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0" r:id="rId2"/>
    <p:sldId id="278" r:id="rId3"/>
    <p:sldId id="279" r:id="rId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5701" autoAdjust="0"/>
  </p:normalViewPr>
  <p:slideViewPr>
    <p:cSldViewPr snapToGrid="0" snapToObjects="1">
      <p:cViewPr varScale="1">
        <p:scale>
          <a:sx n="77" d="100"/>
          <a:sy n="77" d="100"/>
        </p:scale>
        <p:origin x="336" y="78"/>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3/13/2016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extLst>
      <p:ext uri="{BB962C8B-B14F-4D97-AF65-F5344CB8AC3E}">
        <p14:creationId xmlns:p14="http://schemas.microsoft.com/office/powerpoint/2010/main" val="1912082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sldNum" sz="quarter" idx="10"/>
          </p:nvPr>
        </p:nvSpPr>
        <p:spPr>
          <a:ln/>
        </p:spPr>
        <p:txBody>
          <a:bodyPr/>
          <a:lstStyle>
            <a:lvl1pPr>
              <a:defRPr/>
            </a:lvl1pPr>
          </a:lstStyle>
          <a:p>
            <a:fld id="{A893C696-6997-4752-A34F-CA7E851258F2}" type="slidenum">
              <a:rPr lang="en-US"/>
              <a:pPr/>
              <a:t>‹#›</a:t>
            </a:fld>
            <a:endParaRPr lang="en-US" dirty="0"/>
          </a:p>
        </p:txBody>
      </p:sp>
    </p:spTree>
    <p:extLst>
      <p:ext uri="{BB962C8B-B14F-4D97-AF65-F5344CB8AC3E}">
        <p14:creationId xmlns:p14="http://schemas.microsoft.com/office/powerpoint/2010/main" val="3201642442"/>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2028119"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41</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GA/CSIRO, Canberra, Australia</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14</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March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3"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solidFill>
                  <a:srgbClr val="FFFF00"/>
                </a:solidFill>
              </a:rPr>
              <a:t>WGISS Action Items</a:t>
            </a:r>
          </a:p>
        </p:txBody>
      </p:sp>
      <p:sp>
        <p:nvSpPr>
          <p:cNvPr id="2" name="Subtitle 1"/>
          <p:cNvSpPr>
            <a:spLocks noGrp="1"/>
          </p:cNvSpPr>
          <p:nvPr>
            <p:ph type="subTitle" sz="quarter" idx="1"/>
          </p:nvPr>
        </p:nvSpPr>
        <p:spPr>
          <a:xfrm>
            <a:off x="3814057" y="1694444"/>
            <a:ext cx="4826977" cy="1564105"/>
          </a:xfrm>
        </p:spPr>
        <p:txBody>
          <a:bodyPr/>
          <a:lstStyle/>
          <a:p>
            <a:r>
              <a:rPr lang="en-US" b="0" dirty="0" smtClean="0"/>
              <a:t/>
            </a:r>
            <a:br>
              <a:rPr lang="en-US" b="0" dirty="0" smtClean="0"/>
            </a:br>
            <a:r>
              <a:rPr lang="en-US" b="0" dirty="0" smtClean="0"/>
              <a:t>WGISS - 41</a:t>
            </a:r>
          </a:p>
          <a:p>
            <a:r>
              <a:rPr lang="en-US" b="0" dirty="0" smtClean="0"/>
              <a:t>GA/CSIRO, Canberra, Australia </a:t>
            </a:r>
            <a:br>
              <a:rPr lang="en-US" b="0" dirty="0" smtClean="0"/>
            </a:br>
            <a:r>
              <a:rPr lang="en-US" b="0" dirty="0" smtClean="0"/>
              <a:t>16</a:t>
            </a:r>
            <a:r>
              <a:rPr lang="en-US" b="0" baseline="30000" dirty="0" smtClean="0"/>
              <a:t>th</a:t>
            </a:r>
            <a:r>
              <a:rPr lang="en-US" b="0" dirty="0" smtClean="0"/>
              <a:t> March 2016</a:t>
            </a:r>
            <a:endParaRPr lang="en-US" b="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WGISS Action Items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6456811"/>
              </p:ext>
            </p:extLst>
          </p:nvPr>
        </p:nvGraphicFramePr>
        <p:xfrm>
          <a:off x="1" y="1360715"/>
          <a:ext cx="9144000" cy="5497286"/>
        </p:xfrm>
        <a:graphic>
          <a:graphicData uri="http://schemas.openxmlformats.org/drawingml/2006/table">
            <a:tbl>
              <a:tblPr firstRow="1" firstCol="1" bandRow="1">
                <a:tableStyleId>{5C22544A-7EE6-4342-B048-85BDC9FD1C3A}</a:tableStyleId>
              </a:tblPr>
              <a:tblGrid>
                <a:gridCol w="882626"/>
                <a:gridCol w="4042425"/>
                <a:gridCol w="953235"/>
                <a:gridCol w="1509289"/>
                <a:gridCol w="1756425"/>
              </a:tblGrid>
              <a:tr h="323168">
                <a:tc>
                  <a:txBody>
                    <a:bodyPr/>
                    <a:lstStyle/>
                    <a:p>
                      <a:pPr marL="0" marR="0" algn="l">
                        <a:spcBef>
                          <a:spcPts val="0"/>
                        </a:spcBef>
                        <a:spcAft>
                          <a:spcPts val="0"/>
                        </a:spcAft>
                      </a:pPr>
                      <a:r>
                        <a:rPr lang="en-US" sz="1000" dirty="0">
                          <a:effectLst/>
                          <a:latin typeface="Arial Black" panose="020B0A04020102020204" pitchFamily="34" charset="0"/>
                        </a:rPr>
                        <a:t>Number</a:t>
                      </a:r>
                      <a:endParaRPr lang="en-US" sz="1050" dirty="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dirty="0">
                          <a:effectLst/>
                          <a:latin typeface="Arial Black" panose="020B0A04020102020204" pitchFamily="34" charset="0"/>
                        </a:rPr>
                        <a:t>Description</a:t>
                      </a:r>
                      <a:endParaRPr lang="en-US" sz="1050" dirty="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Due Date</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Assignee(s)</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Comments</a:t>
                      </a:r>
                      <a:endParaRPr lang="en-US" sz="1050">
                        <a:effectLst/>
                        <a:latin typeface="Arial Black" panose="020B0A04020102020204" pitchFamily="34" charset="0"/>
                        <a:ea typeface="Times New Roman" panose="02020603050405020304" pitchFamily="18" charset="0"/>
                      </a:endParaRPr>
                    </a:p>
                  </a:txBody>
                  <a:tcPr marL="39921" marR="39921" marT="0" marB="0"/>
                </a:tc>
              </a:tr>
              <a:tr h="796018">
                <a:tc>
                  <a:txBody>
                    <a:bodyPr/>
                    <a:lstStyle/>
                    <a:p>
                      <a:pPr marL="0" marR="0" algn="l">
                        <a:spcBef>
                          <a:spcPts val="0"/>
                        </a:spcBef>
                        <a:spcAft>
                          <a:spcPts val="0"/>
                        </a:spcAft>
                      </a:pPr>
                      <a:r>
                        <a:rPr lang="en-US" sz="1000">
                          <a:effectLst/>
                          <a:latin typeface="Arial Black" panose="020B0A04020102020204" pitchFamily="34" charset="0"/>
                        </a:rPr>
                        <a:t>WGISS-40-01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Andrew Mitchell and Kristi Kline to talk to the VC members at their agencies (NASA, USGS) to begin the conversation for data needs in response to VC01; by WGISS-41. </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Andrew Mitchell, Kristi Kline</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Dec 2015: Andy and Kristi will discuss offline.</a:t>
                      </a:r>
                      <a:endParaRPr lang="en-US" sz="1050">
                        <a:effectLst/>
                        <a:latin typeface="Arial Black" panose="020B0A04020102020204" pitchFamily="34" charset="0"/>
                        <a:ea typeface="Times New Roman" panose="02020603050405020304" pitchFamily="18" charset="0"/>
                      </a:endParaRPr>
                    </a:p>
                  </a:txBody>
                  <a:tcPr marL="39921" marR="39921" marT="0" marB="0"/>
                </a:tc>
              </a:tr>
              <a:tr h="1791041">
                <a:tc>
                  <a:txBody>
                    <a:bodyPr/>
                    <a:lstStyle/>
                    <a:p>
                      <a:pPr marL="0" marR="0" algn="l">
                        <a:spcBef>
                          <a:spcPts val="0"/>
                        </a:spcBef>
                        <a:spcAft>
                          <a:spcPts val="0"/>
                        </a:spcAft>
                      </a:pPr>
                      <a:r>
                        <a:rPr lang="en-US" sz="1000">
                          <a:effectLst/>
                          <a:latin typeface="Arial Black" panose="020B0A04020102020204" pitchFamily="34" charset="0"/>
                        </a:rPr>
                        <a:t>WGISS-40-02</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Regarding the incoming CEOS Chair initiatives on Future Data Access &amp; Analysis Architectures Study, the CEOS Data 03 task, and LSI support: Future Architecture for Data (FAD) team to find where these complement, and to define areas where they do not (are independent). FAD is composed of USGS, CSIRO, GA, GSDI, ESA, CNES, UKSA, and co-chairs are Kristi Kline, Richard Moreno and Robert Woodcock.</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Kristi Kline, Richard Moreno, Robert Woodcock</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398009">
                <a:tc>
                  <a:txBody>
                    <a:bodyPr/>
                    <a:lstStyle/>
                    <a:p>
                      <a:pPr marL="0" marR="0" algn="l">
                        <a:spcBef>
                          <a:spcPts val="0"/>
                        </a:spcBef>
                        <a:spcAft>
                          <a:spcPts val="0"/>
                        </a:spcAft>
                      </a:pPr>
                      <a:r>
                        <a:rPr lang="en-US" sz="1000">
                          <a:effectLst/>
                          <a:latin typeface="Arial Black" panose="020B0A04020102020204" pitchFamily="34" charset="0"/>
                        </a:rPr>
                        <a:t>WGISS-40-03</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FAD to put together the materials of Action 40-01 to present at WGISS-41. </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FAD</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796018">
                <a:tc>
                  <a:txBody>
                    <a:bodyPr/>
                    <a:lstStyle/>
                    <a:p>
                      <a:pPr marL="0" marR="0" algn="l">
                        <a:spcBef>
                          <a:spcPts val="0"/>
                        </a:spcBef>
                        <a:spcAft>
                          <a:spcPts val="0"/>
                        </a:spcAft>
                      </a:pPr>
                      <a:r>
                        <a:rPr lang="en-US" sz="1000">
                          <a:effectLst/>
                          <a:latin typeface="Arial Black" panose="020B0A04020102020204" pitchFamily="34" charset="0"/>
                        </a:rPr>
                        <a:t>WGISS-40-04</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FAD to work with WGClimate and WGCV to come up with a plan to approach the Carbon data search relevancy, and propose it at the next SIT meeting. </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1-Apr-16</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FAD</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Jan 2016: Andy and Robert will address this when they meet.</a:t>
                      </a:r>
                      <a:endParaRPr lang="en-US" sz="1050">
                        <a:effectLst/>
                        <a:latin typeface="Arial Black" panose="020B0A04020102020204" pitchFamily="34" charset="0"/>
                        <a:ea typeface="Times New Roman" panose="02020603050405020304" pitchFamily="18" charset="0"/>
                      </a:endParaRPr>
                    </a:p>
                  </a:txBody>
                  <a:tcPr marL="39921" marR="39921" marT="0" marB="0"/>
                </a:tc>
              </a:tr>
              <a:tr h="1393032">
                <a:tc>
                  <a:txBody>
                    <a:bodyPr/>
                    <a:lstStyle/>
                    <a:p>
                      <a:pPr marL="0" marR="0" algn="l">
                        <a:spcBef>
                          <a:spcPts val="0"/>
                        </a:spcBef>
                        <a:spcAft>
                          <a:spcPts val="0"/>
                        </a:spcAft>
                      </a:pPr>
                      <a:r>
                        <a:rPr lang="en-US" sz="1000">
                          <a:effectLst/>
                          <a:latin typeface="Arial Black" panose="020B0A04020102020204" pitchFamily="34" charset="0"/>
                        </a:rPr>
                        <a:t>WGISS-40-06</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 Exec to find a few of topics of cooperation with WGCapD on awareness and capacity. Ideas are the WGISS video, or a webinar on the results of the incoming chair initiative.  Also demonstrate how clients can get to the data.</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 Exec</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dirty="0">
                          <a:effectLst/>
                          <a:latin typeface="Arial Black" panose="020B0A04020102020204" pitchFamily="34" charset="0"/>
                        </a:rPr>
                        <a:t>Jan 2016: Andy spoke with Kim and agreed to touch base in February; the next </a:t>
                      </a:r>
                      <a:r>
                        <a:rPr lang="en-US" sz="1000" dirty="0" err="1">
                          <a:effectLst/>
                          <a:latin typeface="Arial Black" panose="020B0A04020102020204" pitchFamily="34" charset="0"/>
                        </a:rPr>
                        <a:t>WGCapD</a:t>
                      </a:r>
                      <a:r>
                        <a:rPr lang="en-US" sz="1000" dirty="0">
                          <a:effectLst/>
                          <a:latin typeface="Arial Black" panose="020B0A04020102020204" pitchFamily="34" charset="0"/>
                        </a:rPr>
                        <a:t> meeting will be at NASA Langley.</a:t>
                      </a:r>
                      <a:endParaRPr lang="en-US" sz="1050" dirty="0">
                        <a:effectLst/>
                        <a:latin typeface="Arial Black" panose="020B0A04020102020204" pitchFamily="34" charset="0"/>
                        <a:ea typeface="Times New Roman" panose="02020603050405020304" pitchFamily="18" charset="0"/>
                      </a:endParaRPr>
                    </a:p>
                  </a:txBody>
                  <a:tcPr marL="39921" marR="39921" marT="0" marB="0"/>
                </a:tc>
              </a:tr>
            </a:tbl>
          </a:graphicData>
        </a:graphic>
      </p:graphicFrame>
      <p:sp>
        <p:nvSpPr>
          <p:cNvPr id="4" name="Slide Number Placeholder 3"/>
          <p:cNvSpPr>
            <a:spLocks noGrp="1"/>
          </p:cNvSpPr>
          <p:nvPr>
            <p:ph type="sldNum" sz="quarter" idx="10"/>
          </p:nvPr>
        </p:nvSpPr>
        <p:spPr/>
        <p:txBody>
          <a:bodyPr/>
          <a:lstStyle/>
          <a:p>
            <a:fld id="{A893C696-6997-4752-A34F-CA7E851258F2}" type="slidenum">
              <a:rPr lang="en-US" smtClean="0"/>
              <a:pPr/>
              <a:t>2</a:t>
            </a:fld>
            <a:endParaRPr lang="en-US" dirty="0"/>
          </a:p>
        </p:txBody>
      </p:sp>
    </p:spTree>
    <p:extLst>
      <p:ext uri="{BB962C8B-B14F-4D97-AF65-F5344CB8AC3E}">
        <p14:creationId xmlns:p14="http://schemas.microsoft.com/office/powerpoint/2010/main" val="702163140"/>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WGISS Action Items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2593215"/>
              </p:ext>
            </p:extLst>
          </p:nvPr>
        </p:nvGraphicFramePr>
        <p:xfrm>
          <a:off x="2" y="1360715"/>
          <a:ext cx="9143999" cy="5498212"/>
        </p:xfrm>
        <a:graphic>
          <a:graphicData uri="http://schemas.openxmlformats.org/drawingml/2006/table">
            <a:tbl>
              <a:tblPr firstRow="1" firstCol="1" bandRow="1">
                <a:tableStyleId>{5C22544A-7EE6-4342-B048-85BDC9FD1C3A}</a:tableStyleId>
              </a:tblPr>
              <a:tblGrid>
                <a:gridCol w="882626"/>
                <a:gridCol w="4042424"/>
                <a:gridCol w="953236"/>
                <a:gridCol w="1509288"/>
                <a:gridCol w="1756425"/>
              </a:tblGrid>
              <a:tr h="304337">
                <a:tc>
                  <a:txBody>
                    <a:bodyPr/>
                    <a:lstStyle/>
                    <a:p>
                      <a:pPr marL="0" marR="0" algn="l">
                        <a:spcBef>
                          <a:spcPts val="0"/>
                        </a:spcBef>
                        <a:spcAft>
                          <a:spcPts val="0"/>
                        </a:spcAft>
                      </a:pPr>
                      <a:r>
                        <a:rPr lang="en-US" sz="1000" dirty="0">
                          <a:effectLst/>
                          <a:latin typeface="Arial Black" panose="020B0A04020102020204" pitchFamily="34" charset="0"/>
                        </a:rPr>
                        <a:t>Number</a:t>
                      </a:r>
                      <a:endParaRPr lang="en-US" sz="1050" dirty="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Description</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Due Date</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Assignee(s)</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Comments</a:t>
                      </a:r>
                      <a:endParaRPr lang="en-US" sz="1050">
                        <a:effectLst/>
                        <a:latin typeface="Arial Black" panose="020B0A04020102020204" pitchFamily="34" charset="0"/>
                        <a:ea typeface="Times New Roman" panose="02020603050405020304" pitchFamily="18" charset="0"/>
                      </a:endParaRPr>
                    </a:p>
                  </a:txBody>
                  <a:tcPr marL="39921" marR="39921" marT="0" marB="0"/>
                </a:tc>
              </a:tr>
              <a:tr h="608674">
                <a:tc>
                  <a:txBody>
                    <a:bodyPr/>
                    <a:lstStyle/>
                    <a:p>
                      <a:pPr marL="0" marR="0" algn="l">
                        <a:spcBef>
                          <a:spcPts val="0"/>
                        </a:spcBef>
                        <a:spcAft>
                          <a:spcPts val="0"/>
                        </a:spcAft>
                      </a:pPr>
                      <a:r>
                        <a:rPr lang="en-US" sz="1000" dirty="0">
                          <a:effectLst/>
                          <a:latin typeface="Arial Black" panose="020B0A04020102020204" pitchFamily="34" charset="0"/>
                        </a:rPr>
                        <a:t>WGISS-40-09</a:t>
                      </a:r>
                      <a:endParaRPr lang="en-US" sz="1050" dirty="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Mirko Albani to review all the presentations on Document Preservation and present a summary and way forward proposal at 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Mirko Albani</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456505">
                <a:tc>
                  <a:txBody>
                    <a:bodyPr/>
                    <a:lstStyle/>
                    <a:p>
                      <a:pPr marL="0" marR="0" algn="l">
                        <a:spcBef>
                          <a:spcPts val="0"/>
                        </a:spcBef>
                        <a:spcAft>
                          <a:spcPts val="0"/>
                        </a:spcAft>
                      </a:pPr>
                      <a:r>
                        <a:rPr lang="en-US" sz="1000">
                          <a:effectLst/>
                          <a:latin typeface="Arial Black" panose="020B0A04020102020204" pitchFamily="34" charset="0"/>
                        </a:rPr>
                        <a:t>WGISS-40-11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OpenSearch Activity Team to update the OpenSearch Best Practice Document by 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OpenSearch Activity Team</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1217347">
                <a:tc>
                  <a:txBody>
                    <a:bodyPr/>
                    <a:lstStyle/>
                    <a:p>
                      <a:pPr marL="0" marR="0" algn="l">
                        <a:spcBef>
                          <a:spcPts val="0"/>
                        </a:spcBef>
                        <a:spcAft>
                          <a:spcPts val="0"/>
                        </a:spcAft>
                      </a:pPr>
                      <a:r>
                        <a:rPr lang="en-US" sz="1000">
                          <a:effectLst/>
                          <a:latin typeface="Arial Black" panose="020B0A04020102020204" pitchFamily="34" charset="0"/>
                        </a:rPr>
                        <a:t>WGISS-40-12</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WGISS-Exec to determine who will lead and participate in the OpenSearch activity to update the OpenSearch Best Practice Document at the next WGISS-Exec meeting.</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30-Oct-15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WGISS-Exec</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Nov 2015: ESA has volunteered, but a second participant is needed. Andy will send out another request participation.</a:t>
                      </a:r>
                      <a:endParaRPr lang="en-US" sz="1050">
                        <a:effectLst/>
                        <a:latin typeface="Arial Black" panose="020B0A04020102020204" pitchFamily="34" charset="0"/>
                        <a:ea typeface="Times New Roman" panose="02020603050405020304" pitchFamily="18" charset="0"/>
                      </a:endParaRPr>
                    </a:p>
                  </a:txBody>
                  <a:tcPr marL="39921" marR="39921" marT="0" marB="0"/>
                </a:tc>
              </a:tr>
              <a:tr h="456505">
                <a:tc>
                  <a:txBody>
                    <a:bodyPr/>
                    <a:lstStyle/>
                    <a:p>
                      <a:pPr marL="0" marR="0" algn="l">
                        <a:spcBef>
                          <a:spcPts val="0"/>
                        </a:spcBef>
                        <a:spcAft>
                          <a:spcPts val="0"/>
                        </a:spcAft>
                      </a:pPr>
                      <a:r>
                        <a:rPr lang="en-US" sz="1000">
                          <a:effectLst/>
                          <a:latin typeface="Arial Black" panose="020B0A04020102020204" pitchFamily="34" charset="0"/>
                        </a:rPr>
                        <a:t>WGISS-40-13</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Michael Morahan to give a presentation on the process for translating DIF-9 to DIF-10 at 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WGISS-41</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Michael Morahan</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323559">
                <a:tc>
                  <a:txBody>
                    <a:bodyPr/>
                    <a:lstStyle/>
                    <a:p>
                      <a:pPr marL="0" marR="0" algn="l">
                        <a:spcBef>
                          <a:spcPts val="0"/>
                        </a:spcBef>
                        <a:spcAft>
                          <a:spcPts val="0"/>
                        </a:spcAft>
                      </a:pPr>
                      <a:r>
                        <a:rPr lang="en-US" sz="1000">
                          <a:effectLst/>
                          <a:latin typeface="Arial Black" panose="020B0A04020102020204" pitchFamily="34" charset="0"/>
                        </a:rPr>
                        <a:t>WGISS-40-14</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Michael Morahan to work with SEO Data Policy Portal team to update their queries in CMR.</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31-Dec-15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Michael Morahan</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608674">
                <a:tc>
                  <a:txBody>
                    <a:bodyPr/>
                    <a:lstStyle/>
                    <a:p>
                      <a:pPr marL="0" marR="0" algn="l">
                        <a:spcBef>
                          <a:spcPts val="0"/>
                        </a:spcBef>
                        <a:spcAft>
                          <a:spcPts val="0"/>
                        </a:spcAft>
                      </a:pPr>
                      <a:r>
                        <a:rPr lang="en-US" sz="1000">
                          <a:effectLst/>
                          <a:latin typeface="Arial Black" panose="020B0A04020102020204" pitchFamily="34" charset="0"/>
                        </a:rPr>
                        <a:t>WGISS-40-15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Yonsook Enloe to lead the work on the “Connected Data Assets Metrics (Data Policy Portal)” web page, which includes all known discoverable/accessible WGISS assets.  </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10-Nov-15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Yonsook Enloe</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608674">
                <a:tc>
                  <a:txBody>
                    <a:bodyPr/>
                    <a:lstStyle/>
                    <a:p>
                      <a:pPr marL="0" marR="0" algn="l">
                        <a:spcBef>
                          <a:spcPts val="0"/>
                        </a:spcBef>
                        <a:spcAft>
                          <a:spcPts val="0"/>
                        </a:spcAft>
                      </a:pPr>
                      <a:r>
                        <a:rPr lang="en-US" sz="1000">
                          <a:effectLst/>
                          <a:latin typeface="Arial Black" panose="020B0A04020102020204" pitchFamily="34" charset="0"/>
                        </a:rPr>
                        <a:t>WGISS-40-18</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WISP to change the organizational structure on the WGISS website menu and home page, based on the organizational structure confirmed at WGISS-40.</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30-Nov-15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WISP </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algn="l"/>
                      <a:endParaRPr lang="en-US" sz="1000">
                        <a:effectLst/>
                        <a:latin typeface="Arial Black" panose="020B0A04020102020204" pitchFamily="34" charset="0"/>
                      </a:endParaRPr>
                    </a:p>
                  </a:txBody>
                  <a:tcPr marL="39921" marR="39921" marT="0" marB="0"/>
                </a:tc>
              </a:tr>
              <a:tr h="913011">
                <a:tc>
                  <a:txBody>
                    <a:bodyPr/>
                    <a:lstStyle/>
                    <a:p>
                      <a:pPr marL="0" marR="0" algn="l">
                        <a:spcBef>
                          <a:spcPts val="0"/>
                        </a:spcBef>
                        <a:spcAft>
                          <a:spcPts val="0"/>
                        </a:spcAft>
                      </a:pPr>
                      <a:r>
                        <a:rPr lang="en-US" sz="1000">
                          <a:effectLst/>
                          <a:latin typeface="Arial Black" panose="020B0A04020102020204" pitchFamily="34" charset="0"/>
                        </a:rPr>
                        <a:t>WGISS-40-20</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Michelle Piepgrass to develop a page for the WGISS website that advertises tools and services for data discovery, access and usage, and to send out a request for the content, including URL, description, SBAs, thematic areas, science discipline.</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30-Nov-15</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a:effectLst/>
                          <a:latin typeface="Arial Black" panose="020B0A04020102020204" pitchFamily="34" charset="0"/>
                        </a:rPr>
                        <a:t>Michelle Piepgrass</a:t>
                      </a:r>
                      <a:endParaRPr lang="en-US" sz="1050">
                        <a:effectLst/>
                        <a:latin typeface="Arial Black" panose="020B0A04020102020204" pitchFamily="34" charset="0"/>
                        <a:ea typeface="Times New Roman" panose="02020603050405020304" pitchFamily="18" charset="0"/>
                      </a:endParaRPr>
                    </a:p>
                  </a:txBody>
                  <a:tcPr marL="39921" marR="39921" marT="0" marB="0"/>
                </a:tc>
                <a:tc>
                  <a:txBody>
                    <a:bodyPr/>
                    <a:lstStyle/>
                    <a:p>
                      <a:pPr marL="0" marR="0" algn="l">
                        <a:spcBef>
                          <a:spcPts val="0"/>
                        </a:spcBef>
                        <a:spcAft>
                          <a:spcPts val="0"/>
                        </a:spcAft>
                      </a:pPr>
                      <a:r>
                        <a:rPr lang="en-US" sz="1000" dirty="0">
                          <a:effectLst/>
                          <a:latin typeface="Arial Black" panose="020B0A04020102020204" pitchFamily="34" charset="0"/>
                        </a:rPr>
                        <a:t>Nov 2015: This page may be one that can be elevated to the higher CEOS page.  </a:t>
                      </a:r>
                      <a:endParaRPr lang="en-US" sz="1050" dirty="0">
                        <a:effectLst/>
                        <a:latin typeface="Arial Black" panose="020B0A04020102020204" pitchFamily="34" charset="0"/>
                        <a:ea typeface="Times New Roman" panose="02020603050405020304" pitchFamily="18" charset="0"/>
                      </a:endParaRPr>
                    </a:p>
                  </a:txBody>
                  <a:tcPr marL="39921" marR="39921" marT="0" marB="0"/>
                </a:tc>
              </a:tr>
            </a:tbl>
          </a:graphicData>
        </a:graphic>
      </p:graphicFrame>
      <p:sp>
        <p:nvSpPr>
          <p:cNvPr id="4" name="Slide Number Placeholder 3"/>
          <p:cNvSpPr>
            <a:spLocks noGrp="1"/>
          </p:cNvSpPr>
          <p:nvPr>
            <p:ph type="sldNum" sz="quarter" idx="10"/>
          </p:nvPr>
        </p:nvSpPr>
        <p:spPr/>
        <p:txBody>
          <a:bodyPr/>
          <a:lstStyle/>
          <a:p>
            <a:fld id="{A893C696-6997-4752-A34F-CA7E851258F2}" type="slidenum">
              <a:rPr lang="en-US" smtClean="0"/>
              <a:pPr/>
              <a:t>3</a:t>
            </a:fld>
            <a:endParaRPr lang="en-US" dirty="0"/>
          </a:p>
        </p:txBody>
      </p:sp>
    </p:spTree>
    <p:extLst>
      <p:ext uri="{BB962C8B-B14F-4D97-AF65-F5344CB8AC3E}">
        <p14:creationId xmlns:p14="http://schemas.microsoft.com/office/powerpoint/2010/main" val="2064776111"/>
      </p:ext>
    </p:extLst>
  </p:cSld>
  <p:clrMapOvr>
    <a:masterClrMapping/>
  </p:clrMapOvr>
  <p:transition>
    <p:wipe dir="d"/>
  </p:transition>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2953</TotalTime>
  <Words>568</Words>
  <Application>Microsoft Office PowerPoint</Application>
  <PresentationFormat>On-screen Show (4:3)</PresentationFormat>
  <Paragraphs>75</Paragraphs>
  <Slides>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vt:i4>
      </vt:variant>
    </vt:vector>
  </HeadingPairs>
  <TitlesOfParts>
    <vt:vector size="14" baseType="lpstr">
      <vt:lpstr>Arial Unicode MS</vt:lpstr>
      <vt:lpstr>ＭＳ Ｐゴシック</vt:lpstr>
      <vt:lpstr>Arial</vt:lpstr>
      <vt:lpstr>Arial Black</vt:lpstr>
      <vt:lpstr>Calibri</vt:lpstr>
      <vt:lpstr>Century Gothic</vt:lpstr>
      <vt:lpstr>Courier New</vt:lpstr>
      <vt:lpstr>Tahoma</vt:lpstr>
      <vt:lpstr>Times New Roman</vt:lpstr>
      <vt:lpstr>Wingdings</vt:lpstr>
      <vt:lpstr>4_EUM_template_v03</vt:lpstr>
      <vt:lpstr>WGISS Action Items</vt:lpstr>
      <vt:lpstr>WGISS Action Items</vt:lpstr>
      <vt:lpstr>WGISS Action Items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Michelle Piepgrass</cp:lastModifiedBy>
  <cp:revision>359</cp:revision>
  <dcterms:created xsi:type="dcterms:W3CDTF">2012-08-31T01:11:17Z</dcterms:created>
  <dcterms:modified xsi:type="dcterms:W3CDTF">2016-03-13T20:55:03Z</dcterms:modified>
</cp:coreProperties>
</file>