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80" r:id="rId2"/>
    <p:sldId id="291" r:id="rId3"/>
    <p:sldId id="282" r:id="rId4"/>
    <p:sldId id="295" r:id="rId5"/>
    <p:sldId id="296" r:id="rId6"/>
    <p:sldId id="298" r:id="rId7"/>
    <p:sldId id="289" r:id="rId8"/>
    <p:sldId id="303" r:id="rId9"/>
    <p:sldId id="305" r:id="rId10"/>
    <p:sldId id="290" r:id="rId11"/>
    <p:sldId id="306" r:id="rId12"/>
    <p:sldId id="304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5701" autoAdjust="0"/>
  </p:normalViewPr>
  <p:slideViewPr>
    <p:cSldViewPr snapToGrid="0" snapToObjects="1">
      <p:cViewPr varScale="1">
        <p:scale>
          <a:sx n="77" d="100"/>
          <a:sy n="77" d="100"/>
        </p:scale>
        <p:origin x="336" y="7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745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50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787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85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5187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529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35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6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747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14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716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028119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41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GA/CSIRO, Canberra, Australia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14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March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base.eohandbook.com/database/missionsummary.aspx?missionID=20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WkuDxGdRj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4200" b="1" dirty="0" smtClean="0">
                <a:solidFill>
                  <a:srgbClr val="FFFFFF"/>
                </a:solidFill>
              </a:rPr>
              <a:t>WGISS </a:t>
            </a:r>
            <a:r>
              <a:rPr lang="fr-FR" sz="4000" b="1" dirty="0" err="1" smtClean="0">
                <a:solidFill>
                  <a:srgbClr val="92D050"/>
                </a:solidFill>
              </a:rPr>
              <a:t>Working</a:t>
            </a:r>
            <a:r>
              <a:rPr lang="fr-FR" sz="4000" b="1" dirty="0" smtClean="0">
                <a:solidFill>
                  <a:srgbClr val="92D050"/>
                </a:solidFill>
              </a:rPr>
              <a:t> Group for Information </a:t>
            </a:r>
            <a:r>
              <a:rPr lang="fr-FR" sz="4000" b="1" dirty="0" err="1" smtClean="0">
                <a:solidFill>
                  <a:srgbClr val="92D050"/>
                </a:solidFill>
              </a:rPr>
              <a:t>Systems</a:t>
            </a:r>
            <a:r>
              <a:rPr lang="fr-FR" sz="4000" b="1" dirty="0" smtClean="0">
                <a:solidFill>
                  <a:srgbClr val="92D050"/>
                </a:solidFill>
              </a:rPr>
              <a:t> &amp; Services</a:t>
            </a:r>
            <a:endParaRPr sz="40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Andrew Mitchell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NASA– WGISS 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WGISS-41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Canberra – </a:t>
            </a: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Australia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92D050"/>
                </a:solidFill>
              </a:rPr>
              <a:t>Chair report</a:t>
            </a: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WGISS Support &amp; Outreach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Alignment </a:t>
            </a:r>
            <a:r>
              <a:rPr lang="en-US" dirty="0"/>
              <a:t>of </a:t>
            </a:r>
            <a:r>
              <a:rPr lang="en-US" dirty="0" smtClean="0"/>
              <a:t>IDN/MIM </a:t>
            </a:r>
            <a:r>
              <a:rPr lang="en-US" dirty="0"/>
              <a:t>keywords and CEOS EO Handbook and the Data policy portal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/>
              <a:t>links exist from the MIM to the data policy/access portal  but some links are missing and the context (search criteria) </a:t>
            </a:r>
            <a:r>
              <a:rPr lang="en-US" dirty="0" smtClean="0"/>
              <a:t>are not </a:t>
            </a:r>
            <a:r>
              <a:rPr lang="en-US" dirty="0"/>
              <a:t>passed in the linkage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498" y="2862943"/>
            <a:ext cx="7059372" cy="39708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555171" y="3935185"/>
            <a:ext cx="3243943" cy="359229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171" y="4563505"/>
            <a:ext cx="23186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http://database.eohandbook.com/database/missionsummary.aspx?missionID=204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314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WGISS Support &amp; Outreach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Initiate </a:t>
            </a:r>
            <a:r>
              <a:rPr lang="en-US" dirty="0"/>
              <a:t>dialog with other WGs, VCs, </a:t>
            </a:r>
            <a:r>
              <a:rPr lang="en-US" dirty="0" smtClean="0"/>
              <a:t>Ad-</a:t>
            </a:r>
            <a:r>
              <a:rPr lang="en-US" dirty="0" err="1" smtClean="0"/>
              <a:t>hocs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Requesting one-on-one meetings with VC/WG/</a:t>
            </a:r>
            <a:r>
              <a:rPr lang="en-US" dirty="0" err="1" smtClean="0"/>
              <a:t>adHoc</a:t>
            </a:r>
            <a:r>
              <a:rPr lang="en-US" dirty="0" smtClean="0"/>
              <a:t> team members to access their needs with regards to WGISS capabilities. 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WGCV 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WG Climate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 err="1" smtClean="0"/>
              <a:t>WGCapD</a:t>
            </a:r>
            <a:endParaRPr lang="en-US" sz="1600" dirty="0" smtClean="0"/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WG Disasters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GEOGLAM 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GFOI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LSI VC 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ACC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Ocean Color Radiometry 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 smtClean="0"/>
              <a:t>Precipitation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 err="1"/>
              <a:t>WGCapD</a:t>
            </a:r>
            <a:r>
              <a:rPr lang="en-US" sz="1600" dirty="0"/>
              <a:t> 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SST </a:t>
            </a:r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Ocean Surface </a:t>
            </a:r>
            <a:r>
              <a:rPr lang="en-US" sz="1600" dirty="0" smtClean="0"/>
              <a:t>Topography</a:t>
            </a:r>
            <a:endParaRPr lang="en-US" sz="1600" dirty="0"/>
          </a:p>
          <a:p>
            <a:pPr marL="1257300" lvl="2" indent="-342900">
              <a:buFont typeface="Arial"/>
              <a:buChar char="•"/>
            </a:pPr>
            <a:r>
              <a:rPr lang="en-US" sz="1600" dirty="0"/>
              <a:t>Ocean Surface Vector Winds </a:t>
            </a:r>
          </a:p>
        </p:txBody>
      </p:sp>
      <p:pic>
        <p:nvPicPr>
          <p:cNvPr id="4098" name="Picture 2" descr="http://media.virbcdn.com/cdn_images/resize_1024x1365/23/a4e56fab026dbcd0-oneononeheade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4554933"/>
            <a:ext cx="3345089" cy="15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084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WGISS Support &amp; Outreach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 smtClean="0"/>
              <a:t>WGISS should get </a:t>
            </a:r>
            <a:r>
              <a:rPr lang="en-GB" sz="2400" dirty="0"/>
              <a:t>involved </a:t>
            </a:r>
            <a:r>
              <a:rPr lang="en-GB" sz="2400" dirty="0" smtClean="0"/>
              <a:t>in </a:t>
            </a:r>
            <a:r>
              <a:rPr lang="en-GB" sz="2400" dirty="0"/>
              <a:t>more outreach </a:t>
            </a:r>
            <a:r>
              <a:rPr lang="en-GB" sz="2400" dirty="0" smtClean="0"/>
              <a:t>activities.</a:t>
            </a:r>
          </a:p>
          <a:p>
            <a:pPr marL="342900" indent="-342900">
              <a:buFont typeface="Arial"/>
              <a:buChar char="•"/>
            </a:pPr>
            <a:endParaRPr lang="en-GB" sz="2400" dirty="0" smtClean="0"/>
          </a:p>
          <a:p>
            <a:pPr marL="800100" lvl="1" indent="-342900">
              <a:buFont typeface="Arial"/>
              <a:buChar char="•"/>
            </a:pPr>
            <a:r>
              <a:rPr lang="en-GB" sz="2400" dirty="0" smtClean="0"/>
              <a:t>Something </a:t>
            </a:r>
            <a:r>
              <a:rPr lang="en-GB" sz="2400" dirty="0"/>
              <a:t>similar to the “Faces of CEOS” video could be developed for WGISS activities. </a:t>
            </a:r>
            <a:r>
              <a:rPr lang="en-GB" sz="2400" dirty="0" smtClean="0"/>
              <a:t>One </a:t>
            </a:r>
            <a:r>
              <a:rPr lang="en-GB" sz="2400" dirty="0"/>
              <a:t>video </a:t>
            </a:r>
            <a:r>
              <a:rPr lang="en-GB" sz="2400" dirty="0" smtClean="0"/>
              <a:t>could be produced for </a:t>
            </a:r>
            <a:r>
              <a:rPr lang="en-GB" sz="2400" dirty="0"/>
              <a:t>each of focus area. The one presented at CEOS Plenary was very well received. </a:t>
            </a:r>
            <a:r>
              <a:rPr lang="en-GB" sz="2400" dirty="0" smtClean="0"/>
              <a:t>These </a:t>
            </a:r>
            <a:r>
              <a:rPr lang="en-GB" sz="2400" dirty="0"/>
              <a:t>can also be pointed to </a:t>
            </a:r>
            <a:r>
              <a:rPr lang="en-GB" sz="2400" dirty="0" err="1"/>
              <a:t>WGCapD</a:t>
            </a:r>
            <a:r>
              <a:rPr lang="en-GB" sz="2400" dirty="0"/>
              <a:t> and the VCs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  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WGISS Interoperability Video shown at 2015 CEOS Plenary</a:t>
            </a:r>
          </a:p>
          <a:p>
            <a:pPr marL="800100" lvl="1" indent="-342900">
              <a:buFont typeface="Arial"/>
              <a:buChar char="•"/>
            </a:pPr>
            <a:endParaRPr lang="en-GB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This video </a:t>
            </a: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demonstrates the search and access of satellite data across multiple CEOS agencies by making use of a common set of commonly defined WGISS interoperability </a:t>
            </a: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standards. </a:t>
            </a:r>
            <a:r>
              <a:rPr lang="en-US" sz="2400" u="sng" dirty="0">
                <a:hlinkClick r:id="rId3"/>
              </a:rPr>
              <a:t>https://youtu.be/xWkuDxGdRjs</a:t>
            </a:r>
            <a:endParaRPr lang="en-US" sz="2400" dirty="0"/>
          </a:p>
          <a:p>
            <a:pPr lvl="1"/>
            <a:endParaRPr lang="en-GB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  <p:pic>
        <p:nvPicPr>
          <p:cNvPr id="5122" name="Picture 2" descr="http://summercamppro.com/wp-content/uploads/2013/09/Video-bo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39" y="2666998"/>
            <a:ext cx="908957" cy="90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816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025774" y="114917"/>
            <a:ext cx="40608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New WGISS </a:t>
            </a:r>
            <a:r>
              <a:rPr lang="en-US" sz="3200" b="1" dirty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O</a:t>
            </a:r>
            <a:r>
              <a:rPr lang="en-US" sz="3200" b="1" dirty="0" smtClean="0">
                <a:solidFill>
                  <a:srgbClr val="FFFFFF"/>
                </a:solidFill>
                <a:latin typeface="Tahoma" pitchFamily="-106" charset="0"/>
                <a:cs typeface="Tahoma" pitchFamily="-106" charset="0"/>
              </a:rPr>
              <a:t>rganization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8673860" y="6619590"/>
            <a:ext cx="457200" cy="23553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2050" name="Picture 2" descr="http://ceos.org/wp-content/uploads/2014/09/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614371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350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Work Plan 2016-2018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/>
          </a:p>
          <a:p>
            <a:r>
              <a:rPr lang="en-AU" dirty="0" smtClean="0"/>
              <a:t>Virtual </a:t>
            </a:r>
            <a:r>
              <a:rPr lang="en-AU" dirty="0"/>
              <a:t>endorsement of the </a:t>
            </a:r>
            <a:r>
              <a:rPr lang="en-AU" i="1" dirty="0"/>
              <a:t>CEOS 2015-2017 Work Plan</a:t>
            </a:r>
            <a:r>
              <a:rPr lang="en-AU" dirty="0"/>
              <a:t> </a:t>
            </a:r>
            <a:r>
              <a:rPr lang="en-AU" dirty="0" smtClean="0"/>
              <a:t>will officially </a:t>
            </a:r>
            <a:r>
              <a:rPr lang="en-AU" dirty="0"/>
              <a:t>occur on </a:t>
            </a:r>
            <a:r>
              <a:rPr lang="en-AU" b="1" dirty="0"/>
              <a:t>23th March 2015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i="1" u="sng" dirty="0"/>
              <a:t>CEOS Work Plan 2016-2018</a:t>
            </a:r>
            <a:r>
              <a:rPr lang="en-US" dirty="0"/>
              <a:t>, 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b="1" dirty="0"/>
              <a:t>New as of 2016:</a:t>
            </a:r>
            <a:endParaRPr lang="en-US" dirty="0"/>
          </a:p>
          <a:p>
            <a:pPr lvl="2"/>
            <a:r>
              <a:rPr lang="en-US" b="1" dirty="0"/>
              <a:t>OUT-7: </a:t>
            </a:r>
            <a:r>
              <a:rPr lang="en-US" dirty="0"/>
              <a:t>Data Cube infrastructure development</a:t>
            </a:r>
          </a:p>
          <a:p>
            <a:pPr lvl="3"/>
            <a:r>
              <a:rPr lang="en-US" b="1" dirty="0"/>
              <a:t>Status: </a:t>
            </a:r>
            <a:r>
              <a:rPr lang="en-US" dirty="0"/>
              <a:t>WGISS will support the SEO in</a:t>
            </a:r>
            <a:r>
              <a:rPr lang="en-US" b="1" dirty="0"/>
              <a:t> </a:t>
            </a:r>
            <a:r>
              <a:rPr lang="en-US" dirty="0"/>
              <a:t>the development of a general CEOS Data Cube infrastructure</a:t>
            </a:r>
          </a:p>
          <a:p>
            <a:pPr lvl="2"/>
            <a:r>
              <a:rPr lang="en-US" b="1" dirty="0"/>
              <a:t>CARB-9: </a:t>
            </a:r>
            <a:r>
              <a:rPr lang="en-US" dirty="0"/>
              <a:t>GFOI Data Services Pilot Projects for Kenya and Colombia</a:t>
            </a:r>
          </a:p>
          <a:p>
            <a:pPr lvl="3"/>
            <a:r>
              <a:rPr lang="en-US" b="1" dirty="0"/>
              <a:t>Status: </a:t>
            </a:r>
            <a:r>
              <a:rPr lang="en-US" dirty="0"/>
              <a:t>WGISS will support the SEO in the delivery of Data Services Pilot Projects (based on the Data Cube architecture) for Kenya and Colombia.</a:t>
            </a:r>
            <a:r>
              <a:rPr lang="en-US" sz="1000" dirty="0"/>
              <a:t> </a:t>
            </a:r>
            <a:endParaRPr lang="en-US" dirty="0"/>
          </a:p>
          <a:p>
            <a:pPr lvl="2"/>
            <a:r>
              <a:rPr lang="en-US" b="1" dirty="0"/>
              <a:t>VC-25 </a:t>
            </a:r>
            <a:r>
              <a:rPr lang="en-US" dirty="0"/>
              <a:t>Increase the visibility of land surface imaging data holdings</a:t>
            </a:r>
          </a:p>
          <a:p>
            <a:pPr lvl="3"/>
            <a:r>
              <a:rPr lang="en-US" b="1" dirty="0"/>
              <a:t>Status:</a:t>
            </a:r>
            <a:r>
              <a:rPr lang="en-US" dirty="0"/>
              <a:t> WGISS will work in conjunction with the LSI-VC to ensure relevant datasets are visible through WGISS Interoperable Standards. </a:t>
            </a:r>
          </a:p>
        </p:txBody>
      </p:sp>
    </p:spTree>
    <p:extLst>
      <p:ext uri="{BB962C8B-B14F-4D97-AF65-F5344CB8AC3E}">
        <p14:creationId xmlns:p14="http://schemas.microsoft.com/office/powerpoint/2010/main" val="37614241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Work Plan 2016-2018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In the </a:t>
            </a:r>
            <a:r>
              <a:rPr lang="en-US" b="1" i="1" u="sng" dirty="0"/>
              <a:t>CEOS Work Plan 2016-2018</a:t>
            </a:r>
            <a:r>
              <a:rPr lang="en-US" dirty="0"/>
              <a:t>, 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b="1" dirty="0" smtClean="0"/>
              <a:t>Pre-existing </a:t>
            </a:r>
            <a:endParaRPr lang="en-US" dirty="0"/>
          </a:p>
          <a:p>
            <a:pPr lvl="2"/>
            <a:r>
              <a:rPr lang="en-US" b="1" dirty="0"/>
              <a:t>DATA-2</a:t>
            </a:r>
            <a:r>
              <a:rPr lang="en-US" dirty="0"/>
              <a:t>: Full representation of CEOS Agency datasets in the IDN and accessible via CWIC/OpenSearch</a:t>
            </a:r>
          </a:p>
          <a:p>
            <a:pPr lvl="3"/>
            <a:r>
              <a:rPr lang="en-US" b="1" dirty="0"/>
              <a:t>Status: </a:t>
            </a:r>
            <a:r>
              <a:rPr lang="en-US" dirty="0"/>
              <a:t>WGISS began discussions with the following Australian centers in order to get their data accessible via WGISS interoperable standards (i.e. IDN, CWIC). (Geosciences Australia / CSIRO / Bureau of Meteorology /Australian National University &amp;National Computational Infrastructure)</a:t>
            </a:r>
          </a:p>
          <a:p>
            <a:pPr lvl="2"/>
            <a:r>
              <a:rPr lang="en-US" b="1" dirty="0"/>
              <a:t>DATA-7:</a:t>
            </a:r>
            <a:r>
              <a:rPr lang="en-US" dirty="0"/>
              <a:t> Study on future data architectures</a:t>
            </a:r>
          </a:p>
          <a:p>
            <a:pPr lvl="3"/>
            <a:r>
              <a:rPr lang="en-US" b="1" dirty="0"/>
              <a:t>Status</a:t>
            </a:r>
            <a:r>
              <a:rPr lang="en-US" dirty="0"/>
              <a:t>: The WGISS Future Access of Data (FAD) subgroup is participating in the CEOS Future Data Architectures Study Team. WGISS will host a 1-2 day(s) "Future Data Architecture" Workshop during WGISS 42 in Sept 2016.  WGISS is c</a:t>
            </a:r>
            <a:r>
              <a:rPr lang="en-US" b="1" dirty="0"/>
              <a:t>o</a:t>
            </a:r>
            <a:r>
              <a:rPr lang="en-US" dirty="0"/>
              <a:t>ntributing to Section #5 ‘Review of relevant CEOS &amp; agency activities &amp; ambitions’ (WGISS efforts on Big Data &amp; Cloud Computing)</a:t>
            </a:r>
          </a:p>
          <a:p>
            <a:pPr lvl="2"/>
            <a:r>
              <a:rPr lang="en-US" b="1" dirty="0"/>
              <a:t>VC-1</a:t>
            </a:r>
            <a:r>
              <a:rPr lang="en-US" dirty="0"/>
              <a:t>:  List of Relevant Datasets from VCs</a:t>
            </a:r>
          </a:p>
          <a:p>
            <a:pPr lvl="3"/>
            <a:r>
              <a:rPr lang="en-US" b="1" dirty="0"/>
              <a:t>Status</a:t>
            </a:r>
            <a:r>
              <a:rPr lang="en-US" dirty="0"/>
              <a:t>: WGISS hasn’t received any updated list from the VCs. This will be discussed during SIT 31.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6312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Work Plan 2016-2018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In the </a:t>
            </a:r>
            <a:r>
              <a:rPr lang="en-US" b="1" i="1" u="sng" dirty="0"/>
              <a:t>CEOS Work Plan 2016-2018</a:t>
            </a:r>
            <a:r>
              <a:rPr lang="en-US" dirty="0"/>
              <a:t>, 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b="1" dirty="0" smtClean="0"/>
              <a:t>Pre-existing </a:t>
            </a:r>
            <a:endParaRPr lang="en-US" dirty="0"/>
          </a:p>
          <a:p>
            <a:pPr lvl="2"/>
            <a:r>
              <a:rPr lang="en-US" b="1" dirty="0"/>
              <a:t>CARB-08-35</a:t>
            </a:r>
            <a:r>
              <a:rPr lang="en-US" dirty="0"/>
              <a:t> – The CEOS Carbon Subgroup (recommended in Carbon-Action-38) will develop guidelines for appropriate data use of satellite data and data products.  This will require improved interaction between the carbon cycle community and the satellite community; comprehensive review of the current use of data products, including current data limitations;  and reconciliation of methodological differences and spatial compatibility.  Such interactions may include co-sponsorship of joint workshops targeting specific data needs and investment in community product assessments, especially for key in comparison exercises.</a:t>
            </a:r>
          </a:p>
          <a:p>
            <a:pPr lvl="3"/>
            <a:r>
              <a:rPr lang="en-US" b="1" dirty="0"/>
              <a:t>Status</a:t>
            </a:r>
            <a:r>
              <a:rPr lang="en-US" dirty="0"/>
              <a:t>:  WGISS is identified as lead for this action although it does not evenly fit within WGISS duties/expertise. As suggested by the CEOS SIT Chair (Briggs), WGISS will offer to host a Carbon Workshop for the CEOS Carbon Subgroup.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26095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2016 GEO Work Program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In the </a:t>
            </a:r>
            <a:r>
              <a:rPr lang="en-US" b="1" i="1" u="sng" dirty="0" smtClean="0"/>
              <a:t>2016 GEO Work Program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WGISS </a:t>
            </a:r>
            <a:r>
              <a:rPr lang="en-US" dirty="0"/>
              <a:t>has been added as a contributor to the </a:t>
            </a:r>
            <a:r>
              <a:rPr lang="en-US" b="1" dirty="0"/>
              <a:t>Foundational Task GD-7 Subtask 2 ‘GCI Development’ and GD-2 ‘GCI Operations</a:t>
            </a:r>
            <a:r>
              <a:rPr lang="en-US" dirty="0"/>
              <a:t>’. 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contributors, WGISS </a:t>
            </a:r>
            <a:r>
              <a:rPr lang="en-US" dirty="0" smtClean="0"/>
              <a:t>will: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continue </a:t>
            </a:r>
            <a:r>
              <a:rPr lang="en-US" dirty="0"/>
              <a:t>to advocate for CEOS agency mission data to be contributed to the implementation of the GEOSS via the WGISS interoperable systems and standards (e.g. IDN, CWIC, and </a:t>
            </a:r>
            <a:r>
              <a:rPr lang="en-US" dirty="0" err="1"/>
              <a:t>FedEO</a:t>
            </a:r>
            <a:r>
              <a:rPr lang="en-US" dirty="0"/>
              <a:t>). As more CEOS data providers adopt WGISS supported standards (e.g. OGC CSW 2.0.2 and CEOS OpenSearch Best Practices) these data providers holdings will be made discoverable via these systems.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 the </a:t>
            </a:r>
            <a:r>
              <a:rPr lang="en-US" dirty="0"/>
              <a:t>website titled ‘Connected data assets’ to provide up-to-date metrics for IDN, CWIC and </a:t>
            </a:r>
            <a:r>
              <a:rPr lang="en-US" dirty="0" err="1"/>
              <a:t>FedEO</a:t>
            </a:r>
            <a:r>
              <a:rPr lang="en-US" dirty="0"/>
              <a:t>.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contribute </a:t>
            </a:r>
            <a:r>
              <a:rPr lang="en-US" dirty="0"/>
              <a:t>to this activity through the WGISS Technology Exploration Interest Group which serves as a forum for the exchange of technical information and lessons-learned about current and trending software technologies, services, and other internet-based software technologies. 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196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Technical Workshop 2016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31</a:t>
            </a:r>
            <a:r>
              <a:rPr lang="en-AU" sz="2800" b="1" baseline="30000" dirty="0"/>
              <a:t>st</a:t>
            </a:r>
            <a:r>
              <a:rPr lang="en-AU" sz="2800" b="1" dirty="0"/>
              <a:t> Strategic Implementation Team Meeting</a:t>
            </a:r>
            <a:endParaRPr lang="en-US" sz="2800" dirty="0"/>
          </a:p>
          <a:p>
            <a:pPr algn="ctr"/>
            <a:r>
              <a:rPr lang="en-AU" sz="2800" b="1" dirty="0" smtClean="0"/>
              <a:t>19</a:t>
            </a:r>
            <a:r>
              <a:rPr lang="en-AU" sz="2800" b="1" baseline="30000" dirty="0" smtClean="0"/>
              <a:t>th</a:t>
            </a:r>
            <a:r>
              <a:rPr lang="en-AU" sz="2800" b="1" dirty="0" smtClean="0"/>
              <a:t>-20</a:t>
            </a:r>
            <a:r>
              <a:rPr lang="en-AU" sz="2800" b="1" baseline="30000" dirty="0" smtClean="0"/>
              <a:t>th</a:t>
            </a:r>
            <a:r>
              <a:rPr lang="en-AU" sz="2800" b="1" dirty="0" smtClean="0"/>
              <a:t> </a:t>
            </a:r>
            <a:r>
              <a:rPr lang="en-AU" sz="2800" b="1" dirty="0"/>
              <a:t>April 2016</a:t>
            </a:r>
            <a:endParaRPr lang="en-US" sz="2800" dirty="0"/>
          </a:p>
          <a:p>
            <a:pPr algn="ctr"/>
            <a:r>
              <a:rPr lang="en-AU" sz="2800" b="1" dirty="0"/>
              <a:t>ESA/ESRIN, </a:t>
            </a:r>
            <a:r>
              <a:rPr lang="en-AU" sz="2800" b="1" dirty="0" err="1"/>
              <a:t>Frascati</a:t>
            </a:r>
            <a:r>
              <a:rPr lang="en-AU" sz="2800" b="1" dirty="0"/>
              <a:t>, Italy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r>
              <a:rPr lang="en-AU" sz="2000" b="1" dirty="0" smtClean="0"/>
              <a:t>Copernicus </a:t>
            </a:r>
            <a:r>
              <a:rPr lang="en-AU" sz="2000" b="1" dirty="0"/>
              <a:t>Sentinel Data Uptake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sz="2000" dirty="0"/>
              <a:t>Report on the latest ground and space infrastructure developments.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sz="2000" dirty="0"/>
              <a:t>Opportunity for CEOS VCs/WGs/initiatives with an interest in exploitation of Sentinel data to report on their experience and any issues and recommendations to optimise access and exploitation of the data. 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01258"/>
              </p:ext>
            </p:extLst>
          </p:nvPr>
        </p:nvGraphicFramePr>
        <p:xfrm>
          <a:off x="1570673" y="3021458"/>
          <a:ext cx="6637156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0032"/>
                <a:gridCol w="1367124"/>
              </a:tblGrid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1200" dirty="0">
                          <a:effectLst/>
                        </a:rPr>
                        <a:t>Session 9: Copernicus Sentinel Data Uptake and Application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1200">
                          <a:effectLst/>
                        </a:rPr>
                        <a:t>Sentinels Space and Ground Segment Status (EC/ESA)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1200">
                          <a:effectLst/>
                        </a:rPr>
                        <a:t>13:45 – 14:30</a:t>
                      </a:r>
                      <a:br>
                        <a:rPr lang="en-AU" sz="1200">
                          <a:effectLst/>
                        </a:rPr>
                      </a:br>
                      <a:r>
                        <a:rPr lang="en-AU" sz="1200">
                          <a:effectLst/>
                        </a:rPr>
                        <a:t>45m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1200">
                          <a:effectLst/>
                        </a:rPr>
                        <a:t>Inputs from CEOS Initiatives (VCs, WGs, AHTs etc.) on Access and Uptake of Sentinel Data (SIT Chair Team compilation)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1200" dirty="0">
                          <a:effectLst/>
                        </a:rPr>
                        <a:t>14:30 – 15:15</a:t>
                      </a:r>
                      <a:br>
                        <a:rPr lang="en-AU" sz="1200" dirty="0">
                          <a:effectLst/>
                        </a:rPr>
                      </a:br>
                      <a:r>
                        <a:rPr lang="en-AU" sz="1200" dirty="0">
                          <a:effectLst/>
                        </a:rPr>
                        <a:t>45m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1458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Meeting 2016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287499"/>
            <a:ext cx="88312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dirty="0" smtClean="0"/>
              <a:t>SIDE MEETINGS (18</a:t>
            </a:r>
            <a:r>
              <a:rPr lang="en-AU" sz="2000" b="1" baseline="30000" dirty="0" smtClean="0"/>
              <a:t>th</a:t>
            </a:r>
            <a:r>
              <a:rPr lang="en-AU" sz="2000" b="1" dirty="0" smtClean="0"/>
              <a:t> </a:t>
            </a:r>
            <a:r>
              <a:rPr lang="en-AU" sz="2000" b="1" dirty="0"/>
              <a:t>April </a:t>
            </a:r>
            <a:r>
              <a:rPr lang="en-AU" sz="2000" b="1" dirty="0" smtClean="0"/>
              <a:t>2016)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b="1" dirty="0" smtClean="0"/>
          </a:p>
          <a:p>
            <a:endParaRPr lang="en-US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20562"/>
              </p:ext>
            </p:extLst>
          </p:nvPr>
        </p:nvGraphicFramePr>
        <p:xfrm>
          <a:off x="718457" y="2231568"/>
          <a:ext cx="7717972" cy="4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538"/>
                <a:gridCol w="1676297"/>
                <a:gridCol w="2253125"/>
                <a:gridCol w="1247012"/>
              </a:tblGrid>
              <a:tr h="492771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0280" algn="ctr"/>
                        </a:tabLst>
                      </a:pPr>
                      <a:r>
                        <a:rPr lang="en-US" sz="1400" kern="1200" dirty="0">
                          <a:effectLst/>
                        </a:rPr>
                        <a:t>Meeting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Time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Contact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Location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492771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Future Data Architectures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09:00 – 12:30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CEOS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Magellan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401232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CEOS and UN SDGs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10:00 – 12:00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 Held (CSIRO)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Cook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492771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GEO Global Agriculture Monitoring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13:00 – 17:00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 Doorn (NASA)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Room 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401232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LSI-VC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13:00 – 17:00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J Lacey (USGS)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Room 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985541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Non-meteorological Applications for Next Generation Geostationary Satellites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13:30 – 17:00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CEOS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Magellan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492771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Water constellation Feasibility Study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14:00 – 16:00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TBC (JAXA)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Cook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68629"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CEOS SEC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17:00 – 18:00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CEOS Chair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778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Magellan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673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Plenary  Changes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570" y="1545481"/>
            <a:ext cx="8831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A dedicated discussion time </a:t>
            </a:r>
            <a:r>
              <a:rPr lang="en-US" sz="2000" dirty="0" smtClean="0"/>
              <a:t>has been added </a:t>
            </a:r>
            <a:r>
              <a:rPr lang="en-US" sz="2000" dirty="0"/>
              <a:t>to the agenda for many </a:t>
            </a:r>
            <a:r>
              <a:rPr lang="en-US" sz="2000" dirty="0" smtClean="0"/>
              <a:t>sessions to allow appropriate time for feedback. 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future proposal </a:t>
            </a:r>
            <a:r>
              <a:rPr lang="en-US" sz="2000" dirty="0"/>
              <a:t>is to shorten the five day meeting to a three-day high level (Plenary) meeting, and a two-day workshop dedicated to a particular area (Sentinel, data access formats, cloud computing).  </a:t>
            </a:r>
            <a:r>
              <a:rPr lang="en-US" sz="2000" dirty="0" smtClean="0"/>
              <a:t>These workshops </a:t>
            </a:r>
            <a:r>
              <a:rPr lang="en-US" sz="2000" dirty="0"/>
              <a:t>provide the opportunity to advertise and invite others to participate, even from outside community.  </a:t>
            </a: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Joint WGISS meetings with other CEOS WGs/VCs/ad Hoc Groups. WGISS dedicated side meetings at CEOS SIT and Plenary meetings to attract Chair/Vice Chair of groups. 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Proposal </a:t>
            </a:r>
            <a:r>
              <a:rPr lang="en-US" sz="2000" dirty="0"/>
              <a:t>to initiate a series of monthly webinars for various </a:t>
            </a:r>
            <a:r>
              <a:rPr lang="en-US" sz="2000" dirty="0" smtClean="0"/>
              <a:t>Technology Exploration </a:t>
            </a:r>
            <a:r>
              <a:rPr lang="en-US" sz="2000" dirty="0"/>
              <a:t>Topics</a:t>
            </a:r>
          </a:p>
        </p:txBody>
      </p:sp>
      <p:pic>
        <p:nvPicPr>
          <p:cNvPr id="3078" name="Picture 6" descr="https://cdn3.iconfinder.com/data/icons/communication-2-2/256/Speech_Bubbles-5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828800"/>
            <a:ext cx="765401" cy="76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qaa.net.au/cmsAdmin/uploads/worksho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448" y="3733799"/>
            <a:ext cx="1006555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intrepid-geophysics.com/ig/uploads/images/Webinars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57" y="5874202"/>
            <a:ext cx="2007582" cy="89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409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626</Words>
  <Application>Microsoft Office PowerPoint</Application>
  <PresentationFormat>On-screen Show (4:3)</PresentationFormat>
  <Paragraphs>165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 Unicode MS</vt:lpstr>
      <vt:lpstr>ＭＳ Ｐゴシック</vt:lpstr>
      <vt:lpstr>Arial</vt:lpstr>
      <vt:lpstr>Arial Bold</vt:lpstr>
      <vt:lpstr>Calibri</vt:lpstr>
      <vt:lpstr>Century Gothic</vt:lpstr>
      <vt:lpstr>Courier New</vt:lpstr>
      <vt:lpstr>Droid Serif</vt:lpstr>
      <vt:lpstr>MS Mincho</vt:lpstr>
      <vt:lpstr>Tahoma</vt:lpstr>
      <vt:lpstr>Times New Roman</vt:lpstr>
      <vt:lpstr>Wingdings</vt:lpstr>
      <vt:lpstr>4_EUM_template_v03</vt:lpstr>
      <vt:lpstr>WGISS Working Group for Information Systems &amp;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Michelle Piepgrass</cp:lastModifiedBy>
  <cp:revision>376</cp:revision>
  <dcterms:created xsi:type="dcterms:W3CDTF">2012-08-31T01:11:17Z</dcterms:created>
  <dcterms:modified xsi:type="dcterms:W3CDTF">2016-03-13T20:54:13Z</dcterms:modified>
</cp:coreProperties>
</file>