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commentAuthors.xml" ContentType="application/vnd.openxmlformats-officedocument.presentationml.commentAuthors+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theme/theme4.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28" r:id="rId1"/>
    <p:sldMasterId id="2147484018" r:id="rId2"/>
  </p:sldMasterIdLst>
  <p:notesMasterIdLst>
    <p:notesMasterId r:id="rId30"/>
  </p:notesMasterIdLst>
  <p:handoutMasterIdLst>
    <p:handoutMasterId r:id="rId31"/>
  </p:handoutMasterIdLst>
  <p:sldIdLst>
    <p:sldId id="256" r:id="rId3"/>
    <p:sldId id="451" r:id="rId4"/>
    <p:sldId id="500" r:id="rId5"/>
    <p:sldId id="461" r:id="rId6"/>
    <p:sldId id="495" r:id="rId7"/>
    <p:sldId id="441" r:id="rId8"/>
    <p:sldId id="503" r:id="rId9"/>
    <p:sldId id="504" r:id="rId10"/>
    <p:sldId id="505" r:id="rId11"/>
    <p:sldId id="506" r:id="rId12"/>
    <p:sldId id="508" r:id="rId13"/>
    <p:sldId id="512" r:id="rId14"/>
    <p:sldId id="513" r:id="rId15"/>
    <p:sldId id="442" r:id="rId16"/>
    <p:sldId id="496" r:id="rId17"/>
    <p:sldId id="497" r:id="rId18"/>
    <p:sldId id="498" r:id="rId19"/>
    <p:sldId id="485" r:id="rId20"/>
    <p:sldId id="499" r:id="rId21"/>
    <p:sldId id="458" r:id="rId22"/>
    <p:sldId id="486" r:id="rId23"/>
    <p:sldId id="487" r:id="rId24"/>
    <p:sldId id="488" r:id="rId25"/>
    <p:sldId id="489" r:id="rId26"/>
    <p:sldId id="490" r:id="rId27"/>
    <p:sldId id="491" r:id="rId28"/>
    <p:sldId id="492" r:id="rId29"/>
  </p:sldIdLst>
  <p:sldSz cx="9144000" cy="6858000" type="screen4x3"/>
  <p:notesSz cx="6810375" cy="9942513"/>
  <p:defaultTextStyle>
    <a:defPPr>
      <a:defRPr lang="en-GB"/>
    </a:defPPr>
    <a:lvl1pPr algn="l" rtl="0" fontAlgn="base">
      <a:spcBef>
        <a:spcPct val="0"/>
      </a:spcBef>
      <a:spcAft>
        <a:spcPct val="0"/>
      </a:spcAft>
      <a:defRPr kern="1200">
        <a:solidFill>
          <a:schemeClr val="tx1"/>
        </a:solidFill>
        <a:latin typeface="Verdana" pitchFamily="34" charset="0"/>
        <a:ea typeface="+mn-ea"/>
        <a:cs typeface="+mn-cs"/>
      </a:defRPr>
    </a:lvl1pPr>
    <a:lvl2pPr marL="457200" algn="l" rtl="0" fontAlgn="base">
      <a:spcBef>
        <a:spcPct val="0"/>
      </a:spcBef>
      <a:spcAft>
        <a:spcPct val="0"/>
      </a:spcAft>
      <a:defRPr kern="1200">
        <a:solidFill>
          <a:schemeClr val="tx1"/>
        </a:solidFill>
        <a:latin typeface="Verdana" pitchFamily="34" charset="0"/>
        <a:ea typeface="+mn-ea"/>
        <a:cs typeface="+mn-cs"/>
      </a:defRPr>
    </a:lvl2pPr>
    <a:lvl3pPr marL="914400" algn="l" rtl="0" fontAlgn="base">
      <a:spcBef>
        <a:spcPct val="0"/>
      </a:spcBef>
      <a:spcAft>
        <a:spcPct val="0"/>
      </a:spcAft>
      <a:defRPr kern="1200">
        <a:solidFill>
          <a:schemeClr val="tx1"/>
        </a:solidFill>
        <a:latin typeface="Verdana" pitchFamily="34" charset="0"/>
        <a:ea typeface="+mn-ea"/>
        <a:cs typeface="+mn-cs"/>
      </a:defRPr>
    </a:lvl3pPr>
    <a:lvl4pPr marL="1371600" algn="l" rtl="0" fontAlgn="base">
      <a:spcBef>
        <a:spcPct val="0"/>
      </a:spcBef>
      <a:spcAft>
        <a:spcPct val="0"/>
      </a:spcAft>
      <a:defRPr kern="1200">
        <a:solidFill>
          <a:schemeClr val="tx1"/>
        </a:solidFill>
        <a:latin typeface="Verdana" pitchFamily="34" charset="0"/>
        <a:ea typeface="+mn-ea"/>
        <a:cs typeface="+mn-cs"/>
      </a:defRPr>
    </a:lvl4pPr>
    <a:lvl5pPr marL="1828800" algn="l" rtl="0" fontAlgn="base">
      <a:spcBef>
        <a:spcPct val="0"/>
      </a:spcBef>
      <a:spcAft>
        <a:spcPct val="0"/>
      </a:spcAft>
      <a:defRPr kern="1200">
        <a:solidFill>
          <a:schemeClr val="tx1"/>
        </a:solidFill>
        <a:latin typeface="Verdana" pitchFamily="34" charset="0"/>
        <a:ea typeface="+mn-ea"/>
        <a:cs typeface="+mn-cs"/>
      </a:defRPr>
    </a:lvl5pPr>
    <a:lvl6pPr marL="2286000" algn="l" defTabSz="914400" rtl="0" eaLnBrk="1" latinLnBrk="0" hangingPunct="1">
      <a:defRPr kern="1200">
        <a:solidFill>
          <a:schemeClr val="tx1"/>
        </a:solidFill>
        <a:latin typeface="Verdana" pitchFamily="34" charset="0"/>
        <a:ea typeface="+mn-ea"/>
        <a:cs typeface="+mn-cs"/>
      </a:defRPr>
    </a:lvl6pPr>
    <a:lvl7pPr marL="2743200" algn="l" defTabSz="914400" rtl="0" eaLnBrk="1" latinLnBrk="0" hangingPunct="1">
      <a:defRPr kern="1200">
        <a:solidFill>
          <a:schemeClr val="tx1"/>
        </a:solidFill>
        <a:latin typeface="Verdana" pitchFamily="34" charset="0"/>
        <a:ea typeface="+mn-ea"/>
        <a:cs typeface="+mn-cs"/>
      </a:defRPr>
    </a:lvl7pPr>
    <a:lvl8pPr marL="3200400" algn="l" defTabSz="914400" rtl="0" eaLnBrk="1" latinLnBrk="0" hangingPunct="1">
      <a:defRPr kern="1200">
        <a:solidFill>
          <a:schemeClr val="tx1"/>
        </a:solidFill>
        <a:latin typeface="Verdana" pitchFamily="34" charset="0"/>
        <a:ea typeface="+mn-ea"/>
        <a:cs typeface="+mn-cs"/>
      </a:defRPr>
    </a:lvl8pPr>
    <a:lvl9pPr marL="3657600" algn="l" defTabSz="914400" rtl="0" eaLnBrk="1" latinLnBrk="0" hangingPunct="1">
      <a:defRPr kern="1200">
        <a:solidFill>
          <a:schemeClr val="tx1"/>
        </a:solidFill>
        <a:latin typeface="Verdana" pitchFamily="34" charset="0"/>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ext>
  </p:extLst>
</p:presentation>
</file>

<file path=ppt/commentAuthors.xml><?xml version="1.0" encoding="utf-8"?>
<p:cmAuthorLst xmlns:a="http://schemas.openxmlformats.org/drawingml/2006/main" xmlns:r="http://schemas.openxmlformats.org/officeDocument/2006/relationships" xmlns:p="http://schemas.openxmlformats.org/presentationml/2006/main">
  <p:cmAuthor id="0" name="Iollanda" initials="I" lastIdx="25" clrIdx="0"/>
  <p:cmAuthor id="1" name="Rosemarie Leone" initials="" lastIdx="1" clrIdx="1"/>
  <p:cmAuthor id="2" name="Razvan Cosac" initials="RC" lastIdx="8" clrIdx="2"/>
  <p:cmAuthor id="3" name="Iolanda Maggio" initials="IM" lastIdx="0" clrIdx="3"/>
</p:cmAuthorLst>
</file>

<file path=ppt/presProps.xml><?xml version="1.0" encoding="utf-8"?>
<p:presentationPr xmlns:a="http://schemas.openxmlformats.org/drawingml/2006/main" xmlns:r="http://schemas.openxmlformats.org/officeDocument/2006/relationships" xmlns:p="http://schemas.openxmlformats.org/presentationml/2006/main">
  <p:prnPr/>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91CF4A"/>
    <a:srgbClr val="FDC82F"/>
    <a:srgbClr val="E37222"/>
    <a:srgbClr val="99CF64"/>
    <a:srgbClr val="9CCF1F"/>
    <a:srgbClr val="00CF00"/>
    <a:srgbClr val="0098DB"/>
    <a:srgbClr val="00549F"/>
    <a:srgbClr val="00338D"/>
    <a:srgbClr val="D0103A"/>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0441" autoAdjust="0"/>
    <p:restoredTop sz="93606" autoAdjust="0"/>
  </p:normalViewPr>
  <p:slideViewPr>
    <p:cSldViewPr snapToGrid="0">
      <p:cViewPr varScale="1">
        <p:scale>
          <a:sx n="76" d="100"/>
          <a:sy n="76" d="100"/>
        </p:scale>
        <p:origin x="528" y="78"/>
      </p:cViewPr>
      <p:guideLst>
        <p:guide orient="horz" pos="2160"/>
        <p:guide pos="2880"/>
      </p:guideLst>
    </p:cSldViewPr>
  </p:slideViewPr>
  <p:notesTextViewPr>
    <p:cViewPr>
      <p:scale>
        <a:sx n="100" d="100"/>
        <a:sy n="100" d="100"/>
      </p:scale>
      <p:origin x="0" y="0"/>
    </p:cViewPr>
  </p:notesTextViewPr>
  <p:sorterViewPr>
    <p:cViewPr>
      <p:scale>
        <a:sx n="200" d="100"/>
        <a:sy n="200" d="100"/>
      </p:scale>
      <p:origin x="0" y="4764"/>
    </p:cViewPr>
  </p:sorterViewPr>
  <p:notesViewPr>
    <p:cSldViewPr snapToGrid="0">
      <p:cViewPr varScale="1">
        <p:scale>
          <a:sx n="66" d="100"/>
          <a:sy n="66" d="100"/>
        </p:scale>
        <p:origin x="0" y="0"/>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6.xml"/><Relationship Id="rId13" Type="http://schemas.openxmlformats.org/officeDocument/2006/relationships/slide" Target="slides/slide11.xml"/><Relationship Id="rId18" Type="http://schemas.openxmlformats.org/officeDocument/2006/relationships/slide" Target="slides/slide16.xml"/><Relationship Id="rId26" Type="http://schemas.openxmlformats.org/officeDocument/2006/relationships/slide" Target="slides/slide24.xml"/><Relationship Id="rId3" Type="http://schemas.openxmlformats.org/officeDocument/2006/relationships/slide" Target="slides/slide1.xml"/><Relationship Id="rId21" Type="http://schemas.openxmlformats.org/officeDocument/2006/relationships/slide" Target="slides/slide19.xml"/><Relationship Id="rId34" Type="http://schemas.openxmlformats.org/officeDocument/2006/relationships/viewProps" Target="viewProps.xml"/><Relationship Id="rId7" Type="http://schemas.openxmlformats.org/officeDocument/2006/relationships/slide" Target="slides/slide5.xml"/><Relationship Id="rId12" Type="http://schemas.openxmlformats.org/officeDocument/2006/relationships/slide" Target="slides/slide10.xml"/><Relationship Id="rId17" Type="http://schemas.openxmlformats.org/officeDocument/2006/relationships/slide" Target="slides/slide15.xml"/><Relationship Id="rId25" Type="http://schemas.openxmlformats.org/officeDocument/2006/relationships/slide" Target="slides/slide23.xml"/><Relationship Id="rId33" Type="http://schemas.openxmlformats.org/officeDocument/2006/relationships/presProps" Target="presProps.xml"/><Relationship Id="rId2" Type="http://schemas.openxmlformats.org/officeDocument/2006/relationships/slideMaster" Target="slideMasters/slideMaster2.xml"/><Relationship Id="rId16" Type="http://schemas.openxmlformats.org/officeDocument/2006/relationships/slide" Target="slides/slide14.xml"/><Relationship Id="rId20" Type="http://schemas.openxmlformats.org/officeDocument/2006/relationships/slide" Target="slides/slide18.xml"/><Relationship Id="rId29" Type="http://schemas.openxmlformats.org/officeDocument/2006/relationships/slide" Target="slides/slide27.xml"/><Relationship Id="rId1" Type="http://schemas.openxmlformats.org/officeDocument/2006/relationships/slideMaster" Target="slideMasters/slideMaster1.xml"/><Relationship Id="rId6" Type="http://schemas.openxmlformats.org/officeDocument/2006/relationships/slide" Target="slides/slide4.xml"/><Relationship Id="rId11" Type="http://schemas.openxmlformats.org/officeDocument/2006/relationships/slide" Target="slides/slide9.xml"/><Relationship Id="rId24" Type="http://schemas.openxmlformats.org/officeDocument/2006/relationships/slide" Target="slides/slide22.xml"/><Relationship Id="rId32" Type="http://schemas.openxmlformats.org/officeDocument/2006/relationships/commentAuthors" Target="commentAuthors.xml"/><Relationship Id="rId5" Type="http://schemas.openxmlformats.org/officeDocument/2006/relationships/slide" Target="slides/slide3.xml"/><Relationship Id="rId15" Type="http://schemas.openxmlformats.org/officeDocument/2006/relationships/slide" Target="slides/slide13.xml"/><Relationship Id="rId23" Type="http://schemas.openxmlformats.org/officeDocument/2006/relationships/slide" Target="slides/slide21.xml"/><Relationship Id="rId28" Type="http://schemas.openxmlformats.org/officeDocument/2006/relationships/slide" Target="slides/slide26.xml"/><Relationship Id="rId36" Type="http://schemas.openxmlformats.org/officeDocument/2006/relationships/tableStyles" Target="tableStyles.xml"/><Relationship Id="rId10" Type="http://schemas.openxmlformats.org/officeDocument/2006/relationships/slide" Target="slides/slide8.xml"/><Relationship Id="rId19" Type="http://schemas.openxmlformats.org/officeDocument/2006/relationships/slide" Target="slides/slide17.xml"/><Relationship Id="rId31" Type="http://schemas.openxmlformats.org/officeDocument/2006/relationships/handoutMaster" Target="handoutMasters/handoutMaster1.xml"/><Relationship Id="rId4" Type="http://schemas.openxmlformats.org/officeDocument/2006/relationships/slide" Target="slides/slide2.xml"/><Relationship Id="rId9" Type="http://schemas.openxmlformats.org/officeDocument/2006/relationships/slide" Target="slides/slide7.xml"/><Relationship Id="rId14" Type="http://schemas.openxmlformats.org/officeDocument/2006/relationships/slide" Target="slides/slide12.xml"/><Relationship Id="rId22" Type="http://schemas.openxmlformats.org/officeDocument/2006/relationships/slide" Target="slides/slide20.xml"/><Relationship Id="rId27" Type="http://schemas.openxmlformats.org/officeDocument/2006/relationships/slide" Target="slides/slide25.xml"/><Relationship Id="rId30" Type="http://schemas.openxmlformats.org/officeDocument/2006/relationships/notesMaster" Target="notesMasters/notesMaster1.xml"/><Relationship Id="rId35" Type="http://schemas.openxmlformats.org/officeDocument/2006/relationships/theme" Target="theme/theme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4.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628738" name="Rectangle 2"/>
          <p:cNvSpPr>
            <a:spLocks noGrp="1" noChangeArrowheads="1"/>
          </p:cNvSpPr>
          <p:nvPr>
            <p:ph type="hdr" sz="quarter"/>
          </p:nvPr>
        </p:nvSpPr>
        <p:spPr bwMode="auto">
          <a:xfrm>
            <a:off x="0" y="0"/>
            <a:ext cx="2951060" cy="496787"/>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defTabSz="892175">
              <a:defRPr sz="1100">
                <a:latin typeface="Arial" pitchFamily="34" charset="0"/>
              </a:defRPr>
            </a:lvl1pPr>
          </a:lstStyle>
          <a:p>
            <a:pPr>
              <a:defRPr/>
            </a:pPr>
            <a:endParaRPr lang="it-IT"/>
          </a:p>
        </p:txBody>
      </p:sp>
      <p:sp>
        <p:nvSpPr>
          <p:cNvPr id="628739" name="Rectangle 3"/>
          <p:cNvSpPr>
            <a:spLocks noGrp="1" noChangeArrowheads="1"/>
          </p:cNvSpPr>
          <p:nvPr>
            <p:ph type="dt" sz="quarter" idx="1"/>
          </p:nvPr>
        </p:nvSpPr>
        <p:spPr bwMode="auto">
          <a:xfrm>
            <a:off x="3857776" y="0"/>
            <a:ext cx="2951060" cy="496787"/>
          </a:xfrm>
          <a:prstGeom prst="rect">
            <a:avLst/>
          </a:prstGeom>
          <a:noFill/>
          <a:ln w="9525">
            <a:noFill/>
            <a:miter lim="800000"/>
            <a:headEnd/>
            <a:tailEnd/>
          </a:ln>
        </p:spPr>
        <p:txBody>
          <a:bodyPr vert="horz" wrap="square" lIns="89404" tIns="44702" rIns="89404" bIns="44702" numCol="1" anchor="t" anchorCtr="0" compatLnSpc="1">
            <a:prstTxWarp prst="textNoShape">
              <a:avLst/>
            </a:prstTxWarp>
          </a:bodyPr>
          <a:lstStyle>
            <a:lvl1pPr algn="r" defTabSz="892175">
              <a:defRPr sz="1100">
                <a:latin typeface="Arial" pitchFamily="34" charset="0"/>
              </a:defRPr>
            </a:lvl1pPr>
          </a:lstStyle>
          <a:p>
            <a:pPr>
              <a:defRPr/>
            </a:pPr>
            <a:endParaRPr lang="it-IT"/>
          </a:p>
        </p:txBody>
      </p:sp>
      <p:sp>
        <p:nvSpPr>
          <p:cNvPr id="628740" name="Rectangle 4"/>
          <p:cNvSpPr>
            <a:spLocks noGrp="1" noChangeArrowheads="1"/>
          </p:cNvSpPr>
          <p:nvPr>
            <p:ph type="ftr" sz="quarter" idx="2"/>
          </p:nvPr>
        </p:nvSpPr>
        <p:spPr bwMode="auto">
          <a:xfrm>
            <a:off x="0" y="9444031"/>
            <a:ext cx="2951060" cy="496787"/>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defTabSz="892175">
              <a:defRPr sz="1100">
                <a:latin typeface="Arial" pitchFamily="34" charset="0"/>
              </a:defRPr>
            </a:lvl1pPr>
          </a:lstStyle>
          <a:p>
            <a:pPr>
              <a:defRPr/>
            </a:pPr>
            <a:endParaRPr lang="it-IT"/>
          </a:p>
        </p:txBody>
      </p:sp>
      <p:sp>
        <p:nvSpPr>
          <p:cNvPr id="628741" name="Rectangle 5"/>
          <p:cNvSpPr>
            <a:spLocks noGrp="1" noChangeArrowheads="1"/>
          </p:cNvSpPr>
          <p:nvPr>
            <p:ph type="sldNum" sz="quarter" idx="3"/>
          </p:nvPr>
        </p:nvSpPr>
        <p:spPr bwMode="auto">
          <a:xfrm>
            <a:off x="3857776" y="9444031"/>
            <a:ext cx="2951060" cy="496787"/>
          </a:xfrm>
          <a:prstGeom prst="rect">
            <a:avLst/>
          </a:prstGeom>
          <a:noFill/>
          <a:ln w="9525">
            <a:noFill/>
            <a:miter lim="800000"/>
            <a:headEnd/>
            <a:tailEnd/>
          </a:ln>
        </p:spPr>
        <p:txBody>
          <a:bodyPr vert="horz" wrap="square" lIns="89404" tIns="44702" rIns="89404" bIns="44702" numCol="1" anchor="b" anchorCtr="0" compatLnSpc="1">
            <a:prstTxWarp prst="textNoShape">
              <a:avLst/>
            </a:prstTxWarp>
          </a:bodyPr>
          <a:lstStyle>
            <a:lvl1pPr algn="r" defTabSz="892175">
              <a:defRPr sz="1100">
                <a:latin typeface="Arial" pitchFamily="34" charset="0"/>
              </a:defRPr>
            </a:lvl1pPr>
          </a:lstStyle>
          <a:p>
            <a:pPr>
              <a:defRPr/>
            </a:pPr>
            <a:fld id="{933B368F-7390-407E-A166-C3FF4AEA6310}" type="slidenum">
              <a:rPr lang="it-IT"/>
              <a:pPr>
                <a:defRPr/>
              </a:pPr>
              <a:t>‹#›</a:t>
            </a:fld>
            <a:endParaRPr lang="it-IT"/>
          </a:p>
        </p:txBody>
      </p:sp>
    </p:spTree>
    <p:extLst>
      <p:ext uri="{BB962C8B-B14F-4D97-AF65-F5344CB8AC3E}">
        <p14:creationId xmlns:p14="http://schemas.microsoft.com/office/powerpoint/2010/main" val="1696080771"/>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3.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chemeClr val="bg1"/>
        </a:solidFill>
        <a:effectLst/>
      </p:bgPr>
    </p:bg>
    <p:spTree>
      <p:nvGrpSpPr>
        <p:cNvPr id="1" name=""/>
        <p:cNvGrpSpPr/>
        <p:nvPr/>
      </p:nvGrpSpPr>
      <p:grpSpPr>
        <a:xfrm>
          <a:off x="0" y="0"/>
          <a:ext cx="0" cy="0"/>
          <a:chOff x="0" y="0"/>
          <a:chExt cx="0" cy="0"/>
        </a:xfrm>
      </p:grpSpPr>
      <p:sp>
        <p:nvSpPr>
          <p:cNvPr id="58370" name="Rectangle 2"/>
          <p:cNvSpPr>
            <a:spLocks noGrp="1" noChangeArrowheads="1"/>
          </p:cNvSpPr>
          <p:nvPr>
            <p:ph type="hdr" sz="quarter"/>
          </p:nvPr>
        </p:nvSpPr>
        <p:spPr bwMode="auto">
          <a:xfrm>
            <a:off x="0" y="1"/>
            <a:ext cx="2923351" cy="518828"/>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defTabSz="862013">
              <a:defRPr sz="1100"/>
            </a:lvl1pPr>
          </a:lstStyle>
          <a:p>
            <a:pPr>
              <a:defRPr/>
            </a:pPr>
            <a:endParaRPr lang="en-US"/>
          </a:p>
        </p:txBody>
      </p:sp>
      <p:sp>
        <p:nvSpPr>
          <p:cNvPr id="58371" name="Rectangle 3"/>
          <p:cNvSpPr>
            <a:spLocks noGrp="1" noChangeArrowheads="1"/>
          </p:cNvSpPr>
          <p:nvPr>
            <p:ph type="dt" idx="1"/>
          </p:nvPr>
        </p:nvSpPr>
        <p:spPr bwMode="auto">
          <a:xfrm>
            <a:off x="3874710" y="1"/>
            <a:ext cx="2923350" cy="518828"/>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lvl1pPr algn="r" defTabSz="862013">
              <a:defRPr sz="1100"/>
            </a:lvl1pPr>
          </a:lstStyle>
          <a:p>
            <a:pPr>
              <a:defRPr/>
            </a:pPr>
            <a:fld id="{CF29402C-3E51-426F-A9D1-4184FC0D9C3E}" type="datetimeFigureOut">
              <a:rPr lang="en-US"/>
              <a:pPr>
                <a:defRPr/>
              </a:pPr>
              <a:t>3/13/2016</a:t>
            </a:fld>
            <a:endParaRPr lang="en-US"/>
          </a:p>
        </p:txBody>
      </p:sp>
      <p:sp>
        <p:nvSpPr>
          <p:cNvPr id="22532" name="Rectangle 4"/>
          <p:cNvSpPr>
            <a:spLocks noGrp="1" noRot="1" noChangeAspect="1" noChangeArrowheads="1" noTextEdit="1"/>
          </p:cNvSpPr>
          <p:nvPr>
            <p:ph type="sldImg" idx="2"/>
          </p:nvPr>
        </p:nvSpPr>
        <p:spPr bwMode="auto">
          <a:xfrm>
            <a:off x="968375" y="741363"/>
            <a:ext cx="4932363" cy="3700462"/>
          </a:xfrm>
          <a:prstGeom prst="rect">
            <a:avLst/>
          </a:prstGeom>
          <a:noFill/>
          <a:ln w="9525">
            <a:solidFill>
              <a:srgbClr val="000000"/>
            </a:solidFill>
            <a:miter lim="800000"/>
            <a:headEnd/>
            <a:tailEnd/>
          </a:ln>
          <a:extLst>
            <a:ext uri="{909E8E84-426E-40dd-AFC4-6F175D3DCCD1}">
              <a14:hiddenFill xmlns="" xmlns:a14="http://schemas.microsoft.com/office/drawing/2010/main">
                <a:solidFill>
                  <a:srgbClr val="FFFFFF"/>
                </a:solidFill>
              </a14:hiddenFill>
            </a:ext>
          </a:extLst>
        </p:spPr>
      </p:sp>
      <p:sp>
        <p:nvSpPr>
          <p:cNvPr id="58373" name="Rectangle 5"/>
          <p:cNvSpPr>
            <a:spLocks noGrp="1" noChangeArrowheads="1"/>
          </p:cNvSpPr>
          <p:nvPr>
            <p:ph type="body" sz="quarter" idx="3"/>
          </p:nvPr>
        </p:nvSpPr>
        <p:spPr bwMode="auto">
          <a:xfrm>
            <a:off x="877467" y="4737275"/>
            <a:ext cx="5043126" cy="4442255"/>
          </a:xfrm>
          <a:prstGeom prst="rect">
            <a:avLst/>
          </a:prstGeom>
          <a:noFill/>
          <a:ln w="9525">
            <a:noFill/>
            <a:miter lim="800000"/>
            <a:headEnd/>
            <a:tailEnd/>
          </a:ln>
          <a:effectLst/>
        </p:spPr>
        <p:txBody>
          <a:bodyPr vert="horz" wrap="square" lIns="86155" tIns="43077" rIns="86155" bIns="43077" numCol="1" anchor="t" anchorCtr="0" compatLnSpc="1">
            <a:prstTxWarp prst="textNoShape">
              <a:avLst/>
            </a:prstTxWarp>
          </a:bodyPr>
          <a:lstStyle/>
          <a:p>
            <a:pPr lvl="0"/>
            <a:r>
              <a:rPr lang="en-GB" noProof="0" smtClean="0"/>
              <a:t>Click to edit Master text styles</a:t>
            </a:r>
          </a:p>
          <a:p>
            <a:pPr lvl="1"/>
            <a:r>
              <a:rPr lang="en-GB" noProof="0" smtClean="0"/>
              <a:t>Second level</a:t>
            </a:r>
          </a:p>
          <a:p>
            <a:pPr lvl="2"/>
            <a:r>
              <a:rPr lang="en-GB" noProof="0" smtClean="0"/>
              <a:t>Third level</a:t>
            </a:r>
          </a:p>
          <a:p>
            <a:pPr lvl="3"/>
            <a:r>
              <a:rPr lang="en-GB" noProof="0" smtClean="0"/>
              <a:t>Fourth level</a:t>
            </a:r>
          </a:p>
          <a:p>
            <a:pPr lvl="4"/>
            <a:r>
              <a:rPr lang="en-GB" noProof="0" smtClean="0"/>
              <a:t>Fifth level</a:t>
            </a:r>
          </a:p>
        </p:txBody>
      </p:sp>
      <p:sp>
        <p:nvSpPr>
          <p:cNvPr id="58374" name="Rectangle 6"/>
          <p:cNvSpPr>
            <a:spLocks noGrp="1" noChangeArrowheads="1"/>
          </p:cNvSpPr>
          <p:nvPr>
            <p:ph type="ftr" sz="quarter" idx="4"/>
          </p:nvPr>
        </p:nvSpPr>
        <p:spPr bwMode="auto">
          <a:xfrm>
            <a:off x="0" y="9474551"/>
            <a:ext cx="2923351" cy="444226"/>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defTabSz="862013">
              <a:defRPr sz="1100"/>
            </a:lvl1pPr>
          </a:lstStyle>
          <a:p>
            <a:pPr>
              <a:defRPr/>
            </a:pPr>
            <a:endParaRPr lang="en-US"/>
          </a:p>
        </p:txBody>
      </p:sp>
      <p:sp>
        <p:nvSpPr>
          <p:cNvPr id="58375" name="Rectangle 7"/>
          <p:cNvSpPr>
            <a:spLocks noGrp="1" noChangeArrowheads="1"/>
          </p:cNvSpPr>
          <p:nvPr>
            <p:ph type="sldNum" sz="quarter" idx="5"/>
          </p:nvPr>
        </p:nvSpPr>
        <p:spPr bwMode="auto">
          <a:xfrm>
            <a:off x="3874710" y="9474551"/>
            <a:ext cx="2923350" cy="444226"/>
          </a:xfrm>
          <a:prstGeom prst="rect">
            <a:avLst/>
          </a:prstGeom>
          <a:noFill/>
          <a:ln w="9525">
            <a:noFill/>
            <a:miter lim="800000"/>
            <a:headEnd/>
            <a:tailEnd/>
          </a:ln>
          <a:effectLst/>
        </p:spPr>
        <p:txBody>
          <a:bodyPr vert="horz" wrap="square" lIns="86155" tIns="43077" rIns="86155" bIns="43077" numCol="1" anchor="b" anchorCtr="0" compatLnSpc="1">
            <a:prstTxWarp prst="textNoShape">
              <a:avLst/>
            </a:prstTxWarp>
          </a:bodyPr>
          <a:lstStyle>
            <a:lvl1pPr algn="r" defTabSz="862013">
              <a:defRPr sz="1100"/>
            </a:lvl1pPr>
          </a:lstStyle>
          <a:p>
            <a:pPr>
              <a:defRPr/>
            </a:pPr>
            <a:fld id="{7CDE6C7F-2D6A-43CA-B515-688D5488897A}" type="slidenum">
              <a:rPr lang="en-US"/>
              <a:pPr>
                <a:defRPr/>
              </a:pPr>
              <a:t>‹#›</a:t>
            </a:fld>
            <a:endParaRPr lang="en-US"/>
          </a:p>
        </p:txBody>
      </p:sp>
    </p:spTree>
    <p:extLst>
      <p:ext uri="{BB962C8B-B14F-4D97-AF65-F5344CB8AC3E}">
        <p14:creationId xmlns:p14="http://schemas.microsoft.com/office/powerpoint/2010/main" val="1592994345"/>
      </p:ext>
    </p:extLst>
  </p:cSld>
  <p:clrMap bg1="lt1" tx1="dk1" bg2="lt2" tx2="dk2" accent1="accent1" accent2="accent2" accent3="accent3" accent4="accent4" accent5="accent5" accent6="accent6" hlink="hlink" folHlink="folHlink"/>
  <p:notesStyle>
    <a:lvl1pPr algn="l" rtl="0" eaLnBrk="0" fontAlgn="base" hangingPunct="0">
      <a:spcBef>
        <a:spcPct val="30000"/>
      </a:spcBef>
      <a:spcAft>
        <a:spcPct val="0"/>
      </a:spcAft>
      <a:defRPr sz="1200" kern="1200">
        <a:solidFill>
          <a:schemeClr val="tx1"/>
        </a:solidFill>
        <a:latin typeface="Calibri" pitchFamily="34" charset="0"/>
        <a:ea typeface="+mn-ea"/>
        <a:cs typeface="+mn-cs"/>
      </a:defRPr>
    </a:lvl1pPr>
    <a:lvl2pPr marL="457200" algn="l" rtl="0" eaLnBrk="0" fontAlgn="base" hangingPunct="0">
      <a:spcBef>
        <a:spcPct val="30000"/>
      </a:spcBef>
      <a:spcAft>
        <a:spcPct val="0"/>
      </a:spcAft>
      <a:defRPr sz="1200" kern="1200">
        <a:solidFill>
          <a:schemeClr val="tx1"/>
        </a:solidFill>
        <a:latin typeface="Calibri" pitchFamily="34" charset="0"/>
        <a:ea typeface="+mn-ea"/>
        <a:cs typeface="+mn-cs"/>
      </a:defRPr>
    </a:lvl2pPr>
    <a:lvl3pPr marL="914400" algn="l" rtl="0" eaLnBrk="0" fontAlgn="base" hangingPunct="0">
      <a:spcBef>
        <a:spcPct val="30000"/>
      </a:spcBef>
      <a:spcAft>
        <a:spcPct val="0"/>
      </a:spcAft>
      <a:defRPr sz="1200" kern="1200">
        <a:solidFill>
          <a:schemeClr val="tx1"/>
        </a:solidFill>
        <a:latin typeface="Calibri" pitchFamily="34" charset="0"/>
        <a:ea typeface="+mn-ea"/>
        <a:cs typeface="+mn-cs"/>
      </a:defRPr>
    </a:lvl3pPr>
    <a:lvl4pPr marL="1371600" algn="l" rtl="0" eaLnBrk="0" fontAlgn="base" hangingPunct="0">
      <a:spcBef>
        <a:spcPct val="30000"/>
      </a:spcBef>
      <a:spcAft>
        <a:spcPct val="0"/>
      </a:spcAft>
      <a:defRPr sz="1200" kern="1200">
        <a:solidFill>
          <a:schemeClr val="tx1"/>
        </a:solidFill>
        <a:latin typeface="Calibri" pitchFamily="34" charset="0"/>
        <a:ea typeface="+mn-ea"/>
        <a:cs typeface="+mn-cs"/>
      </a:defRPr>
    </a:lvl4pPr>
    <a:lvl5pPr marL="1828800" algn="l" rtl="0" eaLnBrk="0" fontAlgn="base" hangingPunct="0">
      <a:spcBef>
        <a:spcPct val="30000"/>
      </a:spcBef>
      <a:spcAft>
        <a:spcPct val="0"/>
      </a:spcAft>
      <a:defRPr sz="1200" kern="1200">
        <a:solidFill>
          <a:schemeClr val="tx1"/>
        </a:solidFill>
        <a:latin typeface="Calibri" pitchFamily="34"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3" Type="http://schemas.openxmlformats.org/officeDocument/2006/relationships/hyperlink" Target="http://oceandata.sci.gsfc.nasa.gov/CZCS/" TargetMode="External"/><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dirty="0" smtClean="0"/>
              <a:t>Scanning Multichannel Microwave Radiometer (SMMR)</a:t>
            </a:r>
            <a:endParaRPr lang="en-US" dirty="0"/>
          </a:p>
        </p:txBody>
      </p:sp>
      <p:sp>
        <p:nvSpPr>
          <p:cNvPr id="4" name="Slide Number Placeholder 3"/>
          <p:cNvSpPr>
            <a:spLocks noGrp="1"/>
          </p:cNvSpPr>
          <p:nvPr>
            <p:ph type="sldNum" sz="quarter" idx="10"/>
          </p:nvPr>
        </p:nvSpPr>
        <p:spPr/>
        <p:txBody>
          <a:bodyPr/>
          <a:lstStyle/>
          <a:p>
            <a:pPr>
              <a:defRPr/>
            </a:pPr>
            <a:fld id="{7CDE6C7F-2D6A-43CA-B515-688D5488897A}" type="slidenum">
              <a:rPr lang="en-US" smtClean="0"/>
              <a:pPr>
                <a:defRPr/>
              </a:pPr>
              <a:t>2</a:t>
            </a:fld>
            <a:endParaRPr lang="en-US"/>
          </a:p>
        </p:txBody>
      </p:sp>
    </p:spTree>
    <p:extLst>
      <p:ext uri="{BB962C8B-B14F-4D97-AF65-F5344CB8AC3E}">
        <p14:creationId xmlns:p14="http://schemas.microsoft.com/office/powerpoint/2010/main" val="2114593189"/>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pPr>
              <a:defRPr/>
            </a:pPr>
            <a:fld id="{D8DF57D7-2670-4E78-96DD-D9B22805124F}" type="slidenum">
              <a:rPr lang="en-US" smtClean="0"/>
              <a:pPr>
                <a:defRPr/>
              </a:pPr>
              <a:t>26</a:t>
            </a:fld>
            <a:endParaRPr lang="en-US" dirty="0"/>
          </a:p>
        </p:txBody>
      </p:sp>
    </p:spTree>
    <p:extLst>
      <p:ext uri="{BB962C8B-B14F-4D97-AF65-F5344CB8AC3E}">
        <p14:creationId xmlns:p14="http://schemas.microsoft.com/office/powerpoint/2010/main" val="3004341193"/>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Slide Image Placeholder 1"/>
          <p:cNvSpPr>
            <a:spLocks noGrp="1" noRot="1" noChangeAspect="1" noTextEdit="1"/>
          </p:cNvSpPr>
          <p:nvPr>
            <p:ph type="sldImg"/>
          </p:nvPr>
        </p:nvSpPr>
        <p:spPr>
          <a:ln/>
        </p:spPr>
      </p:sp>
      <p:sp>
        <p:nvSpPr>
          <p:cNvPr id="3" name="Notes Placeholder 2"/>
          <p:cNvSpPr>
            <a:spLocks noGrp="1"/>
          </p:cNvSpPr>
          <p:nvPr>
            <p:ph type="body" idx="1"/>
          </p:nvPr>
        </p:nvSpPr>
        <p:spPr/>
        <p:txBody>
          <a:bodyPr/>
          <a:lstStyle/>
          <a:p>
            <a:pPr>
              <a:defRPr/>
            </a:pPr>
            <a:endParaRPr lang="en-GB" sz="2200" dirty="0">
              <a:latin typeface="+mn-lt"/>
            </a:endParaRPr>
          </a:p>
        </p:txBody>
      </p:sp>
      <p:sp>
        <p:nvSpPr>
          <p:cNvPr id="21507" name="Slide Number Placeholder 3"/>
          <p:cNvSpPr>
            <a:spLocks noGrp="1"/>
          </p:cNvSpPr>
          <p:nvPr>
            <p:ph type="sldNum" sz="quarter" idx="5"/>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defTabSz="864685" eaLnBrk="0" hangingPunct="0">
              <a:defRPr sz="2400">
                <a:solidFill>
                  <a:schemeClr val="tx1"/>
                </a:solidFill>
                <a:latin typeface="Verdana" charset="0"/>
                <a:ea typeface="MS PGothic" charset="0"/>
                <a:cs typeface="MS PGothic" charset="0"/>
              </a:defRPr>
            </a:lvl1pPr>
            <a:lvl2pPr marL="745253" indent="-286636" defTabSz="864685" eaLnBrk="0" hangingPunct="0">
              <a:defRPr sz="2400">
                <a:solidFill>
                  <a:schemeClr val="tx1"/>
                </a:solidFill>
                <a:latin typeface="Verdana" charset="0"/>
                <a:ea typeface="MS PGothic" charset="0"/>
                <a:cs typeface="MS PGothic" charset="0"/>
              </a:defRPr>
            </a:lvl2pPr>
            <a:lvl3pPr marL="1146543" indent="-229309" defTabSz="864685" eaLnBrk="0" hangingPunct="0">
              <a:defRPr sz="2400">
                <a:solidFill>
                  <a:schemeClr val="tx1"/>
                </a:solidFill>
                <a:latin typeface="Verdana" charset="0"/>
                <a:ea typeface="MS PGothic" charset="0"/>
                <a:cs typeface="MS PGothic" charset="0"/>
              </a:defRPr>
            </a:lvl3pPr>
            <a:lvl4pPr marL="1605161" indent="-229309" defTabSz="864685" eaLnBrk="0" hangingPunct="0">
              <a:defRPr sz="2400">
                <a:solidFill>
                  <a:schemeClr val="tx1"/>
                </a:solidFill>
                <a:latin typeface="Verdana" charset="0"/>
                <a:ea typeface="MS PGothic" charset="0"/>
                <a:cs typeface="MS PGothic" charset="0"/>
              </a:defRPr>
            </a:lvl4pPr>
            <a:lvl5pPr marL="2063778" indent="-229309" defTabSz="864685" eaLnBrk="0" hangingPunct="0">
              <a:defRPr sz="2400">
                <a:solidFill>
                  <a:schemeClr val="tx1"/>
                </a:solidFill>
                <a:latin typeface="Verdana" charset="0"/>
                <a:ea typeface="MS PGothic" charset="0"/>
                <a:cs typeface="MS PGothic" charset="0"/>
              </a:defRPr>
            </a:lvl5pPr>
            <a:lvl6pPr marL="2522395" indent="-229309" defTabSz="864685" eaLnBrk="0" fontAlgn="base" hangingPunct="0">
              <a:spcBef>
                <a:spcPct val="0"/>
              </a:spcBef>
              <a:spcAft>
                <a:spcPct val="0"/>
              </a:spcAft>
              <a:defRPr sz="2400">
                <a:solidFill>
                  <a:schemeClr val="tx1"/>
                </a:solidFill>
                <a:latin typeface="Verdana" charset="0"/>
                <a:ea typeface="MS PGothic" charset="0"/>
                <a:cs typeface="MS PGothic" charset="0"/>
              </a:defRPr>
            </a:lvl6pPr>
            <a:lvl7pPr marL="2981013" indent="-229309" defTabSz="864685" eaLnBrk="0" fontAlgn="base" hangingPunct="0">
              <a:spcBef>
                <a:spcPct val="0"/>
              </a:spcBef>
              <a:spcAft>
                <a:spcPct val="0"/>
              </a:spcAft>
              <a:defRPr sz="2400">
                <a:solidFill>
                  <a:schemeClr val="tx1"/>
                </a:solidFill>
                <a:latin typeface="Verdana" charset="0"/>
                <a:ea typeface="MS PGothic" charset="0"/>
                <a:cs typeface="MS PGothic" charset="0"/>
              </a:defRPr>
            </a:lvl7pPr>
            <a:lvl8pPr marL="3439630" indent="-229309" defTabSz="864685" eaLnBrk="0" fontAlgn="base" hangingPunct="0">
              <a:spcBef>
                <a:spcPct val="0"/>
              </a:spcBef>
              <a:spcAft>
                <a:spcPct val="0"/>
              </a:spcAft>
              <a:defRPr sz="2400">
                <a:solidFill>
                  <a:schemeClr val="tx1"/>
                </a:solidFill>
                <a:latin typeface="Verdana" charset="0"/>
                <a:ea typeface="MS PGothic" charset="0"/>
                <a:cs typeface="MS PGothic" charset="0"/>
              </a:defRPr>
            </a:lvl8pPr>
            <a:lvl9pPr marL="3898247" indent="-229309" defTabSz="864685" eaLnBrk="0" fontAlgn="base" hangingPunct="0">
              <a:spcBef>
                <a:spcPct val="0"/>
              </a:spcBef>
              <a:spcAft>
                <a:spcPct val="0"/>
              </a:spcAft>
              <a:defRPr sz="2400">
                <a:solidFill>
                  <a:schemeClr val="tx1"/>
                </a:solidFill>
                <a:latin typeface="Verdana" charset="0"/>
                <a:ea typeface="MS PGothic" charset="0"/>
                <a:cs typeface="MS PGothic" charset="0"/>
              </a:defRPr>
            </a:lvl9pPr>
          </a:lstStyle>
          <a:p>
            <a:pPr eaLnBrk="1" hangingPunct="1"/>
            <a:fld id="{5E1DFD89-3D27-FB41-A5EF-0F98201E6D38}" type="slidenum">
              <a:rPr lang="en-US" sz="1100">
                <a:solidFill>
                  <a:srgbClr val="000000"/>
                </a:solidFill>
              </a:rPr>
              <a:pPr eaLnBrk="1" hangingPunct="1"/>
              <a:t>3</a:t>
            </a:fld>
            <a:endParaRPr lang="en-US" sz="1100">
              <a:solidFill>
                <a:srgbClr val="000000"/>
              </a:solidFill>
            </a:endParaRPr>
          </a:p>
        </p:txBody>
      </p:sp>
    </p:spTree>
    <p:extLst>
      <p:ext uri="{BB962C8B-B14F-4D97-AF65-F5344CB8AC3E}">
        <p14:creationId xmlns:p14="http://schemas.microsoft.com/office/powerpoint/2010/main" val="258000931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DFD902AD-4421-4DF1-8250-5EFEC498732C}" type="slidenum">
              <a:rPr lang="en-US" smtClean="0"/>
              <a:pPr/>
              <a:t>7</a:t>
            </a:fld>
            <a:endParaRPr lang="en-US" dirty="0"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46186227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DFD902AD-4421-4DF1-8250-5EFEC498732C}" type="slidenum">
              <a:rPr lang="en-US" smtClean="0"/>
              <a:pPr/>
              <a:t>8</a:t>
            </a:fld>
            <a:endParaRPr lang="en-US" dirty="0"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908250192"/>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70" name="Rectangle 7"/>
          <p:cNvSpPr>
            <a:spLocks noGrp="1" noChangeArrowheads="1"/>
          </p:cNvSpPr>
          <p:nvPr>
            <p:ph type="sldNum" sz="quarter" idx="5"/>
          </p:nvPr>
        </p:nvSpPr>
        <p:spPr>
          <a:noFill/>
        </p:spPr>
        <p:txBody>
          <a:bodyPr/>
          <a:lstStyle/>
          <a:p>
            <a:fld id="{DFD902AD-4421-4DF1-8250-5EFEC498732C}" type="slidenum">
              <a:rPr lang="en-US" smtClean="0"/>
              <a:pPr/>
              <a:t>9</a:t>
            </a:fld>
            <a:endParaRPr lang="en-US" dirty="0" smtClean="0"/>
          </a:p>
        </p:txBody>
      </p:sp>
      <p:sp>
        <p:nvSpPr>
          <p:cNvPr id="32771" name="Rectangle 2"/>
          <p:cNvSpPr>
            <a:spLocks noGrp="1" noRot="1" noChangeAspect="1" noChangeArrowheads="1" noTextEdit="1"/>
          </p:cNvSpPr>
          <p:nvPr>
            <p:ph type="sldImg"/>
          </p:nvPr>
        </p:nvSpPr>
        <p:spPr>
          <a:ln/>
        </p:spPr>
      </p:sp>
      <p:sp>
        <p:nvSpPr>
          <p:cNvPr id="32772" name="Rectangle 3"/>
          <p:cNvSpPr>
            <a:spLocks noGrp="1" noChangeArrowheads="1"/>
          </p:cNvSpPr>
          <p:nvPr>
            <p:ph type="body" idx="1"/>
          </p:nvPr>
        </p:nvSpPr>
        <p:spPr>
          <a:noFill/>
          <a:ln/>
        </p:spPr>
        <p:txBody>
          <a:bodyPr/>
          <a:lstStyle/>
          <a:p>
            <a:pPr eaLnBrk="1" hangingPunct="1"/>
            <a:endParaRPr lang="en-US" dirty="0" smtClean="0"/>
          </a:p>
        </p:txBody>
      </p:sp>
    </p:spTree>
    <p:extLst>
      <p:ext uri="{BB962C8B-B14F-4D97-AF65-F5344CB8AC3E}">
        <p14:creationId xmlns:p14="http://schemas.microsoft.com/office/powerpoint/2010/main" val="301012701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6" name="Rectangle 2"/>
          <p:cNvSpPr>
            <a:spLocks noGrp="1" noRot="1" noChangeAspect="1" noChangeArrowheads="1" noTextEdit="1"/>
          </p:cNvSpPr>
          <p:nvPr>
            <p:ph type="sldImg"/>
          </p:nvPr>
        </p:nvSpPr>
        <p:spPr>
          <a:xfrm>
            <a:off x="928688" y="752475"/>
            <a:ext cx="4953000" cy="3714750"/>
          </a:xfrm>
          <a:ln/>
        </p:spPr>
      </p:sp>
      <p:sp>
        <p:nvSpPr>
          <p:cNvPr id="11267"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 uri="{FAA26D3D-D897-4be2-8F04-BA451C77F1D7}">
              <ma14:placeholderFlag xmlns="" xmlns:ma14="http://schemas.microsoft.com/office/mac/drawingml/2011/main" val="1"/>
            </a:ext>
          </a:extLst>
        </p:spPr>
        <p:txBody>
          <a:bodyPr/>
          <a:lstStyle/>
          <a:p>
            <a:endParaRPr lang="en-US"/>
          </a:p>
        </p:txBody>
      </p:sp>
    </p:spTree>
    <p:extLst>
      <p:ext uri="{BB962C8B-B14F-4D97-AF65-F5344CB8AC3E}">
        <p14:creationId xmlns:p14="http://schemas.microsoft.com/office/powerpoint/2010/main" val="3538261712"/>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Rectangle 2"/>
          <p:cNvSpPr>
            <a:spLocks noGrp="1" noRot="1" noChangeAspect="1" noChangeArrowheads="1" noTextEdit="1"/>
          </p:cNvSpPr>
          <p:nvPr>
            <p:ph type="sldImg"/>
          </p:nvPr>
        </p:nvSpPr>
        <p:spPr>
          <a:xfrm>
            <a:off x="928688" y="752475"/>
            <a:ext cx="4953000" cy="3714750"/>
          </a:xfrm>
          <a:ln/>
        </p:spPr>
      </p:sp>
      <p:sp>
        <p:nvSpPr>
          <p:cNvPr id="20482" name="Rectangle 3"/>
          <p:cNvSpPr>
            <a:spLocks noGrp="1" noChangeArrowheads="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92868499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Slide Image Placeholder 1"/>
          <p:cNvSpPr>
            <a:spLocks noGrp="1" noRot="1" noChangeAspect="1"/>
          </p:cNvSpPr>
          <p:nvPr>
            <p:ph type="sldImg"/>
          </p:nvPr>
        </p:nvSpPr>
        <p:spPr>
          <a:xfrm>
            <a:off x="928688" y="752475"/>
            <a:ext cx="4953000" cy="3714750"/>
          </a:xfrm>
          <a:ln/>
        </p:spPr>
      </p:sp>
      <p:sp>
        <p:nvSpPr>
          <p:cNvPr id="22530" name="Notes Placeholder 2"/>
          <p:cNvSpPr>
            <a:spLocks noGrp="1"/>
          </p:cNvSpPr>
          <p:nvPr>
            <p:ph type="body" idx="1"/>
          </p:nvPr>
        </p:nvSpPr>
        <p:spPr>
          <a:noFill/>
          <a:ln w="9525"/>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a:lstStyle/>
          <a:p>
            <a:endParaRPr lang="en-US" dirty="0"/>
          </a:p>
        </p:txBody>
      </p:sp>
    </p:spTree>
    <p:extLst>
      <p:ext uri="{BB962C8B-B14F-4D97-AF65-F5344CB8AC3E}">
        <p14:creationId xmlns:p14="http://schemas.microsoft.com/office/powerpoint/2010/main" val="1305014550"/>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pPr marL="285750" indent="-285750" algn="just">
              <a:lnSpc>
                <a:spcPct val="150000"/>
              </a:lnSpc>
              <a:spcBef>
                <a:spcPts val="1200"/>
              </a:spcBef>
              <a:spcAft>
                <a:spcPts val="0"/>
              </a:spcAft>
              <a:buFont typeface="Arial" pitchFamily="34" charset="0"/>
              <a:buChar char="•"/>
            </a:pPr>
            <a:r>
              <a:rPr lang="en-GB" sz="1200" b="1" dirty="0" smtClean="0">
                <a:solidFill>
                  <a:schemeClr val="tx1"/>
                </a:solidFill>
              </a:rPr>
              <a:t>Uniqueness Analysis: </a:t>
            </a:r>
            <a:r>
              <a:rPr lang="en-GB" sz="1200" dirty="0" smtClean="0">
                <a:solidFill>
                  <a:schemeClr val="tx1"/>
                </a:solidFill>
              </a:rPr>
              <a:t>the </a:t>
            </a:r>
            <a:r>
              <a:rPr lang="en-US" sz="1200" dirty="0" smtClean="0">
                <a:solidFill>
                  <a:schemeClr val="tx1"/>
                </a:solidFill>
              </a:rPr>
              <a:t>ESA Nimbus-7 dataset consists of unique data at all levels (~50% overall) when compared to data available at NASA OBPG </a:t>
            </a:r>
            <a:r>
              <a:rPr lang="en-US" sz="1200" dirty="0" smtClean="0">
                <a:solidFill>
                  <a:schemeClr val="tx1"/>
                </a:solidFill>
                <a:hlinkClick r:id="rId3"/>
              </a:rPr>
              <a:t>http://oceandata.sci.gsfc.nasa.gov/CZCS/</a:t>
            </a:r>
            <a:r>
              <a:rPr lang="en-US" sz="1200" dirty="0" smtClean="0">
                <a:solidFill>
                  <a:schemeClr val="tx1"/>
                </a:solidFill>
              </a:rPr>
              <a:t> </a:t>
            </a:r>
          </a:p>
          <a:p>
            <a:pPr marL="285750" indent="-285750" algn="just">
              <a:lnSpc>
                <a:spcPct val="150000"/>
              </a:lnSpc>
              <a:spcBef>
                <a:spcPts val="1200"/>
              </a:spcBef>
              <a:spcAft>
                <a:spcPts val="0"/>
              </a:spcAft>
              <a:buFont typeface="Arial" pitchFamily="34" charset="0"/>
              <a:buChar char="•"/>
            </a:pPr>
            <a:r>
              <a:rPr lang="en-US" sz="1200" b="1" dirty="0" smtClean="0">
                <a:solidFill>
                  <a:schemeClr val="tx1"/>
                </a:solidFill>
              </a:rPr>
              <a:t>Quality Analysis: </a:t>
            </a:r>
            <a:r>
              <a:rPr lang="en-GB" sz="1200" dirty="0" smtClean="0">
                <a:solidFill>
                  <a:schemeClr val="tx1"/>
                </a:solidFill>
              </a:rPr>
              <a:t>ESA CZCS products are of a quality similar to that of the NASA products in terms of anomalies.</a:t>
            </a:r>
            <a:endParaRPr lang="en-GB" dirty="0" smtClean="0">
              <a:solidFill>
                <a:schemeClr val="tx1"/>
              </a:solidFill>
            </a:endParaRPr>
          </a:p>
          <a:p>
            <a:endParaRPr lang="en-US" dirty="0"/>
          </a:p>
        </p:txBody>
      </p:sp>
      <p:sp>
        <p:nvSpPr>
          <p:cNvPr id="4" name="Slide Number Placeholder 3"/>
          <p:cNvSpPr>
            <a:spLocks noGrp="1"/>
          </p:cNvSpPr>
          <p:nvPr>
            <p:ph type="sldNum" sz="quarter" idx="10"/>
          </p:nvPr>
        </p:nvSpPr>
        <p:spPr/>
        <p:txBody>
          <a:bodyPr/>
          <a:lstStyle/>
          <a:p>
            <a:pPr>
              <a:defRPr/>
            </a:pPr>
            <a:fld id="{7CDE6C7F-2D6A-43CA-B515-688D5488897A}" type="slidenum">
              <a:rPr lang="en-US" smtClean="0"/>
              <a:pPr>
                <a:defRPr/>
              </a:pPr>
              <a:t>17</a:t>
            </a:fld>
            <a:endParaRPr lang="en-US"/>
          </a:p>
        </p:txBody>
      </p:sp>
    </p:spTree>
    <p:extLst>
      <p:ext uri="{BB962C8B-B14F-4D97-AF65-F5344CB8AC3E}">
        <p14:creationId xmlns:p14="http://schemas.microsoft.com/office/powerpoint/2010/main" val="2980228436"/>
      </p:ext>
    </p:extLst>
  </p:cSld>
  <p:clrMapOvr>
    <a:masterClrMapping/>
  </p:clrMapOvr>
</p:notes>
</file>

<file path=ppt/slideLayouts/_rels/slideLayout1.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image" Target="../media/image3.png"/><Relationship Id="rId1" Type="http://schemas.openxmlformats.org/officeDocument/2006/relationships/slideMaster" Target="../slideMasters/slideMaster1.xml"/><Relationship Id="rId4" Type="http://schemas.openxmlformats.org/officeDocument/2006/relationships/image" Target="../media/image2.png"/></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Title Slide">
    <p:spTree>
      <p:nvGrpSpPr>
        <p:cNvPr id="1" name=""/>
        <p:cNvGrpSpPr/>
        <p:nvPr/>
      </p:nvGrpSpPr>
      <p:grpSpPr>
        <a:xfrm>
          <a:off x="0" y="0"/>
          <a:ext cx="0" cy="0"/>
          <a:chOff x="0" y="0"/>
          <a:chExt cx="0" cy="0"/>
        </a:xfrm>
      </p:grpSpPr>
      <p:pic>
        <p:nvPicPr>
          <p:cNvPr id="4" name="Picture 22" descr="signature"/>
          <p:cNvPicPr>
            <a:picLocks noChangeAspect="1" noChangeArrowheads="1"/>
          </p:cNvPicPr>
          <p:nvPr/>
        </p:nvPicPr>
        <p:blipFill>
          <a:blip r:embed="rId2">
            <a:extLst>
              <a:ext uri="{28A0092B-C50C-407E-A947-70E740481C1C}">
                <a14:useLocalDpi xmlns:a14="http://schemas.microsoft.com/office/drawing/2010/main" val="0"/>
              </a:ext>
            </a:extLst>
          </a:blip>
          <a:srcRect l="84271" t="-8163"/>
          <a:stretch>
            <a:fillRect/>
          </a:stretch>
        </p:blipFill>
        <p:spPr bwMode="auto">
          <a:xfrm>
            <a:off x="7705725" y="6202363"/>
            <a:ext cx="1438275" cy="252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 name="Picture 24" descr="PPT_Header02" hidden="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0"/>
            <a:ext cx="9144000" cy="1204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6" name="Picture 25" descr="PPT_Header01"/>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9144000" cy="1204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56323" name="Rectangle 2"/>
          <p:cNvSpPr>
            <a:spLocks noGrp="1" noChangeArrowheads="1"/>
          </p:cNvSpPr>
          <p:nvPr>
            <p:ph type="subTitle" idx="1"/>
          </p:nvPr>
        </p:nvSpPr>
        <p:spPr>
          <a:xfrm>
            <a:off x="614363" y="3886200"/>
            <a:ext cx="7772400" cy="419100"/>
          </a:xfrm>
        </p:spPr>
        <p:txBody>
          <a:bodyPr>
            <a:spAutoFit/>
          </a:bodyPr>
          <a:lstStyle>
            <a:lvl1pPr marL="0" indent="0">
              <a:buFont typeface="Verdana" pitchFamily="34" charset="0"/>
              <a:buNone/>
              <a:defRPr sz="1800"/>
            </a:lvl1pPr>
          </a:lstStyle>
          <a:p>
            <a:pPr lvl="0"/>
            <a:r>
              <a:rPr lang="en-GB" noProof="0" smtClean="0"/>
              <a:t>Click to edit Master subtitle style</a:t>
            </a:r>
          </a:p>
        </p:txBody>
      </p:sp>
      <p:sp>
        <p:nvSpPr>
          <p:cNvPr id="56325" name="Rectangle 6"/>
          <p:cNvSpPr>
            <a:spLocks noGrp="1" noChangeArrowheads="1"/>
          </p:cNvSpPr>
          <p:nvPr>
            <p:ph type="ctrTitle"/>
          </p:nvPr>
        </p:nvSpPr>
        <p:spPr>
          <a:xfrm>
            <a:off x="587375" y="2574925"/>
            <a:ext cx="7772400" cy="579438"/>
          </a:xfrm>
        </p:spPr>
        <p:txBody>
          <a:bodyPr/>
          <a:lstStyle>
            <a:lvl1pPr>
              <a:defRPr sz="3200">
                <a:solidFill>
                  <a:schemeClr val="accent1"/>
                </a:solidFill>
              </a:defRPr>
            </a:lvl1pPr>
          </a:lstStyle>
          <a:p>
            <a:pPr lvl="0"/>
            <a:r>
              <a:rPr lang="en-GB" noProof="0" smtClean="0"/>
              <a:t>Click to edit Master title style</a:t>
            </a:r>
          </a:p>
        </p:txBody>
      </p:sp>
      <p:sp>
        <p:nvSpPr>
          <p:cNvPr id="7" name="Rectangle 8"/>
          <p:cNvSpPr>
            <a:spLocks noGrp="1" noChangeArrowheads="1"/>
          </p:cNvSpPr>
          <p:nvPr>
            <p:ph type="ftr" sz="quarter" idx="10"/>
          </p:nvPr>
        </p:nvSpPr>
        <p:spPr>
          <a:xfrm>
            <a:off x="715963" y="6405563"/>
            <a:ext cx="5216525" cy="230187"/>
          </a:xfrm>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2383207485"/>
      </p:ext>
    </p:extLst>
  </p:cSld>
  <p:clrMapOvr>
    <a:masterClrMapping/>
  </p:clrMapOvr>
  <p:hf sldNum="0" hdr="0" dt="0"/>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717735737"/>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356350" y="381000"/>
            <a:ext cx="1912938" cy="5610225"/>
          </a:xfrm>
        </p:spPr>
        <p:txBody>
          <a:bodyPr vert="eaVert"/>
          <a:lstStyle/>
          <a:p>
            <a:r>
              <a:rPr lang="en-US" smtClean="0"/>
              <a:t>Click to edit Master title style</a:t>
            </a:r>
            <a:endParaRPr lang="en-GB"/>
          </a:p>
        </p:txBody>
      </p:sp>
      <p:sp>
        <p:nvSpPr>
          <p:cNvPr id="3" name="Vertical Text Placeholder 2"/>
          <p:cNvSpPr>
            <a:spLocks noGrp="1"/>
          </p:cNvSpPr>
          <p:nvPr>
            <p:ph type="body" orient="vert" idx="1"/>
          </p:nvPr>
        </p:nvSpPr>
        <p:spPr>
          <a:xfrm>
            <a:off x="615950" y="381000"/>
            <a:ext cx="5588000" cy="56102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1884601887"/>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xAndTwoObj" preserve="1">
  <p:cSld name="Title, Text, and 2 Content">
    <p:spTree>
      <p:nvGrpSpPr>
        <p:cNvPr id="1" name=""/>
        <p:cNvGrpSpPr/>
        <p:nvPr/>
      </p:nvGrpSpPr>
      <p:grpSpPr>
        <a:xfrm>
          <a:off x="0" y="0"/>
          <a:ext cx="0" cy="0"/>
          <a:chOff x="0" y="0"/>
          <a:chExt cx="0" cy="0"/>
        </a:xfrm>
      </p:grpSpPr>
      <p:sp>
        <p:nvSpPr>
          <p:cNvPr id="2" name="Title 1"/>
          <p:cNvSpPr>
            <a:spLocks noGrp="1"/>
          </p:cNvSpPr>
          <p:nvPr>
            <p:ph type="title"/>
          </p:nvPr>
        </p:nvSpPr>
        <p:spPr>
          <a:xfrm>
            <a:off x="615950" y="381000"/>
            <a:ext cx="6105525" cy="42703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15950" y="1673225"/>
            <a:ext cx="3749675" cy="431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quarter" idx="2"/>
          </p:nvPr>
        </p:nvSpPr>
        <p:spPr>
          <a:xfrm>
            <a:off x="4518025" y="1673225"/>
            <a:ext cx="3751263" cy="208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Content Placeholder 4"/>
          <p:cNvSpPr>
            <a:spLocks noGrp="1"/>
          </p:cNvSpPr>
          <p:nvPr>
            <p:ph sz="quarter" idx="3"/>
          </p:nvPr>
        </p:nvSpPr>
        <p:spPr>
          <a:xfrm>
            <a:off x="4518025" y="3908425"/>
            <a:ext cx="3751263" cy="20828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6"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3949679750"/>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615950" y="381000"/>
            <a:ext cx="6105525" cy="427038"/>
          </a:xfrm>
        </p:spPr>
        <p:txBody>
          <a:bodyPr/>
          <a:lstStyle/>
          <a:p>
            <a:r>
              <a:rPr lang="en-US" smtClean="0"/>
              <a:t>Click to edit Master title style</a:t>
            </a:r>
            <a:endParaRPr lang="en-GB"/>
          </a:p>
        </p:txBody>
      </p:sp>
      <p:sp>
        <p:nvSpPr>
          <p:cNvPr id="3" name="Text Placeholder 2"/>
          <p:cNvSpPr>
            <a:spLocks noGrp="1"/>
          </p:cNvSpPr>
          <p:nvPr>
            <p:ph type="body" sz="half" idx="1"/>
          </p:nvPr>
        </p:nvSpPr>
        <p:spPr>
          <a:xfrm>
            <a:off x="615950" y="1673225"/>
            <a:ext cx="3749675" cy="431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18025" y="1673225"/>
            <a:ext cx="3751263" cy="43180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297652854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615950" y="381000"/>
            <a:ext cx="6105525" cy="427038"/>
          </a:xfrm>
        </p:spPr>
        <p:txBody>
          <a:bodyPr/>
          <a:lstStyle/>
          <a:p>
            <a:r>
              <a:rPr lang="en-US" smtClean="0"/>
              <a:t>Click to edit Master title style</a:t>
            </a:r>
            <a:endParaRPr lang="en-GB"/>
          </a:p>
        </p:txBody>
      </p:sp>
      <p:sp>
        <p:nvSpPr>
          <p:cNvPr id="3" name="Table Placeholder 2"/>
          <p:cNvSpPr>
            <a:spLocks noGrp="1"/>
          </p:cNvSpPr>
          <p:nvPr>
            <p:ph type="tbl" idx="1"/>
          </p:nvPr>
        </p:nvSpPr>
        <p:spPr>
          <a:xfrm>
            <a:off x="615950" y="1673225"/>
            <a:ext cx="7653338" cy="4318000"/>
          </a:xfrm>
        </p:spPr>
        <p:txBody>
          <a:bodyPr/>
          <a:lstStyle/>
          <a:p>
            <a:pPr lvl="0"/>
            <a:endParaRPr lang="en-GB" noProof="0" smtClean="0"/>
          </a:p>
        </p:txBody>
      </p:sp>
      <p:sp>
        <p:nvSpPr>
          <p:cNvPr id="4"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377004553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lvl1pPr>
            <a:lvl2pPr marL="457200" indent="0" algn="ctr">
              <a:buNone/>
              <a:defRPr/>
            </a:lvl2pPr>
            <a:lvl3pPr marL="914400" indent="0" algn="ctr">
              <a:buNone/>
              <a:defRPr/>
            </a:lvl3pPr>
            <a:lvl4pPr marL="1371600" indent="0" algn="ctr">
              <a:buNone/>
              <a:defRPr/>
            </a:lvl4pPr>
            <a:lvl5pPr marL="1828800" indent="0" algn="ctr">
              <a:buNone/>
              <a:defRPr/>
            </a:lvl5pPr>
            <a:lvl6pPr marL="2286000" indent="0" algn="ctr">
              <a:buNone/>
              <a:defRPr/>
            </a:lvl6pPr>
            <a:lvl7pPr marL="2743200" indent="0" algn="ctr">
              <a:buNone/>
              <a:defRPr/>
            </a:lvl7pPr>
            <a:lvl8pPr marL="3200400" indent="0" algn="ctr">
              <a:buNone/>
              <a:defRPr/>
            </a:lvl8pPr>
            <a:lvl9pPr marL="3657600" indent="0" algn="ctr">
              <a:buNone/>
              <a:defRPr/>
            </a:lvl9pPr>
          </a:lstStyle>
          <a:p>
            <a:r>
              <a:rPr lang="en-US" smtClean="0"/>
              <a:t>Click to edit Master subtitle style</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7877175" y="6226175"/>
            <a:ext cx="628650" cy="476250"/>
          </a:xfrm>
          <a:prstGeom prst="rect">
            <a:avLst/>
          </a:prstGeom>
          <a:ln/>
        </p:spPr>
        <p:txBody>
          <a:bodyPr/>
          <a:lstStyle>
            <a:lvl1pPr>
              <a:defRPr/>
            </a:lvl1pPr>
          </a:lstStyle>
          <a:p>
            <a:pPr>
              <a:defRPr/>
            </a:pPr>
            <a:fld id="{F4CDCDF2-876B-4818-B431-20364510B3BA}" type="slidenum">
              <a:rPr lang="en-US"/>
              <a:pPr>
                <a:defRPr/>
              </a:pPr>
              <a:t>‹#›</a:t>
            </a:fld>
            <a:endParaRPr lang="en-US" dirty="0"/>
          </a:p>
        </p:txBody>
      </p:sp>
    </p:spTree>
    <p:extLst>
      <p:ext uri="{BB962C8B-B14F-4D97-AF65-F5344CB8AC3E}">
        <p14:creationId xmlns:p14="http://schemas.microsoft.com/office/powerpoint/2010/main" val="18770232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7877175" y="6226175"/>
            <a:ext cx="628650" cy="476250"/>
          </a:xfrm>
          <a:prstGeom prst="rect">
            <a:avLst/>
          </a:prstGeom>
          <a:ln/>
        </p:spPr>
        <p:txBody>
          <a:bodyPr/>
          <a:lstStyle>
            <a:lvl1pPr>
              <a:defRPr/>
            </a:lvl1pPr>
          </a:lstStyle>
          <a:p>
            <a:pPr>
              <a:defRPr/>
            </a:pPr>
            <a:fld id="{A5FAEDAE-AC0F-4188-AA2B-D2EF928A5553}" type="slidenum">
              <a:rPr lang="en-US" smtClean="0"/>
              <a:pPr>
                <a:defRPr/>
              </a:pPr>
              <a:t>‹#›</a:t>
            </a:fld>
            <a:endParaRPr lang="en-US" dirty="0"/>
          </a:p>
        </p:txBody>
      </p:sp>
    </p:spTree>
    <p:extLst>
      <p:ext uri="{BB962C8B-B14F-4D97-AF65-F5344CB8AC3E}">
        <p14:creationId xmlns:p14="http://schemas.microsoft.com/office/powerpoint/2010/main" val="10384242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7877175" y="6226175"/>
            <a:ext cx="628650" cy="476250"/>
          </a:xfrm>
          <a:prstGeom prst="rect">
            <a:avLst/>
          </a:prstGeom>
          <a:ln/>
        </p:spPr>
        <p:txBody>
          <a:bodyPr/>
          <a:lstStyle>
            <a:lvl1pPr>
              <a:defRPr/>
            </a:lvl1pPr>
          </a:lstStyle>
          <a:p>
            <a:pPr>
              <a:defRPr/>
            </a:pPr>
            <a:fld id="{B11D858E-6B75-4737-900C-8897A4682CEE}" type="slidenum">
              <a:rPr lang="en-US"/>
              <a:pPr>
                <a:defRPr/>
              </a:pPr>
              <a:t>‹#›</a:t>
            </a:fld>
            <a:endParaRPr lang="en-US" dirty="0"/>
          </a:p>
        </p:txBody>
      </p:sp>
    </p:spTree>
    <p:extLst>
      <p:ext uri="{BB962C8B-B14F-4D97-AF65-F5344CB8AC3E}">
        <p14:creationId xmlns:p14="http://schemas.microsoft.com/office/powerpoint/2010/main" val="3124854482"/>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Slide Number Placeholder 6"/>
          <p:cNvSpPr>
            <a:spLocks noGrp="1" noChangeArrowheads="1"/>
          </p:cNvSpPr>
          <p:nvPr>
            <p:ph type="sldNum" sz="quarter" idx="12"/>
          </p:nvPr>
        </p:nvSpPr>
        <p:spPr>
          <a:xfrm>
            <a:off x="7877175" y="6226175"/>
            <a:ext cx="628650" cy="476250"/>
          </a:xfrm>
          <a:prstGeom prst="rect">
            <a:avLst/>
          </a:prstGeom>
          <a:ln/>
        </p:spPr>
        <p:txBody>
          <a:bodyPr/>
          <a:lstStyle>
            <a:lvl1pPr>
              <a:defRPr/>
            </a:lvl1pPr>
          </a:lstStyle>
          <a:p>
            <a:pPr>
              <a:defRPr/>
            </a:pPr>
            <a:fld id="{CF292BDC-D24C-4C0F-8E47-7B162292302F}" type="slidenum">
              <a:rPr lang="en-US"/>
              <a:pPr>
                <a:defRPr/>
              </a:pPr>
              <a:t>‹#›</a:t>
            </a:fld>
            <a:endParaRPr lang="en-US" dirty="0"/>
          </a:p>
        </p:txBody>
      </p:sp>
    </p:spTree>
    <p:extLst>
      <p:ext uri="{BB962C8B-B14F-4D97-AF65-F5344CB8AC3E}">
        <p14:creationId xmlns:p14="http://schemas.microsoft.com/office/powerpoint/2010/main" val="215656327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Rectangle 4"/>
          <p:cNvSpPr>
            <a:spLocks noGrp="1" noChangeArrowheads="1"/>
          </p:cNvSpPr>
          <p:nvPr>
            <p:ph type="dt" sz="half" idx="10"/>
          </p:nvPr>
        </p:nvSpPr>
        <p:spPr>
          <a:ln/>
        </p:spPr>
        <p:txBody>
          <a:bodyPr/>
          <a:lstStyle>
            <a:lvl1pPr>
              <a:defRPr/>
            </a:lvl1pPr>
          </a:lstStyle>
          <a:p>
            <a:pPr>
              <a:defRPr/>
            </a:pPr>
            <a:endParaRPr lang="en-US" dirty="0"/>
          </a:p>
        </p:txBody>
      </p:sp>
      <p:sp>
        <p:nvSpPr>
          <p:cNvPr id="8"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9" name="Rectangle 6"/>
          <p:cNvSpPr>
            <a:spLocks noGrp="1" noChangeArrowheads="1"/>
          </p:cNvSpPr>
          <p:nvPr>
            <p:ph type="sldNum" sz="quarter" idx="12"/>
          </p:nvPr>
        </p:nvSpPr>
        <p:spPr>
          <a:xfrm>
            <a:off x="7877175" y="6226175"/>
            <a:ext cx="628650" cy="476250"/>
          </a:xfrm>
          <a:prstGeom prst="rect">
            <a:avLst/>
          </a:prstGeom>
          <a:ln/>
        </p:spPr>
        <p:txBody>
          <a:bodyPr/>
          <a:lstStyle>
            <a:lvl1pPr>
              <a:defRPr/>
            </a:lvl1pPr>
          </a:lstStyle>
          <a:p>
            <a:pPr>
              <a:defRPr/>
            </a:pPr>
            <a:fld id="{A59AD8C5-4060-4876-B4B2-5183CAF85582}" type="slidenum">
              <a:rPr lang="en-US"/>
              <a:pPr>
                <a:defRPr/>
              </a:pPr>
              <a:t>‹#›</a:t>
            </a:fld>
            <a:endParaRPr lang="en-US" dirty="0"/>
          </a:p>
        </p:txBody>
      </p:sp>
    </p:spTree>
    <p:extLst>
      <p:ext uri="{BB962C8B-B14F-4D97-AF65-F5344CB8AC3E}">
        <p14:creationId xmlns:p14="http://schemas.microsoft.com/office/powerpoint/2010/main" val="2861392713"/>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614504502"/>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Rectangle 4"/>
          <p:cNvSpPr>
            <a:spLocks noGrp="1" noChangeArrowheads="1"/>
          </p:cNvSpPr>
          <p:nvPr>
            <p:ph type="dt" sz="half" idx="10"/>
          </p:nvPr>
        </p:nvSpPr>
        <p:spPr>
          <a:ln/>
        </p:spPr>
        <p:txBody>
          <a:bodyPr/>
          <a:lstStyle>
            <a:lvl1pPr>
              <a:defRPr/>
            </a:lvl1pPr>
          </a:lstStyle>
          <a:p>
            <a:pPr>
              <a:defRPr/>
            </a:pPr>
            <a:endParaRPr lang="en-US" dirty="0"/>
          </a:p>
        </p:txBody>
      </p:sp>
      <p:sp>
        <p:nvSpPr>
          <p:cNvPr id="4"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5" name="Rectangle 6"/>
          <p:cNvSpPr>
            <a:spLocks noGrp="1" noChangeArrowheads="1"/>
          </p:cNvSpPr>
          <p:nvPr>
            <p:ph type="sldNum" sz="quarter" idx="12"/>
          </p:nvPr>
        </p:nvSpPr>
        <p:spPr>
          <a:xfrm>
            <a:off x="7877175" y="6226175"/>
            <a:ext cx="628650" cy="476250"/>
          </a:xfrm>
          <a:prstGeom prst="rect">
            <a:avLst/>
          </a:prstGeom>
          <a:ln/>
        </p:spPr>
        <p:txBody>
          <a:bodyPr/>
          <a:lstStyle>
            <a:lvl1pPr>
              <a:defRPr/>
            </a:lvl1pPr>
          </a:lstStyle>
          <a:p>
            <a:pPr>
              <a:defRPr/>
            </a:pPr>
            <a:fld id="{0BF48798-8054-4063-A821-B59EBF38B2D4}" type="slidenum">
              <a:rPr lang="en-US"/>
              <a:pPr>
                <a:defRPr/>
              </a:pPr>
              <a:t>‹#›</a:t>
            </a:fld>
            <a:endParaRPr lang="en-US" dirty="0"/>
          </a:p>
        </p:txBody>
      </p:sp>
    </p:spTree>
    <p:extLst>
      <p:ext uri="{BB962C8B-B14F-4D97-AF65-F5344CB8AC3E}">
        <p14:creationId xmlns:p14="http://schemas.microsoft.com/office/powerpoint/2010/main" val="216791292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4"/>
          <p:cNvSpPr>
            <a:spLocks noGrp="1" noChangeArrowheads="1"/>
          </p:cNvSpPr>
          <p:nvPr>
            <p:ph type="dt" sz="half" idx="10"/>
          </p:nvPr>
        </p:nvSpPr>
        <p:spPr>
          <a:ln/>
        </p:spPr>
        <p:txBody>
          <a:bodyPr/>
          <a:lstStyle>
            <a:lvl1pPr>
              <a:defRPr/>
            </a:lvl1pPr>
          </a:lstStyle>
          <a:p>
            <a:pPr>
              <a:defRPr/>
            </a:pPr>
            <a:endParaRPr lang="en-US" dirty="0"/>
          </a:p>
        </p:txBody>
      </p:sp>
      <p:sp>
        <p:nvSpPr>
          <p:cNvPr id="3"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4" name="Rectangle 6"/>
          <p:cNvSpPr>
            <a:spLocks noGrp="1" noChangeArrowheads="1"/>
          </p:cNvSpPr>
          <p:nvPr>
            <p:ph type="sldNum" sz="quarter" idx="12"/>
          </p:nvPr>
        </p:nvSpPr>
        <p:spPr>
          <a:xfrm>
            <a:off x="7877175" y="6226175"/>
            <a:ext cx="628650" cy="476250"/>
          </a:xfrm>
          <a:prstGeom prst="rect">
            <a:avLst/>
          </a:prstGeom>
          <a:ln/>
        </p:spPr>
        <p:txBody>
          <a:bodyPr/>
          <a:lstStyle>
            <a:lvl1pPr>
              <a:defRPr/>
            </a:lvl1pPr>
          </a:lstStyle>
          <a:p>
            <a:pPr>
              <a:defRPr/>
            </a:pPr>
            <a:fld id="{9AC783F8-D38D-448B-890F-AEBAD01783F7}" type="slidenum">
              <a:rPr lang="en-US"/>
              <a:pPr>
                <a:defRPr/>
              </a:pPr>
              <a:t>‹#›</a:t>
            </a:fld>
            <a:endParaRPr lang="en-US" dirty="0"/>
          </a:p>
        </p:txBody>
      </p:sp>
    </p:spTree>
    <p:extLst>
      <p:ext uri="{BB962C8B-B14F-4D97-AF65-F5344CB8AC3E}">
        <p14:creationId xmlns:p14="http://schemas.microsoft.com/office/powerpoint/2010/main" val="1834487713"/>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Slide Number Placeholder 6"/>
          <p:cNvSpPr>
            <a:spLocks noGrp="1" noChangeArrowheads="1"/>
          </p:cNvSpPr>
          <p:nvPr>
            <p:ph type="sldNum" sz="quarter" idx="12"/>
          </p:nvPr>
        </p:nvSpPr>
        <p:spPr>
          <a:xfrm>
            <a:off x="7877175" y="6226175"/>
            <a:ext cx="628650" cy="476250"/>
          </a:xfrm>
          <a:prstGeom prst="rect">
            <a:avLst/>
          </a:prstGeom>
          <a:ln/>
        </p:spPr>
        <p:txBody>
          <a:bodyPr/>
          <a:lstStyle>
            <a:lvl1pPr>
              <a:defRPr/>
            </a:lvl1pPr>
          </a:lstStyle>
          <a:p>
            <a:pPr>
              <a:defRPr/>
            </a:pPr>
            <a:fld id="{3508E782-7C45-417F-98F8-F511B0AF4BF9}" type="slidenum">
              <a:rPr lang="en-US"/>
              <a:pPr>
                <a:defRPr/>
              </a:pPr>
              <a:t>‹#›</a:t>
            </a:fld>
            <a:endParaRPr lang="en-US" dirty="0"/>
          </a:p>
        </p:txBody>
      </p:sp>
    </p:spTree>
    <p:extLst>
      <p:ext uri="{BB962C8B-B14F-4D97-AF65-F5344CB8AC3E}">
        <p14:creationId xmlns:p14="http://schemas.microsoft.com/office/powerpoint/2010/main" val="83494892"/>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US" noProof="0" dirty="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Slide Number Placeholder 6"/>
          <p:cNvSpPr>
            <a:spLocks noGrp="1" noChangeArrowheads="1"/>
          </p:cNvSpPr>
          <p:nvPr>
            <p:ph type="sldNum" sz="quarter" idx="12"/>
          </p:nvPr>
        </p:nvSpPr>
        <p:spPr>
          <a:xfrm>
            <a:off x="7877175" y="6226175"/>
            <a:ext cx="628650" cy="476250"/>
          </a:xfrm>
          <a:prstGeom prst="rect">
            <a:avLst/>
          </a:prstGeom>
          <a:ln/>
        </p:spPr>
        <p:txBody>
          <a:bodyPr/>
          <a:lstStyle>
            <a:lvl1pPr>
              <a:defRPr/>
            </a:lvl1pPr>
          </a:lstStyle>
          <a:p>
            <a:pPr>
              <a:defRPr/>
            </a:pPr>
            <a:fld id="{7E393DAD-D257-49D1-A385-E64468A4A11A}" type="slidenum">
              <a:rPr lang="en-US"/>
              <a:pPr>
                <a:defRPr/>
              </a:pPr>
              <a:t>‹#›</a:t>
            </a:fld>
            <a:endParaRPr lang="en-US" dirty="0"/>
          </a:p>
        </p:txBody>
      </p:sp>
    </p:spTree>
    <p:extLst>
      <p:ext uri="{BB962C8B-B14F-4D97-AF65-F5344CB8AC3E}">
        <p14:creationId xmlns:p14="http://schemas.microsoft.com/office/powerpoint/2010/main" val="3650760989"/>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7877175" y="6226175"/>
            <a:ext cx="628650" cy="476250"/>
          </a:xfrm>
          <a:prstGeom prst="rect">
            <a:avLst/>
          </a:prstGeom>
          <a:ln/>
        </p:spPr>
        <p:txBody>
          <a:bodyPr/>
          <a:lstStyle>
            <a:lvl1pPr>
              <a:defRPr/>
            </a:lvl1pPr>
          </a:lstStyle>
          <a:p>
            <a:pPr>
              <a:defRPr/>
            </a:pPr>
            <a:fld id="{69C9D983-807C-4003-B9C6-8B13A2700D39}" type="slidenum">
              <a:rPr lang="en-US"/>
              <a:pPr>
                <a:defRPr/>
              </a:pPr>
              <a:t>‹#›</a:t>
            </a:fld>
            <a:endParaRPr lang="en-US" dirty="0"/>
          </a:p>
        </p:txBody>
      </p:sp>
    </p:spTree>
    <p:extLst>
      <p:ext uri="{BB962C8B-B14F-4D97-AF65-F5344CB8AC3E}">
        <p14:creationId xmlns:p14="http://schemas.microsoft.com/office/powerpoint/2010/main" val="1867111049"/>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7877175" y="6226175"/>
            <a:ext cx="628650" cy="476250"/>
          </a:xfrm>
          <a:prstGeom prst="rect">
            <a:avLst/>
          </a:prstGeom>
          <a:ln/>
        </p:spPr>
        <p:txBody>
          <a:bodyPr/>
          <a:lstStyle>
            <a:lvl1pPr>
              <a:defRPr/>
            </a:lvl1pPr>
          </a:lstStyle>
          <a:p>
            <a:pPr>
              <a:defRPr/>
            </a:pPr>
            <a:fld id="{AF442240-C6F4-4A57-89ED-F1D1456ED04F}" type="slidenum">
              <a:rPr lang="en-US"/>
              <a:pPr>
                <a:defRPr/>
              </a:pPr>
              <a:t>‹#›</a:t>
            </a:fld>
            <a:endParaRPr lang="en-US" dirty="0"/>
          </a:p>
        </p:txBody>
      </p:sp>
    </p:spTree>
    <p:extLst>
      <p:ext uri="{BB962C8B-B14F-4D97-AF65-F5344CB8AC3E}">
        <p14:creationId xmlns:p14="http://schemas.microsoft.com/office/powerpoint/2010/main" val="1686484697"/>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tbl" preserve="1">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7010400" cy="715962"/>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25963"/>
          </a:xfrm>
        </p:spPr>
        <p:txBody>
          <a:bodyPr/>
          <a:lstStyle/>
          <a:p>
            <a:pPr lvl="0"/>
            <a:endParaRPr lang="en-US" noProof="0" dirty="0" smtClean="0"/>
          </a:p>
        </p:txBody>
      </p:sp>
      <p:sp>
        <p:nvSpPr>
          <p:cNvPr id="4" name="Rectangle 4"/>
          <p:cNvSpPr>
            <a:spLocks noGrp="1" noChangeArrowheads="1"/>
          </p:cNvSpPr>
          <p:nvPr>
            <p:ph type="dt" sz="half" idx="10"/>
          </p:nvPr>
        </p:nvSpPr>
        <p:spPr>
          <a:ln/>
        </p:spPr>
        <p:txBody>
          <a:bodyPr/>
          <a:lstStyle>
            <a:lvl1pPr>
              <a:defRPr/>
            </a:lvl1pPr>
          </a:lstStyle>
          <a:p>
            <a:pPr>
              <a:defRPr/>
            </a:pPr>
            <a:endParaRPr lang="en-US" dirty="0"/>
          </a:p>
        </p:txBody>
      </p:sp>
      <p:sp>
        <p:nvSpPr>
          <p:cNvPr id="5"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6" name="Rectangle 6"/>
          <p:cNvSpPr>
            <a:spLocks noGrp="1" noChangeArrowheads="1"/>
          </p:cNvSpPr>
          <p:nvPr>
            <p:ph type="sldNum" sz="quarter" idx="12"/>
          </p:nvPr>
        </p:nvSpPr>
        <p:spPr>
          <a:xfrm>
            <a:off x="7877175" y="6226175"/>
            <a:ext cx="628650" cy="476250"/>
          </a:xfrm>
          <a:prstGeom prst="rect">
            <a:avLst/>
          </a:prstGeom>
          <a:ln/>
        </p:spPr>
        <p:txBody>
          <a:bodyPr/>
          <a:lstStyle>
            <a:lvl1pPr>
              <a:defRPr/>
            </a:lvl1pPr>
          </a:lstStyle>
          <a:p>
            <a:pPr>
              <a:defRPr/>
            </a:pPr>
            <a:fld id="{937AA173-F292-4EC2-B8BF-1C5896A3AC1E}" type="slidenum">
              <a:rPr lang="en-US"/>
              <a:pPr>
                <a:defRPr/>
              </a:pPr>
              <a:t>‹#›</a:t>
            </a:fld>
            <a:endParaRPr lang="en-US" dirty="0"/>
          </a:p>
        </p:txBody>
      </p:sp>
    </p:spTree>
    <p:extLst>
      <p:ext uri="{BB962C8B-B14F-4D97-AF65-F5344CB8AC3E}">
        <p14:creationId xmlns:p14="http://schemas.microsoft.com/office/powerpoint/2010/main" val="3340004385"/>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xAndObj" preserve="1">
  <p:cSld name="Title, Text, and Content">
    <p:spTree>
      <p:nvGrpSpPr>
        <p:cNvPr id="1" name=""/>
        <p:cNvGrpSpPr/>
        <p:nvPr/>
      </p:nvGrpSpPr>
      <p:grpSpPr>
        <a:xfrm>
          <a:off x="0" y="0"/>
          <a:ext cx="0" cy="0"/>
          <a:chOff x="0" y="0"/>
          <a:chExt cx="0" cy="0"/>
        </a:xfrm>
      </p:grpSpPr>
      <p:sp>
        <p:nvSpPr>
          <p:cNvPr id="2" name="Title 1"/>
          <p:cNvSpPr>
            <a:spLocks noGrp="1"/>
          </p:cNvSpPr>
          <p:nvPr>
            <p:ph type="title"/>
          </p:nvPr>
        </p:nvSpPr>
        <p:spPr>
          <a:xfrm>
            <a:off x="1676400" y="274638"/>
            <a:ext cx="7010400" cy="715962"/>
          </a:xfrm>
        </p:spPr>
        <p:txBody>
          <a:bodyPr/>
          <a:lstStyle/>
          <a:p>
            <a:r>
              <a:rPr lang="en-US" smtClean="0"/>
              <a:t>Click to edit Master title style</a:t>
            </a:r>
            <a:endParaRPr lang="en-US"/>
          </a:p>
        </p:txBody>
      </p:sp>
      <p:sp>
        <p:nvSpPr>
          <p:cNvPr id="3" name="Text Placeholder 2"/>
          <p:cNvSpPr>
            <a:spLocks noGrp="1"/>
          </p:cNvSpPr>
          <p:nvPr>
            <p:ph type="body" sz="half" idx="1"/>
          </p:nvPr>
        </p:nvSpPr>
        <p:spPr>
          <a:xfrm>
            <a:off x="457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Rectangle 4"/>
          <p:cNvSpPr>
            <a:spLocks noGrp="1" noChangeArrowheads="1"/>
          </p:cNvSpPr>
          <p:nvPr>
            <p:ph type="dt" sz="half" idx="10"/>
          </p:nvPr>
        </p:nvSpPr>
        <p:spPr>
          <a:ln/>
        </p:spPr>
        <p:txBody>
          <a:bodyPr/>
          <a:lstStyle>
            <a:lvl1pPr>
              <a:defRPr/>
            </a:lvl1pPr>
          </a:lstStyle>
          <a:p>
            <a:pPr>
              <a:defRPr/>
            </a:pPr>
            <a:endParaRPr lang="en-US" dirty="0"/>
          </a:p>
        </p:txBody>
      </p:sp>
      <p:sp>
        <p:nvSpPr>
          <p:cNvPr id="6" name="Rectangle 5"/>
          <p:cNvSpPr>
            <a:spLocks noGrp="1" noChangeArrowheads="1"/>
          </p:cNvSpPr>
          <p:nvPr>
            <p:ph type="ftr" sz="quarter" idx="11"/>
          </p:nvPr>
        </p:nvSpPr>
        <p:spPr>
          <a:ln/>
        </p:spPr>
        <p:txBody>
          <a:bodyPr/>
          <a:lstStyle>
            <a:lvl1pPr>
              <a:defRPr/>
            </a:lvl1pPr>
          </a:lstStyle>
          <a:p>
            <a:pPr>
              <a:defRPr/>
            </a:pPr>
            <a:endParaRPr lang="en-US" dirty="0"/>
          </a:p>
        </p:txBody>
      </p:sp>
      <p:sp>
        <p:nvSpPr>
          <p:cNvPr id="7" name="Slide Number Placeholder 6"/>
          <p:cNvSpPr>
            <a:spLocks noGrp="1" noChangeArrowheads="1"/>
          </p:cNvSpPr>
          <p:nvPr>
            <p:ph type="sldNum" sz="quarter" idx="12"/>
          </p:nvPr>
        </p:nvSpPr>
        <p:spPr>
          <a:xfrm>
            <a:off x="7877175" y="6226175"/>
            <a:ext cx="628650" cy="476250"/>
          </a:xfrm>
          <a:prstGeom prst="rect">
            <a:avLst/>
          </a:prstGeom>
          <a:ln/>
        </p:spPr>
        <p:txBody>
          <a:bodyPr/>
          <a:lstStyle>
            <a:lvl1pPr>
              <a:defRPr/>
            </a:lvl1pPr>
          </a:lstStyle>
          <a:p>
            <a:pPr>
              <a:defRPr/>
            </a:pPr>
            <a:fld id="{741CC1F7-B159-4514-9944-29AF44DC2310}" type="slidenum">
              <a:rPr lang="en-US"/>
              <a:pPr>
                <a:defRPr/>
              </a:pPr>
              <a:t>‹#›</a:t>
            </a:fld>
            <a:endParaRPr lang="en-US" dirty="0"/>
          </a:p>
        </p:txBody>
      </p:sp>
    </p:spTree>
    <p:extLst>
      <p:ext uri="{BB962C8B-B14F-4D97-AF65-F5344CB8AC3E}">
        <p14:creationId xmlns:p14="http://schemas.microsoft.com/office/powerpoint/2010/main" val="642395243"/>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GB"/>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lvl1pPr>
            <a:lvl2pPr marL="457200" indent="0">
              <a:buNone/>
              <a:defRPr sz="1800"/>
            </a:lvl2pPr>
            <a:lvl3pPr marL="914400" indent="0">
              <a:buNone/>
              <a:defRPr sz="1600"/>
            </a:lvl3pPr>
            <a:lvl4pPr marL="1371600" indent="0">
              <a:buNone/>
              <a:defRPr sz="1400"/>
            </a:lvl4pPr>
            <a:lvl5pPr marL="1828800" indent="0">
              <a:buNone/>
              <a:defRPr sz="1400"/>
            </a:lvl5pPr>
            <a:lvl6pPr marL="2286000" indent="0">
              <a:buNone/>
              <a:defRPr sz="1400"/>
            </a:lvl6pPr>
            <a:lvl7pPr marL="2743200" indent="0">
              <a:buNone/>
              <a:defRPr sz="1400"/>
            </a:lvl7pPr>
            <a:lvl8pPr marL="3200400" indent="0">
              <a:buNone/>
              <a:defRPr sz="1400"/>
            </a:lvl8pPr>
            <a:lvl9pPr marL="3657600" indent="0">
              <a:buNone/>
              <a:defRPr sz="1400"/>
            </a:lvl9pPr>
          </a:lstStyle>
          <a:p>
            <a:pPr lvl="0"/>
            <a:r>
              <a:rPr lang="en-US" smtClean="0"/>
              <a:t>Click to edit Master text styles</a:t>
            </a:r>
          </a:p>
        </p:txBody>
      </p:sp>
      <p:sp>
        <p:nvSpPr>
          <p:cNvPr id="4"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2416279711"/>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Content Placeholder 2"/>
          <p:cNvSpPr>
            <a:spLocks noGrp="1"/>
          </p:cNvSpPr>
          <p:nvPr>
            <p:ph sz="half" idx="1"/>
          </p:nvPr>
        </p:nvSpPr>
        <p:spPr>
          <a:xfrm>
            <a:off x="615950" y="1673225"/>
            <a:ext cx="3749675"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Content Placeholder 3"/>
          <p:cNvSpPr>
            <a:spLocks noGrp="1"/>
          </p:cNvSpPr>
          <p:nvPr>
            <p:ph sz="half" idx="2"/>
          </p:nvPr>
        </p:nvSpPr>
        <p:spPr>
          <a:xfrm>
            <a:off x="4518025" y="1673225"/>
            <a:ext cx="3751263" cy="4318000"/>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3400145006"/>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9600" cy="1143000"/>
          </a:xfrm>
        </p:spPr>
        <p:txBody>
          <a:bodyPr/>
          <a:lstStyle>
            <a:lvl1pPr>
              <a:defRPr/>
            </a:lvl1pPr>
          </a:lstStyle>
          <a:p>
            <a:r>
              <a:rPr lang="en-US" smtClean="0"/>
              <a:t>Click to edit Master title style</a:t>
            </a:r>
            <a:endParaRPr lang="en-GB"/>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7"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1684542524"/>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GB"/>
          </a:p>
        </p:txBody>
      </p:sp>
      <p:sp>
        <p:nvSpPr>
          <p:cNvPr id="3"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135677487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2013405545"/>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GB"/>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GB"/>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1845243812"/>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GB"/>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pPr lvl="0"/>
            <a:endParaRPr lang="en-GB" noProof="0" smtClean="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Rectangle 8"/>
          <p:cNvSpPr>
            <a:spLocks noGrp="1" noChangeArrowheads="1"/>
          </p:cNvSpPr>
          <p:nvPr>
            <p:ph type="ftr" sz="quarter" idx="10"/>
          </p:nvPr>
        </p:nvSpPr>
        <p:spPr>
          <a:ln/>
        </p:spPr>
        <p:txBody>
          <a:bodyPr/>
          <a:lstStyle>
            <a:lvl1pPr>
              <a:defRPr/>
            </a:lvl1pPr>
          </a:lstStyle>
          <a:p>
            <a:pPr>
              <a:defRPr/>
            </a:pPr>
            <a:r>
              <a:rPr lang="en-GB"/>
              <a:t>ESA UNCLASSIFIED – For Official Use</a:t>
            </a:r>
          </a:p>
        </p:txBody>
      </p:sp>
    </p:spTree>
    <p:extLst>
      <p:ext uri="{BB962C8B-B14F-4D97-AF65-F5344CB8AC3E}">
        <p14:creationId xmlns:p14="http://schemas.microsoft.com/office/powerpoint/2010/main" val="38941521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image" Target="../media/image3.pn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image" Target="../media/image2.png"/><Relationship Id="rId2" Type="http://schemas.openxmlformats.org/officeDocument/2006/relationships/slideLayout" Target="../slideLayouts/slideLayout2.xml"/><Relationship Id="rId16" Type="http://schemas.openxmlformats.org/officeDocument/2006/relationships/image" Target="../media/image1.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theme" Target="../theme/theme1.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22.xml"/><Relationship Id="rId13" Type="http://schemas.openxmlformats.org/officeDocument/2006/relationships/slideLayout" Target="../slideLayouts/slideLayout27.xml"/><Relationship Id="rId3" Type="http://schemas.openxmlformats.org/officeDocument/2006/relationships/slideLayout" Target="../slideLayouts/slideLayout17.xml"/><Relationship Id="rId7" Type="http://schemas.openxmlformats.org/officeDocument/2006/relationships/slideLayout" Target="../slideLayouts/slideLayout21.xml"/><Relationship Id="rId12" Type="http://schemas.openxmlformats.org/officeDocument/2006/relationships/slideLayout" Target="../slideLayouts/slideLayout26.xml"/><Relationship Id="rId2" Type="http://schemas.openxmlformats.org/officeDocument/2006/relationships/slideLayout" Target="../slideLayouts/slideLayout16.xml"/><Relationship Id="rId1" Type="http://schemas.openxmlformats.org/officeDocument/2006/relationships/slideLayout" Target="../slideLayouts/slideLayout15.xml"/><Relationship Id="rId6" Type="http://schemas.openxmlformats.org/officeDocument/2006/relationships/slideLayout" Target="../slideLayouts/slideLayout20.xml"/><Relationship Id="rId11" Type="http://schemas.openxmlformats.org/officeDocument/2006/relationships/slideLayout" Target="../slideLayouts/slideLayout25.xml"/><Relationship Id="rId5" Type="http://schemas.openxmlformats.org/officeDocument/2006/relationships/slideLayout" Target="../slideLayouts/slideLayout19.xml"/><Relationship Id="rId15" Type="http://schemas.openxmlformats.org/officeDocument/2006/relationships/image" Target="../media/image4.jpeg"/><Relationship Id="rId10" Type="http://schemas.openxmlformats.org/officeDocument/2006/relationships/slideLayout" Target="../slideLayouts/slideLayout24.xml"/><Relationship Id="rId4" Type="http://schemas.openxmlformats.org/officeDocument/2006/relationships/slideLayout" Target="../slideLayouts/slideLayout18.xml"/><Relationship Id="rId9" Type="http://schemas.openxmlformats.org/officeDocument/2006/relationships/slideLayout" Target="../slideLayouts/slideLayout23.xml"/><Relationship Id="rId14" Type="http://schemas.openxmlformats.org/officeDocument/2006/relationships/theme" Target="../theme/theme2.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pic>
        <p:nvPicPr>
          <p:cNvPr id="1026" name="Picture 35" descr="PPT_Header02" hidden="1"/>
          <p:cNvPicPr>
            <a:picLocks noChangeAspect="1" noChangeArrowheads="1"/>
          </p:cNvPicPr>
          <p:nvPr/>
        </p:nvPicPr>
        <p:blipFill>
          <a:blip r:embed="rId16">
            <a:extLst>
              <a:ext uri="{28A0092B-C50C-407E-A947-70E740481C1C}">
                <a14:useLocalDpi xmlns:a14="http://schemas.microsoft.com/office/drawing/2010/main" val="0"/>
              </a:ext>
            </a:extLst>
          </a:blip>
          <a:srcRect/>
          <a:stretch>
            <a:fillRect/>
          </a:stretch>
        </p:blipFill>
        <p:spPr bwMode="auto">
          <a:xfrm>
            <a:off x="0" y="0"/>
            <a:ext cx="9144000" cy="1204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7" name="Picture 36" descr="PPT_Header01"/>
          <p:cNvPicPr>
            <a:picLocks noChangeAspect="1" noChangeArrowheads="1"/>
          </p:cNvPicPr>
          <p:nvPr/>
        </p:nvPicPr>
        <p:blipFill>
          <a:blip r:embed="rId17">
            <a:extLst>
              <a:ext uri="{28A0092B-C50C-407E-A947-70E740481C1C}">
                <a14:useLocalDpi xmlns:a14="http://schemas.microsoft.com/office/drawing/2010/main" val="0"/>
              </a:ext>
            </a:extLst>
          </a:blip>
          <a:srcRect/>
          <a:stretch>
            <a:fillRect/>
          </a:stretch>
        </p:blipFill>
        <p:spPr bwMode="auto">
          <a:xfrm>
            <a:off x="0" y="0"/>
            <a:ext cx="9144000" cy="120491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1028" name="Picture 22" descr="signature"/>
          <p:cNvPicPr>
            <a:picLocks noChangeAspect="1" noChangeArrowheads="1"/>
          </p:cNvPicPr>
          <p:nvPr/>
        </p:nvPicPr>
        <p:blipFill>
          <a:blip r:embed="rId18">
            <a:extLst>
              <a:ext uri="{28A0092B-C50C-407E-A947-70E740481C1C}">
                <a14:useLocalDpi xmlns:a14="http://schemas.microsoft.com/office/drawing/2010/main" val="0"/>
              </a:ext>
            </a:extLst>
          </a:blip>
          <a:srcRect l="84271" t="-8163"/>
          <a:stretch>
            <a:fillRect/>
          </a:stretch>
        </p:blipFill>
        <p:spPr bwMode="auto">
          <a:xfrm>
            <a:off x="7705725" y="6202363"/>
            <a:ext cx="1438275" cy="25241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029" name="Rectangle 2"/>
          <p:cNvSpPr>
            <a:spLocks noGrp="1" noChangeArrowheads="1"/>
          </p:cNvSpPr>
          <p:nvPr>
            <p:ph type="body" idx="1"/>
          </p:nvPr>
        </p:nvSpPr>
        <p:spPr bwMode="auto">
          <a:xfrm>
            <a:off x="615950" y="1673225"/>
            <a:ext cx="7653338" cy="43180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p>
            <a:pPr lvl="0"/>
            <a:r>
              <a:rPr lang="en-GB" smtClean="0"/>
              <a:t>Click to edit Master text styles</a:t>
            </a:r>
          </a:p>
          <a:p>
            <a:pPr lvl="1"/>
            <a:r>
              <a:rPr lang="en-GB" smtClean="0"/>
              <a:t>Second level</a:t>
            </a:r>
          </a:p>
          <a:p>
            <a:pPr lvl="2"/>
            <a:r>
              <a:rPr lang="en-GB" smtClean="0"/>
              <a:t>Third level</a:t>
            </a:r>
          </a:p>
          <a:p>
            <a:pPr lvl="3"/>
            <a:r>
              <a:rPr lang="en-GB" smtClean="0"/>
              <a:t>Fourth level</a:t>
            </a:r>
          </a:p>
          <a:p>
            <a:pPr lvl="4"/>
            <a:r>
              <a:rPr lang="en-GB" smtClean="0"/>
              <a:t>Fifth level</a:t>
            </a:r>
          </a:p>
        </p:txBody>
      </p:sp>
      <p:sp>
        <p:nvSpPr>
          <p:cNvPr id="1030" name="Rectangle 6"/>
          <p:cNvSpPr>
            <a:spLocks noGrp="1" noChangeArrowheads="1"/>
          </p:cNvSpPr>
          <p:nvPr>
            <p:ph type="title"/>
          </p:nvPr>
        </p:nvSpPr>
        <p:spPr bwMode="auto">
          <a:xfrm>
            <a:off x="615950" y="381000"/>
            <a:ext cx="6105525" cy="42703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p>
            <a:pPr lvl="0"/>
            <a:r>
              <a:rPr lang="en-GB" smtClean="0"/>
              <a:t>Click to edit Master title style</a:t>
            </a:r>
          </a:p>
        </p:txBody>
      </p:sp>
      <p:sp>
        <p:nvSpPr>
          <p:cNvPr id="326664" name="Rectangle 8"/>
          <p:cNvSpPr>
            <a:spLocks noGrp="1" noChangeArrowheads="1"/>
          </p:cNvSpPr>
          <p:nvPr>
            <p:ph type="ftr" sz="quarter" idx="3"/>
          </p:nvPr>
        </p:nvSpPr>
        <p:spPr bwMode="auto">
          <a:xfrm>
            <a:off x="715963" y="6405563"/>
            <a:ext cx="6526212" cy="231775"/>
          </a:xfrm>
          <a:prstGeom prst="rect">
            <a:avLst/>
          </a:prstGeom>
          <a:noFill/>
          <a:ln w="9525">
            <a:noFill/>
            <a:miter lim="800000"/>
            <a:headEnd/>
            <a:tailEnd/>
          </a:ln>
          <a:effectLst/>
        </p:spPr>
        <p:txBody>
          <a:bodyPr vert="horz" wrap="square" lIns="0" tIns="72000" rIns="0" bIns="0" numCol="1" anchor="t" anchorCtr="0" compatLnSpc="1">
            <a:prstTxWarp prst="textNoShape">
              <a:avLst/>
            </a:prstTxWarp>
          </a:bodyPr>
          <a:lstStyle>
            <a:lvl1pPr>
              <a:defRPr sz="800"/>
            </a:lvl1pPr>
          </a:lstStyle>
          <a:p>
            <a:pPr>
              <a:defRPr/>
            </a:pPr>
            <a:r>
              <a:rPr lang="en-GB"/>
              <a:t>ESA UNCLASSIFIED – For Official Use</a:t>
            </a:r>
          </a:p>
        </p:txBody>
      </p:sp>
      <p:sp>
        <p:nvSpPr>
          <p:cNvPr id="1032" name="Text Box 34" hidden="1"/>
          <p:cNvSpPr txBox="1">
            <a:spLocks noChangeAspect="1" noChangeArrowheads="1"/>
          </p:cNvSpPr>
          <p:nvPr/>
        </p:nvSpPr>
        <p:spPr bwMode="auto">
          <a:xfrm>
            <a:off x="620713" y="6197600"/>
            <a:ext cx="6977062" cy="147638"/>
          </a:xfrm>
          <a:prstGeom prst="rect">
            <a:avLst/>
          </a:prstGeom>
          <a:noFill/>
          <a:ln>
            <a:noFill/>
          </a:ln>
          <a:effectLst/>
          <a:extLst>
            <a:ext uri="{909E8E84-426E-40dd-AFC4-6F175D3DCCD1}">
              <a14:hiddenFill xmlns="" xmlns:a14="http://schemas.microsoft.com/office/drawing/2010/main">
                <a:solidFill>
                  <a:schemeClr val="bg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txBody>
          <a:bodyPr wrap="none"/>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spcBef>
                <a:spcPct val="50000"/>
              </a:spcBef>
              <a:defRPr/>
            </a:pPr>
            <a:r>
              <a:rPr lang="en-GB" sz="800" smtClean="0">
                <a:solidFill>
                  <a:schemeClr val="bg2"/>
                </a:solidFill>
              </a:rPr>
              <a:t>Mission sheets | Paulo Sacramento | 06/09/2011 | EOP | Slide </a:t>
            </a:r>
            <a:fld id="{ACB2B019-2B1F-4020-8785-E12D3DCABE62}" type="slidenum">
              <a:rPr sz="800" noProof="1" smtClean="0">
                <a:solidFill>
                  <a:schemeClr val="bg2"/>
                </a:solidFill>
              </a:rPr>
              <a:pPr eaLnBrk="1" hangingPunct="1">
                <a:spcBef>
                  <a:spcPct val="50000"/>
                </a:spcBef>
                <a:defRPr/>
              </a:pPr>
              <a:t>‹#›</a:t>
            </a:fld>
            <a:endParaRPr lang="en-GB" sz="800" noProof="1" smtClean="0">
              <a:solidFill>
                <a:schemeClr val="bg2"/>
              </a:solidFill>
            </a:endParaRPr>
          </a:p>
        </p:txBody>
      </p:sp>
    </p:spTree>
  </p:cSld>
  <p:clrMap bg1="lt1" tx1="dk1" bg2="lt2" tx2="dk2" accent1="accent1" accent2="accent2" accent3="accent3" accent4="accent4" accent5="accent5" accent6="accent6" hlink="hlink" folHlink="folHlink"/>
  <p:sldLayoutIdLst>
    <p:sldLayoutId id="2147484017" r:id="rId1"/>
    <p:sldLayoutId id="2147484004" r:id="rId2"/>
    <p:sldLayoutId id="2147484005" r:id="rId3"/>
    <p:sldLayoutId id="2147484006" r:id="rId4"/>
    <p:sldLayoutId id="2147484007" r:id="rId5"/>
    <p:sldLayoutId id="2147484008" r:id="rId6"/>
    <p:sldLayoutId id="2147484009" r:id="rId7"/>
    <p:sldLayoutId id="2147484010" r:id="rId8"/>
    <p:sldLayoutId id="2147484011" r:id="rId9"/>
    <p:sldLayoutId id="2147484012" r:id="rId10"/>
    <p:sldLayoutId id="2147484013" r:id="rId11"/>
    <p:sldLayoutId id="2147484014" r:id="rId12"/>
    <p:sldLayoutId id="2147484015" r:id="rId13"/>
    <p:sldLayoutId id="2147484016" r:id="rId14"/>
  </p:sldLayoutIdLst>
  <p:timing>
    <p:tnLst>
      <p:par>
        <p:cTn id="1" dur="indefinite" restart="never" nodeType="tmRoot"/>
      </p:par>
    </p:tnLst>
  </p:timing>
  <p:hf sldNum="0" hdr="0" dt="0"/>
  <p:txStyles>
    <p:titleStyle>
      <a:lvl1pPr algn="l" rtl="0" eaLnBrk="0" fontAlgn="base" hangingPunct="0">
        <a:spcBef>
          <a:spcPct val="0"/>
        </a:spcBef>
        <a:spcAft>
          <a:spcPct val="0"/>
        </a:spcAft>
        <a:defRPr sz="2200" b="1">
          <a:solidFill>
            <a:schemeClr val="bg1"/>
          </a:solidFill>
          <a:latin typeface="+mj-lt"/>
          <a:ea typeface="+mj-ea"/>
          <a:cs typeface="+mj-cs"/>
        </a:defRPr>
      </a:lvl1pPr>
      <a:lvl2pPr algn="l" rtl="0" eaLnBrk="0" fontAlgn="base" hangingPunct="0">
        <a:spcBef>
          <a:spcPct val="0"/>
        </a:spcBef>
        <a:spcAft>
          <a:spcPct val="0"/>
        </a:spcAft>
        <a:defRPr sz="2200" b="1">
          <a:solidFill>
            <a:schemeClr val="bg1"/>
          </a:solidFill>
          <a:latin typeface="Verdana" pitchFamily="34" charset="0"/>
        </a:defRPr>
      </a:lvl2pPr>
      <a:lvl3pPr algn="l" rtl="0" eaLnBrk="0" fontAlgn="base" hangingPunct="0">
        <a:spcBef>
          <a:spcPct val="0"/>
        </a:spcBef>
        <a:spcAft>
          <a:spcPct val="0"/>
        </a:spcAft>
        <a:defRPr sz="2200" b="1">
          <a:solidFill>
            <a:schemeClr val="bg1"/>
          </a:solidFill>
          <a:latin typeface="Verdana" pitchFamily="34" charset="0"/>
        </a:defRPr>
      </a:lvl3pPr>
      <a:lvl4pPr algn="l" rtl="0" eaLnBrk="0" fontAlgn="base" hangingPunct="0">
        <a:spcBef>
          <a:spcPct val="0"/>
        </a:spcBef>
        <a:spcAft>
          <a:spcPct val="0"/>
        </a:spcAft>
        <a:defRPr sz="2200" b="1">
          <a:solidFill>
            <a:schemeClr val="bg1"/>
          </a:solidFill>
          <a:latin typeface="Verdana" pitchFamily="34" charset="0"/>
        </a:defRPr>
      </a:lvl4pPr>
      <a:lvl5pPr algn="l" rtl="0" eaLnBrk="0" fontAlgn="base" hangingPunct="0">
        <a:spcBef>
          <a:spcPct val="0"/>
        </a:spcBef>
        <a:spcAft>
          <a:spcPct val="0"/>
        </a:spcAft>
        <a:defRPr sz="2200" b="1">
          <a:solidFill>
            <a:schemeClr val="bg1"/>
          </a:solidFill>
          <a:latin typeface="Verdana" pitchFamily="34" charset="0"/>
        </a:defRPr>
      </a:lvl5pPr>
      <a:lvl6pPr marL="457200" algn="l" rtl="0" fontAlgn="base">
        <a:spcBef>
          <a:spcPct val="0"/>
        </a:spcBef>
        <a:spcAft>
          <a:spcPct val="0"/>
        </a:spcAft>
        <a:defRPr sz="2200" b="1">
          <a:solidFill>
            <a:schemeClr val="bg1"/>
          </a:solidFill>
          <a:latin typeface="Verdana" pitchFamily="34" charset="0"/>
        </a:defRPr>
      </a:lvl6pPr>
      <a:lvl7pPr marL="914400" algn="l" rtl="0" fontAlgn="base">
        <a:spcBef>
          <a:spcPct val="0"/>
        </a:spcBef>
        <a:spcAft>
          <a:spcPct val="0"/>
        </a:spcAft>
        <a:defRPr sz="2200" b="1">
          <a:solidFill>
            <a:schemeClr val="bg1"/>
          </a:solidFill>
          <a:latin typeface="Verdana" pitchFamily="34" charset="0"/>
        </a:defRPr>
      </a:lvl7pPr>
      <a:lvl8pPr marL="1371600" algn="l" rtl="0" fontAlgn="base">
        <a:spcBef>
          <a:spcPct val="0"/>
        </a:spcBef>
        <a:spcAft>
          <a:spcPct val="0"/>
        </a:spcAft>
        <a:defRPr sz="2200" b="1">
          <a:solidFill>
            <a:schemeClr val="bg1"/>
          </a:solidFill>
          <a:latin typeface="Verdana" pitchFamily="34" charset="0"/>
        </a:defRPr>
      </a:lvl8pPr>
      <a:lvl9pPr marL="1828800" algn="l" rtl="0" fontAlgn="base">
        <a:spcBef>
          <a:spcPct val="0"/>
        </a:spcBef>
        <a:spcAft>
          <a:spcPct val="0"/>
        </a:spcAft>
        <a:defRPr sz="2200" b="1">
          <a:solidFill>
            <a:schemeClr val="bg1"/>
          </a:solidFill>
          <a:latin typeface="Verdana" pitchFamily="34" charset="0"/>
        </a:defRPr>
      </a:lvl9pPr>
    </p:titleStyle>
    <p:bodyStyle>
      <a:lvl1pPr marL="342900" indent="-342900" algn="l" rtl="0" eaLnBrk="0" fontAlgn="base" hangingPunct="0">
        <a:lnSpc>
          <a:spcPct val="119000"/>
        </a:lnSpc>
        <a:spcBef>
          <a:spcPct val="20000"/>
        </a:spcBef>
        <a:spcAft>
          <a:spcPct val="0"/>
        </a:spcAft>
        <a:buClr>
          <a:schemeClr val="accent1"/>
        </a:buClr>
        <a:buFont typeface="Verdana" pitchFamily="34" charset="0"/>
        <a:buAutoNum type="arabicPeriod"/>
        <a:defRPr sz="1600">
          <a:solidFill>
            <a:schemeClr val="bg2"/>
          </a:solidFill>
          <a:latin typeface="+mn-lt"/>
          <a:ea typeface="+mn-ea"/>
          <a:cs typeface="+mn-cs"/>
        </a:defRPr>
      </a:lvl1pPr>
      <a:lvl2pPr marL="1227138" indent="-419100" algn="l" rtl="0" eaLnBrk="0" fontAlgn="base" hangingPunct="0">
        <a:lnSpc>
          <a:spcPct val="119000"/>
        </a:lnSpc>
        <a:spcBef>
          <a:spcPct val="20000"/>
        </a:spcBef>
        <a:spcAft>
          <a:spcPct val="0"/>
        </a:spcAft>
        <a:buClr>
          <a:schemeClr val="accent1"/>
        </a:buClr>
        <a:buFont typeface="Verdana" pitchFamily="34" charset="0"/>
        <a:buAutoNum type="alphaLcPeriod"/>
        <a:defRPr sz="1600">
          <a:solidFill>
            <a:schemeClr val="bg2"/>
          </a:solidFill>
          <a:latin typeface="+mn-lt"/>
        </a:defRPr>
      </a:lvl2pPr>
      <a:lvl3pPr marL="1825625" indent="-419100" algn="l" rtl="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mn-lt"/>
        </a:defRPr>
      </a:lvl3pPr>
      <a:lvl4pPr marL="2424113" indent="-419100" algn="l" rtl="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mn-lt"/>
        </a:defRPr>
      </a:lvl4pPr>
      <a:lvl5pPr marL="3022600" indent="-419100" algn="l" rtl="0" eaLnBrk="0" fontAlgn="base" hangingPunct="0">
        <a:lnSpc>
          <a:spcPct val="119000"/>
        </a:lnSpc>
        <a:spcBef>
          <a:spcPct val="20000"/>
        </a:spcBef>
        <a:spcAft>
          <a:spcPct val="0"/>
        </a:spcAft>
        <a:buClr>
          <a:schemeClr val="accent1"/>
        </a:buClr>
        <a:buFont typeface="Verdana" pitchFamily="34" charset="0"/>
        <a:buChar char="–"/>
        <a:defRPr sz="1600">
          <a:solidFill>
            <a:schemeClr val="bg2"/>
          </a:solidFill>
          <a:latin typeface="+mn-lt"/>
        </a:defRPr>
      </a:lvl5pPr>
      <a:lvl6pPr marL="3479800" indent="-419100" algn="l" rtl="0" fontAlgn="base">
        <a:lnSpc>
          <a:spcPct val="119000"/>
        </a:lnSpc>
        <a:spcBef>
          <a:spcPct val="20000"/>
        </a:spcBef>
        <a:spcAft>
          <a:spcPct val="0"/>
        </a:spcAft>
        <a:buClr>
          <a:schemeClr val="accent1"/>
        </a:buClr>
        <a:buFont typeface="Verdana" pitchFamily="34" charset="0"/>
        <a:buChar char="–"/>
        <a:defRPr sz="1600">
          <a:solidFill>
            <a:schemeClr val="bg2"/>
          </a:solidFill>
          <a:latin typeface="+mn-lt"/>
        </a:defRPr>
      </a:lvl6pPr>
      <a:lvl7pPr marL="3937000" indent="-419100" algn="l" rtl="0" fontAlgn="base">
        <a:lnSpc>
          <a:spcPct val="119000"/>
        </a:lnSpc>
        <a:spcBef>
          <a:spcPct val="20000"/>
        </a:spcBef>
        <a:spcAft>
          <a:spcPct val="0"/>
        </a:spcAft>
        <a:buClr>
          <a:schemeClr val="accent1"/>
        </a:buClr>
        <a:buFont typeface="Verdana" pitchFamily="34" charset="0"/>
        <a:buChar char="–"/>
        <a:defRPr sz="1600">
          <a:solidFill>
            <a:schemeClr val="bg2"/>
          </a:solidFill>
          <a:latin typeface="+mn-lt"/>
        </a:defRPr>
      </a:lvl7pPr>
      <a:lvl8pPr marL="4394200" indent="-419100" algn="l" rtl="0" fontAlgn="base">
        <a:lnSpc>
          <a:spcPct val="119000"/>
        </a:lnSpc>
        <a:spcBef>
          <a:spcPct val="20000"/>
        </a:spcBef>
        <a:spcAft>
          <a:spcPct val="0"/>
        </a:spcAft>
        <a:buClr>
          <a:schemeClr val="accent1"/>
        </a:buClr>
        <a:buFont typeface="Verdana" pitchFamily="34" charset="0"/>
        <a:buChar char="–"/>
        <a:defRPr sz="1600">
          <a:solidFill>
            <a:schemeClr val="bg2"/>
          </a:solidFill>
          <a:latin typeface="+mn-lt"/>
        </a:defRPr>
      </a:lvl8pPr>
      <a:lvl9pPr marL="4851400" indent="-419100" algn="l" rtl="0" fontAlgn="base">
        <a:lnSpc>
          <a:spcPct val="119000"/>
        </a:lnSpc>
        <a:spcBef>
          <a:spcPct val="20000"/>
        </a:spcBef>
        <a:spcAft>
          <a:spcPct val="0"/>
        </a:spcAft>
        <a:buClr>
          <a:schemeClr val="accent1"/>
        </a:buClr>
        <a:buFont typeface="Verdana" pitchFamily="34" charset="0"/>
        <a:buChar char="–"/>
        <a:defRPr sz="1600">
          <a:solidFill>
            <a:schemeClr val="bg2"/>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Rectangle 2"/>
          <p:cNvSpPr>
            <a:spLocks noGrp="1" noChangeArrowheads="1"/>
          </p:cNvSpPr>
          <p:nvPr>
            <p:ph type="title"/>
          </p:nvPr>
        </p:nvSpPr>
        <p:spPr bwMode="auto">
          <a:xfrm>
            <a:off x="1676400" y="274638"/>
            <a:ext cx="7010400" cy="715962"/>
          </a:xfrm>
          <a:prstGeom prst="rect">
            <a:avLst/>
          </a:prstGeom>
          <a:noFill/>
          <a:ln w="9525">
            <a:noFill/>
            <a:miter lim="800000"/>
            <a:headEnd/>
            <a:tailEnd/>
          </a:ln>
        </p:spPr>
        <p:txBody>
          <a:bodyPr vert="horz" wrap="square" lIns="91440" tIns="45720" rIns="91440" bIns="45720" numCol="1" anchor="ctr" anchorCtr="0" compatLnSpc="1">
            <a:prstTxWarp prst="textNoShape">
              <a:avLst/>
            </a:prstTxWarp>
          </a:bodyPr>
          <a:lstStyle/>
          <a:p>
            <a:pPr lvl="0"/>
            <a:r>
              <a:rPr lang="en-US" smtClean="0"/>
              <a:t>Click to edit Master title style</a:t>
            </a:r>
          </a:p>
        </p:txBody>
      </p:sp>
      <p:sp>
        <p:nvSpPr>
          <p:cNvPr id="2051" name="Rectangle 3"/>
          <p:cNvSpPr>
            <a:spLocks noGrp="1" noChangeArrowheads="1"/>
          </p:cNvSpPr>
          <p:nvPr>
            <p:ph type="body" idx="1"/>
          </p:nvPr>
        </p:nvSpPr>
        <p:spPr bwMode="auto">
          <a:xfrm>
            <a:off x="457200" y="1600200"/>
            <a:ext cx="8229600" cy="4525963"/>
          </a:xfrm>
          <a:prstGeom prst="rect">
            <a:avLst/>
          </a:prstGeom>
          <a:noFill/>
          <a:ln w="9525">
            <a:noFill/>
            <a:miter lim="800000"/>
            <a:headEnd/>
            <a:tailEnd/>
          </a:ln>
        </p:spPr>
        <p:txBody>
          <a:bodyPr vert="horz" wrap="square" lIns="91440" tIns="45720" rIns="91440" bIns="4572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1028" name="Rectangle 4"/>
          <p:cNvSpPr>
            <a:spLocks noGrp="1" noChangeArrowheads="1"/>
          </p:cNvSpPr>
          <p:nvPr>
            <p:ph type="dt" sz="half" idx="2"/>
          </p:nvPr>
        </p:nvSpPr>
        <p:spPr bwMode="auto">
          <a:xfrm>
            <a:off x="457200" y="6245225"/>
            <a:ext cx="2133600" cy="476250"/>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defRPr sz="1400"/>
            </a:lvl1pPr>
          </a:lstStyle>
          <a:p>
            <a:pPr>
              <a:defRPr/>
            </a:pPr>
            <a:endParaRPr lang="en-US" dirty="0"/>
          </a:p>
        </p:txBody>
      </p:sp>
      <p:sp>
        <p:nvSpPr>
          <p:cNvPr id="1029" name="Rectangle 5"/>
          <p:cNvSpPr>
            <a:spLocks noGrp="1" noChangeArrowheads="1"/>
          </p:cNvSpPr>
          <p:nvPr>
            <p:ph type="ftr" sz="quarter" idx="3"/>
          </p:nvPr>
        </p:nvSpPr>
        <p:spPr bwMode="auto">
          <a:xfrm>
            <a:off x="2514600" y="6321425"/>
            <a:ext cx="4695825" cy="295275"/>
          </a:xfrm>
          <a:prstGeom prst="rect">
            <a:avLst/>
          </a:prstGeom>
          <a:noFill/>
          <a:ln w="9525">
            <a:noFill/>
            <a:miter lim="800000"/>
            <a:headEnd/>
            <a:tailEnd/>
          </a:ln>
          <a:effectLst/>
        </p:spPr>
        <p:txBody>
          <a:bodyPr vert="horz" wrap="square" lIns="91440" tIns="45720" rIns="91440" bIns="45720" numCol="1" anchor="t" anchorCtr="0" compatLnSpc="1">
            <a:prstTxWarp prst="textNoShape">
              <a:avLst/>
            </a:prstTxWarp>
          </a:bodyPr>
          <a:lstStyle>
            <a:lvl1pPr algn="ctr">
              <a:defRPr sz="1000"/>
            </a:lvl1pPr>
          </a:lstStyle>
          <a:p>
            <a:pPr>
              <a:defRPr/>
            </a:pPr>
            <a:endParaRPr lang="en-US" dirty="0"/>
          </a:p>
        </p:txBody>
      </p:sp>
      <p:pic>
        <p:nvPicPr>
          <p:cNvPr id="2055" name="Picture 7"/>
          <p:cNvPicPr>
            <a:picLocks noChangeAspect="1" noChangeArrowheads="1"/>
          </p:cNvPicPr>
          <p:nvPr userDrawn="1"/>
        </p:nvPicPr>
        <p:blipFill>
          <a:blip r:embed="rId15" cstate="print"/>
          <a:srcRect/>
          <a:stretch>
            <a:fillRect/>
          </a:stretch>
        </p:blipFill>
        <p:spPr bwMode="auto">
          <a:xfrm>
            <a:off x="22225" y="0"/>
            <a:ext cx="1498600" cy="919163"/>
          </a:xfrm>
          <a:prstGeom prst="rect">
            <a:avLst/>
          </a:prstGeom>
          <a:solidFill>
            <a:schemeClr val="accent2"/>
          </a:solidFill>
          <a:ln w="9525">
            <a:noFill/>
            <a:miter lim="800000"/>
            <a:headEnd/>
            <a:tailEnd/>
          </a:ln>
        </p:spPr>
      </p:pic>
    </p:spTree>
    <p:extLst>
      <p:ext uri="{BB962C8B-B14F-4D97-AF65-F5344CB8AC3E}">
        <p14:creationId xmlns:p14="http://schemas.microsoft.com/office/powerpoint/2010/main" val="2219772058"/>
      </p:ext>
    </p:extLst>
  </p:cSld>
  <p:clrMap bg1="lt1" tx1="dk1" bg2="lt2" tx2="dk2" accent1="accent1" accent2="accent2" accent3="accent3" accent4="accent4" accent5="accent5" accent6="accent6" hlink="hlink" folHlink="folHlink"/>
  <p:sldLayoutIdLst>
    <p:sldLayoutId id="2147484019" r:id="rId1"/>
    <p:sldLayoutId id="2147484020" r:id="rId2"/>
    <p:sldLayoutId id="2147484021" r:id="rId3"/>
    <p:sldLayoutId id="2147484022" r:id="rId4"/>
    <p:sldLayoutId id="2147484023" r:id="rId5"/>
    <p:sldLayoutId id="2147484024" r:id="rId6"/>
    <p:sldLayoutId id="2147484025" r:id="rId7"/>
    <p:sldLayoutId id="2147484026" r:id="rId8"/>
    <p:sldLayoutId id="2147484027" r:id="rId9"/>
    <p:sldLayoutId id="2147484028" r:id="rId10"/>
    <p:sldLayoutId id="2147484029" r:id="rId11"/>
    <p:sldLayoutId id="2147484030" r:id="rId12"/>
    <p:sldLayoutId id="2147484031" r:id="rId13"/>
  </p:sldLayoutIdLst>
  <p:hf hdr="0" ftr="0" dt="0"/>
  <p:txStyles>
    <p:titleStyle>
      <a:lvl1pPr algn="ctr" rtl="0" eaLnBrk="0" fontAlgn="base" hangingPunct="0">
        <a:spcBef>
          <a:spcPct val="0"/>
        </a:spcBef>
        <a:spcAft>
          <a:spcPct val="0"/>
        </a:spcAft>
        <a:defRPr sz="3200" b="1">
          <a:solidFill>
            <a:schemeClr val="tx2"/>
          </a:solidFill>
          <a:latin typeface="+mj-lt"/>
          <a:ea typeface="+mj-ea"/>
          <a:cs typeface="+mj-cs"/>
        </a:defRPr>
      </a:lvl1pPr>
      <a:lvl2pPr algn="ctr" rtl="0" eaLnBrk="0" fontAlgn="base" hangingPunct="0">
        <a:spcBef>
          <a:spcPct val="0"/>
        </a:spcBef>
        <a:spcAft>
          <a:spcPct val="0"/>
        </a:spcAft>
        <a:defRPr sz="3200" b="1">
          <a:solidFill>
            <a:schemeClr val="tx2"/>
          </a:solidFill>
          <a:latin typeface="Arial" charset="0"/>
        </a:defRPr>
      </a:lvl2pPr>
      <a:lvl3pPr algn="ctr" rtl="0" eaLnBrk="0" fontAlgn="base" hangingPunct="0">
        <a:spcBef>
          <a:spcPct val="0"/>
        </a:spcBef>
        <a:spcAft>
          <a:spcPct val="0"/>
        </a:spcAft>
        <a:defRPr sz="3200" b="1">
          <a:solidFill>
            <a:schemeClr val="tx2"/>
          </a:solidFill>
          <a:latin typeface="Arial" charset="0"/>
        </a:defRPr>
      </a:lvl3pPr>
      <a:lvl4pPr algn="ctr" rtl="0" eaLnBrk="0" fontAlgn="base" hangingPunct="0">
        <a:spcBef>
          <a:spcPct val="0"/>
        </a:spcBef>
        <a:spcAft>
          <a:spcPct val="0"/>
        </a:spcAft>
        <a:defRPr sz="3200" b="1">
          <a:solidFill>
            <a:schemeClr val="tx2"/>
          </a:solidFill>
          <a:latin typeface="Arial" charset="0"/>
        </a:defRPr>
      </a:lvl4pPr>
      <a:lvl5pPr algn="ctr" rtl="0" eaLnBrk="0" fontAlgn="base" hangingPunct="0">
        <a:spcBef>
          <a:spcPct val="0"/>
        </a:spcBef>
        <a:spcAft>
          <a:spcPct val="0"/>
        </a:spcAft>
        <a:defRPr sz="3200" b="1">
          <a:solidFill>
            <a:schemeClr val="tx2"/>
          </a:solidFill>
          <a:latin typeface="Arial" charset="0"/>
        </a:defRPr>
      </a:lvl5pPr>
      <a:lvl6pPr marL="457200" algn="ctr" rtl="0" fontAlgn="base">
        <a:spcBef>
          <a:spcPct val="0"/>
        </a:spcBef>
        <a:spcAft>
          <a:spcPct val="0"/>
        </a:spcAft>
        <a:defRPr sz="3200" b="1">
          <a:solidFill>
            <a:schemeClr val="tx2"/>
          </a:solidFill>
          <a:latin typeface="Arial" charset="0"/>
        </a:defRPr>
      </a:lvl6pPr>
      <a:lvl7pPr marL="914400" algn="ctr" rtl="0" fontAlgn="base">
        <a:spcBef>
          <a:spcPct val="0"/>
        </a:spcBef>
        <a:spcAft>
          <a:spcPct val="0"/>
        </a:spcAft>
        <a:defRPr sz="3200" b="1">
          <a:solidFill>
            <a:schemeClr val="tx2"/>
          </a:solidFill>
          <a:latin typeface="Arial" charset="0"/>
        </a:defRPr>
      </a:lvl7pPr>
      <a:lvl8pPr marL="1371600" algn="ctr" rtl="0" fontAlgn="base">
        <a:spcBef>
          <a:spcPct val="0"/>
        </a:spcBef>
        <a:spcAft>
          <a:spcPct val="0"/>
        </a:spcAft>
        <a:defRPr sz="3200" b="1">
          <a:solidFill>
            <a:schemeClr val="tx2"/>
          </a:solidFill>
          <a:latin typeface="Arial" charset="0"/>
        </a:defRPr>
      </a:lvl8pPr>
      <a:lvl9pPr marL="1828800" algn="ctr" rtl="0" fontAlgn="base">
        <a:spcBef>
          <a:spcPct val="0"/>
        </a:spcBef>
        <a:spcAft>
          <a:spcPct val="0"/>
        </a:spcAft>
        <a:defRPr sz="3200" b="1">
          <a:solidFill>
            <a:schemeClr val="tx2"/>
          </a:solidFill>
          <a:latin typeface="Arial" charset="0"/>
        </a:defRPr>
      </a:lvl9pPr>
    </p:titleStyle>
    <p:bodyStyle>
      <a:lvl1pPr marL="342900" indent="-342900" algn="l" rtl="0" eaLnBrk="0" fontAlgn="base" hangingPunct="0">
        <a:spcBef>
          <a:spcPct val="20000"/>
        </a:spcBef>
        <a:spcAft>
          <a:spcPct val="0"/>
        </a:spcAft>
        <a:buChar char="•"/>
        <a:defRPr sz="3200" b="1">
          <a:solidFill>
            <a:schemeClr val="tx1"/>
          </a:solidFill>
          <a:latin typeface="+mn-lt"/>
          <a:ea typeface="+mn-ea"/>
          <a:cs typeface="+mn-cs"/>
        </a:defRPr>
      </a:lvl1pPr>
      <a:lvl2pPr marL="742950" indent="-285750" algn="l" rtl="0" eaLnBrk="0" fontAlgn="base" hangingPunct="0">
        <a:spcBef>
          <a:spcPct val="20000"/>
        </a:spcBef>
        <a:spcAft>
          <a:spcPct val="0"/>
        </a:spcAft>
        <a:buChar char="–"/>
        <a:defRPr sz="2800" b="1">
          <a:solidFill>
            <a:schemeClr val="tx1"/>
          </a:solidFill>
          <a:latin typeface="+mn-lt"/>
        </a:defRPr>
      </a:lvl2pPr>
      <a:lvl3pPr marL="1143000" indent="-228600" algn="l" rtl="0" eaLnBrk="0" fontAlgn="base" hangingPunct="0">
        <a:spcBef>
          <a:spcPct val="20000"/>
        </a:spcBef>
        <a:spcAft>
          <a:spcPct val="0"/>
        </a:spcAft>
        <a:buChar char="•"/>
        <a:defRPr sz="2400" b="1">
          <a:solidFill>
            <a:schemeClr val="tx1"/>
          </a:solidFill>
          <a:latin typeface="+mn-lt"/>
        </a:defRPr>
      </a:lvl3pPr>
      <a:lvl4pPr marL="1600200" indent="-228600" algn="l" rtl="0" eaLnBrk="0" fontAlgn="base" hangingPunct="0">
        <a:spcBef>
          <a:spcPct val="20000"/>
        </a:spcBef>
        <a:spcAft>
          <a:spcPct val="0"/>
        </a:spcAft>
        <a:buChar char="–"/>
        <a:defRPr sz="2000" b="1">
          <a:solidFill>
            <a:schemeClr val="tx1"/>
          </a:solidFill>
          <a:latin typeface="+mn-lt"/>
        </a:defRPr>
      </a:lvl4pPr>
      <a:lvl5pPr marL="2057400" indent="-228600" algn="l" rtl="0" eaLnBrk="0" fontAlgn="base" hangingPunct="0">
        <a:spcBef>
          <a:spcPct val="20000"/>
        </a:spcBef>
        <a:spcAft>
          <a:spcPct val="0"/>
        </a:spcAft>
        <a:buChar char="»"/>
        <a:defRPr sz="2000" b="1">
          <a:solidFill>
            <a:schemeClr val="tx1"/>
          </a:solidFill>
          <a:latin typeface="+mn-lt"/>
        </a:defRPr>
      </a:lvl5pPr>
      <a:lvl6pPr marL="2514600" indent="-228600" algn="l" rtl="0" fontAlgn="base">
        <a:spcBef>
          <a:spcPct val="20000"/>
        </a:spcBef>
        <a:spcAft>
          <a:spcPct val="0"/>
        </a:spcAft>
        <a:buChar char="»"/>
        <a:defRPr sz="2000" b="1">
          <a:solidFill>
            <a:schemeClr val="tx1"/>
          </a:solidFill>
          <a:latin typeface="+mn-lt"/>
        </a:defRPr>
      </a:lvl6pPr>
      <a:lvl7pPr marL="2971800" indent="-228600" algn="l" rtl="0" fontAlgn="base">
        <a:spcBef>
          <a:spcPct val="20000"/>
        </a:spcBef>
        <a:spcAft>
          <a:spcPct val="0"/>
        </a:spcAft>
        <a:buChar char="»"/>
        <a:defRPr sz="2000" b="1">
          <a:solidFill>
            <a:schemeClr val="tx1"/>
          </a:solidFill>
          <a:latin typeface="+mn-lt"/>
        </a:defRPr>
      </a:lvl7pPr>
      <a:lvl8pPr marL="3429000" indent="-228600" algn="l" rtl="0" fontAlgn="base">
        <a:spcBef>
          <a:spcPct val="20000"/>
        </a:spcBef>
        <a:spcAft>
          <a:spcPct val="0"/>
        </a:spcAft>
        <a:buChar char="»"/>
        <a:defRPr sz="2000" b="1">
          <a:solidFill>
            <a:schemeClr val="tx1"/>
          </a:solidFill>
          <a:latin typeface="+mn-lt"/>
        </a:defRPr>
      </a:lvl8pPr>
      <a:lvl9pPr marL="3886200" indent="-228600" algn="l" rtl="0" fontAlgn="base">
        <a:spcBef>
          <a:spcPct val="20000"/>
        </a:spcBef>
        <a:spcAft>
          <a:spcPct val="0"/>
        </a:spcAft>
        <a:buChar char="»"/>
        <a:defRPr sz="2000" b="1">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jpeg"/><Relationship Id="rId1" Type="http://schemas.openxmlformats.org/officeDocument/2006/relationships/slideLayout" Target="../slideLayouts/slideLayout1.xml"/><Relationship Id="rId4" Type="http://schemas.openxmlformats.org/officeDocument/2006/relationships/image" Target="../media/image4.jpeg"/></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15.xml"/></Relationships>
</file>

<file path=ppt/slides/_rels/slide11.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6.xml"/><Relationship Id="rId1" Type="http://schemas.openxmlformats.org/officeDocument/2006/relationships/slideLayout" Target="../slideLayouts/slideLayout15.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16.xml"/></Relationships>
</file>

<file path=ppt/slides/_rels/slide13.xml.rels><?xml version="1.0" encoding="UTF-8" standalone="yes"?>
<Relationships xmlns="http://schemas.openxmlformats.org/package/2006/relationships"><Relationship Id="rId8" Type="http://schemas.openxmlformats.org/officeDocument/2006/relationships/image" Target="../media/image21.png"/><Relationship Id="rId3" Type="http://schemas.openxmlformats.org/officeDocument/2006/relationships/image" Target="../media/image16.png"/><Relationship Id="rId7" Type="http://schemas.openxmlformats.org/officeDocument/2006/relationships/image" Target="../media/image20.png"/><Relationship Id="rId2" Type="http://schemas.openxmlformats.org/officeDocument/2006/relationships/notesSlide" Target="../notesSlides/notesSlide8.xml"/><Relationship Id="rId1" Type="http://schemas.openxmlformats.org/officeDocument/2006/relationships/slideLayout" Target="../slideLayouts/slideLayout16.xml"/><Relationship Id="rId6" Type="http://schemas.openxmlformats.org/officeDocument/2006/relationships/image" Target="../media/image19.png"/><Relationship Id="rId11" Type="http://schemas.openxmlformats.org/officeDocument/2006/relationships/image" Target="../media/image24.png"/><Relationship Id="rId5" Type="http://schemas.openxmlformats.org/officeDocument/2006/relationships/image" Target="../media/image18.png"/><Relationship Id="rId10" Type="http://schemas.openxmlformats.org/officeDocument/2006/relationships/image" Target="../media/image23.png"/><Relationship Id="rId4" Type="http://schemas.openxmlformats.org/officeDocument/2006/relationships/image" Target="../media/image17.png"/><Relationship Id="rId9" Type="http://schemas.openxmlformats.org/officeDocument/2006/relationships/image" Target="../media/image22.png"/></Relationships>
</file>

<file path=ppt/slides/_rels/slide14.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3" Type="http://schemas.openxmlformats.org/officeDocument/2006/relationships/image" Target="../media/image25.png"/><Relationship Id="rId2" Type="http://schemas.openxmlformats.org/officeDocument/2006/relationships/image" Target="../media/image4.jpeg"/><Relationship Id="rId1" Type="http://schemas.openxmlformats.org/officeDocument/2006/relationships/slideLayout" Target="../slideLayouts/slideLayout2.xml"/><Relationship Id="rId4" Type="http://schemas.openxmlformats.org/officeDocument/2006/relationships/image" Target="../media/image26.png"/></Relationships>
</file>

<file path=ppt/slides/_rels/slide16.xml.rels><?xml version="1.0" encoding="UTF-8" standalone="yes"?>
<Relationships xmlns="http://schemas.openxmlformats.org/package/2006/relationships"><Relationship Id="rId2" Type="http://schemas.openxmlformats.org/officeDocument/2006/relationships/image" Target="../media/image4.jpeg"/><Relationship Id="rId1" Type="http://schemas.openxmlformats.org/officeDocument/2006/relationships/slideLayout" Target="../slideLayouts/slideLayout2.xml"/></Relationships>
</file>

<file path=ppt/slides/_rels/slide17.xml.rels><?xml version="1.0" encoding="UTF-8" standalone="yes"?>
<Relationships xmlns="http://schemas.openxmlformats.org/package/2006/relationships"><Relationship Id="rId3" Type="http://schemas.openxmlformats.org/officeDocument/2006/relationships/image" Target="../media/image4.jpeg"/><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7.png"/><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3" Type="http://schemas.openxmlformats.org/officeDocument/2006/relationships/hyperlink" Target="mailto:simon.chabrillat@aeronomie.be" TargetMode="External"/><Relationship Id="rId2" Type="http://schemas.openxmlformats.org/officeDocument/2006/relationships/hyperlink" Target="http://nssdc.gsfc.nasa.gov/nmc/experimentDisplay.do?id=1992-049B-10" TargetMode="External"/><Relationship Id="rId1" Type="http://schemas.openxmlformats.org/officeDocument/2006/relationships/slideLayout" Target="../slideLayouts/slideLayout2.xml"/><Relationship Id="rId4" Type="http://schemas.openxmlformats.org/officeDocument/2006/relationships/hyperlink" Target="mailto:simonc@oma.be" TargetMode="External"/></Relationships>
</file>

<file path=ppt/slides/_rels/slide22.xml.rels><?xml version="1.0" encoding="UTF-8" standalone="yes"?>
<Relationships xmlns="http://schemas.openxmlformats.org/package/2006/relationships"><Relationship Id="rId3" Type="http://schemas.openxmlformats.org/officeDocument/2006/relationships/hyperlink" Target="mailto:simon.chabrillat@aeronomie.be" TargetMode="External"/><Relationship Id="rId2" Type="http://schemas.openxmlformats.org/officeDocument/2006/relationships/hyperlink" Target="http://nssdc.gsfc.nasa.gov/nmc/experimentDisplay.do?id=ATLAS1%20%20%20-06" TargetMode="External"/><Relationship Id="rId1" Type="http://schemas.openxmlformats.org/officeDocument/2006/relationships/slideLayout" Target="../slideLayouts/slideLayout2.xml"/><Relationship Id="rId4" Type="http://schemas.openxmlformats.org/officeDocument/2006/relationships/hyperlink" Target="mailto:simonc@oma.be" TargetMode="External"/></Relationships>
</file>

<file path=ppt/slides/_rels/slide23.xml.rels><?xml version="1.0" encoding="UTF-8" standalone="yes"?>
<Relationships xmlns="http://schemas.openxmlformats.org/package/2006/relationships"><Relationship Id="rId3" Type="http://schemas.openxmlformats.org/officeDocument/2006/relationships/hyperlink" Target="mailto:bertaux@aerov.jussieu.fr" TargetMode="External"/><Relationship Id="rId2" Type="http://schemas.openxmlformats.org/officeDocument/2006/relationships/hyperlink" Target="http://nssdc.gsfc.nasa.gov/nmc/experimentDisplay.do?id=ATLAS1%20%20%20-13" TargetMode="External"/><Relationship Id="rId1" Type="http://schemas.openxmlformats.org/officeDocument/2006/relationships/slideLayout" Target="../slideLayouts/slideLayout2.xml"/><Relationship Id="rId5" Type="http://schemas.openxmlformats.org/officeDocument/2006/relationships/hyperlink" Target="mailto:simonc@oma.be" TargetMode="External"/><Relationship Id="rId4" Type="http://schemas.openxmlformats.org/officeDocument/2006/relationships/hyperlink" Target="mailto:simon.chabrillat@aeronomie.be" TargetMode="External"/></Relationships>
</file>

<file path=ppt/slides/_rels/slide24.xml.rels><?xml version="1.0" encoding="UTF-8" standalone="yes"?>
<Relationships xmlns="http://schemas.openxmlformats.org/package/2006/relationships"><Relationship Id="rId3" Type="http://schemas.openxmlformats.org/officeDocument/2006/relationships/hyperlink" Target="http://solspec.projet.latmos.ipsl.fr/SOLSPEC_GB/Background.html" TargetMode="External"/><Relationship Id="rId2" Type="http://schemas.openxmlformats.org/officeDocument/2006/relationships/hyperlink" Target="https://www.ipsl.fr/" TargetMode="External"/><Relationship Id="rId1" Type="http://schemas.openxmlformats.org/officeDocument/2006/relationships/slideLayout" Target="../slideLayouts/slideLayout2.xml"/><Relationship Id="rId4" Type="http://schemas.openxmlformats.org/officeDocument/2006/relationships/hyperlink" Target="http://solspec.projet.latmos.ipsl.fr/SOLSPEC_GB/Contact.html" TargetMode="External"/></Relationships>
</file>

<file path=ppt/slides/_rels/slide25.xml.rels><?xml version="1.0" encoding="UTF-8" standalone="yes"?>
<Relationships xmlns="http://schemas.openxmlformats.org/package/2006/relationships"><Relationship Id="rId3" Type="http://schemas.openxmlformats.org/officeDocument/2006/relationships/hyperlink" Target="https://nsidc.org/data/docs/daac/nsidc0077_esmr_tbs.gd.html" TargetMode="External"/><Relationship Id="rId2" Type="http://schemas.openxmlformats.org/officeDocument/2006/relationships/hyperlink" Target="https://nsidc.org/data/docs/daac/nsidc0009_esmr_seaice.gd.html" TargetMode="External"/><Relationship Id="rId1" Type="http://schemas.openxmlformats.org/officeDocument/2006/relationships/slideLayout" Target="../slideLayouts/slideLayout2.xml"/><Relationship Id="rId4" Type="http://schemas.openxmlformats.org/officeDocument/2006/relationships/hyperlink" Target="mailto:nsidc@nsidc.org" TargetMode="External"/></Relationships>
</file>

<file path=ppt/slides/_rels/slide26.xml.rels><?xml version="1.0" encoding="UTF-8" standalone="yes"?>
<Relationships xmlns="http://schemas.openxmlformats.org/package/2006/relationships"><Relationship Id="rId3" Type="http://schemas.openxmlformats.org/officeDocument/2006/relationships/hyperlink" Target="http://go.nasa.gov/1OZYrZT" TargetMode="External"/><Relationship Id="rId2" Type="http://schemas.openxmlformats.org/officeDocument/2006/relationships/notesSlide" Target="../notesSlides/notesSlide10.xml"/><Relationship Id="rId1" Type="http://schemas.openxmlformats.org/officeDocument/2006/relationships/slideLayout" Target="../slideLayouts/slideLayout2.xml"/><Relationship Id="rId5" Type="http://schemas.openxmlformats.org/officeDocument/2006/relationships/hyperlink" Target="mailto:James.Johnson@nasa.gov" TargetMode="External"/><Relationship Id="rId4" Type="http://schemas.openxmlformats.org/officeDocument/2006/relationships/hyperlink" Target="mailto:help-disc@listserv.gsfc.nasa.gov" TargetMode="External"/></Relationships>
</file>

<file path=ppt/slides/_rels/slide27.xml.rels><?xml version="1.0" encoding="UTF-8" standalone="yes"?>
<Relationships xmlns="http://schemas.openxmlformats.org/package/2006/relationships"><Relationship Id="rId3" Type="http://schemas.openxmlformats.org/officeDocument/2006/relationships/hyperlink" Target="http://rainbow.ldeo.columbia.edu/data/nasaentries/nasa3315.html" TargetMode="External"/><Relationship Id="rId2" Type="http://schemas.openxmlformats.org/officeDocument/2006/relationships/hyperlink" Target="https://podaac.jpl.nasa.gov/" TargetMode="External"/><Relationship Id="rId1" Type="http://schemas.openxmlformats.org/officeDocument/2006/relationships/slideLayout" Target="../slideLayouts/slideLayout2.xml"/><Relationship Id="rId5" Type="http://schemas.openxmlformats.org/officeDocument/2006/relationships/hyperlink" Target="mailto:podaac@shrimp.jpl.nasa.gov" TargetMode="External"/><Relationship Id="rId4" Type="http://schemas.openxmlformats.org/officeDocument/2006/relationships/hyperlink" Target="http://nsidc.org/data/docs/daac/seasat_platform.gd.html" TargetMode="External"/></Relationships>
</file>

<file path=ppt/slides/_rels/slide3.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10.png"/><Relationship Id="rId2" Type="http://schemas.openxmlformats.org/officeDocument/2006/relationships/image" Target="../media/image9.png"/><Relationship Id="rId1" Type="http://schemas.openxmlformats.org/officeDocument/2006/relationships/slideLayout" Target="../slideLayouts/slideLayout1.xml"/><Relationship Id="rId4" Type="http://schemas.openxmlformats.org/officeDocument/2006/relationships/image" Target="../media/image11.jpeg"/></Relationships>
</file>

<file path=ppt/slides/_rels/slide5.xml.rels><?xml version="1.0" encoding="UTF-8" standalone="yes"?>
<Relationships xmlns="http://schemas.openxmlformats.org/package/2006/relationships"><Relationship Id="rId3" Type="http://schemas.openxmlformats.org/officeDocument/2006/relationships/image" Target="../media/image13.png"/><Relationship Id="rId2" Type="http://schemas.openxmlformats.org/officeDocument/2006/relationships/image" Target="../media/image12.pn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15.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15.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1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4" name="Rectangle 8"/>
          <p:cNvSpPr>
            <a:spLocks noGrp="1" noChangeArrowheads="1"/>
          </p:cNvSpPr>
          <p:nvPr>
            <p:ph type="ftr" sz="quarter" idx="10"/>
          </p:nvPr>
        </p:nvSpPr>
        <p:spPr>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lvl1pPr eaLnBrk="0" hangingPunct="0">
              <a:defRPr>
                <a:solidFill>
                  <a:schemeClr val="tx1"/>
                </a:solidFill>
                <a:latin typeface="Verdana" pitchFamily="34" charset="0"/>
              </a:defRPr>
            </a:lvl1pPr>
            <a:lvl2pPr marL="742950" indent="-285750" eaLnBrk="0" hangingPunct="0">
              <a:defRPr>
                <a:solidFill>
                  <a:schemeClr val="tx1"/>
                </a:solidFill>
                <a:latin typeface="Verdana" pitchFamily="34" charset="0"/>
              </a:defRPr>
            </a:lvl2pPr>
            <a:lvl3pPr marL="1143000" indent="-228600" eaLnBrk="0" hangingPunct="0">
              <a:defRPr>
                <a:solidFill>
                  <a:schemeClr val="tx1"/>
                </a:solidFill>
                <a:latin typeface="Verdana" pitchFamily="34" charset="0"/>
              </a:defRPr>
            </a:lvl3pPr>
            <a:lvl4pPr marL="1600200" indent="-228600" eaLnBrk="0" hangingPunct="0">
              <a:defRPr>
                <a:solidFill>
                  <a:schemeClr val="tx1"/>
                </a:solidFill>
                <a:latin typeface="Verdana" pitchFamily="34" charset="0"/>
              </a:defRPr>
            </a:lvl4pPr>
            <a:lvl5pPr marL="2057400" indent="-228600" eaLnBrk="0" hangingPunct="0">
              <a:defRPr>
                <a:solidFill>
                  <a:schemeClr val="tx1"/>
                </a:solidFill>
                <a:latin typeface="Verdana" pitchFamily="34" charset="0"/>
              </a:defRPr>
            </a:lvl5pPr>
            <a:lvl6pPr marL="2514600" indent="-228600" eaLnBrk="0" fontAlgn="base" hangingPunct="0">
              <a:spcBef>
                <a:spcPct val="0"/>
              </a:spcBef>
              <a:spcAft>
                <a:spcPct val="0"/>
              </a:spcAft>
              <a:defRPr>
                <a:solidFill>
                  <a:schemeClr val="tx1"/>
                </a:solidFill>
                <a:latin typeface="Verdana" pitchFamily="34" charset="0"/>
              </a:defRPr>
            </a:lvl6pPr>
            <a:lvl7pPr marL="2971800" indent="-228600" eaLnBrk="0" fontAlgn="base" hangingPunct="0">
              <a:spcBef>
                <a:spcPct val="0"/>
              </a:spcBef>
              <a:spcAft>
                <a:spcPct val="0"/>
              </a:spcAft>
              <a:defRPr>
                <a:solidFill>
                  <a:schemeClr val="tx1"/>
                </a:solidFill>
                <a:latin typeface="Verdana" pitchFamily="34" charset="0"/>
              </a:defRPr>
            </a:lvl7pPr>
            <a:lvl8pPr marL="3429000" indent="-228600" eaLnBrk="0" fontAlgn="base" hangingPunct="0">
              <a:spcBef>
                <a:spcPct val="0"/>
              </a:spcBef>
              <a:spcAft>
                <a:spcPct val="0"/>
              </a:spcAft>
              <a:defRPr>
                <a:solidFill>
                  <a:schemeClr val="tx1"/>
                </a:solidFill>
                <a:latin typeface="Verdana" pitchFamily="34" charset="0"/>
              </a:defRPr>
            </a:lvl8pPr>
            <a:lvl9pPr marL="3886200" indent="-228600" eaLnBrk="0" fontAlgn="base" hangingPunct="0">
              <a:spcBef>
                <a:spcPct val="0"/>
              </a:spcBef>
              <a:spcAft>
                <a:spcPct val="0"/>
              </a:spcAft>
              <a:defRPr>
                <a:solidFill>
                  <a:schemeClr val="tx1"/>
                </a:solidFill>
                <a:latin typeface="Verdana" pitchFamily="34" charset="0"/>
              </a:defRPr>
            </a:lvl9pPr>
          </a:lstStyle>
          <a:p>
            <a:pPr eaLnBrk="1" hangingPunct="1"/>
            <a:r>
              <a:rPr lang="en-GB" smtClean="0"/>
              <a:t>ESA UNCLASSIFIED – For Official Use</a:t>
            </a:r>
          </a:p>
        </p:txBody>
      </p:sp>
      <p:pic>
        <p:nvPicPr>
          <p:cNvPr id="6" name="Picture 10" descr="LP_Symposium_image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111177" y="1805849"/>
            <a:ext cx="3788086" cy="133786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8" name="Rectangle 7"/>
          <p:cNvSpPr>
            <a:spLocks noGrp="1" noChangeArrowheads="1"/>
          </p:cNvSpPr>
          <p:nvPr/>
        </p:nvSpPr>
        <p:spPr bwMode="auto">
          <a:xfrm>
            <a:off x="251619" y="3262909"/>
            <a:ext cx="8640762" cy="18002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prstTxWarp prst="textNoShape">
              <a:avLst/>
            </a:prstTxWarp>
          </a:bodyPr>
          <a:lstStyle>
            <a:lvl1pPr marL="0" indent="0" algn="ctr" rtl="0" eaLnBrk="0" fontAlgn="base" hangingPunct="0">
              <a:spcBef>
                <a:spcPct val="20000"/>
              </a:spcBef>
              <a:spcAft>
                <a:spcPct val="0"/>
              </a:spcAft>
              <a:buNone/>
              <a:defRPr sz="3200">
                <a:solidFill>
                  <a:schemeClr val="tx1"/>
                </a:solidFill>
                <a:latin typeface="+mn-lt"/>
                <a:ea typeface="MS PGothic" pitchFamily="34" charset="-128"/>
                <a:cs typeface="MS PGothic" charset="0"/>
              </a:defRPr>
            </a:lvl1pPr>
            <a:lvl2pPr marL="457200" indent="0" algn="ctr" rtl="0" eaLnBrk="0" fontAlgn="base" hangingPunct="0">
              <a:spcBef>
                <a:spcPct val="20000"/>
              </a:spcBef>
              <a:spcAft>
                <a:spcPct val="0"/>
              </a:spcAft>
              <a:buNone/>
              <a:defRPr sz="2800">
                <a:solidFill>
                  <a:schemeClr val="tx1"/>
                </a:solidFill>
                <a:latin typeface="+mn-lt"/>
                <a:ea typeface="MS PGothic" pitchFamily="34" charset="-128"/>
                <a:cs typeface="MS PGothic" charset="0"/>
              </a:defRPr>
            </a:lvl2pPr>
            <a:lvl3pPr marL="914400" indent="0" algn="ctr" rtl="0" eaLnBrk="0" fontAlgn="base" hangingPunct="0">
              <a:spcBef>
                <a:spcPct val="20000"/>
              </a:spcBef>
              <a:spcAft>
                <a:spcPct val="0"/>
              </a:spcAft>
              <a:buNone/>
              <a:defRPr sz="2400">
                <a:solidFill>
                  <a:schemeClr val="tx1"/>
                </a:solidFill>
                <a:latin typeface="+mn-lt"/>
                <a:ea typeface="MS PGothic" pitchFamily="34" charset="-128"/>
                <a:cs typeface="MS PGothic" charset="0"/>
              </a:defRPr>
            </a:lvl3pPr>
            <a:lvl4pPr marL="1371600" indent="0" algn="ctr" rtl="0" eaLnBrk="0" fontAlgn="base" hangingPunct="0">
              <a:spcBef>
                <a:spcPct val="20000"/>
              </a:spcBef>
              <a:spcAft>
                <a:spcPct val="0"/>
              </a:spcAft>
              <a:buNone/>
              <a:defRPr sz="2000">
                <a:solidFill>
                  <a:schemeClr val="tx1"/>
                </a:solidFill>
                <a:latin typeface="+mn-lt"/>
                <a:ea typeface="MS PGothic" pitchFamily="34" charset="-128"/>
                <a:cs typeface="MS PGothic" charset="0"/>
              </a:defRPr>
            </a:lvl4pPr>
            <a:lvl5pPr marL="1828800" indent="0" algn="ctr" rtl="0" eaLnBrk="0" fontAlgn="base" hangingPunct="0">
              <a:spcBef>
                <a:spcPct val="20000"/>
              </a:spcBef>
              <a:spcAft>
                <a:spcPct val="0"/>
              </a:spcAft>
              <a:buNone/>
              <a:defRPr sz="2000">
                <a:solidFill>
                  <a:schemeClr val="tx1"/>
                </a:solidFill>
                <a:latin typeface="+mn-lt"/>
                <a:ea typeface="MS PGothic" pitchFamily="34" charset="-128"/>
                <a:cs typeface="MS PGothic" charset="0"/>
              </a:defRPr>
            </a:lvl5pPr>
            <a:lvl6pPr marL="2286000" indent="0" algn="ctr" rtl="0" fontAlgn="base">
              <a:spcBef>
                <a:spcPct val="20000"/>
              </a:spcBef>
              <a:spcAft>
                <a:spcPct val="0"/>
              </a:spcAft>
              <a:buNone/>
              <a:defRPr sz="2000">
                <a:solidFill>
                  <a:schemeClr val="tx1"/>
                </a:solidFill>
                <a:latin typeface="+mn-lt"/>
                <a:ea typeface="+mn-ea"/>
              </a:defRPr>
            </a:lvl6pPr>
            <a:lvl7pPr marL="2743200" indent="0" algn="ctr" rtl="0" fontAlgn="base">
              <a:spcBef>
                <a:spcPct val="20000"/>
              </a:spcBef>
              <a:spcAft>
                <a:spcPct val="0"/>
              </a:spcAft>
              <a:buNone/>
              <a:defRPr sz="2000">
                <a:solidFill>
                  <a:schemeClr val="tx1"/>
                </a:solidFill>
                <a:latin typeface="+mn-lt"/>
                <a:ea typeface="+mn-ea"/>
              </a:defRPr>
            </a:lvl7pPr>
            <a:lvl8pPr marL="3200400" indent="0" algn="ctr" rtl="0" fontAlgn="base">
              <a:spcBef>
                <a:spcPct val="20000"/>
              </a:spcBef>
              <a:spcAft>
                <a:spcPct val="0"/>
              </a:spcAft>
              <a:buNone/>
              <a:defRPr sz="2000">
                <a:solidFill>
                  <a:schemeClr val="tx1"/>
                </a:solidFill>
                <a:latin typeface="+mn-lt"/>
                <a:ea typeface="+mn-ea"/>
              </a:defRPr>
            </a:lvl8pPr>
            <a:lvl9pPr marL="3657600" indent="0" algn="ctr" rtl="0" fontAlgn="base">
              <a:spcBef>
                <a:spcPct val="20000"/>
              </a:spcBef>
              <a:spcAft>
                <a:spcPct val="0"/>
              </a:spcAft>
              <a:buNone/>
              <a:defRPr sz="2000">
                <a:solidFill>
                  <a:schemeClr val="tx1"/>
                </a:solidFill>
                <a:latin typeface="+mn-lt"/>
                <a:ea typeface="+mn-ea"/>
              </a:defRPr>
            </a:lvl9pPr>
          </a:lstStyle>
          <a:p>
            <a:pPr eaLnBrk="1" hangingPunct="1">
              <a:lnSpc>
                <a:spcPct val="80000"/>
              </a:lnSpc>
            </a:pPr>
            <a:r>
              <a:rPr lang="en-GB" altLang="en-US" b="1" dirty="0" smtClean="0"/>
              <a:t>Data Stewardship Interest Group</a:t>
            </a:r>
            <a:r>
              <a:rPr lang="en-GB" altLang="en-US" b="1" dirty="0"/>
              <a:t/>
            </a:r>
            <a:br>
              <a:rPr lang="en-GB" altLang="en-US" b="1" dirty="0"/>
            </a:br>
            <a:endParaRPr lang="en-GB" altLang="en-US" sz="2400" b="1" dirty="0" smtClean="0"/>
          </a:p>
          <a:p>
            <a:pPr eaLnBrk="1" hangingPunct="1">
              <a:lnSpc>
                <a:spcPct val="80000"/>
              </a:lnSpc>
            </a:pPr>
            <a:r>
              <a:rPr lang="en-GB" altLang="en-US" sz="2400" b="1" dirty="0"/>
              <a:t>ESA-NASA Joint Effort for Historical Data </a:t>
            </a:r>
            <a:r>
              <a:rPr lang="en-GB" altLang="en-US" sz="2400" b="1" dirty="0" smtClean="0"/>
              <a:t>Recovery</a:t>
            </a:r>
          </a:p>
          <a:p>
            <a:pPr eaLnBrk="1" hangingPunct="1">
              <a:lnSpc>
                <a:spcPct val="80000"/>
              </a:lnSpc>
            </a:pPr>
            <a:r>
              <a:rPr lang="en-GB" altLang="en-US" sz="2400" b="1" dirty="0" smtClean="0"/>
              <a:t>WGISS-41 Meeting</a:t>
            </a:r>
          </a:p>
          <a:p>
            <a:pPr eaLnBrk="1" hangingPunct="1">
              <a:lnSpc>
                <a:spcPct val="80000"/>
              </a:lnSpc>
            </a:pPr>
            <a:endParaRPr lang="en-GB" altLang="en-US" sz="2400" b="1" dirty="0" smtClean="0"/>
          </a:p>
          <a:p>
            <a:pPr eaLnBrk="1" hangingPunct="1">
              <a:lnSpc>
                <a:spcPct val="80000"/>
              </a:lnSpc>
            </a:pPr>
            <a:r>
              <a:rPr lang="en-GB" sz="2400" dirty="0" smtClean="0"/>
              <a:t>Canberra, Australia – </a:t>
            </a:r>
            <a:r>
              <a:rPr lang="en-GB" sz="2400" dirty="0" smtClean="0">
                <a:latin typeface="Arial" charset="0"/>
              </a:rPr>
              <a:t>14-18 of March, 2016</a:t>
            </a:r>
          </a:p>
          <a:p>
            <a:pPr eaLnBrk="1" hangingPunct="1">
              <a:lnSpc>
                <a:spcPct val="80000"/>
              </a:lnSpc>
            </a:pPr>
            <a:r>
              <a:rPr lang="en-GB" sz="2000" dirty="0">
                <a:latin typeface="Arial" charset="0"/>
              </a:rPr>
              <a:t>Dawn </a:t>
            </a:r>
            <a:r>
              <a:rPr lang="en-GB" sz="2000" dirty="0" smtClean="0">
                <a:latin typeface="Arial" charset="0"/>
              </a:rPr>
              <a:t>Lowe, NASA - Mirko </a:t>
            </a:r>
            <a:r>
              <a:rPr lang="en-GB" sz="2000" dirty="0">
                <a:latin typeface="Arial" charset="0"/>
              </a:rPr>
              <a:t>Albani, </a:t>
            </a:r>
            <a:r>
              <a:rPr lang="en-GB" sz="2000" dirty="0" smtClean="0">
                <a:latin typeface="Arial" charset="0"/>
              </a:rPr>
              <a:t>ESA</a:t>
            </a:r>
            <a:endParaRPr lang="en-GB" sz="2400" dirty="0">
              <a:latin typeface="Arial" charset="0"/>
            </a:endParaRPr>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592772" y="1554480"/>
            <a:ext cx="3613468" cy="1534160"/>
          </a:xfrm>
          <a:prstGeom prst="rect">
            <a:avLst/>
          </a:prstGeom>
          <a:noFill/>
          <a:ln>
            <a:noFill/>
          </a:ln>
        </p:spPr>
      </p:pic>
      <p:pic>
        <p:nvPicPr>
          <p:cNvPr id="9" name="Picture 7"/>
          <p:cNvPicPr>
            <a:picLocks noChangeAspect="1" noChangeArrowheads="1"/>
          </p:cNvPicPr>
          <p:nvPr/>
        </p:nvPicPr>
        <p:blipFill>
          <a:blip r:embed="rId4" cstate="print"/>
          <a:srcRect/>
          <a:stretch>
            <a:fillRect/>
          </a:stretch>
        </p:blipFill>
        <p:spPr bwMode="auto">
          <a:xfrm>
            <a:off x="0" y="142088"/>
            <a:ext cx="1498600" cy="919163"/>
          </a:xfrm>
          <a:prstGeom prst="rect">
            <a:avLst/>
          </a:prstGeom>
          <a:solidFill>
            <a:schemeClr val="accent2"/>
          </a:solidFill>
          <a:ln w="9525">
            <a:noFill/>
            <a:miter lim="800000"/>
            <a:headEnd/>
            <a:tailEnd/>
          </a:ln>
        </p:spPr>
      </p:pic>
    </p:spTree>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371600" y="0"/>
            <a:ext cx="7772400" cy="1090083"/>
          </a:xfrm>
        </p:spPr>
        <p:txBody>
          <a:bodyPr/>
          <a:lstStyle/>
          <a:p>
            <a:r>
              <a:rPr lang="en-US" dirty="0" smtClean="0"/>
              <a:t>Sample Highlights </a:t>
            </a:r>
            <a:endParaRPr lang="en-US" dirty="0"/>
          </a:p>
        </p:txBody>
      </p:sp>
      <p:sp>
        <p:nvSpPr>
          <p:cNvPr id="3" name="Content Placeholder 2"/>
          <p:cNvSpPr>
            <a:spLocks noGrp="1"/>
          </p:cNvSpPr>
          <p:nvPr>
            <p:ph type="subTitle" idx="1"/>
          </p:nvPr>
        </p:nvSpPr>
        <p:spPr>
          <a:xfrm>
            <a:off x="816865" y="2207285"/>
            <a:ext cx="7460362" cy="1752600"/>
          </a:xfrm>
        </p:spPr>
        <p:txBody>
          <a:bodyPr/>
          <a:lstStyle/>
          <a:p>
            <a:pPr marL="0" indent="0">
              <a:buNone/>
            </a:pPr>
            <a:r>
              <a:rPr lang="en-US" sz="3600" dirty="0" smtClean="0"/>
              <a:t>Following slides from MEaSUREs PI’s illustrate a few of the ESDR products being developed</a:t>
            </a:r>
            <a:endParaRPr lang="en-US" sz="3600" dirty="0"/>
          </a:p>
        </p:txBody>
      </p:sp>
    </p:spTree>
    <p:extLst>
      <p:ext uri="{BB962C8B-B14F-4D97-AF65-F5344CB8AC3E}">
        <p14:creationId xmlns:p14="http://schemas.microsoft.com/office/powerpoint/2010/main" val="2148173969"/>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txBox="1">
            <a:spLocks noChangeArrowheads="1"/>
          </p:cNvSpPr>
          <p:nvPr/>
        </p:nvSpPr>
        <p:spPr>
          <a:xfrm>
            <a:off x="1263650" y="160773"/>
            <a:ext cx="7880350" cy="873125"/>
          </a:xfrm>
          <a:prstGeom prst="rect">
            <a:avLst/>
          </a:prstGeom>
          <a:noFill/>
        </p:spPr>
        <p:txBody>
          <a:bodyPr/>
          <a:lstStyle/>
          <a:p>
            <a:pPr algn="ctr">
              <a:lnSpc>
                <a:spcPct val="90000"/>
              </a:lnSpc>
              <a:defRPr/>
            </a:pPr>
            <a:r>
              <a:rPr lang="en-US" sz="2400" b="1" i="1" kern="0" dirty="0">
                <a:solidFill>
                  <a:srgbClr val="00279F"/>
                </a:solidFill>
                <a:latin typeface="Arial"/>
                <a:ea typeface="+mn-ea"/>
              </a:rPr>
              <a:t>ASTER Global Emissivity Database (GED) released</a:t>
            </a:r>
          </a:p>
          <a:p>
            <a:pPr algn="ctr">
              <a:lnSpc>
                <a:spcPct val="90000"/>
              </a:lnSpc>
              <a:spcBef>
                <a:spcPts val="600"/>
              </a:spcBef>
              <a:defRPr/>
            </a:pPr>
            <a:r>
              <a:rPr lang="en-US" b="1" kern="0" dirty="0">
                <a:solidFill>
                  <a:srgbClr val="000000"/>
                </a:solidFill>
                <a:latin typeface="Arial"/>
                <a:ea typeface="+mn-ea"/>
              </a:rPr>
              <a:t>The </a:t>
            </a:r>
            <a:r>
              <a:rPr lang="en-US" b="1" kern="0" dirty="0" err="1">
                <a:solidFill>
                  <a:srgbClr val="000000"/>
                </a:solidFill>
                <a:latin typeface="Arial"/>
                <a:ea typeface="+mn-ea"/>
              </a:rPr>
              <a:t>MEaSUREs</a:t>
            </a:r>
            <a:r>
              <a:rPr lang="en-US" b="1" kern="0" dirty="0">
                <a:solidFill>
                  <a:srgbClr val="000000"/>
                </a:solidFill>
                <a:latin typeface="Arial"/>
                <a:ea typeface="+mn-ea"/>
              </a:rPr>
              <a:t> Unified Emissivity ESDR depends on ASTER GED</a:t>
            </a:r>
          </a:p>
        </p:txBody>
      </p:sp>
      <p:sp>
        <p:nvSpPr>
          <p:cNvPr id="6147" name="Rectangle 38"/>
          <p:cNvSpPr>
            <a:spLocks noChangeArrowheads="1"/>
          </p:cNvSpPr>
          <p:nvPr/>
        </p:nvSpPr>
        <p:spPr bwMode="auto">
          <a:xfrm>
            <a:off x="749921" y="2318177"/>
            <a:ext cx="6052323" cy="532453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a:spAutoFit/>
          </a:bodyPr>
          <a:lstStyle>
            <a:lvl1pPr marL="457200" indent="-457200">
              <a:defRPr sz="2000">
                <a:solidFill>
                  <a:schemeClr val="tx1"/>
                </a:solidFill>
                <a:latin typeface="Times New Roman" pitchFamily="18" charset="0"/>
              </a:defRPr>
            </a:lvl1pPr>
            <a:lvl2pPr marL="1016000" indent="-457200">
              <a:defRPr sz="2000">
                <a:solidFill>
                  <a:schemeClr val="tx1"/>
                </a:solidFill>
                <a:latin typeface="Times New Roman" pitchFamily="18" charset="0"/>
              </a:defRPr>
            </a:lvl2pPr>
            <a:lvl3pPr marL="1143000" indent="-228600">
              <a:defRPr sz="2000">
                <a:solidFill>
                  <a:schemeClr val="tx1"/>
                </a:solidFill>
                <a:latin typeface="Times New Roman" pitchFamily="18" charset="0"/>
              </a:defRPr>
            </a:lvl3pPr>
            <a:lvl4pPr marL="1600200" indent="-228600">
              <a:defRPr sz="2000">
                <a:solidFill>
                  <a:schemeClr val="tx1"/>
                </a:solidFill>
                <a:latin typeface="Times New Roman" pitchFamily="18" charset="0"/>
              </a:defRPr>
            </a:lvl4pPr>
            <a:lvl5pPr marL="2057400" indent="-228600">
              <a:defRPr sz="2000">
                <a:solidFill>
                  <a:schemeClr val="tx1"/>
                </a:solidFill>
                <a:latin typeface="Times New Roman" pitchFamily="18" charset="0"/>
              </a:defRPr>
            </a:lvl5pPr>
            <a:lvl6pPr marL="2514600" indent="-228600" eaLnBrk="0" fontAlgn="base" hangingPunct="0">
              <a:spcBef>
                <a:spcPct val="0"/>
              </a:spcBef>
              <a:spcAft>
                <a:spcPct val="0"/>
              </a:spcAft>
              <a:defRPr sz="2000">
                <a:solidFill>
                  <a:schemeClr val="tx1"/>
                </a:solidFill>
                <a:latin typeface="Times New Roman" pitchFamily="18" charset="0"/>
              </a:defRPr>
            </a:lvl6pPr>
            <a:lvl7pPr marL="2971800" indent="-228600" eaLnBrk="0" fontAlgn="base" hangingPunct="0">
              <a:spcBef>
                <a:spcPct val="0"/>
              </a:spcBef>
              <a:spcAft>
                <a:spcPct val="0"/>
              </a:spcAft>
              <a:defRPr sz="2000">
                <a:solidFill>
                  <a:schemeClr val="tx1"/>
                </a:solidFill>
                <a:latin typeface="Times New Roman" pitchFamily="18" charset="0"/>
              </a:defRPr>
            </a:lvl7pPr>
            <a:lvl8pPr marL="3429000" indent="-228600" eaLnBrk="0" fontAlgn="base" hangingPunct="0">
              <a:spcBef>
                <a:spcPct val="0"/>
              </a:spcBef>
              <a:spcAft>
                <a:spcPct val="0"/>
              </a:spcAft>
              <a:defRPr sz="2000">
                <a:solidFill>
                  <a:schemeClr val="tx1"/>
                </a:solidFill>
                <a:latin typeface="Times New Roman" pitchFamily="18" charset="0"/>
              </a:defRPr>
            </a:lvl8pPr>
            <a:lvl9pPr marL="3886200" indent="-228600" eaLnBrk="0" fontAlgn="base" hangingPunct="0">
              <a:spcBef>
                <a:spcPct val="0"/>
              </a:spcBef>
              <a:spcAft>
                <a:spcPct val="0"/>
              </a:spcAft>
              <a:defRPr sz="2000">
                <a:solidFill>
                  <a:schemeClr val="tx1"/>
                </a:solidFill>
                <a:latin typeface="Times New Roman" pitchFamily="18" charset="0"/>
              </a:defRPr>
            </a:lvl9pPr>
          </a:lstStyle>
          <a:p>
            <a:pPr>
              <a:buSzPct val="100000"/>
              <a:buFont typeface="Wingdings" pitchFamily="2" charset="2"/>
              <a:buChar char="Ø"/>
              <a:defRPr/>
            </a:pPr>
            <a:r>
              <a:rPr lang="en-US" dirty="0" smtClean="0">
                <a:latin typeface="+mn-lt"/>
              </a:rPr>
              <a:t>Recently NASA/JPL released the most detailed emissivity map of the Earth's surface at 100 m spatial resolution termed the ASTER Global Emissivity Database (ASTER GED)</a:t>
            </a:r>
          </a:p>
          <a:p>
            <a:pPr>
              <a:buSzPct val="100000"/>
              <a:buFont typeface="Wingdings" pitchFamily="2" charset="2"/>
              <a:buChar char="Ø"/>
              <a:defRPr/>
            </a:pPr>
            <a:endParaRPr lang="en-US" dirty="0" smtClean="0">
              <a:latin typeface="+mn-lt"/>
            </a:endParaRPr>
          </a:p>
          <a:p>
            <a:pPr>
              <a:buSzPct val="100000"/>
              <a:buFont typeface="Wingdings" charset="0"/>
              <a:buChar char="Ø"/>
            </a:pPr>
            <a:r>
              <a:rPr lang="en-US" dirty="0">
                <a:latin typeface="+mn-lt"/>
              </a:rPr>
              <a:t>ASTER GED is being used to improve estimates of Earth's surface temperature, atmospheric water vapor, net </a:t>
            </a:r>
            <a:r>
              <a:rPr lang="en-US" dirty="0" err="1">
                <a:latin typeface="+mn-lt"/>
              </a:rPr>
              <a:t>longwave</a:t>
            </a:r>
            <a:r>
              <a:rPr lang="en-US" dirty="0">
                <a:latin typeface="+mn-lt"/>
              </a:rPr>
              <a:t> radiation, and in validation studies with other satellite sensor products and ground surface data.</a:t>
            </a:r>
          </a:p>
          <a:p>
            <a:pPr lvl="1">
              <a:buSzPct val="100000"/>
              <a:buFont typeface="Wingdings" charset="0"/>
              <a:buChar char="Ø"/>
            </a:pPr>
            <a:r>
              <a:rPr lang="en-US" sz="1400" dirty="0" smtClean="0">
                <a:latin typeface="+mn-lt"/>
              </a:rPr>
              <a:t>The </a:t>
            </a:r>
            <a:r>
              <a:rPr lang="en-US" sz="1400" dirty="0">
                <a:latin typeface="+mn-lt"/>
              </a:rPr>
              <a:t>ASTER GED provides an average emissivity over a 9 year period from 2000-2008 of the surface at ~100 m spatial resolution for the five ASTER thermal infrared bands from 8-12 µm. </a:t>
            </a:r>
          </a:p>
          <a:p>
            <a:pPr>
              <a:buSzPct val="100000"/>
              <a:buFont typeface="Wingdings" pitchFamily="2" charset="2"/>
              <a:buChar char="Ø"/>
              <a:defRPr/>
            </a:pPr>
            <a:endParaRPr lang="en-US" dirty="0" smtClean="0">
              <a:latin typeface="+mn-lt"/>
            </a:endParaRPr>
          </a:p>
          <a:p>
            <a:pPr>
              <a:buSzPct val="100000"/>
              <a:buFont typeface="Wingdings" pitchFamily="2" charset="2"/>
              <a:buChar char="Ø"/>
              <a:defRPr/>
            </a:pPr>
            <a:endParaRPr lang="en-US" dirty="0" smtClean="0">
              <a:latin typeface="+mn-lt"/>
            </a:endParaRPr>
          </a:p>
          <a:p>
            <a:pPr marL="0" indent="0">
              <a:buSzPct val="100000"/>
              <a:defRPr/>
            </a:pPr>
            <a:endParaRPr lang="en-US" altLang="en-US" sz="2400" dirty="0" smtClean="0">
              <a:solidFill>
                <a:srgbClr val="000000"/>
              </a:solidFill>
              <a:latin typeface="+mn-lt"/>
              <a:ea typeface="+mn-ea"/>
            </a:endParaRPr>
          </a:p>
        </p:txBody>
      </p:sp>
      <p:sp>
        <p:nvSpPr>
          <p:cNvPr id="6148" name="TextBox 3"/>
          <p:cNvSpPr txBox="1">
            <a:spLocks noChangeArrowheads="1"/>
          </p:cNvSpPr>
          <p:nvPr/>
        </p:nvSpPr>
        <p:spPr bwMode="auto">
          <a:xfrm>
            <a:off x="857250" y="1086872"/>
            <a:ext cx="7646988" cy="12001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charset="0"/>
                <a:ea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algn="ctr"/>
            <a:r>
              <a:rPr lang="en-US" sz="2400" dirty="0">
                <a:latin typeface="+mn-lt"/>
              </a:rPr>
              <a:t>A Unified and Coherent Land Surface Temperature and Emissivity (LST&amp;E) Earth System Data Record (ESDR) for Earth Science</a:t>
            </a:r>
            <a:endParaRPr lang="en-US" sz="2400" dirty="0">
              <a:solidFill>
                <a:srgbClr val="000000"/>
              </a:solidFill>
              <a:latin typeface="+mn-lt"/>
            </a:endParaRPr>
          </a:p>
        </p:txBody>
      </p:sp>
      <p:pic>
        <p:nvPicPr>
          <p:cNvPr id="7" name="Picture 2"/>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6601522" y="2467862"/>
            <a:ext cx="2378074" cy="237995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Tree>
    <p:extLst>
      <p:ext uri="{BB962C8B-B14F-4D97-AF65-F5344CB8AC3E}">
        <p14:creationId xmlns:p14="http://schemas.microsoft.com/office/powerpoint/2010/main" val="2190713709"/>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 name="Rectangle 2"/>
          <p:cNvSpPr txBox="1">
            <a:spLocks noChangeArrowheads="1"/>
          </p:cNvSpPr>
          <p:nvPr/>
        </p:nvSpPr>
        <p:spPr>
          <a:xfrm>
            <a:off x="712788" y="233818"/>
            <a:ext cx="7880350" cy="539069"/>
          </a:xfrm>
          <a:prstGeom prst="rect">
            <a:avLst/>
          </a:prstGeom>
          <a:noFill/>
        </p:spPr>
        <p:txBody>
          <a:bodyPr/>
          <a:lstStyle/>
          <a:p>
            <a:pPr algn="ctr">
              <a:lnSpc>
                <a:spcPct val="90000"/>
              </a:lnSpc>
              <a:defRPr/>
            </a:pPr>
            <a:r>
              <a:rPr lang="en-US" sz="2400" b="1" i="1" kern="0" dirty="0">
                <a:solidFill>
                  <a:srgbClr val="00279F"/>
                </a:solidFill>
                <a:latin typeface="Arial"/>
                <a:ea typeface="+mn-ea"/>
                <a:cs typeface="+mn-cs"/>
              </a:rPr>
              <a:t>Strong Variation in Ice Flow in </a:t>
            </a:r>
            <a:r>
              <a:rPr lang="en-US" sz="2400" b="1" i="1" kern="0" dirty="0" smtClean="0">
                <a:solidFill>
                  <a:srgbClr val="00279F"/>
                </a:solidFill>
                <a:latin typeface="Arial"/>
                <a:ea typeface="+mn-ea"/>
                <a:cs typeface="+mn-cs"/>
              </a:rPr>
              <a:t>Greenland</a:t>
            </a:r>
            <a:endParaRPr lang="en-US" sz="2400" b="1" i="1" kern="0" dirty="0">
              <a:solidFill>
                <a:srgbClr val="00279F"/>
              </a:solidFill>
              <a:latin typeface="Arial"/>
              <a:ea typeface="+mn-ea"/>
              <a:cs typeface="+mn-cs"/>
            </a:endParaRPr>
          </a:p>
        </p:txBody>
      </p:sp>
      <p:sp>
        <p:nvSpPr>
          <p:cNvPr id="19458" name="Rectangle 38"/>
          <p:cNvSpPr>
            <a:spLocks noChangeArrowheads="1"/>
          </p:cNvSpPr>
          <p:nvPr/>
        </p:nvSpPr>
        <p:spPr bwMode="auto">
          <a:xfrm>
            <a:off x="340184" y="1627381"/>
            <a:ext cx="8175626" cy="4708981"/>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12700">
                <a:solidFill>
                  <a:srgbClr val="000000"/>
                </a:solidFill>
                <a:miter lim="800000"/>
                <a:headEnd/>
                <a:tailEnd/>
              </a14:hiddenLine>
            </a:ext>
          </a:extLst>
        </p:spPr>
        <p:txBody>
          <a:bodyPr wrap="square">
            <a:spAutoFit/>
          </a:bodyPr>
          <a:lstStyle/>
          <a:p>
            <a:pPr marL="457200" indent="-457200">
              <a:buSzPct val="100000"/>
              <a:buFont typeface="Wingdings" charset="0"/>
              <a:buChar char="Ø"/>
            </a:pPr>
            <a:r>
              <a:rPr lang="en-US" sz="2000" dirty="0">
                <a:solidFill>
                  <a:srgbClr val="000000"/>
                </a:solidFill>
                <a:latin typeface="+mn-lt"/>
              </a:rPr>
              <a:t>The project uses data from the international constellation of SARs and Landsat to measure ice-flow velocity in Greenland. The data represent an important baseline data set in advance of the NISAR mission</a:t>
            </a:r>
            <a:r>
              <a:rPr lang="en-US" sz="2000" dirty="0" smtClean="0">
                <a:solidFill>
                  <a:srgbClr val="000000"/>
                </a:solidFill>
                <a:latin typeface="+mn-lt"/>
              </a:rPr>
              <a:t>.</a:t>
            </a:r>
          </a:p>
          <a:p>
            <a:pPr marL="457200" indent="-457200">
              <a:buSzPct val="100000"/>
              <a:buFont typeface="Wingdings" charset="0"/>
              <a:buChar char="Ø"/>
            </a:pPr>
            <a:endParaRPr lang="en-US" sz="2000" dirty="0">
              <a:solidFill>
                <a:srgbClr val="000000"/>
              </a:solidFill>
              <a:latin typeface="+mn-lt"/>
            </a:endParaRPr>
          </a:p>
          <a:p>
            <a:pPr marL="457200" indent="-457200">
              <a:buSzPct val="100000"/>
              <a:buFont typeface="Wingdings" charset="0"/>
              <a:buChar char="Ø"/>
            </a:pPr>
            <a:r>
              <a:rPr lang="en-US" sz="2000" dirty="0">
                <a:solidFill>
                  <a:srgbClr val="000000"/>
                </a:solidFill>
                <a:latin typeface="+mn-lt"/>
              </a:rPr>
              <a:t>Data have revealed an unexpected degree of variability in ice flow. Glaciers are changing speeds rapidly and,  although some glaciers have slowed, on average the speed of glaciers in Greenland has increased by &gt;30% over the last decade</a:t>
            </a:r>
            <a:r>
              <a:rPr lang="en-US" sz="2000" dirty="0" smtClean="0">
                <a:solidFill>
                  <a:srgbClr val="000000"/>
                </a:solidFill>
                <a:latin typeface="+mn-lt"/>
              </a:rPr>
              <a:t>.</a:t>
            </a:r>
          </a:p>
          <a:p>
            <a:pPr marL="457200" indent="-457200">
              <a:buSzPct val="100000"/>
              <a:buFont typeface="Wingdings" charset="0"/>
              <a:buChar char="Ø"/>
            </a:pPr>
            <a:endParaRPr lang="en-US" sz="2000" dirty="0">
              <a:solidFill>
                <a:srgbClr val="000000"/>
              </a:solidFill>
              <a:latin typeface="+mn-lt"/>
            </a:endParaRPr>
          </a:p>
          <a:p>
            <a:pPr marL="457200" indent="-457200">
              <a:buSzPct val="100000"/>
              <a:buFont typeface="Wingdings" charset="0"/>
              <a:buChar char="Ø"/>
            </a:pPr>
            <a:r>
              <a:rPr lang="en-US" sz="2000" dirty="0">
                <a:solidFill>
                  <a:srgbClr val="000000"/>
                </a:solidFill>
                <a:latin typeface="+mn-lt"/>
              </a:rPr>
              <a:t>Significant because increased glacier flow discharges more ice to the ocean, increasing the rate of sea level rise, which the IPCC has identified as the major source of uncertainty in sea level projections</a:t>
            </a:r>
            <a:r>
              <a:rPr lang="en-US" sz="2000" dirty="0" smtClean="0">
                <a:solidFill>
                  <a:srgbClr val="000000"/>
                </a:solidFill>
                <a:latin typeface="+mn-lt"/>
              </a:rPr>
              <a:t>.</a:t>
            </a:r>
            <a:endParaRPr lang="en-US" sz="2000" dirty="0">
              <a:latin typeface="+mn-lt"/>
              <a:cs typeface="Helvetica" charset="0"/>
            </a:endParaRPr>
          </a:p>
          <a:p>
            <a:pPr marL="457200" indent="-457200">
              <a:buSzPct val="100000"/>
              <a:buFont typeface="Wingdings" charset="0"/>
              <a:buChar char="Ø"/>
            </a:pPr>
            <a:endParaRPr lang="en-US" sz="2000" dirty="0">
              <a:solidFill>
                <a:srgbClr val="000000"/>
              </a:solidFill>
              <a:latin typeface="+mn-lt"/>
            </a:endParaRPr>
          </a:p>
        </p:txBody>
      </p:sp>
      <p:sp>
        <p:nvSpPr>
          <p:cNvPr id="19459" name="TextBox 3"/>
          <p:cNvSpPr txBox="1">
            <a:spLocks noChangeArrowheads="1"/>
          </p:cNvSpPr>
          <p:nvPr/>
        </p:nvSpPr>
        <p:spPr bwMode="auto">
          <a:xfrm>
            <a:off x="1911350" y="872332"/>
            <a:ext cx="4754563" cy="461962"/>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algn="ctr"/>
            <a:r>
              <a:rPr lang="en-US" sz="2400" dirty="0">
                <a:solidFill>
                  <a:srgbClr val="000000"/>
                </a:solidFill>
                <a:latin typeface="+mn-lt"/>
              </a:rPr>
              <a:t>Greenland Ice Mapping Project</a:t>
            </a:r>
          </a:p>
        </p:txBody>
      </p:sp>
    </p:spTree>
    <p:extLst>
      <p:ext uri="{BB962C8B-B14F-4D97-AF65-F5344CB8AC3E}">
        <p14:creationId xmlns:p14="http://schemas.microsoft.com/office/powerpoint/2010/main" val="1580068245"/>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1505" name="Picture 13" descr="Greenland0001Transparent.gif"/>
          <p:cNvPicPr>
            <a:picLocks noChangeAspect="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0" y="1187450"/>
            <a:ext cx="1763713" cy="320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506" name="Picture 15" descr="GreenlandMap0506Transparent.gif"/>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650875" y="1504950"/>
            <a:ext cx="1760538" cy="320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507" name="Picture 16" descr="GreenlandMap0607Transparaent.gif"/>
          <p:cNvPicPr>
            <a:picLocks noChangeAspect="1"/>
          </p:cNvPicPr>
          <p:nvPr/>
        </p:nvPicPr>
        <p:blipFill>
          <a:blip r:embed="rId5" cstate="print">
            <a:extLst>
              <a:ext uri="{28A0092B-C50C-407E-A947-70E740481C1C}">
                <a14:useLocalDpi xmlns:a14="http://schemas.microsoft.com/office/drawing/2010/main" val="0"/>
              </a:ext>
            </a:extLst>
          </a:blip>
          <a:srcRect/>
          <a:stretch>
            <a:fillRect/>
          </a:stretch>
        </p:blipFill>
        <p:spPr bwMode="auto">
          <a:xfrm>
            <a:off x="1273175" y="1824038"/>
            <a:ext cx="1762125" cy="320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508" name="Picture 17" descr="GreenlandMap0708Transparent.gif"/>
          <p:cNvPicPr>
            <a:picLocks noChangeAspect="1"/>
          </p:cNvPicPr>
          <p:nvPr/>
        </p:nvPicPr>
        <p:blipFill>
          <a:blip r:embed="rId6" cstate="print">
            <a:extLst>
              <a:ext uri="{28A0092B-C50C-407E-A947-70E740481C1C}">
                <a14:useLocalDpi xmlns:a14="http://schemas.microsoft.com/office/drawing/2010/main" val="0"/>
              </a:ext>
            </a:extLst>
          </a:blip>
          <a:srcRect/>
          <a:stretch>
            <a:fillRect/>
          </a:stretch>
        </p:blipFill>
        <p:spPr bwMode="auto">
          <a:xfrm>
            <a:off x="1890713" y="2141538"/>
            <a:ext cx="1762125" cy="320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509" name="Picture 18" descr="GreenlandMap0809Transparent.gif"/>
          <p:cNvPicPr>
            <a:picLocks noChangeAspect="1"/>
          </p:cNvPicPr>
          <p:nvPr/>
        </p:nvPicPr>
        <p:blipFill>
          <a:blip r:embed="rId7" cstate="print">
            <a:extLst>
              <a:ext uri="{28A0092B-C50C-407E-A947-70E740481C1C}">
                <a14:useLocalDpi xmlns:a14="http://schemas.microsoft.com/office/drawing/2010/main" val="0"/>
              </a:ext>
            </a:extLst>
          </a:blip>
          <a:srcRect/>
          <a:stretch>
            <a:fillRect/>
          </a:stretch>
        </p:blipFill>
        <p:spPr bwMode="auto">
          <a:xfrm>
            <a:off x="2451100" y="2460625"/>
            <a:ext cx="1763713" cy="320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510" name="Picture 5" descr="Greenland0910.gif"/>
          <p:cNvPicPr>
            <a:picLocks noChangeAspect="1"/>
          </p:cNvPicPr>
          <p:nvPr/>
        </p:nvPicPr>
        <p:blipFill>
          <a:blip r:embed="rId8" cstate="print">
            <a:extLst>
              <a:ext uri="{28A0092B-C50C-407E-A947-70E740481C1C}">
                <a14:useLocalDpi xmlns:a14="http://schemas.microsoft.com/office/drawing/2010/main" val="0"/>
              </a:ext>
            </a:extLst>
          </a:blip>
          <a:srcRect/>
          <a:stretch>
            <a:fillRect/>
          </a:stretch>
        </p:blipFill>
        <p:spPr bwMode="auto">
          <a:xfrm>
            <a:off x="3127375" y="2778125"/>
            <a:ext cx="1814513" cy="320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511" name="Picture 4" descr="Greenland1011.gif"/>
          <p:cNvPicPr>
            <a:picLocks noChangeAspect="1"/>
          </p:cNvPicPr>
          <p:nvPr/>
        </p:nvPicPr>
        <p:blipFill>
          <a:blip r:embed="rId9" cstate="print">
            <a:extLst>
              <a:ext uri="{28A0092B-C50C-407E-A947-70E740481C1C}">
                <a14:useLocalDpi xmlns:a14="http://schemas.microsoft.com/office/drawing/2010/main" val="0"/>
              </a:ext>
            </a:extLst>
          </a:blip>
          <a:srcRect/>
          <a:stretch>
            <a:fillRect/>
          </a:stretch>
        </p:blipFill>
        <p:spPr bwMode="auto">
          <a:xfrm>
            <a:off x="3930650" y="3097213"/>
            <a:ext cx="1839913" cy="3200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21512" name="Picture 8" descr="TSXWinter201112.gif"/>
          <p:cNvPicPr>
            <a:picLocks noChangeAspect="1"/>
          </p:cNvPicPr>
          <p:nvPr/>
        </p:nvPicPr>
        <p:blipFill>
          <a:blip r:embed="rId10" cstate="print">
            <a:extLst>
              <a:ext uri="{28A0092B-C50C-407E-A947-70E740481C1C}">
                <a14:useLocalDpi xmlns:a14="http://schemas.microsoft.com/office/drawing/2010/main" val="0"/>
              </a:ext>
            </a:extLst>
          </a:blip>
          <a:srcRect/>
          <a:stretch>
            <a:fillRect/>
          </a:stretch>
        </p:blipFill>
        <p:spPr bwMode="auto">
          <a:xfrm>
            <a:off x="4676775" y="3414713"/>
            <a:ext cx="1838325" cy="31892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513" name="TextBox 9"/>
          <p:cNvSpPr txBox="1">
            <a:spLocks noChangeArrowheads="1"/>
          </p:cNvSpPr>
          <p:nvPr/>
        </p:nvSpPr>
        <p:spPr bwMode="auto">
          <a:xfrm rot="1823366">
            <a:off x="-306388" y="4741863"/>
            <a:ext cx="3990976" cy="339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sz="1600">
                <a:latin typeface="Helvetica" charset="0"/>
                <a:cs typeface="Helvetica" charset="0"/>
              </a:rPr>
              <a:t>Canadian Space Agency’s RADARSAT 1</a:t>
            </a:r>
          </a:p>
        </p:txBody>
      </p:sp>
      <p:sp>
        <p:nvSpPr>
          <p:cNvPr id="21514" name="TextBox 10"/>
          <p:cNvSpPr txBox="1">
            <a:spLocks noChangeArrowheads="1"/>
          </p:cNvSpPr>
          <p:nvPr/>
        </p:nvSpPr>
        <p:spPr bwMode="auto">
          <a:xfrm rot="1820566">
            <a:off x="3141663" y="5908675"/>
            <a:ext cx="1155700"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sz="1400">
                <a:latin typeface="Helvetica" charset="0"/>
                <a:cs typeface="Helvetica" charset="0"/>
              </a:rPr>
              <a:t>JAXA ALOS</a:t>
            </a:r>
          </a:p>
        </p:txBody>
      </p:sp>
      <p:sp>
        <p:nvSpPr>
          <p:cNvPr id="21515" name="TextBox 11"/>
          <p:cNvSpPr txBox="1">
            <a:spLocks noChangeArrowheads="1"/>
          </p:cNvSpPr>
          <p:nvPr/>
        </p:nvSpPr>
        <p:spPr bwMode="auto">
          <a:xfrm rot="1471577">
            <a:off x="4167188" y="6224588"/>
            <a:ext cx="1293812" cy="30797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r>
              <a:rPr lang="en-US" sz="1400">
                <a:latin typeface="Helvetica" charset="0"/>
                <a:cs typeface="Helvetica" charset="0"/>
              </a:rPr>
              <a:t>DLR’sTSX</a:t>
            </a:r>
          </a:p>
        </p:txBody>
      </p:sp>
      <p:pic>
        <p:nvPicPr>
          <p:cNvPr id="21516" name="Picture 6" descr="GreenlandComposite.gif"/>
          <p:cNvPicPr>
            <a:picLocks noChangeAspect="1"/>
          </p:cNvPicPr>
          <p:nvPr/>
        </p:nvPicPr>
        <p:blipFill>
          <a:blip r:embed="rId11" cstate="print">
            <a:extLst>
              <a:ext uri="{28A0092B-C50C-407E-A947-70E740481C1C}">
                <a14:useLocalDpi xmlns:a14="http://schemas.microsoft.com/office/drawing/2010/main" val="0"/>
              </a:ext>
            </a:extLst>
          </a:blip>
          <a:srcRect/>
          <a:stretch>
            <a:fillRect/>
          </a:stretch>
        </p:blipFill>
        <p:spPr bwMode="auto">
          <a:xfrm>
            <a:off x="6121400" y="1108075"/>
            <a:ext cx="3035300" cy="540385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21517" name="TextBox 19"/>
          <p:cNvSpPr txBox="1">
            <a:spLocks noChangeArrowheads="1"/>
          </p:cNvSpPr>
          <p:nvPr/>
        </p:nvSpPr>
        <p:spPr bwMode="auto">
          <a:xfrm>
            <a:off x="730250" y="938213"/>
            <a:ext cx="890588"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800">
                <a:latin typeface="Helvetica" charset="0"/>
                <a:cs typeface="Helvetica" charset="0"/>
              </a:rPr>
              <a:t>2000/1</a:t>
            </a:r>
          </a:p>
        </p:txBody>
      </p:sp>
      <p:sp>
        <p:nvSpPr>
          <p:cNvPr id="21518" name="TextBox 20"/>
          <p:cNvSpPr txBox="1">
            <a:spLocks noChangeArrowheads="1"/>
          </p:cNvSpPr>
          <p:nvPr/>
        </p:nvSpPr>
        <p:spPr bwMode="auto">
          <a:xfrm>
            <a:off x="1382713" y="1089025"/>
            <a:ext cx="890587"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800">
                <a:latin typeface="Helvetica" charset="0"/>
                <a:cs typeface="Helvetica" charset="0"/>
              </a:rPr>
              <a:t>2005/6</a:t>
            </a:r>
          </a:p>
        </p:txBody>
      </p:sp>
      <p:sp>
        <p:nvSpPr>
          <p:cNvPr id="21519" name="TextBox 21"/>
          <p:cNvSpPr txBox="1">
            <a:spLocks noChangeArrowheads="1"/>
          </p:cNvSpPr>
          <p:nvPr/>
        </p:nvSpPr>
        <p:spPr bwMode="auto">
          <a:xfrm>
            <a:off x="2033588" y="1430338"/>
            <a:ext cx="890587"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800">
                <a:latin typeface="Helvetica" charset="0"/>
                <a:cs typeface="Helvetica" charset="0"/>
              </a:rPr>
              <a:t>2006/7</a:t>
            </a:r>
          </a:p>
        </p:txBody>
      </p:sp>
      <p:sp>
        <p:nvSpPr>
          <p:cNvPr id="21520" name="TextBox 23"/>
          <p:cNvSpPr txBox="1">
            <a:spLocks noChangeArrowheads="1"/>
          </p:cNvSpPr>
          <p:nvPr/>
        </p:nvSpPr>
        <p:spPr bwMode="auto">
          <a:xfrm>
            <a:off x="2686050" y="1773238"/>
            <a:ext cx="890588"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800">
                <a:latin typeface="Helvetica" charset="0"/>
                <a:cs typeface="Helvetica" charset="0"/>
              </a:rPr>
              <a:t>2007/8</a:t>
            </a:r>
          </a:p>
        </p:txBody>
      </p:sp>
      <p:sp>
        <p:nvSpPr>
          <p:cNvPr id="21521" name="TextBox 23"/>
          <p:cNvSpPr txBox="1">
            <a:spLocks noChangeArrowheads="1"/>
          </p:cNvSpPr>
          <p:nvPr/>
        </p:nvSpPr>
        <p:spPr bwMode="auto">
          <a:xfrm>
            <a:off x="3336925" y="2114550"/>
            <a:ext cx="890588" cy="3683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800">
                <a:latin typeface="Helvetica" charset="0"/>
                <a:cs typeface="Helvetica" charset="0"/>
              </a:rPr>
              <a:t>2008/9</a:t>
            </a:r>
          </a:p>
        </p:txBody>
      </p:sp>
      <p:sp>
        <p:nvSpPr>
          <p:cNvPr id="21522" name="TextBox 23"/>
          <p:cNvSpPr txBox="1">
            <a:spLocks noChangeArrowheads="1"/>
          </p:cNvSpPr>
          <p:nvPr/>
        </p:nvSpPr>
        <p:spPr bwMode="auto">
          <a:xfrm>
            <a:off x="3989388" y="2455863"/>
            <a:ext cx="1019175"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800">
                <a:latin typeface="Helvetica" charset="0"/>
                <a:cs typeface="Helvetica" charset="0"/>
              </a:rPr>
              <a:t>2009/10</a:t>
            </a:r>
          </a:p>
        </p:txBody>
      </p:sp>
      <p:sp>
        <p:nvSpPr>
          <p:cNvPr id="21523" name="TextBox 23"/>
          <p:cNvSpPr txBox="1">
            <a:spLocks noChangeArrowheads="1"/>
          </p:cNvSpPr>
          <p:nvPr/>
        </p:nvSpPr>
        <p:spPr bwMode="auto">
          <a:xfrm>
            <a:off x="4768850" y="2797175"/>
            <a:ext cx="1001713" cy="3698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800">
                <a:latin typeface="Helvetica" charset="0"/>
                <a:cs typeface="Helvetica" charset="0"/>
              </a:rPr>
              <a:t>2010/11</a:t>
            </a:r>
          </a:p>
        </p:txBody>
      </p:sp>
      <p:sp>
        <p:nvSpPr>
          <p:cNvPr id="21524" name="TextBox 23"/>
          <p:cNvSpPr txBox="1">
            <a:spLocks noChangeArrowheads="1"/>
          </p:cNvSpPr>
          <p:nvPr/>
        </p:nvSpPr>
        <p:spPr bwMode="auto">
          <a:xfrm>
            <a:off x="5532438" y="3074988"/>
            <a:ext cx="1004887" cy="3698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non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1800">
                <a:latin typeface="Helvetica" charset="0"/>
                <a:cs typeface="Helvetica" charset="0"/>
              </a:rPr>
              <a:t>2011/12</a:t>
            </a:r>
          </a:p>
        </p:txBody>
      </p:sp>
      <p:sp>
        <p:nvSpPr>
          <p:cNvPr id="21525" name="TextBox 24"/>
          <p:cNvSpPr txBox="1">
            <a:spLocks noChangeArrowheads="1"/>
          </p:cNvSpPr>
          <p:nvPr/>
        </p:nvSpPr>
        <p:spPr bwMode="auto">
          <a:xfrm>
            <a:off x="0" y="5551488"/>
            <a:ext cx="3657600" cy="10763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3200" i="1">
                <a:latin typeface="Helvetica" charset="0"/>
                <a:cs typeface="Helvetica" charset="0"/>
              </a:rPr>
              <a:t>Greenland Ice Mapping Project</a:t>
            </a:r>
          </a:p>
        </p:txBody>
      </p:sp>
      <p:sp>
        <p:nvSpPr>
          <p:cNvPr id="21526" name="TextBox 22"/>
          <p:cNvSpPr txBox="1">
            <a:spLocks noChangeArrowheads="1"/>
          </p:cNvSpPr>
          <p:nvPr/>
        </p:nvSpPr>
        <p:spPr bwMode="auto">
          <a:xfrm>
            <a:off x="5321300" y="1041400"/>
            <a:ext cx="2266950" cy="830263"/>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eaLnBrk="1" hangingPunct="1"/>
            <a:r>
              <a:rPr lang="en-US" sz="2400">
                <a:latin typeface="Helvetica" charset="0"/>
                <a:cs typeface="Helvetica" charset="0"/>
              </a:rPr>
              <a:t>Multi-Year Composite</a:t>
            </a:r>
          </a:p>
        </p:txBody>
      </p:sp>
      <p:sp>
        <p:nvSpPr>
          <p:cNvPr id="21527" name="TextBox 23"/>
          <p:cNvSpPr txBox="1">
            <a:spLocks noChangeArrowheads="1"/>
          </p:cNvSpPr>
          <p:nvPr/>
        </p:nvSpPr>
        <p:spPr bwMode="auto">
          <a:xfrm>
            <a:off x="1576615" y="165867"/>
            <a:ext cx="7567385"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lvl1pPr>
              <a:defRPr sz="2000">
                <a:solidFill>
                  <a:schemeClr val="tx1"/>
                </a:solidFill>
                <a:latin typeface="Times New Roman" charset="0"/>
                <a:ea typeface="ＭＳ Ｐゴシック" charset="0"/>
                <a:cs typeface="ＭＳ Ｐゴシック" charset="0"/>
              </a:defRPr>
            </a:lvl1pPr>
            <a:lvl2pPr marL="742950" indent="-285750">
              <a:defRPr sz="2000">
                <a:solidFill>
                  <a:schemeClr val="tx1"/>
                </a:solidFill>
                <a:latin typeface="Times New Roman" charset="0"/>
                <a:ea typeface="ＭＳ Ｐゴシック" charset="0"/>
              </a:defRPr>
            </a:lvl2pPr>
            <a:lvl3pPr marL="1143000" indent="-228600">
              <a:defRPr sz="2000">
                <a:solidFill>
                  <a:schemeClr val="tx1"/>
                </a:solidFill>
                <a:latin typeface="Times New Roman" charset="0"/>
                <a:ea typeface="ＭＳ Ｐゴシック" charset="0"/>
              </a:defRPr>
            </a:lvl3pPr>
            <a:lvl4pPr marL="1600200" indent="-228600">
              <a:defRPr sz="2000">
                <a:solidFill>
                  <a:schemeClr val="tx1"/>
                </a:solidFill>
                <a:latin typeface="Times New Roman" charset="0"/>
                <a:ea typeface="ＭＳ Ｐゴシック" charset="0"/>
              </a:defRPr>
            </a:lvl4pPr>
            <a:lvl5pPr marL="2057400" indent="-228600">
              <a:defRPr sz="2000">
                <a:solidFill>
                  <a:schemeClr val="tx1"/>
                </a:solidFill>
                <a:latin typeface="Times New Roman" charset="0"/>
                <a:ea typeface="ＭＳ Ｐゴシック" charset="0"/>
              </a:defRPr>
            </a:lvl5pPr>
            <a:lvl6pPr marL="2514600" indent="-228600" eaLnBrk="0" fontAlgn="base" hangingPunct="0">
              <a:spcBef>
                <a:spcPct val="0"/>
              </a:spcBef>
              <a:spcAft>
                <a:spcPct val="0"/>
              </a:spcAft>
              <a:defRPr sz="2000">
                <a:solidFill>
                  <a:schemeClr val="tx1"/>
                </a:solidFill>
                <a:latin typeface="Times New Roman" charset="0"/>
                <a:ea typeface="ＭＳ Ｐゴシック" charset="0"/>
              </a:defRPr>
            </a:lvl6pPr>
            <a:lvl7pPr marL="2971800" indent="-228600" eaLnBrk="0" fontAlgn="base" hangingPunct="0">
              <a:spcBef>
                <a:spcPct val="0"/>
              </a:spcBef>
              <a:spcAft>
                <a:spcPct val="0"/>
              </a:spcAft>
              <a:defRPr sz="2000">
                <a:solidFill>
                  <a:schemeClr val="tx1"/>
                </a:solidFill>
                <a:latin typeface="Times New Roman" charset="0"/>
                <a:ea typeface="ＭＳ Ｐゴシック" charset="0"/>
              </a:defRPr>
            </a:lvl7pPr>
            <a:lvl8pPr marL="3429000" indent="-228600" eaLnBrk="0" fontAlgn="base" hangingPunct="0">
              <a:spcBef>
                <a:spcPct val="0"/>
              </a:spcBef>
              <a:spcAft>
                <a:spcPct val="0"/>
              </a:spcAft>
              <a:defRPr sz="2000">
                <a:solidFill>
                  <a:schemeClr val="tx1"/>
                </a:solidFill>
                <a:latin typeface="Times New Roman" charset="0"/>
                <a:ea typeface="ＭＳ Ｐゴシック" charset="0"/>
              </a:defRPr>
            </a:lvl8pPr>
            <a:lvl9pPr marL="3886200" indent="-228600" eaLnBrk="0" fontAlgn="base" hangingPunct="0">
              <a:spcBef>
                <a:spcPct val="0"/>
              </a:spcBef>
              <a:spcAft>
                <a:spcPct val="0"/>
              </a:spcAft>
              <a:defRPr sz="2000">
                <a:solidFill>
                  <a:schemeClr val="tx1"/>
                </a:solidFill>
                <a:latin typeface="Times New Roman" charset="0"/>
                <a:ea typeface="ＭＳ Ｐゴシック" charset="0"/>
              </a:defRPr>
            </a:lvl9pPr>
          </a:lstStyle>
          <a:p>
            <a:pPr algn="ctr"/>
            <a:r>
              <a:rPr lang="en-US" sz="2400" b="1" dirty="0">
                <a:latin typeface="+mn-lt"/>
                <a:cs typeface="Helvetica" charset="0"/>
              </a:rPr>
              <a:t>Time Series Enabled by an International Constellation</a:t>
            </a:r>
          </a:p>
        </p:txBody>
      </p:sp>
    </p:spTree>
    <p:extLst>
      <p:ext uri="{BB962C8B-B14F-4D97-AF65-F5344CB8AC3E}">
        <p14:creationId xmlns:p14="http://schemas.microsoft.com/office/powerpoint/2010/main" val="2697430434"/>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5" name="Rectangle 6"/>
          <p:cNvSpPr txBox="1">
            <a:spLocks noChangeArrowheads="1"/>
          </p:cNvSpPr>
          <p:nvPr/>
        </p:nvSpPr>
        <p:spPr bwMode="auto">
          <a:xfrm>
            <a:off x="2362320" y="274281"/>
            <a:ext cx="5155286" cy="4667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defPPr>
              <a:defRPr lang="en-GB"/>
            </a:defPPr>
            <a:lvl1pPr>
              <a:defRPr sz="2400" b="1">
                <a:solidFill>
                  <a:schemeClr val="bg1"/>
                </a:solidFill>
              </a:defRPr>
            </a:lvl1pPr>
          </a:lstStyle>
          <a:p>
            <a:r>
              <a:rPr lang="en-GB" altLang="en-US" dirty="0" smtClean="0"/>
              <a:t>NASA – ESA Joint Activities</a:t>
            </a:r>
            <a:endParaRPr lang="en-GB" altLang="en-US" dirty="0"/>
          </a:p>
        </p:txBody>
      </p:sp>
      <p:sp>
        <p:nvSpPr>
          <p:cNvPr id="2" name="Rectangle 1"/>
          <p:cNvSpPr/>
          <p:nvPr/>
        </p:nvSpPr>
        <p:spPr>
          <a:xfrm>
            <a:off x="317487" y="1347780"/>
            <a:ext cx="8506992" cy="4801314"/>
          </a:xfrm>
          <a:prstGeom prst="rect">
            <a:avLst/>
          </a:prstGeom>
        </p:spPr>
        <p:txBody>
          <a:bodyPr wrap="square">
            <a:spAutoFit/>
          </a:bodyPr>
          <a:lstStyle/>
          <a:p>
            <a:pPr algn="just">
              <a:lnSpc>
                <a:spcPct val="150000"/>
              </a:lnSpc>
              <a:spcBef>
                <a:spcPts val="1200"/>
              </a:spcBef>
              <a:spcAft>
                <a:spcPts val="600"/>
              </a:spcAft>
            </a:pPr>
            <a:r>
              <a:rPr lang="en-GB" dirty="0"/>
              <a:t>Discussions have been started between ESA and NASA, as part of their bilateral cooperation activities, for the identification and recovery of high priority </a:t>
            </a:r>
            <a:r>
              <a:rPr lang="en-GB" dirty="0" smtClean="0"/>
              <a:t>datasets</a:t>
            </a:r>
            <a:r>
              <a:rPr lang="en-GB" dirty="0"/>
              <a:t> </a:t>
            </a:r>
            <a:r>
              <a:rPr lang="en-GB" dirty="0" smtClean="0"/>
              <a:t>starting from the following initial set:</a:t>
            </a:r>
          </a:p>
          <a:p>
            <a:pPr marL="1200150" lvl="2" indent="-285750" algn="just">
              <a:lnSpc>
                <a:spcPct val="60000"/>
              </a:lnSpc>
              <a:spcBef>
                <a:spcPts val="1200"/>
              </a:spcBef>
              <a:spcAft>
                <a:spcPts val="600"/>
              </a:spcAft>
              <a:buFont typeface="Wingdings" charset="2"/>
              <a:buChar char="ü"/>
            </a:pPr>
            <a:r>
              <a:rPr lang="en-GB" dirty="0" smtClean="0"/>
              <a:t>NIMBUS-7</a:t>
            </a:r>
          </a:p>
          <a:p>
            <a:pPr marL="1200150" lvl="2" indent="-285750" algn="just">
              <a:lnSpc>
                <a:spcPct val="60000"/>
              </a:lnSpc>
              <a:spcBef>
                <a:spcPts val="1200"/>
              </a:spcBef>
              <a:spcAft>
                <a:spcPts val="600"/>
              </a:spcAft>
              <a:buFont typeface="Wingdings" charset="2"/>
              <a:buChar char="ü"/>
            </a:pPr>
            <a:r>
              <a:rPr lang="en-GB" dirty="0" smtClean="0"/>
              <a:t>SEASAT</a:t>
            </a:r>
          </a:p>
          <a:p>
            <a:pPr marL="1200150" lvl="2" indent="-285750" algn="just">
              <a:lnSpc>
                <a:spcPct val="60000"/>
              </a:lnSpc>
              <a:spcBef>
                <a:spcPts val="1200"/>
              </a:spcBef>
              <a:spcAft>
                <a:spcPts val="600"/>
              </a:spcAft>
              <a:buFont typeface="Wingdings" charset="2"/>
              <a:buChar char="ü"/>
            </a:pPr>
            <a:r>
              <a:rPr lang="en-GB" dirty="0" smtClean="0"/>
              <a:t>HCMM</a:t>
            </a:r>
          </a:p>
          <a:p>
            <a:pPr algn="just">
              <a:lnSpc>
                <a:spcPct val="150000"/>
              </a:lnSpc>
              <a:spcBef>
                <a:spcPts val="1200"/>
              </a:spcBef>
              <a:spcAft>
                <a:spcPts val="600"/>
              </a:spcAft>
            </a:pPr>
            <a:r>
              <a:rPr lang="en-GB" dirty="0" smtClean="0"/>
              <a:t>Objective </a:t>
            </a:r>
            <a:r>
              <a:rPr lang="en-GB" dirty="0"/>
              <a:t>is to recover and possibly harmonise the identified data sets (when </a:t>
            </a:r>
            <a:r>
              <a:rPr lang="en-GB" dirty="0" smtClean="0"/>
              <a:t>complementary data holdings available):</a:t>
            </a:r>
            <a:endParaRPr lang="en-GB" dirty="0"/>
          </a:p>
          <a:p>
            <a:pPr marL="1200150" lvl="2" indent="-285750" algn="just">
              <a:lnSpc>
                <a:spcPct val="60000"/>
              </a:lnSpc>
              <a:spcBef>
                <a:spcPts val="1200"/>
              </a:spcBef>
              <a:spcAft>
                <a:spcPts val="600"/>
              </a:spcAft>
              <a:buFont typeface="Wingdings" charset="2"/>
              <a:buChar char="ü"/>
            </a:pPr>
            <a:r>
              <a:rPr lang="en-GB" dirty="0" smtClean="0"/>
              <a:t>Uniqueness &amp; Completeness analysis;</a:t>
            </a:r>
          </a:p>
          <a:p>
            <a:pPr marL="1200150" lvl="2" indent="-285750" algn="just">
              <a:lnSpc>
                <a:spcPct val="60000"/>
              </a:lnSpc>
              <a:spcBef>
                <a:spcPts val="1200"/>
              </a:spcBef>
              <a:spcAft>
                <a:spcPts val="600"/>
              </a:spcAft>
              <a:buFont typeface="Wingdings" charset="2"/>
              <a:buChar char="ü"/>
            </a:pPr>
            <a:r>
              <a:rPr lang="en-GB" dirty="0" smtClean="0"/>
              <a:t>Format alignment;</a:t>
            </a:r>
          </a:p>
          <a:p>
            <a:pPr marL="1200150" lvl="2" indent="-285750" algn="just">
              <a:lnSpc>
                <a:spcPct val="60000"/>
              </a:lnSpc>
              <a:spcBef>
                <a:spcPts val="1200"/>
              </a:spcBef>
              <a:spcAft>
                <a:spcPts val="600"/>
              </a:spcAft>
              <a:buFont typeface="Wingdings" charset="2"/>
              <a:buChar char="ü"/>
            </a:pPr>
            <a:r>
              <a:rPr lang="en-GB" dirty="0" smtClean="0"/>
              <a:t>Reprocessing campaigns;</a:t>
            </a:r>
            <a:endParaRPr lang="en-GB" dirty="0"/>
          </a:p>
        </p:txBody>
      </p:sp>
      <p:pic>
        <p:nvPicPr>
          <p:cNvPr id="6" name="Picture 7"/>
          <p:cNvPicPr>
            <a:picLocks noChangeAspect="1" noChangeArrowheads="1"/>
          </p:cNvPicPr>
          <p:nvPr/>
        </p:nvPicPr>
        <p:blipFill>
          <a:blip r:embed="rId2" cstate="print"/>
          <a:srcRect/>
          <a:stretch>
            <a:fillRect/>
          </a:stretch>
        </p:blipFill>
        <p:spPr bwMode="auto">
          <a:xfrm>
            <a:off x="0" y="142088"/>
            <a:ext cx="1498600" cy="919163"/>
          </a:xfrm>
          <a:prstGeom prst="rect">
            <a:avLst/>
          </a:prstGeom>
          <a:solidFill>
            <a:schemeClr val="accent2"/>
          </a:solidFill>
          <a:ln w="9525">
            <a:noFill/>
            <a:miter lim="800000"/>
            <a:headEnd/>
            <a:tailEnd/>
          </a:ln>
        </p:spPr>
      </p:pic>
    </p:spTree>
    <p:extLst>
      <p:ext uri="{BB962C8B-B14F-4D97-AF65-F5344CB8AC3E}">
        <p14:creationId xmlns:p14="http://schemas.microsoft.com/office/powerpoint/2010/main" val="1614980531"/>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776181" y="178585"/>
            <a:ext cx="5355184" cy="830997"/>
          </a:xfrm>
        </p:spPr>
        <p:txBody>
          <a:bodyPr/>
          <a:lstStyle/>
          <a:p>
            <a:r>
              <a:rPr lang="en-GB" sz="2400" dirty="0" smtClean="0"/>
              <a:t>EXAMPLE: Nimbus-7 CZCS ESA Data holdings</a:t>
            </a:r>
            <a:endParaRPr lang="en-GB" sz="2400" dirty="0"/>
          </a:p>
        </p:txBody>
      </p:sp>
      <p:sp>
        <p:nvSpPr>
          <p:cNvPr id="3" name="Content Placeholder 2"/>
          <p:cNvSpPr>
            <a:spLocks noGrp="1"/>
          </p:cNvSpPr>
          <p:nvPr>
            <p:ph idx="1"/>
          </p:nvPr>
        </p:nvSpPr>
        <p:spPr>
          <a:xfrm>
            <a:off x="437412" y="1325374"/>
            <a:ext cx="8144845" cy="4726355"/>
          </a:xfrm>
        </p:spPr>
        <p:txBody>
          <a:bodyPr/>
          <a:lstStyle/>
          <a:p>
            <a:pPr marL="285750" indent="-285750" algn="just">
              <a:lnSpc>
                <a:spcPct val="150000"/>
              </a:lnSpc>
              <a:spcBef>
                <a:spcPts val="1200"/>
              </a:spcBef>
              <a:spcAft>
                <a:spcPts val="0"/>
              </a:spcAft>
              <a:buFont typeface="Arial" pitchFamily="34" charset="0"/>
              <a:buChar char="•"/>
            </a:pPr>
            <a:r>
              <a:rPr lang="en-GB" b="1" dirty="0">
                <a:solidFill>
                  <a:schemeClr val="tx1"/>
                </a:solidFill>
              </a:rPr>
              <a:t>Operational Period:  </a:t>
            </a:r>
            <a:r>
              <a:rPr lang="en-GB" dirty="0">
                <a:solidFill>
                  <a:schemeClr val="tx1"/>
                </a:solidFill>
              </a:rPr>
              <a:t>October 1978 – June 1986</a:t>
            </a:r>
          </a:p>
          <a:p>
            <a:pPr marL="285750" indent="-285750" algn="just">
              <a:lnSpc>
                <a:spcPct val="150000"/>
              </a:lnSpc>
              <a:spcBef>
                <a:spcPts val="1200"/>
              </a:spcBef>
              <a:spcAft>
                <a:spcPts val="0"/>
              </a:spcAft>
              <a:buFont typeface="Arial" pitchFamily="34" charset="0"/>
              <a:buChar char="•"/>
            </a:pPr>
            <a:r>
              <a:rPr lang="en-GB" b="1" dirty="0" smtClean="0">
                <a:solidFill>
                  <a:schemeClr val="tx1"/>
                </a:solidFill>
              </a:rPr>
              <a:t>ESA data holdings from Coastal </a:t>
            </a:r>
            <a:r>
              <a:rPr lang="en-GB" b="1" dirty="0">
                <a:solidFill>
                  <a:schemeClr val="tx1"/>
                </a:solidFill>
              </a:rPr>
              <a:t>Zone Colour </a:t>
            </a:r>
            <a:r>
              <a:rPr lang="en-GB" b="1" dirty="0" smtClean="0">
                <a:solidFill>
                  <a:schemeClr val="tx1"/>
                </a:solidFill>
              </a:rPr>
              <a:t>Scanner (CZCS) sensor:</a:t>
            </a:r>
            <a:endParaRPr lang="en-GB" b="1" dirty="0">
              <a:solidFill>
                <a:schemeClr val="tx1"/>
              </a:solidFill>
            </a:endParaRPr>
          </a:p>
          <a:p>
            <a:pPr marL="1169988" lvl="1" indent="-285750" algn="just">
              <a:lnSpc>
                <a:spcPct val="150000"/>
              </a:lnSpc>
              <a:spcBef>
                <a:spcPts val="0"/>
              </a:spcBef>
              <a:spcAft>
                <a:spcPts val="600"/>
              </a:spcAft>
              <a:buFont typeface="Arial" pitchFamily="34" charset="0"/>
              <a:buChar char="•"/>
            </a:pPr>
            <a:r>
              <a:rPr lang="en-GB" dirty="0" smtClean="0">
                <a:solidFill>
                  <a:schemeClr val="tx1"/>
                </a:solidFill>
              </a:rPr>
              <a:t>Volume</a:t>
            </a:r>
            <a:r>
              <a:rPr lang="en-GB" dirty="0">
                <a:solidFill>
                  <a:schemeClr val="tx1"/>
                </a:solidFill>
              </a:rPr>
              <a:t>: 120 GB </a:t>
            </a:r>
            <a:r>
              <a:rPr lang="en-GB" dirty="0" smtClean="0">
                <a:solidFill>
                  <a:schemeClr val="tx1"/>
                </a:solidFill>
              </a:rPr>
              <a:t>of Level-1 and Level-2 data</a:t>
            </a:r>
            <a:endParaRPr lang="en-GB" dirty="0">
              <a:solidFill>
                <a:schemeClr val="tx1"/>
              </a:solidFill>
            </a:endParaRPr>
          </a:p>
          <a:p>
            <a:pPr marL="1169988" lvl="1" indent="-285750" algn="just">
              <a:lnSpc>
                <a:spcPct val="150000"/>
              </a:lnSpc>
              <a:spcBef>
                <a:spcPts val="0"/>
              </a:spcBef>
              <a:spcAft>
                <a:spcPts val="600"/>
              </a:spcAft>
              <a:buFont typeface="Arial" pitchFamily="34" charset="0"/>
              <a:buChar char="•"/>
            </a:pPr>
            <a:r>
              <a:rPr lang="en-GB" dirty="0">
                <a:solidFill>
                  <a:schemeClr val="tx1"/>
                </a:solidFill>
              </a:rPr>
              <a:t>Timeframe: 09/11/1978 to 22/04/1986</a:t>
            </a:r>
          </a:p>
          <a:p>
            <a:pPr marL="1169988" lvl="1" indent="-285750" algn="just">
              <a:lnSpc>
                <a:spcPct val="150000"/>
              </a:lnSpc>
              <a:spcBef>
                <a:spcPts val="0"/>
              </a:spcBef>
              <a:spcAft>
                <a:spcPts val="600"/>
              </a:spcAft>
              <a:buFont typeface="Arial" pitchFamily="34" charset="0"/>
              <a:buChar char="•"/>
            </a:pPr>
            <a:r>
              <a:rPr lang="en-GB" dirty="0">
                <a:solidFill>
                  <a:schemeClr val="tx1"/>
                </a:solidFill>
              </a:rPr>
              <a:t>Acquisition stations: </a:t>
            </a:r>
            <a:r>
              <a:rPr lang="en-GB" dirty="0" err="1">
                <a:solidFill>
                  <a:schemeClr val="tx1"/>
                </a:solidFill>
              </a:rPr>
              <a:t>Maspalomas</a:t>
            </a:r>
            <a:r>
              <a:rPr lang="en-GB" dirty="0">
                <a:solidFill>
                  <a:schemeClr val="tx1"/>
                </a:solidFill>
              </a:rPr>
              <a:t> (MP), </a:t>
            </a:r>
            <a:r>
              <a:rPr lang="en-GB" dirty="0" err="1">
                <a:solidFill>
                  <a:schemeClr val="tx1"/>
                </a:solidFill>
              </a:rPr>
              <a:t>Lannion</a:t>
            </a:r>
            <a:r>
              <a:rPr lang="en-GB" dirty="0">
                <a:solidFill>
                  <a:schemeClr val="tx1"/>
                </a:solidFill>
              </a:rPr>
              <a:t> (FR)</a:t>
            </a:r>
          </a:p>
          <a:p>
            <a:pPr marL="1169988" lvl="1" indent="-285750" algn="just">
              <a:lnSpc>
                <a:spcPct val="150000"/>
              </a:lnSpc>
              <a:spcBef>
                <a:spcPts val="0"/>
              </a:spcBef>
              <a:spcAft>
                <a:spcPts val="600"/>
              </a:spcAft>
              <a:buFont typeface="Arial" pitchFamily="34" charset="0"/>
              <a:buChar char="•"/>
            </a:pPr>
            <a:r>
              <a:rPr lang="en-GB" dirty="0">
                <a:solidFill>
                  <a:schemeClr val="tx1"/>
                </a:solidFill>
              </a:rPr>
              <a:t>Spatial coverage: Europe, NW Africa, NE Atlantic </a:t>
            </a:r>
            <a:r>
              <a:rPr lang="en-GB" dirty="0" smtClean="0">
                <a:solidFill>
                  <a:schemeClr val="tx1"/>
                </a:solidFill>
              </a:rPr>
              <a:t>Ocean</a:t>
            </a:r>
            <a:endParaRPr lang="en-GB" dirty="0">
              <a:solidFill>
                <a:schemeClr val="tx1"/>
              </a:solidFill>
            </a:endParaRPr>
          </a:p>
        </p:txBody>
      </p:sp>
      <p:pic>
        <p:nvPicPr>
          <p:cNvPr id="4" name="Picture 7"/>
          <p:cNvPicPr>
            <a:picLocks noChangeAspect="1" noChangeArrowheads="1"/>
          </p:cNvPicPr>
          <p:nvPr/>
        </p:nvPicPr>
        <p:blipFill>
          <a:blip r:embed="rId2" cstate="print"/>
          <a:srcRect/>
          <a:stretch>
            <a:fillRect/>
          </a:stretch>
        </p:blipFill>
        <p:spPr bwMode="auto">
          <a:xfrm>
            <a:off x="0" y="142088"/>
            <a:ext cx="1498600" cy="919163"/>
          </a:xfrm>
          <a:prstGeom prst="rect">
            <a:avLst/>
          </a:prstGeom>
          <a:solidFill>
            <a:schemeClr val="accent2"/>
          </a:solidFill>
          <a:ln w="9525">
            <a:noFill/>
            <a:miter lim="800000"/>
            <a:headEnd/>
            <a:tailEnd/>
          </a:ln>
        </p:spPr>
      </p:pic>
      <p:pic>
        <p:nvPicPr>
          <p:cNvPr id="5" name="Picture 4"/>
          <p:cNvPicPr>
            <a:picLocks noChangeAspect="1"/>
          </p:cNvPicPr>
          <p:nvPr/>
        </p:nvPicPr>
        <p:blipFill>
          <a:blip r:embed="rId3"/>
          <a:stretch>
            <a:fillRect/>
          </a:stretch>
        </p:blipFill>
        <p:spPr>
          <a:xfrm>
            <a:off x="924403" y="4518196"/>
            <a:ext cx="1597773" cy="2081713"/>
          </a:xfrm>
          <a:prstGeom prst="rect">
            <a:avLst/>
          </a:prstGeom>
        </p:spPr>
      </p:pic>
      <p:pic>
        <p:nvPicPr>
          <p:cNvPr id="6" name="Picture 2"/>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259049" y="4422511"/>
            <a:ext cx="3854983" cy="230228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dist="35921" dir="2700000" algn="ctr" rotWithShape="0">
                    <a:schemeClr val="bg2"/>
                  </a:outerShdw>
                </a:effectLst>
              </a14:hiddenEffects>
            </a:ext>
          </a:extLst>
        </p:spPr>
      </p:pic>
    </p:spTree>
    <p:extLst>
      <p:ext uri="{BB962C8B-B14F-4D97-AF65-F5344CB8AC3E}">
        <p14:creationId xmlns:p14="http://schemas.microsoft.com/office/powerpoint/2010/main" val="259580015"/>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96253" y="204421"/>
            <a:ext cx="5898347" cy="830997"/>
          </a:xfrm>
        </p:spPr>
        <p:txBody>
          <a:bodyPr/>
          <a:lstStyle/>
          <a:p>
            <a:r>
              <a:rPr lang="en-GB" sz="2400" dirty="0"/>
              <a:t>EXAMPLE: </a:t>
            </a:r>
            <a:r>
              <a:rPr lang="en-GB" sz="2400" dirty="0" smtClean="0">
                <a:latin typeface="Verdana" charset="0"/>
                <a:ea typeface="ＭＳ Ｐゴシック" charset="0"/>
              </a:rPr>
              <a:t>Detailed Nimbus</a:t>
            </a:r>
            <a:r>
              <a:rPr lang="en-GB" sz="2400" dirty="0">
                <a:latin typeface="Verdana" charset="0"/>
                <a:ea typeface="ＭＳ Ｐゴシック" charset="0"/>
              </a:rPr>
              <a:t>-7 </a:t>
            </a:r>
            <a:r>
              <a:rPr lang="en-GB" sz="2400" dirty="0" smtClean="0">
                <a:latin typeface="Verdana" charset="0"/>
                <a:ea typeface="ＭＳ Ｐゴシック" charset="0"/>
              </a:rPr>
              <a:t>CZCS ESA </a:t>
            </a:r>
            <a:r>
              <a:rPr lang="en-GB" sz="2400" dirty="0" smtClean="0"/>
              <a:t>Data Holdings</a:t>
            </a:r>
            <a:endParaRPr lang="en-GB" sz="2400" dirty="0"/>
          </a:p>
        </p:txBody>
      </p:sp>
      <p:graphicFrame>
        <p:nvGraphicFramePr>
          <p:cNvPr id="7" name="Content Placeholder 6"/>
          <p:cNvGraphicFramePr>
            <a:graphicFrameLocks noGrp="1"/>
          </p:cNvGraphicFramePr>
          <p:nvPr>
            <p:ph idx="1"/>
            <p:extLst>
              <p:ext uri="{D42A27DB-BD31-4B8C-83A1-F6EECF244321}">
                <p14:modId xmlns:p14="http://schemas.microsoft.com/office/powerpoint/2010/main" val="1795575612"/>
              </p:ext>
            </p:extLst>
          </p:nvPr>
        </p:nvGraphicFramePr>
        <p:xfrm>
          <a:off x="950027" y="1330037"/>
          <a:ext cx="7279574" cy="2101932"/>
        </p:xfrm>
        <a:graphic>
          <a:graphicData uri="http://schemas.openxmlformats.org/drawingml/2006/table">
            <a:tbl>
              <a:tblPr>
                <a:tableStyleId>{5C22544A-7EE6-4342-B048-85BDC9FD1C3A}</a:tableStyleId>
              </a:tblPr>
              <a:tblGrid>
                <a:gridCol w="795646"/>
                <a:gridCol w="760021"/>
                <a:gridCol w="760021"/>
                <a:gridCol w="3455719"/>
                <a:gridCol w="1508167"/>
              </a:tblGrid>
              <a:tr h="246828">
                <a:tc gridSpan="5">
                  <a:txBody>
                    <a:bodyPr/>
                    <a:lstStyle/>
                    <a:p>
                      <a:pPr algn="ctr" fontAlgn="b"/>
                      <a:r>
                        <a:rPr lang="en-GB" sz="1100" b="1" u="none" strike="noStrike" dirty="0" smtClean="0">
                          <a:solidFill>
                            <a:schemeClr val="tx1"/>
                          </a:solidFill>
                          <a:effectLst/>
                        </a:rPr>
                        <a:t>ESA Nimbus-7 </a:t>
                      </a:r>
                      <a:r>
                        <a:rPr lang="en-GB" sz="1100" b="1" u="none" strike="noStrike" dirty="0">
                          <a:solidFill>
                            <a:schemeClr val="tx1"/>
                          </a:solidFill>
                          <a:effectLst/>
                        </a:rPr>
                        <a:t>Data</a:t>
                      </a:r>
                      <a:endParaRPr lang="en-GB" sz="11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pPr algn="ctr" fontAlgn="b"/>
                      <a:endParaRPr lang="en-GB" sz="11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pPr algn="ctr" fontAlgn="b"/>
                      <a:endParaRPr lang="en-GB" sz="11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18190">
                <a:tc>
                  <a:txBody>
                    <a:bodyPr/>
                    <a:lstStyle/>
                    <a:p>
                      <a:pPr algn="ctr" fontAlgn="b"/>
                      <a:r>
                        <a:rPr lang="en-GB" sz="1100" b="1" u="none" strike="noStrike" dirty="0">
                          <a:solidFill>
                            <a:schemeClr val="tx1"/>
                          </a:solidFill>
                          <a:effectLst/>
                        </a:rPr>
                        <a:t>Data Type</a:t>
                      </a:r>
                      <a:endParaRPr lang="en-GB" sz="11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1" u="none" strike="noStrike" dirty="0" smtClean="0">
                          <a:effectLst/>
                        </a:rPr>
                        <a:t>Size</a:t>
                      </a:r>
                      <a:endParaRPr lang="en-GB" sz="11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1" u="none" strike="noStrike" dirty="0">
                          <a:effectLst/>
                        </a:rPr>
                        <a:t>No. of products</a:t>
                      </a:r>
                      <a:endParaRPr lang="en-GB" sz="11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1100" b="1" u="none" strike="noStrike" dirty="0" smtClean="0">
                          <a:effectLst/>
                        </a:rPr>
                        <a:t>Notes</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1100" b="1" u="none" strike="noStrike" dirty="0" smtClean="0">
                          <a:effectLst/>
                        </a:rPr>
                        <a:t>Coverage</a:t>
                      </a: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43103">
                <a:tc>
                  <a:txBody>
                    <a:bodyPr/>
                    <a:lstStyle/>
                    <a:p>
                      <a:pPr algn="ctr" fontAlgn="b"/>
                      <a:r>
                        <a:rPr lang="en-GB" sz="1100" u="none" strike="noStrike" dirty="0">
                          <a:solidFill>
                            <a:schemeClr val="tx1"/>
                          </a:solidFill>
                          <a:effectLst/>
                        </a:rPr>
                        <a:t>AUX</a:t>
                      </a:r>
                      <a:endParaRPr lang="en-GB" sz="1100" b="0"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dirty="0">
                          <a:effectLst/>
                        </a:rPr>
                        <a:t>122 MB</a:t>
                      </a:r>
                      <a:endParaRPr lang="en-GB" sz="11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dirty="0" smtClean="0">
                          <a:solidFill>
                            <a:srgbClr val="000000"/>
                          </a:solidFill>
                          <a:effectLst/>
                          <a:latin typeface="Calibri"/>
                        </a:rPr>
                        <a:t>-</a:t>
                      </a:r>
                      <a:endParaRPr lang="en-GB" sz="11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0" i="0" u="none" strike="noStrike" dirty="0" smtClean="0">
                          <a:solidFill>
                            <a:srgbClr val="000000"/>
                          </a:solidFill>
                          <a:effectLst/>
                          <a:latin typeface="Calibri"/>
                        </a:rPr>
                        <a:t>-</a:t>
                      </a:r>
                      <a:endParaRPr lang="en-GB" sz="11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rowSpan="5">
                  <a:txBody>
                    <a:bodyPr/>
                    <a:lstStyle/>
                    <a:p>
                      <a:pPr algn="ctr" fontAlgn="b"/>
                      <a:r>
                        <a:rPr lang="en-US" sz="1100" dirty="0" smtClean="0"/>
                        <a:t>NW Africa</a:t>
                      </a:r>
                    </a:p>
                    <a:p>
                      <a:pPr algn="ctr" fontAlgn="b"/>
                      <a:r>
                        <a:rPr lang="en-US" sz="1100" dirty="0" smtClean="0"/>
                        <a:t>Europe</a:t>
                      </a:r>
                    </a:p>
                    <a:p>
                      <a:pPr algn="ctr" fontAlgn="b"/>
                      <a:r>
                        <a:rPr lang="en-US" sz="1100" dirty="0" smtClean="0"/>
                        <a:t>NE Atlantic Ocean</a:t>
                      </a:r>
                      <a:endParaRPr lang="en-GB" sz="11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86498">
                <a:tc>
                  <a:txBody>
                    <a:bodyPr/>
                    <a:lstStyle/>
                    <a:p>
                      <a:pPr algn="ctr" fontAlgn="b"/>
                      <a:r>
                        <a:rPr lang="en-GB" sz="1100" u="none" strike="noStrike" dirty="0" smtClean="0">
                          <a:solidFill>
                            <a:schemeClr val="tx1"/>
                          </a:solidFill>
                          <a:effectLst/>
                        </a:rPr>
                        <a:t>L1 MP*</a:t>
                      </a:r>
                      <a:endParaRPr lang="en-GB" sz="1100" b="0"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dirty="0">
                          <a:effectLst/>
                        </a:rPr>
                        <a:t>36.9 GB</a:t>
                      </a:r>
                      <a:endParaRPr lang="en-GB" sz="11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dirty="0">
                          <a:effectLst/>
                        </a:rPr>
                        <a:t>3211</a:t>
                      </a:r>
                      <a:endParaRPr lang="en-GB" sz="11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1100" u="none" strike="noStrike" dirty="0" smtClean="0">
                          <a:effectLst/>
                        </a:rPr>
                        <a:t>L1 </a:t>
                      </a:r>
                      <a:r>
                        <a:rPr lang="en-GB" sz="1100" u="none" strike="noStrike" dirty="0" err="1" smtClean="0">
                          <a:effectLst/>
                        </a:rPr>
                        <a:t>Maspalomas</a:t>
                      </a:r>
                      <a:r>
                        <a:rPr lang="en-GB" sz="1100" u="none" strike="noStrike" dirty="0" smtClean="0">
                          <a:effectLst/>
                        </a:rPr>
                        <a:t> (received Nov 2013)</a:t>
                      </a:r>
                      <a:endParaRPr lang="en-GB" sz="1100" b="0" i="0" u="none" strike="noStrike" dirty="0" smtClean="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GB" sz="1100" b="0" i="0" u="none" strike="noStrike" dirty="0" smtClean="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04255">
                <a:tc>
                  <a:txBody>
                    <a:bodyPr/>
                    <a:lstStyle/>
                    <a:p>
                      <a:pPr algn="ctr" fontAlgn="b"/>
                      <a:r>
                        <a:rPr lang="en-GB" sz="1100" u="none" strike="noStrike" dirty="0" smtClean="0">
                          <a:solidFill>
                            <a:schemeClr val="tx1"/>
                          </a:solidFill>
                          <a:effectLst/>
                        </a:rPr>
                        <a:t>L1 MP+FR</a:t>
                      </a:r>
                      <a:endParaRPr lang="en-GB" sz="1100" b="0"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dirty="0">
                          <a:effectLst/>
                        </a:rPr>
                        <a:t>66.1 GB</a:t>
                      </a:r>
                      <a:endParaRPr lang="en-GB" sz="11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dirty="0">
                          <a:effectLst/>
                        </a:rPr>
                        <a:t>6319</a:t>
                      </a:r>
                      <a:endParaRPr lang="en-GB" sz="11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marL="0" marR="0" indent="0" algn="ctr" defTabSz="914400" rtl="0" eaLnBrk="1" fontAlgn="b" latinLnBrk="0" hangingPunct="1">
                        <a:lnSpc>
                          <a:spcPct val="100000"/>
                        </a:lnSpc>
                        <a:spcBef>
                          <a:spcPts val="0"/>
                        </a:spcBef>
                        <a:spcAft>
                          <a:spcPts val="0"/>
                        </a:spcAft>
                        <a:buClrTx/>
                        <a:buSzTx/>
                        <a:buFontTx/>
                        <a:buNone/>
                        <a:tabLst/>
                        <a:defRPr/>
                      </a:pPr>
                      <a:r>
                        <a:rPr lang="en-GB" sz="1100" u="none" strike="noStrike" dirty="0" smtClean="0">
                          <a:effectLst/>
                        </a:rPr>
                        <a:t>L1 Data from both </a:t>
                      </a:r>
                      <a:r>
                        <a:rPr lang="en-GB" sz="1100" u="none" strike="noStrike" dirty="0" err="1" smtClean="0">
                          <a:effectLst/>
                        </a:rPr>
                        <a:t>Maspalomas</a:t>
                      </a:r>
                      <a:r>
                        <a:rPr lang="en-GB" sz="1100" u="none" strike="noStrike" dirty="0" smtClean="0">
                          <a:effectLst/>
                        </a:rPr>
                        <a:t> (MP</a:t>
                      </a:r>
                      <a:r>
                        <a:rPr lang="en-GB" sz="1100" u="none" strike="noStrike" baseline="0" dirty="0" smtClean="0">
                          <a:effectLst/>
                        </a:rPr>
                        <a:t>: 2021 products</a:t>
                      </a:r>
                      <a:r>
                        <a:rPr lang="en-GB" sz="1100" u="none" strike="noStrike" dirty="0" smtClean="0">
                          <a:effectLst/>
                        </a:rPr>
                        <a:t>) and </a:t>
                      </a:r>
                      <a:r>
                        <a:rPr lang="en-GB" sz="1100" u="none" strike="noStrike" dirty="0" err="1" smtClean="0">
                          <a:effectLst/>
                        </a:rPr>
                        <a:t>Lannion</a:t>
                      </a:r>
                      <a:r>
                        <a:rPr lang="en-GB" sz="1100" u="none" strike="noStrike" dirty="0" smtClean="0">
                          <a:effectLst/>
                        </a:rPr>
                        <a:t> (FR: 4298 products)</a:t>
                      </a:r>
                      <a:endParaRPr lang="en-GB" sz="11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marL="0" marR="0" indent="0" algn="ctr" defTabSz="914400" rtl="0" eaLnBrk="1" fontAlgn="b" latinLnBrk="0" hangingPunct="1">
                        <a:lnSpc>
                          <a:spcPct val="100000"/>
                        </a:lnSpc>
                        <a:spcBef>
                          <a:spcPts val="0"/>
                        </a:spcBef>
                        <a:spcAft>
                          <a:spcPts val="0"/>
                        </a:spcAft>
                        <a:buClrTx/>
                        <a:buSzTx/>
                        <a:buFontTx/>
                        <a:buNone/>
                        <a:tabLst/>
                        <a:defRPr/>
                      </a:pPr>
                      <a:endParaRPr lang="en-GB" sz="11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302147">
                <a:tc>
                  <a:txBody>
                    <a:bodyPr/>
                    <a:lstStyle/>
                    <a:p>
                      <a:pPr algn="ctr" fontAlgn="b"/>
                      <a:r>
                        <a:rPr lang="en-GB" sz="1100" u="none" strike="noStrike">
                          <a:solidFill>
                            <a:schemeClr val="tx1"/>
                          </a:solidFill>
                          <a:effectLst/>
                        </a:rPr>
                        <a:t>L2</a:t>
                      </a:r>
                      <a:endParaRPr lang="en-GB" sz="1100" b="0" i="0" u="none" strike="noStrike">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dirty="0">
                          <a:effectLst/>
                        </a:rPr>
                        <a:t>15.9 GB</a:t>
                      </a:r>
                      <a:endParaRPr lang="en-GB" sz="11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u="none" strike="noStrike" dirty="0">
                          <a:effectLst/>
                        </a:rPr>
                        <a:t>1321</a:t>
                      </a:r>
                      <a:endParaRPr lang="en-GB" sz="11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GB" sz="11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b"/>
                      <a:endParaRPr lang="en-GB" sz="1100" b="0"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260361">
                <a:tc>
                  <a:txBody>
                    <a:bodyPr/>
                    <a:lstStyle/>
                    <a:p>
                      <a:pPr algn="ctr" fontAlgn="b"/>
                      <a:r>
                        <a:rPr lang="en-GB" sz="1100" b="1" u="none" strike="noStrike" dirty="0">
                          <a:solidFill>
                            <a:schemeClr val="tx1"/>
                          </a:solidFill>
                          <a:effectLst/>
                        </a:rPr>
                        <a:t>Total</a:t>
                      </a:r>
                      <a:endParaRPr lang="en-GB" sz="1100" b="1" i="0" u="none" strike="noStrike" dirty="0">
                        <a:solidFill>
                          <a:schemeClr val="tx1"/>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1" u="none" strike="noStrike" dirty="0">
                          <a:effectLst/>
                        </a:rPr>
                        <a:t>119 GB</a:t>
                      </a:r>
                      <a:endParaRPr lang="en-GB" sz="11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r>
                        <a:rPr lang="en-GB" sz="1100" b="1" u="none" strike="noStrike" dirty="0">
                          <a:effectLst/>
                        </a:rPr>
                        <a:t>10851</a:t>
                      </a:r>
                      <a:endParaRPr lang="en-GB" sz="11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b"/>
                      <a:endParaRPr lang="en-GB" sz="11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vMerge="1">
                  <a:txBody>
                    <a:bodyPr/>
                    <a:lstStyle/>
                    <a:p>
                      <a:pPr algn="ctr" fontAlgn="b"/>
                      <a:endParaRPr lang="en-GB" sz="1100" b="1" i="0" u="none" strike="noStrike" dirty="0">
                        <a:solidFill>
                          <a:srgbClr val="000000"/>
                        </a:solidFill>
                        <a:effectLst/>
                        <a:latin typeface="Calibri"/>
                      </a:endParaRPr>
                    </a:p>
                  </a:txBody>
                  <a:tcPr marL="9525" marR="9525" marT="9525"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graphicFrame>
        <p:nvGraphicFramePr>
          <p:cNvPr id="8" name="Table 7"/>
          <p:cNvGraphicFramePr>
            <a:graphicFrameLocks noGrp="1"/>
          </p:cNvGraphicFramePr>
          <p:nvPr>
            <p:extLst>
              <p:ext uri="{D42A27DB-BD31-4B8C-83A1-F6EECF244321}">
                <p14:modId xmlns:p14="http://schemas.microsoft.com/office/powerpoint/2010/main" val="2715466168"/>
              </p:ext>
            </p:extLst>
          </p:nvPr>
        </p:nvGraphicFramePr>
        <p:xfrm>
          <a:off x="276225" y="4061979"/>
          <a:ext cx="8591550" cy="2086293"/>
        </p:xfrm>
        <a:graphic>
          <a:graphicData uri="http://schemas.openxmlformats.org/drawingml/2006/table">
            <a:tbl>
              <a:tblPr>
                <a:tableStyleId>{5C22544A-7EE6-4342-B048-85BDC9FD1C3A}</a:tableStyleId>
              </a:tblPr>
              <a:tblGrid>
                <a:gridCol w="627692"/>
                <a:gridCol w="972580"/>
                <a:gridCol w="1005034"/>
                <a:gridCol w="845233"/>
                <a:gridCol w="815402"/>
                <a:gridCol w="885010"/>
                <a:gridCol w="885010"/>
                <a:gridCol w="885010"/>
                <a:gridCol w="815402"/>
                <a:gridCol w="855177"/>
              </a:tblGrid>
              <a:tr h="240063">
                <a:tc gridSpan="10">
                  <a:txBody>
                    <a:bodyPr/>
                    <a:lstStyle/>
                    <a:p>
                      <a:pPr algn="ctr" fontAlgn="ctr"/>
                      <a:r>
                        <a:rPr lang="en-GB" sz="900" b="1" u="none" strike="noStrike" dirty="0" smtClean="0">
                          <a:effectLst/>
                          <a:latin typeface="+mn-lt"/>
                        </a:rPr>
                        <a:t>ESA </a:t>
                      </a:r>
                      <a:r>
                        <a:rPr lang="en-GB" sz="900" b="1" u="none" strike="noStrike" dirty="0">
                          <a:effectLst/>
                          <a:latin typeface="+mn-lt"/>
                        </a:rPr>
                        <a:t>Nimbus-7 CZCS </a:t>
                      </a:r>
                      <a:r>
                        <a:rPr lang="en-GB" sz="900" b="1" u="none" strike="noStrike" dirty="0" smtClean="0">
                          <a:effectLst/>
                          <a:latin typeface="+mn-lt"/>
                        </a:rPr>
                        <a:t>Datasets Coverage</a:t>
                      </a:r>
                      <a:endParaRPr lang="en-GB" sz="900" b="1" i="0" u="none" strike="noStrike" dirty="0">
                        <a:solidFill>
                          <a:srgbClr val="000000"/>
                        </a:solidFill>
                        <a:effectLst/>
                        <a:latin typeface="+mn-lt"/>
                      </a:endParaRPr>
                    </a:p>
                  </a:txBody>
                  <a:tcPr marL="8219" marR="8219" marT="8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c hMerge="1">
                  <a:txBody>
                    <a:bodyPr/>
                    <a:lstStyle/>
                    <a:p>
                      <a:endParaRPr lang="en-GB"/>
                    </a:p>
                  </a:txBody>
                  <a:tcPr/>
                </a:tc>
              </a:tr>
              <a:tr h="240063">
                <a:tc>
                  <a:txBody>
                    <a:bodyPr/>
                    <a:lstStyle/>
                    <a:p>
                      <a:pPr algn="ctr" fontAlgn="ctr"/>
                      <a:r>
                        <a:rPr lang="en-GB" sz="900" b="1" u="none" strike="noStrike" dirty="0">
                          <a:effectLst/>
                          <a:latin typeface="+mn-lt"/>
                        </a:rPr>
                        <a:t>Year</a:t>
                      </a:r>
                      <a:endParaRPr lang="en-GB" sz="900" b="1" i="0" u="none" strike="noStrike" dirty="0">
                        <a:solidFill>
                          <a:srgbClr val="000000"/>
                        </a:solidFill>
                        <a:effectLst/>
                        <a:latin typeface="+mn-lt"/>
                      </a:endParaRPr>
                    </a:p>
                  </a:txBody>
                  <a:tcPr marL="8219" marR="8219" marT="8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900" b="1" u="none" strike="noStrike" dirty="0">
                          <a:effectLst/>
                          <a:latin typeface="+mn-lt"/>
                        </a:rPr>
                        <a:t>1978</a:t>
                      </a:r>
                      <a:endParaRPr lang="en-GB" sz="900" b="1" i="0" u="none" strike="noStrike" dirty="0">
                        <a:solidFill>
                          <a:srgbClr val="000000"/>
                        </a:solidFill>
                        <a:effectLst/>
                        <a:latin typeface="+mn-lt"/>
                      </a:endParaRPr>
                    </a:p>
                  </a:txBody>
                  <a:tcPr marL="8219" marR="8219" marT="8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900" b="1" u="none" strike="noStrike" dirty="0">
                          <a:effectLst/>
                          <a:latin typeface="+mn-lt"/>
                        </a:rPr>
                        <a:t>1979</a:t>
                      </a:r>
                      <a:endParaRPr lang="en-GB" sz="900" b="1" i="0" u="none" strike="noStrike" dirty="0">
                        <a:solidFill>
                          <a:srgbClr val="000000"/>
                        </a:solidFill>
                        <a:effectLst/>
                        <a:latin typeface="+mn-lt"/>
                      </a:endParaRPr>
                    </a:p>
                  </a:txBody>
                  <a:tcPr marL="8219" marR="8219" marT="8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900" b="1" u="none" strike="noStrike" dirty="0">
                          <a:effectLst/>
                          <a:latin typeface="+mn-lt"/>
                        </a:rPr>
                        <a:t>1980</a:t>
                      </a:r>
                      <a:endParaRPr lang="en-GB" sz="900" b="1" i="0" u="none" strike="noStrike" dirty="0">
                        <a:solidFill>
                          <a:srgbClr val="000000"/>
                        </a:solidFill>
                        <a:effectLst/>
                        <a:latin typeface="+mn-lt"/>
                      </a:endParaRPr>
                    </a:p>
                  </a:txBody>
                  <a:tcPr marL="8219" marR="8219" marT="8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900" b="1" u="none" strike="noStrike" dirty="0">
                          <a:effectLst/>
                          <a:latin typeface="+mn-lt"/>
                        </a:rPr>
                        <a:t>1981</a:t>
                      </a:r>
                      <a:endParaRPr lang="en-GB" sz="900" b="1" i="0" u="none" strike="noStrike" dirty="0">
                        <a:solidFill>
                          <a:srgbClr val="000000"/>
                        </a:solidFill>
                        <a:effectLst/>
                        <a:latin typeface="+mn-lt"/>
                      </a:endParaRPr>
                    </a:p>
                  </a:txBody>
                  <a:tcPr marL="8219" marR="8219" marT="8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900" b="1" u="none" strike="noStrike">
                          <a:effectLst/>
                          <a:latin typeface="+mn-lt"/>
                        </a:rPr>
                        <a:t>1982</a:t>
                      </a:r>
                      <a:endParaRPr lang="en-GB" sz="900" b="1" i="0" u="none" strike="noStrike">
                        <a:solidFill>
                          <a:srgbClr val="000000"/>
                        </a:solidFill>
                        <a:effectLst/>
                        <a:latin typeface="+mn-lt"/>
                      </a:endParaRPr>
                    </a:p>
                  </a:txBody>
                  <a:tcPr marL="8219" marR="8219" marT="8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900" b="1" u="none" strike="noStrike" dirty="0">
                          <a:effectLst/>
                          <a:latin typeface="+mn-lt"/>
                        </a:rPr>
                        <a:t>1983</a:t>
                      </a:r>
                      <a:endParaRPr lang="en-GB" sz="900" b="1" i="0" u="none" strike="noStrike" dirty="0">
                        <a:solidFill>
                          <a:srgbClr val="000000"/>
                        </a:solidFill>
                        <a:effectLst/>
                        <a:latin typeface="+mn-lt"/>
                      </a:endParaRPr>
                    </a:p>
                  </a:txBody>
                  <a:tcPr marL="8219" marR="8219" marT="8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900" b="1" u="none" strike="noStrike" dirty="0">
                          <a:effectLst/>
                          <a:latin typeface="+mn-lt"/>
                        </a:rPr>
                        <a:t>1984</a:t>
                      </a:r>
                      <a:endParaRPr lang="en-GB" sz="900" b="1" i="0" u="none" strike="noStrike" dirty="0">
                        <a:solidFill>
                          <a:srgbClr val="000000"/>
                        </a:solidFill>
                        <a:effectLst/>
                        <a:latin typeface="+mn-lt"/>
                      </a:endParaRPr>
                    </a:p>
                  </a:txBody>
                  <a:tcPr marL="8219" marR="8219" marT="8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900" b="1" u="none" strike="noStrike" dirty="0">
                          <a:effectLst/>
                          <a:latin typeface="+mn-lt"/>
                        </a:rPr>
                        <a:t>1985</a:t>
                      </a:r>
                      <a:endParaRPr lang="en-GB" sz="900" b="1" i="0" u="none" strike="noStrike" dirty="0">
                        <a:solidFill>
                          <a:srgbClr val="000000"/>
                        </a:solidFill>
                        <a:effectLst/>
                        <a:latin typeface="+mn-lt"/>
                      </a:endParaRPr>
                    </a:p>
                  </a:txBody>
                  <a:tcPr marL="8219" marR="8219" marT="8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900" b="1" u="none" strike="noStrike" dirty="0">
                          <a:effectLst/>
                          <a:latin typeface="+mn-lt"/>
                        </a:rPr>
                        <a:t>1986</a:t>
                      </a:r>
                      <a:endParaRPr lang="en-GB" sz="900" b="1" i="0" u="none" strike="noStrike" dirty="0">
                        <a:solidFill>
                          <a:srgbClr val="000000"/>
                        </a:solidFill>
                        <a:effectLst/>
                        <a:latin typeface="+mn-lt"/>
                      </a:endParaRPr>
                    </a:p>
                  </a:txBody>
                  <a:tcPr marL="8219" marR="8219" marT="8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491424">
                <a:tc>
                  <a:txBody>
                    <a:bodyPr/>
                    <a:lstStyle/>
                    <a:p>
                      <a:pPr algn="ctr" fontAlgn="ctr"/>
                      <a:r>
                        <a:rPr lang="en-GB" sz="900" b="1" i="0" u="none" strike="noStrike" dirty="0" smtClean="0">
                          <a:solidFill>
                            <a:srgbClr val="000000"/>
                          </a:solidFill>
                          <a:effectLst/>
                          <a:latin typeface="+mn-lt"/>
                        </a:rPr>
                        <a:t>Level 1 MP </a:t>
                      </a:r>
                      <a:endParaRPr lang="en-GB" sz="900" b="1" i="0" u="none" strike="noStrike" dirty="0">
                        <a:solidFill>
                          <a:srgbClr val="000000"/>
                        </a:solidFill>
                        <a:effectLst/>
                        <a:latin typeface="+mn-lt"/>
                      </a:endParaRPr>
                    </a:p>
                  </a:txBody>
                  <a:tcPr marL="8219" marR="8219" marT="8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0" i="0" u="none" strike="noStrike" dirty="0" smtClean="0">
                          <a:solidFill>
                            <a:srgbClr val="FF0000"/>
                          </a:solidFill>
                          <a:effectLst/>
                          <a:latin typeface="+mn-lt"/>
                        </a:rPr>
                        <a:t>No data</a:t>
                      </a:r>
                      <a:endParaRPr lang="en-US" sz="900" b="0" i="0" u="none" strike="noStrike" dirty="0">
                        <a:solidFill>
                          <a:srgbClr val="FF0000"/>
                        </a:solidFill>
                        <a:effectLst/>
                        <a:latin typeface="+mn-lt"/>
                      </a:endParaRPr>
                    </a:p>
                  </a:txBody>
                  <a:tcPr marL="8219" marR="8219" marT="8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b="0" i="0" u="none" strike="noStrike" dirty="0" smtClean="0">
                          <a:solidFill>
                            <a:srgbClr val="000000"/>
                          </a:solidFill>
                          <a:effectLst/>
                          <a:latin typeface="+mn-lt"/>
                        </a:rPr>
                        <a:t>1 May -</a:t>
                      </a:r>
                      <a:r>
                        <a:rPr lang="en-US" sz="900" b="0" i="0" u="none" strike="noStrike" baseline="0" dirty="0" smtClean="0">
                          <a:solidFill>
                            <a:srgbClr val="000000"/>
                          </a:solidFill>
                          <a:effectLst/>
                          <a:latin typeface="+mn-lt"/>
                        </a:rPr>
                        <a:t> </a:t>
                      </a:r>
                      <a:r>
                        <a:rPr lang="en-US" sz="900" b="0" i="0" u="none" strike="noStrike" dirty="0" smtClean="0">
                          <a:solidFill>
                            <a:srgbClr val="000000"/>
                          </a:solidFill>
                          <a:effectLst/>
                          <a:latin typeface="+mn-lt"/>
                        </a:rPr>
                        <a:t>21 Nov </a:t>
                      </a:r>
                      <a:br>
                        <a:rPr lang="en-US" sz="900" b="0" i="0" u="none" strike="noStrike" dirty="0" smtClean="0">
                          <a:solidFill>
                            <a:srgbClr val="000000"/>
                          </a:solidFill>
                          <a:effectLst/>
                          <a:latin typeface="+mn-lt"/>
                        </a:rPr>
                      </a:br>
                      <a:r>
                        <a:rPr lang="en-US" sz="900" b="0" i="0" u="none" strike="noStrike" dirty="0" smtClean="0">
                          <a:solidFill>
                            <a:srgbClr val="000000"/>
                          </a:solidFill>
                          <a:effectLst/>
                          <a:latin typeface="+mn-lt"/>
                        </a:rPr>
                        <a:t>(large gaps)</a:t>
                      </a:r>
                      <a:endParaRPr lang="en-US" sz="900" b="0" i="0" u="none" strike="noStrike" dirty="0">
                        <a:solidFill>
                          <a:srgbClr val="000000"/>
                        </a:solidFill>
                        <a:effectLst/>
                        <a:latin typeface="+mn-lt"/>
                      </a:endParaRPr>
                    </a:p>
                  </a:txBody>
                  <a:tcPr marL="8219" marR="8219" marT="8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900" b="0" i="0" u="none" strike="noStrike" dirty="0" smtClean="0">
                          <a:solidFill>
                            <a:srgbClr val="000000"/>
                          </a:solidFill>
                          <a:effectLst/>
                          <a:latin typeface="+mn-lt"/>
                        </a:rPr>
                        <a:t>Jan – Apr</a:t>
                      </a:r>
                      <a:br>
                        <a:rPr lang="en-GB" sz="900" b="0" i="0" u="none" strike="noStrike" dirty="0" smtClean="0">
                          <a:solidFill>
                            <a:srgbClr val="000000"/>
                          </a:solidFill>
                          <a:effectLst/>
                          <a:latin typeface="+mn-lt"/>
                        </a:rPr>
                      </a:br>
                      <a:r>
                        <a:rPr lang="en-GB" sz="900" b="0" i="0" u="none" strike="noStrike" dirty="0" smtClean="0">
                          <a:solidFill>
                            <a:srgbClr val="000000"/>
                          </a:solidFill>
                          <a:effectLst/>
                          <a:latin typeface="+mn-lt"/>
                        </a:rPr>
                        <a:t>(large gaps)</a:t>
                      </a:r>
                      <a:endParaRPr lang="en-GB" sz="900" b="0" i="0" u="none" strike="noStrike" dirty="0">
                        <a:solidFill>
                          <a:srgbClr val="000000"/>
                        </a:solidFill>
                        <a:effectLst/>
                        <a:latin typeface="+mn-lt"/>
                      </a:endParaRPr>
                    </a:p>
                  </a:txBody>
                  <a:tcPr marL="8219" marR="8219" marT="8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900" b="0" i="0" u="none" strike="noStrike" dirty="0" smtClean="0">
                          <a:solidFill>
                            <a:srgbClr val="FF0000"/>
                          </a:solidFill>
                          <a:effectLst/>
                          <a:latin typeface="+mn-lt"/>
                        </a:rPr>
                        <a:t>No data</a:t>
                      </a:r>
                      <a:endParaRPr lang="en-GB" sz="900" b="0" i="0" u="none" strike="noStrike" dirty="0">
                        <a:solidFill>
                          <a:srgbClr val="FF0000"/>
                        </a:solidFill>
                        <a:effectLst/>
                        <a:latin typeface="+mn-lt"/>
                      </a:endParaRPr>
                    </a:p>
                  </a:txBody>
                  <a:tcPr marL="8219" marR="8219" marT="8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900" b="0" i="0" u="none" strike="noStrike" dirty="0" smtClean="0">
                          <a:solidFill>
                            <a:srgbClr val="000000"/>
                          </a:solidFill>
                          <a:effectLst/>
                          <a:latin typeface="+mn-lt"/>
                        </a:rPr>
                        <a:t>All</a:t>
                      </a:r>
                      <a:r>
                        <a:rPr lang="en-GB" sz="900" b="0" i="0" u="none" strike="noStrike" baseline="0" dirty="0" smtClean="0">
                          <a:solidFill>
                            <a:srgbClr val="000000"/>
                          </a:solidFill>
                          <a:effectLst/>
                          <a:latin typeface="+mn-lt"/>
                        </a:rPr>
                        <a:t> year </a:t>
                      </a:r>
                      <a:br>
                        <a:rPr lang="en-GB" sz="900" b="0" i="0" u="none" strike="noStrike" baseline="0" dirty="0" smtClean="0">
                          <a:solidFill>
                            <a:srgbClr val="000000"/>
                          </a:solidFill>
                          <a:effectLst/>
                          <a:latin typeface="+mn-lt"/>
                        </a:rPr>
                      </a:br>
                      <a:r>
                        <a:rPr lang="en-GB" sz="900" b="0" i="0" u="none" strike="noStrike" baseline="0" dirty="0" smtClean="0">
                          <a:solidFill>
                            <a:srgbClr val="000000"/>
                          </a:solidFill>
                          <a:effectLst/>
                          <a:latin typeface="+mn-lt"/>
                        </a:rPr>
                        <a:t>(with gaps)</a:t>
                      </a:r>
                      <a:endParaRPr lang="en-GB" sz="900" b="0" i="0" u="none" strike="noStrike" dirty="0">
                        <a:solidFill>
                          <a:srgbClr val="000000"/>
                        </a:solidFill>
                        <a:effectLst/>
                        <a:latin typeface="+mn-lt"/>
                      </a:endParaRPr>
                    </a:p>
                  </a:txBody>
                  <a:tcPr marL="8219" marR="8219" marT="8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900" b="0" i="0" u="none" strike="noStrike" dirty="0" smtClean="0">
                          <a:solidFill>
                            <a:srgbClr val="000000"/>
                          </a:solidFill>
                          <a:effectLst/>
                          <a:latin typeface="+mn-lt"/>
                        </a:rPr>
                        <a:t>All year </a:t>
                      </a:r>
                      <a:br>
                        <a:rPr lang="en-GB" sz="900" b="0" i="0" u="none" strike="noStrike" dirty="0" smtClean="0">
                          <a:solidFill>
                            <a:srgbClr val="000000"/>
                          </a:solidFill>
                          <a:effectLst/>
                          <a:latin typeface="+mn-lt"/>
                        </a:rPr>
                      </a:br>
                      <a:r>
                        <a:rPr lang="en-GB" sz="900" b="0" i="0" u="none" strike="noStrike" dirty="0" smtClean="0">
                          <a:solidFill>
                            <a:srgbClr val="000000"/>
                          </a:solidFill>
                          <a:effectLst/>
                          <a:latin typeface="+mn-lt"/>
                        </a:rPr>
                        <a:t>(with</a:t>
                      </a:r>
                      <a:r>
                        <a:rPr lang="en-GB" sz="900" b="0" i="0" u="none" strike="noStrike" baseline="0" dirty="0" smtClean="0">
                          <a:solidFill>
                            <a:srgbClr val="000000"/>
                          </a:solidFill>
                          <a:effectLst/>
                          <a:latin typeface="+mn-lt"/>
                        </a:rPr>
                        <a:t> gaps)</a:t>
                      </a:r>
                      <a:endParaRPr lang="en-GB" sz="900" b="0" i="0" u="none" strike="noStrike" dirty="0">
                        <a:solidFill>
                          <a:srgbClr val="000000"/>
                        </a:solidFill>
                        <a:effectLst/>
                        <a:latin typeface="+mn-lt"/>
                      </a:endParaRPr>
                    </a:p>
                  </a:txBody>
                  <a:tcPr marL="8219" marR="8219" marT="8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900" b="0" i="0" u="none" strike="noStrike" dirty="0" smtClean="0">
                          <a:solidFill>
                            <a:srgbClr val="000000"/>
                          </a:solidFill>
                          <a:effectLst/>
                          <a:latin typeface="+mn-lt"/>
                        </a:rPr>
                        <a:t>All</a:t>
                      </a:r>
                      <a:r>
                        <a:rPr lang="en-GB" sz="900" b="0" i="0" u="none" strike="noStrike" baseline="0" dirty="0" smtClean="0">
                          <a:solidFill>
                            <a:srgbClr val="000000"/>
                          </a:solidFill>
                          <a:effectLst/>
                          <a:latin typeface="+mn-lt"/>
                        </a:rPr>
                        <a:t> year</a:t>
                      </a:r>
                      <a:br>
                        <a:rPr lang="en-GB" sz="900" b="0" i="0" u="none" strike="noStrike" baseline="0" dirty="0" smtClean="0">
                          <a:solidFill>
                            <a:srgbClr val="000000"/>
                          </a:solidFill>
                          <a:effectLst/>
                          <a:latin typeface="+mn-lt"/>
                        </a:rPr>
                      </a:br>
                      <a:r>
                        <a:rPr lang="en-GB" sz="900" b="0" i="0" u="none" strike="noStrike" baseline="0" dirty="0" smtClean="0">
                          <a:solidFill>
                            <a:srgbClr val="000000"/>
                          </a:solidFill>
                          <a:effectLst/>
                          <a:latin typeface="+mn-lt"/>
                        </a:rPr>
                        <a:t>(some gaps)</a:t>
                      </a:r>
                      <a:endParaRPr lang="en-GB" sz="900" b="0" i="0" u="none" strike="noStrike" dirty="0">
                        <a:solidFill>
                          <a:srgbClr val="000000"/>
                        </a:solidFill>
                        <a:effectLst/>
                        <a:latin typeface="+mn-lt"/>
                      </a:endParaRPr>
                    </a:p>
                  </a:txBody>
                  <a:tcPr marL="8219" marR="8219" marT="8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900" b="0" i="0" u="none" strike="noStrike" dirty="0" smtClean="0">
                          <a:solidFill>
                            <a:srgbClr val="000000"/>
                          </a:solidFill>
                          <a:effectLst/>
                          <a:latin typeface="+mn-lt"/>
                        </a:rPr>
                        <a:t>All year</a:t>
                      </a:r>
                      <a:br>
                        <a:rPr lang="en-GB" sz="900" b="0" i="0" u="none" strike="noStrike" dirty="0" smtClean="0">
                          <a:solidFill>
                            <a:srgbClr val="000000"/>
                          </a:solidFill>
                          <a:effectLst/>
                          <a:latin typeface="+mn-lt"/>
                        </a:rPr>
                      </a:br>
                      <a:r>
                        <a:rPr lang="en-GB" sz="900" b="0" i="0" u="none" strike="noStrike" dirty="0" smtClean="0">
                          <a:solidFill>
                            <a:srgbClr val="000000"/>
                          </a:solidFill>
                          <a:effectLst/>
                          <a:latin typeface="+mn-lt"/>
                        </a:rPr>
                        <a:t>(few gaps)</a:t>
                      </a:r>
                    </a:p>
                  </a:txBody>
                  <a:tcPr marL="8219" marR="8219" marT="8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900" b="0" i="0" u="none" strike="noStrike" dirty="0" smtClean="0">
                          <a:solidFill>
                            <a:schemeClr val="tx1"/>
                          </a:solidFill>
                          <a:effectLst/>
                          <a:latin typeface="+mn-lt"/>
                        </a:rPr>
                        <a:t>Only March and April</a:t>
                      </a:r>
                      <a:endParaRPr lang="en-GB" sz="900" b="0" i="0" u="none" strike="noStrike" dirty="0">
                        <a:solidFill>
                          <a:schemeClr val="tx1"/>
                        </a:solidFill>
                        <a:effectLst/>
                        <a:latin typeface="+mn-lt"/>
                      </a:endParaRPr>
                    </a:p>
                  </a:txBody>
                  <a:tcPr marL="8219" marR="8219" marT="8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54439">
                <a:tc>
                  <a:txBody>
                    <a:bodyPr/>
                    <a:lstStyle/>
                    <a:p>
                      <a:pPr algn="ctr" fontAlgn="ctr"/>
                      <a:r>
                        <a:rPr lang="en-GB" sz="900" b="1" u="none" strike="noStrike" dirty="0">
                          <a:effectLst/>
                          <a:latin typeface="+mn-lt"/>
                        </a:rPr>
                        <a:t>Level </a:t>
                      </a:r>
                      <a:r>
                        <a:rPr lang="en-GB" sz="900" b="1" u="none" strike="noStrike" dirty="0" smtClean="0">
                          <a:effectLst/>
                          <a:latin typeface="+mn-lt"/>
                        </a:rPr>
                        <a:t>1 MP+FR</a:t>
                      </a:r>
                      <a:endParaRPr lang="en-GB" sz="900" b="1" i="0" u="none" strike="noStrike" dirty="0">
                        <a:solidFill>
                          <a:srgbClr val="000000"/>
                        </a:solidFill>
                        <a:effectLst/>
                        <a:latin typeface="+mn-lt"/>
                      </a:endParaRPr>
                    </a:p>
                  </a:txBody>
                  <a:tcPr marL="8219" marR="8219" marT="8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dirty="0" smtClean="0">
                          <a:effectLst/>
                          <a:latin typeface="+mn-lt"/>
                        </a:rPr>
                        <a:t>9 </a:t>
                      </a:r>
                      <a:r>
                        <a:rPr lang="en-US" sz="900" u="none" strike="noStrike" dirty="0">
                          <a:effectLst/>
                          <a:latin typeface="+mn-lt"/>
                        </a:rPr>
                        <a:t>Nov - 30 Dec (few days gaps)</a:t>
                      </a:r>
                      <a:endParaRPr lang="en-US" sz="900" b="0" i="0" u="none" strike="noStrike" dirty="0">
                        <a:solidFill>
                          <a:srgbClr val="000000"/>
                        </a:solidFill>
                        <a:effectLst/>
                        <a:latin typeface="+mn-lt"/>
                      </a:endParaRPr>
                    </a:p>
                  </a:txBody>
                  <a:tcPr marL="8219" marR="8219" marT="8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US" sz="900" u="none" strike="noStrike" dirty="0" smtClean="0">
                          <a:effectLst/>
                          <a:latin typeface="+mn-lt"/>
                        </a:rPr>
                        <a:t>7 </a:t>
                      </a:r>
                      <a:r>
                        <a:rPr lang="en-US" sz="900" u="none" strike="noStrike" dirty="0">
                          <a:effectLst/>
                          <a:latin typeface="+mn-lt"/>
                        </a:rPr>
                        <a:t>Jan - </a:t>
                      </a:r>
                      <a:r>
                        <a:rPr lang="en-US" sz="900" u="none" strike="noStrike" dirty="0" smtClean="0">
                          <a:effectLst/>
                          <a:latin typeface="+mn-lt"/>
                        </a:rPr>
                        <a:t>8 </a:t>
                      </a:r>
                      <a:r>
                        <a:rPr lang="en-US" sz="900" u="none" strike="noStrike" dirty="0">
                          <a:effectLst/>
                          <a:latin typeface="+mn-lt"/>
                        </a:rPr>
                        <a:t>Dec</a:t>
                      </a:r>
                      <a:br>
                        <a:rPr lang="en-US" sz="900" u="none" strike="noStrike" dirty="0">
                          <a:effectLst/>
                          <a:latin typeface="+mn-lt"/>
                        </a:rPr>
                      </a:br>
                      <a:r>
                        <a:rPr lang="en-US" sz="900" u="none" strike="noStrike" dirty="0">
                          <a:effectLst/>
                          <a:latin typeface="+mn-lt"/>
                        </a:rPr>
                        <a:t>(some gaps)</a:t>
                      </a:r>
                      <a:endParaRPr lang="en-US" sz="900" b="1" i="0" u="none" strike="noStrike" dirty="0">
                        <a:solidFill>
                          <a:srgbClr val="000000"/>
                        </a:solidFill>
                        <a:effectLst/>
                        <a:latin typeface="+mn-lt"/>
                      </a:endParaRPr>
                    </a:p>
                  </a:txBody>
                  <a:tcPr marL="8219" marR="8219" marT="8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900" u="none" strike="noStrike" dirty="0">
                          <a:effectLst/>
                          <a:latin typeface="+mn-lt"/>
                        </a:rPr>
                        <a:t>All year </a:t>
                      </a:r>
                      <a:br>
                        <a:rPr lang="en-GB" sz="900" u="none" strike="noStrike" dirty="0">
                          <a:effectLst/>
                          <a:latin typeface="+mn-lt"/>
                        </a:rPr>
                      </a:br>
                      <a:r>
                        <a:rPr lang="en-GB" sz="900" u="none" strike="noStrike" dirty="0">
                          <a:effectLst/>
                          <a:latin typeface="+mn-lt"/>
                        </a:rPr>
                        <a:t>(with gaps)</a:t>
                      </a:r>
                      <a:endParaRPr lang="en-GB" sz="900" b="1" i="0" u="none" strike="noStrike" dirty="0">
                        <a:solidFill>
                          <a:srgbClr val="000000"/>
                        </a:solidFill>
                        <a:effectLst/>
                        <a:latin typeface="+mn-lt"/>
                      </a:endParaRPr>
                    </a:p>
                  </a:txBody>
                  <a:tcPr marL="8219" marR="8219" marT="8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900" u="none" strike="noStrike" dirty="0">
                          <a:effectLst/>
                          <a:latin typeface="+mn-lt"/>
                        </a:rPr>
                        <a:t>All year </a:t>
                      </a:r>
                      <a:br>
                        <a:rPr lang="en-GB" sz="900" u="none" strike="noStrike" dirty="0">
                          <a:effectLst/>
                          <a:latin typeface="+mn-lt"/>
                        </a:rPr>
                      </a:br>
                      <a:r>
                        <a:rPr lang="en-GB" sz="900" u="none" strike="noStrike" dirty="0">
                          <a:effectLst/>
                          <a:latin typeface="+mn-lt"/>
                        </a:rPr>
                        <a:t>(with gaps)</a:t>
                      </a:r>
                      <a:endParaRPr lang="en-GB" sz="900" b="1" i="0" u="none" strike="noStrike" dirty="0">
                        <a:solidFill>
                          <a:srgbClr val="000000"/>
                        </a:solidFill>
                        <a:effectLst/>
                        <a:latin typeface="+mn-lt"/>
                      </a:endParaRPr>
                    </a:p>
                  </a:txBody>
                  <a:tcPr marL="8219" marR="8219" marT="8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900" u="none" strike="noStrike" dirty="0">
                          <a:effectLst/>
                          <a:latin typeface="+mn-lt"/>
                        </a:rPr>
                        <a:t>All year </a:t>
                      </a:r>
                      <a:br>
                        <a:rPr lang="en-GB" sz="900" u="none" strike="noStrike" dirty="0">
                          <a:effectLst/>
                          <a:latin typeface="+mn-lt"/>
                        </a:rPr>
                      </a:br>
                      <a:r>
                        <a:rPr lang="en-GB" sz="900" u="none" strike="noStrike" dirty="0">
                          <a:effectLst/>
                          <a:latin typeface="+mn-lt"/>
                        </a:rPr>
                        <a:t>(with gaps)</a:t>
                      </a:r>
                      <a:endParaRPr lang="en-GB" sz="900" b="1" i="0" u="none" strike="noStrike" dirty="0">
                        <a:solidFill>
                          <a:srgbClr val="000000"/>
                        </a:solidFill>
                        <a:effectLst/>
                        <a:latin typeface="+mn-lt"/>
                      </a:endParaRPr>
                    </a:p>
                  </a:txBody>
                  <a:tcPr marL="8219" marR="8219" marT="8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900" u="none" strike="noStrike" dirty="0">
                          <a:effectLst/>
                          <a:latin typeface="+mn-lt"/>
                        </a:rPr>
                        <a:t>Aug to Oct</a:t>
                      </a:r>
                      <a:endParaRPr lang="en-GB" sz="900" b="1" i="0" u="none" strike="noStrike" dirty="0">
                        <a:solidFill>
                          <a:srgbClr val="000000"/>
                        </a:solidFill>
                        <a:effectLst/>
                        <a:latin typeface="+mn-lt"/>
                      </a:endParaRPr>
                    </a:p>
                  </a:txBody>
                  <a:tcPr marL="8219" marR="8219" marT="8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900" u="none" strike="noStrike" dirty="0">
                          <a:effectLst/>
                          <a:latin typeface="+mn-lt"/>
                        </a:rPr>
                        <a:t>All year </a:t>
                      </a:r>
                      <a:br>
                        <a:rPr lang="en-GB" sz="900" u="none" strike="noStrike" dirty="0">
                          <a:effectLst/>
                          <a:latin typeface="+mn-lt"/>
                        </a:rPr>
                      </a:br>
                      <a:r>
                        <a:rPr lang="en-GB" sz="900" u="none" strike="noStrike" dirty="0">
                          <a:effectLst/>
                          <a:latin typeface="+mn-lt"/>
                        </a:rPr>
                        <a:t>(with gaps)</a:t>
                      </a:r>
                      <a:endParaRPr lang="en-GB" sz="900" b="1" i="0" u="none" strike="noStrike" dirty="0">
                        <a:solidFill>
                          <a:srgbClr val="000000"/>
                        </a:solidFill>
                        <a:effectLst/>
                        <a:latin typeface="+mn-lt"/>
                      </a:endParaRPr>
                    </a:p>
                  </a:txBody>
                  <a:tcPr marL="8219" marR="8219" marT="8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900" u="none" strike="noStrike" dirty="0">
                          <a:effectLst/>
                          <a:latin typeface="+mn-lt"/>
                        </a:rPr>
                        <a:t>Apr-July, Oct, Dec</a:t>
                      </a:r>
                      <a:endParaRPr lang="en-GB" sz="900" b="1" i="0" u="none" strike="noStrike" dirty="0">
                        <a:solidFill>
                          <a:srgbClr val="000000"/>
                        </a:solidFill>
                        <a:effectLst/>
                        <a:latin typeface="+mn-lt"/>
                      </a:endParaRPr>
                    </a:p>
                  </a:txBody>
                  <a:tcPr marL="8219" marR="8219" marT="8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900" u="none" strike="noStrike" dirty="0">
                          <a:solidFill>
                            <a:srgbClr val="FF0000"/>
                          </a:solidFill>
                          <a:effectLst/>
                          <a:latin typeface="+mn-lt"/>
                        </a:rPr>
                        <a:t>No data</a:t>
                      </a:r>
                      <a:endParaRPr lang="en-GB" sz="900" b="0" i="0" u="none" strike="noStrike" dirty="0">
                        <a:solidFill>
                          <a:srgbClr val="FF0000"/>
                        </a:solidFill>
                        <a:effectLst/>
                        <a:latin typeface="+mn-lt"/>
                      </a:endParaRPr>
                    </a:p>
                  </a:txBody>
                  <a:tcPr marL="8219" marR="8219" marT="8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r h="560304">
                <a:tc>
                  <a:txBody>
                    <a:bodyPr/>
                    <a:lstStyle/>
                    <a:p>
                      <a:pPr algn="ctr" fontAlgn="ctr"/>
                      <a:r>
                        <a:rPr lang="en-GB" sz="900" b="1" u="none" strike="noStrike" dirty="0">
                          <a:effectLst/>
                          <a:latin typeface="+mn-lt"/>
                        </a:rPr>
                        <a:t>Level 2</a:t>
                      </a:r>
                      <a:endParaRPr lang="en-GB" sz="900" b="1" i="0" u="none" strike="noStrike" dirty="0">
                        <a:solidFill>
                          <a:srgbClr val="000000"/>
                        </a:solidFill>
                        <a:effectLst/>
                        <a:latin typeface="+mn-lt"/>
                      </a:endParaRPr>
                    </a:p>
                  </a:txBody>
                  <a:tcPr marL="8219" marR="8219" marT="8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900" u="none" strike="noStrike" dirty="0">
                          <a:solidFill>
                            <a:srgbClr val="FF0000"/>
                          </a:solidFill>
                          <a:effectLst/>
                          <a:latin typeface="+mn-lt"/>
                        </a:rPr>
                        <a:t>No data</a:t>
                      </a:r>
                      <a:endParaRPr lang="en-GB" sz="900" b="0" i="0" u="none" strike="noStrike" dirty="0">
                        <a:solidFill>
                          <a:srgbClr val="FF0000"/>
                        </a:solidFill>
                        <a:effectLst/>
                        <a:latin typeface="+mn-lt"/>
                      </a:endParaRPr>
                    </a:p>
                  </a:txBody>
                  <a:tcPr marL="8219" marR="8219" marT="8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900" u="none" strike="noStrike" dirty="0">
                          <a:solidFill>
                            <a:srgbClr val="FF0000"/>
                          </a:solidFill>
                          <a:effectLst/>
                          <a:latin typeface="+mn-lt"/>
                        </a:rPr>
                        <a:t>No data</a:t>
                      </a:r>
                      <a:endParaRPr lang="en-GB" sz="900" b="0" i="0" u="none" strike="noStrike" dirty="0">
                        <a:solidFill>
                          <a:srgbClr val="FF0000"/>
                        </a:solidFill>
                        <a:effectLst/>
                        <a:latin typeface="+mn-lt"/>
                      </a:endParaRPr>
                    </a:p>
                  </a:txBody>
                  <a:tcPr marL="8219" marR="8219" marT="8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900" u="none" strike="noStrike" dirty="0">
                          <a:solidFill>
                            <a:srgbClr val="FF0000"/>
                          </a:solidFill>
                          <a:effectLst/>
                          <a:latin typeface="+mn-lt"/>
                        </a:rPr>
                        <a:t>No data</a:t>
                      </a:r>
                      <a:endParaRPr lang="en-GB" sz="900" b="0" i="0" u="none" strike="noStrike" dirty="0">
                        <a:solidFill>
                          <a:srgbClr val="FF0000"/>
                        </a:solidFill>
                        <a:effectLst/>
                        <a:latin typeface="+mn-lt"/>
                      </a:endParaRPr>
                    </a:p>
                  </a:txBody>
                  <a:tcPr marL="8219" marR="8219" marT="8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900" u="none" strike="noStrike" dirty="0">
                          <a:effectLst/>
                          <a:latin typeface="+mn-lt"/>
                        </a:rPr>
                        <a:t>Only May and June</a:t>
                      </a:r>
                      <a:endParaRPr lang="en-GB" sz="900" b="0" i="0" u="none" strike="noStrike" dirty="0">
                        <a:solidFill>
                          <a:srgbClr val="000000"/>
                        </a:solidFill>
                        <a:effectLst/>
                        <a:latin typeface="+mn-lt"/>
                      </a:endParaRPr>
                    </a:p>
                  </a:txBody>
                  <a:tcPr marL="8219" marR="8219" marT="8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900" u="none" strike="noStrike" dirty="0">
                          <a:effectLst/>
                          <a:latin typeface="+mn-lt"/>
                        </a:rPr>
                        <a:t>May to Aug, Dec</a:t>
                      </a:r>
                      <a:endParaRPr lang="en-GB" sz="900" b="0" i="0" u="none" strike="noStrike" dirty="0">
                        <a:solidFill>
                          <a:srgbClr val="000000"/>
                        </a:solidFill>
                        <a:effectLst/>
                        <a:latin typeface="+mn-lt"/>
                      </a:endParaRPr>
                    </a:p>
                  </a:txBody>
                  <a:tcPr marL="8219" marR="8219" marT="8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900" u="none" strike="noStrike" dirty="0">
                          <a:effectLst/>
                          <a:latin typeface="+mn-lt"/>
                        </a:rPr>
                        <a:t>June to Dec</a:t>
                      </a:r>
                      <a:endParaRPr lang="en-GB" sz="900" b="0" i="0" u="none" strike="noStrike" dirty="0">
                        <a:solidFill>
                          <a:srgbClr val="000000"/>
                        </a:solidFill>
                        <a:effectLst/>
                        <a:latin typeface="+mn-lt"/>
                      </a:endParaRPr>
                    </a:p>
                  </a:txBody>
                  <a:tcPr marL="8219" marR="8219" marT="8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900" u="none" strike="noStrike" dirty="0">
                          <a:effectLst/>
                          <a:latin typeface="+mn-lt"/>
                        </a:rPr>
                        <a:t>All year </a:t>
                      </a:r>
                      <a:br>
                        <a:rPr lang="en-GB" sz="900" u="none" strike="noStrike" dirty="0">
                          <a:effectLst/>
                          <a:latin typeface="+mn-lt"/>
                        </a:rPr>
                      </a:br>
                      <a:r>
                        <a:rPr lang="en-GB" sz="900" u="none" strike="noStrike" dirty="0">
                          <a:effectLst/>
                          <a:latin typeface="+mn-lt"/>
                        </a:rPr>
                        <a:t>(with gaps) </a:t>
                      </a:r>
                      <a:endParaRPr lang="en-GB" sz="900" b="0" i="0" u="none" strike="noStrike" dirty="0">
                        <a:solidFill>
                          <a:srgbClr val="000000"/>
                        </a:solidFill>
                        <a:effectLst/>
                        <a:latin typeface="+mn-lt"/>
                      </a:endParaRPr>
                    </a:p>
                  </a:txBody>
                  <a:tcPr marL="8219" marR="8219" marT="8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900" u="none" strike="noStrike" dirty="0">
                          <a:solidFill>
                            <a:srgbClr val="FF0000"/>
                          </a:solidFill>
                          <a:effectLst/>
                          <a:latin typeface="+mn-lt"/>
                        </a:rPr>
                        <a:t>No data</a:t>
                      </a:r>
                      <a:endParaRPr lang="en-GB" sz="900" b="0" i="0" u="none" strike="noStrike" dirty="0">
                        <a:solidFill>
                          <a:srgbClr val="FF0000"/>
                        </a:solidFill>
                        <a:effectLst/>
                        <a:latin typeface="+mn-lt"/>
                      </a:endParaRPr>
                    </a:p>
                  </a:txBody>
                  <a:tcPr marL="8219" marR="8219" marT="8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c>
                  <a:txBody>
                    <a:bodyPr/>
                    <a:lstStyle/>
                    <a:p>
                      <a:pPr algn="ctr" fontAlgn="ctr"/>
                      <a:r>
                        <a:rPr lang="en-GB" sz="900" u="none" strike="noStrike" dirty="0">
                          <a:solidFill>
                            <a:srgbClr val="FF0000"/>
                          </a:solidFill>
                          <a:effectLst/>
                          <a:latin typeface="+mn-lt"/>
                        </a:rPr>
                        <a:t>No data</a:t>
                      </a:r>
                      <a:endParaRPr lang="en-GB" sz="900" b="0" i="0" u="none" strike="noStrike" dirty="0">
                        <a:solidFill>
                          <a:srgbClr val="FF0000"/>
                        </a:solidFill>
                        <a:effectLst/>
                        <a:latin typeface="+mn-lt"/>
                      </a:endParaRPr>
                    </a:p>
                  </a:txBody>
                  <a:tcPr marL="8219" marR="8219" marT="8219" marB="0" anchor="ctr">
                    <a:lnL w="12700" cap="flat" cmpd="sng" algn="ctr">
                      <a:solidFill>
                        <a:schemeClr val="tx1"/>
                      </a:solidFill>
                      <a:prstDash val="solid"/>
                      <a:round/>
                      <a:headEnd type="none" w="med" len="med"/>
                      <a:tailEnd type="none" w="med" len="med"/>
                    </a:lnL>
                    <a:lnR w="12700" cap="flat" cmpd="sng" algn="ctr">
                      <a:solidFill>
                        <a:schemeClr val="tx1"/>
                      </a:solidFill>
                      <a:prstDash val="solid"/>
                      <a:round/>
                      <a:headEnd type="none" w="med" len="med"/>
                      <a:tailEnd type="none" w="med" len="med"/>
                    </a:lnR>
                    <a:lnT w="12700" cap="flat" cmpd="sng" algn="ctr">
                      <a:solidFill>
                        <a:schemeClr val="tx1"/>
                      </a:solidFill>
                      <a:prstDash val="solid"/>
                      <a:round/>
                      <a:headEnd type="none" w="med" len="med"/>
                      <a:tailEnd type="none" w="med" len="med"/>
                    </a:lnT>
                    <a:lnB w="12700" cap="flat" cmpd="sng" algn="ctr">
                      <a:solidFill>
                        <a:schemeClr val="tx1"/>
                      </a:solidFill>
                      <a:prstDash val="solid"/>
                      <a:round/>
                      <a:headEnd type="none" w="med" len="med"/>
                      <a:tailEnd type="none" w="med" len="med"/>
                    </a:lnB>
                  </a:tcPr>
                </a:tc>
              </a:tr>
            </a:tbl>
          </a:graphicData>
        </a:graphic>
      </p:graphicFrame>
      <p:sp>
        <p:nvSpPr>
          <p:cNvPr id="3" name="TextBox 2"/>
          <p:cNvSpPr txBox="1"/>
          <p:nvPr/>
        </p:nvSpPr>
        <p:spPr>
          <a:xfrm>
            <a:off x="368300" y="3465117"/>
            <a:ext cx="8387774" cy="369332"/>
          </a:xfrm>
          <a:prstGeom prst="rect">
            <a:avLst/>
          </a:prstGeom>
          <a:noFill/>
        </p:spPr>
        <p:txBody>
          <a:bodyPr wrap="square" rtlCol="0">
            <a:spAutoFit/>
          </a:bodyPr>
          <a:lstStyle/>
          <a:p>
            <a:r>
              <a:rPr lang="en-GB" sz="900" b="1" dirty="0" smtClean="0"/>
              <a:t>*This was labelled as Level-0 </a:t>
            </a:r>
            <a:r>
              <a:rPr lang="en-GB" sz="900" b="1" dirty="0" err="1" smtClean="0"/>
              <a:t>Maspalomas</a:t>
            </a:r>
            <a:r>
              <a:rPr lang="en-GB" sz="900" b="1" dirty="0" smtClean="0"/>
              <a:t> data, by the station. However, ESA internal analysis suggests that this actually represents Level-1 data</a:t>
            </a:r>
            <a:endParaRPr lang="en-GB" sz="900" b="1" dirty="0"/>
          </a:p>
        </p:txBody>
      </p:sp>
      <p:pic>
        <p:nvPicPr>
          <p:cNvPr id="6" name="Picture 7"/>
          <p:cNvPicPr>
            <a:picLocks noChangeAspect="1" noChangeArrowheads="1"/>
          </p:cNvPicPr>
          <p:nvPr/>
        </p:nvPicPr>
        <p:blipFill>
          <a:blip r:embed="rId2" cstate="print"/>
          <a:srcRect/>
          <a:stretch>
            <a:fillRect/>
          </a:stretch>
        </p:blipFill>
        <p:spPr bwMode="auto">
          <a:xfrm>
            <a:off x="0" y="142088"/>
            <a:ext cx="1498600" cy="919163"/>
          </a:xfrm>
          <a:prstGeom prst="rect">
            <a:avLst/>
          </a:prstGeom>
          <a:solidFill>
            <a:schemeClr val="accent2"/>
          </a:solidFill>
          <a:ln w="9525">
            <a:noFill/>
            <a:miter lim="800000"/>
            <a:headEnd/>
            <a:tailEnd/>
          </a:ln>
        </p:spPr>
      </p:pic>
    </p:spTree>
    <p:extLst>
      <p:ext uri="{BB962C8B-B14F-4D97-AF65-F5344CB8AC3E}">
        <p14:creationId xmlns:p14="http://schemas.microsoft.com/office/powerpoint/2010/main" val="2916298377"/>
      </p:ext>
    </p:extLst>
  </p:cSld>
  <p:clrMapOvr>
    <a:masterClrMapping/>
  </p:clrMapOvr>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607443" y="209799"/>
            <a:ext cx="6114156" cy="769441"/>
          </a:xfrm>
        </p:spPr>
        <p:txBody>
          <a:bodyPr/>
          <a:lstStyle/>
          <a:p>
            <a:r>
              <a:rPr lang="en-GB" dirty="0"/>
              <a:t>EXAMPLE: </a:t>
            </a:r>
            <a:r>
              <a:rPr lang="en-GB" dirty="0" smtClean="0"/>
              <a:t>Nimbus</a:t>
            </a:r>
            <a:r>
              <a:rPr lang="en-GB" dirty="0"/>
              <a:t>-7 </a:t>
            </a:r>
            <a:r>
              <a:rPr lang="en-GB" dirty="0" smtClean="0"/>
              <a:t>CZCS </a:t>
            </a:r>
            <a:r>
              <a:rPr lang="en-GB" dirty="0"/>
              <a:t>ESA Data </a:t>
            </a:r>
            <a:r>
              <a:rPr lang="en-GB" dirty="0" smtClean="0"/>
              <a:t>Holdings Issues and Next Steps</a:t>
            </a:r>
            <a:endParaRPr lang="en-GB" dirty="0"/>
          </a:p>
        </p:txBody>
      </p:sp>
      <p:sp>
        <p:nvSpPr>
          <p:cNvPr id="4" name="Rectangle 3"/>
          <p:cNvSpPr>
            <a:spLocks noGrp="1" noChangeArrowheads="1"/>
          </p:cNvSpPr>
          <p:nvPr>
            <p:ph idx="1"/>
          </p:nvPr>
        </p:nvSpPr>
        <p:spPr>
          <a:xfrm>
            <a:off x="619125" y="1662544"/>
            <a:ext cx="7905750" cy="4712067"/>
          </a:xfrm>
        </p:spPr>
        <p:txBody>
          <a:bodyPr/>
          <a:lstStyle/>
          <a:p>
            <a:pPr marL="285750" indent="-285750" algn="just">
              <a:lnSpc>
                <a:spcPct val="100000"/>
              </a:lnSpc>
              <a:spcBef>
                <a:spcPts val="1200"/>
              </a:spcBef>
              <a:spcAft>
                <a:spcPts val="600"/>
              </a:spcAft>
              <a:buFont typeface="Arial" panose="020B0604020202020204" pitchFamily="34" charset="0"/>
              <a:buChar char="•"/>
            </a:pPr>
            <a:r>
              <a:rPr lang="en-GB" sz="1400" b="1" dirty="0" smtClean="0">
                <a:solidFill>
                  <a:schemeClr val="tx1"/>
                </a:solidFill>
              </a:rPr>
              <a:t>L0 </a:t>
            </a:r>
            <a:r>
              <a:rPr lang="en-GB" sz="1400" b="1" dirty="0">
                <a:solidFill>
                  <a:schemeClr val="tx1"/>
                </a:solidFill>
              </a:rPr>
              <a:t>data and </a:t>
            </a:r>
            <a:r>
              <a:rPr lang="en-GB" sz="1400" b="1" dirty="0" smtClean="0">
                <a:solidFill>
                  <a:schemeClr val="tx1"/>
                </a:solidFill>
              </a:rPr>
              <a:t>software/processor </a:t>
            </a:r>
            <a:r>
              <a:rPr lang="en-GB" sz="1400" b="1" dirty="0">
                <a:solidFill>
                  <a:schemeClr val="tx1"/>
                </a:solidFill>
              </a:rPr>
              <a:t>not available at </a:t>
            </a:r>
            <a:r>
              <a:rPr lang="en-GB" sz="1400" b="1" dirty="0" smtClean="0">
                <a:solidFill>
                  <a:schemeClr val="tx1"/>
                </a:solidFill>
              </a:rPr>
              <a:t>ESA.</a:t>
            </a:r>
          </a:p>
          <a:p>
            <a:pPr marL="285750" indent="-285750" algn="just">
              <a:lnSpc>
                <a:spcPct val="100000"/>
              </a:lnSpc>
              <a:spcBef>
                <a:spcPts val="1200"/>
              </a:spcBef>
              <a:spcAft>
                <a:spcPts val="600"/>
              </a:spcAft>
              <a:buFont typeface="Arial" panose="020B0604020202020204" pitchFamily="34" charset="0"/>
              <a:buChar char="•"/>
            </a:pPr>
            <a:r>
              <a:rPr lang="en-US" sz="1400" dirty="0" smtClean="0">
                <a:solidFill>
                  <a:schemeClr val="tx1"/>
                </a:solidFill>
              </a:rPr>
              <a:t>ESA </a:t>
            </a:r>
            <a:r>
              <a:rPr lang="en-US" sz="1400" dirty="0">
                <a:solidFill>
                  <a:schemeClr val="tx1"/>
                </a:solidFill>
              </a:rPr>
              <a:t>CZCS data holdings </a:t>
            </a:r>
            <a:r>
              <a:rPr lang="en-US" sz="1400" b="1" dirty="0" smtClean="0">
                <a:solidFill>
                  <a:schemeClr val="tx1"/>
                </a:solidFill>
              </a:rPr>
              <a:t>cannot </a:t>
            </a:r>
            <a:r>
              <a:rPr lang="en-US" sz="1400" b="1" dirty="0">
                <a:solidFill>
                  <a:schemeClr val="tx1"/>
                </a:solidFill>
              </a:rPr>
              <a:t>be regenerated/reprocessed</a:t>
            </a:r>
            <a:r>
              <a:rPr lang="en-US" sz="1400" dirty="0">
                <a:solidFill>
                  <a:schemeClr val="tx1"/>
                </a:solidFill>
              </a:rPr>
              <a:t>. </a:t>
            </a:r>
            <a:r>
              <a:rPr lang="en-US" sz="1400" dirty="0" smtClean="0">
                <a:solidFill>
                  <a:schemeClr val="tx1"/>
                </a:solidFill>
              </a:rPr>
              <a:t>Approximately </a:t>
            </a:r>
            <a:r>
              <a:rPr lang="en-US" sz="1400" b="1" dirty="0">
                <a:solidFill>
                  <a:schemeClr val="tx1"/>
                </a:solidFill>
              </a:rPr>
              <a:t>50% of L1 and L2 products are unique </a:t>
            </a:r>
            <a:r>
              <a:rPr lang="en-US" sz="1400" dirty="0">
                <a:solidFill>
                  <a:schemeClr val="tx1"/>
                </a:solidFill>
              </a:rPr>
              <a:t>and should be preserved in the long term (together with the knowledge</a:t>
            </a:r>
            <a:r>
              <a:rPr lang="en-US" sz="1400" dirty="0" smtClean="0">
                <a:solidFill>
                  <a:schemeClr val="tx1"/>
                </a:solidFill>
              </a:rPr>
              <a:t>)</a:t>
            </a:r>
            <a:r>
              <a:rPr lang="en-GB" sz="1400" dirty="0" smtClean="0">
                <a:solidFill>
                  <a:schemeClr val="tx1"/>
                </a:solidFill>
              </a:rPr>
              <a:t>.</a:t>
            </a:r>
            <a:endParaRPr lang="en-GB" sz="1400" dirty="0">
              <a:solidFill>
                <a:schemeClr val="tx1"/>
              </a:solidFill>
            </a:endParaRPr>
          </a:p>
          <a:p>
            <a:pPr marL="285750" indent="-285750" algn="just">
              <a:lnSpc>
                <a:spcPct val="100000"/>
              </a:lnSpc>
              <a:spcBef>
                <a:spcPts val="1200"/>
              </a:spcBef>
              <a:spcAft>
                <a:spcPts val="600"/>
              </a:spcAft>
              <a:buFont typeface="Arial" panose="020B0604020202020204" pitchFamily="34" charset="0"/>
              <a:buChar char="•"/>
            </a:pPr>
            <a:r>
              <a:rPr lang="en-US" sz="1400" b="1" dirty="0">
                <a:solidFill>
                  <a:schemeClr val="tx1"/>
                </a:solidFill>
              </a:rPr>
              <a:t>Data quality is good (similar to NASA</a:t>
            </a:r>
            <a:r>
              <a:rPr lang="en-US" sz="1400" b="1" dirty="0" smtClean="0">
                <a:solidFill>
                  <a:schemeClr val="tx1"/>
                </a:solidFill>
              </a:rPr>
              <a:t>), </a:t>
            </a:r>
            <a:r>
              <a:rPr lang="en-US" sz="1400" b="1" dirty="0">
                <a:solidFill>
                  <a:schemeClr val="tx1"/>
                </a:solidFill>
              </a:rPr>
              <a:t>but </a:t>
            </a:r>
            <a:r>
              <a:rPr lang="en-US" sz="1400" b="1" dirty="0" smtClean="0">
                <a:solidFill>
                  <a:schemeClr val="tx1"/>
                </a:solidFill>
              </a:rPr>
              <a:t>temporal coverage </a:t>
            </a:r>
            <a:r>
              <a:rPr lang="en-US" sz="1400" b="1" dirty="0">
                <a:solidFill>
                  <a:schemeClr val="tx1"/>
                </a:solidFill>
              </a:rPr>
              <a:t>is </a:t>
            </a:r>
            <a:r>
              <a:rPr lang="en-US" sz="1400" b="1" dirty="0" smtClean="0">
                <a:solidFill>
                  <a:schemeClr val="tx1"/>
                </a:solidFill>
              </a:rPr>
              <a:t>scattered, </a:t>
            </a:r>
            <a:r>
              <a:rPr lang="en-GB" sz="1400" dirty="0">
                <a:solidFill>
                  <a:schemeClr val="tx1"/>
                </a:solidFill>
              </a:rPr>
              <a:t>sometimes whole months and even years </a:t>
            </a:r>
            <a:r>
              <a:rPr lang="en-GB" sz="1400" dirty="0" smtClean="0">
                <a:solidFill>
                  <a:schemeClr val="tx1"/>
                </a:solidFill>
              </a:rPr>
              <a:t>(</a:t>
            </a:r>
            <a:r>
              <a:rPr lang="en-GB" sz="1400" dirty="0">
                <a:solidFill>
                  <a:schemeClr val="tx1"/>
                </a:solidFill>
              </a:rPr>
              <a:t>particularly for the L2) are missing</a:t>
            </a:r>
            <a:r>
              <a:rPr lang="en-GB" sz="1400" dirty="0" smtClean="0">
                <a:solidFill>
                  <a:schemeClr val="tx1"/>
                </a:solidFill>
              </a:rPr>
              <a:t>.</a:t>
            </a:r>
            <a:endParaRPr lang="en-US" sz="1400" dirty="0">
              <a:solidFill>
                <a:schemeClr val="tx1"/>
              </a:solidFill>
            </a:endParaRPr>
          </a:p>
          <a:p>
            <a:pPr marL="285750" indent="-285750" algn="just">
              <a:lnSpc>
                <a:spcPct val="100000"/>
              </a:lnSpc>
              <a:spcBef>
                <a:spcPts val="1200"/>
              </a:spcBef>
              <a:spcAft>
                <a:spcPts val="600"/>
              </a:spcAft>
              <a:buFont typeface="Arial" panose="020B0604020202020204" pitchFamily="34" charset="0"/>
              <a:buChar char="•"/>
            </a:pPr>
            <a:r>
              <a:rPr lang="en-US" sz="1400" b="1" dirty="0" smtClean="0">
                <a:solidFill>
                  <a:schemeClr val="tx1"/>
                </a:solidFill>
              </a:rPr>
              <a:t>Existing tools (e.g. </a:t>
            </a:r>
            <a:r>
              <a:rPr lang="en-US" sz="1400" b="1" dirty="0" err="1" smtClean="0">
                <a:solidFill>
                  <a:schemeClr val="tx1"/>
                </a:solidFill>
              </a:rPr>
              <a:t>SeaDAS</a:t>
            </a:r>
            <a:r>
              <a:rPr lang="en-US" sz="1400" b="1" dirty="0" smtClean="0">
                <a:solidFill>
                  <a:schemeClr val="tx1"/>
                </a:solidFill>
              </a:rPr>
              <a:t>, BEAM) </a:t>
            </a:r>
            <a:r>
              <a:rPr lang="en-US" sz="1400" b="1" dirty="0">
                <a:solidFill>
                  <a:schemeClr val="tx1"/>
                </a:solidFill>
              </a:rPr>
              <a:t>cannot </a:t>
            </a:r>
            <a:r>
              <a:rPr lang="en-US" sz="1400" b="1" dirty="0" smtClean="0">
                <a:solidFill>
                  <a:schemeClr val="tx1"/>
                </a:solidFill>
              </a:rPr>
              <a:t>be used to open </a:t>
            </a:r>
            <a:r>
              <a:rPr lang="en-US" sz="1400" b="1" dirty="0">
                <a:solidFill>
                  <a:schemeClr val="tx1"/>
                </a:solidFill>
              </a:rPr>
              <a:t>ESA Nimbus CZCS </a:t>
            </a:r>
            <a:r>
              <a:rPr lang="en-US" sz="1400" b="1" dirty="0" smtClean="0">
                <a:solidFill>
                  <a:schemeClr val="tx1"/>
                </a:solidFill>
              </a:rPr>
              <a:t>data holdings.</a:t>
            </a:r>
          </a:p>
          <a:p>
            <a:pPr marL="285750" indent="-285750" algn="just">
              <a:lnSpc>
                <a:spcPct val="100000"/>
              </a:lnSpc>
              <a:spcBef>
                <a:spcPts val="1200"/>
              </a:spcBef>
              <a:spcAft>
                <a:spcPts val="600"/>
              </a:spcAft>
              <a:buFont typeface="Arial" panose="020B0604020202020204" pitchFamily="34" charset="0"/>
              <a:buChar char="•"/>
            </a:pPr>
            <a:r>
              <a:rPr lang="en-US" sz="1400" b="1" dirty="0">
                <a:solidFill>
                  <a:schemeClr val="tx1"/>
                </a:solidFill>
              </a:rPr>
              <a:t>All data types are readable with ENVI</a:t>
            </a:r>
            <a:r>
              <a:rPr lang="en-US" sz="1400" dirty="0">
                <a:solidFill>
                  <a:schemeClr val="tx1"/>
                </a:solidFill>
              </a:rPr>
              <a:t>, however, this is not a </a:t>
            </a:r>
            <a:r>
              <a:rPr lang="en-US" sz="1400" dirty="0" smtClean="0">
                <a:solidFill>
                  <a:schemeClr val="tx1"/>
                </a:solidFill>
              </a:rPr>
              <a:t>straightforward process: the </a:t>
            </a:r>
            <a:r>
              <a:rPr lang="en-US" sz="1400" dirty="0">
                <a:solidFill>
                  <a:schemeClr val="tx1"/>
                </a:solidFill>
              </a:rPr>
              <a:t>header information has to be inserted or a header file has to be created and </a:t>
            </a:r>
            <a:r>
              <a:rPr lang="en-US" sz="1400" dirty="0" smtClean="0">
                <a:solidFill>
                  <a:schemeClr val="tx1"/>
                </a:solidFill>
              </a:rPr>
              <a:t>used </a:t>
            </a:r>
            <a:r>
              <a:rPr lang="en-US" sz="1400" dirty="0">
                <a:solidFill>
                  <a:schemeClr val="tx1"/>
                </a:solidFill>
              </a:rPr>
              <a:t>as </a:t>
            </a:r>
            <a:r>
              <a:rPr lang="en-US" sz="1400" dirty="0" smtClean="0">
                <a:solidFill>
                  <a:schemeClr val="tx1"/>
                </a:solidFill>
              </a:rPr>
              <a:t>input. </a:t>
            </a:r>
          </a:p>
          <a:p>
            <a:pPr marL="0" indent="0" algn="just">
              <a:lnSpc>
                <a:spcPct val="100000"/>
              </a:lnSpc>
              <a:spcBef>
                <a:spcPts val="1200"/>
              </a:spcBef>
              <a:spcAft>
                <a:spcPts val="600"/>
              </a:spcAft>
              <a:buNone/>
            </a:pPr>
            <a:r>
              <a:rPr lang="en-US" sz="1400" b="1" dirty="0" smtClean="0">
                <a:solidFill>
                  <a:schemeClr val="tx1"/>
                </a:solidFill>
              </a:rPr>
              <a:t>Planned activities: </a:t>
            </a:r>
            <a:r>
              <a:rPr lang="en-GB" sz="1400" dirty="0" smtClean="0">
                <a:solidFill>
                  <a:schemeClr val="tx1"/>
                </a:solidFill>
              </a:rPr>
              <a:t>cooperation </a:t>
            </a:r>
            <a:r>
              <a:rPr lang="en-GB" sz="1400" dirty="0">
                <a:solidFill>
                  <a:schemeClr val="tx1"/>
                </a:solidFill>
              </a:rPr>
              <a:t>with NASA to understand how the ESA CZCS data </a:t>
            </a:r>
            <a:r>
              <a:rPr lang="en-GB" sz="1400" dirty="0" smtClean="0">
                <a:solidFill>
                  <a:schemeClr val="tx1"/>
                </a:solidFill>
              </a:rPr>
              <a:t>holdings can </a:t>
            </a:r>
            <a:r>
              <a:rPr lang="en-GB" sz="1400" dirty="0">
                <a:solidFill>
                  <a:schemeClr val="tx1"/>
                </a:solidFill>
              </a:rPr>
              <a:t>be improved and to discuss a possible harmonization/alignment of the NASA and ESA datasets in order to achieve a consistent, consolidated Nimbus-7 CZCS </a:t>
            </a:r>
            <a:r>
              <a:rPr lang="en-GB" sz="1400" dirty="0" smtClean="0">
                <a:solidFill>
                  <a:schemeClr val="tx1"/>
                </a:solidFill>
              </a:rPr>
              <a:t>dataset</a:t>
            </a:r>
            <a:r>
              <a:rPr lang="en-GB" sz="1400" dirty="0">
                <a:solidFill>
                  <a:schemeClr val="tx1"/>
                </a:solidFill>
              </a:rPr>
              <a:t>.</a:t>
            </a:r>
          </a:p>
        </p:txBody>
      </p:sp>
      <p:pic>
        <p:nvPicPr>
          <p:cNvPr id="5" name="Picture 7"/>
          <p:cNvPicPr>
            <a:picLocks noChangeAspect="1" noChangeArrowheads="1"/>
          </p:cNvPicPr>
          <p:nvPr/>
        </p:nvPicPr>
        <p:blipFill>
          <a:blip r:embed="rId3" cstate="print"/>
          <a:srcRect/>
          <a:stretch>
            <a:fillRect/>
          </a:stretch>
        </p:blipFill>
        <p:spPr bwMode="auto">
          <a:xfrm>
            <a:off x="0" y="142088"/>
            <a:ext cx="1498600" cy="919163"/>
          </a:xfrm>
          <a:prstGeom prst="rect">
            <a:avLst/>
          </a:prstGeom>
          <a:solidFill>
            <a:schemeClr val="accent2"/>
          </a:solidFill>
          <a:ln w="9525">
            <a:noFill/>
            <a:miter lim="800000"/>
            <a:headEnd/>
            <a:tailEnd/>
          </a:ln>
        </p:spPr>
      </p:pic>
    </p:spTree>
    <p:extLst>
      <p:ext uri="{BB962C8B-B14F-4D97-AF65-F5344CB8AC3E}">
        <p14:creationId xmlns:p14="http://schemas.microsoft.com/office/powerpoint/2010/main" val="1981621844"/>
      </p:ext>
    </p:extLst>
  </p:cSld>
  <p:clrMapOvr>
    <a:masterClrMapping/>
  </p:clrMapOvr>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7762" name="Rectangle 2"/>
          <p:cNvSpPr>
            <a:spLocks noGrp="1" noChangeArrowheads="1"/>
          </p:cNvSpPr>
          <p:nvPr>
            <p:ph type="title"/>
          </p:nvPr>
        </p:nvSpPr>
        <p:spPr>
          <a:xfrm>
            <a:off x="292100" y="379076"/>
            <a:ext cx="6429375" cy="430887"/>
          </a:xfrm>
        </p:spPr>
        <p:txBody>
          <a:bodyPr/>
          <a:lstStyle/>
          <a:p>
            <a:r>
              <a:rPr lang="en-GB" dirty="0" smtClean="0"/>
              <a:t>New possible datasets</a:t>
            </a:r>
            <a:endParaRPr lang="en-GB" dirty="0"/>
          </a:p>
        </p:txBody>
      </p:sp>
      <p:graphicFrame>
        <p:nvGraphicFramePr>
          <p:cNvPr id="2" name="Table 1"/>
          <p:cNvGraphicFramePr>
            <a:graphicFrameLocks noGrp="1"/>
          </p:cNvGraphicFramePr>
          <p:nvPr>
            <p:extLst>
              <p:ext uri="{D42A27DB-BD31-4B8C-83A1-F6EECF244321}">
                <p14:modId xmlns:p14="http://schemas.microsoft.com/office/powerpoint/2010/main" val="3584660052"/>
              </p:ext>
            </p:extLst>
          </p:nvPr>
        </p:nvGraphicFramePr>
        <p:xfrm>
          <a:off x="152400" y="1489710"/>
          <a:ext cx="8839200" cy="4259580"/>
        </p:xfrm>
        <a:graphic>
          <a:graphicData uri="http://schemas.openxmlformats.org/drawingml/2006/table">
            <a:tbl>
              <a:tblPr firstRow="1" bandRow="1">
                <a:tableStyleId>{5C22544A-7EE6-4342-B048-85BDC9FD1C3A}</a:tableStyleId>
              </a:tblPr>
              <a:tblGrid>
                <a:gridCol w="2108200"/>
                <a:gridCol w="1308100"/>
                <a:gridCol w="1257300"/>
                <a:gridCol w="1828800"/>
                <a:gridCol w="2336800"/>
              </a:tblGrid>
              <a:tr h="495300">
                <a:tc>
                  <a:txBody>
                    <a:bodyPr/>
                    <a:lstStyle/>
                    <a:p>
                      <a:pPr algn="ctr"/>
                      <a:r>
                        <a:rPr lang="en-GB" sz="1400" dirty="0" smtClean="0"/>
                        <a:t>Data</a:t>
                      </a:r>
                      <a:r>
                        <a:rPr lang="en-GB" sz="1400" baseline="0" dirty="0" smtClean="0"/>
                        <a:t> Set</a:t>
                      </a:r>
                      <a:endParaRPr lang="en-GB" sz="1400" dirty="0"/>
                    </a:p>
                  </a:txBody>
                  <a:tcPr anchor="ctr"/>
                </a:tc>
                <a:tc>
                  <a:txBody>
                    <a:bodyPr/>
                    <a:lstStyle/>
                    <a:p>
                      <a:pPr algn="ctr"/>
                      <a:r>
                        <a:rPr lang="en-GB" sz="1400" dirty="0" smtClean="0"/>
                        <a:t>Mission(s)</a:t>
                      </a:r>
                      <a:endParaRPr lang="en-GB" sz="1400" dirty="0"/>
                    </a:p>
                  </a:txBody>
                  <a:tcPr anchor="ctr"/>
                </a:tc>
                <a:tc>
                  <a:txBody>
                    <a:bodyPr/>
                    <a:lstStyle/>
                    <a:p>
                      <a:pPr algn="ctr"/>
                      <a:r>
                        <a:rPr lang="en-GB" sz="1400" dirty="0" smtClean="0"/>
                        <a:t>Sensor(s)</a:t>
                      </a:r>
                      <a:endParaRPr lang="en-GB" sz="1400" dirty="0"/>
                    </a:p>
                  </a:txBody>
                  <a:tcPr anchor="ctr"/>
                </a:tc>
                <a:tc>
                  <a:txBody>
                    <a:bodyPr/>
                    <a:lstStyle/>
                    <a:p>
                      <a:pPr algn="ctr"/>
                      <a:r>
                        <a:rPr lang="en-GB" sz="1400" dirty="0" smtClean="0"/>
                        <a:t>Mission Owner</a:t>
                      </a:r>
                      <a:endParaRPr lang="en-GB" sz="1400" dirty="0"/>
                    </a:p>
                  </a:txBody>
                  <a:tcPr anchor="ctr"/>
                </a:tc>
                <a:tc>
                  <a:txBody>
                    <a:bodyPr/>
                    <a:lstStyle/>
                    <a:p>
                      <a:pPr algn="ctr"/>
                      <a:r>
                        <a:rPr lang="en-GB" sz="1400" dirty="0" smtClean="0"/>
                        <a:t>Data Set</a:t>
                      </a:r>
                      <a:r>
                        <a:rPr lang="en-GB" sz="1400" baseline="0" dirty="0" smtClean="0"/>
                        <a:t> Location</a:t>
                      </a:r>
                      <a:endParaRPr lang="en-GB" sz="1400" dirty="0"/>
                    </a:p>
                  </a:txBody>
                  <a:tcPr anchor="ctr"/>
                </a:tc>
              </a:tr>
              <a:tr h="495300">
                <a:tc>
                  <a:txBody>
                    <a:bodyPr/>
                    <a:lstStyle/>
                    <a:p>
                      <a:pPr algn="l"/>
                      <a:r>
                        <a:rPr lang="en-GB" sz="1100" b="1" dirty="0" smtClean="0"/>
                        <a:t>Ozone profiles from 30 to 110 km</a:t>
                      </a:r>
                      <a:endParaRPr lang="en-GB" sz="1100" b="1" dirty="0"/>
                    </a:p>
                  </a:txBody>
                  <a:tcPr anchor="ctr"/>
                </a:tc>
                <a:tc>
                  <a:txBody>
                    <a:bodyPr/>
                    <a:lstStyle/>
                    <a:p>
                      <a:pPr algn="l"/>
                      <a:r>
                        <a:rPr lang="en-GB" sz="1100" dirty="0" smtClean="0"/>
                        <a:t>EURECA</a:t>
                      </a:r>
                      <a:endParaRPr lang="en-GB" sz="1100" dirty="0"/>
                    </a:p>
                  </a:txBody>
                  <a:tcPr anchor="ctr"/>
                </a:tc>
                <a:tc>
                  <a:txBody>
                    <a:bodyPr/>
                    <a:lstStyle/>
                    <a:p>
                      <a:pPr algn="l"/>
                      <a:r>
                        <a:rPr lang="en-GB" sz="1100" dirty="0" smtClean="0"/>
                        <a:t>ORA</a:t>
                      </a:r>
                      <a:endParaRPr lang="en-GB" sz="1100" dirty="0"/>
                    </a:p>
                  </a:txBody>
                  <a:tcPr anchor="ctr"/>
                </a:tc>
                <a:tc>
                  <a:txBody>
                    <a:bodyPr/>
                    <a:lstStyle/>
                    <a:p>
                      <a:pPr algn="l"/>
                      <a:r>
                        <a:rPr lang="en-GB" sz="1100" dirty="0" smtClean="0"/>
                        <a:t>ESA</a:t>
                      </a:r>
                      <a:endParaRPr lang="en-GB" sz="1100" dirty="0"/>
                    </a:p>
                  </a:txBody>
                  <a:tcPr anchor="ctr"/>
                </a:tc>
                <a:tc>
                  <a:txBody>
                    <a:bodyPr/>
                    <a:lstStyle/>
                    <a:p>
                      <a:pPr algn="l"/>
                      <a:r>
                        <a:rPr lang="en-GB" sz="1100" dirty="0" smtClean="0"/>
                        <a:t>Belgian Institute for Space </a:t>
                      </a:r>
                      <a:r>
                        <a:rPr lang="en-GB" sz="1100" dirty="0" err="1" smtClean="0"/>
                        <a:t>Aeronomy</a:t>
                      </a:r>
                      <a:r>
                        <a:rPr lang="en-GB" sz="1100" dirty="0" smtClean="0"/>
                        <a:t> </a:t>
                      </a:r>
                      <a:r>
                        <a:rPr lang="en-GB" sz="1100" dirty="0" smtClean="0">
                          <a:solidFill>
                            <a:srgbClr val="FF0000"/>
                          </a:solidFill>
                        </a:rPr>
                        <a:t>(TBC)</a:t>
                      </a:r>
                      <a:endParaRPr lang="en-GB" sz="1100" dirty="0">
                        <a:solidFill>
                          <a:srgbClr val="FF0000"/>
                        </a:solidFill>
                      </a:endParaRPr>
                    </a:p>
                  </a:txBody>
                  <a:tcPr anchor="ctr"/>
                </a:tc>
              </a:tr>
              <a:tr h="495300">
                <a:tc>
                  <a:txBody>
                    <a:bodyPr/>
                    <a:lstStyle/>
                    <a:p>
                      <a:pPr algn="l"/>
                      <a:r>
                        <a:rPr lang="en-GB" sz="1100" b="1" dirty="0" smtClean="0"/>
                        <a:t>Grille vertical profiles </a:t>
                      </a:r>
                      <a:endParaRPr lang="en-GB" sz="1100" b="1" dirty="0"/>
                    </a:p>
                  </a:txBody>
                  <a:tcPr anchor="ctr"/>
                </a:tc>
                <a:tc>
                  <a:txBody>
                    <a:bodyPr/>
                    <a:lstStyle/>
                    <a:p>
                      <a:pPr algn="l"/>
                      <a:r>
                        <a:rPr lang="en-GB" sz="1100" dirty="0" smtClean="0"/>
                        <a:t>Spacelab 1;</a:t>
                      </a:r>
                      <a:br>
                        <a:rPr lang="en-GB" sz="1100" dirty="0" smtClean="0"/>
                      </a:br>
                      <a:r>
                        <a:rPr lang="en-GB" sz="1100" dirty="0" smtClean="0"/>
                        <a:t>ATLAS-1</a:t>
                      </a:r>
                      <a:endParaRPr lang="en-GB" sz="1100" dirty="0"/>
                    </a:p>
                  </a:txBody>
                  <a:tcPr anchor="ctr"/>
                </a:tc>
                <a:tc>
                  <a:txBody>
                    <a:bodyPr/>
                    <a:lstStyle/>
                    <a:p>
                      <a:pPr algn="l"/>
                      <a:r>
                        <a:rPr lang="en-GB" sz="1100" dirty="0" smtClean="0"/>
                        <a:t>Grille (Infrared Spectrometer)</a:t>
                      </a:r>
                      <a:endParaRPr lang="en-GB" sz="1100" dirty="0"/>
                    </a:p>
                  </a:txBody>
                  <a:tcPr anchor="ctr"/>
                </a:tc>
                <a:tc>
                  <a:txBody>
                    <a:bodyPr/>
                    <a:lstStyle/>
                    <a:p>
                      <a:pPr algn="l"/>
                      <a:r>
                        <a:rPr lang="es-ES" sz="1100" dirty="0" err="1" smtClean="0"/>
                        <a:t>Spacelab</a:t>
                      </a:r>
                      <a:r>
                        <a:rPr lang="es-ES" sz="1100" dirty="0" smtClean="0"/>
                        <a:t> 1: NASA-ESA</a:t>
                      </a:r>
                    </a:p>
                    <a:p>
                      <a:pPr algn="l"/>
                      <a:r>
                        <a:rPr lang="es-ES" sz="1100" dirty="0" smtClean="0"/>
                        <a:t>ATLAS-1: NASA</a:t>
                      </a:r>
                    </a:p>
                  </a:txBody>
                  <a:tcPr anchor="ctr"/>
                </a:tc>
                <a:tc>
                  <a:txBody>
                    <a:bodyPr/>
                    <a:lstStyle/>
                    <a:p>
                      <a:pPr marL="0" marR="0" indent="0" algn="l" defTabSz="914400" rtl="0" eaLnBrk="1" fontAlgn="auto" latinLnBrk="0" hangingPunct="1">
                        <a:lnSpc>
                          <a:spcPct val="100000"/>
                        </a:lnSpc>
                        <a:spcBef>
                          <a:spcPts val="0"/>
                        </a:spcBef>
                        <a:spcAft>
                          <a:spcPts val="0"/>
                        </a:spcAft>
                        <a:buClrTx/>
                        <a:buSzTx/>
                        <a:buFontTx/>
                        <a:buNone/>
                        <a:tabLst/>
                        <a:defRPr/>
                      </a:pPr>
                      <a:r>
                        <a:rPr lang="en-GB" sz="1100" dirty="0" smtClean="0"/>
                        <a:t>Belgian Institute for Space </a:t>
                      </a:r>
                      <a:r>
                        <a:rPr lang="en-GB" sz="1100" dirty="0" err="1" smtClean="0"/>
                        <a:t>Aeronomy</a:t>
                      </a:r>
                      <a:r>
                        <a:rPr lang="en-GB" sz="1100" dirty="0" smtClean="0"/>
                        <a:t> </a:t>
                      </a:r>
                      <a:r>
                        <a:rPr lang="en-GB" sz="1100" dirty="0" smtClean="0">
                          <a:solidFill>
                            <a:srgbClr val="FF0000"/>
                          </a:solidFill>
                        </a:rPr>
                        <a:t>(TBC)</a:t>
                      </a:r>
                    </a:p>
                  </a:txBody>
                  <a:tcPr anchor="ctr"/>
                </a:tc>
              </a:tr>
              <a:tr h="495300">
                <a:tc>
                  <a:txBody>
                    <a:bodyPr/>
                    <a:lstStyle/>
                    <a:p>
                      <a:pPr algn="l"/>
                      <a:r>
                        <a:rPr lang="en-GB" sz="1100" b="1" dirty="0" smtClean="0"/>
                        <a:t>Deuterium and Hydrogen atomic concentrations</a:t>
                      </a:r>
                      <a:endParaRPr lang="en-GB" sz="1100" b="1" dirty="0"/>
                    </a:p>
                  </a:txBody>
                  <a:tcPr anchor="ctr"/>
                </a:tc>
                <a:tc>
                  <a:txBody>
                    <a:bodyPr/>
                    <a:lstStyle/>
                    <a:p>
                      <a:pPr algn="l"/>
                      <a:r>
                        <a:rPr lang="en-GB" sz="1100" dirty="0" smtClean="0"/>
                        <a:t>ATLAS-1</a:t>
                      </a:r>
                      <a:endParaRPr lang="en-GB" sz="1100" dirty="0"/>
                    </a:p>
                  </a:txBody>
                  <a:tcPr anchor="ctr"/>
                </a:tc>
                <a:tc>
                  <a:txBody>
                    <a:bodyPr/>
                    <a:lstStyle/>
                    <a:p>
                      <a:pPr algn="l"/>
                      <a:r>
                        <a:rPr lang="en-GB" sz="1100" dirty="0" smtClean="0"/>
                        <a:t>ALAE</a:t>
                      </a:r>
                      <a:endParaRPr lang="en-GB" sz="1100" dirty="0"/>
                    </a:p>
                  </a:txBody>
                  <a:tcPr anchor="ctr"/>
                </a:tc>
                <a:tc>
                  <a:txBody>
                    <a:bodyPr/>
                    <a:lstStyle/>
                    <a:p>
                      <a:pPr algn="l"/>
                      <a:r>
                        <a:rPr lang="en-GB" sz="1100" dirty="0" smtClean="0"/>
                        <a:t>NASA</a:t>
                      </a:r>
                      <a:endParaRPr lang="en-GB" sz="1100" dirty="0"/>
                    </a:p>
                  </a:txBody>
                  <a:tcPr anchor="ctr"/>
                </a:tc>
                <a:tc>
                  <a:txBody>
                    <a:bodyPr/>
                    <a:lstStyle/>
                    <a:p>
                      <a:pPr algn="l"/>
                      <a:r>
                        <a:rPr lang="en-GB" sz="1100" dirty="0" smtClean="0">
                          <a:solidFill>
                            <a:srgbClr val="FF0000"/>
                          </a:solidFill>
                        </a:rPr>
                        <a:t>Unknown </a:t>
                      </a:r>
                      <a:r>
                        <a:rPr lang="en-GB" sz="1100" dirty="0" smtClean="0"/>
                        <a:t/>
                      </a:r>
                      <a:br>
                        <a:rPr lang="en-GB" sz="1100" dirty="0" smtClean="0"/>
                      </a:br>
                      <a:r>
                        <a:rPr lang="en-GB" sz="1100" dirty="0" smtClean="0"/>
                        <a:t>(Sensor Owner: CNRS)</a:t>
                      </a:r>
                      <a:endParaRPr lang="en-GB" sz="1100" dirty="0"/>
                    </a:p>
                  </a:txBody>
                  <a:tcPr anchor="ctr"/>
                </a:tc>
              </a:tr>
              <a:tr h="495300">
                <a:tc>
                  <a:txBody>
                    <a:bodyPr/>
                    <a:lstStyle/>
                    <a:p>
                      <a:pPr algn="l"/>
                      <a:r>
                        <a:rPr lang="en-GB" sz="1100" b="1" dirty="0" smtClean="0"/>
                        <a:t>Solar spectral irradiance</a:t>
                      </a:r>
                      <a:endParaRPr lang="en-GB" sz="1100" b="1" dirty="0"/>
                    </a:p>
                  </a:txBody>
                  <a:tcPr anchor="ctr"/>
                </a:tc>
                <a:tc>
                  <a:txBody>
                    <a:bodyPr/>
                    <a:lstStyle/>
                    <a:p>
                      <a:pPr algn="l"/>
                      <a:r>
                        <a:rPr lang="en-GB" sz="1100" dirty="0" smtClean="0"/>
                        <a:t>Spacelab 1; EURECA; </a:t>
                      </a:r>
                      <a:br>
                        <a:rPr lang="en-GB" sz="1100" dirty="0" smtClean="0"/>
                      </a:br>
                      <a:r>
                        <a:rPr lang="en-GB" sz="1100" dirty="0" smtClean="0"/>
                        <a:t>ATLAS missions </a:t>
                      </a:r>
                      <a:endParaRPr lang="en-GB" sz="1100" dirty="0"/>
                    </a:p>
                  </a:txBody>
                  <a:tcPr anchor="ctr"/>
                </a:tc>
                <a:tc>
                  <a:txBody>
                    <a:bodyPr/>
                    <a:lstStyle/>
                    <a:p>
                      <a:pPr algn="l"/>
                      <a:r>
                        <a:rPr lang="en-GB" sz="1100" dirty="0" smtClean="0"/>
                        <a:t>SOLSPEC</a:t>
                      </a:r>
                      <a:endParaRPr lang="en-GB" sz="1100" dirty="0"/>
                    </a:p>
                  </a:txBody>
                  <a:tcPr anchor="ctr"/>
                </a:tc>
                <a:tc>
                  <a:txBody>
                    <a:bodyPr/>
                    <a:lstStyle/>
                    <a:p>
                      <a:pPr algn="l"/>
                      <a:r>
                        <a:rPr lang="en-GB" sz="1100" dirty="0" smtClean="0"/>
                        <a:t>Spacelab</a:t>
                      </a:r>
                      <a:r>
                        <a:rPr lang="en-GB" sz="1100" baseline="0" dirty="0" smtClean="0"/>
                        <a:t> </a:t>
                      </a:r>
                      <a:r>
                        <a:rPr lang="en-GB" sz="1100" dirty="0" smtClean="0"/>
                        <a:t>1: NASA-ESA</a:t>
                      </a:r>
                    </a:p>
                    <a:p>
                      <a:pPr algn="l"/>
                      <a:r>
                        <a:rPr lang="en-GB" sz="1100" dirty="0" smtClean="0"/>
                        <a:t>EURECA:</a:t>
                      </a:r>
                      <a:r>
                        <a:rPr lang="en-GB" sz="1100" baseline="0" dirty="0" smtClean="0"/>
                        <a:t> </a:t>
                      </a:r>
                      <a:r>
                        <a:rPr lang="en-GB" sz="1100" dirty="0" smtClean="0"/>
                        <a:t>ESA</a:t>
                      </a:r>
                    </a:p>
                    <a:p>
                      <a:pPr algn="l"/>
                      <a:r>
                        <a:rPr lang="en-GB" sz="1100" dirty="0" smtClean="0"/>
                        <a:t>ATLAS missions: NASA</a:t>
                      </a:r>
                    </a:p>
                  </a:txBody>
                  <a:tcPr anchor="ctr"/>
                </a:tc>
                <a:tc>
                  <a:txBody>
                    <a:bodyPr/>
                    <a:lstStyle/>
                    <a:p>
                      <a:pPr algn="l"/>
                      <a:r>
                        <a:rPr lang="fr-FR" sz="1100" dirty="0" smtClean="0"/>
                        <a:t>Institut Pierre Simon Laplace </a:t>
                      </a:r>
                      <a:r>
                        <a:rPr lang="fr-FR" sz="1100" dirty="0" smtClean="0">
                          <a:solidFill>
                            <a:srgbClr val="FF0000"/>
                          </a:solidFill>
                        </a:rPr>
                        <a:t>(TBC)</a:t>
                      </a:r>
                      <a:r>
                        <a:rPr lang="fr-FR" sz="1100" dirty="0" smtClean="0"/>
                        <a:t> </a:t>
                      </a:r>
                      <a:endParaRPr lang="en-GB" sz="1100" dirty="0"/>
                    </a:p>
                  </a:txBody>
                  <a:tcPr anchor="ctr"/>
                </a:tc>
              </a:tr>
              <a:tr h="495300">
                <a:tc>
                  <a:txBody>
                    <a:bodyPr/>
                    <a:lstStyle/>
                    <a:p>
                      <a:pPr algn="l"/>
                      <a:r>
                        <a:rPr lang="en-GB" sz="1100" b="1" dirty="0" smtClean="0"/>
                        <a:t>ESMR data sets from the polar regions</a:t>
                      </a:r>
                      <a:endParaRPr lang="en-GB" sz="1100" b="1" dirty="0"/>
                    </a:p>
                  </a:txBody>
                  <a:tcPr anchor="ctr"/>
                </a:tc>
                <a:tc>
                  <a:txBody>
                    <a:bodyPr/>
                    <a:lstStyle/>
                    <a:p>
                      <a:pPr algn="l"/>
                      <a:r>
                        <a:rPr lang="en-GB" sz="1100" dirty="0" smtClean="0"/>
                        <a:t>Nimbus-5</a:t>
                      </a:r>
                      <a:endParaRPr lang="en-GB" sz="1100" dirty="0"/>
                    </a:p>
                  </a:txBody>
                  <a:tcPr anchor="ctr"/>
                </a:tc>
                <a:tc>
                  <a:txBody>
                    <a:bodyPr/>
                    <a:lstStyle/>
                    <a:p>
                      <a:pPr algn="l"/>
                      <a:r>
                        <a:rPr lang="en-GB" sz="1100" dirty="0" smtClean="0"/>
                        <a:t>ESMR </a:t>
                      </a:r>
                      <a:endParaRPr lang="en-GB" sz="1100" dirty="0"/>
                    </a:p>
                  </a:txBody>
                  <a:tcPr anchor="ctr"/>
                </a:tc>
                <a:tc>
                  <a:txBody>
                    <a:bodyPr/>
                    <a:lstStyle/>
                    <a:p>
                      <a:pPr algn="l"/>
                      <a:r>
                        <a:rPr lang="en-GB" sz="1100" dirty="0" smtClean="0"/>
                        <a:t>NASA</a:t>
                      </a:r>
                      <a:endParaRPr lang="en-GB" sz="1100" dirty="0"/>
                    </a:p>
                  </a:txBody>
                  <a:tcPr anchor="ctr"/>
                </a:tc>
                <a:tc>
                  <a:txBody>
                    <a:bodyPr/>
                    <a:lstStyle/>
                    <a:p>
                      <a:pPr algn="l"/>
                      <a:r>
                        <a:rPr lang="en-GB" sz="1100" dirty="0" smtClean="0"/>
                        <a:t>NASA (NSIDC - National Snow &amp; Ice Data </a:t>
                      </a:r>
                      <a:r>
                        <a:rPr lang="en-GB" sz="1100" dirty="0" err="1" smtClean="0"/>
                        <a:t>Center</a:t>
                      </a:r>
                      <a:r>
                        <a:rPr lang="en-GB" sz="1100" dirty="0" smtClean="0"/>
                        <a:t>) </a:t>
                      </a:r>
                      <a:r>
                        <a:rPr lang="en-GB" sz="1100" dirty="0" smtClean="0">
                          <a:solidFill>
                            <a:srgbClr val="FF0000"/>
                          </a:solidFill>
                        </a:rPr>
                        <a:t>(TBC)</a:t>
                      </a:r>
                      <a:endParaRPr lang="en-GB" sz="1100" dirty="0">
                        <a:solidFill>
                          <a:srgbClr val="FF0000"/>
                        </a:solidFill>
                      </a:endParaRPr>
                    </a:p>
                  </a:txBody>
                  <a:tcPr anchor="ctr"/>
                </a:tc>
              </a:tr>
              <a:tr h="495300">
                <a:tc>
                  <a:txBody>
                    <a:bodyPr/>
                    <a:lstStyle/>
                    <a:p>
                      <a:pPr algn="l"/>
                      <a:r>
                        <a:rPr lang="en-GB" sz="1100" b="1" dirty="0" smtClean="0"/>
                        <a:t>ESMR Imagery of Brightness</a:t>
                      </a:r>
                      <a:r>
                        <a:rPr lang="en-GB" sz="1100" b="1" baseline="0" dirty="0" smtClean="0"/>
                        <a:t> </a:t>
                      </a:r>
                      <a:r>
                        <a:rPr lang="en-GB" sz="1100" b="1" dirty="0" smtClean="0"/>
                        <a:t>Temperature on 70 mm Film</a:t>
                      </a:r>
                      <a:endParaRPr lang="en-GB" sz="1100" b="1" dirty="0"/>
                    </a:p>
                  </a:txBody>
                  <a:tcPr anchor="ctr"/>
                </a:tc>
                <a:tc>
                  <a:txBody>
                    <a:bodyPr/>
                    <a:lstStyle/>
                    <a:p>
                      <a:pPr algn="l"/>
                      <a:r>
                        <a:rPr lang="en-GB" sz="1100" dirty="0" smtClean="0"/>
                        <a:t>Nimbus-5</a:t>
                      </a:r>
                      <a:endParaRPr lang="en-GB" sz="1100" dirty="0"/>
                    </a:p>
                  </a:txBody>
                  <a:tcPr anchor="ctr"/>
                </a:tc>
                <a:tc>
                  <a:txBody>
                    <a:bodyPr/>
                    <a:lstStyle/>
                    <a:p>
                      <a:pPr algn="l"/>
                      <a:r>
                        <a:rPr lang="en-GB" sz="1100" dirty="0" smtClean="0"/>
                        <a:t>ESMR </a:t>
                      </a:r>
                      <a:endParaRPr lang="en-GB" sz="1100" dirty="0"/>
                    </a:p>
                  </a:txBody>
                  <a:tcPr anchor="ctr"/>
                </a:tc>
                <a:tc>
                  <a:txBody>
                    <a:bodyPr/>
                    <a:lstStyle/>
                    <a:p>
                      <a:pPr algn="l"/>
                      <a:r>
                        <a:rPr lang="en-GB" sz="1100" dirty="0" smtClean="0"/>
                        <a:t>NASA</a:t>
                      </a:r>
                      <a:endParaRPr lang="en-GB" sz="1100" dirty="0"/>
                    </a:p>
                  </a:txBody>
                  <a:tcPr anchor="ctr"/>
                </a:tc>
                <a:tc>
                  <a:txBody>
                    <a:bodyPr/>
                    <a:lstStyle/>
                    <a:p>
                      <a:pPr algn="l"/>
                      <a:r>
                        <a:rPr lang="en-GB" sz="1100" dirty="0" smtClean="0"/>
                        <a:t>GSFC - Goddard Earth Science Data and Information Services (GES DISC) </a:t>
                      </a:r>
                      <a:r>
                        <a:rPr lang="en-GB" sz="1100" dirty="0" smtClean="0">
                          <a:solidFill>
                            <a:srgbClr val="FF0000"/>
                          </a:solidFill>
                        </a:rPr>
                        <a:t>(TBC)</a:t>
                      </a:r>
                      <a:endParaRPr lang="en-GB" sz="1100" dirty="0">
                        <a:solidFill>
                          <a:srgbClr val="FF0000"/>
                        </a:solidFill>
                      </a:endParaRPr>
                    </a:p>
                  </a:txBody>
                  <a:tcPr anchor="ctr"/>
                </a:tc>
              </a:tr>
              <a:tr h="495300">
                <a:tc>
                  <a:txBody>
                    <a:bodyPr/>
                    <a:lstStyle/>
                    <a:p>
                      <a:pPr algn="l"/>
                      <a:r>
                        <a:rPr lang="en-GB" sz="1100" b="1" dirty="0" err="1" smtClean="0"/>
                        <a:t>SeaSat</a:t>
                      </a:r>
                      <a:r>
                        <a:rPr lang="en-GB" sz="1100" b="1" dirty="0" smtClean="0"/>
                        <a:t> SMMR data</a:t>
                      </a:r>
                      <a:endParaRPr lang="en-GB" sz="1100" b="1" dirty="0"/>
                    </a:p>
                  </a:txBody>
                  <a:tcPr anchor="ctr"/>
                </a:tc>
                <a:tc>
                  <a:txBody>
                    <a:bodyPr/>
                    <a:lstStyle/>
                    <a:p>
                      <a:pPr algn="l"/>
                      <a:r>
                        <a:rPr lang="en-GB" sz="1100" dirty="0" err="1" smtClean="0"/>
                        <a:t>SeaSat</a:t>
                      </a:r>
                      <a:endParaRPr lang="en-GB" sz="1100" dirty="0"/>
                    </a:p>
                  </a:txBody>
                  <a:tcPr anchor="ctr"/>
                </a:tc>
                <a:tc>
                  <a:txBody>
                    <a:bodyPr/>
                    <a:lstStyle/>
                    <a:p>
                      <a:pPr algn="l"/>
                      <a:r>
                        <a:rPr lang="en-GB" sz="1100" dirty="0" smtClean="0"/>
                        <a:t>SMMR</a:t>
                      </a:r>
                      <a:endParaRPr lang="en-GB" sz="1100" dirty="0"/>
                    </a:p>
                  </a:txBody>
                  <a:tcPr anchor="ctr"/>
                </a:tc>
                <a:tc>
                  <a:txBody>
                    <a:bodyPr/>
                    <a:lstStyle/>
                    <a:p>
                      <a:pPr algn="l"/>
                      <a:r>
                        <a:rPr lang="en-GB" sz="1100" dirty="0" smtClean="0"/>
                        <a:t>NASA/JPL</a:t>
                      </a:r>
                      <a:endParaRPr lang="en-GB" sz="1100" dirty="0"/>
                    </a:p>
                  </a:txBody>
                  <a:tcPr anchor="ctr"/>
                </a:tc>
                <a:tc>
                  <a:txBody>
                    <a:bodyPr/>
                    <a:lstStyle/>
                    <a:p>
                      <a:pPr algn="l"/>
                      <a:r>
                        <a:rPr lang="en-GB" sz="1100" dirty="0" smtClean="0"/>
                        <a:t>JPL Physical Oceanography DAAC </a:t>
                      </a:r>
                      <a:r>
                        <a:rPr lang="en-GB" sz="1100" dirty="0" smtClean="0">
                          <a:solidFill>
                            <a:srgbClr val="FF0000"/>
                          </a:solidFill>
                        </a:rPr>
                        <a:t>(TBC)</a:t>
                      </a:r>
                      <a:endParaRPr lang="en-GB" sz="1100" dirty="0">
                        <a:solidFill>
                          <a:srgbClr val="FF0000"/>
                        </a:solidFill>
                      </a:endParaRPr>
                    </a:p>
                  </a:txBody>
                  <a:tcPr anchor="ctr"/>
                </a:tc>
              </a:tr>
            </a:tbl>
          </a:graphicData>
        </a:graphic>
      </p:graphicFrame>
    </p:spTree>
    <p:extLst>
      <p:ext uri="{BB962C8B-B14F-4D97-AF65-F5344CB8AC3E}">
        <p14:creationId xmlns:p14="http://schemas.microsoft.com/office/powerpoint/2010/main" val="686294988"/>
      </p:ext>
    </p:extLst>
  </p:cSld>
  <p:clrMapOvr>
    <a:masterClrMapping/>
  </p:clrMapOvr>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299546" y="156412"/>
            <a:ext cx="6984124" cy="830997"/>
          </a:xfrm>
        </p:spPr>
        <p:txBody>
          <a:bodyPr/>
          <a:lstStyle/>
          <a:p>
            <a:r>
              <a:rPr lang="en-GB" sz="2400" dirty="0" smtClean="0"/>
              <a:t>Proposal of DSIG joint activity: </a:t>
            </a:r>
            <a:br>
              <a:rPr lang="en-GB" sz="2400" dirty="0" smtClean="0"/>
            </a:br>
            <a:r>
              <a:rPr lang="en-GB" sz="2400" i="1" dirty="0" smtClean="0"/>
              <a:t>“Heritage </a:t>
            </a:r>
            <a:r>
              <a:rPr lang="en-GB" sz="2400" i="1" dirty="0"/>
              <a:t>D</a:t>
            </a:r>
            <a:r>
              <a:rPr lang="en-GB" sz="2400" i="1" dirty="0" smtClean="0"/>
              <a:t>ata </a:t>
            </a:r>
            <a:r>
              <a:rPr lang="en-GB" sz="2400" i="1" dirty="0"/>
              <a:t>R</a:t>
            </a:r>
            <a:r>
              <a:rPr lang="en-GB" sz="2400" i="1" dirty="0" smtClean="0"/>
              <a:t>ecovery”</a:t>
            </a:r>
            <a:endParaRPr lang="en-US" sz="2400" i="1" dirty="0"/>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5" name="Content Placeholder 2"/>
          <p:cNvSpPr>
            <a:spLocks noGrp="1"/>
          </p:cNvSpPr>
          <p:nvPr>
            <p:ph idx="1"/>
          </p:nvPr>
        </p:nvSpPr>
        <p:spPr>
          <a:xfrm>
            <a:off x="238108" y="1182414"/>
            <a:ext cx="8624793" cy="4508938"/>
          </a:xfrm>
        </p:spPr>
        <p:txBody>
          <a:bodyPr/>
          <a:lstStyle/>
          <a:p>
            <a:pPr marL="0" indent="0" algn="just">
              <a:lnSpc>
                <a:spcPct val="50000"/>
              </a:lnSpc>
              <a:spcBef>
                <a:spcPts val="600"/>
              </a:spcBef>
              <a:spcAft>
                <a:spcPts val="600"/>
              </a:spcAft>
              <a:buNone/>
            </a:pPr>
            <a:endParaRPr lang="en-GB" sz="1800" dirty="0" smtClean="0">
              <a:solidFill>
                <a:schemeClr val="tx1"/>
              </a:solidFill>
              <a:sym typeface="Wingdings"/>
            </a:endParaRPr>
          </a:p>
          <a:p>
            <a:pPr marL="0" indent="0" algn="just">
              <a:lnSpc>
                <a:spcPct val="100000"/>
              </a:lnSpc>
              <a:spcBef>
                <a:spcPts val="600"/>
              </a:spcBef>
              <a:spcAft>
                <a:spcPts val="1200"/>
              </a:spcAft>
              <a:buNone/>
            </a:pPr>
            <a:r>
              <a:rPr lang="en-GB" dirty="0">
                <a:solidFill>
                  <a:schemeClr val="tx1"/>
                </a:solidFill>
                <a:sym typeface="Wingdings"/>
              </a:rPr>
              <a:t> Discussion on joint activities </a:t>
            </a:r>
            <a:r>
              <a:rPr lang="en-GB" dirty="0">
                <a:solidFill>
                  <a:schemeClr val="tx1"/>
                </a:solidFill>
              </a:rPr>
              <a:t>started in Europe (LTDP WG) and between ESA and NASA;</a:t>
            </a:r>
          </a:p>
          <a:p>
            <a:pPr marL="0" indent="0" algn="just">
              <a:lnSpc>
                <a:spcPct val="100000"/>
              </a:lnSpc>
              <a:spcBef>
                <a:spcPts val="600"/>
              </a:spcBef>
              <a:spcAft>
                <a:spcPts val="1200"/>
              </a:spcAft>
              <a:buNone/>
            </a:pPr>
            <a:r>
              <a:rPr lang="en-GB" b="1" u="sng" dirty="0" smtClean="0">
                <a:solidFill>
                  <a:schemeClr val="tx1"/>
                </a:solidFill>
              </a:rPr>
              <a:t>Proposal:</a:t>
            </a:r>
          </a:p>
          <a:p>
            <a:pPr marL="0" indent="0" algn="just">
              <a:lnSpc>
                <a:spcPct val="100000"/>
              </a:lnSpc>
              <a:spcBef>
                <a:spcPts val="600"/>
              </a:spcBef>
              <a:spcAft>
                <a:spcPts val="1200"/>
              </a:spcAft>
              <a:buNone/>
            </a:pPr>
            <a:r>
              <a:rPr lang="en-GB" dirty="0" smtClean="0">
                <a:solidFill>
                  <a:schemeClr val="tx1"/>
                </a:solidFill>
              </a:rPr>
              <a:t>Define and implement these activities as part of DSIG joint projects in cooperation among CEOS agencies.</a:t>
            </a:r>
            <a:endParaRPr lang="en-GB" dirty="0">
              <a:solidFill>
                <a:schemeClr val="tx1"/>
              </a:solidFill>
            </a:endParaRPr>
          </a:p>
          <a:p>
            <a:pPr marL="0" indent="0" algn="just">
              <a:lnSpc>
                <a:spcPct val="100000"/>
              </a:lnSpc>
              <a:spcBef>
                <a:spcPts val="600"/>
              </a:spcBef>
              <a:spcAft>
                <a:spcPts val="1200"/>
              </a:spcAft>
              <a:buNone/>
            </a:pPr>
            <a:r>
              <a:rPr lang="en-GB" b="1" u="sng" dirty="0" smtClean="0">
                <a:solidFill>
                  <a:schemeClr val="tx1"/>
                </a:solidFill>
              </a:rPr>
              <a:t>Way Forward:</a:t>
            </a:r>
          </a:p>
          <a:p>
            <a:pPr algn="just">
              <a:lnSpc>
                <a:spcPct val="100000"/>
              </a:lnSpc>
              <a:spcBef>
                <a:spcPts val="600"/>
              </a:spcBef>
              <a:spcAft>
                <a:spcPts val="600"/>
              </a:spcAft>
              <a:buFont typeface="Arial" panose="020B0604020202020204" pitchFamily="34" charset="0"/>
              <a:buChar char="•"/>
            </a:pPr>
            <a:r>
              <a:rPr lang="en-GB" dirty="0" smtClean="0">
                <a:solidFill>
                  <a:schemeClr val="tx1"/>
                </a:solidFill>
              </a:rPr>
              <a:t>Identification of heritage data sets of interest to be recovered: </a:t>
            </a:r>
            <a:endParaRPr lang="en-GB" dirty="0">
              <a:solidFill>
                <a:schemeClr val="tx1"/>
              </a:solidFill>
            </a:endParaRPr>
          </a:p>
          <a:p>
            <a:pPr lvl="1" algn="just">
              <a:lnSpc>
                <a:spcPct val="100000"/>
              </a:lnSpc>
              <a:spcBef>
                <a:spcPts val="600"/>
              </a:spcBef>
              <a:spcAft>
                <a:spcPts val="600"/>
              </a:spcAft>
              <a:buFont typeface="Arial" panose="020B0604020202020204" pitchFamily="34" charset="0"/>
              <a:buChar char="•"/>
            </a:pPr>
            <a:r>
              <a:rPr lang="en-GB" sz="1400" dirty="0" smtClean="0">
                <a:solidFill>
                  <a:schemeClr val="tx1"/>
                </a:solidFill>
              </a:rPr>
              <a:t>Location </a:t>
            </a:r>
            <a:r>
              <a:rPr lang="en-GB" sz="1400" dirty="0">
                <a:solidFill>
                  <a:schemeClr val="tx1"/>
                </a:solidFill>
              </a:rPr>
              <a:t>and </a:t>
            </a:r>
            <a:r>
              <a:rPr lang="en-GB" sz="1400" dirty="0" smtClean="0">
                <a:solidFill>
                  <a:schemeClr val="tx1"/>
                </a:solidFill>
              </a:rPr>
              <a:t>status</a:t>
            </a:r>
          </a:p>
          <a:p>
            <a:pPr lvl="1" algn="just">
              <a:lnSpc>
                <a:spcPct val="100000"/>
              </a:lnSpc>
              <a:spcBef>
                <a:spcPts val="600"/>
              </a:spcBef>
              <a:spcAft>
                <a:spcPts val="600"/>
              </a:spcAft>
              <a:buFont typeface="Arial" panose="020B0604020202020204" pitchFamily="34" charset="0"/>
              <a:buChar char="•"/>
            </a:pPr>
            <a:r>
              <a:rPr lang="en-GB" sz="1400" dirty="0" smtClean="0">
                <a:solidFill>
                  <a:schemeClr val="tx1"/>
                </a:solidFill>
              </a:rPr>
              <a:t>Format, Volume, etc.</a:t>
            </a:r>
          </a:p>
          <a:p>
            <a:pPr lvl="1" algn="just">
              <a:lnSpc>
                <a:spcPct val="100000"/>
              </a:lnSpc>
              <a:spcBef>
                <a:spcPts val="600"/>
              </a:spcBef>
              <a:spcAft>
                <a:spcPts val="600"/>
              </a:spcAft>
              <a:buFont typeface="Arial" panose="020B0604020202020204" pitchFamily="34" charset="0"/>
              <a:buChar char="•"/>
            </a:pPr>
            <a:r>
              <a:rPr lang="en-GB" sz="1400" dirty="0" smtClean="0">
                <a:solidFill>
                  <a:schemeClr val="tx1"/>
                </a:solidFill>
              </a:rPr>
              <a:t>Prioritization based on uniqueness, applications, needs, impact, etc.</a:t>
            </a:r>
            <a:endParaRPr lang="en-GB" dirty="0">
              <a:solidFill>
                <a:schemeClr val="tx1"/>
              </a:solidFill>
            </a:endParaRPr>
          </a:p>
          <a:p>
            <a:pPr lvl="1" algn="just">
              <a:lnSpc>
                <a:spcPct val="100000"/>
              </a:lnSpc>
              <a:spcBef>
                <a:spcPts val="600"/>
              </a:spcBef>
              <a:spcAft>
                <a:spcPts val="600"/>
              </a:spcAft>
              <a:buFont typeface="Arial" panose="020B0604020202020204" pitchFamily="34" charset="0"/>
              <a:buChar char="•"/>
            </a:pPr>
            <a:r>
              <a:rPr lang="en-GB" sz="1400" dirty="0" smtClean="0">
                <a:solidFill>
                  <a:schemeClr val="tx1"/>
                </a:solidFill>
              </a:rPr>
              <a:t>Define approach and start data recovering, harmonization, reprocessing, discovery, access, preservation, valorisation</a:t>
            </a:r>
          </a:p>
        </p:txBody>
      </p:sp>
      <p:sp>
        <p:nvSpPr>
          <p:cNvPr id="3" name="Rounded Rectangle 2"/>
          <p:cNvSpPr/>
          <p:nvPr/>
        </p:nvSpPr>
        <p:spPr>
          <a:xfrm>
            <a:off x="3795025" y="5964201"/>
            <a:ext cx="5211915" cy="754099"/>
          </a:xfrm>
          <a:prstGeom prst="roundRect">
            <a:avLst/>
          </a:prstGeom>
        </p:spPr>
        <p:style>
          <a:lnRef idx="1">
            <a:schemeClr val="accent1"/>
          </a:lnRef>
          <a:fillRef idx="3">
            <a:schemeClr val="accent1"/>
          </a:fillRef>
          <a:effectRef idx="2">
            <a:schemeClr val="accent1"/>
          </a:effectRef>
          <a:fontRef idx="minor">
            <a:schemeClr val="lt1"/>
          </a:fontRef>
        </p:style>
        <p:txBody>
          <a:bodyPr rtlCol="0" anchor="ctr"/>
          <a:lstStyle/>
          <a:p>
            <a:pPr algn="ctr"/>
            <a:r>
              <a:rPr lang="en-US" sz="2800" dirty="0" smtClean="0"/>
              <a:t>Comments ? Actions ?</a:t>
            </a:r>
            <a:endParaRPr lang="en-US" sz="2800" dirty="0"/>
          </a:p>
        </p:txBody>
      </p:sp>
    </p:spTree>
    <p:extLst>
      <p:ext uri="{BB962C8B-B14F-4D97-AF65-F5344CB8AC3E}">
        <p14:creationId xmlns:p14="http://schemas.microsoft.com/office/powerpoint/2010/main" val="2599373002"/>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5" name="Rectangle 6"/>
          <p:cNvSpPr txBox="1">
            <a:spLocks noChangeArrowheads="1"/>
          </p:cNvSpPr>
          <p:nvPr/>
        </p:nvSpPr>
        <p:spPr bwMode="auto">
          <a:xfrm>
            <a:off x="481029" y="243820"/>
            <a:ext cx="7185025"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defPPr>
              <a:defRPr lang="en-GB"/>
            </a:defPPr>
            <a:lvl1pPr eaLnBrk="0" hangingPunct="0">
              <a:defRPr sz="2000" b="1">
                <a:solidFill>
                  <a:schemeClr val="bg1"/>
                </a:solidFill>
                <a:latin typeface="Verdana" charset="0"/>
                <a:ea typeface="MS PGothic" charset="0"/>
                <a:cs typeface="+mj-cs"/>
              </a:defRPr>
            </a:lvl1pPr>
            <a:lvl2pPr eaLnBrk="0" hangingPunct="0">
              <a:defRPr sz="2200" b="1">
                <a:solidFill>
                  <a:schemeClr val="bg1"/>
                </a:solidFill>
              </a:defRPr>
            </a:lvl2pPr>
            <a:lvl3pPr eaLnBrk="0" hangingPunct="0">
              <a:defRPr sz="2200" b="1">
                <a:solidFill>
                  <a:schemeClr val="bg1"/>
                </a:solidFill>
              </a:defRPr>
            </a:lvl3pPr>
            <a:lvl4pPr eaLnBrk="0" hangingPunct="0">
              <a:defRPr sz="2200" b="1">
                <a:solidFill>
                  <a:schemeClr val="bg1"/>
                </a:solidFill>
              </a:defRPr>
            </a:lvl4pPr>
            <a:lvl5pPr eaLnBrk="0" hangingPunct="0">
              <a:defRPr sz="2200" b="1">
                <a:solidFill>
                  <a:schemeClr val="bg1"/>
                </a:solidFill>
              </a:defRPr>
            </a:lvl5pPr>
            <a:lvl6pPr marL="457200" fontAlgn="base">
              <a:spcBef>
                <a:spcPct val="0"/>
              </a:spcBef>
              <a:spcAft>
                <a:spcPct val="0"/>
              </a:spcAft>
              <a:defRPr sz="2200" b="1">
                <a:solidFill>
                  <a:schemeClr val="bg1"/>
                </a:solidFill>
              </a:defRPr>
            </a:lvl6pPr>
            <a:lvl7pPr marL="914400" fontAlgn="base">
              <a:spcBef>
                <a:spcPct val="0"/>
              </a:spcBef>
              <a:spcAft>
                <a:spcPct val="0"/>
              </a:spcAft>
              <a:defRPr sz="2200" b="1">
                <a:solidFill>
                  <a:schemeClr val="bg1"/>
                </a:solidFill>
              </a:defRPr>
            </a:lvl7pPr>
            <a:lvl8pPr marL="1371600" fontAlgn="base">
              <a:spcBef>
                <a:spcPct val="0"/>
              </a:spcBef>
              <a:spcAft>
                <a:spcPct val="0"/>
              </a:spcAft>
              <a:defRPr sz="2200" b="1">
                <a:solidFill>
                  <a:schemeClr val="bg1"/>
                </a:solidFill>
              </a:defRPr>
            </a:lvl8pPr>
            <a:lvl9pPr marL="1828800" fontAlgn="base">
              <a:spcBef>
                <a:spcPct val="0"/>
              </a:spcBef>
              <a:spcAft>
                <a:spcPct val="0"/>
              </a:spcAft>
              <a:defRPr sz="2200" b="1">
                <a:solidFill>
                  <a:schemeClr val="bg1"/>
                </a:solidFill>
              </a:defRPr>
            </a:lvl9pPr>
          </a:lstStyle>
          <a:p>
            <a:r>
              <a:rPr lang="en-GB" altLang="en-US" sz="2400" dirty="0"/>
              <a:t>Need</a:t>
            </a:r>
          </a:p>
        </p:txBody>
      </p:sp>
      <p:sp>
        <p:nvSpPr>
          <p:cNvPr id="2" name="Rectangle 1"/>
          <p:cNvSpPr/>
          <p:nvPr/>
        </p:nvSpPr>
        <p:spPr>
          <a:xfrm>
            <a:off x="352725" y="4925500"/>
            <a:ext cx="8577010" cy="810478"/>
          </a:xfrm>
          <a:prstGeom prst="rect">
            <a:avLst/>
          </a:prstGeom>
        </p:spPr>
        <p:txBody>
          <a:bodyPr wrap="square">
            <a:spAutoFit/>
          </a:bodyPr>
          <a:lstStyle/>
          <a:p>
            <a:pPr algn="just">
              <a:lnSpc>
                <a:spcPct val="150000"/>
              </a:lnSpc>
              <a:spcBef>
                <a:spcPts val="1200"/>
              </a:spcBef>
              <a:spcAft>
                <a:spcPts val="600"/>
              </a:spcAft>
            </a:pPr>
            <a:r>
              <a:rPr lang="en-GB" sz="1600" dirty="0" smtClean="0"/>
              <a:t>Climate applications are requiring more and more to extend critical </a:t>
            </a:r>
            <a:r>
              <a:rPr lang="en-GB" sz="1600" dirty="0"/>
              <a:t>long-term science observation back in time through recovery and use of historical data sets</a:t>
            </a:r>
            <a:r>
              <a:rPr lang="en-GB" sz="1600" dirty="0" smtClean="0"/>
              <a:t>.</a:t>
            </a:r>
          </a:p>
        </p:txBody>
      </p:sp>
      <p:pic>
        <p:nvPicPr>
          <p:cNvPr id="3" name="Picture 2"/>
          <p:cNvPicPr>
            <a:picLocks noChangeAspect="1"/>
          </p:cNvPicPr>
          <p:nvPr/>
        </p:nvPicPr>
        <p:blipFill>
          <a:blip r:embed="rId3"/>
          <a:stretch>
            <a:fillRect/>
          </a:stretch>
        </p:blipFill>
        <p:spPr>
          <a:xfrm>
            <a:off x="1946320" y="1989525"/>
            <a:ext cx="5295413" cy="2396114"/>
          </a:xfrm>
          <a:prstGeom prst="rect">
            <a:avLst/>
          </a:prstGeom>
        </p:spPr>
      </p:pic>
      <p:sp>
        <p:nvSpPr>
          <p:cNvPr id="7" name="TextBox 6"/>
          <p:cNvSpPr txBox="1"/>
          <p:nvPr/>
        </p:nvSpPr>
        <p:spPr>
          <a:xfrm>
            <a:off x="1484483" y="1323288"/>
            <a:ext cx="6316553" cy="584776"/>
          </a:xfrm>
          <a:prstGeom prst="rect">
            <a:avLst/>
          </a:prstGeom>
          <a:noFill/>
        </p:spPr>
        <p:txBody>
          <a:bodyPr wrap="none" rtlCol="0">
            <a:spAutoFit/>
          </a:bodyPr>
          <a:lstStyle/>
          <a:p>
            <a:r>
              <a:rPr lang="en-US" sz="3200" b="1" dirty="0" smtClean="0">
                <a:ln w="17780" cmpd="sng">
                  <a:solidFill>
                    <a:schemeClr val="accent1">
                      <a:tint val="3000"/>
                    </a:schemeClr>
                  </a:solidFill>
                  <a:prstDash val="solid"/>
                  <a:miter lim="800000"/>
                </a:ln>
                <a:effectLst>
                  <a:outerShdw blurRad="55000" dist="50800" dir="5400000" algn="tl">
                    <a:srgbClr val="000000">
                      <a:alpha val="33000"/>
                    </a:srgbClr>
                  </a:outerShdw>
                </a:effectLst>
              </a:rPr>
              <a:t>Historical Data Recovering</a:t>
            </a:r>
            <a:endParaRPr lang="en-US" sz="3200" b="1" dirty="0">
              <a:ln w="17780" cmpd="sng">
                <a:solidFill>
                  <a:schemeClr val="accent1">
                    <a:tint val="3000"/>
                  </a:schemeClr>
                </a:solidFill>
                <a:prstDash val="solid"/>
                <a:miter lim="800000"/>
              </a:ln>
              <a:effectLst>
                <a:outerShdw blurRad="55000" dist="50800" dir="5400000" algn="tl">
                  <a:srgbClr val="000000">
                    <a:alpha val="33000"/>
                  </a:srgbClr>
                </a:outerShdw>
              </a:effectLst>
            </a:endParaRPr>
          </a:p>
        </p:txBody>
      </p:sp>
    </p:spTree>
    <p:extLst>
      <p:ext uri="{BB962C8B-B14F-4D97-AF65-F5344CB8AC3E}">
        <p14:creationId xmlns:p14="http://schemas.microsoft.com/office/powerpoint/2010/main" val="1222320961"/>
      </p:ext>
    </p:extLst>
  </p:cSld>
  <p:clrMapOvr>
    <a:masterClrMapping/>
  </p:clrMapOvr>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p:cNvSpPr>
            <a:spLocks noGrp="1"/>
          </p:cNvSpPr>
          <p:nvPr>
            <p:ph idx="1"/>
          </p:nvPr>
        </p:nvSpPr>
        <p:spPr>
          <a:xfrm>
            <a:off x="962025" y="1673225"/>
            <a:ext cx="7219950" cy="2822575"/>
          </a:xfrm>
        </p:spPr>
        <p:txBody>
          <a:bodyPr/>
          <a:lstStyle/>
          <a:p>
            <a:pPr marL="0" lvl="1" indent="0" algn="ctr">
              <a:buNone/>
            </a:pPr>
            <a:endParaRPr lang="en-US" sz="3600" b="1" dirty="0">
              <a:solidFill>
                <a:schemeClr val="tx1"/>
              </a:solidFill>
            </a:endParaRPr>
          </a:p>
          <a:p>
            <a:pPr marL="0" lvl="1" indent="0" algn="ctr">
              <a:buNone/>
            </a:pPr>
            <a:r>
              <a:rPr lang="en-US" sz="3600" b="1" dirty="0" smtClean="0">
                <a:solidFill>
                  <a:schemeClr val="tx1"/>
                </a:solidFill>
              </a:rPr>
              <a:t>Thank you for your attention !!!</a:t>
            </a:r>
          </a:p>
          <a:p>
            <a:pPr marL="0" lvl="1" indent="0" algn="ctr">
              <a:buNone/>
            </a:pPr>
            <a:endParaRPr lang="en-US" sz="3600" b="1" dirty="0">
              <a:solidFill>
                <a:schemeClr val="tx1"/>
              </a:solidFill>
            </a:endParaRPr>
          </a:p>
        </p:txBody>
      </p:sp>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Tree>
    <p:extLst>
      <p:ext uri="{BB962C8B-B14F-4D97-AF65-F5344CB8AC3E}">
        <p14:creationId xmlns:p14="http://schemas.microsoft.com/office/powerpoint/2010/main" val="1001095562"/>
      </p:ext>
    </p:extLst>
  </p:cSld>
  <p:clrMapOvr>
    <a:masterClrMapping/>
  </p:clrMapOvr>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ORA - Ozone Profiles</a:t>
            </a:r>
            <a:endParaRPr lang="en-GB" dirty="0"/>
          </a:p>
        </p:txBody>
      </p:sp>
      <p:sp>
        <p:nvSpPr>
          <p:cNvPr id="3" name="Content Placeholder 2"/>
          <p:cNvSpPr>
            <a:spLocks noGrp="1"/>
          </p:cNvSpPr>
          <p:nvPr>
            <p:ph idx="1"/>
          </p:nvPr>
        </p:nvSpPr>
        <p:spPr>
          <a:xfrm>
            <a:off x="416257" y="1438701"/>
            <a:ext cx="8311487" cy="4954136"/>
          </a:xfrm>
        </p:spPr>
        <p:txBody>
          <a:bodyPr/>
          <a:lstStyle/>
          <a:p>
            <a:pPr>
              <a:spcBef>
                <a:spcPts val="600"/>
              </a:spcBef>
              <a:spcAft>
                <a:spcPts val="600"/>
              </a:spcAft>
              <a:buFont typeface="Arial" panose="020B0604020202020204" pitchFamily="34" charset="0"/>
              <a:buChar char="•"/>
            </a:pPr>
            <a:r>
              <a:rPr lang="en-GB" sz="1200" b="1" dirty="0">
                <a:solidFill>
                  <a:schemeClr val="tx1"/>
                </a:solidFill>
              </a:rPr>
              <a:t>Data Set: </a:t>
            </a:r>
            <a:r>
              <a:rPr lang="en-GB" sz="1200" dirty="0">
                <a:solidFill>
                  <a:schemeClr val="tx1"/>
                </a:solidFill>
              </a:rPr>
              <a:t>Ozone profiles from 30 to 110 </a:t>
            </a:r>
            <a:r>
              <a:rPr lang="en-GB" sz="1200" dirty="0" smtClean="0">
                <a:solidFill>
                  <a:schemeClr val="tx1"/>
                </a:solidFill>
              </a:rPr>
              <a:t>km</a:t>
            </a:r>
          </a:p>
          <a:p>
            <a:pPr>
              <a:spcBef>
                <a:spcPts val="600"/>
              </a:spcBef>
              <a:spcAft>
                <a:spcPts val="600"/>
              </a:spcAft>
              <a:buFont typeface="Arial" panose="020B0604020202020204" pitchFamily="34" charset="0"/>
              <a:buChar char="•"/>
            </a:pPr>
            <a:r>
              <a:rPr lang="en-GB" sz="1200" b="1" dirty="0" smtClean="0">
                <a:solidFill>
                  <a:schemeClr val="tx1"/>
                </a:solidFill>
              </a:rPr>
              <a:t>Mission: </a:t>
            </a:r>
            <a:r>
              <a:rPr lang="en-GB" sz="1200" dirty="0">
                <a:solidFill>
                  <a:schemeClr val="tx1"/>
                </a:solidFill>
              </a:rPr>
              <a:t>EURECA (European Retrievable Carrier</a:t>
            </a:r>
            <a:r>
              <a:rPr lang="en-GB" sz="1200" dirty="0" smtClean="0">
                <a:solidFill>
                  <a:schemeClr val="tx1"/>
                </a:solidFill>
              </a:rPr>
              <a:t>)</a:t>
            </a:r>
          </a:p>
          <a:p>
            <a:pPr>
              <a:spcBef>
                <a:spcPts val="600"/>
              </a:spcBef>
              <a:spcAft>
                <a:spcPts val="600"/>
              </a:spcAft>
              <a:buFont typeface="Arial" panose="020B0604020202020204" pitchFamily="34" charset="0"/>
              <a:buChar char="•"/>
            </a:pPr>
            <a:r>
              <a:rPr lang="en-GB" sz="1200" b="1" dirty="0" smtClean="0">
                <a:solidFill>
                  <a:schemeClr val="tx1"/>
                </a:solidFill>
              </a:rPr>
              <a:t>Mission owner: </a:t>
            </a:r>
            <a:r>
              <a:rPr lang="en-GB" sz="1200" dirty="0" smtClean="0">
                <a:solidFill>
                  <a:schemeClr val="tx1"/>
                </a:solidFill>
              </a:rPr>
              <a:t>ESA</a:t>
            </a:r>
          </a:p>
          <a:p>
            <a:pPr>
              <a:spcBef>
                <a:spcPts val="600"/>
              </a:spcBef>
              <a:spcAft>
                <a:spcPts val="600"/>
              </a:spcAft>
              <a:buFont typeface="Arial" panose="020B0604020202020204" pitchFamily="34" charset="0"/>
              <a:buChar char="•"/>
            </a:pPr>
            <a:r>
              <a:rPr lang="en-GB" sz="1200" b="1" dirty="0" smtClean="0">
                <a:solidFill>
                  <a:schemeClr val="tx1"/>
                </a:solidFill>
              </a:rPr>
              <a:t>Data Set Instrument/Sensor: </a:t>
            </a:r>
            <a:r>
              <a:rPr lang="en-GB" sz="1200" dirty="0">
                <a:solidFill>
                  <a:schemeClr val="tx1"/>
                </a:solidFill>
              </a:rPr>
              <a:t>ORA (Occultation Radiometer Instrument</a:t>
            </a:r>
            <a:r>
              <a:rPr lang="en-GB" sz="1200" dirty="0" smtClean="0">
                <a:solidFill>
                  <a:schemeClr val="tx1"/>
                </a:solidFill>
              </a:rPr>
              <a:t>)</a:t>
            </a:r>
          </a:p>
          <a:p>
            <a:pPr>
              <a:spcBef>
                <a:spcPts val="600"/>
              </a:spcBef>
              <a:spcAft>
                <a:spcPts val="600"/>
              </a:spcAft>
              <a:buFont typeface="Arial" panose="020B0604020202020204" pitchFamily="34" charset="0"/>
              <a:buChar char="•"/>
            </a:pPr>
            <a:r>
              <a:rPr lang="en-GB" sz="1200" b="1" dirty="0" smtClean="0">
                <a:solidFill>
                  <a:schemeClr val="tx1"/>
                </a:solidFill>
              </a:rPr>
              <a:t>Data Set Location</a:t>
            </a:r>
            <a:r>
              <a:rPr lang="en-GB" sz="1200" b="1" dirty="0">
                <a:solidFill>
                  <a:schemeClr val="tx1"/>
                </a:solidFill>
              </a:rPr>
              <a:t>: </a:t>
            </a:r>
            <a:r>
              <a:rPr lang="en-GB" sz="1200" dirty="0">
                <a:solidFill>
                  <a:schemeClr val="tx1"/>
                </a:solidFill>
              </a:rPr>
              <a:t>Belgian Institute for Space </a:t>
            </a:r>
            <a:r>
              <a:rPr lang="en-GB" sz="1200" dirty="0" err="1">
                <a:solidFill>
                  <a:schemeClr val="tx1"/>
                </a:solidFill>
              </a:rPr>
              <a:t>Aeronomy</a:t>
            </a:r>
            <a:r>
              <a:rPr lang="en-GB" sz="1200" dirty="0">
                <a:solidFill>
                  <a:schemeClr val="tx1"/>
                </a:solidFill>
              </a:rPr>
              <a:t> </a:t>
            </a:r>
            <a:r>
              <a:rPr lang="en-GB" sz="1200" dirty="0" smtClean="0">
                <a:solidFill>
                  <a:schemeClr val="tx1"/>
                </a:solidFill>
              </a:rPr>
              <a:t>(tbc)</a:t>
            </a:r>
          </a:p>
          <a:p>
            <a:pPr>
              <a:spcBef>
                <a:spcPts val="600"/>
              </a:spcBef>
              <a:spcAft>
                <a:spcPts val="600"/>
              </a:spcAft>
              <a:buFont typeface="Arial" panose="020B0604020202020204" pitchFamily="34" charset="0"/>
              <a:buChar char="•"/>
            </a:pPr>
            <a:r>
              <a:rPr lang="en-GB" sz="1200" b="1" dirty="0" smtClean="0">
                <a:solidFill>
                  <a:schemeClr val="tx1"/>
                </a:solidFill>
              </a:rPr>
              <a:t>Storage Media: </a:t>
            </a:r>
            <a:r>
              <a:rPr lang="en-GB" sz="1200" dirty="0" smtClean="0">
                <a:solidFill>
                  <a:schemeClr val="tx1"/>
                </a:solidFill>
              </a:rPr>
              <a:t>unknown</a:t>
            </a:r>
          </a:p>
          <a:p>
            <a:pPr>
              <a:spcBef>
                <a:spcPts val="600"/>
              </a:spcBef>
              <a:spcAft>
                <a:spcPts val="600"/>
              </a:spcAft>
              <a:buFont typeface="Arial" panose="020B0604020202020204" pitchFamily="34" charset="0"/>
              <a:buChar char="•"/>
            </a:pPr>
            <a:r>
              <a:rPr lang="en-GB" sz="1200" b="1" dirty="0" smtClean="0">
                <a:solidFill>
                  <a:schemeClr val="tx1"/>
                </a:solidFill>
              </a:rPr>
              <a:t>Data/Products Format: </a:t>
            </a:r>
            <a:r>
              <a:rPr lang="en-GB" sz="1200" dirty="0" smtClean="0">
                <a:solidFill>
                  <a:schemeClr val="tx1"/>
                </a:solidFill>
              </a:rPr>
              <a:t>unknown</a:t>
            </a:r>
          </a:p>
          <a:p>
            <a:pPr>
              <a:spcBef>
                <a:spcPts val="600"/>
              </a:spcBef>
              <a:spcAft>
                <a:spcPts val="600"/>
              </a:spcAft>
              <a:buFont typeface="Arial" panose="020B0604020202020204" pitchFamily="34" charset="0"/>
              <a:buChar char="•"/>
            </a:pPr>
            <a:r>
              <a:rPr lang="en-GB" sz="1200" b="1" dirty="0">
                <a:solidFill>
                  <a:schemeClr val="tx1"/>
                </a:solidFill>
              </a:rPr>
              <a:t>Temporal Coverage</a:t>
            </a:r>
            <a:r>
              <a:rPr lang="en-GB" sz="1200" b="1" dirty="0" smtClean="0">
                <a:solidFill>
                  <a:schemeClr val="tx1"/>
                </a:solidFill>
              </a:rPr>
              <a:t>: </a:t>
            </a:r>
            <a:r>
              <a:rPr lang="en-GB" sz="1200" dirty="0" smtClean="0">
                <a:solidFill>
                  <a:schemeClr val="tx1"/>
                </a:solidFill>
              </a:rPr>
              <a:t>August </a:t>
            </a:r>
            <a:r>
              <a:rPr lang="en-GB" sz="1200" dirty="0">
                <a:solidFill>
                  <a:schemeClr val="tx1"/>
                </a:solidFill>
              </a:rPr>
              <a:t>1992 - April 1993 </a:t>
            </a:r>
            <a:r>
              <a:rPr lang="en-GB" sz="1200" dirty="0" smtClean="0">
                <a:solidFill>
                  <a:schemeClr val="tx1"/>
                </a:solidFill>
              </a:rPr>
              <a:t>(tbc)</a:t>
            </a:r>
          </a:p>
          <a:p>
            <a:pPr>
              <a:spcBef>
                <a:spcPts val="600"/>
              </a:spcBef>
              <a:spcAft>
                <a:spcPts val="600"/>
              </a:spcAft>
              <a:buFont typeface="Arial" panose="020B0604020202020204" pitchFamily="34" charset="0"/>
              <a:buChar char="•"/>
            </a:pPr>
            <a:r>
              <a:rPr lang="en-GB" sz="1200" b="1" dirty="0" smtClean="0">
                <a:solidFill>
                  <a:schemeClr val="tx1"/>
                </a:solidFill>
              </a:rPr>
              <a:t>Geographical Coverage: </a:t>
            </a:r>
            <a:r>
              <a:rPr lang="en-GB" sz="1200" dirty="0">
                <a:solidFill>
                  <a:schemeClr val="tx1"/>
                </a:solidFill>
              </a:rPr>
              <a:t>Global </a:t>
            </a:r>
            <a:r>
              <a:rPr lang="en-GB" sz="1200" dirty="0" smtClean="0">
                <a:solidFill>
                  <a:schemeClr val="tx1"/>
                </a:solidFill>
              </a:rPr>
              <a:t>(tbc)</a:t>
            </a:r>
          </a:p>
          <a:p>
            <a:pPr>
              <a:spcBef>
                <a:spcPts val="600"/>
              </a:spcBef>
              <a:spcAft>
                <a:spcPts val="600"/>
              </a:spcAft>
              <a:buFont typeface="Arial" panose="020B0604020202020204" pitchFamily="34" charset="0"/>
              <a:buChar char="•"/>
            </a:pPr>
            <a:r>
              <a:rPr lang="en-GB" sz="1200" b="1" dirty="0" smtClean="0">
                <a:solidFill>
                  <a:schemeClr val="tx1"/>
                </a:solidFill>
              </a:rPr>
              <a:t>More Info: </a:t>
            </a:r>
            <a:r>
              <a:rPr lang="en-GB" sz="1200" dirty="0">
                <a:solidFill>
                  <a:schemeClr val="tx1"/>
                </a:solidFill>
                <a:hlinkClick r:id="rId2"/>
              </a:rPr>
              <a:t>http://</a:t>
            </a:r>
            <a:r>
              <a:rPr lang="en-GB" sz="1200" dirty="0" smtClean="0">
                <a:solidFill>
                  <a:schemeClr val="tx1"/>
                </a:solidFill>
                <a:hlinkClick r:id="rId2"/>
              </a:rPr>
              <a:t>nssdc.gsfc.nasa.gov/nmc/experimentDisplay.do?id=1992-049B-10</a:t>
            </a:r>
            <a:r>
              <a:rPr lang="en-GB" sz="1200" dirty="0" smtClean="0">
                <a:solidFill>
                  <a:schemeClr val="tx1"/>
                </a:solidFill>
              </a:rPr>
              <a:t>  </a:t>
            </a:r>
          </a:p>
          <a:p>
            <a:pPr lvl="0">
              <a:spcBef>
                <a:spcPts val="600"/>
              </a:spcBef>
              <a:spcAft>
                <a:spcPts val="600"/>
              </a:spcAft>
              <a:buFont typeface="Arial" panose="020B0604020202020204" pitchFamily="34" charset="0"/>
              <a:buChar char="•"/>
            </a:pPr>
            <a:r>
              <a:rPr lang="en-GB" sz="1200" b="1" dirty="0" smtClean="0">
                <a:solidFill>
                  <a:schemeClr val="tx1"/>
                </a:solidFill>
              </a:rPr>
              <a:t>Point of Contact: </a:t>
            </a:r>
            <a:r>
              <a:rPr lang="en-GB" sz="1200" dirty="0" smtClean="0">
                <a:solidFill>
                  <a:schemeClr val="tx1"/>
                </a:solidFill>
              </a:rPr>
              <a:t>Simon </a:t>
            </a:r>
            <a:r>
              <a:rPr lang="en-GB" sz="1200" dirty="0" err="1">
                <a:solidFill>
                  <a:schemeClr val="tx1"/>
                </a:solidFill>
              </a:rPr>
              <a:t>Chabrillat</a:t>
            </a:r>
            <a:r>
              <a:rPr lang="en-GB" sz="1200" dirty="0">
                <a:solidFill>
                  <a:schemeClr val="tx1"/>
                </a:solidFill>
              </a:rPr>
              <a:t>, Belgian Institute for Space </a:t>
            </a:r>
            <a:r>
              <a:rPr lang="en-GB" sz="1200" dirty="0" err="1">
                <a:solidFill>
                  <a:schemeClr val="tx1"/>
                </a:solidFill>
              </a:rPr>
              <a:t>Aeronomy</a:t>
            </a:r>
            <a:r>
              <a:rPr lang="en-GB" sz="1200" dirty="0">
                <a:solidFill>
                  <a:schemeClr val="tx1"/>
                </a:solidFill>
              </a:rPr>
              <a:t> </a:t>
            </a:r>
            <a:br>
              <a:rPr lang="en-GB" sz="1200" dirty="0">
                <a:solidFill>
                  <a:schemeClr val="tx1"/>
                </a:solidFill>
              </a:rPr>
            </a:br>
            <a:r>
              <a:rPr lang="en-GB" sz="1200" u="sng" dirty="0">
                <a:solidFill>
                  <a:schemeClr val="tx1"/>
                </a:solidFill>
                <a:hlinkClick r:id="rId3"/>
              </a:rPr>
              <a:t>simon.chabrillat@aeronomie.be</a:t>
            </a:r>
            <a:r>
              <a:rPr lang="en-GB" sz="1200" dirty="0">
                <a:solidFill>
                  <a:schemeClr val="tx1"/>
                </a:solidFill>
              </a:rPr>
              <a:t>; </a:t>
            </a:r>
            <a:r>
              <a:rPr lang="en-GB" sz="1200" u="sng" dirty="0">
                <a:solidFill>
                  <a:schemeClr val="tx1"/>
                </a:solidFill>
                <a:hlinkClick r:id="rId4"/>
              </a:rPr>
              <a:t>simonc@oma.be</a:t>
            </a:r>
            <a:endParaRPr lang="en-GB" sz="1200" dirty="0">
              <a:solidFill>
                <a:schemeClr val="tx1"/>
              </a:solidFill>
            </a:endParaRPr>
          </a:p>
          <a:p>
            <a:pPr>
              <a:spcBef>
                <a:spcPts val="600"/>
              </a:spcBef>
              <a:spcAft>
                <a:spcPts val="600"/>
              </a:spcAft>
              <a:buFont typeface="Arial" panose="020B0604020202020204" pitchFamily="34" charset="0"/>
              <a:buChar char="•"/>
            </a:pPr>
            <a:r>
              <a:rPr lang="en-GB" sz="1200" b="1" dirty="0" smtClean="0">
                <a:solidFill>
                  <a:schemeClr val="tx1"/>
                </a:solidFill>
              </a:rPr>
              <a:t>Next Step: </a:t>
            </a:r>
            <a:r>
              <a:rPr lang="en-GB" sz="1200" dirty="0" smtClean="0">
                <a:solidFill>
                  <a:schemeClr val="tx1"/>
                </a:solidFill>
              </a:rPr>
              <a:t>ESA to contact </a:t>
            </a:r>
            <a:r>
              <a:rPr lang="en-GB" sz="1200" dirty="0">
                <a:solidFill>
                  <a:schemeClr val="tx1"/>
                </a:solidFill>
              </a:rPr>
              <a:t>Simon </a:t>
            </a:r>
            <a:r>
              <a:rPr lang="en-GB" sz="1200" dirty="0" err="1" smtClean="0">
                <a:solidFill>
                  <a:schemeClr val="tx1"/>
                </a:solidFill>
              </a:rPr>
              <a:t>Chabrillat</a:t>
            </a:r>
            <a:r>
              <a:rPr lang="en-GB" sz="1200" dirty="0" smtClean="0">
                <a:solidFill>
                  <a:schemeClr val="tx1"/>
                </a:solidFill>
              </a:rPr>
              <a:t> for more information regarding data set location, storage media and format.</a:t>
            </a:r>
            <a:endParaRPr lang="en-GB" sz="1200" dirty="0">
              <a:solidFill>
                <a:schemeClr val="tx1"/>
              </a:solidFill>
            </a:endParaRPr>
          </a:p>
        </p:txBody>
      </p:sp>
    </p:spTree>
    <p:extLst>
      <p:ext uri="{BB962C8B-B14F-4D97-AF65-F5344CB8AC3E}">
        <p14:creationId xmlns:p14="http://schemas.microsoft.com/office/powerpoint/2010/main" val="1571951242"/>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smtClean="0"/>
              <a:t>Grille Vertical Profiles </a:t>
            </a:r>
            <a:endParaRPr lang="en-GB" dirty="0"/>
          </a:p>
        </p:txBody>
      </p:sp>
      <p:sp>
        <p:nvSpPr>
          <p:cNvPr id="7" name="Content Placeholder 2"/>
          <p:cNvSpPr>
            <a:spLocks noGrp="1"/>
          </p:cNvSpPr>
          <p:nvPr>
            <p:ph idx="1"/>
          </p:nvPr>
        </p:nvSpPr>
        <p:spPr>
          <a:xfrm>
            <a:off x="467223" y="1408563"/>
            <a:ext cx="8209555" cy="5268036"/>
          </a:xfrm>
        </p:spPr>
        <p:txBody>
          <a:bodyPr/>
          <a:lstStyle/>
          <a:p>
            <a:pPr>
              <a:spcBef>
                <a:spcPts val="600"/>
              </a:spcBef>
              <a:buFont typeface="Arial" panose="020B0604020202020204" pitchFamily="34" charset="0"/>
              <a:buChar char="•"/>
            </a:pPr>
            <a:r>
              <a:rPr lang="en-GB" sz="1200" b="1" dirty="0">
                <a:solidFill>
                  <a:schemeClr val="tx1"/>
                </a:solidFill>
              </a:rPr>
              <a:t>Data Set: </a:t>
            </a:r>
            <a:r>
              <a:rPr lang="en-GB" sz="1200" dirty="0" smtClean="0">
                <a:solidFill>
                  <a:schemeClr val="tx1"/>
                </a:solidFill>
              </a:rPr>
              <a:t>Grille </a:t>
            </a:r>
            <a:r>
              <a:rPr lang="en-GB" sz="1200" dirty="0">
                <a:solidFill>
                  <a:schemeClr val="tx1"/>
                </a:solidFill>
              </a:rPr>
              <a:t>vertical </a:t>
            </a:r>
            <a:r>
              <a:rPr lang="en-GB" sz="1200" dirty="0" smtClean="0">
                <a:solidFill>
                  <a:schemeClr val="tx1"/>
                </a:solidFill>
              </a:rPr>
              <a:t>profiles between </a:t>
            </a:r>
            <a:r>
              <a:rPr lang="en-GB" sz="1200" dirty="0">
                <a:solidFill>
                  <a:schemeClr val="tx1"/>
                </a:solidFill>
              </a:rPr>
              <a:t>15 and 150 </a:t>
            </a:r>
            <a:r>
              <a:rPr lang="en-GB" sz="1200" dirty="0" smtClean="0">
                <a:solidFill>
                  <a:schemeClr val="tx1"/>
                </a:solidFill>
              </a:rPr>
              <a:t>km</a:t>
            </a:r>
          </a:p>
          <a:p>
            <a:pPr>
              <a:spcBef>
                <a:spcPts val="600"/>
              </a:spcBef>
              <a:buFont typeface="Arial" panose="020B0604020202020204" pitchFamily="34" charset="0"/>
              <a:buChar char="•"/>
            </a:pPr>
            <a:r>
              <a:rPr lang="en-GB" sz="1200" b="1" dirty="0" smtClean="0">
                <a:solidFill>
                  <a:schemeClr val="tx1"/>
                </a:solidFill>
              </a:rPr>
              <a:t>Mission(s): </a:t>
            </a:r>
            <a:r>
              <a:rPr lang="en-GB" sz="1200" dirty="0">
                <a:solidFill>
                  <a:schemeClr val="tx1"/>
                </a:solidFill>
              </a:rPr>
              <a:t>Spacelab 1 (STS-9), ATLAS-1 (</a:t>
            </a:r>
            <a:r>
              <a:rPr lang="en-GB" sz="1200" dirty="0" smtClean="0">
                <a:solidFill>
                  <a:schemeClr val="tx1"/>
                </a:solidFill>
              </a:rPr>
              <a:t>STS-45)</a:t>
            </a:r>
          </a:p>
          <a:p>
            <a:pPr>
              <a:spcBef>
                <a:spcPts val="600"/>
              </a:spcBef>
              <a:buFont typeface="Arial" panose="020B0604020202020204" pitchFamily="34" charset="0"/>
              <a:buChar char="•"/>
            </a:pPr>
            <a:r>
              <a:rPr lang="en-GB" sz="1200" b="1" dirty="0" smtClean="0">
                <a:solidFill>
                  <a:schemeClr val="tx1"/>
                </a:solidFill>
              </a:rPr>
              <a:t>Mission(s) owner(s): </a:t>
            </a:r>
          </a:p>
          <a:p>
            <a:pPr lvl="1">
              <a:spcBef>
                <a:spcPts val="0"/>
              </a:spcBef>
              <a:buFont typeface="Arial" panose="020B0604020202020204" pitchFamily="34" charset="0"/>
              <a:buChar char="•"/>
            </a:pPr>
            <a:r>
              <a:rPr lang="en-GB" sz="1200" dirty="0" smtClean="0">
                <a:solidFill>
                  <a:schemeClr val="tx1"/>
                </a:solidFill>
              </a:rPr>
              <a:t>Spacelab 1: NASA-ESA</a:t>
            </a:r>
          </a:p>
          <a:p>
            <a:pPr lvl="1">
              <a:spcBef>
                <a:spcPts val="0"/>
              </a:spcBef>
              <a:buFont typeface="Arial" panose="020B0604020202020204" pitchFamily="34" charset="0"/>
              <a:buChar char="•"/>
            </a:pPr>
            <a:r>
              <a:rPr lang="en-GB" sz="1200" dirty="0" smtClean="0">
                <a:solidFill>
                  <a:schemeClr val="tx1"/>
                </a:solidFill>
              </a:rPr>
              <a:t>ATLAS-1: NASA</a:t>
            </a:r>
          </a:p>
          <a:p>
            <a:pPr>
              <a:spcBef>
                <a:spcPts val="600"/>
              </a:spcBef>
              <a:buFont typeface="Arial" panose="020B0604020202020204" pitchFamily="34" charset="0"/>
              <a:buChar char="•"/>
            </a:pPr>
            <a:r>
              <a:rPr lang="en-GB" sz="1200" b="1" dirty="0" smtClean="0">
                <a:solidFill>
                  <a:schemeClr val="tx1"/>
                </a:solidFill>
              </a:rPr>
              <a:t>Data Set Instrument(s)/Sensor(s): </a:t>
            </a:r>
            <a:r>
              <a:rPr lang="en-GB" sz="1200" dirty="0">
                <a:solidFill>
                  <a:schemeClr val="tx1"/>
                </a:solidFill>
              </a:rPr>
              <a:t>Grille (Infrared Spectrometer)</a:t>
            </a:r>
          </a:p>
          <a:p>
            <a:pPr>
              <a:spcBef>
                <a:spcPts val="600"/>
              </a:spcBef>
              <a:buFont typeface="Arial" panose="020B0604020202020204" pitchFamily="34" charset="0"/>
              <a:buChar char="•"/>
            </a:pPr>
            <a:r>
              <a:rPr lang="en-GB" sz="1200" b="1" dirty="0" smtClean="0">
                <a:solidFill>
                  <a:schemeClr val="tx1"/>
                </a:solidFill>
              </a:rPr>
              <a:t>Data Set Location</a:t>
            </a:r>
            <a:r>
              <a:rPr lang="en-GB" sz="1200" b="1" dirty="0">
                <a:solidFill>
                  <a:schemeClr val="tx1"/>
                </a:solidFill>
              </a:rPr>
              <a:t>: </a:t>
            </a:r>
            <a:r>
              <a:rPr lang="en-GB" sz="1200" dirty="0">
                <a:solidFill>
                  <a:schemeClr val="tx1"/>
                </a:solidFill>
              </a:rPr>
              <a:t>Belgian Institute for Space </a:t>
            </a:r>
            <a:r>
              <a:rPr lang="en-GB" sz="1200" dirty="0" err="1">
                <a:solidFill>
                  <a:schemeClr val="tx1"/>
                </a:solidFill>
              </a:rPr>
              <a:t>Aeronomy</a:t>
            </a:r>
            <a:r>
              <a:rPr lang="en-GB" sz="1200" dirty="0">
                <a:solidFill>
                  <a:schemeClr val="tx1"/>
                </a:solidFill>
              </a:rPr>
              <a:t> </a:t>
            </a:r>
            <a:r>
              <a:rPr lang="en-GB" sz="1200" dirty="0" smtClean="0">
                <a:solidFill>
                  <a:schemeClr val="tx1"/>
                </a:solidFill>
              </a:rPr>
              <a:t>(tbc)</a:t>
            </a:r>
          </a:p>
          <a:p>
            <a:pPr>
              <a:spcBef>
                <a:spcPts val="600"/>
              </a:spcBef>
              <a:buFont typeface="Arial" panose="020B0604020202020204" pitchFamily="34" charset="0"/>
              <a:buChar char="•"/>
            </a:pPr>
            <a:r>
              <a:rPr lang="en-GB" sz="1200" b="1" dirty="0" smtClean="0">
                <a:solidFill>
                  <a:schemeClr val="tx1"/>
                </a:solidFill>
              </a:rPr>
              <a:t>Storage Media: </a:t>
            </a:r>
            <a:r>
              <a:rPr lang="en-GB" sz="1200" dirty="0" smtClean="0">
                <a:solidFill>
                  <a:schemeClr val="tx1"/>
                </a:solidFill>
              </a:rPr>
              <a:t>unknown</a:t>
            </a:r>
          </a:p>
          <a:p>
            <a:pPr>
              <a:spcBef>
                <a:spcPts val="600"/>
              </a:spcBef>
              <a:buFont typeface="Arial" panose="020B0604020202020204" pitchFamily="34" charset="0"/>
              <a:buChar char="•"/>
            </a:pPr>
            <a:r>
              <a:rPr lang="en-GB" sz="1200" b="1" dirty="0" smtClean="0">
                <a:solidFill>
                  <a:schemeClr val="tx1"/>
                </a:solidFill>
              </a:rPr>
              <a:t>Data/Products Format: </a:t>
            </a:r>
            <a:r>
              <a:rPr lang="en-GB" sz="1200" dirty="0" smtClean="0">
                <a:solidFill>
                  <a:schemeClr val="tx1"/>
                </a:solidFill>
              </a:rPr>
              <a:t>unknown</a:t>
            </a:r>
          </a:p>
          <a:p>
            <a:pPr>
              <a:spcBef>
                <a:spcPts val="600"/>
              </a:spcBef>
              <a:buFont typeface="Arial" panose="020B0604020202020204" pitchFamily="34" charset="0"/>
              <a:buChar char="•"/>
            </a:pPr>
            <a:r>
              <a:rPr lang="en-GB" sz="1200" b="1" dirty="0">
                <a:solidFill>
                  <a:schemeClr val="tx1"/>
                </a:solidFill>
              </a:rPr>
              <a:t>Temporal Coverage</a:t>
            </a:r>
            <a:r>
              <a:rPr lang="en-GB" sz="1200" b="1" dirty="0" smtClean="0">
                <a:solidFill>
                  <a:schemeClr val="tx1"/>
                </a:solidFill>
              </a:rPr>
              <a:t>: </a:t>
            </a:r>
            <a:endParaRPr lang="en-GB" sz="1200" dirty="0" smtClean="0">
              <a:solidFill>
                <a:schemeClr val="tx1"/>
              </a:solidFill>
            </a:endParaRPr>
          </a:p>
          <a:p>
            <a:pPr lvl="1">
              <a:spcBef>
                <a:spcPts val="0"/>
              </a:spcBef>
              <a:buFont typeface="Arial" panose="020B0604020202020204" pitchFamily="34" charset="0"/>
              <a:buChar char="•"/>
            </a:pPr>
            <a:r>
              <a:rPr lang="en-GB" sz="1200" dirty="0">
                <a:solidFill>
                  <a:schemeClr val="tx1"/>
                </a:solidFill>
              </a:rPr>
              <a:t>28/11/1983 to 08/12/1983 (Spacelab 1) </a:t>
            </a:r>
          </a:p>
          <a:p>
            <a:pPr lvl="1">
              <a:spcBef>
                <a:spcPts val="0"/>
              </a:spcBef>
              <a:buFont typeface="Arial" panose="020B0604020202020204" pitchFamily="34" charset="0"/>
              <a:buChar char="•"/>
            </a:pPr>
            <a:r>
              <a:rPr lang="en-GB" sz="1200" dirty="0">
                <a:solidFill>
                  <a:schemeClr val="tx1"/>
                </a:solidFill>
              </a:rPr>
              <a:t>24/03/1992 to 02/04/1992 (ATLAS-1</a:t>
            </a:r>
            <a:r>
              <a:rPr lang="en-GB" sz="1200" dirty="0" smtClean="0">
                <a:solidFill>
                  <a:schemeClr val="tx1"/>
                </a:solidFill>
              </a:rPr>
              <a:t>)</a:t>
            </a:r>
          </a:p>
          <a:p>
            <a:pPr>
              <a:spcBef>
                <a:spcPts val="600"/>
              </a:spcBef>
              <a:buFont typeface="Arial" panose="020B0604020202020204" pitchFamily="34" charset="0"/>
              <a:buChar char="•"/>
            </a:pPr>
            <a:r>
              <a:rPr lang="en-GB" sz="1200" b="1" dirty="0" smtClean="0">
                <a:solidFill>
                  <a:schemeClr val="tx1"/>
                </a:solidFill>
              </a:rPr>
              <a:t>Geographical Coverage: </a:t>
            </a:r>
            <a:r>
              <a:rPr lang="en-GB" sz="1200" dirty="0" smtClean="0">
                <a:solidFill>
                  <a:schemeClr val="tx1"/>
                </a:solidFill>
              </a:rPr>
              <a:t>Global</a:t>
            </a:r>
          </a:p>
          <a:p>
            <a:pPr>
              <a:spcBef>
                <a:spcPts val="600"/>
              </a:spcBef>
              <a:buFont typeface="Arial" panose="020B0604020202020204" pitchFamily="34" charset="0"/>
              <a:buChar char="•"/>
            </a:pPr>
            <a:r>
              <a:rPr lang="en-GB" sz="1200" b="1" dirty="0" smtClean="0">
                <a:solidFill>
                  <a:schemeClr val="tx1"/>
                </a:solidFill>
              </a:rPr>
              <a:t>More Info: </a:t>
            </a:r>
            <a:r>
              <a:rPr lang="en-GB" sz="1200" u="sng" dirty="0" smtClean="0">
                <a:solidFill>
                  <a:schemeClr val="tx1"/>
                </a:solidFill>
                <a:hlinkClick r:id="rId2"/>
              </a:rPr>
              <a:t>http</a:t>
            </a:r>
            <a:r>
              <a:rPr lang="en-GB" sz="1200" u="sng" dirty="0">
                <a:solidFill>
                  <a:schemeClr val="tx1"/>
                </a:solidFill>
                <a:hlinkClick r:id="rId2"/>
              </a:rPr>
              <a:t>://nssdc.gsfc.nasa.gov/nmc/experimentDisplay.do?id=ATLAS1%20%20%20-06</a:t>
            </a:r>
            <a:r>
              <a:rPr lang="en-GB" sz="1200" dirty="0">
                <a:solidFill>
                  <a:schemeClr val="tx1"/>
                </a:solidFill>
              </a:rPr>
              <a:t> </a:t>
            </a:r>
            <a:endParaRPr lang="en-GB" sz="1200" dirty="0" smtClean="0">
              <a:solidFill>
                <a:schemeClr val="tx1"/>
              </a:solidFill>
            </a:endParaRPr>
          </a:p>
          <a:p>
            <a:pPr lvl="0">
              <a:spcBef>
                <a:spcPts val="600"/>
              </a:spcBef>
              <a:buFont typeface="Arial" panose="020B0604020202020204" pitchFamily="34" charset="0"/>
              <a:buChar char="•"/>
            </a:pPr>
            <a:r>
              <a:rPr lang="en-GB" sz="1200" b="1" dirty="0" smtClean="0">
                <a:solidFill>
                  <a:schemeClr val="tx1"/>
                </a:solidFill>
              </a:rPr>
              <a:t>Point of Contact: </a:t>
            </a:r>
            <a:r>
              <a:rPr lang="en-GB" sz="1200" dirty="0" smtClean="0">
                <a:solidFill>
                  <a:schemeClr val="tx1"/>
                </a:solidFill>
              </a:rPr>
              <a:t>Simon </a:t>
            </a:r>
            <a:r>
              <a:rPr lang="en-GB" sz="1200" dirty="0" err="1">
                <a:solidFill>
                  <a:schemeClr val="tx1"/>
                </a:solidFill>
              </a:rPr>
              <a:t>Chabrillat</a:t>
            </a:r>
            <a:r>
              <a:rPr lang="en-GB" sz="1200" dirty="0">
                <a:solidFill>
                  <a:schemeClr val="tx1"/>
                </a:solidFill>
              </a:rPr>
              <a:t>, Belgian Institute for Space </a:t>
            </a:r>
            <a:r>
              <a:rPr lang="en-GB" sz="1200" dirty="0" err="1">
                <a:solidFill>
                  <a:schemeClr val="tx1"/>
                </a:solidFill>
              </a:rPr>
              <a:t>Aeronomy</a:t>
            </a:r>
            <a:r>
              <a:rPr lang="en-GB" sz="1200" dirty="0">
                <a:solidFill>
                  <a:schemeClr val="tx1"/>
                </a:solidFill>
              </a:rPr>
              <a:t> </a:t>
            </a:r>
            <a:br>
              <a:rPr lang="en-GB" sz="1200" dirty="0">
                <a:solidFill>
                  <a:schemeClr val="tx1"/>
                </a:solidFill>
              </a:rPr>
            </a:br>
            <a:r>
              <a:rPr lang="en-GB" sz="1200" u="sng" dirty="0">
                <a:solidFill>
                  <a:schemeClr val="tx1"/>
                </a:solidFill>
                <a:hlinkClick r:id="rId3"/>
              </a:rPr>
              <a:t>simon.chabrillat@aeronomie.be</a:t>
            </a:r>
            <a:r>
              <a:rPr lang="en-GB" sz="1200" dirty="0">
                <a:solidFill>
                  <a:schemeClr val="tx1"/>
                </a:solidFill>
              </a:rPr>
              <a:t>; </a:t>
            </a:r>
            <a:r>
              <a:rPr lang="en-GB" sz="1200" u="sng" dirty="0">
                <a:solidFill>
                  <a:schemeClr val="tx1"/>
                </a:solidFill>
                <a:hlinkClick r:id="rId4"/>
              </a:rPr>
              <a:t>simonc@oma.be</a:t>
            </a:r>
            <a:endParaRPr lang="en-GB" sz="1200" dirty="0">
              <a:solidFill>
                <a:schemeClr val="tx1"/>
              </a:solidFill>
            </a:endParaRPr>
          </a:p>
          <a:p>
            <a:pPr>
              <a:spcBef>
                <a:spcPts val="600"/>
              </a:spcBef>
              <a:buFont typeface="Arial" panose="020B0604020202020204" pitchFamily="34" charset="0"/>
              <a:buChar char="•"/>
            </a:pPr>
            <a:r>
              <a:rPr lang="en-GB" sz="1200" b="1" dirty="0">
                <a:solidFill>
                  <a:schemeClr val="tx1"/>
                </a:solidFill>
              </a:rPr>
              <a:t>Next Step: </a:t>
            </a:r>
            <a:r>
              <a:rPr lang="en-GB" sz="1200" dirty="0">
                <a:solidFill>
                  <a:schemeClr val="tx1"/>
                </a:solidFill>
              </a:rPr>
              <a:t>ESA to contact Simon </a:t>
            </a:r>
            <a:r>
              <a:rPr lang="en-GB" sz="1200" dirty="0" err="1">
                <a:solidFill>
                  <a:schemeClr val="tx1"/>
                </a:solidFill>
              </a:rPr>
              <a:t>Chabrillat</a:t>
            </a:r>
            <a:r>
              <a:rPr lang="en-GB" sz="1200" dirty="0">
                <a:solidFill>
                  <a:schemeClr val="tx1"/>
                </a:solidFill>
              </a:rPr>
              <a:t> for more </a:t>
            </a:r>
            <a:r>
              <a:rPr lang="en-GB" sz="1200" dirty="0" smtClean="0">
                <a:solidFill>
                  <a:schemeClr val="tx1"/>
                </a:solidFill>
              </a:rPr>
              <a:t>information </a:t>
            </a:r>
            <a:r>
              <a:rPr lang="en-GB" sz="1200" dirty="0">
                <a:solidFill>
                  <a:schemeClr val="tx1"/>
                </a:solidFill>
              </a:rPr>
              <a:t>regarding data set location, storage media and </a:t>
            </a:r>
            <a:r>
              <a:rPr lang="en-GB" sz="1200" dirty="0" smtClean="0">
                <a:solidFill>
                  <a:schemeClr val="tx1"/>
                </a:solidFill>
              </a:rPr>
              <a:t>format.</a:t>
            </a:r>
            <a:endParaRPr lang="en-GB" sz="1200" dirty="0">
              <a:solidFill>
                <a:schemeClr val="tx1"/>
              </a:solidFill>
            </a:endParaRPr>
          </a:p>
        </p:txBody>
      </p:sp>
    </p:spTree>
    <p:extLst>
      <p:ext uri="{BB962C8B-B14F-4D97-AF65-F5344CB8AC3E}">
        <p14:creationId xmlns:p14="http://schemas.microsoft.com/office/powerpoint/2010/main" val="2662551457"/>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475" y="209799"/>
            <a:ext cx="6105525" cy="769441"/>
          </a:xfrm>
        </p:spPr>
        <p:txBody>
          <a:bodyPr/>
          <a:lstStyle/>
          <a:p>
            <a:r>
              <a:rPr lang="en-GB" dirty="0" smtClean="0"/>
              <a:t>ALAE - </a:t>
            </a:r>
            <a:r>
              <a:rPr lang="en-GB" dirty="0"/>
              <a:t>Deuterium and Hydrogen atomic </a:t>
            </a:r>
            <a:r>
              <a:rPr lang="en-GB" dirty="0" smtClean="0"/>
              <a:t>concentrations</a:t>
            </a:r>
            <a:endParaRPr lang="en-GB" dirty="0"/>
          </a:p>
        </p:txBody>
      </p:sp>
      <p:sp>
        <p:nvSpPr>
          <p:cNvPr id="4" name="Content Placeholder 2"/>
          <p:cNvSpPr>
            <a:spLocks noGrp="1"/>
          </p:cNvSpPr>
          <p:nvPr>
            <p:ph idx="1"/>
          </p:nvPr>
        </p:nvSpPr>
        <p:spPr>
          <a:xfrm>
            <a:off x="416257" y="1379371"/>
            <a:ext cx="8311487" cy="5076967"/>
          </a:xfrm>
        </p:spPr>
        <p:txBody>
          <a:bodyPr/>
          <a:lstStyle/>
          <a:p>
            <a:pPr>
              <a:spcBef>
                <a:spcPts val="600"/>
              </a:spcBef>
              <a:spcAft>
                <a:spcPts val="0"/>
              </a:spcAft>
              <a:buFont typeface="Arial" panose="020B0604020202020204" pitchFamily="34" charset="0"/>
              <a:buChar char="•"/>
            </a:pPr>
            <a:r>
              <a:rPr lang="en-GB" sz="1200" b="1" dirty="0">
                <a:solidFill>
                  <a:schemeClr val="tx1"/>
                </a:solidFill>
              </a:rPr>
              <a:t>Data Set: </a:t>
            </a:r>
            <a:r>
              <a:rPr lang="en-GB" sz="1200" dirty="0" smtClean="0">
                <a:solidFill>
                  <a:schemeClr val="tx1"/>
                </a:solidFill>
              </a:rPr>
              <a:t>ALAE - Deuterium </a:t>
            </a:r>
            <a:r>
              <a:rPr lang="en-GB" sz="1200" dirty="0">
                <a:solidFill>
                  <a:schemeClr val="tx1"/>
                </a:solidFill>
              </a:rPr>
              <a:t>and Hydrogen atomic </a:t>
            </a:r>
            <a:r>
              <a:rPr lang="en-GB" sz="1200" dirty="0" smtClean="0">
                <a:solidFill>
                  <a:schemeClr val="tx1"/>
                </a:solidFill>
              </a:rPr>
              <a:t>concentrations </a:t>
            </a:r>
          </a:p>
          <a:p>
            <a:pPr>
              <a:spcBef>
                <a:spcPts val="600"/>
              </a:spcBef>
              <a:spcAft>
                <a:spcPts val="0"/>
              </a:spcAft>
              <a:buFont typeface="Arial" panose="020B0604020202020204" pitchFamily="34" charset="0"/>
              <a:buChar char="•"/>
            </a:pPr>
            <a:r>
              <a:rPr lang="en-GB" sz="1200" b="1" dirty="0" smtClean="0">
                <a:solidFill>
                  <a:schemeClr val="tx1"/>
                </a:solidFill>
              </a:rPr>
              <a:t>Mission: </a:t>
            </a:r>
            <a:r>
              <a:rPr lang="en-GB" sz="1200" dirty="0">
                <a:solidFill>
                  <a:schemeClr val="tx1"/>
                </a:solidFill>
              </a:rPr>
              <a:t>ATLAS-1 (STS-45) </a:t>
            </a:r>
            <a:endParaRPr lang="en-GB" sz="1200" dirty="0" smtClean="0">
              <a:solidFill>
                <a:schemeClr val="tx1"/>
              </a:solidFill>
            </a:endParaRPr>
          </a:p>
          <a:p>
            <a:pPr>
              <a:spcBef>
                <a:spcPts val="600"/>
              </a:spcBef>
              <a:spcAft>
                <a:spcPts val="0"/>
              </a:spcAft>
              <a:buFont typeface="Arial" panose="020B0604020202020204" pitchFamily="34" charset="0"/>
              <a:buChar char="•"/>
            </a:pPr>
            <a:r>
              <a:rPr lang="en-GB" sz="1200" b="1" dirty="0" smtClean="0">
                <a:solidFill>
                  <a:schemeClr val="tx1"/>
                </a:solidFill>
              </a:rPr>
              <a:t>Mission owner: </a:t>
            </a:r>
            <a:r>
              <a:rPr lang="en-GB" sz="1200" dirty="0" smtClean="0">
                <a:solidFill>
                  <a:schemeClr val="tx1"/>
                </a:solidFill>
              </a:rPr>
              <a:t>NASA</a:t>
            </a:r>
          </a:p>
          <a:p>
            <a:pPr>
              <a:spcBef>
                <a:spcPts val="600"/>
              </a:spcBef>
              <a:spcAft>
                <a:spcPts val="0"/>
              </a:spcAft>
              <a:buFont typeface="Arial" panose="020B0604020202020204" pitchFamily="34" charset="0"/>
              <a:buChar char="•"/>
            </a:pPr>
            <a:r>
              <a:rPr lang="en-GB" sz="1200" b="1" dirty="0" smtClean="0">
                <a:solidFill>
                  <a:schemeClr val="tx1"/>
                </a:solidFill>
              </a:rPr>
              <a:t>Data Set Instrument/Sensor: </a:t>
            </a:r>
            <a:r>
              <a:rPr lang="en-GB" sz="1200" dirty="0">
                <a:solidFill>
                  <a:schemeClr val="tx1"/>
                </a:solidFill>
              </a:rPr>
              <a:t>ALAE (Atmospheric Lyman-Alpha </a:t>
            </a:r>
            <a:r>
              <a:rPr lang="en-GB" sz="1200" dirty="0" smtClean="0">
                <a:solidFill>
                  <a:schemeClr val="tx1"/>
                </a:solidFill>
              </a:rPr>
              <a:t>Emissions)</a:t>
            </a:r>
          </a:p>
          <a:p>
            <a:pPr>
              <a:spcBef>
                <a:spcPts val="600"/>
              </a:spcBef>
              <a:spcAft>
                <a:spcPts val="0"/>
              </a:spcAft>
              <a:buFont typeface="Arial" panose="020B0604020202020204" pitchFamily="34" charset="0"/>
              <a:buChar char="•"/>
            </a:pPr>
            <a:r>
              <a:rPr lang="en-GB" sz="1200" b="1" dirty="0" smtClean="0">
                <a:solidFill>
                  <a:schemeClr val="tx1"/>
                </a:solidFill>
              </a:rPr>
              <a:t>Instrument/Sensor </a:t>
            </a:r>
            <a:r>
              <a:rPr lang="en-GB" sz="1200" b="1" dirty="0">
                <a:solidFill>
                  <a:schemeClr val="tx1"/>
                </a:solidFill>
              </a:rPr>
              <a:t>Owner: </a:t>
            </a:r>
            <a:r>
              <a:rPr lang="en-GB" sz="1200" dirty="0">
                <a:solidFill>
                  <a:schemeClr val="tx1"/>
                </a:solidFill>
              </a:rPr>
              <a:t>CNRS, </a:t>
            </a:r>
            <a:r>
              <a:rPr lang="en-GB" sz="1200" dirty="0" smtClean="0">
                <a:solidFill>
                  <a:schemeClr val="tx1"/>
                </a:solidFill>
              </a:rPr>
              <a:t>France</a:t>
            </a:r>
          </a:p>
          <a:p>
            <a:pPr>
              <a:spcBef>
                <a:spcPts val="600"/>
              </a:spcBef>
              <a:spcAft>
                <a:spcPts val="0"/>
              </a:spcAft>
              <a:buFont typeface="Arial" panose="020B0604020202020204" pitchFamily="34" charset="0"/>
              <a:buChar char="•"/>
            </a:pPr>
            <a:r>
              <a:rPr lang="en-GB" sz="1200" b="1" dirty="0" smtClean="0">
                <a:solidFill>
                  <a:schemeClr val="tx1"/>
                </a:solidFill>
              </a:rPr>
              <a:t>Data Set Location: </a:t>
            </a:r>
            <a:r>
              <a:rPr lang="en-GB" sz="1200" dirty="0" smtClean="0">
                <a:solidFill>
                  <a:schemeClr val="tx1"/>
                </a:solidFill>
              </a:rPr>
              <a:t>unknown </a:t>
            </a:r>
          </a:p>
          <a:p>
            <a:pPr>
              <a:spcBef>
                <a:spcPts val="600"/>
              </a:spcBef>
              <a:spcAft>
                <a:spcPts val="0"/>
              </a:spcAft>
              <a:buFont typeface="Arial" panose="020B0604020202020204" pitchFamily="34" charset="0"/>
              <a:buChar char="•"/>
            </a:pPr>
            <a:r>
              <a:rPr lang="en-GB" sz="1200" b="1" dirty="0" smtClean="0">
                <a:solidFill>
                  <a:schemeClr val="tx1"/>
                </a:solidFill>
              </a:rPr>
              <a:t>Storage Media: </a:t>
            </a:r>
            <a:r>
              <a:rPr lang="en-GB" sz="1200" dirty="0" smtClean="0">
                <a:solidFill>
                  <a:schemeClr val="tx1"/>
                </a:solidFill>
              </a:rPr>
              <a:t>unknown</a:t>
            </a:r>
          </a:p>
          <a:p>
            <a:pPr>
              <a:spcBef>
                <a:spcPts val="600"/>
              </a:spcBef>
              <a:spcAft>
                <a:spcPts val="0"/>
              </a:spcAft>
              <a:buFont typeface="Arial" panose="020B0604020202020204" pitchFamily="34" charset="0"/>
              <a:buChar char="•"/>
            </a:pPr>
            <a:r>
              <a:rPr lang="en-GB" sz="1200" b="1" dirty="0" smtClean="0">
                <a:solidFill>
                  <a:schemeClr val="tx1"/>
                </a:solidFill>
              </a:rPr>
              <a:t>Data/Products Format: </a:t>
            </a:r>
            <a:r>
              <a:rPr lang="en-GB" sz="1200" dirty="0" smtClean="0">
                <a:solidFill>
                  <a:schemeClr val="tx1"/>
                </a:solidFill>
              </a:rPr>
              <a:t>unknown</a:t>
            </a:r>
          </a:p>
          <a:p>
            <a:pPr>
              <a:spcBef>
                <a:spcPts val="600"/>
              </a:spcBef>
              <a:spcAft>
                <a:spcPts val="0"/>
              </a:spcAft>
              <a:buFont typeface="Arial" panose="020B0604020202020204" pitchFamily="34" charset="0"/>
              <a:buChar char="•"/>
            </a:pPr>
            <a:r>
              <a:rPr lang="en-GB" sz="1200" b="1" dirty="0">
                <a:solidFill>
                  <a:schemeClr val="tx1"/>
                </a:solidFill>
              </a:rPr>
              <a:t>Temporal Coverage</a:t>
            </a:r>
            <a:r>
              <a:rPr lang="en-GB" sz="1200" b="1" dirty="0" smtClean="0">
                <a:solidFill>
                  <a:schemeClr val="tx1"/>
                </a:solidFill>
              </a:rPr>
              <a:t>: </a:t>
            </a:r>
            <a:r>
              <a:rPr lang="en-GB" sz="1200" dirty="0">
                <a:solidFill>
                  <a:schemeClr val="tx1"/>
                </a:solidFill>
              </a:rPr>
              <a:t>24/03/1992 to </a:t>
            </a:r>
            <a:r>
              <a:rPr lang="en-GB" sz="1200" dirty="0" smtClean="0">
                <a:solidFill>
                  <a:schemeClr val="tx1"/>
                </a:solidFill>
              </a:rPr>
              <a:t>02/04/1992</a:t>
            </a:r>
          </a:p>
          <a:p>
            <a:pPr>
              <a:spcBef>
                <a:spcPts val="600"/>
              </a:spcBef>
              <a:spcAft>
                <a:spcPts val="0"/>
              </a:spcAft>
              <a:buFont typeface="Arial" panose="020B0604020202020204" pitchFamily="34" charset="0"/>
              <a:buChar char="•"/>
            </a:pPr>
            <a:r>
              <a:rPr lang="en-GB" sz="1200" b="1" dirty="0" smtClean="0">
                <a:solidFill>
                  <a:schemeClr val="tx1"/>
                </a:solidFill>
              </a:rPr>
              <a:t>Geographical Coverage: </a:t>
            </a:r>
            <a:r>
              <a:rPr lang="en-GB" sz="1200" dirty="0">
                <a:solidFill>
                  <a:schemeClr val="tx1"/>
                </a:solidFill>
              </a:rPr>
              <a:t>Global </a:t>
            </a:r>
            <a:r>
              <a:rPr lang="en-GB" sz="1200" dirty="0" smtClean="0">
                <a:solidFill>
                  <a:schemeClr val="tx1"/>
                </a:solidFill>
              </a:rPr>
              <a:t>(</a:t>
            </a:r>
            <a:r>
              <a:rPr lang="en-GB" sz="1200" dirty="0">
                <a:solidFill>
                  <a:schemeClr val="tx1"/>
                </a:solidFill>
              </a:rPr>
              <a:t>mesosphere, thermosphere, exosphere</a:t>
            </a:r>
            <a:r>
              <a:rPr lang="en-GB" sz="1200" dirty="0" smtClean="0">
                <a:solidFill>
                  <a:schemeClr val="tx1"/>
                </a:solidFill>
              </a:rPr>
              <a:t>)</a:t>
            </a:r>
          </a:p>
          <a:p>
            <a:pPr>
              <a:spcBef>
                <a:spcPts val="600"/>
              </a:spcBef>
              <a:spcAft>
                <a:spcPts val="0"/>
              </a:spcAft>
              <a:buFont typeface="Arial" panose="020B0604020202020204" pitchFamily="34" charset="0"/>
              <a:buChar char="•"/>
            </a:pPr>
            <a:r>
              <a:rPr lang="en-GB" sz="1200" b="1" dirty="0" smtClean="0">
                <a:solidFill>
                  <a:schemeClr val="tx1"/>
                </a:solidFill>
              </a:rPr>
              <a:t>More Info: </a:t>
            </a:r>
            <a:r>
              <a:rPr lang="en-GB" sz="1200" u="sng" dirty="0" smtClean="0">
                <a:solidFill>
                  <a:schemeClr val="tx1"/>
                </a:solidFill>
                <a:hlinkClick r:id="rId2"/>
              </a:rPr>
              <a:t>http</a:t>
            </a:r>
            <a:r>
              <a:rPr lang="en-GB" sz="1200" u="sng" dirty="0">
                <a:solidFill>
                  <a:schemeClr val="tx1"/>
                </a:solidFill>
                <a:hlinkClick r:id="rId2"/>
              </a:rPr>
              <a:t>://nssdc.gsfc.nasa.gov/nmc/experimentDisplay.do?id=ATLAS1%20%20%20-13</a:t>
            </a:r>
            <a:r>
              <a:rPr lang="en-GB" sz="1200" dirty="0">
                <a:solidFill>
                  <a:schemeClr val="tx1"/>
                </a:solidFill>
              </a:rPr>
              <a:t> </a:t>
            </a:r>
            <a:endParaRPr lang="en-GB" sz="1200" dirty="0" smtClean="0">
              <a:solidFill>
                <a:schemeClr val="tx1"/>
              </a:solidFill>
            </a:endParaRPr>
          </a:p>
          <a:p>
            <a:pPr lvl="0">
              <a:spcBef>
                <a:spcPts val="600"/>
              </a:spcBef>
              <a:spcAft>
                <a:spcPts val="0"/>
              </a:spcAft>
              <a:buFont typeface="Arial" panose="020B0604020202020204" pitchFamily="34" charset="0"/>
              <a:buChar char="•"/>
            </a:pPr>
            <a:r>
              <a:rPr lang="en-GB" sz="1200" b="1" dirty="0" smtClean="0">
                <a:solidFill>
                  <a:schemeClr val="tx1"/>
                </a:solidFill>
              </a:rPr>
              <a:t>Point of Contact:</a:t>
            </a:r>
          </a:p>
          <a:p>
            <a:pPr lvl="1">
              <a:spcBef>
                <a:spcPts val="600"/>
              </a:spcBef>
              <a:spcAft>
                <a:spcPts val="0"/>
              </a:spcAft>
              <a:buFont typeface="Arial" panose="020B0604020202020204" pitchFamily="34" charset="0"/>
              <a:buChar char="•"/>
            </a:pPr>
            <a:r>
              <a:rPr lang="en-GB" sz="1200" dirty="0">
                <a:solidFill>
                  <a:schemeClr val="tx1"/>
                </a:solidFill>
              </a:rPr>
              <a:t>Jean-Loup </a:t>
            </a:r>
            <a:r>
              <a:rPr lang="en-GB" sz="1200" dirty="0" err="1">
                <a:solidFill>
                  <a:schemeClr val="tx1"/>
                </a:solidFill>
              </a:rPr>
              <a:t>Bertaux</a:t>
            </a:r>
            <a:r>
              <a:rPr lang="en-GB" sz="1200" dirty="0">
                <a:solidFill>
                  <a:schemeClr val="tx1"/>
                </a:solidFill>
              </a:rPr>
              <a:t> (Principal Investigator), CNRS</a:t>
            </a:r>
            <a:r>
              <a:rPr lang="en-GB" sz="1200" dirty="0" smtClean="0">
                <a:solidFill>
                  <a:schemeClr val="tx1"/>
                </a:solidFill>
              </a:rPr>
              <a:t>, </a:t>
            </a:r>
            <a:r>
              <a:rPr lang="en-GB" sz="1200" u="sng" dirty="0">
                <a:solidFill>
                  <a:schemeClr val="tx1"/>
                </a:solidFill>
                <a:hlinkClick r:id="rId3"/>
              </a:rPr>
              <a:t>bertaux@aerov.jussieu.fr</a:t>
            </a:r>
            <a:r>
              <a:rPr lang="en-GB" sz="1200" dirty="0">
                <a:solidFill>
                  <a:schemeClr val="tx1"/>
                </a:solidFill>
              </a:rPr>
              <a:t> </a:t>
            </a:r>
            <a:r>
              <a:rPr lang="en-GB" sz="1200" b="1" dirty="0" smtClean="0">
                <a:solidFill>
                  <a:schemeClr val="tx1"/>
                </a:solidFill>
              </a:rPr>
              <a:t> </a:t>
            </a:r>
          </a:p>
          <a:p>
            <a:pPr lvl="1">
              <a:spcBef>
                <a:spcPts val="600"/>
              </a:spcBef>
              <a:spcAft>
                <a:spcPts val="0"/>
              </a:spcAft>
              <a:buFont typeface="Arial" panose="020B0604020202020204" pitchFamily="34" charset="0"/>
              <a:buChar char="•"/>
            </a:pPr>
            <a:r>
              <a:rPr lang="en-GB" sz="1200" dirty="0" smtClean="0">
                <a:solidFill>
                  <a:schemeClr val="tx1"/>
                </a:solidFill>
              </a:rPr>
              <a:t>Simon </a:t>
            </a:r>
            <a:r>
              <a:rPr lang="en-GB" sz="1200" dirty="0" err="1">
                <a:solidFill>
                  <a:schemeClr val="tx1"/>
                </a:solidFill>
              </a:rPr>
              <a:t>Chabrillat</a:t>
            </a:r>
            <a:r>
              <a:rPr lang="en-GB" sz="1200" dirty="0">
                <a:solidFill>
                  <a:schemeClr val="tx1"/>
                </a:solidFill>
              </a:rPr>
              <a:t>, Belgian Institute for Space </a:t>
            </a:r>
            <a:r>
              <a:rPr lang="en-GB" sz="1200" dirty="0" err="1">
                <a:solidFill>
                  <a:schemeClr val="tx1"/>
                </a:solidFill>
              </a:rPr>
              <a:t>Aeronomy</a:t>
            </a:r>
            <a:r>
              <a:rPr lang="en-GB" sz="1200" dirty="0">
                <a:solidFill>
                  <a:schemeClr val="tx1"/>
                </a:solidFill>
              </a:rPr>
              <a:t> </a:t>
            </a:r>
            <a:br>
              <a:rPr lang="en-GB" sz="1200" dirty="0">
                <a:solidFill>
                  <a:schemeClr val="tx1"/>
                </a:solidFill>
              </a:rPr>
            </a:br>
            <a:r>
              <a:rPr lang="en-GB" sz="1200" u="sng" dirty="0">
                <a:solidFill>
                  <a:schemeClr val="tx1"/>
                </a:solidFill>
                <a:hlinkClick r:id="rId4"/>
              </a:rPr>
              <a:t>simon.chabrillat@aeronomie.be</a:t>
            </a:r>
            <a:r>
              <a:rPr lang="en-GB" sz="1200" dirty="0">
                <a:solidFill>
                  <a:schemeClr val="tx1"/>
                </a:solidFill>
              </a:rPr>
              <a:t>; </a:t>
            </a:r>
            <a:r>
              <a:rPr lang="en-GB" sz="1200" u="sng" dirty="0" smtClean="0">
                <a:solidFill>
                  <a:schemeClr val="tx1"/>
                </a:solidFill>
                <a:hlinkClick r:id="rId5"/>
              </a:rPr>
              <a:t>simonc@oma.be</a:t>
            </a:r>
            <a:endParaRPr lang="en-GB" sz="1200" u="sng" dirty="0" smtClean="0">
              <a:solidFill>
                <a:schemeClr val="tx1"/>
              </a:solidFill>
            </a:endParaRPr>
          </a:p>
          <a:p>
            <a:pPr>
              <a:spcBef>
                <a:spcPts val="600"/>
              </a:spcBef>
              <a:spcAft>
                <a:spcPts val="0"/>
              </a:spcAft>
              <a:buFont typeface="Arial" panose="020B0604020202020204" pitchFamily="34" charset="0"/>
              <a:buChar char="•"/>
            </a:pPr>
            <a:r>
              <a:rPr lang="en-GB" sz="1200" b="1" dirty="0" smtClean="0">
                <a:solidFill>
                  <a:schemeClr val="tx1"/>
                </a:solidFill>
              </a:rPr>
              <a:t>Next Step: </a:t>
            </a:r>
            <a:r>
              <a:rPr lang="en-GB" sz="1200" dirty="0" smtClean="0">
                <a:solidFill>
                  <a:schemeClr val="tx1"/>
                </a:solidFill>
              </a:rPr>
              <a:t>ESA to contact Belgian </a:t>
            </a:r>
            <a:r>
              <a:rPr lang="en-GB" sz="1200" dirty="0">
                <a:solidFill>
                  <a:schemeClr val="tx1"/>
                </a:solidFill>
              </a:rPr>
              <a:t>Institute for Space </a:t>
            </a:r>
            <a:r>
              <a:rPr lang="en-GB" sz="1200" dirty="0" err="1">
                <a:solidFill>
                  <a:schemeClr val="tx1"/>
                </a:solidFill>
              </a:rPr>
              <a:t>Aeronomy</a:t>
            </a:r>
            <a:r>
              <a:rPr lang="en-GB" sz="1200" dirty="0">
                <a:solidFill>
                  <a:schemeClr val="tx1"/>
                </a:solidFill>
              </a:rPr>
              <a:t> </a:t>
            </a:r>
            <a:r>
              <a:rPr lang="en-GB" sz="1200" dirty="0" smtClean="0">
                <a:solidFill>
                  <a:schemeClr val="tx1"/>
                </a:solidFill>
              </a:rPr>
              <a:t>and CNRS to identify storage, location and format.</a:t>
            </a:r>
            <a:endParaRPr lang="en-GB" sz="1200" b="1" dirty="0">
              <a:solidFill>
                <a:schemeClr val="tx1"/>
              </a:solidFill>
            </a:endParaRPr>
          </a:p>
          <a:p>
            <a:pPr>
              <a:spcBef>
                <a:spcPts val="600"/>
              </a:spcBef>
              <a:spcAft>
                <a:spcPts val="0"/>
              </a:spcAft>
              <a:buFont typeface="Arial" panose="020B0604020202020204" pitchFamily="34" charset="0"/>
              <a:buChar char="•"/>
            </a:pPr>
            <a:endParaRPr lang="en-GB" sz="1200" dirty="0">
              <a:solidFill>
                <a:schemeClr val="tx1"/>
              </a:solidFill>
            </a:endParaRPr>
          </a:p>
        </p:txBody>
      </p:sp>
    </p:spTree>
    <p:extLst>
      <p:ext uri="{BB962C8B-B14F-4D97-AF65-F5344CB8AC3E}">
        <p14:creationId xmlns:p14="http://schemas.microsoft.com/office/powerpoint/2010/main" val="2704803292"/>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475" y="379076"/>
            <a:ext cx="6423025" cy="430887"/>
          </a:xfrm>
        </p:spPr>
        <p:txBody>
          <a:bodyPr/>
          <a:lstStyle/>
          <a:p>
            <a:r>
              <a:rPr lang="en-GB" dirty="0" smtClean="0"/>
              <a:t>SOLSPEC - </a:t>
            </a:r>
            <a:r>
              <a:rPr lang="en-GB" dirty="0"/>
              <a:t>Solar spectral </a:t>
            </a:r>
            <a:r>
              <a:rPr lang="en-GB" dirty="0" smtClean="0"/>
              <a:t>irradiance</a:t>
            </a:r>
            <a:endParaRPr lang="en-GB" dirty="0"/>
          </a:p>
        </p:txBody>
      </p:sp>
      <p:sp>
        <p:nvSpPr>
          <p:cNvPr id="4" name="Content Placeholder 2"/>
          <p:cNvSpPr>
            <a:spLocks noGrp="1"/>
          </p:cNvSpPr>
          <p:nvPr>
            <p:ph idx="1"/>
          </p:nvPr>
        </p:nvSpPr>
        <p:spPr>
          <a:xfrm>
            <a:off x="416257" y="1378425"/>
            <a:ext cx="8311487" cy="5090614"/>
          </a:xfrm>
        </p:spPr>
        <p:txBody>
          <a:bodyPr/>
          <a:lstStyle/>
          <a:p>
            <a:pPr>
              <a:spcBef>
                <a:spcPts val="600"/>
              </a:spcBef>
              <a:spcAft>
                <a:spcPts val="0"/>
              </a:spcAft>
              <a:buFont typeface="Arial" panose="020B0604020202020204" pitchFamily="34" charset="0"/>
              <a:buChar char="•"/>
            </a:pPr>
            <a:r>
              <a:rPr lang="en-GB" sz="1200" b="1" dirty="0">
                <a:solidFill>
                  <a:schemeClr val="tx1"/>
                </a:solidFill>
              </a:rPr>
              <a:t>Data Set: </a:t>
            </a:r>
            <a:r>
              <a:rPr lang="en-GB" sz="1200" dirty="0">
                <a:solidFill>
                  <a:schemeClr val="tx1"/>
                </a:solidFill>
              </a:rPr>
              <a:t>Solar spectral irradiance measurements from </a:t>
            </a:r>
            <a:r>
              <a:rPr lang="en-GB" sz="1200" dirty="0" smtClean="0">
                <a:solidFill>
                  <a:schemeClr val="tx1"/>
                </a:solidFill>
              </a:rPr>
              <a:t>space</a:t>
            </a:r>
          </a:p>
          <a:p>
            <a:pPr>
              <a:spcBef>
                <a:spcPts val="600"/>
              </a:spcBef>
              <a:spcAft>
                <a:spcPts val="0"/>
              </a:spcAft>
              <a:buFont typeface="Arial" panose="020B0604020202020204" pitchFamily="34" charset="0"/>
              <a:buChar char="•"/>
            </a:pPr>
            <a:r>
              <a:rPr lang="en-GB" sz="1200" b="1" dirty="0">
                <a:solidFill>
                  <a:schemeClr val="tx1"/>
                </a:solidFill>
              </a:rPr>
              <a:t>Mission(s): </a:t>
            </a:r>
            <a:r>
              <a:rPr lang="en-GB" sz="1200" dirty="0" smtClean="0">
                <a:solidFill>
                  <a:schemeClr val="tx1"/>
                </a:solidFill>
              </a:rPr>
              <a:t>Spacelab 1, EURECA, ATLAS missions (</a:t>
            </a:r>
            <a:r>
              <a:rPr lang="en-GB" sz="1200" dirty="0">
                <a:solidFill>
                  <a:schemeClr val="tx1"/>
                </a:solidFill>
              </a:rPr>
              <a:t>STS-45, STS-56; STS-66</a:t>
            </a:r>
            <a:r>
              <a:rPr lang="en-GB" sz="1200" dirty="0" smtClean="0">
                <a:solidFill>
                  <a:schemeClr val="tx1"/>
                </a:solidFill>
              </a:rPr>
              <a:t>)</a:t>
            </a:r>
            <a:endParaRPr lang="en-GB" sz="1200" dirty="0">
              <a:solidFill>
                <a:schemeClr val="tx1"/>
              </a:solidFill>
            </a:endParaRPr>
          </a:p>
          <a:p>
            <a:pPr>
              <a:spcBef>
                <a:spcPts val="600"/>
              </a:spcBef>
              <a:spcAft>
                <a:spcPts val="0"/>
              </a:spcAft>
              <a:buFont typeface="Arial" panose="020B0604020202020204" pitchFamily="34" charset="0"/>
              <a:buChar char="•"/>
            </a:pPr>
            <a:r>
              <a:rPr lang="en-GB" sz="1200" b="1" dirty="0">
                <a:solidFill>
                  <a:schemeClr val="tx1"/>
                </a:solidFill>
              </a:rPr>
              <a:t>Mission(s) owner(s): </a:t>
            </a:r>
          </a:p>
          <a:p>
            <a:pPr lvl="1">
              <a:spcBef>
                <a:spcPts val="600"/>
              </a:spcBef>
              <a:spcAft>
                <a:spcPts val="0"/>
              </a:spcAft>
              <a:buFont typeface="Arial" panose="020B0604020202020204" pitchFamily="34" charset="0"/>
              <a:buChar char="•"/>
            </a:pPr>
            <a:r>
              <a:rPr lang="en-GB" sz="1200" dirty="0">
                <a:solidFill>
                  <a:schemeClr val="tx1"/>
                </a:solidFill>
              </a:rPr>
              <a:t>Spacelab </a:t>
            </a:r>
            <a:r>
              <a:rPr lang="en-GB" sz="1200" dirty="0" smtClean="0">
                <a:solidFill>
                  <a:schemeClr val="tx1"/>
                </a:solidFill>
              </a:rPr>
              <a:t>1 (STS-9): NASA-ESA</a:t>
            </a:r>
          </a:p>
          <a:p>
            <a:pPr lvl="1">
              <a:spcBef>
                <a:spcPts val="600"/>
              </a:spcBef>
              <a:spcAft>
                <a:spcPts val="0"/>
              </a:spcAft>
              <a:buFont typeface="Arial" panose="020B0604020202020204" pitchFamily="34" charset="0"/>
              <a:buChar char="•"/>
            </a:pPr>
            <a:r>
              <a:rPr lang="en-GB" sz="1200" dirty="0" smtClean="0">
                <a:solidFill>
                  <a:schemeClr val="tx1"/>
                </a:solidFill>
              </a:rPr>
              <a:t>EURECA </a:t>
            </a:r>
            <a:r>
              <a:rPr lang="en-GB" sz="1200" dirty="0">
                <a:solidFill>
                  <a:schemeClr val="tx1"/>
                </a:solidFill>
              </a:rPr>
              <a:t>(STS-46 and STS-57)</a:t>
            </a:r>
            <a:r>
              <a:rPr lang="en-GB" sz="1200" dirty="0" smtClean="0">
                <a:solidFill>
                  <a:schemeClr val="tx1"/>
                </a:solidFill>
              </a:rPr>
              <a:t>: ESA</a:t>
            </a:r>
            <a:endParaRPr lang="en-GB" sz="1200" dirty="0">
              <a:solidFill>
                <a:schemeClr val="tx1"/>
              </a:solidFill>
            </a:endParaRPr>
          </a:p>
          <a:p>
            <a:pPr lvl="1">
              <a:spcBef>
                <a:spcPts val="600"/>
              </a:spcBef>
              <a:spcAft>
                <a:spcPts val="0"/>
              </a:spcAft>
              <a:buFont typeface="Arial" panose="020B0604020202020204" pitchFamily="34" charset="0"/>
              <a:buChar char="•"/>
            </a:pPr>
            <a:r>
              <a:rPr lang="en-GB" sz="1200" dirty="0" smtClean="0">
                <a:solidFill>
                  <a:schemeClr val="tx1"/>
                </a:solidFill>
              </a:rPr>
              <a:t>ATLAS-1 </a:t>
            </a:r>
            <a:r>
              <a:rPr lang="en-GB" sz="1200" dirty="0">
                <a:solidFill>
                  <a:schemeClr val="tx1"/>
                </a:solidFill>
              </a:rPr>
              <a:t>(STS-45, STS-56; STS-66 missions)</a:t>
            </a:r>
            <a:r>
              <a:rPr lang="en-GB" sz="1200" dirty="0" smtClean="0">
                <a:solidFill>
                  <a:schemeClr val="tx1"/>
                </a:solidFill>
              </a:rPr>
              <a:t>: </a:t>
            </a:r>
            <a:r>
              <a:rPr lang="en-GB" sz="1200" dirty="0">
                <a:solidFill>
                  <a:schemeClr val="tx1"/>
                </a:solidFill>
              </a:rPr>
              <a:t>NASA</a:t>
            </a:r>
          </a:p>
          <a:p>
            <a:pPr>
              <a:spcBef>
                <a:spcPts val="600"/>
              </a:spcBef>
              <a:spcAft>
                <a:spcPts val="0"/>
              </a:spcAft>
              <a:buFont typeface="Arial" panose="020B0604020202020204" pitchFamily="34" charset="0"/>
              <a:buChar char="•"/>
            </a:pPr>
            <a:r>
              <a:rPr lang="en-GB" sz="1200" b="1" dirty="0" smtClean="0">
                <a:solidFill>
                  <a:schemeClr val="tx1"/>
                </a:solidFill>
              </a:rPr>
              <a:t>Data Set Instrument/Sensor: </a:t>
            </a:r>
            <a:r>
              <a:rPr lang="fr-BE" sz="1200" dirty="0" smtClean="0">
                <a:solidFill>
                  <a:schemeClr val="tx1"/>
                </a:solidFill>
              </a:rPr>
              <a:t>SOLSPEC</a:t>
            </a:r>
          </a:p>
          <a:p>
            <a:pPr>
              <a:spcBef>
                <a:spcPts val="600"/>
              </a:spcBef>
              <a:spcAft>
                <a:spcPts val="0"/>
              </a:spcAft>
              <a:buFont typeface="Arial" panose="020B0604020202020204" pitchFamily="34" charset="0"/>
              <a:buChar char="•"/>
            </a:pPr>
            <a:r>
              <a:rPr lang="en-GB" sz="1200" b="1" dirty="0">
                <a:solidFill>
                  <a:schemeClr val="tx1"/>
                </a:solidFill>
              </a:rPr>
              <a:t>Instrument/Sensor Owner: </a:t>
            </a:r>
            <a:r>
              <a:rPr lang="en-GB" sz="1200" dirty="0">
                <a:solidFill>
                  <a:schemeClr val="tx1"/>
                </a:solidFill>
              </a:rPr>
              <a:t>CNRS, </a:t>
            </a:r>
            <a:r>
              <a:rPr lang="en-GB" sz="1200" dirty="0" smtClean="0">
                <a:solidFill>
                  <a:schemeClr val="tx1"/>
                </a:solidFill>
              </a:rPr>
              <a:t>France</a:t>
            </a:r>
            <a:r>
              <a:rPr lang="fr-BE" sz="1200" dirty="0" smtClean="0">
                <a:solidFill>
                  <a:schemeClr val="tx1"/>
                </a:solidFill>
              </a:rPr>
              <a:t> </a:t>
            </a:r>
            <a:endParaRPr lang="en-GB" sz="1200" dirty="0" smtClean="0">
              <a:solidFill>
                <a:schemeClr val="tx1"/>
              </a:solidFill>
            </a:endParaRPr>
          </a:p>
          <a:p>
            <a:pPr>
              <a:spcBef>
                <a:spcPts val="600"/>
              </a:spcBef>
              <a:spcAft>
                <a:spcPts val="0"/>
              </a:spcAft>
              <a:buFont typeface="Arial" panose="020B0604020202020204" pitchFamily="34" charset="0"/>
              <a:buChar char="•"/>
            </a:pPr>
            <a:r>
              <a:rPr lang="en-GB" sz="1200" b="1" dirty="0" smtClean="0">
                <a:solidFill>
                  <a:schemeClr val="tx1"/>
                </a:solidFill>
              </a:rPr>
              <a:t>Data Set Location</a:t>
            </a:r>
            <a:r>
              <a:rPr lang="en-GB" sz="1200" b="1" dirty="0">
                <a:solidFill>
                  <a:schemeClr val="tx1"/>
                </a:solidFill>
              </a:rPr>
              <a:t>: </a:t>
            </a:r>
            <a:r>
              <a:rPr lang="fr-BE" sz="1200" dirty="0">
                <a:solidFill>
                  <a:schemeClr val="tx1"/>
                </a:solidFill>
              </a:rPr>
              <a:t>Institut Pierre Simon </a:t>
            </a:r>
            <a:r>
              <a:rPr lang="fr-BE" sz="1200" dirty="0" smtClean="0">
                <a:solidFill>
                  <a:schemeClr val="tx1"/>
                </a:solidFill>
              </a:rPr>
              <a:t>Laplace - </a:t>
            </a:r>
            <a:r>
              <a:rPr lang="fr-BE" sz="1200" u="sng" dirty="0">
                <a:solidFill>
                  <a:schemeClr val="tx1"/>
                </a:solidFill>
                <a:hlinkClick r:id="rId2"/>
              </a:rPr>
              <a:t>https://www.ipsl.fr/</a:t>
            </a:r>
            <a:r>
              <a:rPr lang="fr-BE" sz="1200" dirty="0">
                <a:solidFill>
                  <a:schemeClr val="tx1"/>
                </a:solidFill>
              </a:rPr>
              <a:t> </a:t>
            </a:r>
            <a:r>
              <a:rPr lang="fr-BE" sz="1200" dirty="0" smtClean="0">
                <a:solidFill>
                  <a:schemeClr val="tx1"/>
                </a:solidFill>
              </a:rPr>
              <a:t>(</a:t>
            </a:r>
            <a:r>
              <a:rPr lang="fr-BE" sz="1200" dirty="0" err="1" smtClean="0">
                <a:solidFill>
                  <a:schemeClr val="tx1"/>
                </a:solidFill>
              </a:rPr>
              <a:t>tbc</a:t>
            </a:r>
            <a:r>
              <a:rPr lang="fr-BE" sz="1200" dirty="0" smtClean="0">
                <a:solidFill>
                  <a:schemeClr val="tx1"/>
                </a:solidFill>
              </a:rPr>
              <a:t>)</a:t>
            </a:r>
            <a:endParaRPr lang="en-GB" sz="1200" dirty="0" smtClean="0">
              <a:solidFill>
                <a:schemeClr val="tx1"/>
              </a:solidFill>
            </a:endParaRPr>
          </a:p>
          <a:p>
            <a:pPr>
              <a:spcBef>
                <a:spcPts val="600"/>
              </a:spcBef>
              <a:spcAft>
                <a:spcPts val="0"/>
              </a:spcAft>
              <a:buFont typeface="Arial" panose="020B0604020202020204" pitchFamily="34" charset="0"/>
              <a:buChar char="•"/>
            </a:pPr>
            <a:r>
              <a:rPr lang="en-GB" sz="1200" b="1" dirty="0" smtClean="0">
                <a:solidFill>
                  <a:schemeClr val="tx1"/>
                </a:solidFill>
              </a:rPr>
              <a:t>Storage Media: </a:t>
            </a:r>
            <a:r>
              <a:rPr lang="en-GB" sz="1200" dirty="0" smtClean="0">
                <a:solidFill>
                  <a:schemeClr val="tx1"/>
                </a:solidFill>
              </a:rPr>
              <a:t>unknown</a:t>
            </a:r>
          </a:p>
          <a:p>
            <a:pPr>
              <a:spcBef>
                <a:spcPts val="600"/>
              </a:spcBef>
              <a:spcAft>
                <a:spcPts val="0"/>
              </a:spcAft>
              <a:buFont typeface="Arial" panose="020B0604020202020204" pitchFamily="34" charset="0"/>
              <a:buChar char="•"/>
            </a:pPr>
            <a:r>
              <a:rPr lang="en-GB" sz="1200" b="1" dirty="0" smtClean="0">
                <a:solidFill>
                  <a:schemeClr val="tx1"/>
                </a:solidFill>
              </a:rPr>
              <a:t>Data/Products Format: </a:t>
            </a:r>
            <a:r>
              <a:rPr lang="en-GB" sz="1200" dirty="0" smtClean="0">
                <a:solidFill>
                  <a:schemeClr val="tx1"/>
                </a:solidFill>
              </a:rPr>
              <a:t>unknown</a:t>
            </a:r>
          </a:p>
          <a:p>
            <a:pPr>
              <a:spcBef>
                <a:spcPts val="600"/>
              </a:spcBef>
              <a:spcAft>
                <a:spcPts val="0"/>
              </a:spcAft>
              <a:buFont typeface="Arial" panose="020B0604020202020204" pitchFamily="34" charset="0"/>
              <a:buChar char="•"/>
            </a:pPr>
            <a:r>
              <a:rPr lang="en-GB" sz="1200" b="1" dirty="0">
                <a:solidFill>
                  <a:schemeClr val="tx1"/>
                </a:solidFill>
              </a:rPr>
              <a:t>Temporal Coverage</a:t>
            </a:r>
            <a:r>
              <a:rPr lang="en-GB" sz="1200" b="1" dirty="0" smtClean="0">
                <a:solidFill>
                  <a:schemeClr val="tx1"/>
                </a:solidFill>
              </a:rPr>
              <a:t>: </a:t>
            </a:r>
            <a:r>
              <a:rPr lang="en-GB" sz="1200" dirty="0" smtClean="0">
                <a:solidFill>
                  <a:schemeClr val="tx1"/>
                </a:solidFill>
              </a:rPr>
              <a:t>unknown</a:t>
            </a:r>
          </a:p>
          <a:p>
            <a:pPr>
              <a:spcBef>
                <a:spcPts val="600"/>
              </a:spcBef>
              <a:spcAft>
                <a:spcPts val="0"/>
              </a:spcAft>
              <a:buFont typeface="Arial" panose="020B0604020202020204" pitchFamily="34" charset="0"/>
              <a:buChar char="•"/>
            </a:pPr>
            <a:r>
              <a:rPr lang="en-GB" sz="1200" b="1" dirty="0" smtClean="0">
                <a:solidFill>
                  <a:schemeClr val="tx1"/>
                </a:solidFill>
              </a:rPr>
              <a:t>Geographical Coverage: </a:t>
            </a:r>
            <a:r>
              <a:rPr lang="en-GB" sz="1200" dirty="0" smtClean="0">
                <a:solidFill>
                  <a:schemeClr val="tx1"/>
                </a:solidFill>
              </a:rPr>
              <a:t>Sun (global)</a:t>
            </a:r>
          </a:p>
          <a:p>
            <a:pPr>
              <a:spcBef>
                <a:spcPts val="600"/>
              </a:spcBef>
              <a:spcAft>
                <a:spcPts val="0"/>
              </a:spcAft>
              <a:buFont typeface="Arial" panose="020B0604020202020204" pitchFamily="34" charset="0"/>
              <a:buChar char="•"/>
            </a:pPr>
            <a:r>
              <a:rPr lang="en-GB" sz="1200" b="1" dirty="0" smtClean="0">
                <a:solidFill>
                  <a:schemeClr val="tx1"/>
                </a:solidFill>
              </a:rPr>
              <a:t>More Info: </a:t>
            </a:r>
            <a:r>
              <a:rPr lang="en-GB" sz="1200" dirty="0">
                <a:solidFill>
                  <a:schemeClr val="tx1"/>
                </a:solidFill>
                <a:hlinkClick r:id="rId3"/>
              </a:rPr>
              <a:t>http://</a:t>
            </a:r>
            <a:r>
              <a:rPr lang="en-GB" sz="1200" dirty="0" smtClean="0">
                <a:solidFill>
                  <a:schemeClr val="tx1"/>
                </a:solidFill>
                <a:hlinkClick r:id="rId3"/>
              </a:rPr>
              <a:t>solspec.projet.latmos.ipsl.fr/SOLSPEC_GB/Background.html</a:t>
            </a:r>
            <a:r>
              <a:rPr lang="en-GB" sz="1200" dirty="0" smtClean="0">
                <a:solidFill>
                  <a:schemeClr val="tx1"/>
                </a:solidFill>
              </a:rPr>
              <a:t> </a:t>
            </a:r>
          </a:p>
          <a:p>
            <a:pPr lvl="0">
              <a:spcBef>
                <a:spcPts val="600"/>
              </a:spcBef>
              <a:spcAft>
                <a:spcPts val="0"/>
              </a:spcAft>
              <a:buFont typeface="Arial" panose="020B0604020202020204" pitchFamily="34" charset="0"/>
              <a:buChar char="•"/>
            </a:pPr>
            <a:r>
              <a:rPr lang="en-GB" sz="1200" b="1" dirty="0" smtClean="0">
                <a:solidFill>
                  <a:schemeClr val="tx1"/>
                </a:solidFill>
              </a:rPr>
              <a:t>Contact: </a:t>
            </a:r>
            <a:r>
              <a:rPr lang="en-GB" sz="1200" u="sng" dirty="0">
                <a:solidFill>
                  <a:schemeClr val="tx1"/>
                </a:solidFill>
                <a:hlinkClick r:id="rId4"/>
              </a:rPr>
              <a:t>http://</a:t>
            </a:r>
            <a:r>
              <a:rPr lang="en-GB" sz="1200" u="sng" dirty="0" smtClean="0">
                <a:solidFill>
                  <a:schemeClr val="tx1"/>
                </a:solidFill>
                <a:hlinkClick r:id="rId4"/>
              </a:rPr>
              <a:t>solspec.projet.latmos.ipsl.fr/SOLSPEC_GB/Contact.html</a:t>
            </a:r>
            <a:r>
              <a:rPr lang="en-GB" sz="1200" u="sng" dirty="0" smtClean="0">
                <a:solidFill>
                  <a:schemeClr val="tx1"/>
                </a:solidFill>
              </a:rPr>
              <a:t> </a:t>
            </a:r>
          </a:p>
          <a:p>
            <a:pPr>
              <a:spcBef>
                <a:spcPts val="600"/>
              </a:spcBef>
              <a:spcAft>
                <a:spcPts val="0"/>
              </a:spcAft>
              <a:buFont typeface="Arial" panose="020B0604020202020204" pitchFamily="34" charset="0"/>
              <a:buChar char="•"/>
            </a:pPr>
            <a:r>
              <a:rPr lang="en-GB" sz="1200" b="1" dirty="0">
                <a:solidFill>
                  <a:schemeClr val="tx1"/>
                </a:solidFill>
              </a:rPr>
              <a:t>Next Step: </a:t>
            </a:r>
            <a:r>
              <a:rPr lang="en-GB" sz="1200" dirty="0">
                <a:solidFill>
                  <a:schemeClr val="tx1"/>
                </a:solidFill>
              </a:rPr>
              <a:t>ESA to </a:t>
            </a:r>
            <a:r>
              <a:rPr lang="en-GB" sz="1200" dirty="0" smtClean="0">
                <a:solidFill>
                  <a:schemeClr val="tx1"/>
                </a:solidFill>
              </a:rPr>
              <a:t>contact CNRS/ISPL and </a:t>
            </a:r>
            <a:r>
              <a:rPr lang="en-GB" sz="1200" dirty="0">
                <a:solidFill>
                  <a:schemeClr val="tx1"/>
                </a:solidFill>
              </a:rPr>
              <a:t>Belgian Institute for Space </a:t>
            </a:r>
            <a:r>
              <a:rPr lang="en-GB" sz="1200" dirty="0" err="1">
                <a:solidFill>
                  <a:schemeClr val="tx1"/>
                </a:solidFill>
              </a:rPr>
              <a:t>Aeronomy</a:t>
            </a:r>
            <a:r>
              <a:rPr lang="en-GB" sz="1200" dirty="0">
                <a:solidFill>
                  <a:schemeClr val="tx1"/>
                </a:solidFill>
              </a:rPr>
              <a:t> </a:t>
            </a:r>
            <a:r>
              <a:rPr lang="en-GB" sz="1200" dirty="0" smtClean="0">
                <a:solidFill>
                  <a:schemeClr val="tx1"/>
                </a:solidFill>
              </a:rPr>
              <a:t>to confirm data set location, and identify storage media, format and temporal coverage.</a:t>
            </a:r>
            <a:endParaRPr lang="en-GB" sz="1200" b="1" dirty="0">
              <a:solidFill>
                <a:schemeClr val="tx1"/>
              </a:solidFill>
            </a:endParaRPr>
          </a:p>
        </p:txBody>
      </p:sp>
    </p:spTree>
    <p:extLst>
      <p:ext uri="{BB962C8B-B14F-4D97-AF65-F5344CB8AC3E}">
        <p14:creationId xmlns:p14="http://schemas.microsoft.com/office/powerpoint/2010/main" val="3410315499"/>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475" y="209799"/>
            <a:ext cx="6105525" cy="769441"/>
          </a:xfrm>
        </p:spPr>
        <p:txBody>
          <a:bodyPr/>
          <a:lstStyle/>
          <a:p>
            <a:r>
              <a:rPr lang="en-GB" dirty="0" smtClean="0"/>
              <a:t>Nimbus-5 ESMR - Data sets from the Polar regions</a:t>
            </a:r>
            <a:endParaRPr lang="en-GB" dirty="0"/>
          </a:p>
        </p:txBody>
      </p:sp>
      <p:sp>
        <p:nvSpPr>
          <p:cNvPr id="4" name="Content Placeholder 2"/>
          <p:cNvSpPr>
            <a:spLocks noGrp="1"/>
          </p:cNvSpPr>
          <p:nvPr>
            <p:ph idx="1"/>
          </p:nvPr>
        </p:nvSpPr>
        <p:spPr>
          <a:xfrm>
            <a:off x="409434" y="1187356"/>
            <a:ext cx="8325133" cy="5540992"/>
          </a:xfrm>
        </p:spPr>
        <p:txBody>
          <a:bodyPr/>
          <a:lstStyle/>
          <a:p>
            <a:pPr>
              <a:spcBef>
                <a:spcPts val="600"/>
              </a:spcBef>
              <a:spcAft>
                <a:spcPts val="0"/>
              </a:spcAft>
              <a:buFont typeface="Arial" panose="020B0604020202020204" pitchFamily="34" charset="0"/>
              <a:buChar char="•"/>
            </a:pPr>
            <a:r>
              <a:rPr lang="en-GB" sz="1200" b="1" dirty="0">
                <a:solidFill>
                  <a:schemeClr val="tx1"/>
                </a:solidFill>
              </a:rPr>
              <a:t>Data Set: </a:t>
            </a:r>
            <a:r>
              <a:rPr lang="en-GB" sz="1200" dirty="0">
                <a:solidFill>
                  <a:schemeClr val="tx1"/>
                </a:solidFill>
              </a:rPr>
              <a:t>Nimbus-5 ESMR data from </a:t>
            </a:r>
            <a:r>
              <a:rPr lang="en-GB" sz="1200" dirty="0" smtClean="0">
                <a:solidFill>
                  <a:schemeClr val="tx1"/>
                </a:solidFill>
              </a:rPr>
              <a:t>1972-1976</a:t>
            </a:r>
          </a:p>
          <a:p>
            <a:pPr>
              <a:spcBef>
                <a:spcPts val="600"/>
              </a:spcBef>
              <a:spcAft>
                <a:spcPts val="0"/>
              </a:spcAft>
              <a:buFont typeface="Arial" panose="020B0604020202020204" pitchFamily="34" charset="0"/>
              <a:buChar char="•"/>
            </a:pPr>
            <a:r>
              <a:rPr lang="en-GB" sz="1200" b="1" dirty="0" smtClean="0">
                <a:solidFill>
                  <a:schemeClr val="tx1"/>
                </a:solidFill>
              </a:rPr>
              <a:t>Mission: </a:t>
            </a:r>
            <a:r>
              <a:rPr lang="en-GB" sz="1200" dirty="0" smtClean="0">
                <a:solidFill>
                  <a:schemeClr val="tx1"/>
                </a:solidFill>
              </a:rPr>
              <a:t>Nimbus-5</a:t>
            </a:r>
          </a:p>
          <a:p>
            <a:pPr>
              <a:spcBef>
                <a:spcPts val="600"/>
              </a:spcBef>
              <a:spcAft>
                <a:spcPts val="0"/>
              </a:spcAft>
              <a:buFont typeface="Arial" panose="020B0604020202020204" pitchFamily="34" charset="0"/>
              <a:buChar char="•"/>
            </a:pPr>
            <a:r>
              <a:rPr lang="en-GB" sz="1200" b="1" dirty="0" smtClean="0">
                <a:solidFill>
                  <a:schemeClr val="tx1"/>
                </a:solidFill>
              </a:rPr>
              <a:t>Mission owner: </a:t>
            </a:r>
            <a:r>
              <a:rPr lang="en-GB" sz="1200" dirty="0">
                <a:solidFill>
                  <a:schemeClr val="tx1"/>
                </a:solidFill>
              </a:rPr>
              <a:t>NASA</a:t>
            </a:r>
            <a:endParaRPr lang="en-GB" sz="1200" dirty="0" smtClean="0">
              <a:solidFill>
                <a:schemeClr val="tx1"/>
              </a:solidFill>
            </a:endParaRPr>
          </a:p>
          <a:p>
            <a:pPr>
              <a:spcBef>
                <a:spcPts val="600"/>
              </a:spcBef>
              <a:spcAft>
                <a:spcPts val="0"/>
              </a:spcAft>
              <a:buFont typeface="Arial" panose="020B0604020202020204" pitchFamily="34" charset="0"/>
              <a:buChar char="•"/>
            </a:pPr>
            <a:r>
              <a:rPr lang="en-GB" sz="1200" b="1" dirty="0" smtClean="0">
                <a:solidFill>
                  <a:schemeClr val="tx1"/>
                </a:solidFill>
              </a:rPr>
              <a:t>Data Set Instrument/Sensor</a:t>
            </a:r>
            <a:r>
              <a:rPr lang="en-GB" sz="1200" dirty="0" smtClean="0">
                <a:solidFill>
                  <a:schemeClr val="tx1"/>
                </a:solidFill>
              </a:rPr>
              <a:t>: </a:t>
            </a:r>
            <a:r>
              <a:rPr lang="en-GB" sz="1200" dirty="0">
                <a:solidFill>
                  <a:schemeClr val="tx1"/>
                </a:solidFill>
              </a:rPr>
              <a:t>ESMR (Electrically Scanning Microwave Radiometer</a:t>
            </a:r>
            <a:r>
              <a:rPr lang="en-GB" sz="1200" dirty="0" smtClean="0">
                <a:solidFill>
                  <a:schemeClr val="tx1"/>
                </a:solidFill>
              </a:rPr>
              <a:t>)</a:t>
            </a:r>
          </a:p>
          <a:p>
            <a:pPr>
              <a:spcBef>
                <a:spcPts val="600"/>
              </a:spcBef>
              <a:spcAft>
                <a:spcPts val="0"/>
              </a:spcAft>
              <a:buFont typeface="Arial" panose="020B0604020202020204" pitchFamily="34" charset="0"/>
              <a:buChar char="•"/>
            </a:pPr>
            <a:r>
              <a:rPr lang="en-GB" sz="1200" b="1" dirty="0" smtClean="0">
                <a:solidFill>
                  <a:schemeClr val="tx1"/>
                </a:solidFill>
              </a:rPr>
              <a:t>Data Set Location</a:t>
            </a:r>
            <a:r>
              <a:rPr lang="en-GB" sz="1200" b="1" dirty="0">
                <a:solidFill>
                  <a:schemeClr val="tx1"/>
                </a:solidFill>
              </a:rPr>
              <a:t>: </a:t>
            </a:r>
            <a:r>
              <a:rPr lang="it-IT" sz="1200" dirty="0">
                <a:solidFill>
                  <a:schemeClr val="tx1"/>
                </a:solidFill>
              </a:rPr>
              <a:t>NASA </a:t>
            </a:r>
            <a:r>
              <a:rPr lang="it-IT" sz="1200" dirty="0" smtClean="0">
                <a:solidFill>
                  <a:schemeClr val="tx1"/>
                </a:solidFill>
              </a:rPr>
              <a:t>- NSIDC (National </a:t>
            </a:r>
            <a:r>
              <a:rPr lang="it-IT" sz="1200" dirty="0">
                <a:solidFill>
                  <a:schemeClr val="tx1"/>
                </a:solidFill>
              </a:rPr>
              <a:t>Snow &amp; Ice Data Center</a:t>
            </a:r>
            <a:r>
              <a:rPr lang="it-IT" sz="1200" dirty="0" smtClean="0">
                <a:solidFill>
                  <a:schemeClr val="tx1"/>
                </a:solidFill>
              </a:rPr>
              <a:t>)</a:t>
            </a:r>
            <a:r>
              <a:rPr lang="en-GB" sz="1200" dirty="0" smtClean="0">
                <a:solidFill>
                  <a:schemeClr val="tx1"/>
                </a:solidFill>
              </a:rPr>
              <a:t> (tbc)</a:t>
            </a:r>
          </a:p>
          <a:p>
            <a:pPr>
              <a:spcBef>
                <a:spcPts val="600"/>
              </a:spcBef>
              <a:spcAft>
                <a:spcPts val="0"/>
              </a:spcAft>
              <a:buFont typeface="Arial" panose="020B0604020202020204" pitchFamily="34" charset="0"/>
              <a:buChar char="•"/>
            </a:pPr>
            <a:r>
              <a:rPr lang="en-GB" sz="1200" b="1" dirty="0" smtClean="0">
                <a:solidFill>
                  <a:schemeClr val="tx1"/>
                </a:solidFill>
              </a:rPr>
              <a:t>Storage Media: </a:t>
            </a:r>
            <a:r>
              <a:rPr lang="en-GB" sz="1200" dirty="0" smtClean="0">
                <a:solidFill>
                  <a:schemeClr val="tx1"/>
                </a:solidFill>
              </a:rPr>
              <a:t>unknown</a:t>
            </a:r>
          </a:p>
          <a:p>
            <a:pPr>
              <a:spcBef>
                <a:spcPts val="600"/>
              </a:spcBef>
              <a:spcAft>
                <a:spcPts val="0"/>
              </a:spcAft>
              <a:buFont typeface="Arial" panose="020B0604020202020204" pitchFamily="34" charset="0"/>
              <a:buChar char="•"/>
            </a:pPr>
            <a:r>
              <a:rPr lang="en-GB" sz="1200" b="1" dirty="0" smtClean="0">
                <a:solidFill>
                  <a:schemeClr val="tx1"/>
                </a:solidFill>
              </a:rPr>
              <a:t>Data/Products Format:</a:t>
            </a:r>
          </a:p>
          <a:p>
            <a:pPr lvl="1">
              <a:spcBef>
                <a:spcPts val="0"/>
              </a:spcBef>
              <a:spcAft>
                <a:spcPts val="0"/>
              </a:spcAft>
              <a:buFont typeface="Arial" panose="020B0604020202020204" pitchFamily="34" charset="0"/>
              <a:buChar char="•"/>
            </a:pPr>
            <a:r>
              <a:rPr lang="en-GB" sz="1200" dirty="0">
                <a:solidFill>
                  <a:schemeClr val="tx1"/>
                </a:solidFill>
              </a:rPr>
              <a:t>Nimbus-5 ESMR Polar Gridded Sea Ice Concentrations: HDF</a:t>
            </a:r>
          </a:p>
          <a:p>
            <a:pPr lvl="1">
              <a:spcBef>
                <a:spcPts val="0"/>
              </a:spcBef>
              <a:spcAft>
                <a:spcPts val="0"/>
              </a:spcAft>
              <a:buFont typeface="Arial" panose="020B0604020202020204" pitchFamily="34" charset="0"/>
              <a:buChar char="•"/>
            </a:pPr>
            <a:r>
              <a:rPr lang="en-GB" sz="1200" dirty="0">
                <a:solidFill>
                  <a:schemeClr val="tx1"/>
                </a:solidFill>
              </a:rPr>
              <a:t>Nimbus-5 ESMR Daily Polar Gridded Brightness Temperatures: 2-byte integer </a:t>
            </a:r>
            <a:r>
              <a:rPr lang="en-GB" sz="1200" dirty="0" smtClean="0">
                <a:solidFill>
                  <a:schemeClr val="tx1"/>
                </a:solidFill>
              </a:rPr>
              <a:t>flat-binary</a:t>
            </a:r>
          </a:p>
          <a:p>
            <a:pPr>
              <a:spcBef>
                <a:spcPts val="600"/>
              </a:spcBef>
              <a:spcAft>
                <a:spcPts val="0"/>
              </a:spcAft>
              <a:buFont typeface="Arial" panose="020B0604020202020204" pitchFamily="34" charset="0"/>
              <a:buChar char="•"/>
            </a:pPr>
            <a:r>
              <a:rPr lang="en-GB" sz="1200" b="1" dirty="0">
                <a:solidFill>
                  <a:schemeClr val="tx1"/>
                </a:solidFill>
              </a:rPr>
              <a:t>Temporal Coverage</a:t>
            </a:r>
            <a:r>
              <a:rPr lang="en-GB" sz="1200" b="1" dirty="0" smtClean="0">
                <a:solidFill>
                  <a:schemeClr val="tx1"/>
                </a:solidFill>
              </a:rPr>
              <a:t>: </a:t>
            </a:r>
          </a:p>
          <a:p>
            <a:pPr lvl="1">
              <a:buFont typeface="Arial" panose="020B0604020202020204" pitchFamily="34" charset="0"/>
              <a:buChar char="•"/>
            </a:pPr>
            <a:r>
              <a:rPr lang="en-GB" sz="1200" dirty="0">
                <a:solidFill>
                  <a:schemeClr val="tx1"/>
                </a:solidFill>
              </a:rPr>
              <a:t>Nimbus-5 ESMR Polar Gridded Sea Ice Concentrations: </a:t>
            </a:r>
            <a:br>
              <a:rPr lang="en-GB" sz="1200" dirty="0">
                <a:solidFill>
                  <a:schemeClr val="tx1"/>
                </a:solidFill>
              </a:rPr>
            </a:br>
            <a:r>
              <a:rPr lang="en-GB" sz="1200" dirty="0">
                <a:solidFill>
                  <a:schemeClr val="tx1"/>
                </a:solidFill>
              </a:rPr>
              <a:t>December 1972 - December 1976 (daily and monthly averages)</a:t>
            </a:r>
          </a:p>
          <a:p>
            <a:pPr lvl="1">
              <a:buFont typeface="Arial" panose="020B0604020202020204" pitchFamily="34" charset="0"/>
              <a:buChar char="•"/>
            </a:pPr>
            <a:r>
              <a:rPr lang="en-GB" sz="1200" dirty="0">
                <a:solidFill>
                  <a:schemeClr val="tx1"/>
                </a:solidFill>
              </a:rPr>
              <a:t>Nimbus-5 ESMR Daily Polar Gridded Brightness Temperatures:</a:t>
            </a:r>
            <a:br>
              <a:rPr lang="en-GB" sz="1200" dirty="0">
                <a:solidFill>
                  <a:schemeClr val="tx1"/>
                </a:solidFill>
              </a:rPr>
            </a:br>
            <a:r>
              <a:rPr lang="en-GB" sz="1200" dirty="0">
                <a:solidFill>
                  <a:schemeClr val="tx1"/>
                </a:solidFill>
              </a:rPr>
              <a:t>December 1972 - May 1997 (data are averaged daily)   </a:t>
            </a:r>
            <a:endParaRPr lang="en-GB" sz="1200" b="1" dirty="0" smtClean="0">
              <a:solidFill>
                <a:schemeClr val="tx1"/>
              </a:solidFill>
            </a:endParaRPr>
          </a:p>
          <a:p>
            <a:pPr>
              <a:spcBef>
                <a:spcPts val="600"/>
              </a:spcBef>
              <a:spcAft>
                <a:spcPts val="0"/>
              </a:spcAft>
              <a:buFont typeface="Arial" panose="020B0604020202020204" pitchFamily="34" charset="0"/>
              <a:buChar char="•"/>
            </a:pPr>
            <a:r>
              <a:rPr lang="en-GB" sz="1200" b="1" dirty="0" smtClean="0">
                <a:solidFill>
                  <a:schemeClr val="tx1"/>
                </a:solidFill>
              </a:rPr>
              <a:t>Geographical Coverage: </a:t>
            </a:r>
            <a:r>
              <a:rPr lang="en-GB" sz="1200" dirty="0">
                <a:solidFill>
                  <a:schemeClr val="tx1"/>
                </a:solidFill>
              </a:rPr>
              <a:t>North and </a:t>
            </a:r>
            <a:r>
              <a:rPr lang="en-GB" sz="1200" dirty="0" smtClean="0">
                <a:solidFill>
                  <a:schemeClr val="tx1"/>
                </a:solidFill>
              </a:rPr>
              <a:t>South Polar Regions (25 </a:t>
            </a:r>
            <a:r>
              <a:rPr lang="en-GB" sz="1200" dirty="0">
                <a:solidFill>
                  <a:schemeClr val="tx1"/>
                </a:solidFill>
              </a:rPr>
              <a:t>km gridded </a:t>
            </a:r>
            <a:r>
              <a:rPr lang="en-GB" sz="1200" dirty="0" smtClean="0">
                <a:solidFill>
                  <a:schemeClr val="tx1"/>
                </a:solidFill>
              </a:rPr>
              <a:t>resolution)</a:t>
            </a:r>
          </a:p>
          <a:p>
            <a:pPr>
              <a:spcBef>
                <a:spcPts val="600"/>
              </a:spcBef>
              <a:spcAft>
                <a:spcPts val="0"/>
              </a:spcAft>
              <a:buFont typeface="Arial" panose="020B0604020202020204" pitchFamily="34" charset="0"/>
              <a:buChar char="•"/>
            </a:pPr>
            <a:r>
              <a:rPr lang="en-GB" sz="1200" b="1" dirty="0" smtClean="0">
                <a:solidFill>
                  <a:schemeClr val="tx1"/>
                </a:solidFill>
              </a:rPr>
              <a:t>More Info: </a:t>
            </a:r>
            <a:r>
              <a:rPr lang="en-GB" sz="1200" u="sng" dirty="0">
                <a:solidFill>
                  <a:schemeClr val="tx1"/>
                </a:solidFill>
                <a:hlinkClick r:id="rId2"/>
              </a:rPr>
              <a:t>https://</a:t>
            </a:r>
            <a:r>
              <a:rPr lang="en-GB" sz="1200" u="sng" dirty="0" smtClean="0">
                <a:solidFill>
                  <a:schemeClr val="tx1"/>
                </a:solidFill>
                <a:hlinkClick r:id="rId2"/>
              </a:rPr>
              <a:t>nsidc.org/data/docs/daac/nsidc0009_esmr_seaice.gd.html</a:t>
            </a:r>
            <a:r>
              <a:rPr lang="en-GB" sz="1200" dirty="0" smtClean="0">
                <a:solidFill>
                  <a:schemeClr val="tx1"/>
                </a:solidFill>
              </a:rPr>
              <a:t>; </a:t>
            </a:r>
            <a:r>
              <a:rPr lang="en-GB" sz="1200" u="sng" dirty="0">
                <a:solidFill>
                  <a:schemeClr val="tx1"/>
                </a:solidFill>
                <a:hlinkClick r:id="rId3"/>
              </a:rPr>
              <a:t>https://nsidc.org/data/docs/daac/nsidc0077_esmr_tbs.gd.html</a:t>
            </a:r>
            <a:r>
              <a:rPr lang="en-GB" sz="1200" dirty="0">
                <a:solidFill>
                  <a:schemeClr val="tx1"/>
                </a:solidFill>
              </a:rPr>
              <a:t> </a:t>
            </a:r>
            <a:endParaRPr lang="en-GB" sz="1200" dirty="0" smtClean="0">
              <a:solidFill>
                <a:schemeClr val="tx1"/>
              </a:solidFill>
            </a:endParaRPr>
          </a:p>
          <a:p>
            <a:pPr lvl="0">
              <a:spcBef>
                <a:spcPts val="600"/>
              </a:spcBef>
              <a:spcAft>
                <a:spcPts val="0"/>
              </a:spcAft>
              <a:buFont typeface="Arial" panose="020B0604020202020204" pitchFamily="34" charset="0"/>
              <a:buChar char="•"/>
            </a:pPr>
            <a:r>
              <a:rPr lang="en-GB" sz="1200" b="1" dirty="0" smtClean="0">
                <a:solidFill>
                  <a:schemeClr val="tx1"/>
                </a:solidFill>
              </a:rPr>
              <a:t>Contact: </a:t>
            </a:r>
            <a:r>
              <a:rPr lang="en-GB" sz="1200" dirty="0">
                <a:solidFill>
                  <a:schemeClr val="tx1"/>
                </a:solidFill>
              </a:rPr>
              <a:t>NSIDC User </a:t>
            </a:r>
            <a:r>
              <a:rPr lang="en-GB" sz="1200" dirty="0" smtClean="0">
                <a:solidFill>
                  <a:schemeClr val="tx1"/>
                </a:solidFill>
              </a:rPr>
              <a:t>Services, National </a:t>
            </a:r>
            <a:r>
              <a:rPr lang="en-GB" sz="1200" dirty="0">
                <a:solidFill>
                  <a:schemeClr val="tx1"/>
                </a:solidFill>
              </a:rPr>
              <a:t>Snow and Ice Data </a:t>
            </a:r>
            <a:r>
              <a:rPr lang="en-GB" sz="1200" dirty="0" err="1" smtClean="0">
                <a:solidFill>
                  <a:schemeClr val="tx1"/>
                </a:solidFill>
              </a:rPr>
              <a:t>Center</a:t>
            </a:r>
            <a:r>
              <a:rPr lang="en-GB" sz="1200" dirty="0">
                <a:solidFill>
                  <a:schemeClr val="tx1"/>
                </a:solidFill>
              </a:rPr>
              <a:t>, </a:t>
            </a:r>
            <a:r>
              <a:rPr lang="en-GB" sz="1200" dirty="0" smtClean="0">
                <a:solidFill>
                  <a:schemeClr val="tx1"/>
                </a:solidFill>
                <a:hlinkClick r:id="rId4"/>
              </a:rPr>
              <a:t>nsidc@nsidc.org</a:t>
            </a:r>
            <a:r>
              <a:rPr lang="en-GB" sz="1200" dirty="0" smtClean="0">
                <a:solidFill>
                  <a:schemeClr val="tx1"/>
                </a:solidFill>
              </a:rPr>
              <a:t>  </a:t>
            </a:r>
            <a:endParaRPr lang="en-GB" sz="1200" dirty="0">
              <a:solidFill>
                <a:schemeClr val="tx1"/>
              </a:solidFill>
            </a:endParaRPr>
          </a:p>
          <a:p>
            <a:pPr>
              <a:spcBef>
                <a:spcPts val="600"/>
              </a:spcBef>
              <a:spcAft>
                <a:spcPts val="0"/>
              </a:spcAft>
              <a:buFont typeface="Arial" panose="020B0604020202020204" pitchFamily="34" charset="0"/>
              <a:buChar char="•"/>
            </a:pPr>
            <a:r>
              <a:rPr lang="en-GB" sz="1200" b="1" dirty="0">
                <a:solidFill>
                  <a:schemeClr val="tx1"/>
                </a:solidFill>
              </a:rPr>
              <a:t>Next Step: </a:t>
            </a:r>
            <a:r>
              <a:rPr lang="en-GB" sz="1200" dirty="0" smtClean="0">
                <a:solidFill>
                  <a:schemeClr val="tx1"/>
                </a:solidFill>
              </a:rPr>
              <a:t>The Climate Change Initiative </a:t>
            </a:r>
            <a:r>
              <a:rPr lang="en-GB" sz="1200" dirty="0">
                <a:solidFill>
                  <a:schemeClr val="tx1"/>
                </a:solidFill>
              </a:rPr>
              <a:t>would be interested in </a:t>
            </a:r>
            <a:r>
              <a:rPr lang="en-GB" sz="1200" dirty="0" smtClean="0">
                <a:solidFill>
                  <a:schemeClr val="tx1"/>
                </a:solidFill>
              </a:rPr>
              <a:t>Nimbus-5 ESMR data </a:t>
            </a:r>
            <a:r>
              <a:rPr lang="en-GB" sz="1200" dirty="0">
                <a:solidFill>
                  <a:schemeClr val="tx1"/>
                </a:solidFill>
              </a:rPr>
              <a:t>at swath </a:t>
            </a:r>
            <a:r>
              <a:rPr lang="en-GB" sz="1200" dirty="0" smtClean="0">
                <a:solidFill>
                  <a:schemeClr val="tx1"/>
                </a:solidFill>
              </a:rPr>
              <a:t>level. NASA/NSIDC to provide some further information regarding the availability of this data, but also the location, storage, format, etc.</a:t>
            </a:r>
            <a:endParaRPr lang="en-GB" sz="1200" dirty="0">
              <a:solidFill>
                <a:schemeClr val="tx1"/>
              </a:solidFill>
            </a:endParaRPr>
          </a:p>
        </p:txBody>
      </p:sp>
    </p:spTree>
    <p:extLst>
      <p:ext uri="{BB962C8B-B14F-4D97-AF65-F5344CB8AC3E}">
        <p14:creationId xmlns:p14="http://schemas.microsoft.com/office/powerpoint/2010/main" val="4018801287"/>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5475" y="209799"/>
            <a:ext cx="6105525" cy="769441"/>
          </a:xfrm>
        </p:spPr>
        <p:txBody>
          <a:bodyPr/>
          <a:lstStyle/>
          <a:p>
            <a:r>
              <a:rPr lang="en-GB" dirty="0" smtClean="0"/>
              <a:t>Nimbus-5 ESMR - Brightness Temperature Imagery</a:t>
            </a:r>
            <a:endParaRPr lang="en-GB" dirty="0"/>
          </a:p>
        </p:txBody>
      </p:sp>
      <p:sp>
        <p:nvSpPr>
          <p:cNvPr id="4" name="Content Placeholder 2"/>
          <p:cNvSpPr>
            <a:spLocks noGrp="1"/>
          </p:cNvSpPr>
          <p:nvPr>
            <p:ph idx="1"/>
          </p:nvPr>
        </p:nvSpPr>
        <p:spPr>
          <a:xfrm>
            <a:off x="409434" y="1304119"/>
            <a:ext cx="8325133" cy="5254388"/>
          </a:xfrm>
        </p:spPr>
        <p:txBody>
          <a:bodyPr/>
          <a:lstStyle/>
          <a:p>
            <a:pPr>
              <a:spcBef>
                <a:spcPts val="600"/>
              </a:spcBef>
              <a:spcAft>
                <a:spcPts val="300"/>
              </a:spcAft>
              <a:buFont typeface="Arial" panose="020B0604020202020204" pitchFamily="34" charset="0"/>
              <a:buChar char="•"/>
            </a:pPr>
            <a:r>
              <a:rPr lang="en-GB" sz="1200" b="1" dirty="0">
                <a:solidFill>
                  <a:schemeClr val="tx1"/>
                </a:solidFill>
              </a:rPr>
              <a:t>Data Set: </a:t>
            </a:r>
            <a:r>
              <a:rPr lang="en-GB" sz="1200" dirty="0">
                <a:solidFill>
                  <a:schemeClr val="tx1"/>
                </a:solidFill>
              </a:rPr>
              <a:t>Nimbus-5 </a:t>
            </a:r>
            <a:r>
              <a:rPr lang="en-GB" sz="1200" dirty="0" smtClean="0">
                <a:solidFill>
                  <a:schemeClr val="tx1"/>
                </a:solidFill>
              </a:rPr>
              <a:t>ESMR </a:t>
            </a:r>
            <a:r>
              <a:rPr lang="en-GB" sz="1200" dirty="0">
                <a:solidFill>
                  <a:schemeClr val="tx1"/>
                </a:solidFill>
              </a:rPr>
              <a:t>Imagery of Brightness Temperature on 70 mm </a:t>
            </a:r>
            <a:r>
              <a:rPr lang="en-GB" sz="1200" dirty="0" smtClean="0">
                <a:solidFill>
                  <a:schemeClr val="tx1"/>
                </a:solidFill>
              </a:rPr>
              <a:t>Film</a:t>
            </a:r>
          </a:p>
          <a:p>
            <a:pPr>
              <a:spcBef>
                <a:spcPts val="600"/>
              </a:spcBef>
              <a:spcAft>
                <a:spcPts val="300"/>
              </a:spcAft>
              <a:buFont typeface="Arial" panose="020B0604020202020204" pitchFamily="34" charset="0"/>
              <a:buChar char="•"/>
            </a:pPr>
            <a:r>
              <a:rPr lang="en-GB" sz="1200" b="1" dirty="0" smtClean="0">
                <a:solidFill>
                  <a:schemeClr val="tx1"/>
                </a:solidFill>
              </a:rPr>
              <a:t>Mission: </a:t>
            </a:r>
            <a:r>
              <a:rPr lang="en-GB" sz="1200" dirty="0" smtClean="0">
                <a:solidFill>
                  <a:schemeClr val="tx1"/>
                </a:solidFill>
              </a:rPr>
              <a:t>Nimbus-5</a:t>
            </a:r>
          </a:p>
          <a:p>
            <a:pPr>
              <a:spcBef>
                <a:spcPts val="600"/>
              </a:spcBef>
              <a:spcAft>
                <a:spcPts val="300"/>
              </a:spcAft>
              <a:buFont typeface="Arial" panose="020B0604020202020204" pitchFamily="34" charset="0"/>
              <a:buChar char="•"/>
            </a:pPr>
            <a:r>
              <a:rPr lang="en-GB" sz="1200" b="1" dirty="0" smtClean="0">
                <a:solidFill>
                  <a:schemeClr val="tx1"/>
                </a:solidFill>
              </a:rPr>
              <a:t>Mission owner: </a:t>
            </a:r>
            <a:r>
              <a:rPr lang="en-GB" sz="1200" dirty="0">
                <a:solidFill>
                  <a:schemeClr val="tx1"/>
                </a:solidFill>
              </a:rPr>
              <a:t>NASA</a:t>
            </a:r>
            <a:endParaRPr lang="en-GB" sz="1200" dirty="0" smtClean="0">
              <a:solidFill>
                <a:schemeClr val="tx1"/>
              </a:solidFill>
            </a:endParaRPr>
          </a:p>
          <a:p>
            <a:pPr>
              <a:spcBef>
                <a:spcPts val="600"/>
              </a:spcBef>
              <a:spcAft>
                <a:spcPts val="300"/>
              </a:spcAft>
              <a:buFont typeface="Arial" panose="020B0604020202020204" pitchFamily="34" charset="0"/>
              <a:buChar char="•"/>
            </a:pPr>
            <a:r>
              <a:rPr lang="en-GB" sz="1200" b="1" dirty="0" smtClean="0">
                <a:solidFill>
                  <a:schemeClr val="tx1"/>
                </a:solidFill>
              </a:rPr>
              <a:t>Data Set Instrument/Sensor</a:t>
            </a:r>
            <a:r>
              <a:rPr lang="en-GB" sz="1200" dirty="0" smtClean="0">
                <a:solidFill>
                  <a:schemeClr val="tx1"/>
                </a:solidFill>
              </a:rPr>
              <a:t>: </a:t>
            </a:r>
            <a:r>
              <a:rPr lang="en-GB" sz="1200" dirty="0">
                <a:solidFill>
                  <a:schemeClr val="tx1"/>
                </a:solidFill>
              </a:rPr>
              <a:t>ESMR (Electrically Scanning Microwave Radiometer</a:t>
            </a:r>
            <a:r>
              <a:rPr lang="en-GB" sz="1200" dirty="0" smtClean="0">
                <a:solidFill>
                  <a:schemeClr val="tx1"/>
                </a:solidFill>
              </a:rPr>
              <a:t>)</a:t>
            </a:r>
          </a:p>
          <a:p>
            <a:pPr>
              <a:spcBef>
                <a:spcPts val="600"/>
              </a:spcBef>
              <a:spcAft>
                <a:spcPts val="300"/>
              </a:spcAft>
              <a:buFont typeface="Arial" panose="020B0604020202020204" pitchFamily="34" charset="0"/>
              <a:buChar char="•"/>
            </a:pPr>
            <a:r>
              <a:rPr lang="en-GB" sz="1200" b="1" dirty="0" smtClean="0">
                <a:solidFill>
                  <a:schemeClr val="tx1"/>
                </a:solidFill>
              </a:rPr>
              <a:t>Data Set Location</a:t>
            </a:r>
            <a:r>
              <a:rPr lang="en-GB" sz="1200" b="1" dirty="0">
                <a:solidFill>
                  <a:schemeClr val="tx1"/>
                </a:solidFill>
              </a:rPr>
              <a:t>: </a:t>
            </a:r>
            <a:r>
              <a:rPr lang="it-IT" sz="1200" dirty="0">
                <a:solidFill>
                  <a:schemeClr val="tx1"/>
                </a:solidFill>
              </a:rPr>
              <a:t>NASA </a:t>
            </a:r>
            <a:r>
              <a:rPr lang="it-IT" sz="1200" dirty="0" smtClean="0">
                <a:solidFill>
                  <a:schemeClr val="tx1"/>
                </a:solidFill>
              </a:rPr>
              <a:t>GSFC - </a:t>
            </a:r>
            <a:r>
              <a:rPr lang="en-GB" sz="1200" dirty="0" smtClean="0">
                <a:solidFill>
                  <a:schemeClr val="tx1"/>
                </a:solidFill>
              </a:rPr>
              <a:t>Goddard </a:t>
            </a:r>
            <a:r>
              <a:rPr lang="en-GB" sz="1200" dirty="0">
                <a:solidFill>
                  <a:schemeClr val="tx1"/>
                </a:solidFill>
              </a:rPr>
              <a:t>Earth Science Data and Information Services (GES DISC</a:t>
            </a:r>
            <a:r>
              <a:rPr lang="en-GB" sz="1200" dirty="0" smtClean="0">
                <a:solidFill>
                  <a:schemeClr val="tx1"/>
                </a:solidFill>
              </a:rPr>
              <a:t>)</a:t>
            </a:r>
          </a:p>
          <a:p>
            <a:pPr>
              <a:spcBef>
                <a:spcPts val="600"/>
              </a:spcBef>
              <a:spcAft>
                <a:spcPts val="300"/>
              </a:spcAft>
              <a:buFont typeface="Arial" panose="020B0604020202020204" pitchFamily="34" charset="0"/>
              <a:buChar char="•"/>
            </a:pPr>
            <a:r>
              <a:rPr lang="en-GB" sz="1200" b="1" dirty="0" smtClean="0">
                <a:solidFill>
                  <a:schemeClr val="tx1"/>
                </a:solidFill>
              </a:rPr>
              <a:t>Storage Media: </a:t>
            </a:r>
            <a:r>
              <a:rPr lang="en-GB" sz="1200" dirty="0" smtClean="0">
                <a:solidFill>
                  <a:schemeClr val="tx1"/>
                </a:solidFill>
              </a:rPr>
              <a:t>unknown</a:t>
            </a:r>
          </a:p>
          <a:p>
            <a:pPr>
              <a:spcBef>
                <a:spcPts val="600"/>
              </a:spcBef>
              <a:spcAft>
                <a:spcPts val="300"/>
              </a:spcAft>
              <a:buFont typeface="Arial" panose="020B0604020202020204" pitchFamily="34" charset="0"/>
              <a:buChar char="•"/>
            </a:pPr>
            <a:r>
              <a:rPr lang="en-GB" sz="1200" b="1" dirty="0" smtClean="0">
                <a:solidFill>
                  <a:schemeClr val="tx1"/>
                </a:solidFill>
              </a:rPr>
              <a:t>Data Set Volume: </a:t>
            </a:r>
            <a:r>
              <a:rPr lang="en-GB" sz="1200" dirty="0">
                <a:solidFill>
                  <a:schemeClr val="tx1"/>
                </a:solidFill>
              </a:rPr>
              <a:t>approx. 500 MB per TAR file containing 5 MB images</a:t>
            </a:r>
            <a:endParaRPr lang="en-GB" sz="1200" dirty="0" smtClean="0">
              <a:solidFill>
                <a:schemeClr val="tx1"/>
              </a:solidFill>
            </a:endParaRPr>
          </a:p>
          <a:p>
            <a:pPr>
              <a:spcBef>
                <a:spcPts val="600"/>
              </a:spcBef>
              <a:spcAft>
                <a:spcPts val="300"/>
              </a:spcAft>
              <a:buFont typeface="Arial" panose="020B0604020202020204" pitchFamily="34" charset="0"/>
              <a:buChar char="•"/>
            </a:pPr>
            <a:r>
              <a:rPr lang="en-GB" sz="1200" b="1" dirty="0" smtClean="0">
                <a:solidFill>
                  <a:schemeClr val="tx1"/>
                </a:solidFill>
              </a:rPr>
              <a:t>Data/Products Format: </a:t>
            </a:r>
            <a:r>
              <a:rPr lang="en-GB" sz="1200" dirty="0">
                <a:solidFill>
                  <a:schemeClr val="tx1"/>
                </a:solidFill>
              </a:rPr>
              <a:t>JPEG 2000 (TAR containing JPEG 2000 images</a:t>
            </a:r>
            <a:r>
              <a:rPr lang="en-GB" sz="1200" dirty="0" smtClean="0">
                <a:solidFill>
                  <a:schemeClr val="tx1"/>
                </a:solidFill>
              </a:rPr>
              <a:t>)</a:t>
            </a:r>
          </a:p>
          <a:p>
            <a:pPr>
              <a:spcBef>
                <a:spcPts val="600"/>
              </a:spcBef>
              <a:spcAft>
                <a:spcPts val="300"/>
              </a:spcAft>
              <a:buFont typeface="Arial" panose="020B0604020202020204" pitchFamily="34" charset="0"/>
              <a:buChar char="•"/>
            </a:pPr>
            <a:r>
              <a:rPr lang="en-GB" sz="1200" b="1" dirty="0">
                <a:solidFill>
                  <a:schemeClr val="tx1"/>
                </a:solidFill>
              </a:rPr>
              <a:t>Temporal Coverage</a:t>
            </a:r>
            <a:r>
              <a:rPr lang="en-GB" sz="1200" b="1" dirty="0" smtClean="0">
                <a:solidFill>
                  <a:schemeClr val="tx1"/>
                </a:solidFill>
              </a:rPr>
              <a:t>: </a:t>
            </a:r>
            <a:r>
              <a:rPr lang="en-GB" sz="1200" dirty="0">
                <a:solidFill>
                  <a:schemeClr val="tx1"/>
                </a:solidFill>
              </a:rPr>
              <a:t>11/12/1972 to 09/05/1973</a:t>
            </a:r>
            <a:endParaRPr lang="en-GB" sz="1200" b="1" dirty="0" smtClean="0">
              <a:solidFill>
                <a:schemeClr val="tx1"/>
              </a:solidFill>
            </a:endParaRPr>
          </a:p>
          <a:p>
            <a:pPr>
              <a:spcBef>
                <a:spcPts val="600"/>
              </a:spcBef>
              <a:spcAft>
                <a:spcPts val="300"/>
              </a:spcAft>
              <a:buFont typeface="Arial" panose="020B0604020202020204" pitchFamily="34" charset="0"/>
              <a:buChar char="•"/>
            </a:pPr>
            <a:r>
              <a:rPr lang="en-GB" sz="1200" b="1" dirty="0" smtClean="0">
                <a:solidFill>
                  <a:schemeClr val="tx1"/>
                </a:solidFill>
              </a:rPr>
              <a:t>Geographical Coverage: </a:t>
            </a:r>
            <a:r>
              <a:rPr lang="en-GB" sz="1200" dirty="0">
                <a:solidFill>
                  <a:schemeClr val="tx1"/>
                </a:solidFill>
              </a:rPr>
              <a:t>Global (90.0 N to -90.0 S; 180.0 E to -180.0 W</a:t>
            </a:r>
            <a:r>
              <a:rPr lang="en-GB" sz="1200" dirty="0" smtClean="0">
                <a:solidFill>
                  <a:schemeClr val="tx1"/>
                </a:solidFill>
              </a:rPr>
              <a:t>)</a:t>
            </a:r>
          </a:p>
          <a:p>
            <a:pPr>
              <a:spcBef>
                <a:spcPts val="600"/>
              </a:spcBef>
              <a:spcAft>
                <a:spcPts val="300"/>
              </a:spcAft>
              <a:buFont typeface="Arial" panose="020B0604020202020204" pitchFamily="34" charset="0"/>
              <a:buChar char="•"/>
            </a:pPr>
            <a:r>
              <a:rPr lang="en-GB" sz="1200" b="1" dirty="0" smtClean="0">
                <a:solidFill>
                  <a:schemeClr val="tx1"/>
                </a:solidFill>
              </a:rPr>
              <a:t>More Info</a:t>
            </a:r>
            <a:r>
              <a:rPr lang="en-GB" sz="1200" b="1" dirty="0">
                <a:solidFill>
                  <a:schemeClr val="tx1"/>
                </a:solidFill>
              </a:rPr>
              <a:t>: </a:t>
            </a:r>
            <a:r>
              <a:rPr lang="en-GB" sz="1200" dirty="0">
                <a:solidFill>
                  <a:schemeClr val="tx1"/>
                </a:solidFill>
                <a:hlinkClick r:id="rId3"/>
              </a:rPr>
              <a:t>http://</a:t>
            </a:r>
            <a:r>
              <a:rPr lang="en-GB" sz="1200" dirty="0" smtClean="0">
                <a:solidFill>
                  <a:schemeClr val="tx1"/>
                </a:solidFill>
                <a:hlinkClick r:id="rId3"/>
              </a:rPr>
              <a:t>go.nasa.gov/1OZYrZT</a:t>
            </a:r>
            <a:r>
              <a:rPr lang="en-GB" sz="1200" dirty="0" smtClean="0">
                <a:solidFill>
                  <a:schemeClr val="tx1"/>
                </a:solidFill>
              </a:rPr>
              <a:t> </a:t>
            </a:r>
          </a:p>
          <a:p>
            <a:pPr>
              <a:spcBef>
                <a:spcPts val="600"/>
              </a:spcBef>
              <a:spcAft>
                <a:spcPts val="300"/>
              </a:spcAft>
              <a:buFont typeface="Arial" panose="020B0604020202020204" pitchFamily="34" charset="0"/>
              <a:buChar char="•"/>
            </a:pPr>
            <a:r>
              <a:rPr lang="en-GB" sz="1200" b="1" dirty="0" smtClean="0">
                <a:solidFill>
                  <a:schemeClr val="tx1"/>
                </a:solidFill>
              </a:rPr>
              <a:t>Contact: </a:t>
            </a:r>
            <a:r>
              <a:rPr lang="en-GB" sz="1200" dirty="0">
                <a:solidFill>
                  <a:schemeClr val="tx1"/>
                </a:solidFill>
              </a:rPr>
              <a:t>GES DISC HELP DESK SUPPORT GROUP, </a:t>
            </a:r>
            <a:r>
              <a:rPr lang="en-GB" sz="1200" dirty="0" smtClean="0">
                <a:solidFill>
                  <a:schemeClr val="tx1"/>
                </a:solidFill>
                <a:hlinkClick r:id="rId4"/>
              </a:rPr>
              <a:t>help-disc@listserv.gsfc.nasa.gov</a:t>
            </a:r>
            <a:r>
              <a:rPr lang="en-GB" sz="1200" dirty="0" smtClean="0">
                <a:solidFill>
                  <a:schemeClr val="tx1"/>
                </a:solidFill>
              </a:rPr>
              <a:t>;  James Edward Johnson (Technical Contact), </a:t>
            </a:r>
            <a:r>
              <a:rPr lang="en-GB" sz="1200" u="sng" dirty="0">
                <a:solidFill>
                  <a:schemeClr val="tx1"/>
                </a:solidFill>
                <a:hlinkClick r:id="rId5"/>
              </a:rPr>
              <a:t>James.Johnson@nasa.gov</a:t>
            </a:r>
            <a:r>
              <a:rPr lang="en-GB" sz="1200" dirty="0">
                <a:solidFill>
                  <a:schemeClr val="tx1"/>
                </a:solidFill>
              </a:rPr>
              <a:t> </a:t>
            </a:r>
            <a:r>
              <a:rPr lang="en-GB" sz="1200" dirty="0" smtClean="0">
                <a:solidFill>
                  <a:schemeClr val="tx1"/>
                </a:solidFill>
              </a:rPr>
              <a:t>  </a:t>
            </a:r>
            <a:endParaRPr lang="en-GB" sz="1200" dirty="0">
              <a:solidFill>
                <a:schemeClr val="tx1"/>
              </a:solidFill>
            </a:endParaRPr>
          </a:p>
          <a:p>
            <a:pPr>
              <a:spcBef>
                <a:spcPts val="600"/>
              </a:spcBef>
              <a:spcAft>
                <a:spcPts val="300"/>
              </a:spcAft>
              <a:buFont typeface="Arial" panose="020B0604020202020204" pitchFamily="34" charset="0"/>
              <a:buChar char="•"/>
            </a:pPr>
            <a:r>
              <a:rPr lang="en-GB" sz="1200" b="1" dirty="0">
                <a:solidFill>
                  <a:schemeClr val="tx1"/>
                </a:solidFill>
              </a:rPr>
              <a:t>Next Step: </a:t>
            </a:r>
            <a:r>
              <a:rPr lang="en-GB" sz="1200" dirty="0">
                <a:solidFill>
                  <a:schemeClr val="tx1"/>
                </a:solidFill>
              </a:rPr>
              <a:t>“Get Data” links </a:t>
            </a:r>
            <a:r>
              <a:rPr lang="en-GB" sz="1200" dirty="0" smtClean="0">
                <a:solidFill>
                  <a:schemeClr val="tx1"/>
                </a:solidFill>
              </a:rPr>
              <a:t>are broken. NASA/GSFC (GES DISC) to confirm if this data are available and if so, where. NASA to also confirm whether these </a:t>
            </a:r>
            <a:r>
              <a:rPr lang="en-GB" sz="1200" dirty="0">
                <a:solidFill>
                  <a:schemeClr val="tx1"/>
                </a:solidFill>
              </a:rPr>
              <a:t>data </a:t>
            </a:r>
            <a:r>
              <a:rPr lang="en-GB" sz="1200" dirty="0" smtClean="0">
                <a:solidFill>
                  <a:schemeClr val="tx1"/>
                </a:solidFill>
              </a:rPr>
              <a:t>are daily averaged or </a:t>
            </a:r>
            <a:r>
              <a:rPr lang="en-GB" sz="1200" dirty="0">
                <a:solidFill>
                  <a:schemeClr val="tx1"/>
                </a:solidFill>
              </a:rPr>
              <a:t>brightness </a:t>
            </a:r>
            <a:r>
              <a:rPr lang="en-GB" sz="1200" dirty="0" smtClean="0">
                <a:solidFill>
                  <a:schemeClr val="tx1"/>
                </a:solidFill>
              </a:rPr>
              <a:t>temperatures at swath level, as the latter is of high interest to the Climate Change Initiative.</a:t>
            </a:r>
            <a:endParaRPr lang="en-GB" sz="1200" dirty="0">
              <a:solidFill>
                <a:schemeClr val="tx1"/>
              </a:solidFill>
            </a:endParaRPr>
          </a:p>
        </p:txBody>
      </p:sp>
    </p:spTree>
    <p:extLst>
      <p:ext uri="{BB962C8B-B14F-4D97-AF65-F5344CB8AC3E}">
        <p14:creationId xmlns:p14="http://schemas.microsoft.com/office/powerpoint/2010/main" val="1672453734"/>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err="1" smtClean="0"/>
              <a:t>SeaSat</a:t>
            </a:r>
            <a:r>
              <a:rPr lang="en-GB" dirty="0" smtClean="0"/>
              <a:t> SMMR Data</a:t>
            </a:r>
            <a:endParaRPr lang="en-GB" dirty="0"/>
          </a:p>
        </p:txBody>
      </p:sp>
      <p:sp>
        <p:nvSpPr>
          <p:cNvPr id="4" name="Content Placeholder 2"/>
          <p:cNvSpPr>
            <a:spLocks noGrp="1"/>
          </p:cNvSpPr>
          <p:nvPr>
            <p:ph idx="1"/>
          </p:nvPr>
        </p:nvSpPr>
        <p:spPr>
          <a:xfrm>
            <a:off x="409434" y="1269242"/>
            <a:ext cx="8502554" cy="5322628"/>
          </a:xfrm>
        </p:spPr>
        <p:txBody>
          <a:bodyPr/>
          <a:lstStyle/>
          <a:p>
            <a:pPr>
              <a:spcBef>
                <a:spcPts val="600"/>
              </a:spcBef>
              <a:spcAft>
                <a:spcPts val="300"/>
              </a:spcAft>
              <a:buFont typeface="Arial" panose="020B0604020202020204" pitchFamily="34" charset="0"/>
              <a:buChar char="•"/>
            </a:pPr>
            <a:r>
              <a:rPr lang="en-GB" sz="1200" b="1" dirty="0">
                <a:solidFill>
                  <a:schemeClr val="tx1"/>
                </a:solidFill>
              </a:rPr>
              <a:t>Data Set: </a:t>
            </a:r>
            <a:r>
              <a:rPr lang="en-GB" sz="1200" dirty="0" err="1">
                <a:solidFill>
                  <a:schemeClr val="tx1"/>
                </a:solidFill>
              </a:rPr>
              <a:t>SeaSat</a:t>
            </a:r>
            <a:r>
              <a:rPr lang="en-GB" sz="1200" dirty="0">
                <a:solidFill>
                  <a:schemeClr val="tx1"/>
                </a:solidFill>
              </a:rPr>
              <a:t> SMMR D</a:t>
            </a:r>
            <a:r>
              <a:rPr lang="en-GB" sz="1200" dirty="0" smtClean="0">
                <a:solidFill>
                  <a:schemeClr val="tx1"/>
                </a:solidFill>
              </a:rPr>
              <a:t>ata (Level 2)</a:t>
            </a:r>
          </a:p>
          <a:p>
            <a:pPr>
              <a:spcBef>
                <a:spcPts val="600"/>
              </a:spcBef>
              <a:spcAft>
                <a:spcPts val="300"/>
              </a:spcAft>
              <a:buFont typeface="Arial" panose="020B0604020202020204" pitchFamily="34" charset="0"/>
              <a:buChar char="•"/>
            </a:pPr>
            <a:r>
              <a:rPr lang="en-GB" sz="1200" b="1" dirty="0" smtClean="0">
                <a:solidFill>
                  <a:schemeClr val="tx1"/>
                </a:solidFill>
              </a:rPr>
              <a:t>Mission: </a:t>
            </a:r>
            <a:r>
              <a:rPr lang="en-GB" sz="1200" dirty="0" err="1">
                <a:solidFill>
                  <a:schemeClr val="tx1"/>
                </a:solidFill>
              </a:rPr>
              <a:t>SeaSat</a:t>
            </a:r>
            <a:endParaRPr lang="en-GB" sz="1200" dirty="0" smtClean="0">
              <a:solidFill>
                <a:schemeClr val="tx1"/>
              </a:solidFill>
            </a:endParaRPr>
          </a:p>
          <a:p>
            <a:pPr>
              <a:spcBef>
                <a:spcPts val="600"/>
              </a:spcBef>
              <a:spcAft>
                <a:spcPts val="300"/>
              </a:spcAft>
              <a:buFont typeface="Arial" panose="020B0604020202020204" pitchFamily="34" charset="0"/>
              <a:buChar char="•"/>
            </a:pPr>
            <a:r>
              <a:rPr lang="en-GB" sz="1200" b="1" dirty="0" smtClean="0">
                <a:solidFill>
                  <a:schemeClr val="tx1"/>
                </a:solidFill>
              </a:rPr>
              <a:t>Mission owner: </a:t>
            </a:r>
            <a:r>
              <a:rPr lang="en-GB" sz="1200" dirty="0" smtClean="0">
                <a:solidFill>
                  <a:schemeClr val="tx1"/>
                </a:solidFill>
              </a:rPr>
              <a:t>NASA/JPL</a:t>
            </a:r>
          </a:p>
          <a:p>
            <a:pPr>
              <a:spcBef>
                <a:spcPts val="600"/>
              </a:spcBef>
              <a:spcAft>
                <a:spcPts val="300"/>
              </a:spcAft>
              <a:buFont typeface="Arial" panose="020B0604020202020204" pitchFamily="34" charset="0"/>
              <a:buChar char="•"/>
            </a:pPr>
            <a:r>
              <a:rPr lang="en-GB" sz="1200" b="1" dirty="0" smtClean="0">
                <a:solidFill>
                  <a:schemeClr val="tx1"/>
                </a:solidFill>
              </a:rPr>
              <a:t>Data Set Instrument/Sensor</a:t>
            </a:r>
            <a:r>
              <a:rPr lang="en-GB" sz="1200" dirty="0" smtClean="0">
                <a:solidFill>
                  <a:schemeClr val="tx1"/>
                </a:solidFill>
              </a:rPr>
              <a:t>: </a:t>
            </a:r>
            <a:r>
              <a:rPr lang="en-GB" sz="1200" dirty="0">
                <a:solidFill>
                  <a:schemeClr val="tx1"/>
                </a:solidFill>
              </a:rPr>
              <a:t>SMMR (Scanning Multichannel Microwave </a:t>
            </a:r>
            <a:r>
              <a:rPr lang="en-GB" sz="1200" dirty="0" smtClean="0">
                <a:solidFill>
                  <a:schemeClr val="tx1"/>
                </a:solidFill>
              </a:rPr>
              <a:t>Radiometer)</a:t>
            </a:r>
          </a:p>
          <a:p>
            <a:pPr>
              <a:spcBef>
                <a:spcPts val="600"/>
              </a:spcBef>
              <a:spcAft>
                <a:spcPts val="300"/>
              </a:spcAft>
              <a:buFont typeface="Arial" panose="020B0604020202020204" pitchFamily="34" charset="0"/>
              <a:buChar char="•"/>
            </a:pPr>
            <a:r>
              <a:rPr lang="en-GB" sz="1200" b="1" dirty="0" smtClean="0">
                <a:solidFill>
                  <a:schemeClr val="tx1"/>
                </a:solidFill>
              </a:rPr>
              <a:t>Data Set Location</a:t>
            </a:r>
            <a:r>
              <a:rPr lang="en-GB" sz="1200" b="1" dirty="0">
                <a:solidFill>
                  <a:schemeClr val="tx1"/>
                </a:solidFill>
              </a:rPr>
              <a:t>: </a:t>
            </a:r>
            <a:r>
              <a:rPr lang="en-GB" sz="1200" dirty="0">
                <a:solidFill>
                  <a:schemeClr val="tx1"/>
                </a:solidFill>
              </a:rPr>
              <a:t>JPL Physical Oceanography </a:t>
            </a:r>
            <a:r>
              <a:rPr lang="en-GB" sz="1200" dirty="0" smtClean="0">
                <a:solidFill>
                  <a:schemeClr val="tx1"/>
                </a:solidFill>
              </a:rPr>
              <a:t>DAAC - </a:t>
            </a:r>
            <a:r>
              <a:rPr lang="en-GB" sz="1200" u="sng" dirty="0" smtClean="0">
                <a:solidFill>
                  <a:schemeClr val="tx1"/>
                </a:solidFill>
                <a:hlinkClick r:id="rId2"/>
              </a:rPr>
              <a:t>https</a:t>
            </a:r>
            <a:r>
              <a:rPr lang="en-GB" sz="1200" u="sng" dirty="0">
                <a:solidFill>
                  <a:schemeClr val="tx1"/>
                </a:solidFill>
                <a:hlinkClick r:id="rId2"/>
              </a:rPr>
              <a:t>://podaac.jpl.nasa.gov</a:t>
            </a:r>
            <a:r>
              <a:rPr lang="en-GB" sz="1200" u="sng" dirty="0" smtClean="0">
                <a:solidFill>
                  <a:schemeClr val="tx1"/>
                </a:solidFill>
                <a:hlinkClick r:id="rId2"/>
              </a:rPr>
              <a:t>/</a:t>
            </a:r>
            <a:endParaRPr lang="en-GB" sz="1200" dirty="0" smtClean="0">
              <a:solidFill>
                <a:schemeClr val="tx1"/>
              </a:solidFill>
            </a:endParaRPr>
          </a:p>
          <a:p>
            <a:pPr>
              <a:spcBef>
                <a:spcPts val="600"/>
              </a:spcBef>
              <a:spcAft>
                <a:spcPts val="300"/>
              </a:spcAft>
              <a:buFont typeface="Arial" panose="020B0604020202020204" pitchFamily="34" charset="0"/>
              <a:buChar char="•"/>
            </a:pPr>
            <a:r>
              <a:rPr lang="en-GB" sz="1200" b="1" dirty="0" smtClean="0">
                <a:solidFill>
                  <a:schemeClr val="tx1"/>
                </a:solidFill>
              </a:rPr>
              <a:t>Storage Media: </a:t>
            </a:r>
            <a:r>
              <a:rPr lang="en-GB" sz="1200" dirty="0">
                <a:solidFill>
                  <a:schemeClr val="tx1"/>
                </a:solidFill>
              </a:rPr>
              <a:t>1600bpi Magnetic Tapes</a:t>
            </a:r>
            <a:endParaRPr lang="en-GB" sz="1200" dirty="0" smtClean="0">
              <a:solidFill>
                <a:schemeClr val="tx1"/>
              </a:solidFill>
            </a:endParaRPr>
          </a:p>
          <a:p>
            <a:pPr>
              <a:spcBef>
                <a:spcPts val="600"/>
              </a:spcBef>
              <a:spcAft>
                <a:spcPts val="300"/>
              </a:spcAft>
              <a:buFont typeface="Arial" panose="020B0604020202020204" pitchFamily="34" charset="0"/>
              <a:buChar char="•"/>
            </a:pPr>
            <a:r>
              <a:rPr lang="en-GB" sz="1200" b="1" dirty="0" smtClean="0">
                <a:solidFill>
                  <a:schemeClr val="tx1"/>
                </a:solidFill>
              </a:rPr>
              <a:t>Data Set Volume: </a:t>
            </a:r>
            <a:r>
              <a:rPr lang="en-GB" sz="1200" dirty="0">
                <a:solidFill>
                  <a:schemeClr val="tx1"/>
                </a:solidFill>
              </a:rPr>
              <a:t>381 magnetic tapes </a:t>
            </a:r>
            <a:r>
              <a:rPr lang="en-GB" sz="1200" dirty="0" smtClean="0">
                <a:solidFill>
                  <a:schemeClr val="tx1"/>
                </a:solidFill>
              </a:rPr>
              <a:t>(1600 bpi)</a:t>
            </a:r>
          </a:p>
          <a:p>
            <a:pPr>
              <a:spcBef>
                <a:spcPts val="600"/>
              </a:spcBef>
              <a:spcAft>
                <a:spcPts val="300"/>
              </a:spcAft>
              <a:buFont typeface="Arial" panose="020B0604020202020204" pitchFamily="34" charset="0"/>
              <a:buChar char="•"/>
            </a:pPr>
            <a:r>
              <a:rPr lang="en-GB" sz="1200" b="1" dirty="0" smtClean="0">
                <a:solidFill>
                  <a:schemeClr val="tx1"/>
                </a:solidFill>
              </a:rPr>
              <a:t>Data/Products Format: </a:t>
            </a:r>
            <a:r>
              <a:rPr lang="en-GB" sz="1200" dirty="0">
                <a:solidFill>
                  <a:schemeClr val="tx1"/>
                </a:solidFill>
              </a:rPr>
              <a:t>Level </a:t>
            </a:r>
            <a:r>
              <a:rPr lang="en-GB" sz="1200" dirty="0" smtClean="0">
                <a:solidFill>
                  <a:schemeClr val="tx1"/>
                </a:solidFill>
              </a:rPr>
              <a:t>2.0 (Unknown format)</a:t>
            </a:r>
          </a:p>
          <a:p>
            <a:pPr>
              <a:spcBef>
                <a:spcPts val="600"/>
              </a:spcBef>
              <a:spcAft>
                <a:spcPts val="300"/>
              </a:spcAft>
              <a:buFont typeface="Arial" panose="020B0604020202020204" pitchFamily="34" charset="0"/>
              <a:buChar char="•"/>
            </a:pPr>
            <a:r>
              <a:rPr lang="en-GB" sz="1200" b="1" dirty="0">
                <a:solidFill>
                  <a:schemeClr val="tx1"/>
                </a:solidFill>
              </a:rPr>
              <a:t>Temporal Coverage</a:t>
            </a:r>
            <a:r>
              <a:rPr lang="en-GB" sz="1200" b="1" dirty="0" smtClean="0">
                <a:solidFill>
                  <a:schemeClr val="tx1"/>
                </a:solidFill>
              </a:rPr>
              <a:t>: </a:t>
            </a:r>
            <a:r>
              <a:rPr lang="en-GB" sz="1200" dirty="0" smtClean="0">
                <a:solidFill>
                  <a:schemeClr val="tx1"/>
                </a:solidFill>
              </a:rPr>
              <a:t>07/07/1978 </a:t>
            </a:r>
            <a:r>
              <a:rPr lang="en-GB" sz="1200" dirty="0">
                <a:solidFill>
                  <a:schemeClr val="tx1"/>
                </a:solidFill>
              </a:rPr>
              <a:t>to </a:t>
            </a:r>
            <a:r>
              <a:rPr lang="en-GB" sz="1200" dirty="0" smtClean="0">
                <a:solidFill>
                  <a:schemeClr val="tx1"/>
                </a:solidFill>
              </a:rPr>
              <a:t>10/10/1978</a:t>
            </a:r>
            <a:endParaRPr lang="en-GB" sz="1200" b="1" dirty="0" smtClean="0">
              <a:solidFill>
                <a:schemeClr val="tx1"/>
              </a:solidFill>
            </a:endParaRPr>
          </a:p>
          <a:p>
            <a:pPr>
              <a:spcBef>
                <a:spcPts val="600"/>
              </a:spcBef>
              <a:spcAft>
                <a:spcPts val="300"/>
              </a:spcAft>
              <a:buFont typeface="Arial" panose="020B0604020202020204" pitchFamily="34" charset="0"/>
              <a:buChar char="•"/>
            </a:pPr>
            <a:r>
              <a:rPr lang="en-GB" sz="1200" b="1" dirty="0" smtClean="0">
                <a:solidFill>
                  <a:schemeClr val="tx1"/>
                </a:solidFill>
              </a:rPr>
              <a:t>Geographical Coverage: </a:t>
            </a:r>
            <a:r>
              <a:rPr lang="en-GB" sz="1200" dirty="0">
                <a:solidFill>
                  <a:schemeClr val="tx1"/>
                </a:solidFill>
              </a:rPr>
              <a:t>SW Extent: </a:t>
            </a:r>
            <a:r>
              <a:rPr lang="en-GB" sz="1200" dirty="0" smtClean="0">
                <a:solidFill>
                  <a:schemeClr val="tx1"/>
                </a:solidFill>
              </a:rPr>
              <a:t>72S, 180W;   NE Extent: 71N, 180E</a:t>
            </a:r>
          </a:p>
          <a:p>
            <a:pPr>
              <a:spcBef>
                <a:spcPts val="600"/>
              </a:spcBef>
              <a:spcAft>
                <a:spcPts val="300"/>
              </a:spcAft>
              <a:buFont typeface="Arial" panose="020B0604020202020204" pitchFamily="34" charset="0"/>
              <a:buChar char="•"/>
            </a:pPr>
            <a:r>
              <a:rPr lang="en-GB" sz="1200" b="1" dirty="0" smtClean="0">
                <a:solidFill>
                  <a:schemeClr val="tx1"/>
                </a:solidFill>
              </a:rPr>
              <a:t>More Info</a:t>
            </a:r>
            <a:r>
              <a:rPr lang="en-GB" sz="1200" b="1" dirty="0">
                <a:solidFill>
                  <a:schemeClr val="tx1"/>
                </a:solidFill>
              </a:rPr>
              <a:t>: </a:t>
            </a:r>
            <a:r>
              <a:rPr lang="en-GB" sz="1200" u="sng" dirty="0" smtClean="0">
                <a:solidFill>
                  <a:schemeClr val="tx1"/>
                </a:solidFill>
                <a:hlinkClick r:id="rId3"/>
              </a:rPr>
              <a:t>http</a:t>
            </a:r>
            <a:r>
              <a:rPr lang="en-GB" sz="1200" u="sng" dirty="0">
                <a:solidFill>
                  <a:schemeClr val="tx1"/>
                </a:solidFill>
                <a:hlinkClick r:id="rId3"/>
              </a:rPr>
              <a:t>://</a:t>
            </a:r>
            <a:r>
              <a:rPr lang="en-GB" sz="1200" u="sng" dirty="0" smtClean="0">
                <a:solidFill>
                  <a:schemeClr val="tx1"/>
                </a:solidFill>
                <a:hlinkClick r:id="rId3"/>
              </a:rPr>
              <a:t>rainbow.ldeo.columbia.edu/data/nasaentries/nasa3315.html</a:t>
            </a:r>
            <a:r>
              <a:rPr lang="en-GB" sz="1200" dirty="0" smtClean="0">
                <a:solidFill>
                  <a:schemeClr val="tx1"/>
                </a:solidFill>
              </a:rPr>
              <a:t>; </a:t>
            </a:r>
            <a:r>
              <a:rPr lang="en-GB" sz="1200" u="sng" dirty="0">
                <a:solidFill>
                  <a:schemeClr val="tx1"/>
                </a:solidFill>
                <a:hlinkClick r:id="rId4"/>
              </a:rPr>
              <a:t>http://</a:t>
            </a:r>
            <a:r>
              <a:rPr lang="en-GB" sz="1200" u="sng" dirty="0" smtClean="0">
                <a:solidFill>
                  <a:schemeClr val="tx1"/>
                </a:solidFill>
                <a:hlinkClick r:id="rId4"/>
              </a:rPr>
              <a:t>nsidc.org/data/docs/daac/seasat_platform.gd.html</a:t>
            </a:r>
            <a:endParaRPr lang="en-GB" sz="1200" dirty="0" smtClean="0">
              <a:solidFill>
                <a:schemeClr val="tx1"/>
              </a:solidFill>
            </a:endParaRPr>
          </a:p>
          <a:p>
            <a:pPr>
              <a:spcBef>
                <a:spcPts val="600"/>
              </a:spcBef>
              <a:spcAft>
                <a:spcPts val="300"/>
              </a:spcAft>
              <a:buFont typeface="Arial" panose="020B0604020202020204" pitchFamily="34" charset="0"/>
              <a:buChar char="•"/>
            </a:pPr>
            <a:r>
              <a:rPr lang="en-GB" sz="1200" b="1" dirty="0" smtClean="0">
                <a:solidFill>
                  <a:schemeClr val="tx1"/>
                </a:solidFill>
              </a:rPr>
              <a:t>Contact: </a:t>
            </a:r>
            <a:r>
              <a:rPr lang="en-GB" sz="1200" dirty="0" smtClean="0">
                <a:solidFill>
                  <a:schemeClr val="tx1"/>
                </a:solidFill>
              </a:rPr>
              <a:t>JPL User Service Office, </a:t>
            </a:r>
            <a:r>
              <a:rPr lang="en-GB" sz="1200" u="sng" dirty="0" smtClean="0">
                <a:solidFill>
                  <a:schemeClr val="tx1"/>
                </a:solidFill>
                <a:hlinkClick r:id="rId5"/>
              </a:rPr>
              <a:t>podaac@shrimp.jpl.nasa.gov</a:t>
            </a:r>
            <a:r>
              <a:rPr lang="en-GB" sz="1200" u="sng" dirty="0" smtClean="0">
                <a:solidFill>
                  <a:schemeClr val="tx1"/>
                </a:solidFill>
              </a:rPr>
              <a:t> </a:t>
            </a:r>
          </a:p>
          <a:p>
            <a:pPr>
              <a:spcBef>
                <a:spcPts val="600"/>
              </a:spcBef>
              <a:spcAft>
                <a:spcPts val="300"/>
              </a:spcAft>
              <a:buFont typeface="Arial" panose="020B0604020202020204" pitchFamily="34" charset="0"/>
              <a:buChar char="•"/>
            </a:pPr>
            <a:r>
              <a:rPr lang="en-GB" sz="1200" b="1" dirty="0">
                <a:solidFill>
                  <a:schemeClr val="tx1"/>
                </a:solidFill>
              </a:rPr>
              <a:t>Next Step: </a:t>
            </a:r>
            <a:r>
              <a:rPr lang="en-GB" sz="1200" dirty="0" smtClean="0">
                <a:solidFill>
                  <a:schemeClr val="tx1"/>
                </a:solidFill>
              </a:rPr>
              <a:t>According to the information retrieved from </a:t>
            </a:r>
            <a:r>
              <a:rPr lang="en-GB" sz="1200" dirty="0" smtClean="0">
                <a:solidFill>
                  <a:schemeClr val="tx1"/>
                </a:solidFill>
                <a:hlinkClick r:id="rId3"/>
              </a:rPr>
              <a:t>http</a:t>
            </a:r>
            <a:r>
              <a:rPr lang="en-GB" sz="1200" dirty="0">
                <a:solidFill>
                  <a:schemeClr val="tx1"/>
                </a:solidFill>
                <a:hlinkClick r:id="rId3"/>
              </a:rPr>
              <a:t>://</a:t>
            </a:r>
            <a:r>
              <a:rPr lang="en-GB" sz="1200" dirty="0" smtClean="0">
                <a:solidFill>
                  <a:schemeClr val="tx1"/>
                </a:solidFill>
                <a:hlinkClick r:id="rId3"/>
              </a:rPr>
              <a:t>rainbow.ldeo.columbia.edu/data/nasaentries/nasa3315.html</a:t>
            </a:r>
            <a:r>
              <a:rPr lang="en-GB" sz="1200" dirty="0" smtClean="0">
                <a:solidFill>
                  <a:schemeClr val="tx1"/>
                </a:solidFill>
              </a:rPr>
              <a:t>, </a:t>
            </a:r>
            <a:r>
              <a:rPr lang="en-GB" sz="1200" dirty="0" err="1" smtClean="0">
                <a:solidFill>
                  <a:schemeClr val="tx1"/>
                </a:solidFill>
              </a:rPr>
              <a:t>SeaSat</a:t>
            </a:r>
            <a:r>
              <a:rPr lang="en-GB" sz="1200" dirty="0" smtClean="0">
                <a:solidFill>
                  <a:schemeClr val="tx1"/>
                </a:solidFill>
              </a:rPr>
              <a:t> SMMR should be on magnetic tapes at JPL. NASA to confirm this and provide some further details regarding this data set. Are there other SMMR product levels available?</a:t>
            </a:r>
            <a:endParaRPr lang="en-GB" sz="1200" dirty="0">
              <a:solidFill>
                <a:schemeClr val="tx1"/>
              </a:solidFill>
            </a:endParaRPr>
          </a:p>
        </p:txBody>
      </p:sp>
    </p:spTree>
    <p:extLst>
      <p:ext uri="{BB962C8B-B14F-4D97-AF65-F5344CB8AC3E}">
        <p14:creationId xmlns:p14="http://schemas.microsoft.com/office/powerpoint/2010/main" val="1579680732"/>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itle 1"/>
          <p:cNvSpPr>
            <a:spLocks noGrp="1"/>
          </p:cNvSpPr>
          <p:nvPr>
            <p:ph type="title"/>
          </p:nvPr>
        </p:nvSpPr>
        <p:spPr>
          <a:xfrm>
            <a:off x="249238" y="363538"/>
            <a:ext cx="7466012" cy="460375"/>
          </a:xfrm>
        </p:spPr>
        <p:txBody>
          <a:bodyPr/>
          <a:lstStyle/>
          <a:p>
            <a:pPr algn="ctr"/>
            <a:r>
              <a:rPr lang="en-US" sz="2400">
                <a:latin typeface="Verdana" charset="0"/>
                <a:ea typeface="MS PGothic" charset="0"/>
              </a:rPr>
              <a:t>ESA Long Time Data Series (excerpt)</a:t>
            </a:r>
            <a:endParaRPr lang="en-GB" sz="2400">
              <a:latin typeface="Verdana" charset="0"/>
              <a:ea typeface="MS PGothic" charset="0"/>
            </a:endParaRPr>
          </a:p>
        </p:txBody>
      </p:sp>
      <p:sp>
        <p:nvSpPr>
          <p:cNvPr id="2" name="Rectangle 1"/>
          <p:cNvSpPr/>
          <p:nvPr/>
        </p:nvSpPr>
        <p:spPr>
          <a:xfrm>
            <a:off x="4479667" y="3244334"/>
            <a:ext cx="184666" cy="369332"/>
          </a:xfrm>
          <a:prstGeom prst="rect">
            <a:avLst/>
          </a:prstGeom>
        </p:spPr>
        <p:txBody>
          <a:bodyPr wrap="none">
            <a:spAutoFit/>
          </a:bodyPr>
          <a:lstStyle/>
          <a:p>
            <a:r>
              <a:rPr lang="en-US" dirty="0"/>
              <a:t> </a:t>
            </a:r>
          </a:p>
        </p:txBody>
      </p:sp>
      <p:sp>
        <p:nvSpPr>
          <p:cNvPr id="3" name="Rectangle 2"/>
          <p:cNvSpPr/>
          <p:nvPr/>
        </p:nvSpPr>
        <p:spPr>
          <a:xfrm>
            <a:off x="4479667" y="3244334"/>
            <a:ext cx="184666" cy="369332"/>
          </a:xfrm>
          <a:prstGeom prst="rect">
            <a:avLst/>
          </a:prstGeom>
        </p:spPr>
        <p:txBody>
          <a:bodyPr wrap="none">
            <a:spAutoFit/>
          </a:bodyPr>
          <a:lstStyle/>
          <a:p>
            <a:r>
              <a:rPr lang="en-US" dirty="0"/>
              <a:t> </a:t>
            </a:r>
          </a:p>
        </p:txBody>
      </p:sp>
      <p:pic>
        <p:nvPicPr>
          <p:cNvPr id="7" name="Picture 6"/>
          <p:cNvPicPr/>
          <p:nvPr/>
        </p:nvPicPr>
        <p:blipFill>
          <a:blip r:embed="rId3">
            <a:extLst>
              <a:ext uri="{28A0092B-C50C-407E-A947-70E740481C1C}">
                <a14:useLocalDpi xmlns:a14="http://schemas.microsoft.com/office/drawing/2010/main" val="0"/>
              </a:ext>
            </a:extLst>
          </a:blip>
          <a:srcRect/>
          <a:stretch>
            <a:fillRect/>
          </a:stretch>
        </p:blipFill>
        <p:spPr bwMode="auto">
          <a:xfrm>
            <a:off x="145258" y="1269849"/>
            <a:ext cx="8998741" cy="5402898"/>
          </a:xfrm>
          <a:prstGeom prst="rect">
            <a:avLst/>
          </a:prstGeom>
          <a:noFill/>
          <a:ln>
            <a:noFill/>
          </a:ln>
        </p:spPr>
      </p:pic>
      <p:grpSp>
        <p:nvGrpSpPr>
          <p:cNvPr id="14" name="Group 13"/>
          <p:cNvGrpSpPr/>
          <p:nvPr/>
        </p:nvGrpSpPr>
        <p:grpSpPr>
          <a:xfrm>
            <a:off x="1849852" y="1684300"/>
            <a:ext cx="2691950" cy="4997677"/>
            <a:chOff x="1849852" y="1684300"/>
            <a:chExt cx="2691950" cy="4997677"/>
          </a:xfrm>
        </p:grpSpPr>
        <p:sp>
          <p:nvSpPr>
            <p:cNvPr id="6" name="Rectangle 5"/>
            <p:cNvSpPr/>
            <p:nvPr/>
          </p:nvSpPr>
          <p:spPr>
            <a:xfrm>
              <a:off x="1849852" y="1684300"/>
              <a:ext cx="2691950" cy="4997677"/>
            </a:xfrm>
            <a:prstGeom prst="rect">
              <a:avLst/>
            </a:prstGeom>
            <a:solidFill>
              <a:srgbClr val="FE7E24">
                <a:alpha val="3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9" name="TextBox 8"/>
            <p:cNvSpPr txBox="1"/>
            <p:nvPr/>
          </p:nvSpPr>
          <p:spPr>
            <a:xfrm>
              <a:off x="2070730" y="5687963"/>
              <a:ext cx="1642779" cy="646331"/>
            </a:xfrm>
            <a:prstGeom prst="rect">
              <a:avLst/>
            </a:prstGeom>
            <a:noFill/>
          </p:spPr>
          <p:txBody>
            <a:bodyPr wrap="square" rtlCol="0">
              <a:spAutoFit/>
            </a:bodyPr>
            <a:lstStyle/>
            <a:p>
              <a:r>
                <a:rPr lang="en-US" b="1" dirty="0" smtClean="0">
                  <a:solidFill>
                    <a:schemeClr val="bg1"/>
                  </a:solidFill>
                </a:rPr>
                <a:t>Covered by LTDP</a:t>
              </a:r>
              <a:endParaRPr lang="en-US" b="1" dirty="0">
                <a:solidFill>
                  <a:schemeClr val="bg1"/>
                </a:solidFill>
              </a:endParaRPr>
            </a:p>
          </p:txBody>
        </p:sp>
      </p:grpSp>
      <p:grpSp>
        <p:nvGrpSpPr>
          <p:cNvPr id="18" name="Group 17"/>
          <p:cNvGrpSpPr/>
          <p:nvPr/>
        </p:nvGrpSpPr>
        <p:grpSpPr>
          <a:xfrm>
            <a:off x="2071276" y="1698644"/>
            <a:ext cx="5065841" cy="4997676"/>
            <a:chOff x="2071276" y="1698644"/>
            <a:chExt cx="5065841" cy="4997676"/>
          </a:xfrm>
        </p:grpSpPr>
        <p:grpSp>
          <p:nvGrpSpPr>
            <p:cNvPr id="8" name="Group 7"/>
            <p:cNvGrpSpPr/>
            <p:nvPr/>
          </p:nvGrpSpPr>
          <p:grpSpPr>
            <a:xfrm>
              <a:off x="4542348" y="1698644"/>
              <a:ext cx="2594769" cy="4997676"/>
              <a:chOff x="4542348" y="1698644"/>
              <a:chExt cx="2594769" cy="4997676"/>
            </a:xfrm>
          </p:grpSpPr>
          <p:sp>
            <p:nvSpPr>
              <p:cNvPr id="15" name="Rectangle 14"/>
              <p:cNvSpPr/>
              <p:nvPr/>
            </p:nvSpPr>
            <p:spPr>
              <a:xfrm>
                <a:off x="4542348" y="3492852"/>
                <a:ext cx="1490379" cy="3203468"/>
              </a:xfrm>
              <a:prstGeom prst="rect">
                <a:avLst/>
              </a:prstGeom>
              <a:solidFill>
                <a:srgbClr val="FE7E24">
                  <a:alpha val="3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6" name="Rectangle 15"/>
              <p:cNvSpPr/>
              <p:nvPr/>
            </p:nvSpPr>
            <p:spPr>
              <a:xfrm>
                <a:off x="4542895" y="1698644"/>
                <a:ext cx="2594222" cy="1421454"/>
              </a:xfrm>
              <a:prstGeom prst="rect">
                <a:avLst/>
              </a:prstGeom>
              <a:solidFill>
                <a:srgbClr val="FE7E24">
                  <a:alpha val="3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sp>
            <p:nvSpPr>
              <p:cNvPr id="17" name="Rectangle 16"/>
              <p:cNvSpPr/>
              <p:nvPr/>
            </p:nvSpPr>
            <p:spPr>
              <a:xfrm>
                <a:off x="6032727" y="4170406"/>
                <a:ext cx="1007756" cy="868687"/>
              </a:xfrm>
              <a:prstGeom prst="rect">
                <a:avLst/>
              </a:prstGeom>
              <a:solidFill>
                <a:srgbClr val="FE7E24">
                  <a:alpha val="30000"/>
                </a:srgbClr>
              </a:solidFill>
              <a:ln>
                <a:noFill/>
              </a:ln>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a:p>
            </p:txBody>
          </p:sp>
        </p:grpSp>
        <p:sp>
          <p:nvSpPr>
            <p:cNvPr id="21" name="TextBox 20"/>
            <p:cNvSpPr txBox="1"/>
            <p:nvPr/>
          </p:nvSpPr>
          <p:spPr>
            <a:xfrm>
              <a:off x="2071276" y="5688498"/>
              <a:ext cx="1642779" cy="646331"/>
            </a:xfrm>
            <a:prstGeom prst="rect">
              <a:avLst/>
            </a:prstGeom>
            <a:noFill/>
          </p:spPr>
          <p:txBody>
            <a:bodyPr wrap="square" rtlCol="0">
              <a:spAutoFit/>
            </a:bodyPr>
            <a:lstStyle/>
            <a:p>
              <a:r>
                <a:rPr lang="en-US" b="1" dirty="0" smtClean="0">
                  <a:solidFill>
                    <a:schemeClr val="bg1"/>
                  </a:solidFill>
                </a:rPr>
                <a:t>Covered by LTDP+</a:t>
              </a:r>
              <a:endParaRPr lang="en-US" b="1" dirty="0">
                <a:solidFill>
                  <a:schemeClr val="bg1"/>
                </a:solidFill>
              </a:endParaRPr>
            </a:p>
          </p:txBody>
        </p:sp>
      </p:grpSp>
    </p:spTree>
    <p:extLst>
      <p:ext uri="{BB962C8B-B14F-4D97-AF65-F5344CB8AC3E}">
        <p14:creationId xmlns:p14="http://schemas.microsoft.com/office/powerpoint/2010/main" val="2460199684"/>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 presetClass="entr" presetSubtype="0" fill="hold" nodeType="clickEffect">
                                  <p:stCondLst>
                                    <p:cond delay="0"/>
                                  </p:stCondLst>
                                  <p:childTnLst>
                                    <p:set>
                                      <p:cBhvr>
                                        <p:cTn id="6" dur="1" fill="hold">
                                          <p:stCondLst>
                                            <p:cond delay="0"/>
                                          </p:stCondLst>
                                        </p:cTn>
                                        <p:tgtEl>
                                          <p:spTgt spid="14"/>
                                        </p:tgtEl>
                                        <p:attrNameLst>
                                          <p:attrName>style.visibility</p:attrName>
                                        </p:attrNameLst>
                                      </p:cBhvr>
                                      <p:to>
                                        <p:strVal val="visible"/>
                                      </p:to>
                                    </p:set>
                                  </p:childTnLst>
                                </p:cTn>
                              </p:par>
                            </p:childTnLst>
                          </p:cTn>
                        </p:par>
                      </p:childTnLst>
                    </p:cTn>
                  </p:par>
                  <p:par>
                    <p:cTn id="7" fill="hold">
                      <p:stCondLst>
                        <p:cond delay="indefinite"/>
                      </p:stCondLst>
                      <p:childTnLst>
                        <p:par>
                          <p:cTn id="8" fill="hold">
                            <p:stCondLst>
                              <p:cond delay="0"/>
                            </p:stCondLst>
                            <p:childTnLst>
                              <p:par>
                                <p:cTn id="9" presetID="1" presetClass="entr" presetSubtype="0" fill="hold" nodeType="clickEffect">
                                  <p:stCondLst>
                                    <p:cond delay="0"/>
                                  </p:stCondLst>
                                  <p:childTnLst>
                                    <p:set>
                                      <p:cBhvr>
                                        <p:cTn id="10" dur="1" fill="hold">
                                          <p:stCondLst>
                                            <p:cond delay="0"/>
                                          </p:stCondLst>
                                        </p:cTn>
                                        <p:tgtEl>
                                          <p:spTgt spid="18"/>
                                        </p:tgtEl>
                                        <p:attrNameLst>
                                          <p:attrName>style.visibility</p:attrName>
                                        </p:attrNameLst>
                                      </p:cBhvr>
                                      <p:to>
                                        <p:strVal val="visible"/>
                                      </p:to>
                                    </p:se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8" name="Title 1"/>
          <p:cNvSpPr txBox="1">
            <a:spLocks/>
          </p:cNvSpPr>
          <p:nvPr/>
        </p:nvSpPr>
        <p:spPr bwMode="auto">
          <a:xfrm>
            <a:off x="344488" y="362893"/>
            <a:ext cx="7466012"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algn="l" rtl="0" eaLnBrk="0" fontAlgn="base" hangingPunct="0">
              <a:spcBef>
                <a:spcPct val="0"/>
              </a:spcBef>
              <a:spcAft>
                <a:spcPct val="0"/>
              </a:spcAft>
              <a:defRPr sz="3200" b="1">
                <a:solidFill>
                  <a:schemeClr val="accent1"/>
                </a:solidFill>
                <a:latin typeface="+mj-lt"/>
                <a:ea typeface="+mj-ea"/>
                <a:cs typeface="+mj-cs"/>
              </a:defRPr>
            </a:lvl1pPr>
            <a:lvl2pPr algn="l" rtl="0" eaLnBrk="0" fontAlgn="base" hangingPunct="0">
              <a:spcBef>
                <a:spcPct val="0"/>
              </a:spcBef>
              <a:spcAft>
                <a:spcPct val="0"/>
              </a:spcAft>
              <a:defRPr sz="2200" b="1">
                <a:solidFill>
                  <a:schemeClr val="bg1"/>
                </a:solidFill>
                <a:latin typeface="Verdana" pitchFamily="34" charset="0"/>
              </a:defRPr>
            </a:lvl2pPr>
            <a:lvl3pPr algn="l" rtl="0" eaLnBrk="0" fontAlgn="base" hangingPunct="0">
              <a:spcBef>
                <a:spcPct val="0"/>
              </a:spcBef>
              <a:spcAft>
                <a:spcPct val="0"/>
              </a:spcAft>
              <a:defRPr sz="2200" b="1">
                <a:solidFill>
                  <a:schemeClr val="bg1"/>
                </a:solidFill>
                <a:latin typeface="Verdana" pitchFamily="34" charset="0"/>
              </a:defRPr>
            </a:lvl3pPr>
            <a:lvl4pPr algn="l" rtl="0" eaLnBrk="0" fontAlgn="base" hangingPunct="0">
              <a:spcBef>
                <a:spcPct val="0"/>
              </a:spcBef>
              <a:spcAft>
                <a:spcPct val="0"/>
              </a:spcAft>
              <a:defRPr sz="2200" b="1">
                <a:solidFill>
                  <a:schemeClr val="bg1"/>
                </a:solidFill>
                <a:latin typeface="Verdana" pitchFamily="34" charset="0"/>
              </a:defRPr>
            </a:lvl4pPr>
            <a:lvl5pPr algn="l" rtl="0" eaLnBrk="0" fontAlgn="base" hangingPunct="0">
              <a:spcBef>
                <a:spcPct val="0"/>
              </a:spcBef>
              <a:spcAft>
                <a:spcPct val="0"/>
              </a:spcAft>
              <a:defRPr sz="2200" b="1">
                <a:solidFill>
                  <a:schemeClr val="bg1"/>
                </a:solidFill>
                <a:latin typeface="Verdana" pitchFamily="34" charset="0"/>
              </a:defRPr>
            </a:lvl5pPr>
            <a:lvl6pPr marL="457200" algn="l" rtl="0" fontAlgn="base">
              <a:spcBef>
                <a:spcPct val="0"/>
              </a:spcBef>
              <a:spcAft>
                <a:spcPct val="0"/>
              </a:spcAft>
              <a:defRPr sz="2200" b="1">
                <a:solidFill>
                  <a:schemeClr val="bg1"/>
                </a:solidFill>
                <a:latin typeface="Verdana" pitchFamily="34" charset="0"/>
              </a:defRPr>
            </a:lvl6pPr>
            <a:lvl7pPr marL="914400" algn="l" rtl="0" fontAlgn="base">
              <a:spcBef>
                <a:spcPct val="0"/>
              </a:spcBef>
              <a:spcAft>
                <a:spcPct val="0"/>
              </a:spcAft>
              <a:defRPr sz="2200" b="1">
                <a:solidFill>
                  <a:schemeClr val="bg1"/>
                </a:solidFill>
                <a:latin typeface="Verdana" pitchFamily="34" charset="0"/>
              </a:defRPr>
            </a:lvl7pPr>
            <a:lvl8pPr marL="1371600" algn="l" rtl="0" fontAlgn="base">
              <a:spcBef>
                <a:spcPct val="0"/>
              </a:spcBef>
              <a:spcAft>
                <a:spcPct val="0"/>
              </a:spcAft>
              <a:defRPr sz="2200" b="1">
                <a:solidFill>
                  <a:schemeClr val="bg1"/>
                </a:solidFill>
                <a:latin typeface="Verdana" pitchFamily="34" charset="0"/>
              </a:defRPr>
            </a:lvl8pPr>
            <a:lvl9pPr marL="1828800" algn="l" rtl="0" fontAlgn="base">
              <a:spcBef>
                <a:spcPct val="0"/>
              </a:spcBef>
              <a:spcAft>
                <a:spcPct val="0"/>
              </a:spcAft>
              <a:defRPr sz="2200" b="1">
                <a:solidFill>
                  <a:schemeClr val="bg1"/>
                </a:solidFill>
                <a:latin typeface="Verdana" pitchFamily="34" charset="0"/>
              </a:defRPr>
            </a:lvl9pPr>
          </a:lstStyle>
          <a:p>
            <a:r>
              <a:rPr lang="en-US" sz="2400" dirty="0" smtClean="0">
                <a:solidFill>
                  <a:schemeClr val="bg1"/>
                </a:solidFill>
                <a:latin typeface="Verdana" charset="0"/>
                <a:ea typeface="MS PGothic" charset="0"/>
              </a:rPr>
              <a:t>ESA data recovery activities (examples)</a:t>
            </a:r>
            <a:endParaRPr lang="en-GB" sz="2400" dirty="0">
              <a:solidFill>
                <a:schemeClr val="bg1"/>
              </a:solidFill>
              <a:latin typeface="Verdana" charset="0"/>
              <a:ea typeface="MS PGothic" charset="0"/>
            </a:endParaRPr>
          </a:p>
        </p:txBody>
      </p:sp>
      <p:sp>
        <p:nvSpPr>
          <p:cNvPr id="3" name="TextBox 2"/>
          <p:cNvSpPr txBox="1"/>
          <p:nvPr/>
        </p:nvSpPr>
        <p:spPr>
          <a:xfrm>
            <a:off x="381000" y="1371600"/>
            <a:ext cx="8382000" cy="646331"/>
          </a:xfrm>
          <a:prstGeom prst="rect">
            <a:avLst/>
          </a:prstGeom>
          <a:noFill/>
        </p:spPr>
        <p:txBody>
          <a:bodyPr wrap="square" rtlCol="0">
            <a:spAutoFit/>
          </a:bodyPr>
          <a:lstStyle/>
          <a:p>
            <a:r>
              <a:rPr lang="en-GB" dirty="0">
                <a:latin typeface="Verdana" charset="0"/>
                <a:ea typeface="MS PGothic" charset="0"/>
                <a:sym typeface="Wingdings" charset="0"/>
              </a:rPr>
              <a:t> </a:t>
            </a:r>
            <a:r>
              <a:rPr lang="en-GB" dirty="0">
                <a:latin typeface="Verdana" charset="0"/>
                <a:ea typeface="MS PGothic" charset="0"/>
              </a:rPr>
              <a:t>ERS-1/2 Level-0 LBR Instruments Data Consolidation &amp; Master Dataset Generation</a:t>
            </a:r>
            <a:endParaRPr lang="en-US" dirty="0"/>
          </a:p>
        </p:txBody>
      </p:sp>
      <p:pic>
        <p:nvPicPr>
          <p:cNvPr id="52" name="Content Placeholder 4"/>
          <p:cNvPicPr>
            <a:picLocks noChangeAspect="1"/>
          </p:cNvPicPr>
          <p:nvPr/>
        </p:nvPicPr>
        <p:blipFill>
          <a:blip r:embed="rId2" cstate="print">
            <a:extLst>
              <a:ext uri="{28A0092B-C50C-407E-A947-70E740481C1C}">
                <a14:useLocalDpi xmlns:a14="http://schemas.microsoft.com/office/drawing/2010/main" val="0"/>
              </a:ext>
            </a:extLst>
          </a:blip>
          <a:srcRect t="1567" b="1567"/>
          <a:stretch>
            <a:fillRect/>
          </a:stretch>
        </p:blipFill>
        <p:spPr bwMode="auto">
          <a:xfrm>
            <a:off x="609600" y="2171700"/>
            <a:ext cx="3911600" cy="2136716"/>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pic>
        <p:nvPicPr>
          <p:cNvPr id="53" name="Content Placeholder 2"/>
          <p:cNvPicPr>
            <a:picLocks noChangeAspect="1"/>
          </p:cNvPicPr>
          <p:nvPr/>
        </p:nvPicPr>
        <p:blipFill>
          <a:blip r:embed="rId3" cstate="print">
            <a:extLst>
              <a:ext uri="{28A0092B-C50C-407E-A947-70E740481C1C}">
                <a14:useLocalDpi xmlns:a14="http://schemas.microsoft.com/office/drawing/2010/main" val="0"/>
              </a:ext>
            </a:extLst>
          </a:blip>
          <a:srcRect l="958" r="958"/>
          <a:stretch>
            <a:fillRect/>
          </a:stretch>
        </p:blipFill>
        <p:spPr bwMode="auto">
          <a:xfrm>
            <a:off x="4667170" y="2209800"/>
            <a:ext cx="3768012" cy="205740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6" name="TextBox 5"/>
          <p:cNvSpPr txBox="1"/>
          <p:nvPr/>
        </p:nvSpPr>
        <p:spPr>
          <a:xfrm>
            <a:off x="469900" y="2006600"/>
            <a:ext cx="4022950" cy="261610"/>
          </a:xfrm>
          <a:prstGeom prst="rect">
            <a:avLst/>
          </a:prstGeom>
          <a:noFill/>
        </p:spPr>
        <p:txBody>
          <a:bodyPr wrap="none" rtlCol="0">
            <a:spAutoFit/>
          </a:bodyPr>
          <a:lstStyle/>
          <a:p>
            <a:r>
              <a:rPr lang="en-GB" sz="1100" b="1" dirty="0">
                <a:solidFill>
                  <a:srgbClr val="000000"/>
                </a:solidFill>
                <a:latin typeface="Verdana" charset="0"/>
                <a:ea typeface="MS PGothic" charset="0"/>
              </a:rPr>
              <a:t>Phase </a:t>
            </a:r>
            <a:r>
              <a:rPr lang="en-GB" sz="1100" b="1" dirty="0" smtClean="0">
                <a:solidFill>
                  <a:srgbClr val="000000"/>
                </a:solidFill>
                <a:latin typeface="Verdana" charset="0"/>
                <a:ea typeface="MS PGothic" charset="0"/>
              </a:rPr>
              <a:t>1 (Completed)- </a:t>
            </a:r>
            <a:r>
              <a:rPr lang="en-GB" sz="1100" dirty="0" smtClean="0">
                <a:solidFill>
                  <a:srgbClr val="000000"/>
                </a:solidFill>
                <a:latin typeface="Verdana" charset="0"/>
                <a:ea typeface="MS PGothic" charset="0"/>
              </a:rPr>
              <a:t>Consolidation &amp; Gap analysis</a:t>
            </a:r>
            <a:endParaRPr lang="en-US" sz="1100" dirty="0"/>
          </a:p>
        </p:txBody>
      </p:sp>
      <p:sp>
        <p:nvSpPr>
          <p:cNvPr id="10" name="TextBox 9"/>
          <p:cNvSpPr txBox="1"/>
          <p:nvPr/>
        </p:nvSpPr>
        <p:spPr>
          <a:xfrm>
            <a:off x="4546600" y="1993900"/>
            <a:ext cx="4181096" cy="446276"/>
          </a:xfrm>
          <a:prstGeom prst="rect">
            <a:avLst/>
          </a:prstGeom>
          <a:noFill/>
        </p:spPr>
        <p:txBody>
          <a:bodyPr wrap="none" rtlCol="0">
            <a:spAutoFit/>
          </a:bodyPr>
          <a:lstStyle/>
          <a:p>
            <a:r>
              <a:rPr lang="en-GB" sz="1100" b="1" dirty="0">
                <a:solidFill>
                  <a:srgbClr val="000000"/>
                </a:solidFill>
                <a:ea typeface="ＭＳ Ｐゴシック" charset="0"/>
                <a:cs typeface="ＭＳ Ｐゴシック" charset="0"/>
              </a:rPr>
              <a:t>Phase 2 </a:t>
            </a:r>
            <a:r>
              <a:rPr lang="en-GB" sz="1100" b="1" dirty="0" smtClean="0">
                <a:solidFill>
                  <a:srgbClr val="000000"/>
                </a:solidFill>
                <a:ea typeface="ＭＳ Ｐゴシック" charset="0"/>
                <a:cs typeface="ＭＳ Ｐゴシック" charset="0"/>
              </a:rPr>
              <a:t>(On</a:t>
            </a:r>
            <a:r>
              <a:rPr lang="en-GB" sz="1100" b="1" dirty="0">
                <a:solidFill>
                  <a:srgbClr val="000000"/>
                </a:solidFill>
                <a:ea typeface="ＭＳ Ｐゴシック" charset="0"/>
                <a:cs typeface="ＭＳ Ｐゴシック" charset="0"/>
              </a:rPr>
              <a:t>-going)</a:t>
            </a:r>
            <a:r>
              <a:rPr lang="en-GB" sz="1100" dirty="0" smtClean="0">
                <a:solidFill>
                  <a:srgbClr val="000000"/>
                </a:solidFill>
                <a:ea typeface="ＭＳ Ｐゴシック" charset="0"/>
                <a:cs typeface="ＭＳ Ｐゴシック" charset="0"/>
              </a:rPr>
              <a:t>: Data transcription and gap filling </a:t>
            </a:r>
            <a:endParaRPr lang="en-GB" sz="1100" dirty="0">
              <a:solidFill>
                <a:srgbClr val="000000"/>
              </a:solidFill>
              <a:ea typeface="ＭＳ Ｐゴシック" charset="0"/>
              <a:cs typeface="ＭＳ Ｐゴシック" charset="0"/>
            </a:endParaRPr>
          </a:p>
          <a:p>
            <a:endParaRPr lang="en-US" sz="1200" dirty="0"/>
          </a:p>
        </p:txBody>
      </p:sp>
      <p:sp>
        <p:nvSpPr>
          <p:cNvPr id="13" name="TextBox 12"/>
          <p:cNvSpPr txBox="1"/>
          <p:nvPr/>
        </p:nvSpPr>
        <p:spPr>
          <a:xfrm>
            <a:off x="393700" y="4140200"/>
            <a:ext cx="8369300" cy="369332"/>
          </a:xfrm>
          <a:prstGeom prst="rect">
            <a:avLst/>
          </a:prstGeom>
          <a:noFill/>
        </p:spPr>
        <p:txBody>
          <a:bodyPr wrap="square" rtlCol="0">
            <a:spAutoFit/>
          </a:bodyPr>
          <a:lstStyle/>
          <a:p>
            <a:r>
              <a:rPr lang="en-GB" dirty="0" smtClean="0">
                <a:latin typeface="Verdana" charset="0"/>
                <a:ea typeface="MS PGothic" charset="0"/>
                <a:sym typeface="Wingdings"/>
              </a:rPr>
              <a:t></a:t>
            </a:r>
            <a:r>
              <a:rPr lang="en-GB" dirty="0" smtClean="0">
                <a:latin typeface="Verdana" charset="0"/>
                <a:ea typeface="MS PGothic" charset="0"/>
              </a:rPr>
              <a:t> SEASAT </a:t>
            </a:r>
            <a:r>
              <a:rPr lang="en-GB" dirty="0">
                <a:latin typeface="Verdana" charset="0"/>
                <a:ea typeface="MS PGothic" charset="0"/>
              </a:rPr>
              <a:t>SAR data recovery</a:t>
            </a:r>
            <a:r>
              <a:rPr lang="en-GB" dirty="0" smtClean="0">
                <a:latin typeface="Verdana" charset="0"/>
                <a:ea typeface="MS PGothic" charset="0"/>
              </a:rPr>
              <a:t>:</a:t>
            </a:r>
            <a:endParaRPr lang="en-US" dirty="0"/>
          </a:p>
        </p:txBody>
      </p:sp>
      <p:pic>
        <p:nvPicPr>
          <p:cNvPr id="55" name="Picture 3" descr="glacier_retreat_seasat_image_comparison.jpg"/>
          <p:cNvPicPr>
            <a:picLocks noChangeAspect="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187700" y="4749090"/>
            <a:ext cx="2090536" cy="1854910"/>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pic>
      <p:sp>
        <p:nvSpPr>
          <p:cNvPr id="14" name="TextBox 13"/>
          <p:cNvSpPr txBox="1"/>
          <p:nvPr/>
        </p:nvSpPr>
        <p:spPr>
          <a:xfrm>
            <a:off x="2120900" y="4483100"/>
            <a:ext cx="4600294" cy="430887"/>
          </a:xfrm>
          <a:prstGeom prst="rect">
            <a:avLst/>
          </a:prstGeom>
          <a:noFill/>
        </p:spPr>
        <p:txBody>
          <a:bodyPr wrap="none" rtlCol="0">
            <a:spAutoFit/>
          </a:bodyPr>
          <a:lstStyle/>
          <a:p>
            <a:r>
              <a:rPr lang="en-GB" sz="1100" dirty="0">
                <a:latin typeface="Verdana" charset="0"/>
                <a:ea typeface="MS PGothic" charset="0"/>
              </a:rPr>
              <a:t>Greenland glaciers as seen by 3 generations of radar </a:t>
            </a:r>
            <a:r>
              <a:rPr lang="en-GB" sz="1100" dirty="0" smtClean="0">
                <a:latin typeface="Verdana" charset="0"/>
                <a:ea typeface="MS PGothic" charset="0"/>
              </a:rPr>
              <a:t>missions</a:t>
            </a:r>
            <a:endParaRPr lang="en-US" sz="1100" dirty="0"/>
          </a:p>
          <a:p>
            <a:endParaRPr lang="en-US" sz="1100" dirty="0"/>
          </a:p>
        </p:txBody>
      </p:sp>
    </p:spTree>
    <p:extLst>
      <p:ext uri="{BB962C8B-B14F-4D97-AF65-F5344CB8AC3E}">
        <p14:creationId xmlns:p14="http://schemas.microsoft.com/office/powerpoint/2010/main" val="4189027794"/>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Rectangle 27"/>
          <p:cNvSpPr>
            <a:spLocks noChangeArrowheads="1"/>
          </p:cNvSpPr>
          <p:nvPr/>
        </p:nvSpPr>
        <p:spPr bwMode="auto">
          <a:xfrm>
            <a:off x="223838" y="1307113"/>
            <a:ext cx="8666162" cy="506292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nchor="ctr">
            <a:spAutoFit/>
          </a:bodyPr>
          <a:lstStyle/>
          <a:p>
            <a:r>
              <a:rPr lang="en-US" b="1" dirty="0"/>
              <a:t>Nimbus-7</a:t>
            </a:r>
            <a:r>
              <a:rPr lang="en-US" sz="2000" dirty="0"/>
              <a:t> </a:t>
            </a:r>
          </a:p>
          <a:p>
            <a:pPr marL="447675" lvl="1" indent="-171450">
              <a:buFont typeface="Arial" charset="0"/>
              <a:buChar char="•"/>
            </a:pPr>
            <a:r>
              <a:rPr lang="en-US" sz="1600" dirty="0"/>
              <a:t>Coastal Zone Color Scanner (</a:t>
            </a:r>
            <a:r>
              <a:rPr lang="en-US" sz="1600" i="1" dirty="0"/>
              <a:t>CZCS</a:t>
            </a:r>
            <a:r>
              <a:rPr lang="en-US" sz="1600" dirty="0"/>
              <a:t>)</a:t>
            </a:r>
          </a:p>
          <a:p>
            <a:pPr marL="447675" lvl="1" indent="-171450">
              <a:buFont typeface="Arial" charset="0"/>
              <a:buChar char="•"/>
            </a:pPr>
            <a:r>
              <a:rPr lang="en-GB" sz="1600" dirty="0"/>
              <a:t>Nov 1978 – Jun 1986</a:t>
            </a:r>
            <a:endParaRPr lang="en-US" sz="1600" dirty="0"/>
          </a:p>
          <a:p>
            <a:endParaRPr lang="en-US" sz="1400" dirty="0"/>
          </a:p>
          <a:p>
            <a:r>
              <a:rPr lang="en-US" dirty="0"/>
              <a:t>Marine Observation Satellites </a:t>
            </a:r>
            <a:r>
              <a:rPr lang="en-US" b="1" dirty="0"/>
              <a:t>MOS-1 &amp; MOS-1b</a:t>
            </a:r>
            <a:r>
              <a:rPr lang="en-US" sz="2000" b="1" dirty="0"/>
              <a:t> </a:t>
            </a:r>
          </a:p>
          <a:p>
            <a:pPr marL="447675" lvl="1" indent="-171450">
              <a:buFont typeface="Arial" charset="0"/>
              <a:buChar char="•"/>
            </a:pPr>
            <a:r>
              <a:rPr lang="en-GB" sz="1600" dirty="0"/>
              <a:t>MESSR </a:t>
            </a:r>
            <a:r>
              <a:rPr lang="en-GB" sz="1400" dirty="0"/>
              <a:t>(Multi-Spectral Electronic Self-Scanning Radiometer)</a:t>
            </a:r>
          </a:p>
          <a:p>
            <a:pPr marL="447675" lvl="1" indent="-171450">
              <a:buFont typeface="Arial" charset="0"/>
              <a:buChar char="•"/>
            </a:pPr>
            <a:r>
              <a:rPr lang="en-GB" sz="1600" dirty="0"/>
              <a:t>VTIR </a:t>
            </a:r>
            <a:r>
              <a:rPr lang="en-GB" sz="1400" dirty="0"/>
              <a:t>(Visible and Thermal Infrared Radiometer)</a:t>
            </a:r>
          </a:p>
          <a:p>
            <a:pPr marL="447675" lvl="1" indent="-171450">
              <a:buFont typeface="Arial" charset="0"/>
              <a:buChar char="•"/>
            </a:pPr>
            <a:r>
              <a:rPr lang="en-GB" sz="1600" dirty="0"/>
              <a:t>Feb 1987 – Nov 1995 &amp; Feb 1990 – April 1996</a:t>
            </a:r>
            <a:endParaRPr lang="en-US" sz="1600" dirty="0"/>
          </a:p>
          <a:p>
            <a:endParaRPr lang="en-US" sz="1400" dirty="0"/>
          </a:p>
          <a:p>
            <a:pPr algn="just">
              <a:spcAft>
                <a:spcPts val="600"/>
              </a:spcAft>
            </a:pPr>
            <a:r>
              <a:rPr lang="en-US" b="1" dirty="0"/>
              <a:t>Adeos-1</a:t>
            </a:r>
            <a:endParaRPr lang="en-GB" sz="1100" b="1" dirty="0"/>
          </a:p>
          <a:p>
            <a:pPr marL="447675" lvl="1" indent="-171450">
              <a:buFont typeface="Arial" charset="0"/>
              <a:buChar char="•"/>
            </a:pPr>
            <a:r>
              <a:rPr lang="en-GB" sz="1600" dirty="0"/>
              <a:t>OCTS (Ocean Colour and Temperature Scanner)</a:t>
            </a:r>
            <a:endParaRPr lang="en-US" sz="1600" dirty="0"/>
          </a:p>
          <a:p>
            <a:pPr marL="447675" lvl="1" indent="-171450">
              <a:buFont typeface="Arial" charset="0"/>
              <a:buChar char="•"/>
            </a:pPr>
            <a:r>
              <a:rPr lang="en-GB" sz="1600" dirty="0"/>
              <a:t>Aug 1996 – Jun 1997</a:t>
            </a:r>
          </a:p>
          <a:p>
            <a:endParaRPr lang="en-US" sz="1400" dirty="0"/>
          </a:p>
          <a:p>
            <a:r>
              <a:rPr lang="en-US" b="1" dirty="0"/>
              <a:t>SPOT-1 &amp; SPOT-2</a:t>
            </a:r>
          </a:p>
          <a:p>
            <a:pPr marL="447675" lvl="1" indent="-171450">
              <a:buFont typeface="Arial" charset="0"/>
              <a:buChar char="•"/>
            </a:pPr>
            <a:r>
              <a:rPr lang="en-GB" sz="1600" dirty="0"/>
              <a:t>Feb 1986 – Dec 1990 &amp; Jan 1990 – Jun 2009 </a:t>
            </a:r>
          </a:p>
          <a:p>
            <a:pPr marL="447675" lvl="1" indent="-171450">
              <a:buFont typeface="Arial" charset="0"/>
              <a:buChar char="•"/>
            </a:pPr>
            <a:r>
              <a:rPr lang="en-GB" sz="1600" dirty="0"/>
              <a:t>HRV (High Resolution Visible) &amp; HRVIR (High Resolution Visible IR)</a:t>
            </a:r>
          </a:p>
          <a:p>
            <a:endParaRPr lang="en-US" sz="2000" dirty="0"/>
          </a:p>
          <a:p>
            <a:pPr algn="ctr"/>
            <a:r>
              <a:rPr lang="en-US" b="1" i="1" dirty="0" smtClean="0"/>
              <a:t>Priority </a:t>
            </a:r>
            <a:r>
              <a:rPr lang="en-US" b="1" i="1" dirty="0"/>
              <a:t>order </a:t>
            </a:r>
            <a:r>
              <a:rPr lang="en-US" b="1" i="1" dirty="0" smtClean="0"/>
              <a:t>being confirmed with ESA Climate Change Initiative (CCI) representatives</a:t>
            </a:r>
            <a:endParaRPr lang="en-US" b="1" i="1" dirty="0"/>
          </a:p>
        </p:txBody>
      </p:sp>
      <p:sp>
        <p:nvSpPr>
          <p:cNvPr id="31746" name="Rectangle 1"/>
          <p:cNvSpPr>
            <a:spLocks noChangeArrowheads="1"/>
          </p:cNvSpPr>
          <p:nvPr/>
        </p:nvSpPr>
        <p:spPr bwMode="auto">
          <a:xfrm>
            <a:off x="152799" y="187325"/>
            <a:ext cx="7111601" cy="83099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wrap="square">
            <a:spAutoFit/>
          </a:bodyPr>
          <a:lstStyle/>
          <a:p>
            <a:r>
              <a:rPr lang="en-US" sz="2400" b="1" dirty="0">
                <a:solidFill>
                  <a:schemeClr val="bg1"/>
                </a:solidFill>
              </a:rPr>
              <a:t>Heritage datasets </a:t>
            </a:r>
            <a:r>
              <a:rPr lang="en-US" sz="2400" b="1" dirty="0" smtClean="0">
                <a:solidFill>
                  <a:schemeClr val="bg1"/>
                </a:solidFill>
              </a:rPr>
              <a:t>to be addressed </a:t>
            </a:r>
            <a:r>
              <a:rPr lang="en-US" sz="2400" b="1" dirty="0">
                <a:solidFill>
                  <a:schemeClr val="bg1"/>
                </a:solidFill>
              </a:rPr>
              <a:t>in the coming months</a:t>
            </a:r>
          </a:p>
        </p:txBody>
      </p:sp>
      <p:pic>
        <p:nvPicPr>
          <p:cNvPr id="30723" name="Picture 3"/>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6338888" y="2479675"/>
            <a:ext cx="2036762" cy="2717800"/>
          </a:xfrm>
          <a:prstGeom prst="rect">
            <a:avLst/>
          </a:prstGeom>
          <a:noFill/>
          <a:ln w="9525">
            <a:solidFill>
              <a:srgbClr val="000000"/>
            </a:solidFill>
            <a:miter lim="800000"/>
            <a:headEnd/>
            <a:tailEnd/>
          </a:ln>
          <a:effectLst>
            <a:outerShdw blurRad="50800" dist="38100" dir="2700000" algn="tl" rotWithShape="0">
              <a:srgbClr val="000000">
                <a:alpha val="39999"/>
              </a:srgbClr>
            </a:outerShdw>
          </a:effectLst>
          <a:extLst>
            <a:ext uri="{909E8E84-426E-40dd-AFC4-6F175D3DCCD1}">
              <a14:hiddenFill xmlns="" xmlns:a14="http://schemas.microsoft.com/office/drawing/2010/main">
                <a:solidFill>
                  <a:srgbClr val="FFFFFF"/>
                </a:solidFill>
              </a14:hiddenFill>
            </a:ext>
          </a:extLst>
        </p:spPr>
      </p:pic>
      <p:pic>
        <p:nvPicPr>
          <p:cNvPr id="5" name="Picture 4"/>
          <p:cNvPicPr>
            <a:picLocks noChangeAspect="1"/>
          </p:cNvPicPr>
          <p:nvPr/>
        </p:nvPicPr>
        <p:blipFill>
          <a:blip r:embed="rId3">
            <a:extLst>
              <a:ext uri="{28A0092B-C50C-407E-A947-70E740481C1C}">
                <a14:useLocalDpi xmlns:a14="http://schemas.microsoft.com/office/drawing/2010/main" val="0"/>
              </a:ext>
            </a:extLst>
          </a:blip>
          <a:srcRect/>
          <a:stretch>
            <a:fillRect/>
          </a:stretch>
        </p:blipFill>
        <p:spPr bwMode="auto">
          <a:xfrm>
            <a:off x="7489825" y="1293813"/>
            <a:ext cx="1400175" cy="2908300"/>
          </a:xfrm>
          <a:prstGeom prst="rect">
            <a:avLst/>
          </a:prstGeom>
          <a:noFill/>
          <a:ln w="9525">
            <a:solidFill>
              <a:srgbClr val="000000"/>
            </a:solidFill>
            <a:miter lim="800000"/>
            <a:headEnd/>
            <a:tailEnd/>
          </a:ln>
          <a:effectLst>
            <a:outerShdw blurRad="50800" dist="38100" dir="2700000" algn="tl" rotWithShape="0">
              <a:srgbClr val="000000">
                <a:alpha val="39999"/>
              </a:srgbClr>
            </a:outerShdw>
          </a:effectLst>
          <a:extLst>
            <a:ext uri="{909E8E84-426E-40dd-AFC4-6F175D3DCCD1}">
              <a14:hiddenFill xmlns="" xmlns:a14="http://schemas.microsoft.com/office/drawing/2010/main">
                <a:solidFill>
                  <a:srgbClr val="FFFFFF"/>
                </a:solidFill>
              </a14:hiddenFill>
            </a:ext>
          </a:extLst>
        </p:spPr>
      </p:pic>
    </p:spTree>
    <p:extLst>
      <p:ext uri="{BB962C8B-B14F-4D97-AF65-F5344CB8AC3E}">
        <p14:creationId xmlns:p14="http://schemas.microsoft.com/office/powerpoint/2010/main" val="1609115645"/>
      </p:ext>
    </p:extLst>
  </p:cSld>
  <p:clrMapOvr>
    <a:masterClrMapping/>
  </p:clrMapOvr>
  <mc:AlternateContent xmlns:mc="http://schemas.openxmlformats.org/markup-compatibility/2006" xmlns:p14="http://schemas.microsoft.com/office/powerpoint/2010/main">
    <mc:Choice Requires="p14">
      <p:transition spd="slow" p14:dur="2000"/>
    </mc:Choice>
    <mc:Fallback xmlns="">
      <p:transition xmlns:p14="http://schemas.microsoft.com/office/powerpoint/2010/main" spd="slow"/>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Footer Placeholder 3"/>
          <p:cNvSpPr>
            <a:spLocks noGrp="1"/>
          </p:cNvSpPr>
          <p:nvPr>
            <p:ph type="ftr" sz="quarter" idx="10"/>
          </p:nvPr>
        </p:nvSpPr>
        <p:spPr/>
        <p:txBody>
          <a:bodyPr/>
          <a:lstStyle/>
          <a:p>
            <a:pPr>
              <a:defRPr/>
            </a:pPr>
            <a:r>
              <a:rPr lang="en-GB" smtClean="0"/>
              <a:t>ESA UNCLASSIFIED – For Official Use</a:t>
            </a:r>
            <a:endParaRPr lang="en-GB"/>
          </a:p>
        </p:txBody>
      </p:sp>
      <p:sp>
        <p:nvSpPr>
          <p:cNvPr id="5" name="Rectangle 6"/>
          <p:cNvSpPr txBox="1">
            <a:spLocks noChangeArrowheads="1"/>
          </p:cNvSpPr>
          <p:nvPr/>
        </p:nvSpPr>
        <p:spPr bwMode="auto">
          <a:xfrm>
            <a:off x="265741" y="388993"/>
            <a:ext cx="7396276"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vert="horz" wrap="square" lIns="91440" tIns="45720" rIns="91440" bIns="45720" numCol="1" anchor="ctr" anchorCtr="0" compatLnSpc="1">
            <a:prstTxWarp prst="textNoShape">
              <a:avLst/>
            </a:prstTxWarp>
            <a:spAutoFit/>
          </a:bodyPr>
          <a:lstStyle>
            <a:lvl1pPr eaLnBrk="0" hangingPunct="0">
              <a:defRPr sz="2000" b="1">
                <a:solidFill>
                  <a:schemeClr val="bg1"/>
                </a:solidFill>
                <a:latin typeface="Verdana" charset="0"/>
                <a:ea typeface="MS PGothic" charset="0"/>
                <a:cs typeface="+mj-cs"/>
              </a:defRPr>
            </a:lvl1pPr>
            <a:lvl2pPr eaLnBrk="0" hangingPunct="0">
              <a:defRPr sz="2200" b="1">
                <a:solidFill>
                  <a:schemeClr val="bg1"/>
                </a:solidFill>
              </a:defRPr>
            </a:lvl2pPr>
            <a:lvl3pPr eaLnBrk="0" hangingPunct="0">
              <a:defRPr sz="2200" b="1">
                <a:solidFill>
                  <a:schemeClr val="bg1"/>
                </a:solidFill>
              </a:defRPr>
            </a:lvl3pPr>
            <a:lvl4pPr eaLnBrk="0" hangingPunct="0">
              <a:defRPr sz="2200" b="1">
                <a:solidFill>
                  <a:schemeClr val="bg1"/>
                </a:solidFill>
              </a:defRPr>
            </a:lvl4pPr>
            <a:lvl5pPr eaLnBrk="0" hangingPunct="0">
              <a:defRPr sz="2200" b="1">
                <a:solidFill>
                  <a:schemeClr val="bg1"/>
                </a:solidFill>
              </a:defRPr>
            </a:lvl5pPr>
            <a:lvl6pPr marL="457200" fontAlgn="base">
              <a:spcBef>
                <a:spcPct val="0"/>
              </a:spcBef>
              <a:spcAft>
                <a:spcPct val="0"/>
              </a:spcAft>
              <a:defRPr sz="2200" b="1">
                <a:solidFill>
                  <a:schemeClr val="bg1"/>
                </a:solidFill>
              </a:defRPr>
            </a:lvl6pPr>
            <a:lvl7pPr marL="914400" fontAlgn="base">
              <a:spcBef>
                <a:spcPct val="0"/>
              </a:spcBef>
              <a:spcAft>
                <a:spcPct val="0"/>
              </a:spcAft>
              <a:defRPr sz="2200" b="1">
                <a:solidFill>
                  <a:schemeClr val="bg1"/>
                </a:solidFill>
              </a:defRPr>
            </a:lvl7pPr>
            <a:lvl8pPr marL="1371600" fontAlgn="base">
              <a:spcBef>
                <a:spcPct val="0"/>
              </a:spcBef>
              <a:spcAft>
                <a:spcPct val="0"/>
              </a:spcAft>
              <a:defRPr sz="2200" b="1">
                <a:solidFill>
                  <a:schemeClr val="bg1"/>
                </a:solidFill>
              </a:defRPr>
            </a:lvl8pPr>
            <a:lvl9pPr marL="1828800" fontAlgn="base">
              <a:spcBef>
                <a:spcPct val="0"/>
              </a:spcBef>
              <a:spcAft>
                <a:spcPct val="0"/>
              </a:spcAft>
              <a:defRPr sz="2200" b="1">
                <a:solidFill>
                  <a:schemeClr val="bg1"/>
                </a:solidFill>
              </a:defRPr>
            </a:lvl9pPr>
          </a:lstStyle>
          <a:p>
            <a:r>
              <a:rPr lang="en-GB" altLang="en-US" sz="2400" dirty="0" smtClean="0"/>
              <a:t>“LTDP</a:t>
            </a:r>
            <a:r>
              <a:rPr lang="en-GB" altLang="en-US" sz="2400" dirty="0"/>
              <a:t>+” </a:t>
            </a:r>
            <a:r>
              <a:rPr lang="en-GB" altLang="en-US" sz="2400" dirty="0" smtClean="0"/>
              <a:t>Programme: 2017-2021</a:t>
            </a:r>
            <a:endParaRPr lang="en-GB" altLang="en-US" sz="2400" dirty="0"/>
          </a:p>
        </p:txBody>
      </p:sp>
      <p:sp>
        <p:nvSpPr>
          <p:cNvPr id="2" name="Rectangle 1"/>
          <p:cNvSpPr/>
          <p:nvPr/>
        </p:nvSpPr>
        <p:spPr>
          <a:xfrm>
            <a:off x="346379" y="1484594"/>
            <a:ext cx="8642987" cy="646331"/>
          </a:xfrm>
          <a:prstGeom prst="rect">
            <a:avLst/>
          </a:prstGeom>
        </p:spPr>
        <p:txBody>
          <a:bodyPr wrap="square">
            <a:spAutoFit/>
          </a:bodyPr>
          <a:lstStyle/>
          <a:p>
            <a:pPr algn="just">
              <a:lnSpc>
                <a:spcPct val="100000"/>
              </a:lnSpc>
              <a:spcBef>
                <a:spcPts val="600"/>
              </a:spcBef>
              <a:spcAft>
                <a:spcPts val="600"/>
              </a:spcAft>
            </a:pPr>
            <a:r>
              <a:rPr lang="en-GB" dirty="0"/>
              <a:t>ESA “</a:t>
            </a:r>
            <a:r>
              <a:rPr lang="en-GB" b="1" i="1" dirty="0"/>
              <a:t>LTDP+” </a:t>
            </a:r>
            <a:r>
              <a:rPr lang="en-GB" dirty="0"/>
              <a:t>Programme will </a:t>
            </a:r>
            <a:r>
              <a:rPr lang="en-GB" dirty="0" smtClean="0"/>
              <a:t>support </a:t>
            </a:r>
            <a:r>
              <a:rPr lang="en-GB" dirty="0"/>
              <a:t>the </a:t>
            </a:r>
            <a:r>
              <a:rPr lang="en-GB" dirty="0" smtClean="0"/>
              <a:t>recovery, preservation, access and </a:t>
            </a:r>
            <a:r>
              <a:rPr lang="en-GB" dirty="0" err="1" smtClean="0"/>
              <a:t>valorization</a:t>
            </a:r>
            <a:r>
              <a:rPr lang="en-GB" dirty="0" smtClean="0"/>
              <a:t> of </a:t>
            </a:r>
            <a:r>
              <a:rPr lang="en-GB" dirty="0"/>
              <a:t>heritage data of European </a:t>
            </a:r>
            <a:r>
              <a:rPr lang="en-GB" dirty="0" smtClean="0"/>
              <a:t>interest.</a:t>
            </a:r>
            <a:endParaRPr lang="en-GB" dirty="0"/>
          </a:p>
        </p:txBody>
      </p:sp>
      <p:grpSp>
        <p:nvGrpSpPr>
          <p:cNvPr id="13" name="Group 12"/>
          <p:cNvGrpSpPr/>
          <p:nvPr/>
        </p:nvGrpSpPr>
        <p:grpSpPr>
          <a:xfrm>
            <a:off x="158750" y="2862780"/>
            <a:ext cx="8902700" cy="3529013"/>
            <a:chOff x="158750" y="2862780"/>
            <a:chExt cx="8902700" cy="3529013"/>
          </a:xfrm>
        </p:grpSpPr>
        <p:sp>
          <p:nvSpPr>
            <p:cNvPr id="12" name="Rounded Rectangle 11"/>
            <p:cNvSpPr/>
            <p:nvPr/>
          </p:nvSpPr>
          <p:spPr>
            <a:xfrm>
              <a:off x="3368675" y="2913580"/>
              <a:ext cx="5618163" cy="3022600"/>
            </a:xfrm>
            <a:prstGeom prst="roundRect">
              <a:avLst/>
            </a:prstGeom>
            <a:solidFill>
              <a:schemeClr val="accent1">
                <a:lumMod val="20000"/>
                <a:lumOff val="80000"/>
              </a:schemeClr>
            </a:solidFill>
            <a:ln>
              <a:noFill/>
            </a:ln>
          </p:spPr>
          <p:txBody>
            <a:bodyPr lIns="0" tIns="0" rIns="0" bIns="0" anchor="ctr"/>
            <a:lstStyle/>
            <a:p>
              <a:pPr algn="ctr" defTabSz="457200">
                <a:defRPr/>
              </a:pPr>
              <a:endParaRPr lang="en-US" sz="1400" dirty="0"/>
            </a:p>
          </p:txBody>
        </p:sp>
        <p:sp>
          <p:nvSpPr>
            <p:cNvPr id="11" name="Rounded Rectangle 22"/>
            <p:cNvSpPr>
              <a:spLocks noChangeArrowheads="1"/>
            </p:cNvSpPr>
            <p:nvPr/>
          </p:nvSpPr>
          <p:spPr bwMode="auto">
            <a:xfrm>
              <a:off x="211138" y="2904055"/>
              <a:ext cx="3171825" cy="3032125"/>
            </a:xfrm>
            <a:prstGeom prst="roundRect">
              <a:avLst>
                <a:gd name="adj" fmla="val 16667"/>
              </a:avLst>
            </a:prstGeom>
            <a:solidFill>
              <a:srgbClr val="FFFF00"/>
            </a:solidFill>
            <a:ln>
              <a:noFill/>
            </a:ln>
            <a:extLst>
              <a:ext uri="{91240B29-F687-4f45-9708-019B960494DF}">
                <a14:hiddenLine xmlns="" xmlns:a14="http://schemas.microsoft.com/office/drawing/2010/main" w="9525">
                  <a:solidFill>
                    <a:srgbClr val="000000"/>
                  </a:solidFill>
                  <a:round/>
                  <a:headEnd/>
                  <a:tailEnd/>
                </a14:hiddenLine>
              </a:ext>
            </a:extLst>
          </p:spPr>
          <p:txBody>
            <a:bodyPr lIns="0" tIns="0" rIns="0" bIns="0" anchor="ctr"/>
            <a:lstStyle/>
            <a:p>
              <a:pPr algn="ctr" defTabSz="457200"/>
              <a:endParaRPr lang="en-US" sz="1400"/>
            </a:p>
          </p:txBody>
        </p:sp>
        <p:sp>
          <p:nvSpPr>
            <p:cNvPr id="7" name="Rounded Rectangle 6"/>
            <p:cNvSpPr/>
            <p:nvPr/>
          </p:nvSpPr>
          <p:spPr>
            <a:xfrm>
              <a:off x="158750" y="2862780"/>
              <a:ext cx="8869363" cy="3529013"/>
            </a:xfrm>
            <a:prstGeom prst="roundRect">
              <a:avLst/>
            </a:prstGeom>
            <a:noFill/>
            <a:ln w="38100">
              <a:solidFill>
                <a:srgbClr val="E37222"/>
              </a:solidFill>
            </a:ln>
          </p:spPr>
          <p:style>
            <a:lnRef idx="2">
              <a:schemeClr val="accent1">
                <a:shade val="50000"/>
              </a:schemeClr>
            </a:lnRef>
            <a:fillRef idx="1">
              <a:schemeClr val="accent1"/>
            </a:fillRef>
            <a:effectRef idx="0">
              <a:schemeClr val="accent1"/>
            </a:effectRef>
            <a:fontRef idx="minor">
              <a:schemeClr val="lt1"/>
            </a:fontRef>
          </p:style>
          <p:txBody>
            <a:bodyPr anchor="ctr"/>
            <a:lstStyle/>
            <a:p>
              <a:pPr algn="ctr">
                <a:defRPr/>
              </a:pPr>
              <a:endParaRPr lang="en-GB"/>
            </a:p>
          </p:txBody>
        </p:sp>
        <p:sp>
          <p:nvSpPr>
            <p:cNvPr id="8" name="TextBox 7"/>
            <p:cNvSpPr txBox="1"/>
            <p:nvPr/>
          </p:nvSpPr>
          <p:spPr>
            <a:xfrm>
              <a:off x="220663" y="2938980"/>
              <a:ext cx="3078162" cy="2801938"/>
            </a:xfrm>
            <a:prstGeom prst="rect">
              <a:avLst/>
            </a:prstGeom>
            <a:noFill/>
          </p:spPr>
          <p:txBody>
            <a:bodyPr>
              <a:spAutoFit/>
            </a:bodyPr>
            <a:lstStyle/>
            <a:p>
              <a:pPr algn="ctr" defTabSz="457200">
                <a:defRPr/>
              </a:pPr>
              <a:r>
                <a:rPr lang="en-US" b="1" dirty="0"/>
                <a:t>Long Term Data Preservation (LTDP)</a:t>
              </a:r>
            </a:p>
            <a:p>
              <a:pPr algn="ctr" defTabSz="457200">
                <a:defRPr/>
              </a:pPr>
              <a:endParaRPr lang="en-US" sz="1400" b="1" dirty="0"/>
            </a:p>
            <a:p>
              <a:pPr marL="171450" indent="-171450" defTabSz="457200">
                <a:buFont typeface="Arial"/>
                <a:buChar char="•"/>
                <a:defRPr/>
              </a:pPr>
              <a:r>
                <a:rPr lang="en-GB" sz="1400" dirty="0">
                  <a:solidFill>
                    <a:srgbClr val="000000"/>
                  </a:solidFill>
                </a:rPr>
                <a:t>Secure </a:t>
              </a:r>
              <a:r>
                <a:rPr lang="en-GB" sz="1400" b="1" dirty="0">
                  <a:solidFill>
                    <a:srgbClr val="000000"/>
                  </a:solidFill>
                </a:rPr>
                <a:t>preservation</a:t>
              </a:r>
              <a:r>
                <a:rPr lang="en-GB" sz="1400" dirty="0">
                  <a:solidFill>
                    <a:srgbClr val="000000"/>
                  </a:solidFill>
                </a:rPr>
                <a:t> </a:t>
              </a:r>
              <a:r>
                <a:rPr lang="en-GB" sz="1400" b="1" dirty="0">
                  <a:solidFill>
                    <a:srgbClr val="000000"/>
                  </a:solidFill>
                </a:rPr>
                <a:t>of </a:t>
              </a:r>
              <a:r>
                <a:rPr lang="en-GB" sz="1400" b="1" dirty="0">
                  <a:solidFill>
                    <a:srgbClr val="000000"/>
                  </a:solidFill>
                  <a:cs typeface="Calibri" charset="0"/>
                </a:rPr>
                <a:t>ESA scientific heritage data assets </a:t>
              </a:r>
              <a:r>
                <a:rPr lang="en-GB" sz="1400" dirty="0">
                  <a:solidFill>
                    <a:srgbClr val="000000"/>
                  </a:solidFill>
                  <a:cs typeface="Calibri" charset="0"/>
                </a:rPr>
                <a:t>and their associated information</a:t>
              </a:r>
            </a:p>
            <a:p>
              <a:pPr defTabSz="457200">
                <a:defRPr/>
              </a:pPr>
              <a:endParaRPr lang="en-GB" sz="1400" dirty="0">
                <a:solidFill>
                  <a:srgbClr val="000000"/>
                </a:solidFill>
                <a:cs typeface="Calibri" charset="0"/>
              </a:endParaRPr>
            </a:p>
            <a:p>
              <a:pPr marL="171450" indent="-171450" defTabSz="457200">
                <a:buFont typeface="Arial"/>
                <a:buChar char="•"/>
                <a:defRPr/>
              </a:pPr>
              <a:r>
                <a:rPr lang="en-GB" sz="1400" dirty="0">
                  <a:solidFill>
                    <a:srgbClr val="000000"/>
                  </a:solidFill>
                  <a:cs typeface="Calibri" charset="0"/>
                </a:rPr>
                <a:t>Prevent loss </a:t>
              </a:r>
              <a:r>
                <a:rPr lang="en-GB" sz="1400" dirty="0"/>
                <a:t>of data from (non-ESA) missions at preservation risk and judged of European interest</a:t>
              </a:r>
              <a:endParaRPr lang="en-US" sz="1400" dirty="0"/>
            </a:p>
          </p:txBody>
        </p:sp>
        <p:sp>
          <p:nvSpPr>
            <p:cNvPr id="9" name="TextBox 8"/>
            <p:cNvSpPr txBox="1"/>
            <p:nvPr/>
          </p:nvSpPr>
          <p:spPr>
            <a:xfrm>
              <a:off x="3368675" y="2953268"/>
              <a:ext cx="5692775" cy="2924175"/>
            </a:xfrm>
            <a:prstGeom prst="rect">
              <a:avLst/>
            </a:prstGeom>
            <a:noFill/>
          </p:spPr>
          <p:txBody>
            <a:bodyPr>
              <a:spAutoFit/>
            </a:bodyPr>
            <a:lstStyle/>
            <a:p>
              <a:pPr algn="ctr" defTabSz="457200">
                <a:defRPr/>
              </a:pPr>
              <a:r>
                <a:rPr lang="en-US" b="1" dirty="0"/>
                <a:t>Mission to Heritage Data (M2HD)</a:t>
              </a:r>
            </a:p>
            <a:p>
              <a:pPr algn="ctr" defTabSz="457200">
                <a:defRPr/>
              </a:pPr>
              <a:endParaRPr lang="en-US" sz="1200" b="1" dirty="0"/>
            </a:p>
            <a:p>
              <a:pPr marL="171450" indent="-171450" defTabSz="457200">
                <a:buFont typeface="Arial"/>
                <a:buChar char="•"/>
                <a:defRPr/>
              </a:pPr>
              <a:r>
                <a:rPr lang="en-GB" sz="1400" dirty="0">
                  <a:solidFill>
                    <a:srgbClr val="000000"/>
                  </a:solidFill>
                  <a:cs typeface="Calibri" charset="0"/>
                </a:rPr>
                <a:t>Ensure </a:t>
              </a:r>
              <a:r>
                <a:rPr lang="en-GB" sz="1400" b="1" dirty="0">
                  <a:solidFill>
                    <a:srgbClr val="000000"/>
                  </a:solidFill>
                  <a:cs typeface="Calibri" charset="0"/>
                </a:rPr>
                <a:t>accessibility to users</a:t>
              </a:r>
              <a:r>
                <a:rPr lang="en-GB" sz="1400" dirty="0">
                  <a:solidFill>
                    <a:srgbClr val="000000"/>
                  </a:solidFill>
                  <a:cs typeface="Calibri" charset="0"/>
                </a:rPr>
                <a:t> relying on latest ICT as expected by users</a:t>
              </a:r>
              <a:endParaRPr lang="en-US" sz="1400" dirty="0"/>
            </a:p>
            <a:p>
              <a:pPr marL="171450" indent="-171450" defTabSz="457200">
                <a:buFont typeface="Arial"/>
                <a:buChar char="•"/>
                <a:defRPr/>
              </a:pPr>
              <a:endParaRPr lang="en-GB" sz="1400" dirty="0">
                <a:solidFill>
                  <a:srgbClr val="000000"/>
                </a:solidFill>
                <a:cs typeface="Calibri" charset="0"/>
              </a:endParaRPr>
            </a:p>
            <a:p>
              <a:pPr marL="171450" indent="-171450" defTabSz="457200">
                <a:buFont typeface="Arial"/>
                <a:buChar char="•"/>
                <a:defRPr/>
              </a:pPr>
              <a:r>
                <a:rPr lang="en-GB" sz="1400" dirty="0">
                  <a:solidFill>
                    <a:srgbClr val="000000"/>
                  </a:solidFill>
                  <a:cs typeface="Calibri" charset="0"/>
                </a:rPr>
                <a:t>Ensure continuous </a:t>
              </a:r>
              <a:r>
                <a:rPr lang="en-GB" sz="1400" b="1" dirty="0">
                  <a:solidFill>
                    <a:srgbClr val="000000"/>
                  </a:solidFill>
                  <a:cs typeface="Calibri" charset="0"/>
                </a:rPr>
                <a:t>quality</a:t>
              </a:r>
              <a:r>
                <a:rPr lang="en-GB" sz="1400" dirty="0">
                  <a:solidFill>
                    <a:srgbClr val="000000"/>
                  </a:solidFill>
                  <a:cs typeface="Calibri" charset="0"/>
                </a:rPr>
                <a:t> </a:t>
              </a:r>
              <a:r>
                <a:rPr lang="en-GB" sz="1400" b="1" dirty="0">
                  <a:solidFill>
                    <a:srgbClr val="000000"/>
                  </a:solidFill>
                  <a:cs typeface="Calibri" charset="0"/>
                </a:rPr>
                <a:t>improvement of EO heritage data</a:t>
              </a:r>
              <a:r>
                <a:rPr lang="en-GB" sz="1400" dirty="0">
                  <a:solidFill>
                    <a:srgbClr val="000000"/>
                  </a:solidFill>
                  <a:cs typeface="Calibri" charset="0"/>
                </a:rPr>
                <a:t> </a:t>
              </a:r>
              <a:r>
                <a:rPr lang="en-US" sz="1400" dirty="0">
                  <a:solidFill>
                    <a:srgbClr val="000000"/>
                  </a:solidFill>
                  <a:cs typeface="Calibri" charset="0"/>
                </a:rPr>
                <a:t>for continuity with current &amp; future missions for multi-disciplinary applications and broader data use</a:t>
              </a:r>
            </a:p>
            <a:p>
              <a:pPr defTabSz="457200">
                <a:defRPr/>
              </a:pPr>
              <a:endParaRPr lang="en-US" sz="1400" dirty="0"/>
            </a:p>
            <a:p>
              <a:pPr marL="171450" indent="-171450" defTabSz="457200">
                <a:buFont typeface="Arial"/>
                <a:buChar char="•"/>
                <a:defRPr/>
              </a:pPr>
              <a:r>
                <a:rPr lang="en-US" sz="1400" dirty="0"/>
                <a:t>Generation and management of </a:t>
              </a:r>
              <a:r>
                <a:rPr lang="en-US" sz="1400" b="1" dirty="0"/>
                <a:t>Fundamental EO Data Records (Level-1)</a:t>
              </a:r>
              <a:r>
                <a:rPr lang="en-US" sz="1400" dirty="0"/>
                <a:t> using ESA and MSs National archived data complemented with current ones, to better respond to societal challenges</a:t>
              </a:r>
            </a:p>
          </p:txBody>
        </p:sp>
        <p:sp>
          <p:nvSpPr>
            <p:cNvPr id="10" name="TextBox 25"/>
            <p:cNvSpPr txBox="1">
              <a:spLocks noChangeArrowheads="1"/>
            </p:cNvSpPr>
            <p:nvPr/>
          </p:nvSpPr>
          <p:spPr bwMode="auto">
            <a:xfrm>
              <a:off x="599501" y="5877890"/>
              <a:ext cx="7970838" cy="461665"/>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spAutoFit/>
            </a:bodyPr>
            <a:lstStyle>
              <a:lvl1pPr defTabSz="457200" eaLnBrk="0" hangingPunct="0">
                <a:defRPr sz="2400">
                  <a:solidFill>
                    <a:schemeClr val="tx1"/>
                  </a:solidFill>
                  <a:latin typeface="Verdana" charset="0"/>
                  <a:ea typeface="ＭＳ Ｐゴシック" charset="0"/>
                  <a:cs typeface="ＭＳ Ｐゴシック" charset="0"/>
                </a:defRPr>
              </a:lvl1pPr>
              <a:lvl2pPr marL="742950" indent="-285750" defTabSz="457200" eaLnBrk="0" hangingPunct="0">
                <a:defRPr sz="2400">
                  <a:solidFill>
                    <a:schemeClr val="tx1"/>
                  </a:solidFill>
                  <a:latin typeface="Verdana" charset="0"/>
                  <a:ea typeface="ＭＳ Ｐゴシック" charset="0"/>
                </a:defRPr>
              </a:lvl2pPr>
              <a:lvl3pPr marL="1143000" indent="-228600" defTabSz="457200" eaLnBrk="0" hangingPunct="0">
                <a:defRPr sz="2400">
                  <a:solidFill>
                    <a:schemeClr val="tx1"/>
                  </a:solidFill>
                  <a:latin typeface="Verdana" charset="0"/>
                  <a:ea typeface="ＭＳ Ｐゴシック" charset="0"/>
                </a:defRPr>
              </a:lvl3pPr>
              <a:lvl4pPr marL="1600200" indent="-228600" defTabSz="457200" eaLnBrk="0" hangingPunct="0">
                <a:defRPr sz="2400">
                  <a:solidFill>
                    <a:schemeClr val="tx1"/>
                  </a:solidFill>
                  <a:latin typeface="Verdana" charset="0"/>
                  <a:ea typeface="ＭＳ Ｐゴシック" charset="0"/>
                </a:defRPr>
              </a:lvl4pPr>
              <a:lvl5pPr marL="2057400" indent="-228600" defTabSz="457200" eaLnBrk="0" hangingPunct="0">
                <a:defRPr sz="2400">
                  <a:solidFill>
                    <a:schemeClr val="tx1"/>
                  </a:solidFill>
                  <a:latin typeface="Verdana" charset="0"/>
                  <a:ea typeface="ＭＳ Ｐゴシック" charset="0"/>
                </a:defRPr>
              </a:lvl5pPr>
              <a:lvl6pPr marL="2514600" indent="-228600" eaLnBrk="0" fontAlgn="base" hangingPunct="0">
                <a:spcBef>
                  <a:spcPct val="0"/>
                </a:spcBef>
                <a:spcAft>
                  <a:spcPct val="0"/>
                </a:spcAft>
                <a:defRPr sz="2400">
                  <a:solidFill>
                    <a:schemeClr val="tx1"/>
                  </a:solidFill>
                  <a:latin typeface="Verdana" charset="0"/>
                  <a:ea typeface="ＭＳ Ｐゴシック" charset="0"/>
                </a:defRPr>
              </a:lvl6pPr>
              <a:lvl7pPr marL="2971800" indent="-228600" eaLnBrk="0" fontAlgn="base" hangingPunct="0">
                <a:spcBef>
                  <a:spcPct val="0"/>
                </a:spcBef>
                <a:spcAft>
                  <a:spcPct val="0"/>
                </a:spcAft>
                <a:defRPr sz="2400">
                  <a:solidFill>
                    <a:schemeClr val="tx1"/>
                  </a:solidFill>
                  <a:latin typeface="Verdana" charset="0"/>
                  <a:ea typeface="ＭＳ Ｐゴシック" charset="0"/>
                </a:defRPr>
              </a:lvl7pPr>
              <a:lvl8pPr marL="3429000" indent="-228600" eaLnBrk="0" fontAlgn="base" hangingPunct="0">
                <a:spcBef>
                  <a:spcPct val="0"/>
                </a:spcBef>
                <a:spcAft>
                  <a:spcPct val="0"/>
                </a:spcAft>
                <a:defRPr sz="2400">
                  <a:solidFill>
                    <a:schemeClr val="tx1"/>
                  </a:solidFill>
                  <a:latin typeface="Verdana" charset="0"/>
                  <a:ea typeface="ＭＳ Ｐゴシック" charset="0"/>
                </a:defRPr>
              </a:lvl8pPr>
              <a:lvl9pPr marL="3886200" indent="-228600" eaLnBrk="0" fontAlgn="base" hangingPunct="0">
                <a:spcBef>
                  <a:spcPct val="0"/>
                </a:spcBef>
                <a:spcAft>
                  <a:spcPct val="0"/>
                </a:spcAft>
                <a:defRPr sz="2400">
                  <a:solidFill>
                    <a:schemeClr val="tx1"/>
                  </a:solidFill>
                  <a:latin typeface="Verdana" charset="0"/>
                  <a:ea typeface="ＭＳ Ｐゴシック" charset="0"/>
                </a:defRPr>
              </a:lvl9pPr>
            </a:lstStyle>
            <a:p>
              <a:pPr algn="ctr" eaLnBrk="1" hangingPunct="1"/>
              <a:r>
                <a:rPr lang="en-US" b="1" dirty="0" smtClean="0">
                  <a:solidFill>
                    <a:srgbClr val="E37222"/>
                  </a:solidFill>
                </a:rPr>
                <a:t>(</a:t>
              </a:r>
              <a:r>
                <a:rPr lang="en-US" b="1" dirty="0">
                  <a:solidFill>
                    <a:srgbClr val="E37222"/>
                  </a:solidFill>
                </a:rPr>
                <a:t>LTDP+)</a:t>
              </a:r>
            </a:p>
          </p:txBody>
        </p:sp>
      </p:grpSp>
      <p:pic>
        <p:nvPicPr>
          <p:cNvPr id="3" name="Picture 2"/>
          <p:cNvPicPr>
            <a:picLocks noChangeAspect="1"/>
          </p:cNvPicPr>
          <p:nvPr/>
        </p:nvPicPr>
        <p:blipFill>
          <a:blip r:embed="rId2"/>
          <a:stretch>
            <a:fillRect/>
          </a:stretch>
        </p:blipFill>
        <p:spPr>
          <a:xfrm>
            <a:off x="0" y="2411244"/>
            <a:ext cx="9144000" cy="246469"/>
          </a:xfrm>
          <a:prstGeom prst="rect">
            <a:avLst/>
          </a:prstGeom>
        </p:spPr>
      </p:pic>
    </p:spTree>
    <p:extLst>
      <p:ext uri="{BB962C8B-B14F-4D97-AF65-F5344CB8AC3E}">
        <p14:creationId xmlns:p14="http://schemas.microsoft.com/office/powerpoint/2010/main" val="2533930157"/>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271940" y="114543"/>
            <a:ext cx="7772400" cy="729110"/>
          </a:xfrm>
        </p:spPr>
        <p:txBody>
          <a:bodyPr/>
          <a:lstStyle/>
          <a:p>
            <a:pPr eaLnBrk="1" hangingPunct="1"/>
            <a:r>
              <a:rPr lang="en-US" dirty="0" smtClean="0">
                <a:solidFill>
                  <a:srgbClr val="000000"/>
                </a:solidFill>
              </a:rPr>
              <a:t>NASA </a:t>
            </a:r>
            <a:r>
              <a:rPr lang="en-US" dirty="0" err="1" smtClean="0">
                <a:solidFill>
                  <a:srgbClr val="000000"/>
                </a:solidFill>
              </a:rPr>
              <a:t>MEaSUREs</a:t>
            </a:r>
            <a:r>
              <a:rPr lang="en-US" dirty="0" smtClean="0">
                <a:solidFill>
                  <a:srgbClr val="000000"/>
                </a:solidFill>
              </a:rPr>
              <a:t> Program</a:t>
            </a:r>
          </a:p>
        </p:txBody>
      </p:sp>
      <p:sp>
        <p:nvSpPr>
          <p:cNvPr id="4099" name="Rectangle 3"/>
          <p:cNvSpPr>
            <a:spLocks noGrp="1" noChangeArrowheads="1"/>
          </p:cNvSpPr>
          <p:nvPr>
            <p:ph type="subTitle" idx="1"/>
          </p:nvPr>
        </p:nvSpPr>
        <p:spPr>
          <a:xfrm>
            <a:off x="426283" y="1364126"/>
            <a:ext cx="8232597" cy="1752600"/>
          </a:xfrm>
        </p:spPr>
        <p:txBody>
          <a:bodyPr/>
          <a:lstStyle/>
          <a:p>
            <a:pPr marL="342900" indent="-342900" algn="l" eaLnBrk="1" hangingPunct="1">
              <a:lnSpc>
                <a:spcPct val="80000"/>
              </a:lnSpc>
              <a:buFont typeface="Arial"/>
              <a:buChar char="•"/>
            </a:pPr>
            <a:r>
              <a:rPr lang="en-US" sz="2400" b="0" u="sng" dirty="0" smtClean="0"/>
              <a:t>M</a:t>
            </a:r>
            <a:r>
              <a:rPr lang="en-US" sz="2400" b="0" dirty="0" smtClean="0"/>
              <a:t>aking </a:t>
            </a:r>
            <a:r>
              <a:rPr lang="en-US" sz="2400" b="0" u="sng" dirty="0" smtClean="0"/>
              <a:t>Ea</a:t>
            </a:r>
            <a:r>
              <a:rPr lang="en-US" sz="2400" b="0" dirty="0" smtClean="0"/>
              <a:t>rth </a:t>
            </a:r>
            <a:r>
              <a:rPr lang="en-US" sz="2400" b="0" u="sng" dirty="0" smtClean="0"/>
              <a:t>S</a:t>
            </a:r>
            <a:r>
              <a:rPr lang="en-US" sz="2400" b="0" dirty="0" smtClean="0"/>
              <a:t>cience Data Records (ESDRs) for </a:t>
            </a:r>
            <a:r>
              <a:rPr lang="en-US" sz="2400" b="0" u="sng" dirty="0" smtClean="0"/>
              <a:t>U</a:t>
            </a:r>
            <a:r>
              <a:rPr lang="en-US" sz="2400" b="0" dirty="0" smtClean="0"/>
              <a:t>se in </a:t>
            </a:r>
            <a:r>
              <a:rPr lang="en-US" sz="2400" b="0" u="sng" dirty="0" smtClean="0"/>
              <a:t>R</a:t>
            </a:r>
            <a:r>
              <a:rPr lang="en-US" sz="2400" b="0" dirty="0" smtClean="0"/>
              <a:t>esearch </a:t>
            </a:r>
            <a:r>
              <a:rPr lang="en-US" sz="2400" b="0" u="sng" dirty="0" smtClean="0"/>
              <a:t>E</a:t>
            </a:r>
            <a:r>
              <a:rPr lang="en-US" sz="2400" b="0" dirty="0" smtClean="0"/>
              <a:t>nvironment</a:t>
            </a:r>
            <a:r>
              <a:rPr lang="en-US" sz="2400" b="0" u="sng" dirty="0" smtClean="0"/>
              <a:t>s</a:t>
            </a:r>
          </a:p>
          <a:p>
            <a:pPr marL="342900" indent="-342900" algn="l" eaLnBrk="1" hangingPunct="1">
              <a:lnSpc>
                <a:spcPct val="80000"/>
              </a:lnSpc>
              <a:buFont typeface="Arial"/>
              <a:buChar char="•"/>
            </a:pPr>
            <a:endParaRPr lang="en-US" sz="2400" b="0" u="sng" dirty="0" smtClean="0"/>
          </a:p>
          <a:p>
            <a:pPr marL="342900" indent="-342900" algn="l" eaLnBrk="1" hangingPunct="1">
              <a:lnSpc>
                <a:spcPct val="80000"/>
              </a:lnSpc>
              <a:buFont typeface="Arial"/>
              <a:buChar char="•"/>
            </a:pPr>
            <a:r>
              <a:rPr lang="en-US" sz="2400" b="0" dirty="0" smtClean="0"/>
              <a:t>An ESDR is defined as a unified and coherent set of observations of a given parameter of the Earth system, which is optimized to meet specific requirements in addressing science questions. These records are critical to understanding Earth System processes, to assessing variability, long-term trends, and change in the Earth System, and to provide input and validation means to modeling efforts.</a:t>
            </a:r>
          </a:p>
          <a:p>
            <a:pPr marL="342900" indent="-342900" algn="l" eaLnBrk="1" hangingPunct="1">
              <a:lnSpc>
                <a:spcPct val="80000"/>
              </a:lnSpc>
              <a:buFont typeface="Arial"/>
              <a:buChar char="•"/>
            </a:pPr>
            <a:endParaRPr lang="en-US" sz="2400" b="0" dirty="0" smtClean="0"/>
          </a:p>
          <a:p>
            <a:pPr marL="342900" indent="-342900" algn="l" eaLnBrk="1" hangingPunct="1">
              <a:lnSpc>
                <a:spcPct val="80000"/>
              </a:lnSpc>
              <a:buFont typeface="Arial"/>
              <a:buChar char="•"/>
            </a:pPr>
            <a:r>
              <a:rPr lang="en-US" sz="2400" b="0" dirty="0" smtClean="0"/>
              <a:t>Climate Data Records (CDRs) are a particular case of ESDRs</a:t>
            </a:r>
          </a:p>
        </p:txBody>
      </p:sp>
    </p:spTree>
    <p:extLst>
      <p:ext uri="{BB962C8B-B14F-4D97-AF65-F5344CB8AC3E}">
        <p14:creationId xmlns:p14="http://schemas.microsoft.com/office/powerpoint/2010/main" val="394731704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547099" y="1"/>
            <a:ext cx="7772400" cy="1255536"/>
          </a:xfrm>
        </p:spPr>
        <p:txBody>
          <a:bodyPr/>
          <a:lstStyle/>
          <a:p>
            <a:pPr eaLnBrk="1" hangingPunct="1"/>
            <a:r>
              <a:rPr lang="en-US" dirty="0" smtClean="0"/>
              <a:t>MEaSUREs Summary</a:t>
            </a:r>
          </a:p>
        </p:txBody>
      </p:sp>
      <p:sp>
        <p:nvSpPr>
          <p:cNvPr id="4099" name="Rectangle 3"/>
          <p:cNvSpPr>
            <a:spLocks noGrp="1" noChangeArrowheads="1"/>
          </p:cNvSpPr>
          <p:nvPr>
            <p:ph type="subTitle" idx="1"/>
          </p:nvPr>
        </p:nvSpPr>
        <p:spPr>
          <a:xfrm>
            <a:off x="149358" y="1468537"/>
            <a:ext cx="8832601" cy="1752600"/>
          </a:xfrm>
        </p:spPr>
        <p:txBody>
          <a:bodyPr/>
          <a:lstStyle/>
          <a:p>
            <a:pPr eaLnBrk="1" hangingPunct="1">
              <a:lnSpc>
                <a:spcPct val="80000"/>
              </a:lnSpc>
            </a:pPr>
            <a:r>
              <a:rPr lang="en-US" sz="2400" dirty="0" smtClean="0"/>
              <a:t>30 Projects selected as a result of 2006 call for proposals</a:t>
            </a:r>
          </a:p>
          <a:p>
            <a:pPr marL="800100" lvl="1" indent="-342900" algn="l" eaLnBrk="1" hangingPunct="1">
              <a:lnSpc>
                <a:spcPct val="80000"/>
              </a:lnSpc>
              <a:buFont typeface="Arial"/>
              <a:buChar char="•"/>
            </a:pPr>
            <a:r>
              <a:rPr lang="en-US" sz="2000" b="0" dirty="0" smtClean="0">
                <a:latin typeface="Arial" pitchFamily="34" charset="0"/>
              </a:rPr>
              <a:t>Most started in 2008 (start dates ranged from January 1, 2008 to April 1, 2009)</a:t>
            </a:r>
          </a:p>
          <a:p>
            <a:pPr marL="800100" lvl="1" indent="-342900" algn="l" eaLnBrk="1" hangingPunct="1">
              <a:lnSpc>
                <a:spcPct val="80000"/>
              </a:lnSpc>
              <a:buFont typeface="Arial"/>
              <a:buChar char="•"/>
            </a:pPr>
            <a:r>
              <a:rPr lang="en-US" sz="2000" b="0" dirty="0" smtClean="0">
                <a:latin typeface="Arial" pitchFamily="34" charset="0"/>
              </a:rPr>
              <a:t>Most were 5-year projects and completed now</a:t>
            </a:r>
          </a:p>
          <a:p>
            <a:r>
              <a:rPr lang="en-US" sz="2400" dirty="0" smtClean="0">
                <a:latin typeface="Arial" pitchFamily="34" charset="0"/>
              </a:rPr>
              <a:t>27 Projects selected as a result of 2012 call </a:t>
            </a:r>
            <a:r>
              <a:rPr lang="en-US" sz="2400" dirty="0"/>
              <a:t>for </a:t>
            </a:r>
            <a:r>
              <a:rPr lang="en-US" sz="2400" dirty="0" smtClean="0"/>
              <a:t>proposals</a:t>
            </a:r>
            <a:endParaRPr lang="en-US" sz="2400" dirty="0" smtClean="0">
              <a:latin typeface="Arial" pitchFamily="34" charset="0"/>
            </a:endParaRPr>
          </a:p>
          <a:p>
            <a:pPr marL="800100" lvl="1" indent="-342900" algn="l">
              <a:buFont typeface="Arial"/>
              <a:buChar char="•"/>
            </a:pPr>
            <a:r>
              <a:rPr lang="en-US" sz="2000" b="0" dirty="0" smtClean="0">
                <a:latin typeface="Arial" pitchFamily="34" charset="0"/>
              </a:rPr>
              <a:t>Most started in 2013 (start dates ranged from January 1, 2013 to February 1, 2014)</a:t>
            </a:r>
          </a:p>
          <a:p>
            <a:pPr marL="800100" lvl="1" indent="-342900" algn="l">
              <a:buFont typeface="Arial"/>
              <a:buChar char="•"/>
            </a:pPr>
            <a:r>
              <a:rPr lang="en-US" sz="2000" b="0" dirty="0" smtClean="0">
                <a:latin typeface="Arial" pitchFamily="34" charset="0"/>
              </a:rPr>
              <a:t>Atmospheric Composition (3)</a:t>
            </a:r>
          </a:p>
          <a:p>
            <a:pPr marL="800100" lvl="1" indent="-342900" algn="l">
              <a:buFont typeface="Arial"/>
              <a:buChar char="•"/>
            </a:pPr>
            <a:r>
              <a:rPr lang="en-US" sz="2000" b="0" dirty="0" smtClean="0">
                <a:latin typeface="Arial" pitchFamily="34" charset="0"/>
              </a:rPr>
              <a:t>Carbon Cycle and Ecosystems (7)</a:t>
            </a:r>
          </a:p>
          <a:p>
            <a:pPr marL="800100" lvl="1" indent="-342900" algn="l">
              <a:buFont typeface="Arial"/>
              <a:buChar char="•"/>
            </a:pPr>
            <a:r>
              <a:rPr lang="en-US" sz="2000" b="0" dirty="0">
                <a:latin typeface="Arial" pitchFamily="34" charset="0"/>
              </a:rPr>
              <a:t>Climate Variability and </a:t>
            </a:r>
            <a:r>
              <a:rPr lang="en-US" sz="2000" b="0" dirty="0" smtClean="0">
                <a:latin typeface="Arial" pitchFamily="34" charset="0"/>
              </a:rPr>
              <a:t>Change (13)</a:t>
            </a:r>
          </a:p>
          <a:p>
            <a:pPr marL="800100" lvl="1" indent="-342900" algn="l">
              <a:buFont typeface="Arial"/>
              <a:buChar char="•"/>
            </a:pPr>
            <a:r>
              <a:rPr lang="en-US" sz="2000" b="0" dirty="0">
                <a:latin typeface="Arial" pitchFamily="34" charset="0"/>
              </a:rPr>
              <a:t>Earth Surface and </a:t>
            </a:r>
            <a:r>
              <a:rPr lang="en-US" sz="2000" b="0" dirty="0" smtClean="0">
                <a:latin typeface="Arial" pitchFamily="34" charset="0"/>
              </a:rPr>
              <a:t>Interior (3)</a:t>
            </a:r>
          </a:p>
          <a:p>
            <a:pPr marL="800100" lvl="1" indent="-342900" algn="l">
              <a:buFont typeface="Arial"/>
              <a:buChar char="•"/>
            </a:pPr>
            <a:r>
              <a:rPr lang="en-US" sz="2000" b="0" dirty="0" smtClean="0">
                <a:latin typeface="Arial" pitchFamily="34" charset="0"/>
              </a:rPr>
              <a:t>Water and Energy Cycle (1)</a:t>
            </a:r>
            <a:endParaRPr lang="en-US" sz="2000" b="0" dirty="0">
              <a:latin typeface="Arial" pitchFamily="34" charset="0"/>
            </a:endParaRPr>
          </a:p>
          <a:p>
            <a:pPr eaLnBrk="1" hangingPunct="1">
              <a:lnSpc>
                <a:spcPct val="80000"/>
              </a:lnSpc>
            </a:pPr>
            <a:endParaRPr lang="en-US" sz="2400" dirty="0" smtClean="0">
              <a:solidFill>
                <a:srgbClr val="0070C0"/>
              </a:solidFill>
            </a:endParaRPr>
          </a:p>
        </p:txBody>
      </p:sp>
    </p:spTree>
    <p:extLst>
      <p:ext uri="{BB962C8B-B14F-4D97-AF65-F5344CB8AC3E}">
        <p14:creationId xmlns:p14="http://schemas.microsoft.com/office/powerpoint/2010/main" val="700214035"/>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8" name="Rectangle 2"/>
          <p:cNvSpPr>
            <a:spLocks noGrp="1" noChangeArrowheads="1"/>
          </p:cNvSpPr>
          <p:nvPr>
            <p:ph type="ctrTitle"/>
          </p:nvPr>
        </p:nvSpPr>
        <p:spPr>
          <a:xfrm>
            <a:off x="1576295" y="0"/>
            <a:ext cx="7772400" cy="1470025"/>
          </a:xfrm>
        </p:spPr>
        <p:txBody>
          <a:bodyPr/>
          <a:lstStyle/>
          <a:p>
            <a:pPr eaLnBrk="1" hangingPunct="1"/>
            <a:r>
              <a:rPr lang="en-US" dirty="0" smtClean="0"/>
              <a:t>MEaSUREs and DAACs</a:t>
            </a:r>
          </a:p>
        </p:txBody>
      </p:sp>
      <p:sp>
        <p:nvSpPr>
          <p:cNvPr id="4099" name="Rectangle 3"/>
          <p:cNvSpPr>
            <a:spLocks noGrp="1" noChangeArrowheads="1"/>
          </p:cNvSpPr>
          <p:nvPr>
            <p:ph type="subTitle" idx="1"/>
          </p:nvPr>
        </p:nvSpPr>
        <p:spPr>
          <a:xfrm>
            <a:off x="232933" y="1258335"/>
            <a:ext cx="8657421" cy="1752600"/>
          </a:xfrm>
        </p:spPr>
        <p:txBody>
          <a:bodyPr/>
          <a:lstStyle/>
          <a:p>
            <a:pPr marL="457200" indent="-457200" algn="l" eaLnBrk="1" hangingPunct="1">
              <a:lnSpc>
                <a:spcPct val="80000"/>
              </a:lnSpc>
              <a:buFont typeface="Arial"/>
              <a:buChar char="•"/>
            </a:pPr>
            <a:r>
              <a:rPr lang="en-US" sz="2400" b="0" dirty="0" smtClean="0"/>
              <a:t>MEaSUREs Program funds investigators to generate ESDRs starting with relatively mature algorithms</a:t>
            </a:r>
          </a:p>
          <a:p>
            <a:pPr marL="457200" indent="-457200" algn="l" eaLnBrk="1" hangingPunct="1">
              <a:lnSpc>
                <a:spcPct val="80000"/>
              </a:lnSpc>
              <a:buFont typeface="Arial"/>
              <a:buChar char="•"/>
            </a:pPr>
            <a:endParaRPr lang="en-US" sz="2400" b="0" dirty="0" smtClean="0"/>
          </a:p>
          <a:p>
            <a:pPr marL="457200" indent="-457200" algn="l" eaLnBrk="1" hangingPunct="1">
              <a:lnSpc>
                <a:spcPct val="80000"/>
              </a:lnSpc>
              <a:buFont typeface="Arial"/>
              <a:buChar char="•"/>
            </a:pPr>
            <a:r>
              <a:rPr lang="en-US" sz="2400" b="0" dirty="0"/>
              <a:t>Algorithms to be used for generating ESDRs must be certified by community through processes managed by Program Scientists and Program </a:t>
            </a:r>
            <a:r>
              <a:rPr lang="en-US" sz="2400" b="0" dirty="0" smtClean="0"/>
              <a:t>Manager</a:t>
            </a:r>
          </a:p>
          <a:p>
            <a:pPr marL="457200" indent="-457200" algn="l" eaLnBrk="1" hangingPunct="1">
              <a:lnSpc>
                <a:spcPct val="80000"/>
              </a:lnSpc>
              <a:buFont typeface="Arial"/>
              <a:buChar char="•"/>
            </a:pPr>
            <a:endParaRPr lang="en-US" sz="2400" b="0" dirty="0" smtClean="0"/>
          </a:p>
          <a:p>
            <a:pPr marL="457200" indent="-457200" algn="l" eaLnBrk="1" hangingPunct="1">
              <a:lnSpc>
                <a:spcPct val="80000"/>
              </a:lnSpc>
              <a:buFont typeface="Arial"/>
              <a:buChar char="•"/>
            </a:pPr>
            <a:r>
              <a:rPr lang="en-US" sz="2400" b="0" dirty="0"/>
              <a:t>Products generated by MEaSUREs Projects will be stored and distributed to users from the projects for their </a:t>
            </a:r>
            <a:r>
              <a:rPr lang="en-US" sz="2400" b="0" dirty="0" smtClean="0"/>
              <a:t>duration</a:t>
            </a:r>
          </a:p>
          <a:p>
            <a:pPr marL="457200" indent="-457200" algn="l" eaLnBrk="1" hangingPunct="1">
              <a:lnSpc>
                <a:spcPct val="80000"/>
              </a:lnSpc>
              <a:buFont typeface="Arial"/>
              <a:buChar char="•"/>
            </a:pPr>
            <a:endParaRPr lang="en-US" sz="2400" b="0" dirty="0" smtClean="0"/>
          </a:p>
          <a:p>
            <a:pPr marL="457200" indent="-457200" algn="l" eaLnBrk="1" hangingPunct="1">
              <a:lnSpc>
                <a:spcPct val="80000"/>
              </a:lnSpc>
              <a:buFont typeface="Arial"/>
              <a:buChar char="•"/>
            </a:pPr>
            <a:r>
              <a:rPr lang="en-US" sz="2400" b="0" dirty="0" smtClean="0"/>
              <a:t>“</a:t>
            </a:r>
            <a:r>
              <a:rPr lang="en-US" sz="2400" b="0" dirty="0"/>
              <a:t>Final versions” of products will be migrated to a designated </a:t>
            </a:r>
            <a:r>
              <a:rPr lang="en-US" sz="2400" b="0" dirty="0" smtClean="0"/>
              <a:t>DAAC for </a:t>
            </a:r>
            <a:r>
              <a:rPr lang="en-US" sz="2400" b="0" dirty="0"/>
              <a:t>archiving and </a:t>
            </a:r>
            <a:r>
              <a:rPr lang="en-US" sz="2400" b="0" dirty="0" smtClean="0"/>
              <a:t>distribution</a:t>
            </a:r>
          </a:p>
        </p:txBody>
      </p:sp>
    </p:spTree>
    <p:extLst>
      <p:ext uri="{BB962C8B-B14F-4D97-AF65-F5344CB8AC3E}">
        <p14:creationId xmlns:p14="http://schemas.microsoft.com/office/powerpoint/2010/main" val="1374873208"/>
      </p:ext>
    </p:extLst>
  </p:cSld>
  <p:clrMapOvr>
    <a:masterClrMapping/>
  </p:clrMapOvr>
  <p:timing>
    <p:tnLst>
      <p:par>
        <p:cTn id="1" dur="indefinite" restart="never" nodeType="tmRoot"/>
      </p:par>
    </p:tnLst>
  </p:timing>
</p:sld>
</file>

<file path=ppt/theme/theme1.xml><?xml version="1.0" encoding="utf-8"?>
<a:theme xmlns:a="http://schemas.openxmlformats.org/drawingml/2006/main" name="ESA Presentation">
  <a:themeElements>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fontScheme name="ESA Presentation">
      <a:majorFont>
        <a:latin typeface="Verdana"/>
        <a:ea typeface=""/>
        <a:cs typeface=""/>
      </a:majorFont>
      <a:minorFont>
        <a:latin typeface="Verdana"/>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ESA Presentation 1">
        <a:dk1>
          <a:srgbClr val="4D4F53"/>
        </a:dk1>
        <a:lt1>
          <a:srgbClr val="FFFFFF"/>
        </a:lt1>
        <a:dk2>
          <a:srgbClr val="D0103A"/>
        </a:dk2>
        <a:lt2>
          <a:srgbClr val="000000"/>
        </a:lt2>
        <a:accent1>
          <a:srgbClr val="00338D"/>
        </a:accent1>
        <a:accent2>
          <a:srgbClr val="008542"/>
        </a:accent2>
        <a:accent3>
          <a:srgbClr val="FFFFFF"/>
        </a:accent3>
        <a:accent4>
          <a:srgbClr val="404246"/>
        </a:accent4>
        <a:accent5>
          <a:srgbClr val="AAADC5"/>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2">
        <a:dk1>
          <a:srgbClr val="4D4F53"/>
        </a:dk1>
        <a:lt1>
          <a:srgbClr val="FFFFFF"/>
        </a:lt1>
        <a:dk2>
          <a:srgbClr val="D0103A"/>
        </a:dk2>
        <a:lt2>
          <a:srgbClr val="000000"/>
        </a:lt2>
        <a:accent1>
          <a:srgbClr val="0098DB"/>
        </a:accent1>
        <a:accent2>
          <a:srgbClr val="008542"/>
        </a:accent2>
        <a:accent3>
          <a:srgbClr val="FFFFFF"/>
        </a:accent3>
        <a:accent4>
          <a:srgbClr val="404246"/>
        </a:accent4>
        <a:accent5>
          <a:srgbClr val="AACAEA"/>
        </a:accent5>
        <a:accent6>
          <a:srgbClr val="00783B"/>
        </a:accent6>
        <a:hlink>
          <a:srgbClr val="E37222"/>
        </a:hlink>
        <a:folHlink>
          <a:srgbClr val="00338D"/>
        </a:folHlink>
      </a:clrScheme>
      <a:clrMap bg1="lt1" tx1="dk1" bg2="lt2" tx2="dk2" accent1="accent1" accent2="accent2" accent3="accent3" accent4="accent4" accent5="accent5" accent6="accent6" hlink="hlink" folHlink="folHlink"/>
    </a:extraClrScheme>
    <a:extraClrScheme>
      <a:clrScheme name="ESA Presentation 3">
        <a:dk1>
          <a:srgbClr val="4D4F53"/>
        </a:dk1>
        <a:lt1>
          <a:srgbClr val="FFFFFF"/>
        </a:lt1>
        <a:dk2>
          <a:srgbClr val="D0103A"/>
        </a:dk2>
        <a:lt2>
          <a:srgbClr val="000000"/>
        </a:lt2>
        <a:accent1>
          <a:srgbClr val="008542"/>
        </a:accent1>
        <a:accent2>
          <a:srgbClr val="003397"/>
        </a:accent2>
        <a:accent3>
          <a:srgbClr val="FFFFFF"/>
        </a:accent3>
        <a:accent4>
          <a:srgbClr val="404246"/>
        </a:accent4>
        <a:accent5>
          <a:srgbClr val="AAC2B0"/>
        </a:accent5>
        <a:accent6>
          <a:srgbClr val="002D88"/>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4">
        <a:dk1>
          <a:srgbClr val="4D4F53"/>
        </a:dk1>
        <a:lt1>
          <a:srgbClr val="FFFFFF"/>
        </a:lt1>
        <a:dk2>
          <a:srgbClr val="D0103A"/>
        </a:dk2>
        <a:lt2>
          <a:srgbClr val="000000"/>
        </a:lt2>
        <a:accent1>
          <a:srgbClr val="E37222"/>
        </a:accent1>
        <a:accent2>
          <a:srgbClr val="008542"/>
        </a:accent2>
        <a:accent3>
          <a:srgbClr val="FFFFFF"/>
        </a:accent3>
        <a:accent4>
          <a:srgbClr val="404246"/>
        </a:accent4>
        <a:accent5>
          <a:srgbClr val="EFBCAB"/>
        </a:accent5>
        <a:accent6>
          <a:srgbClr val="00783B"/>
        </a:accent6>
        <a:hlink>
          <a:srgbClr val="00338D"/>
        </a:hlink>
        <a:folHlink>
          <a:srgbClr val="0098DB"/>
        </a:folHlink>
      </a:clrScheme>
      <a:clrMap bg1="lt1" tx1="dk1" bg2="lt2" tx2="dk2" accent1="accent1" accent2="accent2" accent3="accent3" accent4="accent4" accent5="accent5" accent6="accent6" hlink="hlink" folHlink="folHlink"/>
    </a:extraClrScheme>
    <a:extraClrScheme>
      <a:clrScheme name="ESA Presentation 5">
        <a:dk1>
          <a:srgbClr val="4D4F53"/>
        </a:dk1>
        <a:lt1>
          <a:srgbClr val="FFFFFF"/>
        </a:lt1>
        <a:dk2>
          <a:srgbClr val="00338D"/>
        </a:dk2>
        <a:lt2>
          <a:srgbClr val="000000"/>
        </a:lt2>
        <a:accent1>
          <a:srgbClr val="D0103A"/>
        </a:accent1>
        <a:accent2>
          <a:srgbClr val="008542"/>
        </a:accent2>
        <a:accent3>
          <a:srgbClr val="FFFFFF"/>
        </a:accent3>
        <a:accent4>
          <a:srgbClr val="404246"/>
        </a:accent4>
        <a:accent5>
          <a:srgbClr val="E4AAAE"/>
        </a:accent5>
        <a:accent6>
          <a:srgbClr val="00783B"/>
        </a:accent6>
        <a:hlink>
          <a:srgbClr val="E37222"/>
        </a:hlink>
        <a:folHlink>
          <a:srgbClr val="0098DB"/>
        </a:folHlink>
      </a:clrScheme>
      <a:clrMap bg1="lt1" tx1="dk1" bg2="lt2" tx2="dk2" accent1="accent1" accent2="accent2" accent3="accent3" accent4="accent4" accent5="accent5" accent6="accent6" hlink="hlink" folHlink="folHlink"/>
    </a:extraClrScheme>
    <a:extraClrScheme>
      <a:clrScheme name="ESA Presentation 6">
        <a:dk1>
          <a:srgbClr val="000000"/>
        </a:dk1>
        <a:lt1>
          <a:srgbClr val="FFFFFF"/>
        </a:lt1>
        <a:dk2>
          <a:srgbClr val="747678"/>
        </a:dk2>
        <a:lt2>
          <a:srgbClr val="4D4F53"/>
        </a:lt2>
        <a:accent1>
          <a:srgbClr val="00338D"/>
        </a:accent1>
        <a:accent2>
          <a:srgbClr val="D5D6D2"/>
        </a:accent2>
        <a:accent3>
          <a:srgbClr val="FFFFFF"/>
        </a:accent3>
        <a:accent4>
          <a:srgbClr val="000000"/>
        </a:accent4>
        <a:accent5>
          <a:srgbClr val="AAADC5"/>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7">
        <a:dk1>
          <a:srgbClr val="000000"/>
        </a:dk1>
        <a:lt1>
          <a:srgbClr val="FFFFFF"/>
        </a:lt1>
        <a:dk2>
          <a:srgbClr val="747678"/>
        </a:dk2>
        <a:lt2>
          <a:srgbClr val="4D4F53"/>
        </a:lt2>
        <a:accent1>
          <a:srgbClr val="0098DB"/>
        </a:accent1>
        <a:accent2>
          <a:srgbClr val="D5D6D2"/>
        </a:accent2>
        <a:accent3>
          <a:srgbClr val="FFFFFF"/>
        </a:accent3>
        <a:accent4>
          <a:srgbClr val="000000"/>
        </a:accent4>
        <a:accent5>
          <a:srgbClr val="AACAEA"/>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8">
        <a:dk1>
          <a:srgbClr val="000000"/>
        </a:dk1>
        <a:lt1>
          <a:srgbClr val="FFFFFF"/>
        </a:lt1>
        <a:dk2>
          <a:srgbClr val="747678"/>
        </a:dk2>
        <a:lt2>
          <a:srgbClr val="4D4F53"/>
        </a:lt2>
        <a:accent1>
          <a:srgbClr val="008542"/>
        </a:accent1>
        <a:accent2>
          <a:srgbClr val="D5D6D2"/>
        </a:accent2>
        <a:accent3>
          <a:srgbClr val="FFFFFF"/>
        </a:accent3>
        <a:accent4>
          <a:srgbClr val="000000"/>
        </a:accent4>
        <a:accent5>
          <a:srgbClr val="AAC2B0"/>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9">
        <a:dk1>
          <a:srgbClr val="000000"/>
        </a:dk1>
        <a:lt1>
          <a:srgbClr val="FFFFFF"/>
        </a:lt1>
        <a:dk2>
          <a:srgbClr val="747678"/>
        </a:dk2>
        <a:lt2>
          <a:srgbClr val="4D4F53"/>
        </a:lt2>
        <a:accent1>
          <a:srgbClr val="E37222"/>
        </a:accent1>
        <a:accent2>
          <a:srgbClr val="D5D6D2"/>
        </a:accent2>
        <a:accent3>
          <a:srgbClr val="FFFFFF"/>
        </a:accent3>
        <a:accent4>
          <a:srgbClr val="000000"/>
        </a:accent4>
        <a:accent5>
          <a:srgbClr val="EFBCAB"/>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0">
        <a:dk1>
          <a:srgbClr val="000000"/>
        </a:dk1>
        <a:lt1>
          <a:srgbClr val="FFFFFF"/>
        </a:lt1>
        <a:dk2>
          <a:srgbClr val="747678"/>
        </a:dk2>
        <a:lt2>
          <a:srgbClr val="4D4F53"/>
        </a:lt2>
        <a:accent1>
          <a:srgbClr val="D0103A"/>
        </a:accent1>
        <a:accent2>
          <a:srgbClr val="D5D6D2"/>
        </a:accent2>
        <a:accent3>
          <a:srgbClr val="FFFFFF"/>
        </a:accent3>
        <a:accent4>
          <a:srgbClr val="000000"/>
        </a:accent4>
        <a:accent5>
          <a:srgbClr val="E4AAAE"/>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
      <a:clrScheme name="ESA Presentation 11">
        <a:dk1>
          <a:srgbClr val="000000"/>
        </a:dk1>
        <a:lt1>
          <a:srgbClr val="FFFFFF"/>
        </a:lt1>
        <a:dk2>
          <a:srgbClr val="747678"/>
        </a:dk2>
        <a:lt2>
          <a:srgbClr val="4D4F53"/>
        </a:lt2>
        <a:accent1>
          <a:srgbClr val="8B8D8E"/>
        </a:accent1>
        <a:accent2>
          <a:srgbClr val="D5D6D2"/>
        </a:accent2>
        <a:accent3>
          <a:srgbClr val="FFFFFF"/>
        </a:accent3>
        <a:accent4>
          <a:srgbClr val="000000"/>
        </a:accent4>
        <a:accent5>
          <a:srgbClr val="C4C5C6"/>
        </a:accent5>
        <a:accent6>
          <a:srgbClr val="C1C2BE"/>
        </a:accent6>
        <a:hlink>
          <a:srgbClr val="8B8D8E"/>
        </a:hlink>
        <a:folHlink>
          <a:srgbClr val="9A9B9C"/>
        </a:folHlink>
      </a:clrScheme>
      <a:clrMap bg1="lt1" tx1="dk1" bg2="lt2" tx2="dk2" accent1="accent1" accent2="accent2" accent3="accent3" accent4="accent4" accent5="accent5" accent6="accent6" hlink="hlink" folHlink="folHlink"/>
    </a:extraClrScheme>
  </a:extraClrSchemeLst>
</a:theme>
</file>

<file path=ppt/theme/theme2.xml><?xml version="1.0" encoding="utf-8"?>
<a:theme xmlns:a="http://schemas.openxmlformats.org/drawingml/2006/main" name="Default Design">
  <a:themeElements>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Default Design">
      <a:majorFont>
        <a:latin typeface="Arial"/>
        <a:ea typeface=""/>
        <a:cs typeface=""/>
      </a:majorFont>
      <a:minorFont>
        <a:latin typeface="Arial"/>
        <a:ea typeface=""/>
        <a:cs typeface=""/>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extraClrScheme>
      <a:clrScheme name="Default Design 1">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clrMap bg1="lt1" tx1="dk1" bg2="lt2" tx2="dk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969696"/>
        </a:lt2>
        <a:accent1>
          <a:srgbClr val="FBDF53"/>
        </a:accent1>
        <a:accent2>
          <a:srgbClr val="FF9966"/>
        </a:accent2>
        <a:accent3>
          <a:srgbClr val="FFFFFF"/>
        </a:accent3>
        <a:accent4>
          <a:srgbClr val="000000"/>
        </a:accent4>
        <a:accent5>
          <a:srgbClr val="FDECB3"/>
        </a:accent5>
        <a:accent6>
          <a:srgbClr val="E78A5C"/>
        </a:accent6>
        <a:hlink>
          <a:srgbClr val="CC3300"/>
        </a:hlink>
        <a:folHlink>
          <a:srgbClr val="996600"/>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808080"/>
        </a:lt2>
        <a:accent1>
          <a:srgbClr val="99CCFF"/>
        </a:accent1>
        <a:accent2>
          <a:srgbClr val="CCCCFF"/>
        </a:accent2>
        <a:accent3>
          <a:srgbClr val="FFFFFF"/>
        </a:accent3>
        <a:accent4>
          <a:srgbClr val="000000"/>
        </a:accent4>
        <a:accent5>
          <a:srgbClr val="CAE2FF"/>
        </a:accent5>
        <a:accent6>
          <a:srgbClr val="B9B9E7"/>
        </a:accent6>
        <a:hlink>
          <a:srgbClr val="3333CC"/>
        </a:hlink>
        <a:folHlink>
          <a:srgbClr val="AF67FF"/>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DEF6F1"/>
        </a:lt1>
        <a:dk2>
          <a:srgbClr val="000000"/>
        </a:dk2>
        <a:lt2>
          <a:srgbClr val="969696"/>
        </a:lt2>
        <a:accent1>
          <a:srgbClr val="FFFFFF"/>
        </a:accent1>
        <a:accent2>
          <a:srgbClr val="8DC6FF"/>
        </a:accent2>
        <a:accent3>
          <a:srgbClr val="ECFAF7"/>
        </a:accent3>
        <a:accent4>
          <a:srgbClr val="000000"/>
        </a:accent4>
        <a:accent5>
          <a:srgbClr val="FFFFFF"/>
        </a:accent5>
        <a:accent6>
          <a:srgbClr val="7FB3E7"/>
        </a:accent6>
        <a:hlink>
          <a:srgbClr val="0066CC"/>
        </a:hlink>
        <a:folHlink>
          <a:srgbClr val="00A800"/>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D9"/>
        </a:lt1>
        <a:dk2>
          <a:srgbClr val="000000"/>
        </a:dk2>
        <a:lt2>
          <a:srgbClr val="777777"/>
        </a:lt2>
        <a:accent1>
          <a:srgbClr val="FFFFF7"/>
        </a:accent1>
        <a:accent2>
          <a:srgbClr val="33CCCC"/>
        </a:accent2>
        <a:accent3>
          <a:srgbClr val="FFFFE9"/>
        </a:accent3>
        <a:accent4>
          <a:srgbClr val="000000"/>
        </a:accent4>
        <a:accent5>
          <a:srgbClr val="FFFFFA"/>
        </a:accent5>
        <a:accent6>
          <a:srgbClr val="2DB9B9"/>
        </a:accent6>
        <a:hlink>
          <a:srgbClr val="FF5050"/>
        </a:hlink>
        <a:folHlink>
          <a:srgbClr val="FF9900"/>
        </a:folHlink>
      </a:clrScheme>
      <a:clrMap bg1="lt1" tx1="dk1" bg2="lt2" tx2="dk2" accent1="accent1" accent2="accent2" accent3="accent3" accent4="accent4" accent5="accent5" accent6="accent6" hlink="hlink" folHlink="folHlink"/>
    </a:extraClrScheme>
    <a:extraClrScheme>
      <a:clrScheme name="Default Design 6">
        <a:dk1>
          <a:srgbClr val="005A58"/>
        </a:dk1>
        <a:lt1>
          <a:srgbClr val="FFFFFF"/>
        </a:lt1>
        <a:dk2>
          <a:srgbClr val="008080"/>
        </a:dk2>
        <a:lt2>
          <a:srgbClr val="FFFF99"/>
        </a:lt2>
        <a:accent1>
          <a:srgbClr val="006462"/>
        </a:accent1>
        <a:accent2>
          <a:srgbClr val="6D6FC7"/>
        </a:accent2>
        <a:accent3>
          <a:srgbClr val="AAC0C0"/>
        </a:accent3>
        <a:accent4>
          <a:srgbClr val="DADADA"/>
        </a:accent4>
        <a:accent5>
          <a:srgbClr val="AAB8B7"/>
        </a:accent5>
        <a:accent6>
          <a:srgbClr val="6264B4"/>
        </a:accent6>
        <a:hlink>
          <a:srgbClr val="00FFFF"/>
        </a:hlink>
        <a:folHlink>
          <a:srgbClr val="00FF00"/>
        </a:folHlink>
      </a:clrScheme>
      <a:clrMap bg1="dk2" tx1="lt1" bg2="dk1" tx2="lt2" accent1="accent1" accent2="accent2" accent3="accent3" accent4="accent4" accent5="accent5" accent6="accent6" hlink="hlink" folHlink="folHlink"/>
    </a:extraClrScheme>
    <a:extraClrScheme>
      <a:clrScheme name="Default Design 7">
        <a:dk1>
          <a:srgbClr val="5C1F00"/>
        </a:dk1>
        <a:lt1>
          <a:srgbClr val="FFFFFF"/>
        </a:lt1>
        <a:dk2>
          <a:srgbClr val="800000"/>
        </a:dk2>
        <a:lt2>
          <a:srgbClr val="DFD293"/>
        </a:lt2>
        <a:accent1>
          <a:srgbClr val="CC3300"/>
        </a:accent1>
        <a:accent2>
          <a:srgbClr val="BE7960"/>
        </a:accent2>
        <a:accent3>
          <a:srgbClr val="C0AAAA"/>
        </a:accent3>
        <a:accent4>
          <a:srgbClr val="DADADA"/>
        </a:accent4>
        <a:accent5>
          <a:srgbClr val="E2ADAA"/>
        </a:accent5>
        <a:accent6>
          <a:srgbClr val="AC6D56"/>
        </a:accent6>
        <a:hlink>
          <a:srgbClr val="FFFF99"/>
        </a:hlink>
        <a:folHlink>
          <a:srgbClr val="D3A219"/>
        </a:folHlink>
      </a:clrScheme>
      <a:clrMap bg1="dk2" tx1="lt1" bg2="dk1" tx2="lt2" accent1="accent1" accent2="accent2" accent3="accent3" accent4="accent4" accent5="accent5" accent6="accent6" hlink="hlink" folHlink="folHlink"/>
    </a:extraClrScheme>
    <a:extraClrScheme>
      <a:clrScheme name="Default Design 8">
        <a:dk1>
          <a:srgbClr val="003366"/>
        </a:dk1>
        <a:lt1>
          <a:srgbClr val="FFFFFF"/>
        </a:lt1>
        <a:dk2>
          <a:srgbClr val="000099"/>
        </a:dk2>
        <a:lt2>
          <a:srgbClr val="CCFFFF"/>
        </a:lt2>
        <a:accent1>
          <a:srgbClr val="3366CC"/>
        </a:accent1>
        <a:accent2>
          <a:srgbClr val="00B000"/>
        </a:accent2>
        <a:accent3>
          <a:srgbClr val="AAAACA"/>
        </a:accent3>
        <a:accent4>
          <a:srgbClr val="DADADA"/>
        </a:accent4>
        <a:accent5>
          <a:srgbClr val="ADB8E2"/>
        </a:accent5>
        <a:accent6>
          <a:srgbClr val="009F00"/>
        </a:accent6>
        <a:hlink>
          <a:srgbClr val="66CCFF"/>
        </a:hlink>
        <a:folHlink>
          <a:srgbClr val="FFE701"/>
        </a:folHlink>
      </a:clrScheme>
      <a:clrMap bg1="dk2" tx1="lt1" bg2="dk1" tx2="lt2" accent1="accent1" accent2="accent2" accent3="accent3" accent4="accent4" accent5="accent5" accent6="accent6" hlink="hlink" folHlink="folHlink"/>
    </a:extraClrScheme>
    <a:extraClrScheme>
      <a:clrScheme name="Default Design 9">
        <a:dk1>
          <a:srgbClr val="336699"/>
        </a:dk1>
        <a:lt1>
          <a:srgbClr val="FFFFFF"/>
        </a:lt1>
        <a:dk2>
          <a:srgbClr val="000000"/>
        </a:dk2>
        <a:lt2>
          <a:srgbClr val="E3EBF1"/>
        </a:lt2>
        <a:accent1>
          <a:srgbClr val="003399"/>
        </a:accent1>
        <a:accent2>
          <a:srgbClr val="468A4B"/>
        </a:accent2>
        <a:accent3>
          <a:srgbClr val="AAAAAA"/>
        </a:accent3>
        <a:accent4>
          <a:srgbClr val="DADADA"/>
        </a:accent4>
        <a:accent5>
          <a:srgbClr val="AAADCA"/>
        </a:accent5>
        <a:accent6>
          <a:srgbClr val="3F7D43"/>
        </a:accent6>
        <a:hlink>
          <a:srgbClr val="66CCFF"/>
        </a:hlink>
        <a:folHlink>
          <a:srgbClr val="F0E500"/>
        </a:folHlink>
      </a:clrScheme>
      <a:clrMap bg1="dk2" tx1="lt1" bg2="dk1" tx2="lt2" accent1="accent1" accent2="accent2" accent3="accent3" accent4="accent4" accent5="accent5" accent6="accent6" hlink="hlink" folHlink="folHlink"/>
    </a:extraClrScheme>
    <a:extraClrScheme>
      <a:clrScheme name="Default Design 10">
        <a:dk1>
          <a:srgbClr val="777777"/>
        </a:dk1>
        <a:lt1>
          <a:srgbClr val="FFFFFF"/>
        </a:lt1>
        <a:dk2>
          <a:srgbClr val="686B5D"/>
        </a:dk2>
        <a:lt2>
          <a:srgbClr val="D1D1CB"/>
        </a:lt2>
        <a:accent1>
          <a:srgbClr val="909082"/>
        </a:accent1>
        <a:accent2>
          <a:srgbClr val="809EA8"/>
        </a:accent2>
        <a:accent3>
          <a:srgbClr val="B9BAB6"/>
        </a:accent3>
        <a:accent4>
          <a:srgbClr val="DADADA"/>
        </a:accent4>
        <a:accent5>
          <a:srgbClr val="C6C6C1"/>
        </a:accent5>
        <a:accent6>
          <a:srgbClr val="738F98"/>
        </a:accent6>
        <a:hlink>
          <a:srgbClr val="FFCC66"/>
        </a:hlink>
        <a:folHlink>
          <a:srgbClr val="E9DCB9"/>
        </a:folHlink>
      </a:clrScheme>
      <a:clrMap bg1="dk2" tx1="lt1" bg2="dk1" tx2="lt2" accent1="accent1" accent2="accent2" accent3="accent3" accent4="accent4" accent5="accent5" accent6="accent6" hlink="hlink" folHlink="folHlink"/>
    </a:extraClrScheme>
    <a:extraClrScheme>
      <a:clrScheme name="Default Design 11">
        <a:dk1>
          <a:srgbClr val="3E3E5C"/>
        </a:dk1>
        <a:lt1>
          <a:srgbClr val="FFFFFF"/>
        </a:lt1>
        <a:dk2>
          <a:srgbClr val="666699"/>
        </a:dk2>
        <a:lt2>
          <a:srgbClr val="FFFFFF"/>
        </a:lt2>
        <a:accent1>
          <a:srgbClr val="60597B"/>
        </a:accent1>
        <a:accent2>
          <a:srgbClr val="6666FF"/>
        </a:accent2>
        <a:accent3>
          <a:srgbClr val="B8B8CA"/>
        </a:accent3>
        <a:accent4>
          <a:srgbClr val="DADADA"/>
        </a:accent4>
        <a:accent5>
          <a:srgbClr val="B6B5BF"/>
        </a:accent5>
        <a:accent6>
          <a:srgbClr val="5C5CE7"/>
        </a:accent6>
        <a:hlink>
          <a:srgbClr val="99CCFF"/>
        </a:hlink>
        <a:folHlink>
          <a:srgbClr val="FFFF99"/>
        </a:folHlink>
      </a:clrScheme>
      <a:clrMap bg1="dk2" tx1="lt1" bg2="dk1" tx2="lt2" accent1="accent1" accent2="accent2" accent3="accent3" accent4="accent4" accent5="accent5" accent6="accent6" hlink="hlink" folHlink="folHlink"/>
    </a:extraClrScheme>
    <a:extraClrScheme>
      <a:clrScheme name="Default Design 12">
        <a:dk1>
          <a:srgbClr val="2D2015"/>
        </a:dk1>
        <a:lt1>
          <a:srgbClr val="FFFFFF"/>
        </a:lt1>
        <a:dk2>
          <a:srgbClr val="523E26"/>
        </a:dk2>
        <a:lt2>
          <a:srgbClr val="DFC08D"/>
        </a:lt2>
        <a:accent1>
          <a:srgbClr val="8C7B70"/>
        </a:accent1>
        <a:accent2>
          <a:srgbClr val="8F5F2F"/>
        </a:accent2>
        <a:accent3>
          <a:srgbClr val="B3AFAC"/>
        </a:accent3>
        <a:accent4>
          <a:srgbClr val="DADADA"/>
        </a:accent4>
        <a:accent5>
          <a:srgbClr val="C5BFBB"/>
        </a:accent5>
        <a:accent6>
          <a:srgbClr val="81552A"/>
        </a:accent6>
        <a:hlink>
          <a:srgbClr val="CCB400"/>
        </a:hlink>
        <a:folHlink>
          <a:srgbClr val="8C9EA0"/>
        </a:folHlink>
      </a:clrScheme>
      <a:clrMap bg1="dk2" tx1="lt1" bg2="dk1" tx2="lt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4.xml><?xml version="1.0" encoding="utf-8"?>
<a:theme xmlns:a="http://schemas.openxmlformats.org/drawingml/2006/main" name="Office Theme">
  <a:themeElements>
    <a:clrScheme name="">
      <a:dk1>
        <a:srgbClr val="000000"/>
      </a:dk1>
      <a:lt1>
        <a:srgbClr val="FFFFFF"/>
      </a:lt1>
      <a:dk2>
        <a:srgbClr val="000000"/>
      </a:dk2>
      <a:lt2>
        <a:srgbClr val="808080"/>
      </a:lt2>
      <a:accent1>
        <a:srgbClr val="BBE0E3"/>
      </a:accent1>
      <a:accent2>
        <a:srgbClr val="333399"/>
      </a:accent2>
      <a:accent3>
        <a:srgbClr val="FFFFFF"/>
      </a:accent3>
      <a:accent4>
        <a:srgbClr val="000000"/>
      </a:accent4>
      <a:accent5>
        <a:srgbClr val="DAEDEF"/>
      </a:accent5>
      <a:accent6>
        <a:srgbClr val="2D2D8A"/>
      </a:accent6>
      <a:hlink>
        <a:srgbClr val="009999"/>
      </a:hlink>
      <a:folHlink>
        <a:srgbClr val="99CC0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ESA Presentation</Template>
  <TotalTime>3003</TotalTime>
  <Words>2693</Words>
  <Application>Microsoft Office PowerPoint</Application>
  <PresentationFormat>On-screen Show (4:3)</PresentationFormat>
  <Paragraphs>385</Paragraphs>
  <Slides>27</Slides>
  <Notes>10</Notes>
  <HiddenSlides>0</HiddenSlides>
  <MMClips>0</MMClips>
  <ScaleCrop>false</ScaleCrop>
  <HeadingPairs>
    <vt:vector size="6" baseType="variant">
      <vt:variant>
        <vt:lpstr>Fonts Used</vt:lpstr>
      </vt:variant>
      <vt:variant>
        <vt:i4>7</vt:i4>
      </vt:variant>
      <vt:variant>
        <vt:lpstr>Theme</vt:lpstr>
      </vt:variant>
      <vt:variant>
        <vt:i4>2</vt:i4>
      </vt:variant>
      <vt:variant>
        <vt:lpstr>Slide Titles</vt:lpstr>
      </vt:variant>
      <vt:variant>
        <vt:i4>27</vt:i4>
      </vt:variant>
    </vt:vector>
  </HeadingPairs>
  <TitlesOfParts>
    <vt:vector size="36" baseType="lpstr">
      <vt:lpstr>ＭＳ Ｐゴシック</vt:lpstr>
      <vt:lpstr>ＭＳ Ｐゴシック</vt:lpstr>
      <vt:lpstr>Arial</vt:lpstr>
      <vt:lpstr>Calibri</vt:lpstr>
      <vt:lpstr>Helvetica</vt:lpstr>
      <vt:lpstr>Verdana</vt:lpstr>
      <vt:lpstr>Wingdings</vt:lpstr>
      <vt:lpstr>ESA Presentation</vt:lpstr>
      <vt:lpstr>Default Design</vt:lpstr>
      <vt:lpstr>PowerPoint Presentation</vt:lpstr>
      <vt:lpstr>PowerPoint Presentation</vt:lpstr>
      <vt:lpstr>ESA Long Time Data Series (excerpt)</vt:lpstr>
      <vt:lpstr>PowerPoint Presentation</vt:lpstr>
      <vt:lpstr>PowerPoint Presentation</vt:lpstr>
      <vt:lpstr>PowerPoint Presentation</vt:lpstr>
      <vt:lpstr>NASA MEaSUREs Program</vt:lpstr>
      <vt:lpstr>MEaSUREs Summary</vt:lpstr>
      <vt:lpstr>MEaSUREs and DAACs</vt:lpstr>
      <vt:lpstr>Sample Highlights </vt:lpstr>
      <vt:lpstr>PowerPoint Presentation</vt:lpstr>
      <vt:lpstr>PowerPoint Presentation</vt:lpstr>
      <vt:lpstr>PowerPoint Presentation</vt:lpstr>
      <vt:lpstr>PowerPoint Presentation</vt:lpstr>
      <vt:lpstr>EXAMPLE: Nimbus-7 CZCS ESA Data holdings</vt:lpstr>
      <vt:lpstr>EXAMPLE: Detailed Nimbus-7 CZCS ESA Data Holdings</vt:lpstr>
      <vt:lpstr>EXAMPLE: Nimbus-7 CZCS ESA Data Holdings Issues and Next Steps</vt:lpstr>
      <vt:lpstr>New possible datasets</vt:lpstr>
      <vt:lpstr>Proposal of DSIG joint activity:  “Heritage Data Recovery”</vt:lpstr>
      <vt:lpstr>PowerPoint Presentation</vt:lpstr>
      <vt:lpstr>ORA - Ozone Profiles</vt:lpstr>
      <vt:lpstr>Grille Vertical Profiles </vt:lpstr>
      <vt:lpstr>ALAE - Deuterium and Hydrogen atomic concentrations</vt:lpstr>
      <vt:lpstr>SOLSPEC - Solar spectral irradiance</vt:lpstr>
      <vt:lpstr>Nimbus-5 ESMR - Data sets from the Polar regions</vt:lpstr>
      <vt:lpstr>Nimbus-5 ESMR - Brightness Temperature Imagery</vt:lpstr>
      <vt:lpstr>SeaSat SMMR Data</vt:lpstr>
    </vt:vector>
  </TitlesOfParts>
  <Company>ESA</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Mission sheets for TPM Steering Group</dc:title>
  <dc:creator>Paulo Sacramento</dc:creator>
  <cp:lastModifiedBy>Michelle Piepgrass</cp:lastModifiedBy>
  <cp:revision>874</cp:revision>
  <cp:lastPrinted>2012-06-25T10:16:38Z</cp:lastPrinted>
  <dcterms:created xsi:type="dcterms:W3CDTF">2011-09-06T09:08:01Z</dcterms:created>
  <dcterms:modified xsi:type="dcterms:W3CDTF">2016-03-13T20:59:52Z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ShowESADialog">
    <vt:bool>true</vt:bool>
  </property>
  <property fmtid="{D5CDD505-2E9C-101B-9397-08002B2CF9AE}" pid="3" name="PTitle">
    <vt:lpwstr>Mission sheets for TPM Steering Group</vt:lpwstr>
  </property>
  <property fmtid="{D5CDD505-2E9C-101B-9397-08002B2CF9AE}" pid="4" name="PSubtitle">
    <vt:lpwstr>Mission sheets</vt:lpwstr>
  </property>
  <property fmtid="{D5CDD505-2E9C-101B-9397-08002B2CF9AE}" pid="5" name="PAuthor">
    <vt:lpwstr>Paulo Sacramento</vt:lpwstr>
  </property>
  <property fmtid="{D5CDD505-2E9C-101B-9397-08002B2CF9AE}" pid="6" name="PPlace">
    <vt:lpwstr/>
  </property>
  <property fmtid="{D5CDD505-2E9C-101B-9397-08002B2CF9AE}" pid="7" name="PDate">
    <vt:lpwstr>06/09/2011</vt:lpwstr>
  </property>
  <property fmtid="{D5CDD505-2E9C-101B-9397-08002B2CF9AE}" pid="8" name="PProgramme">
    <vt:lpwstr>EOP</vt:lpwstr>
  </property>
  <property fmtid="{D5CDD505-2E9C-101B-9397-08002B2CF9AE}" pid="9" name="PEmail">
    <vt:lpwstr/>
  </property>
  <property fmtid="{D5CDD505-2E9C-101B-9397-08002B2CF9AE}" pid="10" name="PClassification">
    <vt:lpwstr>ESA UNCLASSIFIED – For Official Use</vt:lpwstr>
  </property>
  <property fmtid="{D5CDD505-2E9C-101B-9397-08002B2CF9AE}" pid="11" name="POptionButton1">
    <vt:bool>true</vt:bool>
  </property>
  <property fmtid="{D5CDD505-2E9C-101B-9397-08002B2CF9AE}" pid="12" name="POptionButton2">
    <vt:bool>false</vt:bool>
  </property>
</Properties>
</file>