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1"/>
  </p:notesMasterIdLst>
  <p:handoutMasterIdLst>
    <p:handoutMasterId r:id="rId22"/>
  </p:handoutMasterIdLst>
  <p:sldIdLst>
    <p:sldId id="256" r:id="rId2"/>
    <p:sldId id="501" r:id="rId3"/>
    <p:sldId id="520" r:id="rId4"/>
    <p:sldId id="494" r:id="rId5"/>
    <p:sldId id="503" r:id="rId6"/>
    <p:sldId id="499" r:id="rId7"/>
    <p:sldId id="498" r:id="rId8"/>
    <p:sldId id="513" r:id="rId9"/>
    <p:sldId id="517" r:id="rId10"/>
    <p:sldId id="518" r:id="rId11"/>
    <p:sldId id="506" r:id="rId12"/>
    <p:sldId id="509" r:id="rId13"/>
    <p:sldId id="507" r:id="rId14"/>
    <p:sldId id="510" r:id="rId15"/>
    <p:sldId id="511" r:id="rId16"/>
    <p:sldId id="508" r:id="rId17"/>
    <p:sldId id="521" r:id="rId18"/>
    <p:sldId id="500" r:id="rId19"/>
    <p:sldId id="516" r:id="rId20"/>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A"/>
    <a:srgbClr val="FDC82F"/>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1" autoAdjust="0"/>
    <p:restoredTop sz="94292" autoAdjust="0"/>
  </p:normalViewPr>
  <p:slideViewPr>
    <p:cSldViewPr snapToGrid="0">
      <p:cViewPr varScale="1">
        <p:scale>
          <a:sx n="80" d="100"/>
          <a:sy n="80" d="100"/>
        </p:scale>
        <p:origin x="-1360" y="-11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13/03/16</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Capability Maturity Model Integration (CMMI) </a:t>
            </a:r>
            <a:r>
              <a:rPr lang="en-US" dirty="0" smtClean="0"/>
              <a:t>is a process improvement training and appraisal program and service administered and marketed by Carnegie Mellon University (CMU) and required by many </a:t>
            </a:r>
            <a:r>
              <a:rPr lang="en-US" dirty="0" err="1" smtClean="0"/>
              <a:t>DoD</a:t>
            </a:r>
            <a:r>
              <a:rPr lang="en-US" dirty="0" smtClean="0"/>
              <a:t> and U.S. Government contracts, especially in software development. CMU claims CMMI can be used to guide process improvement across a project, division, or an entire organization. CMMI defines the following maturity levels for processes: Initial, Managed and Defined.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CMMI currently addresses three areas of interest: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Product and service development — CMMI for Development (CMMI-DEV),</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Service establishment, management, — CMMI for Services (CMMI-SVC), 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Product and service acquisition — CMMI for Acquisition (CMMI-ACQ).</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Climate Data Record Maturity Matrix (CDRMM):</a:t>
            </a:r>
            <a:r>
              <a:rPr lang="en-US" b="1" baseline="0" dirty="0" smtClean="0"/>
              <a:t> </a:t>
            </a:r>
            <a:r>
              <a:rPr lang="en-US" dirty="0" smtClean="0"/>
              <a:t>Bates and </a:t>
            </a:r>
            <a:r>
              <a:rPr lang="en-US" dirty="0" err="1" smtClean="0"/>
              <a:t>Privette</a:t>
            </a:r>
            <a:r>
              <a:rPr lang="en-US" dirty="0" smtClean="0"/>
              <a:t>, 2012</a:t>
            </a: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TECHNOLOGY READINESS LEVELS (TRLs)</a:t>
            </a:r>
            <a:r>
              <a:rPr lang="en-US" dirty="0" smtClean="0"/>
              <a:t>:</a:t>
            </a:r>
            <a:r>
              <a:rPr lang="en-US" baseline="0" dirty="0" smtClean="0"/>
              <a:t> </a:t>
            </a:r>
            <a:r>
              <a:rPr lang="en-US" i="1" dirty="0" smtClean="0"/>
              <a:t>Standard which measures the maturity of new technologies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Scientific Readiness Levels (SRL)</a:t>
            </a:r>
            <a:r>
              <a:rPr lang="en-US" dirty="0" smtClean="0"/>
              <a:t>:</a:t>
            </a:r>
            <a:r>
              <a:rPr lang="en-US" baseline="0" dirty="0" smtClean="0"/>
              <a:t> </a:t>
            </a:r>
            <a:r>
              <a:rPr lang="en-US" dirty="0" smtClean="0"/>
              <a:t>FOR SPACE APPLICATIONS </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3</a:t>
            </a:fld>
            <a:endParaRPr lang="en-US"/>
          </a:p>
        </p:txBody>
      </p:sp>
    </p:spTree>
    <p:extLst>
      <p:ext uri="{BB962C8B-B14F-4D97-AF65-F5344CB8AC3E}">
        <p14:creationId xmlns:p14="http://schemas.microsoft.com/office/powerpoint/2010/main" val="305897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16</a:t>
            </a:fld>
            <a:endParaRPr lang="en-US"/>
          </a:p>
        </p:txBody>
      </p:sp>
    </p:spTree>
    <p:extLst>
      <p:ext uri="{BB962C8B-B14F-4D97-AF65-F5344CB8AC3E}">
        <p14:creationId xmlns:p14="http://schemas.microsoft.com/office/powerpoint/2010/main" val="378184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17</a:t>
            </a:fld>
            <a:endParaRPr lang="en-US"/>
          </a:p>
        </p:txBody>
      </p:sp>
    </p:spTree>
    <p:extLst>
      <p:ext uri="{BB962C8B-B14F-4D97-AF65-F5344CB8AC3E}">
        <p14:creationId xmlns:p14="http://schemas.microsoft.com/office/powerpoint/2010/main" val="426585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6</a:t>
            </a:fld>
            <a:endParaRPr lang="en-US"/>
          </a:p>
        </p:txBody>
      </p:sp>
    </p:spTree>
    <p:extLst>
      <p:ext uri="{BB962C8B-B14F-4D97-AF65-F5344CB8AC3E}">
        <p14:creationId xmlns:p14="http://schemas.microsoft.com/office/powerpoint/2010/main" val="234358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err="1" smtClean="0"/>
              <a:t>Preservability</a:t>
            </a:r>
            <a:r>
              <a:rPr lang="en-US" sz="1600" dirty="0" smtClean="0"/>
              <a:t>: </a:t>
            </a:r>
            <a:r>
              <a:rPr lang="en-US" sz="1200" dirty="0" smtClean="0"/>
              <a:t>it focuses on assessing practices associated with data storage for resilience requirements, i.e., backup or a duplicate copy in a physically separate facility for disaster recovery, and on compliance to community-accepted archive practices and metadata standards. </a:t>
            </a:r>
            <a:r>
              <a:rPr lang="en-US" sz="1200" dirty="0" err="1" smtClean="0"/>
              <a:t>Preservability</a:t>
            </a:r>
            <a:r>
              <a:rPr lang="en-US" sz="1200" dirty="0" smtClean="0"/>
              <a:t> metadata are necessary for file storage and retrieval purposes only. They include a unique identifier for the dataset, file naming convention, file size, data volume, and, if available, a unique identifier for the collection- level metadata record associated with the dataset. The file naming convention is treated in this paper as being more relevant to </a:t>
            </a:r>
            <a:r>
              <a:rPr lang="en-US" sz="1200" dirty="0" err="1" smtClean="0"/>
              <a:t>preservability</a:t>
            </a:r>
            <a:r>
              <a:rPr lang="en-US" sz="1200" dirty="0" smtClean="0"/>
              <a:t>; however, the implication of defined file naming conventions on data usability and interoperability should also be considered when determining file naming conventions. </a:t>
            </a:r>
          </a:p>
          <a:p>
            <a:r>
              <a:rPr lang="en-US" sz="1600" b="1" dirty="0" smtClean="0"/>
              <a:t>Accessibility</a:t>
            </a:r>
            <a:r>
              <a:rPr lang="en-US" sz="1600" dirty="0" smtClean="0"/>
              <a:t>: </a:t>
            </a:r>
            <a:r>
              <a:rPr lang="en-US" sz="1200" dirty="0" smtClean="0"/>
              <a:t>The maturity of the accessibility key component will focus on whether users can easily find and access data online. It measures whether a dataset is searchable and discoverable for collection only or to the granule level. </a:t>
            </a:r>
          </a:p>
          <a:p>
            <a:r>
              <a:rPr lang="en-US" sz="1600" b="1" dirty="0" smtClean="0"/>
              <a:t>Usability</a:t>
            </a:r>
            <a:r>
              <a:rPr lang="en-US" sz="1600" dirty="0" smtClean="0"/>
              <a:t>: </a:t>
            </a:r>
            <a:r>
              <a:rPr lang="en-US" sz="1200" dirty="0" smtClean="0"/>
              <a:t>it deals with how easily users are able to use the data and learn whether the data are suitable for their own data requirements. It is closely tied to online documentation availability (e.g., Quick starter guide, Users’ guide, or Readme file), file format for interoperability, online data customization and visualization capability, and data characterization. It strives to alleviate the users’ burden of learning about and understanding the data. </a:t>
            </a:r>
            <a:endParaRPr lang="en-US" sz="1600" dirty="0" smtClean="0"/>
          </a:p>
          <a:p>
            <a:r>
              <a:rPr lang="en-US" sz="1600" b="1" dirty="0" smtClean="0"/>
              <a:t>Production Sustainability</a:t>
            </a:r>
            <a:r>
              <a:rPr lang="en-US" sz="1600" dirty="0" smtClean="0"/>
              <a:t>: </a:t>
            </a:r>
            <a:r>
              <a:rPr lang="en-US" sz="1200" dirty="0" smtClean="0"/>
              <a:t>it is addressed in terms of various degrees of commitment for and associated requirements on the product. Here, it is assumed that the commitment is backed by the necessary financial support. At maturity level 5, changes for technology in data production should be routinely incorporated into planning for continued, sustained stewardship. </a:t>
            </a:r>
          </a:p>
          <a:p>
            <a:r>
              <a:rPr lang="en-US" sz="1600" b="1" dirty="0" smtClean="0"/>
              <a:t>Data Quality Assurance (DQA)</a:t>
            </a:r>
            <a:r>
              <a:rPr lang="en-US" sz="1600" dirty="0" smtClean="0"/>
              <a:t>: </a:t>
            </a:r>
            <a:r>
              <a:rPr lang="en-US" sz="1200" dirty="0" smtClean="0"/>
              <a:t>is a set of activities or procedures focused on defect prevention to be followed in order to ensure product quality during development. Data quality screening (DQS) is a set of activities intended to ensure the source data are clean. DQS is a commonly used procedure for identifying missing or redundant records.</a:t>
            </a:r>
          </a:p>
          <a:p>
            <a:pPr>
              <a:buFont typeface="Verdana" pitchFamily="34" charset="0"/>
              <a:buNone/>
            </a:pPr>
            <a:r>
              <a:rPr lang="en-US" sz="1600" b="1" dirty="0" smtClean="0"/>
              <a:t>Data Quality Control/ Monitoring</a:t>
            </a:r>
            <a:r>
              <a:rPr lang="en-US" sz="1600" dirty="0" smtClean="0"/>
              <a:t>: </a:t>
            </a:r>
            <a:r>
              <a:rPr lang="en-US" sz="1200" dirty="0" smtClean="0"/>
              <a:t>is a set of activities taken to evaluate the product to ensure that it conforms to the required specifications. It is product-oriented and focuses on data anomaly detection. It is usually carried out after the product is created or at each major milestone of the product development and processing cycle. </a:t>
            </a:r>
          </a:p>
          <a:p>
            <a:pPr>
              <a:buFont typeface="Verdana" pitchFamily="34" charset="0"/>
              <a:buNone/>
            </a:pPr>
            <a:r>
              <a:rPr lang="en-US" sz="1600" b="1" dirty="0" smtClean="0"/>
              <a:t>Data Quality Assessment</a:t>
            </a:r>
            <a:r>
              <a:rPr lang="en-US" sz="1600" dirty="0" smtClean="0"/>
              <a:t>: </a:t>
            </a:r>
            <a:r>
              <a:rPr lang="en-US" sz="1200" dirty="0" smtClean="0"/>
              <a:t>is a set of activities designed to ensure that the products are scientifically sound (i.e., building the right thing), by carefully evaluating the product, usually by comparison with similar well-established and validated observations or data product(s). </a:t>
            </a:r>
          </a:p>
          <a:p>
            <a:pPr>
              <a:buFont typeface="+mj-lt"/>
              <a:buNone/>
            </a:pPr>
            <a:r>
              <a:rPr lang="en-US" sz="1600" b="1" dirty="0" smtClean="0"/>
              <a:t>Transparency /Traceability</a:t>
            </a:r>
            <a:r>
              <a:rPr lang="en-US" sz="1600" dirty="0" smtClean="0"/>
              <a:t>: </a:t>
            </a:r>
            <a:r>
              <a:rPr lang="en-US" sz="1200" dirty="0" smtClean="0"/>
              <a:t>The focus here is on the level of availability of information about the product and how it was created, the level of practices associated with management of documents, source code, and system information, and whether data and publication citations were tracked, such as by utilizing a Digital Object Identifier (DOI) system. </a:t>
            </a:r>
          </a:p>
          <a:p>
            <a:pPr>
              <a:buFont typeface="Verdana" pitchFamily="34" charset="0"/>
              <a:buNone/>
            </a:pPr>
            <a:r>
              <a:rPr lang="en-US" sz="1600" b="1" dirty="0" smtClean="0"/>
              <a:t>Data Integrity</a:t>
            </a:r>
            <a:r>
              <a:rPr lang="en-US" sz="1600" dirty="0" smtClean="0"/>
              <a:t>: </a:t>
            </a:r>
            <a:r>
              <a:rPr lang="en-US" sz="1200" dirty="0" smtClean="0"/>
              <a:t>Data integrity refers to the validity of data, i.e., the accuracy and consistency of data over its entire lifecycle. The Data integrity component in this version of the stewardship maturity matrix primarily assesses the practices applied to datasets to ensure the data files are free of intentional or unintentional corruption during data transfer, ingest, storage, and dissemination and to ensure data authenticity at access. </a:t>
            </a:r>
          </a:p>
          <a:p>
            <a:endParaRPr lang="en-US" dirty="0" smtClean="0"/>
          </a:p>
          <a:p>
            <a:r>
              <a:rPr lang="en-US" dirty="0" smtClean="0"/>
              <a:t>Level 5 is</a:t>
            </a:r>
            <a:r>
              <a:rPr lang="en-US" baseline="0" dirty="0" smtClean="0"/>
              <a:t> Level 4 + other things </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7</a:t>
            </a:fld>
            <a:endParaRPr lang="en-US"/>
          </a:p>
        </p:txBody>
      </p:sp>
    </p:spTree>
    <p:extLst>
      <p:ext uri="{BB962C8B-B14F-4D97-AF65-F5344CB8AC3E}">
        <p14:creationId xmlns:p14="http://schemas.microsoft.com/office/powerpoint/2010/main" val="334535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8</a:t>
            </a:fld>
            <a:endParaRPr lang="en-US"/>
          </a:p>
        </p:txBody>
      </p:sp>
    </p:spTree>
    <p:extLst>
      <p:ext uri="{BB962C8B-B14F-4D97-AF65-F5344CB8AC3E}">
        <p14:creationId xmlns:p14="http://schemas.microsoft.com/office/powerpoint/2010/main" val="426585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Discoverability </a:t>
            </a:r>
            <a:endParaRPr lang="en-US" sz="1200" b="1" dirty="0" smtClean="0"/>
          </a:p>
          <a:p>
            <a:r>
              <a:rPr lang="en-US" sz="1200" dirty="0" smtClean="0"/>
              <a:t>DMP-1 Data and all associated metadata will be discoverable through catalogues and search engines, and data access and use conditions, including licenses, will be clearly indicated. </a:t>
            </a:r>
          </a:p>
          <a:p>
            <a:r>
              <a:rPr lang="en-US" b="1" dirty="0" smtClean="0"/>
              <a:t>Accessibility </a:t>
            </a:r>
            <a:endParaRPr lang="en-US" sz="1200" b="1" dirty="0" smtClean="0"/>
          </a:p>
          <a:p>
            <a:r>
              <a:rPr lang="en-US" sz="1200" dirty="0" smtClean="0"/>
              <a:t>DMP-2  Data will be accessible via online services, including, at minimum, direct download but preferably user-customizable services for visualization and computation. </a:t>
            </a:r>
          </a:p>
          <a:p>
            <a:r>
              <a:rPr lang="en-US" sz="1400" b="1" dirty="0" smtClean="0"/>
              <a:t>Usability </a:t>
            </a:r>
            <a:endParaRPr lang="en-US" b="1" dirty="0" smtClean="0"/>
          </a:p>
          <a:p>
            <a:r>
              <a:rPr lang="en-US" dirty="0" smtClean="0"/>
              <a:t>DMP-3  Data will be structured using encodings that are widely accepted in the target user community and aligned with organizational needs and observing methods, with preference given to non-</a:t>
            </a:r>
          </a:p>
          <a:p>
            <a:r>
              <a:rPr lang="en-US" dirty="0" smtClean="0"/>
              <a:t>            proprietary international standards. </a:t>
            </a:r>
          </a:p>
          <a:p>
            <a:r>
              <a:rPr lang="en-US" dirty="0" smtClean="0"/>
              <a:t>DMP-4  Data will be comprehensively documented, including all elements necessary to access, use, understand, and process, preferably via formal structured metadata based on international or community- approved standards. To the extent possible, data will also be described in peer-reviewed publications referenced in the metadata record. </a:t>
            </a:r>
          </a:p>
          <a:p>
            <a:r>
              <a:rPr lang="en-US" dirty="0" smtClean="0"/>
              <a:t>DMP-5  Data will include provenance metadata indicating the origin and processing history of raw observations and derived products, to </a:t>
            </a:r>
          </a:p>
          <a:p>
            <a:r>
              <a:rPr lang="en-US" dirty="0" smtClean="0"/>
              <a:t>            ensure full traceability of the product chain. </a:t>
            </a:r>
          </a:p>
          <a:p>
            <a:r>
              <a:rPr lang="en-US" dirty="0" smtClean="0"/>
              <a:t>DMP-6  Data will be quality-controlled and the results of quality control </a:t>
            </a:r>
          </a:p>
          <a:p>
            <a:r>
              <a:rPr lang="en-US" dirty="0" smtClean="0"/>
              <a:t>            shall be indicated in metadata; data made </a:t>
            </a:r>
          </a:p>
          <a:p>
            <a:r>
              <a:rPr lang="en-US" dirty="0" smtClean="0"/>
              <a:t>            available in advance of quality control will be </a:t>
            </a:r>
          </a:p>
          <a:p>
            <a:r>
              <a:rPr lang="en-US" dirty="0" smtClean="0"/>
              <a:t>            flagged in metadata as unchecked.</a:t>
            </a:r>
          </a:p>
          <a:p>
            <a:r>
              <a:rPr lang="en-US" b="1" dirty="0" smtClean="0"/>
              <a:t>Preservation</a:t>
            </a:r>
          </a:p>
          <a:p>
            <a:r>
              <a:rPr lang="en-US" sz="1200" dirty="0" smtClean="0"/>
              <a:t>DMP-7  Data will be protected from loss and preserved for </a:t>
            </a:r>
          </a:p>
          <a:p>
            <a:r>
              <a:rPr lang="en-US" sz="1200" dirty="0" smtClean="0"/>
              <a:t>            future use; preservation planning will be for the </a:t>
            </a:r>
          </a:p>
          <a:p>
            <a:r>
              <a:rPr lang="en-US" sz="1200" dirty="0" smtClean="0"/>
              <a:t>            long term and include guidelines for loss </a:t>
            </a:r>
          </a:p>
          <a:p>
            <a:r>
              <a:rPr lang="en-US" sz="1200" dirty="0" smtClean="0"/>
              <a:t>            prevention, retention schedules, and disposal or   </a:t>
            </a:r>
          </a:p>
          <a:p>
            <a:r>
              <a:rPr lang="en-US" sz="1200" dirty="0" smtClean="0"/>
              <a:t>            transfer procedures. </a:t>
            </a:r>
          </a:p>
          <a:p>
            <a:r>
              <a:rPr lang="en-US" sz="1200" dirty="0" smtClean="0"/>
              <a:t>DMP-8  Data and associated metadata held in data </a:t>
            </a:r>
          </a:p>
          <a:p>
            <a:r>
              <a:rPr lang="en-US" sz="1200" dirty="0" smtClean="0"/>
              <a:t>            management systems will be periodically </a:t>
            </a:r>
          </a:p>
          <a:p>
            <a:r>
              <a:rPr lang="en-US" sz="1200" dirty="0" smtClean="0"/>
              <a:t>            verified to ensure integrity, authenticity and </a:t>
            </a:r>
          </a:p>
          <a:p>
            <a:r>
              <a:rPr lang="en-US" sz="1200" dirty="0" smtClean="0"/>
              <a:t>            readability. </a:t>
            </a:r>
          </a:p>
          <a:p>
            <a:r>
              <a:rPr lang="en-US" b="1" dirty="0" smtClean="0"/>
              <a:t>Curation </a:t>
            </a:r>
            <a:endParaRPr lang="en-US" dirty="0" smtClean="0"/>
          </a:p>
          <a:p>
            <a:r>
              <a:rPr lang="en-US" dirty="0" smtClean="0"/>
              <a:t>DMP-9  Data will be managed to perform corrections </a:t>
            </a:r>
          </a:p>
          <a:p>
            <a:r>
              <a:rPr lang="en-US" dirty="0" smtClean="0"/>
              <a:t>            and updates in accordance with reviews, </a:t>
            </a:r>
          </a:p>
          <a:p>
            <a:r>
              <a:rPr lang="en-US" dirty="0" smtClean="0"/>
              <a:t>            and to enable reprocessing as appropriate; </a:t>
            </a:r>
          </a:p>
          <a:p>
            <a:r>
              <a:rPr lang="en-US" dirty="0" smtClean="0"/>
              <a:t>            where applicable this shall follow </a:t>
            </a:r>
          </a:p>
          <a:p>
            <a:r>
              <a:rPr lang="en-US" dirty="0" smtClean="0"/>
              <a:t>            established and agreed procedures. </a:t>
            </a:r>
          </a:p>
          <a:p>
            <a:r>
              <a:rPr lang="en-US" dirty="0" smtClean="0"/>
              <a:t>DMP-10 Data will be assigned appropriate </a:t>
            </a:r>
          </a:p>
          <a:p>
            <a:r>
              <a:rPr lang="en-US" dirty="0" smtClean="0"/>
              <a:t>            persistent, resolvable identifiers to enable </a:t>
            </a:r>
          </a:p>
          <a:p>
            <a:r>
              <a:rPr lang="en-US" dirty="0" smtClean="0"/>
              <a:t>            documents to cite the data on which they  </a:t>
            </a:r>
          </a:p>
          <a:p>
            <a:r>
              <a:rPr lang="en-US" dirty="0" smtClean="0"/>
              <a:t>            are based and to enable data providers to </a:t>
            </a:r>
          </a:p>
          <a:p>
            <a:r>
              <a:rPr lang="en-US" dirty="0" smtClean="0"/>
              <a:t>            receive acknowledgement of use of their data. </a:t>
            </a:r>
          </a:p>
          <a:p>
            <a:endParaRPr lang="en-US" dirty="0"/>
          </a:p>
        </p:txBody>
      </p:sp>
      <p:sp>
        <p:nvSpPr>
          <p:cNvPr id="4" name="Slide Number Placeholder 3"/>
          <p:cNvSpPr>
            <a:spLocks noGrp="1"/>
          </p:cNvSpPr>
          <p:nvPr>
            <p:ph type="sldNum" sz="quarter" idx="10"/>
          </p:nvPr>
        </p:nvSpPr>
        <p:spPr/>
        <p:txBody>
          <a:bodyPr/>
          <a:lstStyle/>
          <a:p>
            <a:pPr>
              <a:defRPr/>
            </a:pPr>
            <a:fld id="{959D0E99-F3B2-42B7-B39A-7AE70D48018F}" type="slidenum">
              <a:rPr lang="en-GB" smtClean="0"/>
              <a:pPr>
                <a:defRPr/>
              </a:pPr>
              <a:t>11</a:t>
            </a:fld>
            <a:endParaRPr lang="en-GB" dirty="0"/>
          </a:p>
        </p:txBody>
      </p:sp>
    </p:spTree>
    <p:extLst>
      <p:ext uri="{BB962C8B-B14F-4D97-AF65-F5344CB8AC3E}">
        <p14:creationId xmlns:p14="http://schemas.microsoft.com/office/powerpoint/2010/main" val="67906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12</a:t>
            </a:fld>
            <a:endParaRPr lang="en-US"/>
          </a:p>
        </p:txBody>
      </p:sp>
    </p:spTree>
    <p:extLst>
      <p:ext uri="{BB962C8B-B14F-4D97-AF65-F5344CB8AC3E}">
        <p14:creationId xmlns:p14="http://schemas.microsoft.com/office/powerpoint/2010/main" val="156123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13</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14</a:t>
            </a:fld>
            <a:endParaRPr lang="en-US"/>
          </a:p>
        </p:txBody>
      </p:sp>
    </p:spTree>
    <p:extLst>
      <p:ext uri="{BB962C8B-B14F-4D97-AF65-F5344CB8AC3E}">
        <p14:creationId xmlns:p14="http://schemas.microsoft.com/office/powerpoint/2010/main" val="81308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15</a:t>
            </a:fld>
            <a:endParaRPr lang="en-US"/>
          </a:p>
        </p:txBody>
      </p:sp>
    </p:spTree>
    <p:extLst>
      <p:ext uri="{BB962C8B-B14F-4D97-AF65-F5344CB8AC3E}">
        <p14:creationId xmlns:p14="http://schemas.microsoft.com/office/powerpoint/2010/main" val="813087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lideshare.net/gepeng86/scientific-data-stewardship-maturity-matrix" TargetMode="External"/><Relationship Id="rId4" Type="http://schemas.openxmlformats.org/officeDocument/2006/relationships/hyperlink" Target="https://www.jstage.jst.go.jp/article/dsj/13/0/13_14-049/_article" TargetMode="External"/><Relationship Id="rId1" Type="http://schemas.openxmlformats.org/officeDocument/2006/relationships/slideLayout" Target="../slideLayouts/slideLayout2.xml"/><Relationship Id="rId2" Type="http://schemas.openxmlformats.org/officeDocument/2006/relationships/hyperlink" Target="http://tinyurl.com/DSMMtemplate" TargetMode="Externa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dirty="0" smtClean="0"/>
              <a:t>ESA UNCLASSIFIED – For Official Use</a:t>
            </a:r>
          </a:p>
        </p:txBody>
      </p:sp>
      <p:sp>
        <p:nvSpPr>
          <p:cNvPr id="8" name="Rectangle 7"/>
          <p:cNvSpPr>
            <a:spLocks noGrp="1" noChangeArrowheads="1"/>
          </p:cNvSpPr>
          <p:nvPr/>
        </p:nvSpPr>
        <p:spPr bwMode="auto">
          <a:xfrm>
            <a:off x="301218" y="2850063"/>
            <a:ext cx="8640762" cy="296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a:t>
            </a:r>
            <a:r>
              <a:rPr lang="en-GB" altLang="en-US" b="1" dirty="0" smtClean="0"/>
              <a:t>Group</a:t>
            </a:r>
          </a:p>
          <a:p>
            <a:pPr eaLnBrk="1" hangingPunct="1">
              <a:lnSpc>
                <a:spcPct val="80000"/>
              </a:lnSpc>
            </a:pPr>
            <a:endParaRPr lang="en-GB" sz="2400" b="1" dirty="0" smtClean="0">
              <a:latin typeface="Verdana" charset="0"/>
              <a:ea typeface="MS PGothic" charset="0"/>
            </a:endParaRPr>
          </a:p>
          <a:p>
            <a:pPr eaLnBrk="1" hangingPunct="1">
              <a:lnSpc>
                <a:spcPct val="80000"/>
              </a:lnSpc>
            </a:pPr>
            <a:r>
              <a:rPr lang="en-US" sz="2400" b="1" dirty="0" smtClean="0">
                <a:latin typeface="Verdana" charset="0"/>
                <a:ea typeface="MS PGothic" charset="0"/>
              </a:rPr>
              <a:t>ESA – EO Data Stewardship Maturity Matrix</a:t>
            </a:r>
            <a:endParaRPr lang="en-US" sz="2000" b="1" dirty="0" smtClean="0">
              <a:latin typeface="Verdana" charset="0"/>
              <a:ea typeface="MS PGothic" charset="0"/>
            </a:endParaRPr>
          </a:p>
          <a:p>
            <a:pPr eaLnBrk="1" hangingPunct="1">
              <a:lnSpc>
                <a:spcPct val="80000"/>
              </a:lnSpc>
            </a:pPr>
            <a:endParaRPr lang="en-US" sz="2000" b="1" dirty="0" smtClean="0">
              <a:latin typeface="Verdana" charset="0"/>
              <a:ea typeface="MS PGothic" charset="0"/>
            </a:endParaRPr>
          </a:p>
          <a:p>
            <a:r>
              <a:rPr lang="en-GB" sz="2400" dirty="0" smtClean="0"/>
              <a:t>WGISS#41 Meeting, Canberra</a:t>
            </a:r>
            <a:r>
              <a:rPr lang="en-GB" sz="2400" dirty="0"/>
              <a:t>, (AUS) </a:t>
            </a:r>
            <a:endParaRPr lang="en-US" sz="2400" b="1" dirty="0"/>
          </a:p>
          <a:p>
            <a:pPr eaLnBrk="1" hangingPunct="1">
              <a:lnSpc>
                <a:spcPct val="80000"/>
              </a:lnSpc>
            </a:pPr>
            <a:r>
              <a:rPr lang="en-GB" sz="2400" dirty="0"/>
              <a:t>14–18 March</a:t>
            </a:r>
            <a:r>
              <a:rPr lang="en-GB" sz="2400" dirty="0">
                <a:latin typeface="Arial" charset="0"/>
              </a:rPr>
              <a:t>, 2016</a:t>
            </a:r>
          </a:p>
          <a:p>
            <a:pPr eaLnBrk="1" hangingPunct="1">
              <a:lnSpc>
                <a:spcPct val="80000"/>
              </a:lnSpc>
            </a:pPr>
            <a:endParaRPr lang="en-GB" sz="2400" dirty="0">
              <a:latin typeface="Arial" charset="0"/>
            </a:endParaRPr>
          </a:p>
          <a:p>
            <a:pPr eaLnBrk="1" hangingPunct="1">
              <a:lnSpc>
                <a:spcPct val="80000"/>
              </a:lnSpc>
            </a:pPr>
            <a:r>
              <a:rPr lang="en-GB" sz="2400" dirty="0">
                <a:latin typeface="Arial" charset="0"/>
              </a:rPr>
              <a:t>Mirko Albani, European Space </a:t>
            </a:r>
            <a:r>
              <a:rPr lang="en-GB" sz="2400" dirty="0" smtClean="0">
                <a:latin typeface="Arial" charset="0"/>
              </a:rPr>
              <a:t>Agency</a:t>
            </a:r>
            <a:endParaRPr lang="en-GB" altLang="en-US" sz="2400" b="1" dirty="0"/>
          </a:p>
        </p:txBody>
      </p:sp>
      <p:pic>
        <p:nvPicPr>
          <p:cNvPr id="5" name="Picture 10" descr="LP_Symposium_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974" y="1331565"/>
            <a:ext cx="3788086" cy="13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82067" y="1263789"/>
            <a:ext cx="3613468" cy="153416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86687"/>
            <a:ext cx="6105525" cy="1015663"/>
          </a:xfrm>
        </p:spPr>
        <p:txBody>
          <a:bodyPr/>
          <a:lstStyle/>
          <a:p>
            <a:r>
              <a:rPr lang="en-US" sz="2000" dirty="0"/>
              <a:t>EO Data Stewardship Maturity Matrix </a:t>
            </a:r>
            <a:br>
              <a:rPr lang="en-US" sz="2000" dirty="0"/>
            </a:br>
            <a:r>
              <a:rPr lang="en-US" sz="2000" dirty="0"/>
              <a:t>versus </a:t>
            </a:r>
            <a:br>
              <a:rPr lang="en-US" sz="2000" dirty="0"/>
            </a:br>
            <a:r>
              <a:rPr lang="en-US" sz="2000" dirty="0" smtClean="0"/>
              <a:t>DMP </a:t>
            </a:r>
            <a:r>
              <a:rPr lang="en-US" sz="2000" dirty="0"/>
              <a:t>Implementation Guidelines</a:t>
            </a:r>
            <a:endParaRPr lang="en-US" dirty="0"/>
          </a:p>
        </p:txBody>
      </p:sp>
      <p:sp>
        <p:nvSpPr>
          <p:cNvPr id="3" name="Content Placeholder 2"/>
          <p:cNvSpPr>
            <a:spLocks noGrp="1"/>
          </p:cNvSpPr>
          <p:nvPr>
            <p:ph idx="1"/>
          </p:nvPr>
        </p:nvSpPr>
        <p:spPr>
          <a:xfrm>
            <a:off x="455688" y="1774522"/>
            <a:ext cx="8349646" cy="4318000"/>
          </a:xfrm>
        </p:spPr>
        <p:txBody>
          <a:bodyPr/>
          <a:lstStyle/>
          <a:p>
            <a:pPr marL="285750" indent="-285750">
              <a:buFont typeface="Arial"/>
              <a:buChar char="•"/>
            </a:pPr>
            <a:r>
              <a:rPr lang="en-US" sz="1800" kern="1200" dirty="0">
                <a:solidFill>
                  <a:schemeClr val="tx1"/>
                </a:solidFill>
              </a:rPr>
              <a:t>An exercise has been performed to </a:t>
            </a:r>
            <a:r>
              <a:rPr lang="en-US" sz="1800" kern="1200" dirty="0" smtClean="0">
                <a:solidFill>
                  <a:schemeClr val="tx1"/>
                </a:solidFill>
              </a:rPr>
              <a:t>verify the compatibility of the Data Stewardship Maturity Matrix </a:t>
            </a:r>
            <a:r>
              <a:rPr lang="en-US" sz="1800" kern="1200" dirty="0" err="1" smtClean="0">
                <a:solidFill>
                  <a:schemeClr val="tx1"/>
                </a:solidFill>
              </a:rPr>
              <a:t>wrt</a:t>
            </a:r>
            <a:r>
              <a:rPr lang="en-US" sz="1800" kern="1200" dirty="0" smtClean="0">
                <a:solidFill>
                  <a:schemeClr val="tx1"/>
                </a:solidFill>
              </a:rPr>
              <a:t> </a:t>
            </a:r>
            <a:r>
              <a:rPr lang="en-US" sz="1800" kern="1200" dirty="0" smtClean="0">
                <a:solidFill>
                  <a:schemeClr val="tx1"/>
                </a:solidFill>
              </a:rPr>
              <a:t>GEO DMP </a:t>
            </a:r>
            <a:r>
              <a:rPr lang="en-US" sz="1800" kern="1200" dirty="0" smtClean="0">
                <a:solidFill>
                  <a:schemeClr val="tx1"/>
                </a:solidFill>
              </a:rPr>
              <a:t>Principles and guidelines.</a:t>
            </a:r>
          </a:p>
          <a:p>
            <a:pPr marL="285750" indent="-285750">
              <a:buFont typeface="Arial"/>
              <a:buChar char="•"/>
            </a:pPr>
            <a:endParaRPr lang="en-US" sz="1800" kern="1200" dirty="0">
              <a:solidFill>
                <a:schemeClr val="tx1"/>
              </a:solidFill>
            </a:endParaRPr>
          </a:p>
          <a:p>
            <a:pPr marL="285750" indent="-285750">
              <a:buFont typeface="Arial"/>
              <a:buChar char="•"/>
            </a:pPr>
            <a:r>
              <a:rPr lang="en-US" sz="1800" kern="1200" dirty="0" smtClean="0">
                <a:solidFill>
                  <a:srgbClr val="000000"/>
                </a:solidFill>
              </a:rPr>
              <a:t>Each DMP Principle has been mapped into Maturity Matrix Components and the rating obtained through DMP implementation derived.</a:t>
            </a:r>
          </a:p>
          <a:p>
            <a:pPr marL="285750" indent="-285750">
              <a:buFont typeface="Arial"/>
              <a:buChar char="•"/>
            </a:pPr>
            <a:endParaRPr lang="en-US" sz="1800" kern="1200" dirty="0">
              <a:solidFill>
                <a:srgbClr val="000000"/>
              </a:solidFill>
            </a:endParaRPr>
          </a:p>
          <a:p>
            <a:pPr marL="285750" indent="-285750">
              <a:buFont typeface="Arial"/>
              <a:buChar char="•"/>
            </a:pPr>
            <a:r>
              <a:rPr lang="en-US" sz="1800" kern="1200" dirty="0" smtClean="0">
                <a:solidFill>
                  <a:srgbClr val="000000"/>
                </a:solidFill>
              </a:rPr>
              <a:t>This exercise has allowed also to identify possible areas of improvement for the Data Management Principles.</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13598007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86" y="1772816"/>
            <a:ext cx="1368152" cy="91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openacces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780928"/>
            <a:ext cx="2038488" cy="871687"/>
          </a:xfrm>
          <a:prstGeom prst="rect">
            <a:avLst/>
          </a:prstGeom>
        </p:spPr>
      </p:pic>
      <p:sp>
        <p:nvSpPr>
          <p:cNvPr id="5" name="TextBox 4"/>
          <p:cNvSpPr txBox="1"/>
          <p:nvPr/>
        </p:nvSpPr>
        <p:spPr>
          <a:xfrm>
            <a:off x="209516" y="357547"/>
            <a:ext cx="6543381" cy="430887"/>
          </a:xfrm>
          <a:prstGeom prst="rect">
            <a:avLst/>
          </a:prstGeom>
          <a:noFill/>
          <a:ln>
            <a:noFill/>
          </a:ln>
        </p:spPr>
        <p:txBody>
          <a:bodyPr vert="horz" wrap="square" lIns="91440" tIns="45720" rIns="91440" bIns="45720" numCol="1" anchor="ctr" anchorCtr="0" compatLnSpc="1">
            <a:prstTxWarp prst="textNoShape">
              <a:avLst/>
            </a:prstTxWarp>
            <a:normAutofit/>
          </a:bodyPr>
          <a:lstStyle>
            <a:defPPr>
              <a:defRPr lang="en-GB"/>
            </a:defPPr>
            <a:lvl1pPr eaLnBrk="0" hangingPunct="0">
              <a:defRPr sz="2200" b="1">
                <a:solidFill>
                  <a:schemeClr val="bg1"/>
                </a:solidFill>
                <a:latin typeface="+mj-lt"/>
                <a:ea typeface="+mj-ea"/>
                <a:cs typeface="+mj-cs"/>
              </a:defRPr>
            </a:lvl1pPr>
          </a:lstStyle>
          <a:p>
            <a:r>
              <a:rPr lang="en-US" dirty="0"/>
              <a:t>GEOSS DMP </a:t>
            </a:r>
            <a:r>
              <a:rPr lang="en-US" dirty="0" smtClean="0"/>
              <a:t>Principles</a:t>
            </a:r>
            <a:endParaRPr lang="en-US" dirty="0"/>
          </a:p>
        </p:txBody>
      </p:sp>
      <p:pic>
        <p:nvPicPr>
          <p:cNvPr id="14"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3645024"/>
            <a:ext cx="1930333" cy="95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bwMode="auto">
          <a:xfrm flipH="1">
            <a:off x="107504" y="3645024"/>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2195736" y="3573016"/>
            <a:ext cx="7279398" cy="954107"/>
          </a:xfrm>
          <a:prstGeom prst="rect">
            <a:avLst/>
          </a:prstGeom>
          <a:noFill/>
        </p:spPr>
        <p:txBody>
          <a:bodyPr wrap="square" rtlCol="0">
            <a:spAutoFit/>
          </a:bodyPr>
          <a:lstStyle/>
          <a:p>
            <a:r>
              <a:rPr lang="en-US" sz="2000" b="1" dirty="0" smtClean="0">
                <a:solidFill>
                  <a:srgbClr val="FF0000"/>
                </a:solidFill>
                <a:latin typeface="+mn-lt"/>
              </a:rPr>
              <a:t>USABILITY</a:t>
            </a:r>
          </a:p>
          <a:p>
            <a:r>
              <a:rPr lang="en-US" b="1" dirty="0" smtClean="0">
                <a:solidFill>
                  <a:srgbClr val="008000"/>
                </a:solidFill>
                <a:latin typeface="+mn-lt"/>
              </a:rPr>
              <a:t>DMP-3:</a:t>
            </a:r>
            <a:r>
              <a:rPr lang="en-US" dirty="0" smtClean="0">
                <a:latin typeface="+mn-lt"/>
              </a:rPr>
              <a:t>  </a:t>
            </a:r>
            <a:r>
              <a:rPr lang="en-US" dirty="0">
                <a:latin typeface="+mn-lt"/>
              </a:rPr>
              <a:t>E</a:t>
            </a:r>
            <a:r>
              <a:rPr lang="en-US" dirty="0" smtClean="0">
                <a:latin typeface="+mn-lt"/>
              </a:rPr>
              <a:t>ncoding                 </a:t>
            </a:r>
            <a:r>
              <a:rPr lang="en-US" b="1" dirty="0" smtClean="0">
                <a:solidFill>
                  <a:srgbClr val="008000"/>
                </a:solidFill>
                <a:latin typeface="+mn-lt"/>
              </a:rPr>
              <a:t>DMP-4:</a:t>
            </a:r>
            <a:r>
              <a:rPr lang="en-US" dirty="0" smtClean="0">
                <a:latin typeface="+mn-lt"/>
              </a:rPr>
              <a:t>  Documentation</a:t>
            </a:r>
          </a:p>
          <a:p>
            <a:r>
              <a:rPr lang="en-US" b="1" dirty="0" smtClean="0">
                <a:solidFill>
                  <a:srgbClr val="008000"/>
                </a:solidFill>
                <a:latin typeface="+mn-lt"/>
              </a:rPr>
              <a:t>DMP-5:</a:t>
            </a:r>
            <a:r>
              <a:rPr lang="en-US" dirty="0" smtClean="0">
                <a:latin typeface="+mn-lt"/>
              </a:rPr>
              <a:t>  </a:t>
            </a:r>
            <a:r>
              <a:rPr lang="en-US" dirty="0">
                <a:latin typeface="+mn-lt"/>
              </a:rPr>
              <a:t>T</a:t>
            </a:r>
            <a:r>
              <a:rPr lang="en-US" dirty="0" smtClean="0">
                <a:latin typeface="+mn-lt"/>
              </a:rPr>
              <a:t>raceability              </a:t>
            </a:r>
            <a:r>
              <a:rPr lang="en-US" b="1" dirty="0" smtClean="0">
                <a:solidFill>
                  <a:srgbClr val="008000"/>
                </a:solidFill>
                <a:latin typeface="+mn-lt"/>
              </a:rPr>
              <a:t>DMP-6:</a:t>
            </a:r>
            <a:r>
              <a:rPr lang="en-US" dirty="0" smtClean="0">
                <a:latin typeface="+mn-lt"/>
              </a:rPr>
              <a:t>  Quality</a:t>
            </a:r>
          </a:p>
        </p:txBody>
      </p:sp>
      <p:sp>
        <p:nvSpPr>
          <p:cNvPr id="7" name="TextBox 6"/>
          <p:cNvSpPr txBox="1"/>
          <p:nvPr/>
        </p:nvSpPr>
        <p:spPr>
          <a:xfrm>
            <a:off x="2195148" y="1772816"/>
            <a:ext cx="5874550" cy="677108"/>
          </a:xfrm>
          <a:prstGeom prst="rect">
            <a:avLst/>
          </a:prstGeom>
          <a:noFill/>
        </p:spPr>
        <p:txBody>
          <a:bodyPr wrap="none" rtlCol="0">
            <a:spAutoFit/>
          </a:bodyPr>
          <a:lstStyle/>
          <a:p>
            <a:r>
              <a:rPr lang="en-US" sz="2000" b="1" dirty="0" smtClean="0">
                <a:solidFill>
                  <a:srgbClr val="FF0000"/>
                </a:solidFill>
                <a:latin typeface="+mn-lt"/>
              </a:rPr>
              <a:t>DISCOVERABILITY</a:t>
            </a:r>
          </a:p>
          <a:p>
            <a:r>
              <a:rPr lang="en-US" b="1" dirty="0" smtClean="0">
                <a:solidFill>
                  <a:srgbClr val="008000"/>
                </a:solidFill>
                <a:latin typeface="+mn-lt"/>
              </a:rPr>
              <a:t>DMP-1:</a:t>
            </a:r>
            <a:r>
              <a:rPr lang="en-US" dirty="0" smtClean="0">
                <a:latin typeface="+mn-lt"/>
              </a:rPr>
              <a:t>  Data and metadata will be discoverable</a:t>
            </a:r>
            <a:endParaRPr lang="en-US" dirty="0">
              <a:latin typeface="+mn-lt"/>
            </a:endParaRPr>
          </a:p>
        </p:txBody>
      </p:sp>
      <p:sp>
        <p:nvSpPr>
          <p:cNvPr id="3" name="TextBox 2"/>
          <p:cNvSpPr txBox="1"/>
          <p:nvPr/>
        </p:nvSpPr>
        <p:spPr>
          <a:xfrm>
            <a:off x="2183260" y="2780928"/>
            <a:ext cx="6122064" cy="677108"/>
          </a:xfrm>
          <a:prstGeom prst="rect">
            <a:avLst/>
          </a:prstGeom>
          <a:noFill/>
        </p:spPr>
        <p:txBody>
          <a:bodyPr wrap="none" rtlCol="0">
            <a:spAutoFit/>
          </a:bodyPr>
          <a:lstStyle/>
          <a:p>
            <a:r>
              <a:rPr lang="en-US" sz="2000" b="1" dirty="0" smtClean="0">
                <a:solidFill>
                  <a:srgbClr val="FF0000"/>
                </a:solidFill>
                <a:latin typeface="+mn-lt"/>
              </a:rPr>
              <a:t>ACCESSIBILITY</a:t>
            </a:r>
          </a:p>
          <a:p>
            <a:r>
              <a:rPr lang="en-US" b="1" dirty="0" smtClean="0">
                <a:solidFill>
                  <a:srgbClr val="008000"/>
                </a:solidFill>
                <a:latin typeface="+mn-lt"/>
              </a:rPr>
              <a:t>DMP-2:</a:t>
            </a:r>
            <a:r>
              <a:rPr lang="en-US" dirty="0" smtClean="0">
                <a:latin typeface="+mn-lt"/>
              </a:rPr>
              <a:t>  Data will be accessible via online services </a:t>
            </a:r>
            <a:endParaRPr lang="en-US" dirty="0">
              <a:latin typeface="+mn-lt"/>
            </a:endParaRPr>
          </a:p>
        </p:txBody>
      </p:sp>
      <p:cxnSp>
        <p:nvCxnSpPr>
          <p:cNvPr id="16" name="Straight Connector 15"/>
          <p:cNvCxnSpPr/>
          <p:nvPr/>
        </p:nvCxnSpPr>
        <p:spPr bwMode="auto">
          <a:xfrm flipH="1">
            <a:off x="0" y="465313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675538"/>
            <a:ext cx="1313537" cy="87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58" y="5643966"/>
            <a:ext cx="1375939" cy="10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bwMode="auto">
          <a:xfrm flipH="1">
            <a:off x="179512" y="2708920"/>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H="1">
            <a:off x="179512" y="177281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a:off x="0" y="5564596"/>
            <a:ext cx="8604661" cy="0"/>
          </a:xfrm>
          <a:prstGeom prst="line">
            <a:avLst/>
          </a:prstGeom>
          <a:noFill/>
          <a:ln w="9525" cap="flat" cmpd="sng" algn="ctr">
            <a:solidFill>
              <a:schemeClr val="accent3">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165667" y="4675538"/>
            <a:ext cx="7236296" cy="677108"/>
          </a:xfrm>
          <a:prstGeom prst="rect">
            <a:avLst/>
          </a:prstGeom>
          <a:noFill/>
        </p:spPr>
        <p:txBody>
          <a:bodyPr wrap="square" rtlCol="0">
            <a:spAutoFit/>
          </a:bodyPr>
          <a:lstStyle/>
          <a:p>
            <a:r>
              <a:rPr lang="en-US" sz="2000" b="1" dirty="0" smtClean="0">
                <a:solidFill>
                  <a:srgbClr val="FF0000"/>
                </a:solidFill>
                <a:latin typeface="+mn-lt"/>
              </a:rPr>
              <a:t>PRESERVATION</a:t>
            </a:r>
          </a:p>
          <a:p>
            <a:r>
              <a:rPr lang="en-US" b="1" dirty="0" smtClean="0">
                <a:solidFill>
                  <a:srgbClr val="008000"/>
                </a:solidFill>
                <a:latin typeface="+mn-lt"/>
              </a:rPr>
              <a:t>DMP-7</a:t>
            </a:r>
            <a:r>
              <a:rPr lang="en-US" b="1" dirty="0" smtClean="0">
                <a:latin typeface="+mn-lt"/>
              </a:rPr>
              <a:t>:</a:t>
            </a:r>
            <a:r>
              <a:rPr lang="en-US" dirty="0" smtClean="0">
                <a:latin typeface="+mn-lt"/>
              </a:rPr>
              <a:t>  Preservation             </a:t>
            </a:r>
            <a:r>
              <a:rPr lang="en-US" b="1" dirty="0" smtClean="0">
                <a:solidFill>
                  <a:srgbClr val="008000"/>
                </a:solidFill>
                <a:latin typeface="+mn-lt"/>
              </a:rPr>
              <a:t>DMP-8:</a:t>
            </a:r>
            <a:r>
              <a:rPr lang="en-US" dirty="0" smtClean="0">
                <a:latin typeface="+mn-lt"/>
              </a:rPr>
              <a:t>  Verification   </a:t>
            </a:r>
            <a:endParaRPr lang="en-US" dirty="0">
              <a:latin typeface="+mn-lt"/>
            </a:endParaRPr>
          </a:p>
        </p:txBody>
      </p:sp>
      <p:sp>
        <p:nvSpPr>
          <p:cNvPr id="9" name="TextBox 8"/>
          <p:cNvSpPr txBox="1"/>
          <p:nvPr/>
        </p:nvSpPr>
        <p:spPr>
          <a:xfrm>
            <a:off x="2185524" y="5584439"/>
            <a:ext cx="5558395" cy="954107"/>
          </a:xfrm>
          <a:prstGeom prst="rect">
            <a:avLst/>
          </a:prstGeom>
          <a:noFill/>
        </p:spPr>
        <p:txBody>
          <a:bodyPr wrap="none" rtlCol="0">
            <a:spAutoFit/>
          </a:bodyPr>
          <a:lstStyle/>
          <a:p>
            <a:r>
              <a:rPr lang="en-US" sz="2000" b="1" dirty="0" smtClean="0">
                <a:solidFill>
                  <a:srgbClr val="FF0000"/>
                </a:solidFill>
                <a:latin typeface="+mn-lt"/>
              </a:rPr>
              <a:t>CURATION</a:t>
            </a:r>
          </a:p>
          <a:p>
            <a:r>
              <a:rPr lang="en-US" b="1" dirty="0" smtClean="0">
                <a:solidFill>
                  <a:srgbClr val="008000"/>
                </a:solidFill>
                <a:latin typeface="+mn-lt"/>
              </a:rPr>
              <a:t>DMP 9:</a:t>
            </a:r>
            <a:r>
              <a:rPr lang="en-US" dirty="0" smtClean="0">
                <a:latin typeface="+mn-lt"/>
              </a:rPr>
              <a:t>  Review and reprocessing</a:t>
            </a:r>
          </a:p>
          <a:p>
            <a:r>
              <a:rPr lang="en-US" b="1" dirty="0" smtClean="0">
                <a:solidFill>
                  <a:srgbClr val="008000"/>
                </a:solidFill>
                <a:latin typeface="+mn-lt"/>
              </a:rPr>
              <a:t>DMP 10:</a:t>
            </a:r>
            <a:r>
              <a:rPr lang="en-US" dirty="0" smtClean="0">
                <a:solidFill>
                  <a:srgbClr val="008000"/>
                </a:solidFill>
                <a:latin typeface="+mn-lt"/>
              </a:rPr>
              <a:t>  </a:t>
            </a:r>
            <a:r>
              <a:rPr lang="en-US" dirty="0" smtClean="0">
                <a:latin typeface="+mn-lt"/>
              </a:rPr>
              <a:t>Persistent and resolvable identifiers</a:t>
            </a:r>
            <a:endParaRPr lang="en-US" dirty="0">
              <a:latin typeface="+mn-lt"/>
            </a:endParaRPr>
          </a:p>
        </p:txBody>
      </p:sp>
      <p:sp>
        <p:nvSpPr>
          <p:cNvPr id="2" name="TextBox 1"/>
          <p:cNvSpPr txBox="1"/>
          <p:nvPr/>
        </p:nvSpPr>
        <p:spPr>
          <a:xfrm>
            <a:off x="218275" y="1190539"/>
            <a:ext cx="8558505" cy="584776"/>
          </a:xfrm>
          <a:prstGeom prst="rect">
            <a:avLst/>
          </a:prstGeom>
          <a:noFill/>
        </p:spPr>
        <p:txBody>
          <a:bodyPr wrap="square" rtlCol="0">
            <a:spAutoFit/>
          </a:bodyPr>
          <a:lstStyle/>
          <a:p>
            <a:r>
              <a:rPr lang="en-US" sz="1600" kern="0" dirty="0">
                <a:latin typeface="Arial"/>
                <a:cs typeface="Arial"/>
              </a:rPr>
              <a:t>The value of Earth observations are maximized through </a:t>
            </a:r>
            <a:r>
              <a:rPr lang="en-US" sz="1600" b="1" kern="0" dirty="0">
                <a:latin typeface="Arial"/>
                <a:cs typeface="Arial"/>
              </a:rPr>
              <a:t>data life-cycle management</a:t>
            </a:r>
            <a:r>
              <a:rPr lang="en-US" sz="1600" kern="0" dirty="0">
                <a:latin typeface="Arial"/>
                <a:cs typeface="Arial"/>
              </a:rPr>
              <a:t> based on </a:t>
            </a:r>
            <a:r>
              <a:rPr lang="en-US" sz="1600" b="1" kern="0" dirty="0">
                <a:latin typeface="Arial"/>
                <a:cs typeface="Arial"/>
              </a:rPr>
              <a:t>ten principles </a:t>
            </a:r>
            <a:r>
              <a:rPr lang="en-US" sz="1600" kern="0" dirty="0">
                <a:latin typeface="Arial"/>
                <a:cs typeface="Arial"/>
              </a:rPr>
              <a:t>supporting </a:t>
            </a:r>
            <a:r>
              <a:rPr lang="en-US" sz="1600" b="1" kern="0" dirty="0">
                <a:latin typeface="Arial"/>
                <a:cs typeface="Arial"/>
              </a:rPr>
              <a:t>five themes</a:t>
            </a:r>
            <a:r>
              <a:rPr lang="en-US" sz="1600" kern="0" dirty="0" smtClean="0">
                <a:latin typeface="Arial"/>
                <a:cs typeface="Arial"/>
              </a:rPr>
              <a:t>.</a:t>
            </a:r>
            <a:endParaRPr lang="en-US" sz="1600" dirty="0"/>
          </a:p>
        </p:txBody>
      </p:sp>
    </p:spTree>
    <p:extLst>
      <p:ext uri="{BB962C8B-B14F-4D97-AF65-F5344CB8AC3E}">
        <p14:creationId xmlns:p14="http://schemas.microsoft.com/office/powerpoint/2010/main" val="18889424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817" y="125132"/>
            <a:ext cx="6105525" cy="769441"/>
          </a:xfrm>
        </p:spPr>
        <p:txBody>
          <a:bodyPr/>
          <a:lstStyle/>
          <a:p>
            <a:r>
              <a:rPr lang="en-US" dirty="0" smtClean="0"/>
              <a:t>DMP Guidelines and key Components  mapping</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1718475499"/>
              </p:ext>
            </p:extLst>
          </p:nvPr>
        </p:nvGraphicFramePr>
        <p:xfrm>
          <a:off x="205613" y="1414272"/>
          <a:ext cx="8731726" cy="5288838"/>
        </p:xfrm>
        <a:graphic>
          <a:graphicData uri="http://schemas.openxmlformats.org/drawingml/2006/table">
            <a:tbl>
              <a:tblPr firstRow="1" bandRow="1">
                <a:tableStyleId>{5C22544A-7EE6-4342-B048-85BDC9FD1C3A}</a:tableStyleId>
              </a:tblPr>
              <a:tblGrid>
                <a:gridCol w="4778211"/>
                <a:gridCol w="395351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 Implementation Guidelines</a:t>
                      </a:r>
                    </a:p>
                  </a:txBody>
                  <a:tcPr/>
                </a:tc>
                <a:tc>
                  <a:txBody>
                    <a:bodyPr/>
                    <a:lstStyle/>
                    <a:p>
                      <a:r>
                        <a:rPr lang="en-US" dirty="0" smtClean="0"/>
                        <a:t>Stewardship Maturity</a:t>
                      </a:r>
                      <a:r>
                        <a:rPr lang="en-US" baseline="0" dirty="0" smtClean="0"/>
                        <a:t> Matrix </a:t>
                      </a:r>
                      <a:r>
                        <a:rPr lang="en-US" dirty="0" smtClean="0"/>
                        <a:t>Key Components</a:t>
                      </a:r>
                      <a:endParaRPr lang="en-US" dirty="0"/>
                    </a:p>
                  </a:txBody>
                  <a:tcPr/>
                </a:tc>
              </a:tr>
              <a:tr h="370840">
                <a:tc>
                  <a:txBody>
                    <a:bodyPr/>
                    <a:lstStyle/>
                    <a:p>
                      <a:r>
                        <a:rPr lang="en-US" dirty="0" smtClean="0"/>
                        <a:t>DMP-1: Discoverability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Accessibility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DMP-2: Accessibility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Accessibility</a:t>
                      </a:r>
                      <a:endParaRPr lang="en-US" dirty="0"/>
                    </a:p>
                  </a:txBody>
                  <a:tcPr/>
                </a:tc>
              </a:tr>
              <a:tr h="370840">
                <a:tc>
                  <a:txBody>
                    <a:bodyPr/>
                    <a:lstStyle/>
                    <a:p>
                      <a:r>
                        <a:rPr lang="en-US" dirty="0" smtClean="0"/>
                        <a:t>DMP-3: Encoding</a:t>
                      </a:r>
                      <a:endParaRPr lang="en-US" dirty="0"/>
                    </a:p>
                  </a:txBody>
                  <a:tcPr/>
                </a:tc>
                <a:tc>
                  <a:txBody>
                    <a:bodyPr/>
                    <a:lstStyle/>
                    <a:p>
                      <a:r>
                        <a:rPr lang="en-US" dirty="0" smtClean="0"/>
                        <a:t>Usability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DMP-4: Documentation</a:t>
                      </a:r>
                      <a:endParaRPr lang="en-US" dirty="0"/>
                    </a:p>
                  </a:txBody>
                  <a:tcPr/>
                </a:tc>
                <a:tc>
                  <a:txBody>
                    <a:bodyPr/>
                    <a:lstStyle/>
                    <a:p>
                      <a:r>
                        <a:rPr lang="en-US" dirty="0" smtClean="0"/>
                        <a:t>Usability</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DMP-5: Traceability</a:t>
                      </a:r>
                      <a:endParaRPr lang="en-US" dirty="0"/>
                    </a:p>
                  </a:txBody>
                  <a:tcPr/>
                </a:tc>
                <a:tc>
                  <a:txBody>
                    <a:bodyPr/>
                    <a:lstStyle/>
                    <a:p>
                      <a:r>
                        <a:rPr lang="en-US" dirty="0" smtClean="0"/>
                        <a:t>Transparency /Traceability </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DMP-6: </a:t>
                      </a:r>
                      <a:r>
                        <a:rPr lang="en-US" dirty="0" smtClean="0">
                          <a:latin typeface="+mn-lt"/>
                        </a:rPr>
                        <a:t>Quality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Quality Control/ Monitoring Data Quality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Quality Assurance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DMP-7: Preservation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Preservability</a:t>
                      </a:r>
                      <a:endParaRPr lang="en-US" dirty="0"/>
                    </a:p>
                  </a:txBody>
                  <a:tcPr/>
                </a:tc>
              </a:tr>
              <a:tr h="498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DMP-8: </a:t>
                      </a:r>
                      <a:r>
                        <a:rPr lang="en-US" dirty="0" smtClean="0">
                          <a:latin typeface="+mn-lt"/>
                        </a:rPr>
                        <a:t>Verification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Integrity</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DMP-9: </a:t>
                      </a:r>
                      <a:r>
                        <a:rPr lang="en-US" dirty="0" smtClean="0">
                          <a:latin typeface="+mn-lt"/>
                        </a:rPr>
                        <a:t>Review and reprocessing</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Production Sustainability</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DMP-10:</a:t>
                      </a:r>
                      <a:r>
                        <a:rPr lang="en-US" baseline="0" dirty="0" smtClean="0"/>
                        <a:t> </a:t>
                      </a:r>
                      <a:r>
                        <a:rPr lang="en-US" dirty="0" smtClean="0">
                          <a:latin typeface="+mn-lt"/>
                        </a:rPr>
                        <a:t>Persistent and resolvable identifiers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Transparency /Traceability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11966073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37367" y="287151"/>
            <a:ext cx="8812916" cy="430887"/>
          </a:xfrm>
          <a:noFill/>
          <a:ln>
            <a:noFill/>
          </a:ln>
        </p:spPr>
        <p:txBody>
          <a:bodyPr vert="horz" wrap="square" lIns="91440" tIns="45720" rIns="91440" bIns="45720" numCol="1" anchor="ctr" anchorCtr="0" compatLnSpc="1">
            <a:prstTxWarp prst="textNoShape">
              <a:avLst/>
            </a:prstTxWarp>
            <a:noAutofit/>
          </a:bodyPr>
          <a:lstStyle/>
          <a:p>
            <a:r>
              <a:rPr lang="en-US" sz="3200" kern="1200" dirty="0">
                <a:latin typeface="Calibri"/>
                <a:cs typeface="Calibri"/>
              </a:rPr>
              <a:t>DMP Maturity Matrix Assessment</a:t>
            </a:r>
          </a:p>
        </p:txBody>
      </p:sp>
      <p:pic>
        <p:nvPicPr>
          <p:cNvPr id="3" name="Picture 2"/>
          <p:cNvPicPr>
            <a:picLocks noChangeAspect="1"/>
          </p:cNvPicPr>
          <p:nvPr/>
        </p:nvPicPr>
        <p:blipFill>
          <a:blip r:embed="rId3"/>
          <a:stretch>
            <a:fillRect/>
          </a:stretch>
        </p:blipFill>
        <p:spPr>
          <a:xfrm>
            <a:off x="996061" y="972298"/>
            <a:ext cx="7601906" cy="5885702"/>
          </a:xfrm>
          <a:prstGeom prst="rect">
            <a:avLst/>
          </a:prstGeom>
        </p:spPr>
      </p:pic>
    </p:spTree>
    <p:extLst>
      <p:ext uri="{BB962C8B-B14F-4D97-AF65-F5344CB8AC3E}">
        <p14:creationId xmlns:p14="http://schemas.microsoft.com/office/powerpoint/2010/main" val="18629074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3643" y="232552"/>
            <a:ext cx="8812916"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DMP Maturity Matrix Assessment</a:t>
            </a:r>
            <a:endParaRPr lang="en-US" sz="3200" dirty="0">
              <a:latin typeface="Calibri"/>
              <a:cs typeface="Calibri"/>
            </a:endParaRPr>
          </a:p>
        </p:txBody>
      </p:sp>
      <p:pic>
        <p:nvPicPr>
          <p:cNvPr id="3" name="Picture 2"/>
          <p:cNvPicPr>
            <a:picLocks noChangeAspect="1"/>
          </p:cNvPicPr>
          <p:nvPr/>
        </p:nvPicPr>
        <p:blipFill>
          <a:blip r:embed="rId3"/>
          <a:stretch>
            <a:fillRect/>
          </a:stretch>
        </p:blipFill>
        <p:spPr>
          <a:xfrm>
            <a:off x="853257" y="1227121"/>
            <a:ext cx="7892367" cy="5630879"/>
          </a:xfrm>
          <a:prstGeom prst="rect">
            <a:avLst/>
          </a:prstGeom>
        </p:spPr>
      </p:pic>
    </p:spTree>
    <p:extLst>
      <p:ext uri="{BB962C8B-B14F-4D97-AF65-F5344CB8AC3E}">
        <p14:creationId xmlns:p14="http://schemas.microsoft.com/office/powerpoint/2010/main" val="874680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3643" y="232552"/>
            <a:ext cx="8812916"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DMP Maturity Matrix Assessment</a:t>
            </a:r>
            <a:endParaRPr lang="en-US" sz="3200" dirty="0">
              <a:latin typeface="Calibri"/>
              <a:cs typeface="Calibri"/>
            </a:endParaRPr>
          </a:p>
        </p:txBody>
      </p:sp>
      <p:pic>
        <p:nvPicPr>
          <p:cNvPr id="2" name="Picture 1"/>
          <p:cNvPicPr>
            <a:picLocks noChangeAspect="1"/>
          </p:cNvPicPr>
          <p:nvPr/>
        </p:nvPicPr>
        <p:blipFill>
          <a:blip r:embed="rId3"/>
          <a:stretch>
            <a:fillRect/>
          </a:stretch>
        </p:blipFill>
        <p:spPr>
          <a:xfrm>
            <a:off x="744120" y="1352008"/>
            <a:ext cx="7926334" cy="5505992"/>
          </a:xfrm>
          <a:prstGeom prst="rect">
            <a:avLst/>
          </a:prstGeom>
        </p:spPr>
      </p:pic>
    </p:spTree>
    <p:extLst>
      <p:ext uri="{BB962C8B-B14F-4D97-AF65-F5344CB8AC3E}">
        <p14:creationId xmlns:p14="http://schemas.microsoft.com/office/powerpoint/2010/main" val="39942652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3643" y="232552"/>
            <a:ext cx="8812916" cy="584776"/>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a:cs typeface="Calibri"/>
              </a:rPr>
              <a:t>Assessment results and </a:t>
            </a:r>
            <a:r>
              <a:rPr lang="en-US" sz="3200" dirty="0" smtClean="0">
                <a:latin typeface="Calibri"/>
                <a:cs typeface="Calibri"/>
              </a:rPr>
              <a:t>Rating</a:t>
            </a:r>
            <a:endParaRPr lang="en-US" sz="3200" dirty="0">
              <a:latin typeface="Calibri"/>
              <a:cs typeface="Calibri"/>
            </a:endParaRPr>
          </a:p>
        </p:txBody>
      </p:sp>
      <p:pic>
        <p:nvPicPr>
          <p:cNvPr id="2" name="Picture 1"/>
          <p:cNvPicPr>
            <a:picLocks noChangeAspect="1"/>
          </p:cNvPicPr>
          <p:nvPr/>
        </p:nvPicPr>
        <p:blipFill>
          <a:blip r:embed="rId3"/>
          <a:stretch>
            <a:fillRect/>
          </a:stretch>
        </p:blipFill>
        <p:spPr>
          <a:xfrm>
            <a:off x="2237190" y="1396051"/>
            <a:ext cx="3931661" cy="3653769"/>
          </a:xfrm>
          <a:prstGeom prst="rect">
            <a:avLst/>
          </a:prstGeom>
          <a:solidFill>
            <a:schemeClr val="accent1"/>
          </a:solidFill>
          <a:ln>
            <a:solidFill>
              <a:schemeClr val="tx1"/>
            </a:solidFill>
          </a:ln>
        </p:spPr>
      </p:pic>
      <p:sp>
        <p:nvSpPr>
          <p:cNvPr id="3" name="Rectangle 2"/>
          <p:cNvSpPr/>
          <p:nvPr/>
        </p:nvSpPr>
        <p:spPr>
          <a:xfrm>
            <a:off x="356172" y="5293269"/>
            <a:ext cx="8262073" cy="1200329"/>
          </a:xfrm>
          <a:prstGeom prst="rect">
            <a:avLst/>
          </a:prstGeom>
        </p:spPr>
        <p:txBody>
          <a:bodyPr wrap="square">
            <a:spAutoFit/>
          </a:bodyPr>
          <a:lstStyle/>
          <a:p>
            <a:pPr marL="285750" indent="-285750">
              <a:buFont typeface="Arial"/>
              <a:buChar char="•"/>
            </a:pPr>
            <a:r>
              <a:rPr lang="en-US" dirty="0" smtClean="0"/>
              <a:t>Data </a:t>
            </a:r>
            <a:r>
              <a:rPr lang="en-US" dirty="0"/>
              <a:t>Stewardship Maturity Matrix </a:t>
            </a:r>
            <a:r>
              <a:rPr lang="en-US" dirty="0" smtClean="0"/>
              <a:t>is highly compatible </a:t>
            </a:r>
            <a:r>
              <a:rPr lang="en-US" dirty="0" smtClean="0"/>
              <a:t>with </a:t>
            </a:r>
            <a:r>
              <a:rPr lang="en-US" dirty="0" smtClean="0"/>
              <a:t>GEO DMP </a:t>
            </a:r>
            <a:r>
              <a:rPr lang="en-US" dirty="0" smtClean="0"/>
              <a:t>Principles.</a:t>
            </a:r>
            <a:endParaRPr lang="en-US" dirty="0"/>
          </a:p>
          <a:p>
            <a:pPr marL="285750" indent="-285750">
              <a:buFont typeface="Arial"/>
              <a:buChar char="•"/>
            </a:pPr>
            <a:r>
              <a:rPr lang="en-US" dirty="0" smtClean="0">
                <a:solidFill>
                  <a:srgbClr val="000000"/>
                </a:solidFill>
              </a:rPr>
              <a:t>Possible </a:t>
            </a:r>
            <a:r>
              <a:rPr lang="en-US" dirty="0">
                <a:solidFill>
                  <a:srgbClr val="000000"/>
                </a:solidFill>
              </a:rPr>
              <a:t>areas of improvement for the Data Management </a:t>
            </a:r>
            <a:r>
              <a:rPr lang="en-US" dirty="0" smtClean="0">
                <a:solidFill>
                  <a:srgbClr val="000000"/>
                </a:solidFill>
              </a:rPr>
              <a:t>Principles identified.</a:t>
            </a:r>
            <a:endParaRPr lang="en-US" dirty="0">
              <a:solidFill>
                <a:srgbClr val="000000"/>
              </a:solidFill>
            </a:endParaRPr>
          </a:p>
        </p:txBody>
      </p:sp>
    </p:spTree>
    <p:extLst>
      <p:ext uri="{BB962C8B-B14F-4D97-AF65-F5344CB8AC3E}">
        <p14:creationId xmlns:p14="http://schemas.microsoft.com/office/powerpoint/2010/main" val="17437607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normAutofit/>
          </a:bodyPr>
          <a:lstStyle/>
          <a:p>
            <a:r>
              <a:rPr lang="en-US" kern="1200" dirty="0" smtClean="0"/>
              <a:t>Next Steps</a:t>
            </a:r>
            <a:endParaRPr lang="en-US" kern="1200" dirty="0"/>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8" name="TextBox 7"/>
          <p:cNvSpPr txBox="1"/>
          <p:nvPr/>
        </p:nvSpPr>
        <p:spPr>
          <a:xfrm>
            <a:off x="316884" y="1545475"/>
            <a:ext cx="8299774" cy="3108544"/>
          </a:xfrm>
          <a:prstGeom prst="rect">
            <a:avLst/>
          </a:prstGeom>
          <a:noFill/>
        </p:spPr>
        <p:txBody>
          <a:bodyPr wrap="square" rtlCol="0">
            <a:spAutoFit/>
          </a:bodyPr>
          <a:lstStyle/>
          <a:p>
            <a:r>
              <a:rPr lang="en-US" sz="2800" b="1" dirty="0" smtClean="0">
                <a:latin typeface="Calibri"/>
                <a:cs typeface="Calibri"/>
              </a:rPr>
              <a:t>Proposed Next Steps:</a:t>
            </a:r>
          </a:p>
          <a:p>
            <a:pPr marL="285750" indent="-285750">
              <a:buFont typeface="Arial"/>
              <a:buChar char="•"/>
            </a:pPr>
            <a:r>
              <a:rPr lang="en-US" sz="2800" dirty="0" smtClean="0">
                <a:latin typeface="Calibri"/>
                <a:cs typeface="Calibri"/>
              </a:rPr>
              <a:t>Collection of comments and suggestions from WGISS </a:t>
            </a:r>
            <a:r>
              <a:rPr lang="en-US" sz="2800" dirty="0" smtClean="0">
                <a:latin typeface="Calibri"/>
                <a:cs typeface="Calibri"/>
              </a:rPr>
              <a:t>members on maturity matrix </a:t>
            </a:r>
          </a:p>
          <a:p>
            <a:pPr marL="285750" indent="-285750">
              <a:buFont typeface="Arial"/>
              <a:buChar char="•"/>
            </a:pPr>
            <a:r>
              <a:rPr lang="en-US" sz="2800" dirty="0" smtClean="0">
                <a:latin typeface="Calibri"/>
                <a:cs typeface="Calibri"/>
              </a:rPr>
              <a:t>Consolidation </a:t>
            </a:r>
            <a:r>
              <a:rPr lang="en-US" sz="2800" dirty="0" smtClean="0">
                <a:latin typeface="Calibri"/>
                <a:cs typeface="Calibri"/>
              </a:rPr>
              <a:t>of CEOS EO Data Stewardship Maturity Matrix and inclusion in the WGISS Stewardship process (when, how)</a:t>
            </a:r>
          </a:p>
          <a:p>
            <a:pPr marL="285750" indent="-285750">
              <a:buFont typeface="Arial"/>
              <a:buChar char="•"/>
            </a:pPr>
            <a:r>
              <a:rPr lang="en-US" sz="2800" dirty="0" smtClean="0">
                <a:latin typeface="Calibri"/>
                <a:cs typeface="Calibri"/>
              </a:rPr>
              <a:t>WGISS Review and possible adoption</a:t>
            </a:r>
          </a:p>
        </p:txBody>
      </p:sp>
    </p:spTree>
    <p:extLst>
      <p:ext uri="{BB962C8B-B14F-4D97-AF65-F5344CB8AC3E}">
        <p14:creationId xmlns:p14="http://schemas.microsoft.com/office/powerpoint/2010/main" val="29998792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endParaRPr lang="en-US" sz="3600" b="1" dirty="0"/>
          </a:p>
          <a:p>
            <a:pPr marL="0" lvl="1" indent="0" algn="ctr">
              <a:buNone/>
            </a:pPr>
            <a:r>
              <a:rPr lang="en-US" sz="3600" b="1" dirty="0" smtClean="0"/>
              <a:t>Thanks for your attention</a:t>
            </a:r>
          </a:p>
          <a:p>
            <a:pPr marL="0" lvl="1" indent="0" algn="ctr">
              <a:buNone/>
            </a:pPr>
            <a:endParaRPr lang="en-US" sz="3600" b="1"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28276843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lstStyle/>
          <a:p>
            <a:r>
              <a:rPr lang="en-US" sz="1800" u="sng" kern="1200" dirty="0">
                <a:solidFill>
                  <a:schemeClr val="tx1"/>
                </a:solidFill>
                <a:latin typeface="Calibri"/>
                <a:cs typeface="Calibri"/>
                <a:hlinkClick r:id="rId2"/>
              </a:rPr>
              <a:t>http://tinyurl.com/DSMMtemplate</a:t>
            </a:r>
            <a:r>
              <a:rPr lang="en-US" sz="1800" dirty="0">
                <a:latin typeface="Calibri"/>
                <a:cs typeface="Calibri"/>
              </a:rPr>
              <a:t> </a:t>
            </a:r>
            <a:endParaRPr lang="en-US" sz="1800" dirty="0" smtClean="0">
              <a:latin typeface="Calibri"/>
              <a:cs typeface="Calibri"/>
            </a:endParaRPr>
          </a:p>
          <a:p>
            <a:r>
              <a:rPr lang="en-US" sz="1800" dirty="0">
                <a:latin typeface="Calibri"/>
                <a:cs typeface="Calibri"/>
                <a:hlinkClick r:id="rId3"/>
              </a:rPr>
              <a:t>http://www.slideshare.net/gepeng86/scientific-data-stewardship-maturity-</a:t>
            </a:r>
            <a:r>
              <a:rPr lang="en-US" sz="1800" dirty="0" smtClean="0">
                <a:latin typeface="Calibri"/>
                <a:cs typeface="Calibri"/>
                <a:hlinkClick r:id="rId3"/>
              </a:rPr>
              <a:t>matrix</a:t>
            </a:r>
            <a:endParaRPr lang="en-US" sz="1800" dirty="0" smtClean="0">
              <a:latin typeface="Calibri"/>
              <a:cs typeface="Calibri"/>
            </a:endParaRPr>
          </a:p>
          <a:p>
            <a:r>
              <a:rPr lang="en-US" sz="1800" dirty="0">
                <a:latin typeface="Calibri"/>
                <a:cs typeface="Calibri"/>
                <a:hlinkClick r:id="rId4"/>
              </a:rPr>
              <a:t>https://www.jstage.jst.go.jp/article/dsj/13/0/13_14-049/</a:t>
            </a:r>
            <a:r>
              <a:rPr lang="en-US" sz="1800" dirty="0" smtClean="0">
                <a:latin typeface="Calibri"/>
                <a:cs typeface="Calibri"/>
                <a:hlinkClick r:id="rId4"/>
              </a:rPr>
              <a:t>_article</a:t>
            </a:r>
            <a:endParaRPr lang="en-US" sz="1800" dirty="0" smtClean="0">
              <a:latin typeface="Calibri"/>
              <a:cs typeface="Calibri"/>
            </a:endParaRPr>
          </a:p>
          <a:p>
            <a:endParaRPr lang="en-US" dirty="0" smtClean="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20489358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522" y="1450409"/>
            <a:ext cx="8466200" cy="4318000"/>
          </a:xfrm>
        </p:spPr>
        <p:txBody>
          <a:bodyPr/>
          <a:lstStyle/>
          <a:p>
            <a:r>
              <a:rPr lang="en-US" sz="2000" dirty="0" smtClean="0">
                <a:solidFill>
                  <a:schemeClr val="tx1"/>
                </a:solidFill>
              </a:rPr>
              <a:t>Review of Maturity Matrices relevant to Long Term Preservation and Data Stewardship</a:t>
            </a:r>
          </a:p>
          <a:p>
            <a:pPr marL="0" indent="0">
              <a:buNone/>
            </a:pPr>
            <a:endParaRPr lang="en-US" sz="2000" dirty="0" smtClean="0">
              <a:solidFill>
                <a:schemeClr val="tx1"/>
              </a:solidFill>
            </a:endParaRPr>
          </a:p>
          <a:p>
            <a:pPr>
              <a:buFont typeface="+mj-lt"/>
              <a:buAutoNum type="arabicPeriod"/>
            </a:pPr>
            <a:r>
              <a:rPr lang="en-US" sz="2000" dirty="0" smtClean="0">
                <a:solidFill>
                  <a:schemeClr val="tx1"/>
                </a:solidFill>
              </a:rPr>
              <a:t>EO Data Stewardship Maturity </a:t>
            </a:r>
            <a:r>
              <a:rPr lang="en-US" sz="2000" dirty="0">
                <a:solidFill>
                  <a:schemeClr val="tx1"/>
                </a:solidFill>
              </a:rPr>
              <a:t>Matrix </a:t>
            </a:r>
            <a:r>
              <a:rPr lang="en-US" sz="2000" dirty="0" smtClean="0">
                <a:solidFill>
                  <a:schemeClr val="tx1"/>
                </a:solidFill>
              </a:rPr>
              <a:t>versus DMP Implementation Guidelines</a:t>
            </a:r>
          </a:p>
          <a:p>
            <a:endParaRPr lang="en-US" sz="2000" dirty="0" smtClean="0">
              <a:solidFill>
                <a:schemeClr val="tx1"/>
              </a:solidFill>
            </a:endParaRPr>
          </a:p>
          <a:p>
            <a:r>
              <a:rPr lang="en-US" sz="2000" dirty="0" smtClean="0">
                <a:solidFill>
                  <a:schemeClr val="tx1"/>
                </a:solidFill>
              </a:rPr>
              <a:t>Next steps</a:t>
            </a:r>
            <a:endParaRPr lang="en-US" sz="2000" dirty="0">
              <a:solidFill>
                <a:schemeClr val="tx1"/>
              </a:solidFill>
            </a:endParaRPr>
          </a:p>
          <a:p>
            <a:endParaRPr lang="en-US" sz="2000" dirty="0" smtClean="0">
              <a:solidFill>
                <a:schemeClr val="tx1"/>
              </a:solidFill>
            </a:endParaRPr>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Title 1"/>
          <p:cNvSpPr>
            <a:spLocks noGrp="1"/>
          </p:cNvSpPr>
          <p:nvPr>
            <p:ph type="title"/>
          </p:nvPr>
        </p:nvSpPr>
        <p:spPr>
          <a:xfrm>
            <a:off x="163643" y="309496"/>
            <a:ext cx="8812916" cy="430887"/>
          </a:xfrm>
          <a:noFill/>
          <a:ln>
            <a:noFill/>
          </a:ln>
        </p:spPr>
        <p:txBody>
          <a:bodyPr vert="horz" wrap="square" lIns="91440" tIns="45720" rIns="91440" bIns="45720" numCol="1" anchor="ctr" anchorCtr="0" compatLnSpc="1">
            <a:prstTxWarp prst="textNoShape">
              <a:avLst/>
            </a:prstTxWarp>
            <a:normAutofit/>
          </a:bodyPr>
          <a:lstStyle/>
          <a:p>
            <a:r>
              <a:rPr lang="en-US" kern="1200" dirty="0" smtClean="0"/>
              <a:t>Outline</a:t>
            </a:r>
            <a:endParaRPr lang="en-US" kern="1200" dirty="0"/>
          </a:p>
        </p:txBody>
      </p:sp>
      <p:pic>
        <p:nvPicPr>
          <p:cNvPr id="2" name="Picture 1"/>
          <p:cNvPicPr>
            <a:picLocks noChangeAspect="1"/>
          </p:cNvPicPr>
          <p:nvPr/>
        </p:nvPicPr>
        <p:blipFill>
          <a:blip r:embed="rId3"/>
          <a:stretch>
            <a:fillRect/>
          </a:stretch>
        </p:blipFill>
        <p:spPr>
          <a:xfrm>
            <a:off x="5331689" y="4090041"/>
            <a:ext cx="3083924" cy="2188939"/>
          </a:xfrm>
          <a:prstGeom prst="rect">
            <a:avLst/>
          </a:prstGeom>
        </p:spPr>
      </p:pic>
    </p:spTree>
    <p:extLst>
      <p:ext uri="{BB962C8B-B14F-4D97-AF65-F5344CB8AC3E}">
        <p14:creationId xmlns:p14="http://schemas.microsoft.com/office/powerpoint/2010/main" val="190561843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79076"/>
            <a:ext cx="7960491" cy="430887"/>
          </a:xfrm>
        </p:spPr>
        <p:txBody>
          <a:bodyPr/>
          <a:lstStyle/>
          <a:p>
            <a:r>
              <a:rPr lang="en-US" kern="1200" dirty="0" smtClean="0"/>
              <a:t>Maturity </a:t>
            </a:r>
            <a:r>
              <a:rPr lang="en-US" kern="1200" dirty="0"/>
              <a:t>Matrices and </a:t>
            </a:r>
            <a:r>
              <a:rPr lang="en-US" kern="1200" dirty="0" smtClean="0"/>
              <a:t>Models</a:t>
            </a:r>
            <a:endParaRPr lang="en-GB" dirty="0"/>
          </a:p>
        </p:txBody>
      </p:sp>
      <p:sp>
        <p:nvSpPr>
          <p:cNvPr id="4" name="Content Placeholder 3"/>
          <p:cNvSpPr>
            <a:spLocks noGrp="1"/>
          </p:cNvSpPr>
          <p:nvPr>
            <p:ph sz="half" idx="2"/>
          </p:nvPr>
        </p:nvSpPr>
        <p:spPr>
          <a:xfrm>
            <a:off x="234012" y="4984444"/>
            <a:ext cx="8509903" cy="1082002"/>
          </a:xfrm>
        </p:spPr>
        <p:txBody>
          <a:bodyPr/>
          <a:lstStyle/>
          <a:p>
            <a:pPr marL="0" indent="0" algn="ctr">
              <a:buNone/>
            </a:pPr>
            <a:r>
              <a:rPr lang="en-US" sz="2400" b="1" dirty="0" smtClean="0">
                <a:solidFill>
                  <a:srgbClr val="000000"/>
                </a:solidFill>
                <a:latin typeface="Calibri"/>
                <a:cs typeface="Calibri"/>
              </a:rPr>
              <a:t>Maturity </a:t>
            </a:r>
            <a:r>
              <a:rPr lang="en-US" sz="2400" b="1" dirty="0">
                <a:solidFill>
                  <a:srgbClr val="000000"/>
                </a:solidFill>
                <a:latin typeface="Calibri"/>
                <a:cs typeface="Calibri"/>
              </a:rPr>
              <a:t>Matrix for Long-Term Scientific </a:t>
            </a:r>
            <a:r>
              <a:rPr lang="en-US" sz="2400" b="1" dirty="0" smtClean="0">
                <a:solidFill>
                  <a:srgbClr val="000000"/>
                </a:solidFill>
                <a:latin typeface="Calibri"/>
                <a:cs typeface="Calibri"/>
              </a:rPr>
              <a:t>Data Stewardship (</a:t>
            </a:r>
            <a:r>
              <a:rPr lang="en-US" sz="2400" dirty="0" smtClean="0">
                <a:solidFill>
                  <a:srgbClr val="000000"/>
                </a:solidFill>
                <a:latin typeface="Calibri"/>
                <a:cs typeface="Calibri"/>
              </a:rPr>
              <a:t>2015</a:t>
            </a:r>
            <a:r>
              <a:rPr lang="en-US" sz="2400" dirty="0">
                <a:solidFill>
                  <a:srgbClr val="000000"/>
                </a:solidFill>
                <a:latin typeface="Calibri"/>
                <a:cs typeface="Calibri"/>
              </a:rPr>
              <a:t>, </a:t>
            </a:r>
            <a:r>
              <a:rPr lang="en-US" sz="2400" dirty="0" err="1">
                <a:solidFill>
                  <a:srgbClr val="000000"/>
                </a:solidFill>
                <a:latin typeface="Calibri"/>
                <a:cs typeface="Calibri"/>
              </a:rPr>
              <a:t>Ge</a:t>
            </a:r>
            <a:r>
              <a:rPr lang="en-US" sz="2400" dirty="0">
                <a:solidFill>
                  <a:srgbClr val="000000"/>
                </a:solidFill>
                <a:latin typeface="Calibri"/>
                <a:cs typeface="Calibri"/>
              </a:rPr>
              <a:t> </a:t>
            </a:r>
            <a:r>
              <a:rPr lang="en-US" sz="2400" dirty="0" err="1">
                <a:solidFill>
                  <a:srgbClr val="000000"/>
                </a:solidFill>
                <a:latin typeface="Calibri"/>
                <a:cs typeface="Calibri"/>
              </a:rPr>
              <a:t>Peng</a:t>
            </a:r>
            <a:r>
              <a:rPr lang="en-US" sz="2400" dirty="0">
                <a:solidFill>
                  <a:srgbClr val="000000"/>
                </a:solidFill>
                <a:latin typeface="Calibri"/>
                <a:cs typeface="Calibri"/>
              </a:rPr>
              <a:t> and Jeffrey L. </a:t>
            </a:r>
            <a:r>
              <a:rPr lang="en-US" sz="2400" dirty="0" err="1" smtClean="0">
                <a:solidFill>
                  <a:srgbClr val="000000"/>
                </a:solidFill>
                <a:latin typeface="Calibri"/>
                <a:cs typeface="Calibri"/>
              </a:rPr>
              <a:t>Privette</a:t>
            </a:r>
            <a:r>
              <a:rPr lang="en-US" sz="2400" dirty="0" smtClean="0">
                <a:solidFill>
                  <a:srgbClr val="000000"/>
                </a:solidFill>
                <a:latin typeface="Calibri"/>
                <a:cs typeface="Calibri"/>
              </a:rPr>
              <a:t>) </a:t>
            </a:r>
            <a:r>
              <a:rPr lang="en-US" sz="2400" dirty="0" smtClean="0">
                <a:solidFill>
                  <a:schemeClr val="tx1"/>
                </a:solidFill>
                <a:latin typeface="Calibri"/>
                <a:cs typeface="Calibri"/>
              </a:rPr>
              <a:t>covers the full scientific data lifecycle</a:t>
            </a:r>
            <a:endParaRPr lang="en-US" sz="2400" dirty="0">
              <a:solidFill>
                <a:schemeClr val="tx1"/>
              </a:solidFill>
              <a:latin typeface="Calibri"/>
              <a:cs typeface="Calibri"/>
            </a:endParaRPr>
          </a:p>
        </p:txBody>
      </p:sp>
      <p:sp>
        <p:nvSpPr>
          <p:cNvPr id="5" name="Footer Placeholder 4"/>
          <p:cNvSpPr>
            <a:spLocks noGrp="1"/>
          </p:cNvSpPr>
          <p:nvPr>
            <p:ph type="ftr" sz="quarter" idx="10"/>
          </p:nvPr>
        </p:nvSpPr>
        <p:spPr>
          <a:xfrm>
            <a:off x="804397" y="6389798"/>
            <a:ext cx="6526212" cy="231775"/>
          </a:xfrm>
        </p:spPr>
        <p:txBody>
          <a:bodyPr/>
          <a:lstStyle/>
          <a:p>
            <a:pPr>
              <a:defRPr/>
            </a:pPr>
            <a:r>
              <a:rPr lang="en-GB" smtClean="0"/>
              <a:t>ESA UNCLASSIFIED – For Official Use</a:t>
            </a:r>
            <a:endParaRPr lang="en-GB"/>
          </a:p>
        </p:txBody>
      </p:sp>
      <p:sp>
        <p:nvSpPr>
          <p:cNvPr id="10" name="TextBox 9"/>
          <p:cNvSpPr txBox="1"/>
          <p:nvPr/>
        </p:nvSpPr>
        <p:spPr>
          <a:xfrm>
            <a:off x="200739" y="1272015"/>
            <a:ext cx="8491691" cy="3362459"/>
          </a:xfrm>
          <a:prstGeom prst="rect">
            <a:avLst/>
          </a:prstGeom>
          <a:noFill/>
        </p:spPr>
        <p:txBody>
          <a:bodyPr wrap="square" rtlCol="0">
            <a:spAutoFit/>
          </a:bodyPr>
          <a:lstStyle/>
          <a:p>
            <a:pPr>
              <a:lnSpc>
                <a:spcPct val="150000"/>
              </a:lnSpc>
              <a:spcBef>
                <a:spcPts val="600"/>
              </a:spcBef>
            </a:pPr>
            <a:r>
              <a:rPr lang="en-US" b="1" dirty="0" smtClean="0"/>
              <a:t>Maturity models/matrices are used to measure “levels of maturity” addressing the needs of specific domains. Examples:</a:t>
            </a:r>
          </a:p>
          <a:p>
            <a:pPr marL="285750" indent="-285750">
              <a:lnSpc>
                <a:spcPct val="150000"/>
              </a:lnSpc>
              <a:spcBef>
                <a:spcPts val="600"/>
              </a:spcBef>
              <a:buFont typeface="Arial"/>
              <a:buChar char="•"/>
            </a:pPr>
            <a:r>
              <a:rPr lang="en-US" dirty="0">
                <a:solidFill>
                  <a:srgbClr val="000000"/>
                </a:solidFill>
              </a:rPr>
              <a:t>Capability Maturity Model Integration (CMMI) </a:t>
            </a:r>
          </a:p>
          <a:p>
            <a:pPr marL="285750" indent="-285750">
              <a:lnSpc>
                <a:spcPct val="150000"/>
              </a:lnSpc>
              <a:spcBef>
                <a:spcPts val="600"/>
              </a:spcBef>
              <a:buFont typeface="Arial"/>
              <a:buChar char="•"/>
            </a:pPr>
            <a:r>
              <a:rPr lang="en-US" dirty="0">
                <a:solidFill>
                  <a:srgbClr val="000000"/>
                </a:solidFill>
              </a:rPr>
              <a:t>Levels of Maturity of Digital Repositories (e.g. ISO 16363)</a:t>
            </a:r>
          </a:p>
          <a:p>
            <a:pPr marL="285750" indent="-285750">
              <a:lnSpc>
                <a:spcPct val="150000"/>
              </a:lnSpc>
              <a:spcBef>
                <a:spcPts val="600"/>
              </a:spcBef>
              <a:buFont typeface="Arial"/>
              <a:buChar char="•"/>
            </a:pPr>
            <a:r>
              <a:rPr lang="en-US" dirty="0">
                <a:solidFill>
                  <a:srgbClr val="000000"/>
                </a:solidFill>
              </a:rPr>
              <a:t>Climate Data Record Maturity Matrix (CDRMM) </a:t>
            </a:r>
          </a:p>
          <a:p>
            <a:pPr marL="285750" indent="-285750">
              <a:lnSpc>
                <a:spcPct val="150000"/>
              </a:lnSpc>
              <a:spcBef>
                <a:spcPts val="600"/>
              </a:spcBef>
              <a:buFont typeface="Arial"/>
              <a:buChar char="•"/>
            </a:pPr>
            <a:r>
              <a:rPr lang="en-US" dirty="0" smtClean="0">
                <a:solidFill>
                  <a:srgbClr val="000000"/>
                </a:solidFill>
              </a:rPr>
              <a:t>ESA TECHNOLOGY </a:t>
            </a:r>
            <a:r>
              <a:rPr lang="en-US" dirty="0">
                <a:solidFill>
                  <a:srgbClr val="000000"/>
                </a:solidFill>
              </a:rPr>
              <a:t>READINESS LEVELS (TRLs) </a:t>
            </a:r>
          </a:p>
          <a:p>
            <a:pPr marL="285750" indent="-285750">
              <a:lnSpc>
                <a:spcPct val="150000"/>
              </a:lnSpc>
              <a:spcBef>
                <a:spcPts val="600"/>
              </a:spcBef>
              <a:buFont typeface="Arial"/>
              <a:buChar char="•"/>
            </a:pPr>
            <a:r>
              <a:rPr lang="en-US" dirty="0" smtClean="0">
                <a:solidFill>
                  <a:srgbClr val="000000"/>
                </a:solidFill>
              </a:rPr>
              <a:t>ESA Scientific </a:t>
            </a:r>
            <a:r>
              <a:rPr lang="en-US" dirty="0">
                <a:solidFill>
                  <a:srgbClr val="000000"/>
                </a:solidFill>
              </a:rPr>
              <a:t>Readiness Levels (SRL</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23524385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3722" y="228858"/>
            <a:ext cx="7324912" cy="698478"/>
          </a:xfrm>
          <a:noFill/>
          <a:ln>
            <a:noFill/>
          </a:ln>
        </p:spPr>
        <p:txBody>
          <a:bodyPr vert="horz" wrap="square" lIns="91440" tIns="45720" rIns="91440" bIns="45720" numCol="1" anchor="ctr" anchorCtr="0" compatLnSpc="1">
            <a:prstTxWarp prst="textNoShape">
              <a:avLst/>
            </a:prstTxWarp>
            <a:normAutofit fontScale="90000"/>
          </a:bodyPr>
          <a:lstStyle/>
          <a:p>
            <a:r>
              <a:rPr lang="en-US" kern="1200" dirty="0"/>
              <a:t>Maturity Matrix for Long-Term Scientific </a:t>
            </a:r>
            <a:r>
              <a:rPr lang="en-US" kern="1200" dirty="0" smtClean="0"/>
              <a:t>Data Stewardship: key </a:t>
            </a:r>
            <a:r>
              <a:rPr lang="en-US" kern="1200" dirty="0"/>
              <a:t>Components areas</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stretch>
            <a:fillRect/>
          </a:stretch>
        </p:blipFill>
        <p:spPr>
          <a:xfrm>
            <a:off x="74993" y="1151467"/>
            <a:ext cx="8967409" cy="5706533"/>
          </a:xfrm>
          <a:prstGeom prst="rect">
            <a:avLst/>
          </a:prstGeom>
        </p:spPr>
      </p:pic>
      <p:pic>
        <p:nvPicPr>
          <p:cNvPr id="3" name="Picture 2"/>
          <p:cNvPicPr>
            <a:picLocks noChangeAspect="1"/>
          </p:cNvPicPr>
          <p:nvPr/>
        </p:nvPicPr>
        <p:blipFill>
          <a:blip r:embed="rId3"/>
          <a:stretch>
            <a:fillRect/>
          </a:stretch>
        </p:blipFill>
        <p:spPr>
          <a:xfrm>
            <a:off x="7581900" y="1227666"/>
            <a:ext cx="1308100" cy="390731"/>
          </a:xfrm>
          <a:prstGeom prst="rect">
            <a:avLst/>
          </a:prstGeom>
        </p:spPr>
      </p:pic>
    </p:spTree>
    <p:extLst>
      <p:ext uri="{BB962C8B-B14F-4D97-AF65-F5344CB8AC3E}">
        <p14:creationId xmlns:p14="http://schemas.microsoft.com/office/powerpoint/2010/main" val="2847656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4363" y="355113"/>
            <a:ext cx="6512983" cy="430887"/>
          </a:xfrm>
          <a:noFill/>
          <a:ln>
            <a:noFill/>
          </a:ln>
        </p:spPr>
        <p:txBody>
          <a:bodyPr vert="horz" wrap="square" lIns="91440" tIns="45720" rIns="91440" bIns="45720" numCol="1" anchor="ctr" anchorCtr="0" compatLnSpc="1">
            <a:prstTxWarp prst="textNoShape">
              <a:avLst/>
            </a:prstTxWarp>
            <a:normAutofit/>
          </a:bodyPr>
          <a:lstStyle/>
          <a:p>
            <a:r>
              <a:rPr lang="en-US" kern="1200" dirty="0"/>
              <a:t>Levels of  Maturity Matrix</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231" b="100000" l="1523" r="98737">
                        <a14:foregroundMark x1="39190" y1="48730" x2="39190" y2="48730"/>
                        <a14:foregroundMark x1="47697" y1="25346" x2="47697" y2="25346"/>
                        <a14:foregroundMark x1="46917" y1="11143" x2="46917" y2="11143"/>
                        <a14:foregroundMark x1="45134" y1="14550" x2="45134" y2="14550"/>
                        <a14:foregroundMark x1="33841" y1="31178" x2="33841" y2="31178"/>
                        <a14:foregroundMark x1="33841" y1="31178" x2="33841" y2="31178"/>
                        <a14:foregroundMark x1="44725" y1="27194" x2="44725" y2="27194"/>
                        <a14:foregroundMark x1="31055" y1="52425" x2="31055" y2="52425"/>
                        <a14:foregroundMark x1="21360" y1="70266" x2="21360" y2="70266"/>
                        <a14:foregroundMark x1="16010" y1="90589" x2="16010" y2="90589"/>
                        <a14:foregroundMark x1="34621" y1="66282" x2="34621" y2="66282"/>
                        <a14:foregroundMark x1="39970" y1="56755" x2="39970" y2="56755"/>
                        <a14:foregroundMark x1="49666" y1="51790" x2="49666" y2="51790"/>
                        <a14:foregroundMark x1="37184" y1="71824" x2="37184" y2="71824"/>
                        <a14:foregroundMark x1="37184" y1="71824" x2="37184" y2="71824"/>
                        <a14:foregroundMark x1="56612" y1="25346" x2="56612" y2="25346"/>
                        <a14:foregroundMark x1="17793" y1="65069" x2="17793" y2="65069"/>
                      </a14:backgroundRemoval>
                    </a14:imgEffect>
                  </a14:imgLayer>
                </a14:imgProps>
              </a:ext>
            </a:extLst>
          </a:blip>
          <a:stretch>
            <a:fillRect/>
          </a:stretch>
        </p:blipFill>
        <p:spPr>
          <a:xfrm>
            <a:off x="1032933" y="1509059"/>
            <a:ext cx="7510983" cy="4832475"/>
          </a:xfrm>
          <a:prstGeom prst="rect">
            <a:avLst/>
          </a:prstGeom>
        </p:spPr>
      </p:pic>
    </p:spTree>
    <p:extLst>
      <p:ext uri="{BB962C8B-B14F-4D97-AF65-F5344CB8AC3E}">
        <p14:creationId xmlns:p14="http://schemas.microsoft.com/office/powerpoint/2010/main" val="3477396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3" name="Rectangle 2"/>
          <p:cNvSpPr/>
          <p:nvPr/>
        </p:nvSpPr>
        <p:spPr>
          <a:xfrm>
            <a:off x="152399" y="1290424"/>
            <a:ext cx="8839201" cy="5345054"/>
          </a:xfrm>
          <a:prstGeom prst="rect">
            <a:avLst/>
          </a:prstGeom>
        </p:spPr>
        <p:txBody>
          <a:bodyPr wrap="square">
            <a:spAutoFit/>
          </a:bodyPr>
          <a:lstStyle/>
          <a:p>
            <a:pPr marL="285750" indent="-285750">
              <a:buFont typeface="Arial"/>
              <a:buChar char="•"/>
            </a:pPr>
            <a:r>
              <a:rPr lang="en-US" dirty="0" smtClean="0"/>
              <a:t>Defines 9 key </a:t>
            </a:r>
            <a:r>
              <a:rPr lang="en-US" dirty="0"/>
              <a:t>components of scientific data stewardship </a:t>
            </a:r>
            <a:endParaRPr lang="en-US" dirty="0" smtClean="0"/>
          </a:p>
          <a:p>
            <a:pPr marL="285750" indent="-285750">
              <a:buFont typeface="Arial"/>
              <a:buChar char="•"/>
            </a:pPr>
            <a:endParaRPr lang="en-US" dirty="0"/>
          </a:p>
          <a:p>
            <a:pPr marL="285750" indent="-285750">
              <a:buFont typeface="Arial"/>
              <a:buChar char="•"/>
            </a:pPr>
            <a:r>
              <a:rPr lang="en-US" dirty="0"/>
              <a:t>Defines a five-level </a:t>
            </a:r>
            <a:r>
              <a:rPr lang="en-US" dirty="0" smtClean="0"/>
              <a:t>progressive maturity </a:t>
            </a:r>
            <a:r>
              <a:rPr lang="en-US" dirty="0"/>
              <a:t>scale for each component, representing Ad Hoc, Minimal, Intermediate, Advanced, and Optimal stage </a:t>
            </a:r>
            <a:endParaRPr lang="en-US" dirty="0" smtClean="0"/>
          </a:p>
          <a:p>
            <a:pPr marL="285750" indent="-285750">
              <a:buFont typeface="Arial"/>
              <a:buChar char="•"/>
            </a:pPr>
            <a:endParaRPr lang="en-US" dirty="0"/>
          </a:p>
          <a:p>
            <a:pPr marL="285750" indent="-285750">
              <a:buFont typeface="Arial"/>
              <a:buChar char="•"/>
            </a:pPr>
            <a:r>
              <a:rPr lang="en-US" dirty="0" smtClean="0"/>
              <a:t>Defines the activities needed to reach a specific level for each component</a:t>
            </a:r>
          </a:p>
          <a:p>
            <a:pPr marL="285750" indent="-285750">
              <a:buFont typeface="Arial"/>
              <a:buChar char="•"/>
            </a:pPr>
            <a:endParaRPr lang="en-US" dirty="0"/>
          </a:p>
          <a:p>
            <a:pPr marL="285750" indent="-285750">
              <a:buFont typeface="Arial"/>
              <a:buChar char="•"/>
            </a:pPr>
            <a:r>
              <a:rPr lang="en-US" dirty="0" smtClean="0"/>
              <a:t>Enables </a:t>
            </a:r>
            <a:r>
              <a:rPr lang="en-US" dirty="0"/>
              <a:t>a consistent measure of the stewardship practices applied to diverse </a:t>
            </a:r>
            <a:r>
              <a:rPr lang="en-US" dirty="0" smtClean="0"/>
              <a:t>products</a:t>
            </a:r>
            <a:endParaRPr lang="en-US" dirty="0"/>
          </a:p>
          <a:p>
            <a:pPr marL="285750" indent="-285750">
              <a:buFont typeface="Wingdings" charset="2"/>
              <a:buChar char="ü"/>
            </a:pPr>
            <a:endParaRPr lang="en-US" dirty="0" smtClean="0"/>
          </a:p>
          <a:p>
            <a:pPr algn="ctr"/>
            <a:endParaRPr lang="en-US" sz="2000" b="1" i="1" u="sng" dirty="0"/>
          </a:p>
          <a:p>
            <a:pPr algn="ctr"/>
            <a:r>
              <a:rPr lang="en-US" sz="3200" i="1" baseline="30000" dirty="0"/>
              <a:t>It can be used to create a stewardship maturity scoreboard of dataset(s) and a roadmap for scientific data stewardship improvement or to provide data quality and usability information to users, stakeholders, and decision makers.</a:t>
            </a:r>
          </a:p>
          <a:p>
            <a:pPr algn="ctr"/>
            <a:endParaRPr lang="en-US" sz="2000" b="1" i="1" u="sng" dirty="0"/>
          </a:p>
        </p:txBody>
      </p:sp>
      <p:sp>
        <p:nvSpPr>
          <p:cNvPr id="6" name="Title 1"/>
          <p:cNvSpPr>
            <a:spLocks noGrp="1"/>
          </p:cNvSpPr>
          <p:nvPr>
            <p:ph type="title"/>
          </p:nvPr>
        </p:nvSpPr>
        <p:spPr>
          <a:xfrm>
            <a:off x="163643" y="140219"/>
            <a:ext cx="8812916" cy="769441"/>
          </a:xfrm>
          <a:noFill/>
          <a:ln>
            <a:noFill/>
          </a:ln>
        </p:spPr>
        <p:txBody>
          <a:bodyPr vert="horz" wrap="square" lIns="91440" tIns="45720" rIns="91440" bIns="45720" numCol="1" anchor="ctr" anchorCtr="0" compatLnSpc="1">
            <a:prstTxWarp prst="textNoShape">
              <a:avLst/>
            </a:prstTxWarp>
            <a:normAutofit/>
          </a:bodyPr>
          <a:lstStyle/>
          <a:p>
            <a:r>
              <a:rPr lang="en-US" kern="1200" dirty="0"/>
              <a:t>Maturity Matrix for Long-Term Scientific Data Stewardship – 2015, </a:t>
            </a:r>
            <a:r>
              <a:rPr lang="en-US" kern="1200" dirty="0" err="1"/>
              <a:t>Ge</a:t>
            </a:r>
            <a:r>
              <a:rPr lang="en-US" kern="1200" dirty="0"/>
              <a:t> </a:t>
            </a:r>
            <a:r>
              <a:rPr lang="en-US" kern="1200" dirty="0" err="1"/>
              <a:t>Peng</a:t>
            </a:r>
            <a:r>
              <a:rPr lang="en-US" kern="1200" dirty="0"/>
              <a:t> and Jeffrey L. </a:t>
            </a:r>
            <a:r>
              <a:rPr lang="en-US" kern="1200" dirty="0" err="1"/>
              <a:t>Privette</a:t>
            </a:r>
            <a:endParaRPr lang="en-US" kern="1200" dirty="0"/>
          </a:p>
        </p:txBody>
      </p:sp>
    </p:spTree>
    <p:extLst>
      <p:ext uri="{BB962C8B-B14F-4D97-AF65-F5344CB8AC3E}">
        <p14:creationId xmlns:p14="http://schemas.microsoft.com/office/powerpoint/2010/main" val="14821693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3" y="89475"/>
            <a:ext cx="8812916" cy="1107996"/>
          </a:xfrm>
          <a:noFill/>
          <a:ln>
            <a:noFill/>
          </a:ln>
        </p:spPr>
        <p:txBody>
          <a:bodyPr vert="horz" wrap="square" lIns="91440" tIns="45720" rIns="91440" bIns="45720" numCol="1" anchor="ctr" anchorCtr="0" compatLnSpc="1">
            <a:prstTxWarp prst="textNoShape">
              <a:avLst/>
            </a:prstTxWarp>
            <a:normAutofit/>
          </a:bodyPr>
          <a:lstStyle/>
          <a:p>
            <a:r>
              <a:rPr lang="en-US" kern="1200" dirty="0"/>
              <a:t>Maturity Matrix for Long-Term Scientific Data Stewardship – 2015, </a:t>
            </a:r>
            <a:r>
              <a:rPr lang="en-US" kern="1200" dirty="0" err="1"/>
              <a:t>Ge</a:t>
            </a:r>
            <a:r>
              <a:rPr lang="en-US" kern="1200" dirty="0"/>
              <a:t> </a:t>
            </a:r>
            <a:r>
              <a:rPr lang="en-US" kern="1200" dirty="0" err="1"/>
              <a:t>Peng</a:t>
            </a:r>
            <a:r>
              <a:rPr lang="en-US" kern="1200" dirty="0"/>
              <a:t> and Jeffrey L. </a:t>
            </a:r>
            <a:r>
              <a:rPr lang="en-US" kern="1200" dirty="0" err="1" smtClean="0"/>
              <a:t>Privette</a:t>
            </a:r>
            <a:endParaRPr lang="en-US" kern="1200"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6" name="Picture 5"/>
          <p:cNvPicPr>
            <a:picLocks noChangeAspect="1"/>
          </p:cNvPicPr>
          <p:nvPr/>
        </p:nvPicPr>
        <p:blipFill>
          <a:blip r:embed="rId3"/>
          <a:stretch>
            <a:fillRect/>
          </a:stretch>
        </p:blipFill>
        <p:spPr>
          <a:xfrm>
            <a:off x="0" y="1307510"/>
            <a:ext cx="9144000" cy="5011337"/>
          </a:xfrm>
          <a:prstGeom prst="rect">
            <a:avLst/>
          </a:prstGeom>
        </p:spPr>
      </p:pic>
    </p:spTree>
    <p:extLst>
      <p:ext uri="{BB962C8B-B14F-4D97-AF65-F5344CB8AC3E}">
        <p14:creationId xmlns:p14="http://schemas.microsoft.com/office/powerpoint/2010/main" val="34736453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normAutofit fontScale="90000"/>
          </a:bodyPr>
          <a:lstStyle/>
          <a:p>
            <a:r>
              <a:rPr lang="en-US" kern="1200" dirty="0" smtClean="0"/>
              <a:t>Applicability in the Earth Observation Domain</a:t>
            </a:r>
            <a:endParaRPr lang="en-US" kern="1200" dirty="0"/>
          </a:p>
        </p:txBody>
      </p:sp>
      <p:sp>
        <p:nvSpPr>
          <p:cNvPr id="3" name="Content Placeholder 2"/>
          <p:cNvSpPr>
            <a:spLocks noGrp="1"/>
          </p:cNvSpPr>
          <p:nvPr>
            <p:ph idx="1"/>
          </p:nvPr>
        </p:nvSpPr>
        <p:spPr>
          <a:xfrm>
            <a:off x="324069" y="1381548"/>
            <a:ext cx="8548413" cy="3558314"/>
          </a:xfrm>
        </p:spPr>
        <p:txBody>
          <a:bodyPr/>
          <a:lstStyle/>
          <a:p>
            <a:pPr marL="0" indent="0">
              <a:buNone/>
            </a:pPr>
            <a:r>
              <a:rPr lang="en-US" b="1" dirty="0" smtClean="0">
                <a:solidFill>
                  <a:srgbClr val="000000"/>
                </a:solidFill>
              </a:rPr>
              <a:t>Data Stewardship Maturity Matrix:</a:t>
            </a:r>
          </a:p>
          <a:p>
            <a:pPr marL="285750" indent="-285750">
              <a:buFont typeface="Arial"/>
              <a:buChar char="•"/>
            </a:pPr>
            <a:r>
              <a:rPr lang="en-US" dirty="0" smtClean="0">
                <a:solidFill>
                  <a:srgbClr val="000000"/>
                </a:solidFill>
              </a:rPr>
              <a:t>Might be </a:t>
            </a:r>
            <a:r>
              <a:rPr lang="en-US" dirty="0" smtClean="0">
                <a:solidFill>
                  <a:srgbClr val="000000"/>
                </a:solidFill>
              </a:rPr>
              <a:t>adopted to facilitate and improve CEOS WGISS Data Stewardship activities and achievements.</a:t>
            </a:r>
            <a:endParaRPr lang="en-US" dirty="0">
              <a:solidFill>
                <a:srgbClr val="000000"/>
              </a:solidFill>
            </a:endParaRPr>
          </a:p>
          <a:p>
            <a:pPr marL="285750" lvl="1" indent="-285750">
              <a:buFont typeface="Arial"/>
              <a:buChar char="•"/>
            </a:pPr>
            <a:r>
              <a:rPr lang="en-US" dirty="0">
                <a:solidFill>
                  <a:srgbClr val="000000"/>
                </a:solidFill>
              </a:rPr>
              <a:t>Need to be </a:t>
            </a:r>
            <a:r>
              <a:rPr lang="en-US" dirty="0" smtClean="0">
                <a:solidFill>
                  <a:srgbClr val="000000"/>
                </a:solidFill>
              </a:rPr>
              <a:t>adapted to </a:t>
            </a:r>
            <a:r>
              <a:rPr lang="en-US" dirty="0">
                <a:solidFill>
                  <a:srgbClr val="000000"/>
                </a:solidFill>
              </a:rPr>
              <a:t>take into account specific Earth Observation </a:t>
            </a:r>
            <a:r>
              <a:rPr lang="en-US" dirty="0" smtClean="0">
                <a:solidFill>
                  <a:srgbClr val="000000"/>
                </a:solidFill>
              </a:rPr>
              <a:t>requirements and already existing Best Practices. E.g. </a:t>
            </a:r>
            <a:r>
              <a:rPr lang="en-US" dirty="0" smtClean="0">
                <a:solidFill>
                  <a:srgbClr val="000000"/>
                </a:solidFill>
                <a:ea typeface="+mn-ea"/>
                <a:cs typeface="+mn-cs"/>
              </a:rPr>
              <a:t>appraisal activity </a:t>
            </a:r>
            <a:r>
              <a:rPr lang="en-US" dirty="0" smtClean="0">
                <a:solidFill>
                  <a:srgbClr val="000000"/>
                </a:solidFill>
                <a:ea typeface="+mn-ea"/>
                <a:cs typeface="+mn-cs"/>
              </a:rPr>
              <a:t>should define the </a:t>
            </a:r>
            <a:r>
              <a:rPr lang="en-US" dirty="0" smtClean="0">
                <a:solidFill>
                  <a:srgbClr val="000000"/>
                </a:solidFill>
                <a:ea typeface="+mn-ea"/>
                <a:cs typeface="+mn-cs"/>
              </a:rPr>
              <a:t>level to be reached for each maturity matrix </a:t>
            </a:r>
            <a:r>
              <a:rPr lang="en-US" dirty="0" smtClean="0">
                <a:solidFill>
                  <a:srgbClr val="000000"/>
                </a:solidFill>
                <a:ea typeface="+mn-ea"/>
                <a:cs typeface="+mn-cs"/>
              </a:rPr>
              <a:t>component </a:t>
            </a:r>
            <a:r>
              <a:rPr lang="en-US" dirty="0">
                <a:solidFill>
                  <a:srgbClr val="000000"/>
                </a:solidFill>
              </a:rPr>
              <a:t>for a </a:t>
            </a:r>
            <a:r>
              <a:rPr lang="en-US" dirty="0">
                <a:solidFill>
                  <a:srgbClr val="000000"/>
                </a:solidFill>
              </a:rPr>
              <a:t>specific mission/dataset </a:t>
            </a:r>
            <a:r>
              <a:rPr lang="en-US" dirty="0" smtClean="0">
                <a:solidFill>
                  <a:srgbClr val="000000"/>
                </a:solidFill>
              </a:rPr>
              <a:t>based for example on</a:t>
            </a:r>
            <a:r>
              <a:rPr lang="en-US" dirty="0" smtClean="0">
                <a:solidFill>
                  <a:srgbClr val="000000"/>
                </a:solidFill>
                <a:ea typeface="+mn-ea"/>
                <a:cs typeface="+mn-cs"/>
              </a:rPr>
              <a:t>:</a:t>
            </a:r>
            <a:endParaRPr lang="en-US" dirty="0" smtClean="0">
              <a:solidFill>
                <a:srgbClr val="000000"/>
              </a:solidFill>
              <a:ea typeface="+mn-ea"/>
              <a:cs typeface="+mn-cs"/>
            </a:endParaRPr>
          </a:p>
          <a:p>
            <a:pPr marL="742950" lvl="1" indent="-285750">
              <a:buFont typeface="Wingdings" charset="2"/>
              <a:buChar char="ü"/>
            </a:pPr>
            <a:r>
              <a:rPr lang="en-US" sz="1400" dirty="0" smtClean="0">
                <a:solidFill>
                  <a:srgbClr val="000000"/>
                </a:solidFill>
                <a:ea typeface="+mn-ea"/>
                <a:cs typeface="+mn-cs"/>
              </a:rPr>
              <a:t>Mapping </a:t>
            </a:r>
            <a:r>
              <a:rPr lang="en-US" sz="1400" dirty="0">
                <a:solidFill>
                  <a:srgbClr val="000000"/>
                </a:solidFill>
                <a:ea typeface="+mn-ea"/>
                <a:cs typeface="+mn-cs"/>
              </a:rPr>
              <a:t>versus </a:t>
            </a:r>
            <a:r>
              <a:rPr lang="en-US" sz="1400" dirty="0" smtClean="0">
                <a:solidFill>
                  <a:srgbClr val="000000"/>
                </a:solidFill>
                <a:ea typeface="+mn-ea"/>
                <a:cs typeface="+mn-cs"/>
              </a:rPr>
              <a:t>final </a:t>
            </a:r>
            <a:r>
              <a:rPr lang="en-US" sz="1400" dirty="0">
                <a:solidFill>
                  <a:srgbClr val="000000"/>
                </a:solidFill>
                <a:ea typeface="+mn-ea"/>
                <a:cs typeface="+mn-cs"/>
              </a:rPr>
              <a:t>user exploitation capabilities </a:t>
            </a:r>
            <a:r>
              <a:rPr lang="en-US" sz="1400" dirty="0" smtClean="0">
                <a:solidFill>
                  <a:srgbClr val="000000"/>
                </a:solidFill>
                <a:ea typeface="+mn-ea"/>
                <a:cs typeface="+mn-cs"/>
              </a:rPr>
              <a:t>(</a:t>
            </a:r>
            <a:r>
              <a:rPr lang="en-US" sz="1400" dirty="0">
                <a:solidFill>
                  <a:srgbClr val="000000"/>
                </a:solidFill>
                <a:ea typeface="+mn-ea"/>
                <a:cs typeface="+mn-cs"/>
              </a:rPr>
              <a:t>e.g. Level 2 for general users and Level 4 for Climate Change scientists);</a:t>
            </a:r>
          </a:p>
          <a:p>
            <a:pPr marL="742950" lvl="1" indent="-285750">
              <a:buFont typeface="Wingdings" charset="2"/>
              <a:buChar char="ü"/>
            </a:pPr>
            <a:r>
              <a:rPr lang="en-US" sz="1400" dirty="0">
                <a:solidFill>
                  <a:srgbClr val="000000"/>
                </a:solidFill>
                <a:ea typeface="+mn-ea"/>
                <a:cs typeface="+mn-cs"/>
              </a:rPr>
              <a:t>Mapping </a:t>
            </a:r>
            <a:r>
              <a:rPr lang="en-US" sz="1400" dirty="0" smtClean="0">
                <a:solidFill>
                  <a:srgbClr val="000000"/>
                </a:solidFill>
                <a:ea typeface="+mn-ea"/>
                <a:cs typeface="+mn-cs"/>
              </a:rPr>
              <a:t>vs. data preservation </a:t>
            </a:r>
            <a:r>
              <a:rPr lang="en-US" sz="1400" dirty="0" smtClean="0">
                <a:solidFill>
                  <a:srgbClr val="000000"/>
                </a:solidFill>
                <a:ea typeface="+mn-ea"/>
                <a:cs typeface="+mn-cs"/>
              </a:rPr>
              <a:t>commitments and budgets, </a:t>
            </a:r>
            <a:r>
              <a:rPr lang="en-US" sz="1400" dirty="0" smtClean="0">
                <a:solidFill>
                  <a:srgbClr val="000000"/>
                </a:solidFill>
                <a:ea typeface="+mn-ea"/>
                <a:cs typeface="+mn-cs"/>
              </a:rPr>
              <a:t>responsibilities and </a:t>
            </a:r>
            <a:r>
              <a:rPr lang="en-US" sz="1400" dirty="0" smtClean="0">
                <a:solidFill>
                  <a:srgbClr val="000000"/>
                </a:solidFill>
              </a:rPr>
              <a:t>preservation </a:t>
            </a:r>
            <a:r>
              <a:rPr lang="en-US" sz="1400" dirty="0">
                <a:solidFill>
                  <a:srgbClr val="000000"/>
                </a:solidFill>
              </a:rPr>
              <a:t>requirements </a:t>
            </a:r>
            <a:r>
              <a:rPr lang="en-US" sz="1400" dirty="0" smtClean="0">
                <a:solidFill>
                  <a:srgbClr val="000000"/>
                </a:solidFill>
                <a:ea typeface="+mn-ea"/>
                <a:cs typeface="+mn-cs"/>
              </a:rPr>
              <a:t>(e.g. ESA </a:t>
            </a:r>
            <a:r>
              <a:rPr lang="en-US" sz="1400" dirty="0" err="1" smtClean="0">
                <a:solidFill>
                  <a:srgbClr val="000000"/>
                </a:solidFill>
                <a:ea typeface="+mn-ea"/>
                <a:cs typeface="+mn-cs"/>
              </a:rPr>
              <a:t>vs</a:t>
            </a:r>
            <a:r>
              <a:rPr lang="en-US" sz="1400" dirty="0" smtClean="0">
                <a:solidFill>
                  <a:srgbClr val="000000"/>
                </a:solidFill>
                <a:ea typeface="+mn-ea"/>
                <a:cs typeface="+mn-cs"/>
              </a:rPr>
              <a:t> TPM missions holdings).</a:t>
            </a:r>
            <a:endParaRPr lang="en-US" sz="1400" dirty="0">
              <a:solidFill>
                <a:srgbClr val="000000"/>
              </a:solidFill>
              <a:ea typeface="+mn-ea"/>
              <a:cs typeface="+mn-cs"/>
            </a:endParaRPr>
          </a:p>
          <a:p>
            <a:pPr marL="285750" indent="-285750">
              <a:buFont typeface="Arial"/>
              <a:buChar char="•"/>
            </a:pPr>
            <a:r>
              <a:rPr lang="en-US" kern="1200" dirty="0">
                <a:solidFill>
                  <a:srgbClr val="000000"/>
                </a:solidFill>
              </a:rPr>
              <a:t>Different Mission Datasets might have different targets and lead to different </a:t>
            </a:r>
            <a:r>
              <a:rPr lang="en-US" kern="1200" dirty="0" smtClean="0">
                <a:solidFill>
                  <a:srgbClr val="000000"/>
                </a:solidFill>
              </a:rPr>
              <a:t>Maturity level </a:t>
            </a:r>
            <a:r>
              <a:rPr lang="en-US" kern="1200" dirty="0" smtClean="0">
                <a:solidFill>
                  <a:srgbClr val="000000"/>
                </a:solidFill>
              </a:rPr>
              <a:t>ratings</a:t>
            </a:r>
            <a:r>
              <a:rPr lang="en-US" kern="1200" dirty="0">
                <a:solidFill>
                  <a:srgbClr val="000000"/>
                </a:solidFill>
              </a:rPr>
              <a:t>.</a:t>
            </a:r>
            <a:endParaRPr lang="en-US" kern="1200" dirty="0">
              <a:solidFill>
                <a:srgbClr val="000000"/>
              </a:solidFill>
            </a:endParaRPr>
          </a:p>
          <a:p>
            <a:pPr marL="0" indent="0">
              <a:buNone/>
            </a:pPr>
            <a:endParaRPr lang="en-US" dirty="0">
              <a:solidFill>
                <a:srgbClr val="000000"/>
              </a:solidFill>
            </a:endParaRPr>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Tree>
    <p:extLst>
      <p:ext uri="{BB962C8B-B14F-4D97-AF65-F5344CB8AC3E}">
        <p14:creationId xmlns:p14="http://schemas.microsoft.com/office/powerpoint/2010/main" val="890304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369" y="1827282"/>
            <a:ext cx="7485919" cy="2308324"/>
          </a:xfrm>
        </p:spPr>
        <p:txBody>
          <a:bodyPr/>
          <a:lstStyle/>
          <a:p>
            <a:pPr algn="ctr"/>
            <a:r>
              <a:rPr lang="en-US" sz="2400" dirty="0">
                <a:solidFill>
                  <a:schemeClr val="tx1"/>
                </a:solidFill>
              </a:rPr>
              <a:t>EO Data Stewardship Maturity Matrix </a:t>
            </a:r>
            <a:r>
              <a:rPr lang="en-US" sz="2400" dirty="0" smtClean="0">
                <a:solidFill>
                  <a:schemeClr val="tx1"/>
                </a:solidFill>
              </a:rPr>
              <a:t>utilization</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versus </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DMP </a:t>
            </a:r>
            <a:r>
              <a:rPr lang="en-US" sz="2400" dirty="0">
                <a:solidFill>
                  <a:schemeClr val="tx1"/>
                </a:solidFill>
              </a:rPr>
              <a:t>Implementation Guidelines</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19037079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themeOverride>
</file>

<file path=docProps/app.xml><?xml version="1.0" encoding="utf-8"?>
<Properties xmlns="http://schemas.openxmlformats.org/officeDocument/2006/extended-properties" xmlns:vt="http://schemas.openxmlformats.org/officeDocument/2006/docPropsVTypes">
  <Template>ESA Presentation</Template>
  <TotalTime>285</TotalTime>
  <Words>1818</Words>
  <Application>Microsoft Macintosh PowerPoint</Application>
  <PresentationFormat>On-screen Show (4:3)</PresentationFormat>
  <Paragraphs>189</Paragraphs>
  <Slides>19</Slides>
  <Notes>11</Notes>
  <HiddenSlides>2</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ESA Presentation</vt:lpstr>
      <vt:lpstr>PowerPoint Presentation</vt:lpstr>
      <vt:lpstr>Outline</vt:lpstr>
      <vt:lpstr>Maturity Matrices and Models</vt:lpstr>
      <vt:lpstr>Maturity Matrix for Long-Term Scientific Data Stewardship: key Components areas</vt:lpstr>
      <vt:lpstr>Levels of  Maturity Matrix</vt:lpstr>
      <vt:lpstr>Maturity Matrix for Long-Term Scientific Data Stewardship – 2015, Ge Peng and Jeffrey L. Privette</vt:lpstr>
      <vt:lpstr>Maturity Matrix for Long-Term Scientific Data Stewardship – 2015, Ge Peng and Jeffrey L. Privette</vt:lpstr>
      <vt:lpstr>Applicability in the Earth Observation Domain</vt:lpstr>
      <vt:lpstr>EO Data Stewardship Maturity Matrix utilization  versus   DMP Implementation Guidelines</vt:lpstr>
      <vt:lpstr>EO Data Stewardship Maturity Matrix  versus  DMP Implementation Guidelines</vt:lpstr>
      <vt:lpstr>PowerPoint Presentation</vt:lpstr>
      <vt:lpstr>DMP Guidelines and key Components  mapping</vt:lpstr>
      <vt:lpstr>DMP Maturity Matrix Assessment</vt:lpstr>
      <vt:lpstr>DMP Maturity Matrix Assessment</vt:lpstr>
      <vt:lpstr>DMP Maturity Matrix Assessment</vt:lpstr>
      <vt:lpstr>Assessment results and Rating</vt:lpstr>
      <vt:lpstr>Next Steps</vt:lpstr>
      <vt:lpstr>PowerPoint Presentation</vt:lpstr>
      <vt:lpstr>References </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Mirko Albani</cp:lastModifiedBy>
  <cp:revision>1008</cp:revision>
  <cp:lastPrinted>2015-10-12T13:08:03Z</cp:lastPrinted>
  <dcterms:created xsi:type="dcterms:W3CDTF">2011-09-06T09:08:01Z</dcterms:created>
  <dcterms:modified xsi:type="dcterms:W3CDTF">2016-03-13T06:23:22Z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