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  <p:sldMasterId id="2147483876" r:id="rId2"/>
  </p:sldMasterIdLst>
  <p:notesMasterIdLst>
    <p:notesMasterId r:id="rId35"/>
  </p:notesMasterIdLst>
  <p:handoutMasterIdLst>
    <p:handoutMasterId r:id="rId36"/>
  </p:handoutMasterIdLst>
  <p:sldIdLst>
    <p:sldId id="341" r:id="rId3"/>
    <p:sldId id="394" r:id="rId4"/>
    <p:sldId id="449" r:id="rId5"/>
    <p:sldId id="485" r:id="rId6"/>
    <p:sldId id="480" r:id="rId7"/>
    <p:sldId id="479" r:id="rId8"/>
    <p:sldId id="450" r:id="rId9"/>
    <p:sldId id="437" r:id="rId10"/>
    <p:sldId id="451" r:id="rId11"/>
    <p:sldId id="477" r:id="rId12"/>
    <p:sldId id="448" r:id="rId13"/>
    <p:sldId id="484" r:id="rId14"/>
    <p:sldId id="462" r:id="rId15"/>
    <p:sldId id="453" r:id="rId16"/>
    <p:sldId id="454" r:id="rId17"/>
    <p:sldId id="455" r:id="rId18"/>
    <p:sldId id="456" r:id="rId19"/>
    <p:sldId id="457" r:id="rId20"/>
    <p:sldId id="458" r:id="rId21"/>
    <p:sldId id="460" r:id="rId22"/>
    <p:sldId id="482" r:id="rId23"/>
    <p:sldId id="481" r:id="rId24"/>
    <p:sldId id="470" r:id="rId25"/>
    <p:sldId id="463" r:id="rId26"/>
    <p:sldId id="471" r:id="rId27"/>
    <p:sldId id="472" r:id="rId28"/>
    <p:sldId id="474" r:id="rId29"/>
    <p:sldId id="475" r:id="rId30"/>
    <p:sldId id="486" r:id="rId31"/>
    <p:sldId id="473" r:id="rId32"/>
    <p:sldId id="464" r:id="rId33"/>
    <p:sldId id="478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857" autoAdjust="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7720A-D000-43EF-9D0F-3604A1A39101}" type="datetime1">
              <a:rPr lang="en-US" altLang="en-US"/>
              <a:pPr>
                <a:defRPr/>
              </a:pPr>
              <a:t>3/14/2016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18147-AD49-456F-8F0A-F5E463C79E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882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DD57E-5966-424B-A41C-3A8A133F67A4}" type="datetime1">
              <a:rPr lang="en-US" altLang="en-US"/>
              <a:pPr>
                <a:defRPr/>
              </a:pPr>
              <a:t>3/14/2016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FD23CB-1919-408B-9EF9-D49AA75399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85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28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53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4493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Day of Harvest was May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1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CEOS IDN Web Sites: </a:t>
            </a:r>
            <a:r>
              <a:rPr lang="en-US" dirty="0" smtClean="0"/>
              <a:t>Executive Dashboard August 1, 2014 - August 31,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D72EB-246D-474A-8C94-152BEE8E323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24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Asia, North America, Europe, Africa, South America, Australia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8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gcmdsrv1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last % different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</a:p>
          <a:p>
            <a:r>
              <a:rPr lang="en-US" dirty="0" smtClean="0"/>
              <a:t>----- Meeting Notes (2/5/16 11:49) -----</a:t>
            </a:r>
          </a:p>
          <a:p>
            <a:r>
              <a:rPr lang="en-US" dirty="0" smtClean="0"/>
              <a:t>remove (ongoing)</a:t>
            </a:r>
          </a:p>
          <a:p>
            <a:r>
              <a:rPr lang="en-US" dirty="0" smtClean="0"/>
              <a:t>Main bullet </a:t>
            </a:r>
          </a:p>
          <a:p>
            <a:r>
              <a:rPr lang="en-US" dirty="0" smtClean="0"/>
              <a:t>----- Meeting Notes (2/5/16 14:57) -----</a:t>
            </a:r>
          </a:p>
          <a:p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11" descr="meat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2364" y="962313"/>
            <a:ext cx="6092891" cy="187483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Science Operations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Status and Plans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236" y="4915045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Stephen Wharton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CMR Monthly Management Meeting</a:t>
            </a:r>
          </a:p>
          <a:p>
            <a:pPr>
              <a:spcBef>
                <a:spcPct val="0"/>
              </a:spcBef>
            </a:pPr>
            <a:fld id="{18A859FF-1913-4E27-8608-5D9B7F33CE4F}" type="datetime1">
              <a:rPr lang="en-US" altLang="en-US" sz="16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1/16/2015</a:t>
            </a:fld>
            <a:endParaRPr lang="en-US" alt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73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3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rrent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154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397000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619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ture 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6954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/>
          <a:lstStyle/>
          <a:p>
            <a:fld id="{C47CB7BB-D6CF-B340-9DAF-F4ED6C7D13F6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2A90296-5854-2C43-9D64-6BFA29E1BB20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577714-49D0-DE4F-AC0A-DE571A6DDC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760413"/>
            <a:ext cx="9144000" cy="609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defRPr/>
            </a:pPr>
            <a:endParaRPr lang="en-US" altLang="en-US" sz="15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122238"/>
            <a:ext cx="7396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>
                <a:solidFill>
                  <a:srgbClr val="00256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6E5BB1-BC31-4730-8B8E-85CCCD5F51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4" descr="meatbal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4" y="157293"/>
            <a:ext cx="601352" cy="51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282A-0623-A747-B503-5ABEA0E732ED}" type="datetimeFigureOut">
              <a:rPr lang="en-US" smtClean="0"/>
              <a:t>3/14/2016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5" r:id="rId3"/>
    <p:sldLayoutId id="2147483872" r:id="rId4"/>
    <p:sldLayoutId id="2147483873" r:id="rId5"/>
    <p:sldLayoutId id="2147483888" r:id="rId6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D75D-AF74-DF49-855A-B741A588792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cmd.gsfc.nasa.gov/DocumentBuilder/defaultDif10/guide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gcmd.nasa.gov/learn/release_announcement_10.html" TargetMode="External"/><Relationship Id="rId5" Type="http://schemas.openxmlformats.org/officeDocument/2006/relationships/hyperlink" Target="http://gcmd.nasa.gov/collaborate/docbuilder.html" TargetMode="External"/><Relationship Id="rId4" Type="http://schemas.openxmlformats.org/officeDocument/2006/relationships/hyperlink" Target="http://gcmd.gsfc.nasa.gov/Aboutus/xml/dif/dif_v10.2.xs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://gcmd.nasa.gov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dn.ceos.org/idn-resources/stats_ceos_dif_coun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ichael.P.Morahan@nasa.gov" TargetMode="External"/><Relationship Id="rId4" Type="http://schemas.openxmlformats.org/officeDocument/2006/relationships/hyperlink" Target="mailto:gsfc-gcmduso@mail.nasa.go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207963" y="1057275"/>
            <a:ext cx="8531225" cy="1874838"/>
          </a:xfrm>
        </p:spPr>
        <p:txBody>
          <a:bodyPr anchor="t"/>
          <a:lstStyle/>
          <a:p>
            <a:pPr algn="ctr">
              <a:defRPr/>
            </a:pPr>
            <a:r>
              <a:rPr lang="en-US" dirty="0" smtClean="0"/>
              <a:t>WGISS-41: IDN Report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238" y="5070475"/>
            <a:ext cx="5988050" cy="10937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Michael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Morahan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CEOS WGISS-41 </a:t>
            </a:r>
            <a:r>
              <a:rPr lang="en-US" altLang="en-US" sz="1600" dirty="0">
                <a:solidFill>
                  <a:srgbClr val="000000"/>
                </a:solidFill>
              </a:rPr>
              <a:t>M</a:t>
            </a:r>
            <a:r>
              <a:rPr lang="en-US" altLang="en-US" sz="1600" dirty="0" smtClean="0">
                <a:solidFill>
                  <a:srgbClr val="000000"/>
                </a:solidFill>
              </a:rPr>
              <a:t>eeting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chemeClr val="tx1">
                    <a:lumMod val="50000"/>
                  </a:schemeClr>
                </a:solidFill>
              </a:rPr>
              <a:t>Canberra, Australia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March 14-18, 2016</a:t>
            </a:r>
          </a:p>
        </p:txBody>
      </p:sp>
    </p:spTree>
    <p:extLst>
      <p:ext uri="{BB962C8B-B14F-4D97-AF65-F5344CB8AC3E}">
        <p14:creationId xmlns:p14="http://schemas.microsoft.com/office/powerpoint/2010/main" val="304714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40006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DocBUILDER</a:t>
            </a:r>
            <a:r>
              <a:rPr lang="en-US" sz="3200" dirty="0" smtClean="0"/>
              <a:t>: QA Feedback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3" name="Picture 2" descr="QA_report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/>
          <a:stretch/>
        </p:blipFill>
        <p:spPr>
          <a:xfrm>
            <a:off x="886968" y="824106"/>
            <a:ext cx="7437120" cy="60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9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25576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 Neue"/>
                <a:cs typeface="Helvetica Neue"/>
              </a:rPr>
              <a:t>DIF-10 and </a:t>
            </a:r>
            <a:r>
              <a:rPr lang="en-US" sz="3200" dirty="0" err="1" smtClean="0">
                <a:latin typeface="Helvetica Neue"/>
                <a:cs typeface="Helvetica Neue"/>
              </a:rPr>
              <a:t>DocBUILDER</a:t>
            </a:r>
            <a:r>
              <a:rPr lang="en-US" sz="3200" dirty="0" smtClean="0">
                <a:latin typeface="Helvetica Neue"/>
                <a:cs typeface="Helvetica Neue"/>
              </a:rPr>
              <a:t> Resources 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77800" y="800599"/>
            <a:ext cx="8851900" cy="49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DIF-10 writer's guide: </a:t>
            </a:r>
            <a:r>
              <a:rPr lang="en-US" sz="2200" u="sng" dirty="0">
                <a:latin typeface="Helvetica Neue"/>
                <a:cs typeface="Helvetica Neue"/>
                <a:hlinkClick r:id="rId3"/>
              </a:rPr>
              <a:t>http://gcmd.gsfc.nasa.gov/DocumentBuilder/defaultDif10/guide/</a:t>
            </a:r>
            <a:r>
              <a:rPr lang="en-US" sz="2200" u="sng" dirty="0" smtClean="0">
                <a:latin typeface="Helvetica Neue"/>
                <a:cs typeface="Helvetica Neue"/>
                <a:hlinkClick r:id="rId3"/>
              </a:rPr>
              <a:t>index.html</a:t>
            </a:r>
            <a:endParaRPr lang="en-US" sz="2200" u="sng" dirty="0" smtClean="0"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</a:pPr>
            <a:endParaRPr lang="en-US" sz="2200" u="sng" dirty="0">
              <a:latin typeface="Helvetica Neue"/>
              <a:cs typeface="Helvetica Neue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latin typeface="Helvetica Neue"/>
                <a:cs typeface="Helvetica Neue"/>
              </a:rPr>
              <a:t>DIF-10 </a:t>
            </a:r>
            <a:r>
              <a:rPr lang="en-US" sz="2400" dirty="0" err="1" smtClean="0">
                <a:latin typeface="Helvetica Neue"/>
                <a:cs typeface="Helvetica Neue"/>
              </a:rPr>
              <a:t>schema:</a:t>
            </a:r>
            <a:r>
              <a:rPr lang="en-US" sz="2200" u="sng" dirty="0" err="1" smtClean="0">
                <a:latin typeface="Helvetica Neue"/>
                <a:cs typeface="Helvetica Neue"/>
                <a:hlinkClick r:id="rId4"/>
              </a:rPr>
              <a:t>http</a:t>
            </a:r>
            <a:r>
              <a:rPr lang="en-US" sz="2200" u="sng" dirty="0">
                <a:latin typeface="Helvetica Neue"/>
                <a:cs typeface="Helvetica Neue"/>
                <a:hlinkClick r:id="rId4"/>
              </a:rPr>
              <a:t>://gcmd.gsfc.nasa.gov/Aboutus/xml/dif/dif_v10.2.</a:t>
            </a:r>
            <a:r>
              <a:rPr lang="en-US" sz="2200" u="sng" dirty="0" smtClean="0">
                <a:latin typeface="Helvetica Neue"/>
                <a:cs typeface="Helvetica Neue"/>
                <a:hlinkClick r:id="rId4"/>
              </a:rPr>
              <a:t>xsd</a:t>
            </a:r>
            <a:endParaRPr lang="en-US" sz="2200" u="sng" dirty="0" smtClean="0"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Helvetica Neue"/>
              <a:cs typeface="Helvetica Neue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>
                <a:latin typeface="Helvetica Neue"/>
                <a:cs typeface="Helvetica Neue"/>
              </a:rPr>
              <a:t>DocBUILDER</a:t>
            </a:r>
            <a:r>
              <a:rPr lang="en-US" sz="2400" dirty="0" smtClean="0">
                <a:latin typeface="Helvetica Neue"/>
                <a:cs typeface="Helvetica Neue"/>
              </a:rPr>
              <a:t> link: </a:t>
            </a:r>
            <a:r>
              <a:rPr lang="en-US" sz="2000" dirty="0" smtClean="0">
                <a:latin typeface="Helvetica Neue"/>
                <a:cs typeface="Helvetica Neue"/>
                <a:hlinkClick r:id="rId5"/>
              </a:rPr>
              <a:t>http://gcmd.nasa.gov/collaborate/docbuilder.html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2000" dirty="0">
              <a:latin typeface="Helvetica Neue"/>
              <a:cs typeface="Helvetica Neue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GCMD Release </a:t>
            </a:r>
            <a:r>
              <a:rPr lang="en-US" sz="2400" dirty="0" err="1" smtClean="0">
                <a:latin typeface="Helvetica Neue"/>
                <a:cs typeface="Helvetica Neue"/>
              </a:rPr>
              <a:t>announcement:</a:t>
            </a:r>
            <a:r>
              <a:rPr lang="en-US" sz="2200" dirty="0" err="1" smtClean="0">
                <a:latin typeface="Helvetica Neue"/>
                <a:cs typeface="Helvetica Neue"/>
                <a:hlinkClick r:id="rId6"/>
              </a:rPr>
              <a:t>http</a:t>
            </a:r>
            <a:r>
              <a:rPr lang="en-US" sz="2200" dirty="0" smtClean="0">
                <a:latin typeface="Helvetica Neue"/>
                <a:cs typeface="Helvetica Neue"/>
                <a:hlinkClick r:id="rId6"/>
              </a:rPr>
              <a:t>://gcmd.nasa.gov/learn/release_announcement_10.html</a:t>
            </a:r>
            <a:endParaRPr lang="en-US" sz="2200" dirty="0" smtClean="0">
              <a:latin typeface="Helvetica Neue"/>
              <a:cs typeface="Helvetica Neue"/>
            </a:endParaRPr>
          </a:p>
          <a:p>
            <a:endParaRPr lang="en-US" sz="2200" dirty="0" smtClean="0">
              <a:latin typeface="Helvetica Neue"/>
              <a:cs typeface="Helvetica Neue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latin typeface="Helvetica Neue"/>
              <a:cs typeface="Helvetica Neue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373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22238" y="1057275"/>
            <a:ext cx="8878723" cy="1874838"/>
          </a:xfrm>
        </p:spPr>
        <p:txBody>
          <a:bodyPr anchor="t"/>
          <a:lstStyle/>
          <a:p>
            <a:pPr algn="ctr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Generation </a:t>
            </a:r>
            <a:r>
              <a:rPr lang="en-US" altLang="en-US" dirty="0">
                <a:latin typeface="Arial" panose="020B0604020202020204" pitchFamily="34" charset="0"/>
              </a:rPr>
              <a:t>Search Interface 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1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180" y="144493"/>
            <a:ext cx="8190820" cy="501650"/>
          </a:xfrm>
        </p:spPr>
        <p:txBody>
          <a:bodyPr/>
          <a:lstStyle/>
          <a:p>
            <a:r>
              <a:rPr lang="en-US" sz="3000" dirty="0" smtClean="0"/>
              <a:t> 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Generation </a:t>
            </a:r>
            <a:r>
              <a:rPr lang="en-US" altLang="en-US" sz="3000" dirty="0" smtClean="0">
                <a:latin typeface="Arial" panose="020B0604020202020204" pitchFamily="34" charset="0"/>
              </a:rPr>
              <a:t>Search </a:t>
            </a:r>
            <a:r>
              <a:rPr lang="en-US" altLang="en-US" sz="3000" dirty="0">
                <a:latin typeface="Arial" panose="020B0604020202020204" pitchFamily="34" charset="0"/>
              </a:rPr>
              <a:t>Interface </a:t>
            </a:r>
            <a:r>
              <a:rPr lang="en-US" sz="3000" dirty="0" smtClean="0"/>
              <a:t>Objectives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82" y="863456"/>
            <a:ext cx="8468765" cy="48641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b="0" dirty="0" smtClean="0">
                <a:latin typeface="Helvetica Neue"/>
                <a:cs typeface="Helvetica Neue"/>
              </a:rPr>
              <a:t>Utilize </a:t>
            </a:r>
            <a:r>
              <a:rPr lang="en-US" altLang="en-US" sz="2400" b="0" dirty="0">
                <a:latin typeface="Helvetica Neue"/>
                <a:cs typeface="Helvetica Neue"/>
              </a:rPr>
              <a:t>the Common Metadata Repository (CMR) as the </a:t>
            </a:r>
            <a:r>
              <a:rPr lang="en-US" altLang="en-US" sz="2400" b="0" dirty="0" smtClean="0">
                <a:latin typeface="Helvetica Neue"/>
                <a:cs typeface="Helvetica Neue"/>
              </a:rPr>
              <a:t>back-end - the </a:t>
            </a:r>
            <a:r>
              <a:rPr lang="en-US" altLang="en-US" sz="2400" b="0" dirty="0">
                <a:latin typeface="Helvetica Neue"/>
                <a:cs typeface="Helvetica Neue"/>
              </a:rPr>
              <a:t>authoritative source for all </a:t>
            </a:r>
            <a:r>
              <a:rPr lang="en-US" altLang="en-US" sz="2400" b="0" dirty="0" smtClean="0">
                <a:latin typeface="Helvetica Neue"/>
                <a:cs typeface="Helvetica Neue"/>
              </a:rPr>
              <a:t>GCMD/</a:t>
            </a:r>
            <a:r>
              <a:rPr lang="en-US" altLang="en-US" b="0" dirty="0" smtClean="0">
                <a:latin typeface="Helvetica Neue"/>
                <a:cs typeface="Helvetica Neue"/>
              </a:rPr>
              <a:t>IDN</a:t>
            </a:r>
            <a:r>
              <a:rPr lang="en-US" altLang="en-US" sz="2400" b="0" dirty="0" smtClean="0">
                <a:latin typeface="Helvetica Neue"/>
                <a:cs typeface="Helvetica Neue"/>
              </a:rPr>
              <a:t> metadata.</a:t>
            </a:r>
            <a:endParaRPr lang="en-US" altLang="en-US" sz="2400" b="0" dirty="0">
              <a:latin typeface="Helvetica Neue"/>
              <a:cs typeface="Helvetica Neue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b="0" dirty="0" smtClean="0">
                <a:latin typeface="Helvetica Neue"/>
                <a:cs typeface="Helvetica Neue"/>
              </a:rPr>
              <a:t>Build </a:t>
            </a:r>
            <a:r>
              <a:rPr lang="en-US" altLang="en-US" sz="2400" b="0" dirty="0">
                <a:latin typeface="Helvetica Neue"/>
                <a:cs typeface="Helvetica Neue"/>
              </a:rPr>
              <a:t>upon the current search interface with new functionality designed to increase search precision and/or recall</a:t>
            </a:r>
            <a:r>
              <a:rPr lang="en-US" altLang="en-US" sz="2400" b="0" dirty="0" smtClean="0">
                <a:latin typeface="Helvetica Neue"/>
                <a:cs typeface="Helvetica Neue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400" b="0" dirty="0" smtClean="0">
                <a:latin typeface="Helvetica Neue"/>
                <a:cs typeface="Helvetica Neue"/>
              </a:rPr>
              <a:t>Incorporate search, refinement and sort functionality </a:t>
            </a:r>
            <a:r>
              <a:rPr lang="en-US" altLang="en-US" sz="2400" b="0" dirty="0">
                <a:latin typeface="Helvetica Neue"/>
                <a:cs typeface="Helvetica Neue"/>
              </a:rPr>
              <a:t>on one page</a:t>
            </a:r>
            <a:r>
              <a:rPr lang="en-US" altLang="en-US" sz="2400" b="0" dirty="0" smtClean="0">
                <a:latin typeface="Helvetica Neue"/>
                <a:cs typeface="Helvetica Neue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b="0" dirty="0" smtClean="0">
                <a:latin typeface="Helvetica Neue"/>
                <a:cs typeface="Helvetica Neue"/>
              </a:rPr>
              <a:t>Include </a:t>
            </a:r>
            <a:r>
              <a:rPr lang="en-US" altLang="en-US" sz="2400" b="0" dirty="0">
                <a:latin typeface="Helvetica Neue"/>
                <a:cs typeface="Helvetica Neue"/>
              </a:rPr>
              <a:t>additional options for search, refinement, and display that </a:t>
            </a:r>
            <a:r>
              <a:rPr lang="en-US" altLang="en-US" sz="2400" b="0" dirty="0" smtClean="0">
                <a:latin typeface="Helvetica Neue"/>
                <a:cs typeface="Helvetica Neue"/>
              </a:rPr>
              <a:t>captures </a:t>
            </a:r>
            <a:r>
              <a:rPr lang="en-US" altLang="en-US" sz="2400" b="0" dirty="0">
                <a:latin typeface="Helvetica Neue"/>
                <a:cs typeface="Helvetica Neue"/>
              </a:rPr>
              <a:t>user requests over the years.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0" dirty="0" smtClean="0">
                <a:latin typeface="Helvetica Neue"/>
                <a:cs typeface="Helvetica Neue"/>
              </a:rPr>
              <a:t>Offer an interdisciplinary approach for the discovery </a:t>
            </a:r>
            <a:r>
              <a:rPr lang="en-US" sz="2400" b="0" dirty="0">
                <a:latin typeface="Helvetica Neue"/>
                <a:cs typeface="Helvetica Neue"/>
              </a:rPr>
              <a:t>of and access to </a:t>
            </a:r>
            <a:r>
              <a:rPr lang="en-US" sz="2400" b="0" dirty="0" smtClean="0">
                <a:latin typeface="Helvetica Neue"/>
                <a:cs typeface="Helvetica Neue"/>
              </a:rPr>
              <a:t>Earth science data and </a:t>
            </a:r>
            <a:r>
              <a:rPr lang="en-US" sz="2400" b="0" dirty="0">
                <a:latin typeface="Helvetica Neue"/>
                <a:cs typeface="Helvetica Neue"/>
              </a:rPr>
              <a:t>related </a:t>
            </a:r>
            <a:r>
              <a:rPr lang="en-US" sz="2400" b="0" dirty="0" smtClean="0">
                <a:latin typeface="Helvetica Neue"/>
                <a:cs typeface="Helvetica Neue"/>
              </a:rPr>
              <a:t>services.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altLang="en-US" sz="2400" b="0" dirty="0">
              <a:latin typeface="Helvetica Neue"/>
              <a:cs typeface="Helvetica Neue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7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New Keyword Search Interface </a:t>
            </a:r>
            <a:endParaRPr lang="en-US" altLang="en-US" sz="32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77" y="4862824"/>
            <a:ext cx="8700576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Helvetica Neue"/>
                <a:cs typeface="Helvetica Neue"/>
              </a:rPr>
              <a:t>3</a:t>
            </a:r>
            <a:r>
              <a:rPr lang="en-US" sz="2400" baseline="30000" dirty="0">
                <a:latin typeface="Helvetica Neue"/>
                <a:cs typeface="Helvetica Neue"/>
              </a:rPr>
              <a:t>rd</a:t>
            </a:r>
            <a:r>
              <a:rPr lang="en-US" sz="2400" dirty="0">
                <a:latin typeface="Helvetica Neue"/>
                <a:cs typeface="Helvetica Neue"/>
              </a:rPr>
              <a:t> Generation: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latin typeface="Helvetica Neue"/>
                <a:cs typeface="Helvetica Neue"/>
              </a:rPr>
              <a:t>All features available from one page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Helvetica Neue"/>
                <a:cs typeface="Helvetica Neue"/>
              </a:rPr>
              <a:t>Enhanced free-text search and keyword tree </a:t>
            </a:r>
            <a:r>
              <a:rPr lang="en-US" sz="2400" dirty="0" smtClean="0">
                <a:latin typeface="Helvetica Neue"/>
                <a:cs typeface="Helvetica Neue"/>
              </a:rPr>
              <a:t>functionality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Helvetica Neue"/>
                <a:cs typeface="Helvetica Neue"/>
              </a:rPr>
              <a:t>Searches </a:t>
            </a:r>
            <a:r>
              <a:rPr lang="en-US" altLang="en-US" sz="2400" dirty="0">
                <a:latin typeface="Helvetica Neue"/>
                <a:cs typeface="Helvetica Neue"/>
              </a:rPr>
              <a:t>Common Metadata Repository </a:t>
            </a:r>
            <a:r>
              <a:rPr lang="en-US" altLang="en-US" sz="2400" dirty="0" smtClean="0">
                <a:latin typeface="Helvetica Neue"/>
                <a:cs typeface="Helvetica Neue"/>
              </a:rPr>
              <a:t>(</a:t>
            </a:r>
            <a:r>
              <a:rPr lang="en-US" sz="2400" dirty="0" smtClean="0">
                <a:latin typeface="Helvetica Neue"/>
                <a:cs typeface="Helvetica Neue"/>
              </a:rPr>
              <a:t>CMR)</a:t>
            </a:r>
            <a:endParaRPr lang="en-US" sz="24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latin typeface="Helvetica Neue"/>
                <a:cs typeface="Helvetica Neue"/>
              </a:rPr>
              <a:t>No longer need to navigate the keyword </a:t>
            </a:r>
            <a:r>
              <a:rPr lang="en-US" sz="2400" dirty="0" smtClean="0">
                <a:latin typeface="Helvetica Neue"/>
                <a:cs typeface="Helvetica Neue"/>
              </a:rPr>
              <a:t>drill-down</a:t>
            </a:r>
          </a:p>
        </p:txBody>
      </p:sp>
      <p:pic>
        <p:nvPicPr>
          <p:cNvPr id="2" name="Picture 1" descr="Search3screen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b="5096"/>
          <a:stretch/>
        </p:blipFill>
        <p:spPr>
          <a:xfrm>
            <a:off x="406401" y="787402"/>
            <a:ext cx="8382000" cy="40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93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0146" y="768047"/>
            <a:ext cx="8923854" cy="4643438"/>
          </a:xfrm>
        </p:spPr>
        <p:txBody>
          <a:bodyPr/>
          <a:lstStyle/>
          <a:p>
            <a:r>
              <a:rPr lang="en-US" altLang="en-US" sz="2400" b="0" dirty="0" smtClean="0">
                <a:latin typeface="Helvetica Neue"/>
                <a:cs typeface="Helvetica Neue"/>
              </a:rPr>
              <a:t>Free-Text searches all indexed fields for a term</a:t>
            </a:r>
          </a:p>
          <a:p>
            <a:pPr>
              <a:lnSpc>
                <a:spcPct val="90000"/>
              </a:lnSpc>
            </a:pPr>
            <a:r>
              <a:rPr lang="en-US" altLang="en-US" sz="2400" b="0" dirty="0" smtClean="0">
                <a:latin typeface="Helvetica Neue"/>
                <a:cs typeface="Helvetica Neue"/>
              </a:rPr>
              <a:t>When free-text search terms match GCMD controlled keywords, they are highlighted in the keyword “tree”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b="0" dirty="0" smtClean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 b="0" dirty="0" smtClean="0">
              <a:latin typeface="Arial" panose="020B0604020202020204" pitchFamily="34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52500" y="156710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Free-Text Search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ADEF3F-9969-47AA-A6A6-A7BE97B98B58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193800" y="520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pic>
        <p:nvPicPr>
          <p:cNvPr id="2" name="Picture 1" descr="Free-text_Sear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2" y="2628523"/>
            <a:ext cx="8496300" cy="3835400"/>
          </a:xfrm>
          <a:prstGeom prst="rect">
            <a:avLst/>
          </a:prstGeom>
          <a:ln w="19050" cmpd="sng">
            <a:solidFill>
              <a:srgbClr val="3366FF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507126" y="3051666"/>
            <a:ext cx="989655" cy="6103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>
            <a:off x="2172188" y="3051666"/>
            <a:ext cx="1324593" cy="30912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54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3848" y="764096"/>
            <a:ext cx="8965724" cy="32067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0" dirty="0" smtClean="0">
                <a:latin typeface="Helvetica Neue"/>
                <a:ea typeface="MS PGothic" charset="0"/>
                <a:cs typeface="Helvetica Neue"/>
              </a:rPr>
              <a:t>Uncheck to browse, search, and/or refine by the entire GCMD/IDN keyword hierarchy</a:t>
            </a:r>
          </a:p>
          <a:p>
            <a:pPr marL="0" indent="0">
              <a:buNone/>
              <a:defRPr/>
            </a:pPr>
            <a:endParaRPr lang="en-US" sz="2400" b="0" dirty="0" smtClean="0">
              <a:latin typeface="Helvetica Neue"/>
              <a:ea typeface="MS PGothic" charset="0"/>
              <a:cs typeface="Helvetica Neue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0" dirty="0" smtClean="0">
              <a:latin typeface="Helvetica Neue"/>
              <a:ea typeface="MS PGothic" charset="0"/>
              <a:cs typeface="Helvetica Neue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sz="2400" b="0" dirty="0">
              <a:latin typeface="Helvetica Neue"/>
              <a:ea typeface="MS PGothic" charset="0"/>
              <a:cs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85" b="2735"/>
          <a:stretch/>
        </p:blipFill>
        <p:spPr>
          <a:xfrm>
            <a:off x="27648" y="2327971"/>
            <a:ext cx="9073780" cy="286161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Browse Keyword Hierarchy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FC6345-D02D-4BC0-A57B-D3064C6EF845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193800" y="520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5" name="Oval 4"/>
          <p:cNvSpPr/>
          <p:nvPr/>
        </p:nvSpPr>
        <p:spPr bwMode="auto">
          <a:xfrm>
            <a:off x="14948" y="2340671"/>
            <a:ext cx="1938199" cy="5327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10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58" y="122238"/>
            <a:ext cx="8392142" cy="501650"/>
          </a:xfrm>
        </p:spPr>
        <p:txBody>
          <a:bodyPr/>
          <a:lstStyle/>
          <a:p>
            <a:r>
              <a:rPr lang="en-US" dirty="0" smtClean="0"/>
              <a:t>Keyword Search Results and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76" y="740393"/>
            <a:ext cx="8983773" cy="2094902"/>
          </a:xfrm>
        </p:spPr>
        <p:txBody>
          <a:bodyPr/>
          <a:lstStyle/>
          <a:p>
            <a:r>
              <a:rPr lang="en-US" sz="2400" b="0" dirty="0" smtClean="0">
                <a:latin typeface="Helvetica Neue"/>
                <a:cs typeface="Helvetica Neue"/>
              </a:rPr>
              <a:t>Search Result: </a:t>
            </a:r>
            <a:r>
              <a:rPr lang="en-US" b="0" dirty="0" smtClean="0">
                <a:latin typeface="Helvetica Neue"/>
                <a:cs typeface="Helvetica Neue"/>
              </a:rPr>
              <a:t>Atmosphere </a:t>
            </a:r>
            <a:r>
              <a:rPr lang="en-US" dirty="0" smtClean="0">
                <a:latin typeface="Helvetica Neue"/>
                <a:cs typeface="Helvetica Neue"/>
              </a:rPr>
              <a:t>AND </a:t>
            </a:r>
            <a:r>
              <a:rPr lang="en-US" b="0" dirty="0" smtClean="0">
                <a:latin typeface="Helvetica Neue"/>
                <a:cs typeface="Helvetica Neue"/>
              </a:rPr>
              <a:t>Earth Observation Satellites</a:t>
            </a:r>
            <a:endParaRPr lang="en-US" sz="2400" b="0" dirty="0" smtClean="0">
              <a:latin typeface="Helvetica Neue"/>
              <a:cs typeface="Helvetica Neue"/>
            </a:endParaRPr>
          </a:p>
          <a:p>
            <a:r>
              <a:rPr lang="en-US" sz="2400" b="0" dirty="0" smtClean="0">
                <a:latin typeface="Helvetica Neue"/>
                <a:cs typeface="Helvetica Neue"/>
              </a:rPr>
              <a:t>Metadata “Pretty View”</a:t>
            </a: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0" name="Picture 9" descr="Search_results_atm-eo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" y="1999610"/>
            <a:ext cx="7642860" cy="199644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11" name="Picture 10" descr="Display_page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6480"/>
          <a:stretch/>
        </p:blipFill>
        <p:spPr>
          <a:xfrm>
            <a:off x="1701165" y="4024107"/>
            <a:ext cx="5502402" cy="2814506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2" name="Rectangle 11"/>
          <p:cNvSpPr/>
          <p:nvPr/>
        </p:nvSpPr>
        <p:spPr bwMode="auto">
          <a:xfrm>
            <a:off x="625116" y="3134202"/>
            <a:ext cx="7642861" cy="2774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20" name="Straight Arrow Connector 19"/>
          <p:cNvCxnSpPr>
            <a:stCxn id="12" idx="2"/>
            <a:endCxn id="11" idx="0"/>
          </p:cNvCxnSpPr>
          <p:nvPr/>
        </p:nvCxnSpPr>
        <p:spPr bwMode="auto">
          <a:xfrm>
            <a:off x="4446547" y="3411669"/>
            <a:ext cx="5819" cy="6124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685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rtbytemporal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5222"/>
          <a:stretch/>
        </p:blipFill>
        <p:spPr>
          <a:xfrm>
            <a:off x="0" y="2686012"/>
            <a:ext cx="9144000" cy="3596016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52500" y="153533"/>
            <a:ext cx="7396163" cy="50165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Sorting Keyword Search Results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96863" y="778545"/>
            <a:ext cx="6675437" cy="2201862"/>
          </a:xfrm>
        </p:spPr>
        <p:txBody>
          <a:bodyPr/>
          <a:lstStyle/>
          <a:p>
            <a:r>
              <a:rPr lang="en-US" altLang="en-US" sz="2400" b="0" dirty="0">
                <a:latin typeface="Helvetica Neue"/>
                <a:cs typeface="Helvetica Neue"/>
              </a:rPr>
              <a:t>C</a:t>
            </a:r>
            <a:r>
              <a:rPr lang="en-US" altLang="en-US" sz="2400" b="0" dirty="0" smtClean="0">
                <a:latin typeface="Helvetica Neue"/>
                <a:cs typeface="Helvetica Neue"/>
              </a:rPr>
              <a:t>hoose which information is displayed  </a:t>
            </a:r>
          </a:p>
          <a:p>
            <a:r>
              <a:rPr lang="en-US" altLang="en-US" sz="2400" b="0" dirty="0">
                <a:latin typeface="Helvetica Neue"/>
                <a:cs typeface="Helvetica Neue"/>
              </a:rPr>
              <a:t>C</a:t>
            </a:r>
            <a:r>
              <a:rPr lang="en-US" altLang="en-US" sz="2400" b="0" dirty="0" smtClean="0">
                <a:latin typeface="Helvetica Neue"/>
                <a:cs typeface="Helvetica Neue"/>
              </a:rPr>
              <a:t>ustomize the sort results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E2F57A-A60D-43C3-B013-3979EC8735AE}" type="slidenum">
              <a:rPr lang="en-US" altLang="en-US" sz="1000">
                <a:solidFill>
                  <a:srgbClr val="002569"/>
                </a:solidFill>
                <a:cs typeface="Arial" panose="020B0604020202020204" pitchFamily="34" charset="0"/>
              </a:rPr>
              <a:pPr/>
              <a:t>18</a:t>
            </a:fld>
            <a:endParaRPr lang="en-US" altLang="en-US" sz="1000" dirty="0">
              <a:solidFill>
                <a:srgbClr val="002569"/>
              </a:solidFill>
              <a:cs typeface="Arial" panose="020B0604020202020204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193800" y="520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765300" y="3010859"/>
            <a:ext cx="372763" cy="32682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>
              <a:defRPr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3" y="1959943"/>
            <a:ext cx="194312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"/>
                <a:cs typeface="Arial"/>
              </a:rPr>
              <a:t>Hover </a:t>
            </a:r>
            <a:r>
              <a:rPr lang="en-US" sz="1400" dirty="0" smtClean="0">
                <a:latin typeface="Arial"/>
                <a:cs typeface="Arial"/>
              </a:rPr>
              <a:t>Here </a:t>
            </a:r>
            <a:r>
              <a:rPr lang="en-US" sz="1400" dirty="0">
                <a:latin typeface="Arial"/>
                <a:cs typeface="Arial"/>
              </a:rPr>
              <a:t>to </a:t>
            </a:r>
            <a:r>
              <a:rPr lang="en-US" sz="1400" dirty="0" smtClean="0">
                <a:latin typeface="Arial"/>
                <a:cs typeface="Arial"/>
              </a:rPr>
              <a:t>Select Sort Options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>
            <a:endCxn id="2" idx="1"/>
          </p:cNvCxnSpPr>
          <p:nvPr/>
        </p:nvCxnSpPr>
        <p:spPr bwMode="auto">
          <a:xfrm>
            <a:off x="1454150" y="2483163"/>
            <a:ext cx="365740" cy="57555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0544" y="1959943"/>
            <a:ext cx="16003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/>
                <a:cs typeface="Arial"/>
              </a:rPr>
              <a:t>Sort by Temporal Coverage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 bwMode="auto">
          <a:xfrm>
            <a:off x="7670728" y="2483163"/>
            <a:ext cx="854737" cy="6410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8525465" y="3124200"/>
            <a:ext cx="618535" cy="295486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65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Additional Options for Search and Refinement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779352"/>
            <a:ext cx="8445500" cy="4864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Helvetica Neue"/>
                <a:cs typeface="Helvetica Neue"/>
              </a:rPr>
              <a:t>Search and/or Refine by Platform, Instrument, Data Centers, Projects, Date Search, and Spatial Coverage</a:t>
            </a: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12" y="2211782"/>
            <a:ext cx="2876951" cy="4286848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143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863" y="807961"/>
            <a:ext cx="8445500" cy="4864100"/>
          </a:xfrm>
        </p:spPr>
        <p:txBody>
          <a:bodyPr/>
          <a:lstStyle/>
          <a:p>
            <a:r>
              <a:rPr lang="en-US" b="0" dirty="0" smtClean="0">
                <a:latin typeface="Helvetica Neue"/>
                <a:cs typeface="Helvetica Neue"/>
              </a:rPr>
              <a:t>Review WGISS</a:t>
            </a:r>
            <a:r>
              <a:rPr lang="en-US" b="0" dirty="0">
                <a:latin typeface="Helvetica Neue"/>
                <a:cs typeface="Helvetica Neue"/>
              </a:rPr>
              <a:t>-40 Action </a:t>
            </a:r>
            <a:r>
              <a:rPr lang="en-US" b="0" dirty="0" smtClean="0">
                <a:latin typeface="Helvetica Neue"/>
                <a:cs typeface="Helvetica Neue"/>
              </a:rPr>
              <a:t>item</a:t>
            </a:r>
            <a:endParaRPr lang="en-US" b="0" dirty="0">
              <a:latin typeface="Helvetica Neue"/>
              <a:cs typeface="Helvetica Neue"/>
            </a:endParaRPr>
          </a:p>
          <a:p>
            <a:r>
              <a:rPr lang="en-US" b="0" dirty="0" smtClean="0">
                <a:latin typeface="Helvetica Neue"/>
                <a:cs typeface="Helvetica Neue"/>
              </a:rPr>
              <a:t>What’s new: </a:t>
            </a:r>
          </a:p>
          <a:p>
            <a:pPr lvl="1"/>
            <a:r>
              <a:rPr lang="en-US" b="0" dirty="0" smtClean="0">
                <a:latin typeface="Helvetica Neue"/>
                <a:cs typeface="Helvetica Neue"/>
              </a:rPr>
              <a:t>DIF-10</a:t>
            </a:r>
          </a:p>
          <a:p>
            <a:pPr lvl="1"/>
            <a:r>
              <a:rPr lang="en-US" b="0" dirty="0" err="1" smtClean="0">
                <a:latin typeface="Helvetica Neue"/>
                <a:cs typeface="Helvetica Neue"/>
              </a:rPr>
              <a:t>DocBUILDER</a:t>
            </a:r>
            <a:endParaRPr lang="en-US" b="0" dirty="0">
              <a:latin typeface="Helvetica Neue"/>
              <a:cs typeface="Helvetica Neue"/>
            </a:endParaRPr>
          </a:p>
          <a:p>
            <a:pPr lvl="1"/>
            <a:r>
              <a:rPr lang="en-US" b="0" dirty="0" smtClean="0">
                <a:latin typeface="Helvetica Neue"/>
                <a:cs typeface="Helvetica Neue"/>
              </a:rPr>
              <a:t>3</a:t>
            </a:r>
            <a:r>
              <a:rPr lang="en-US" b="0" baseline="30000" dirty="0" smtClean="0">
                <a:latin typeface="Helvetica Neue"/>
                <a:cs typeface="Helvetica Neue"/>
              </a:rPr>
              <a:t>rd </a:t>
            </a:r>
            <a:r>
              <a:rPr lang="en-US" b="0" dirty="0" smtClean="0">
                <a:latin typeface="Helvetica Neue"/>
                <a:cs typeface="Helvetica Neue"/>
              </a:rPr>
              <a:t>Generation Search </a:t>
            </a:r>
          </a:p>
          <a:p>
            <a:r>
              <a:rPr lang="en-US" b="0" dirty="0">
                <a:latin typeface="Helvetica Neue"/>
                <a:cs typeface="Helvetica Neue"/>
              </a:rPr>
              <a:t>Provide IDN usage metrics</a:t>
            </a:r>
          </a:p>
          <a:p>
            <a:endParaRPr lang="en-US" b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2136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40381"/>
            <a:ext cx="7396163" cy="501650"/>
          </a:xfrm>
        </p:spPr>
        <p:txBody>
          <a:bodyPr/>
          <a:lstStyle/>
          <a:p>
            <a:r>
              <a:rPr lang="en-US" sz="3200" dirty="0" smtClean="0"/>
              <a:t>Provide Feedback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450" y="5791440"/>
            <a:ext cx="3362695" cy="42497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hlinkClick r:id="rId2"/>
              </a:rPr>
              <a:t>http</a:t>
            </a:r>
            <a:r>
              <a:rPr lang="en-US" b="0" dirty="0">
                <a:hlinkClick r:id="rId2"/>
              </a:rPr>
              <a:t>://gcmd.nasa.gov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 descr="Search3screen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5044"/>
          <a:stretch/>
        </p:blipFill>
        <p:spPr>
          <a:xfrm>
            <a:off x="0" y="908731"/>
            <a:ext cx="9144000" cy="43688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953000" y="1422400"/>
            <a:ext cx="800100" cy="2921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65400" y="1231900"/>
            <a:ext cx="1573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40381"/>
            <a:ext cx="7396163" cy="501650"/>
          </a:xfrm>
        </p:spPr>
        <p:txBody>
          <a:bodyPr/>
          <a:lstStyle/>
          <a:p>
            <a:r>
              <a:rPr lang="en-US" sz="3200" dirty="0" smtClean="0"/>
              <a:t>GCMD/IDN Search Evolution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 descr="Search3screen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5044"/>
          <a:stretch/>
        </p:blipFill>
        <p:spPr>
          <a:xfrm>
            <a:off x="2054007" y="4077488"/>
            <a:ext cx="4889500" cy="2336077"/>
          </a:xfrm>
          <a:prstGeom prst="rect">
            <a:avLst/>
          </a:prstGeom>
        </p:spPr>
      </p:pic>
      <p:pic>
        <p:nvPicPr>
          <p:cNvPr id="7" name="Picture 6" descr="search1screen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9" b="9814"/>
          <a:stretch/>
        </p:blipFill>
        <p:spPr>
          <a:xfrm>
            <a:off x="177799" y="952198"/>
            <a:ext cx="3531870" cy="2432872"/>
          </a:xfrm>
          <a:prstGeom prst="rect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</p:pic>
      <p:pic>
        <p:nvPicPr>
          <p:cNvPr id="9" name="Picture 8" descr="Search2screen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13213" r="5696" b="4152"/>
          <a:stretch/>
        </p:blipFill>
        <p:spPr>
          <a:xfrm>
            <a:off x="4616597" y="1042211"/>
            <a:ext cx="4334885" cy="2326348"/>
          </a:xfrm>
          <a:prstGeom prst="rect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</p:pic>
      <p:cxnSp>
        <p:nvCxnSpPr>
          <p:cNvPr id="12" name="Straight Arrow Connector 11"/>
          <p:cNvCxnSpPr>
            <a:endCxn id="9" idx="1"/>
          </p:cNvCxnSpPr>
          <p:nvPr/>
        </p:nvCxnSpPr>
        <p:spPr bwMode="auto">
          <a:xfrm flipV="1">
            <a:off x="3709669" y="2205385"/>
            <a:ext cx="906928" cy="377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404648" y="3368559"/>
            <a:ext cx="0" cy="70892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21120" y="6396383"/>
            <a:ext cx="244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3</a:t>
            </a:r>
            <a:r>
              <a:rPr lang="en-US" baseline="30000" dirty="0">
                <a:latin typeface="Helvetica Neue"/>
                <a:cs typeface="Helvetica Neue"/>
              </a:rPr>
              <a:t>rd</a:t>
            </a:r>
            <a:r>
              <a:rPr lang="en-US" dirty="0">
                <a:latin typeface="Helvetica Neue"/>
                <a:cs typeface="Helvetica Neue"/>
              </a:rPr>
              <a:t> </a:t>
            </a:r>
            <a:r>
              <a:rPr lang="en-US" dirty="0" smtClean="0">
                <a:latin typeface="Helvetica Neue"/>
                <a:cs typeface="Helvetica Neue"/>
              </a:rPr>
              <a:t>Generation Search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10248" y="3458340"/>
            <a:ext cx="242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1</a:t>
            </a:r>
            <a:r>
              <a:rPr lang="en-US" baseline="30000" dirty="0" smtClean="0">
                <a:latin typeface="Helvetica Neue"/>
                <a:cs typeface="Helvetica Neue"/>
              </a:rPr>
              <a:t>st</a:t>
            </a:r>
            <a:r>
              <a:rPr lang="en-US" dirty="0" smtClean="0">
                <a:latin typeface="Helvetica Neue"/>
                <a:cs typeface="Helvetica Neue"/>
              </a:rPr>
              <a:t> Generation Search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31158" y="3458340"/>
            <a:ext cx="247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2</a:t>
            </a:r>
            <a:r>
              <a:rPr lang="en-US" baseline="30000" dirty="0">
                <a:latin typeface="Helvetica Neue"/>
                <a:cs typeface="Helvetica Neue"/>
              </a:rPr>
              <a:t>n</a:t>
            </a:r>
            <a:r>
              <a:rPr lang="en-US" baseline="30000" dirty="0" smtClean="0">
                <a:latin typeface="Helvetica Neue"/>
                <a:cs typeface="Helvetica Neue"/>
              </a:rPr>
              <a:t>d</a:t>
            </a:r>
            <a:r>
              <a:rPr lang="en-US" dirty="0" smtClean="0">
                <a:latin typeface="Helvetica Neue"/>
                <a:cs typeface="Helvetica Neue"/>
              </a:rPr>
              <a:t> Generation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22238" y="1620057"/>
            <a:ext cx="8531225" cy="1874838"/>
          </a:xfrm>
        </p:spPr>
        <p:txBody>
          <a:bodyPr anchor="t"/>
          <a:lstStyle/>
          <a:p>
            <a:pPr algn="ctr">
              <a:defRPr/>
            </a:pPr>
            <a:r>
              <a:rPr lang="en-US" dirty="0" smtClean="0"/>
              <a:t>Metrics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1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47597" y="774698"/>
            <a:ext cx="7454541" cy="44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497577"/>
            <a:ext cx="9144000" cy="4495800"/>
          </a:xfrm>
        </p:spPr>
        <p:txBody>
          <a:bodyPr/>
          <a:lstStyle/>
          <a:p>
            <a:r>
              <a:rPr lang="en-US" b="0" dirty="0" smtClean="0"/>
              <a:t>Stats:</a:t>
            </a:r>
          </a:p>
          <a:p>
            <a:pPr lvl="2"/>
            <a:r>
              <a:rPr lang="en-US" b="0" dirty="0" smtClean="0"/>
              <a:t>CEOS DIF counts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Parameters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</a:t>
            </a:r>
            <a:r>
              <a:rPr lang="en-US" b="0" dirty="0" err="1" smtClean="0"/>
              <a:t>Source_Name</a:t>
            </a:r>
            <a:r>
              <a:rPr lang="en-US" b="0" dirty="0" smtClean="0"/>
              <a:t> Bucket (Platform Type)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</a:t>
            </a:r>
            <a:r>
              <a:rPr lang="en-US" b="0" dirty="0" err="1" smtClean="0"/>
              <a:t>IDN_Node</a:t>
            </a:r>
            <a:endParaRPr lang="en-US" b="0" dirty="0" smtClean="0"/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Data Center</a:t>
            </a:r>
          </a:p>
          <a:p>
            <a:pPr lvl="2"/>
            <a:endParaRPr lang="en-US" b="0" dirty="0" smtClean="0"/>
          </a:p>
          <a:p>
            <a:pPr algn="just"/>
            <a:r>
              <a:rPr lang="en-US" b="0" dirty="0" smtClean="0">
                <a:hlinkClick r:id="rId3"/>
              </a:rPr>
              <a:t>http://idn.ceos.org/idn-resources/stats_ceos_dif_count.pdf</a:t>
            </a: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9068" y="138485"/>
            <a:ext cx="7396163" cy="501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rial"/>
                <a:cs typeface="Arial"/>
              </a:rPr>
              <a:t>IDN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Statistics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7" y="-130085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IDN Site Usage: </a:t>
            </a:r>
            <a:br>
              <a:rPr lang="en-US" sz="3200" dirty="0" smtClean="0"/>
            </a:br>
            <a:r>
              <a:rPr lang="en-US" sz="3000" dirty="0" smtClean="0"/>
              <a:t>February 2015 – February 2016</a:t>
            </a:r>
            <a:endParaRPr lang="en-US" sz="3000" dirty="0"/>
          </a:p>
        </p:txBody>
      </p:sp>
      <p:pic>
        <p:nvPicPr>
          <p:cNvPr id="6" name="Content Placeholder 5" descr="Untitled.tif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2144" r="-12144"/>
          <a:stretch>
            <a:fillRect/>
          </a:stretch>
        </p:blipFill>
        <p:spPr>
          <a:xfrm>
            <a:off x="-272396" y="943242"/>
            <a:ext cx="4892587" cy="5482971"/>
          </a:xfr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24</a:t>
            </a:fld>
            <a:endParaRPr lang="en-US" altLang="en-US" sz="1000" dirty="0">
              <a:latin typeface="Calibri"/>
              <a:cs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83992"/>
              </p:ext>
            </p:extLst>
          </p:nvPr>
        </p:nvGraphicFramePr>
        <p:xfrm>
          <a:off x="4905952" y="1504575"/>
          <a:ext cx="350583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4512"/>
                <a:gridCol w="10813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27,806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Average Daily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Monthly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2,139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61,685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37871" y="4992445"/>
            <a:ext cx="2779778" cy="92333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"/>
                <a:cs typeface="Helvetica Neue"/>
              </a:rPr>
              <a:t>Beta IDN Site usage</a:t>
            </a:r>
          </a:p>
          <a:p>
            <a:pPr algn="just"/>
            <a:r>
              <a:rPr lang="en-US" dirty="0" smtClean="0">
                <a:latin typeface="Helvetica Neue"/>
                <a:cs typeface="Helvetica Neue"/>
              </a:rPr>
              <a:t>Total </a:t>
            </a:r>
            <a:r>
              <a:rPr lang="en-US" dirty="0">
                <a:latin typeface="Helvetica Neue"/>
                <a:cs typeface="Helvetica Neue"/>
              </a:rPr>
              <a:t>Page Views: 83,240</a:t>
            </a:r>
          </a:p>
          <a:p>
            <a:pPr algn="just"/>
            <a:r>
              <a:rPr lang="en-US" dirty="0">
                <a:latin typeface="Helvetica Neue"/>
                <a:cs typeface="Helvetica Neue"/>
              </a:rPr>
              <a:t>Total Visits</a:t>
            </a:r>
            <a:r>
              <a:rPr lang="en-US" dirty="0" smtClean="0">
                <a:latin typeface="Helvetica Neue"/>
                <a:cs typeface="Helvetica Neue"/>
              </a:rPr>
              <a:t>:           </a:t>
            </a:r>
            <a:r>
              <a:rPr lang="en-US" dirty="0">
                <a:latin typeface="Helvetica Neue"/>
                <a:cs typeface="Helvetica Neue"/>
              </a:rPr>
              <a:t>14,437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298605" y="5425455"/>
            <a:ext cx="19392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026608" y="6582249"/>
            <a:ext cx="557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* IDN Site and Beta IDN Site </a:t>
            </a:r>
            <a:r>
              <a:rPr lang="en-US" sz="1400" dirty="0">
                <a:latin typeface="Helvetica Neue"/>
                <a:cs typeface="Helvetica Neue"/>
              </a:rPr>
              <a:t>Metrics</a:t>
            </a:r>
            <a:r>
              <a:rPr lang="en-US" sz="1400" dirty="0" smtClean="0">
                <a:latin typeface="Helvetica Neue"/>
                <a:cs typeface="Helvetica Neue"/>
              </a:rPr>
              <a:t> collected by different software 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829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88217"/>
            <a:ext cx="8251825" cy="5849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IDN Usage by </a:t>
            </a:r>
            <a:r>
              <a:rPr lang="en-US" sz="3200" dirty="0" smtClean="0"/>
              <a:t>Continent: </a:t>
            </a:r>
            <a:br>
              <a:rPr lang="en-US" sz="3200" dirty="0" smtClean="0"/>
            </a:br>
            <a:r>
              <a:rPr lang="en-US" sz="3000" dirty="0"/>
              <a:t>February 2015 – February 2016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226300" y="27432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23833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25</a:t>
            </a:fld>
            <a:endParaRPr lang="en-US" sz="1000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/>
          <a:stretch/>
        </p:blipFill>
        <p:spPr>
          <a:xfrm>
            <a:off x="546100" y="1800102"/>
            <a:ext cx="8021361" cy="4457104"/>
          </a:xfrm>
        </p:spPr>
      </p:pic>
      <p:sp>
        <p:nvSpPr>
          <p:cNvPr id="6" name="TextBox 5"/>
          <p:cNvSpPr txBox="1"/>
          <p:nvPr/>
        </p:nvSpPr>
        <p:spPr>
          <a:xfrm>
            <a:off x="6235700" y="277429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4127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9167" y="35306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2000" y="28437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2403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43611" y="2558534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1368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4095234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4337566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81852" y="1405370"/>
            <a:ext cx="419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Number of Visits (Total Visits</a:t>
            </a:r>
            <a:r>
              <a:rPr lang="en-US" dirty="0">
                <a:latin typeface="Helvetica Neue"/>
                <a:cs typeface="Helvetica Neue"/>
              </a:rPr>
              <a:t>=</a:t>
            </a:r>
            <a:r>
              <a:rPr lang="en-US" dirty="0" smtClean="0">
                <a:latin typeface="Helvetica Neue"/>
                <a:cs typeface="Helvetica Neue"/>
              </a:rPr>
              <a:t>27,806)</a:t>
            </a:r>
            <a:endParaRPr lang="en-US" dirty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8679" y="6216913"/>
            <a:ext cx="222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Other users: 18466 </a:t>
            </a:r>
            <a:endParaRPr lang="en-US" dirty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3346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75519"/>
            <a:ext cx="7313613" cy="5849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IDN Usage by Country</a:t>
            </a:r>
            <a:br>
              <a:rPr lang="en-US" sz="3200" dirty="0"/>
            </a:br>
            <a:r>
              <a:rPr lang="en-US" sz="3000" dirty="0"/>
              <a:t>February 2015 – February 2016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505700" y="28321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28000" y="24722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26</a:t>
            </a:fld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5" y="1392267"/>
            <a:ext cx="8873596" cy="4440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2734" y="5013614"/>
            <a:ext cx="2830409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 Neue"/>
                <a:cs typeface="Helvetica Neue"/>
              </a:rPr>
              <a:t>Top 10 Countries:</a:t>
            </a:r>
          </a:p>
          <a:p>
            <a:pPr algn="just"/>
            <a:r>
              <a:rPr lang="en-US" sz="1600" dirty="0">
                <a:latin typeface="Helvetica Neue"/>
                <a:cs typeface="Helvetica Neue"/>
              </a:rPr>
              <a:t>1. United States  </a:t>
            </a:r>
            <a:r>
              <a:rPr lang="en-US" sz="1600" dirty="0" smtClean="0">
                <a:latin typeface="Helvetica Neue"/>
                <a:cs typeface="Helvetica Neue"/>
              </a:rPr>
              <a:t>       = 1879</a:t>
            </a:r>
            <a:endParaRPr lang="en-US" sz="1600" dirty="0">
              <a:latin typeface="Helvetica Neue"/>
              <a:cs typeface="Helvetica Neue"/>
            </a:endParaRPr>
          </a:p>
          <a:p>
            <a:pPr algn="just"/>
            <a:r>
              <a:rPr lang="en-US" sz="1600" dirty="0">
                <a:latin typeface="Helvetica Neue"/>
                <a:cs typeface="Helvetica Neue"/>
              </a:rPr>
              <a:t>2. India  </a:t>
            </a:r>
            <a:r>
              <a:rPr lang="en-US" sz="1600" dirty="0" smtClean="0">
                <a:latin typeface="Helvetica Neue"/>
                <a:cs typeface="Helvetica Neue"/>
              </a:rPr>
              <a:t>                     = 1240</a:t>
            </a:r>
            <a:endParaRPr lang="en-US" sz="1600" dirty="0">
              <a:latin typeface="Helvetica Neue"/>
              <a:cs typeface="Helvetica Neue"/>
            </a:endParaRPr>
          </a:p>
          <a:p>
            <a:pPr algn="just"/>
            <a:r>
              <a:rPr lang="en-US" sz="1600" dirty="0">
                <a:latin typeface="Helvetica Neue"/>
                <a:cs typeface="Helvetica Neue"/>
              </a:rPr>
              <a:t>3. Korea, Republic of </a:t>
            </a:r>
            <a:r>
              <a:rPr lang="en-US" sz="1600" dirty="0" smtClean="0">
                <a:latin typeface="Helvetica Neue"/>
                <a:cs typeface="Helvetica Neue"/>
              </a:rPr>
              <a:t>=   492</a:t>
            </a:r>
            <a:endParaRPr lang="en-US" sz="1600" dirty="0">
              <a:latin typeface="Helvetica Neue"/>
              <a:cs typeface="Helvetica Neue"/>
            </a:endParaRPr>
          </a:p>
          <a:p>
            <a:pPr algn="just"/>
            <a:r>
              <a:rPr lang="en-US" sz="1600" dirty="0">
                <a:latin typeface="Helvetica Neue"/>
                <a:cs typeface="Helvetica Neue"/>
              </a:rPr>
              <a:t>4. China  </a:t>
            </a:r>
            <a:r>
              <a:rPr lang="en-US" sz="1600" dirty="0" smtClean="0">
                <a:latin typeface="Helvetica Neue"/>
                <a:cs typeface="Helvetica Neue"/>
              </a:rPr>
              <a:t>                    =   440</a:t>
            </a:r>
            <a:endParaRPr lang="en-US" sz="1600" dirty="0">
              <a:latin typeface="Helvetica Neue"/>
              <a:cs typeface="Helvetica Neue"/>
            </a:endParaRPr>
          </a:p>
          <a:p>
            <a:pPr algn="just"/>
            <a:r>
              <a:rPr lang="en-US" sz="1600" dirty="0">
                <a:latin typeface="Helvetica Neue"/>
                <a:cs typeface="Helvetica Neue"/>
              </a:rPr>
              <a:t>5. </a:t>
            </a:r>
            <a:r>
              <a:rPr lang="en-US" sz="1600" dirty="0" smtClean="0">
                <a:latin typeface="Helvetica Neue"/>
                <a:cs typeface="Helvetica Neue"/>
              </a:rPr>
              <a:t>Canada                   =   354</a:t>
            </a:r>
          </a:p>
          <a:p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67743" y="5013614"/>
            <a:ext cx="2582139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Helvetica Neue"/>
              <a:cs typeface="Helvetica Neue"/>
            </a:endParaRPr>
          </a:p>
          <a:p>
            <a:r>
              <a:rPr lang="en-US" sz="1600" dirty="0">
                <a:latin typeface="Helvetica Neue"/>
                <a:cs typeface="Helvetica Neue"/>
              </a:rPr>
              <a:t> </a:t>
            </a:r>
            <a:r>
              <a:rPr lang="en-US" sz="1600" dirty="0" smtClean="0">
                <a:latin typeface="Helvetica Neue"/>
                <a:cs typeface="Helvetica Neue"/>
              </a:rPr>
              <a:t>6</a:t>
            </a:r>
            <a:r>
              <a:rPr lang="en-US" sz="1600" dirty="0">
                <a:latin typeface="Helvetica Neue"/>
                <a:cs typeface="Helvetica Neue"/>
              </a:rPr>
              <a:t>. Iran  </a:t>
            </a:r>
            <a:r>
              <a:rPr lang="en-US" sz="1600" dirty="0" smtClean="0">
                <a:latin typeface="Helvetica Neue"/>
                <a:cs typeface="Helvetica Neue"/>
              </a:rPr>
              <a:t>                    = 336</a:t>
            </a:r>
            <a:endParaRPr lang="en-US" sz="1600" dirty="0">
              <a:latin typeface="Helvetica Neue"/>
              <a:cs typeface="Helvetica Neue"/>
            </a:endParaRPr>
          </a:p>
          <a:p>
            <a:r>
              <a:rPr lang="en-US" sz="1600" dirty="0" smtClean="0">
                <a:latin typeface="Helvetica Neue"/>
                <a:cs typeface="Helvetica Neue"/>
              </a:rPr>
              <a:t> 7</a:t>
            </a:r>
            <a:r>
              <a:rPr lang="en-US" sz="1600" dirty="0">
                <a:latin typeface="Helvetica Neue"/>
                <a:cs typeface="Helvetica Neue"/>
              </a:rPr>
              <a:t>. Australia </a:t>
            </a:r>
            <a:r>
              <a:rPr lang="en-US" sz="1600" dirty="0" smtClean="0">
                <a:latin typeface="Helvetica Neue"/>
                <a:cs typeface="Helvetica Neue"/>
              </a:rPr>
              <a:t>             = 284</a:t>
            </a:r>
            <a:endParaRPr lang="en-US" sz="1600" dirty="0">
              <a:latin typeface="Helvetica Neue"/>
              <a:cs typeface="Helvetica Neue"/>
            </a:endParaRPr>
          </a:p>
          <a:p>
            <a:r>
              <a:rPr lang="en-US" sz="1600" dirty="0" smtClean="0">
                <a:latin typeface="Helvetica Neue"/>
                <a:cs typeface="Helvetica Neue"/>
              </a:rPr>
              <a:t> 8</a:t>
            </a:r>
            <a:r>
              <a:rPr lang="en-US" sz="1600" dirty="0">
                <a:latin typeface="Helvetica Neue"/>
                <a:cs typeface="Helvetica Neue"/>
              </a:rPr>
              <a:t>. United </a:t>
            </a:r>
            <a:r>
              <a:rPr lang="en-US" sz="1600" dirty="0" smtClean="0">
                <a:latin typeface="Helvetica Neue"/>
                <a:cs typeface="Helvetica Neue"/>
              </a:rPr>
              <a:t>Kingdom </a:t>
            </a:r>
            <a:r>
              <a:rPr lang="en-US" sz="1600" dirty="0">
                <a:latin typeface="Helvetica Neue"/>
                <a:cs typeface="Helvetica Neue"/>
              </a:rPr>
              <a:t> </a:t>
            </a:r>
            <a:r>
              <a:rPr lang="en-US" sz="1600" dirty="0" smtClean="0">
                <a:latin typeface="Helvetica Neue"/>
                <a:cs typeface="Helvetica Neue"/>
              </a:rPr>
              <a:t>= 257</a:t>
            </a:r>
            <a:endParaRPr lang="en-US" sz="1600" dirty="0">
              <a:latin typeface="Helvetica Neue"/>
              <a:cs typeface="Helvetica Neue"/>
            </a:endParaRPr>
          </a:p>
          <a:p>
            <a:r>
              <a:rPr lang="en-US" sz="1600" dirty="0" smtClean="0">
                <a:latin typeface="Helvetica Neue"/>
                <a:cs typeface="Helvetica Neue"/>
              </a:rPr>
              <a:t> 9</a:t>
            </a:r>
            <a:r>
              <a:rPr lang="en-US" sz="1600" dirty="0">
                <a:latin typeface="Helvetica Neue"/>
                <a:cs typeface="Helvetica Neue"/>
              </a:rPr>
              <a:t>. </a:t>
            </a:r>
            <a:r>
              <a:rPr lang="en-US" sz="1600" dirty="0" smtClean="0">
                <a:latin typeface="Helvetica Neue"/>
                <a:cs typeface="Helvetica Neue"/>
              </a:rPr>
              <a:t>France</a:t>
            </a:r>
            <a:r>
              <a:rPr lang="en-US" sz="1600" dirty="0">
                <a:latin typeface="Helvetica Neue"/>
                <a:cs typeface="Helvetica Neue"/>
              </a:rPr>
              <a:t> </a:t>
            </a:r>
            <a:r>
              <a:rPr lang="en-US" sz="1600" dirty="0" smtClean="0">
                <a:latin typeface="Helvetica Neue"/>
                <a:cs typeface="Helvetica Neue"/>
              </a:rPr>
              <a:t>                = 197</a:t>
            </a:r>
            <a:endParaRPr lang="en-US" sz="1600" dirty="0">
              <a:latin typeface="Helvetica Neue"/>
              <a:cs typeface="Helvetica Neue"/>
            </a:endParaRPr>
          </a:p>
          <a:p>
            <a:r>
              <a:rPr lang="en-US" sz="1600" dirty="0">
                <a:latin typeface="Helvetica Neue"/>
                <a:cs typeface="Helvetica Neue"/>
              </a:rPr>
              <a:t>10. </a:t>
            </a:r>
            <a:r>
              <a:rPr lang="en-US" sz="1600" dirty="0" smtClean="0">
                <a:latin typeface="Helvetica Neue"/>
                <a:cs typeface="Helvetica Neue"/>
              </a:rPr>
              <a:t>Indonesia           = 195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64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300" y="156568"/>
            <a:ext cx="8267700" cy="501650"/>
          </a:xfrm>
        </p:spPr>
        <p:txBody>
          <a:bodyPr/>
          <a:lstStyle/>
          <a:p>
            <a:r>
              <a:rPr lang="en-US" sz="3200" dirty="0" smtClean="0"/>
              <a:t>Number of New IDN Metadata Records 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27</a:t>
            </a:fld>
            <a:endParaRPr lang="en-US" altLang="en-US" sz="1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769" y="35814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6334" y="6539468"/>
            <a:ext cx="100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174926" y="1209857"/>
            <a:ext cx="3046212" cy="4118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10" descr="NewDIFs2016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445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pdate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4" y="613166"/>
            <a:ext cx="8875059" cy="6858000"/>
          </a:xfrm>
          <a:prstGeom prst="rect">
            <a:avLst/>
          </a:prstGeom>
        </p:spPr>
      </p:pic>
      <p:pic>
        <p:nvPicPr>
          <p:cNvPr id="12" name="Picture 11" descr="updates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7"/>
          <a:stretch/>
        </p:blipFill>
        <p:spPr>
          <a:xfrm>
            <a:off x="139700" y="-88900"/>
            <a:ext cx="8875059" cy="2628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Number of IDN Records Updated </a:t>
            </a:r>
            <a:endParaRPr lang="en-US" sz="32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28</a:t>
            </a:fld>
            <a:endParaRPr lang="en-US" altLang="en-US" sz="1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334" y="6501368"/>
            <a:ext cx="100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7369" y="36957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462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45448" y="2527300"/>
            <a:ext cx="218670" cy="63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069730" y="2482850"/>
            <a:ext cx="218670" cy="63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088780" y="2527300"/>
            <a:ext cx="218670" cy="63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10325" y="2495550"/>
            <a:ext cx="218670" cy="63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 rot="16439969" flipH="1">
            <a:off x="826298" y="2731472"/>
            <a:ext cx="57155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Number of IDN Records Deleted </a:t>
            </a:r>
            <a:endParaRPr lang="en-US" sz="32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29</a:t>
            </a:fld>
            <a:endParaRPr lang="en-US" altLang="en-US" sz="1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334" y="6501368"/>
            <a:ext cx="100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7369" y="36957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462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 rot="16439969" flipH="1">
            <a:off x="826298" y="2731472"/>
            <a:ext cx="57155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2" name="Picture 1" descr="Dele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667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971" y="1463206"/>
            <a:ext cx="3627120" cy="5398008"/>
          </a:xfrm>
          <a:prstGeom prst="rect">
            <a:avLst/>
          </a:prstGeom>
        </p:spPr>
      </p:pic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77800" y="815030"/>
            <a:ext cx="8890000" cy="145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latin typeface="Helvetica Neue"/>
                <a:cs typeface="Helvetica Neue"/>
              </a:rPr>
              <a:t>Action Item WGISS</a:t>
            </a:r>
            <a:r>
              <a:rPr lang="en-US" sz="2400" dirty="0">
                <a:latin typeface="Helvetica Neue"/>
                <a:cs typeface="Helvetica Neue"/>
              </a:rPr>
              <a:t>-40-</a:t>
            </a:r>
            <a:r>
              <a:rPr lang="en-US" sz="2400" dirty="0" smtClean="0">
                <a:latin typeface="Helvetica Neue"/>
                <a:cs typeface="Helvetica Neue"/>
              </a:rPr>
              <a:t>13</a:t>
            </a:r>
            <a:r>
              <a:rPr lang="en-US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: Michael </a:t>
            </a:r>
            <a:r>
              <a:rPr lang="en-US" sz="2400" dirty="0" err="1">
                <a:solidFill>
                  <a:srgbClr val="FF0000"/>
                </a:solidFill>
                <a:latin typeface="Helvetica Neue"/>
                <a:cs typeface="Helvetica Neue"/>
              </a:rPr>
              <a:t>Morahan</a:t>
            </a:r>
            <a:r>
              <a:rPr lang="en-US" sz="2400" dirty="0">
                <a:solidFill>
                  <a:srgbClr val="FF0000"/>
                </a:solidFill>
                <a:latin typeface="Helvetica Neue"/>
                <a:cs typeface="Helvetica Neue"/>
              </a:rPr>
              <a:t> to give a presentation on the process for translating DIF9 to DIF10 at WGISS-</a:t>
            </a:r>
            <a:r>
              <a:rPr lang="en-US" sz="2400" dirty="0" smtClean="0">
                <a:solidFill>
                  <a:srgbClr val="FF0000"/>
                </a:solidFill>
                <a:latin typeface="Helvetica Neue"/>
                <a:cs typeface="Helvetica Neue"/>
              </a:rPr>
              <a:t>41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latin typeface="Helvetica Neue"/>
                <a:cs typeface="Helvetica Neue"/>
              </a:rPr>
              <a:t>Process: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03300" y="168866"/>
            <a:ext cx="81407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WGISS40 Action Item Review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42864" y="3130104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3235" y="446341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760" y="3388276"/>
            <a:ext cx="36662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 smtClean="0">
                <a:latin typeface="Helvetica Neue"/>
                <a:cs typeface="Helvetica Neue"/>
              </a:rPr>
              <a:t>Contacts for Request:</a:t>
            </a:r>
          </a:p>
          <a:p>
            <a:pPr marL="0" lvl="1"/>
            <a:r>
              <a:rPr lang="en-US" altLang="en-US" sz="2000" i="1" dirty="0">
                <a:latin typeface="Helvetica Neue"/>
                <a:cs typeface="Helvetica Neue"/>
                <a:hlinkClick r:id="rId4"/>
              </a:rPr>
              <a:t>gsfc-gcmduso@</a:t>
            </a:r>
            <a:r>
              <a:rPr lang="en-US" altLang="en-US" sz="2000" i="1" dirty="0" smtClean="0">
                <a:latin typeface="Helvetica Neue"/>
                <a:cs typeface="Helvetica Neue"/>
                <a:hlinkClick r:id="rId4"/>
              </a:rPr>
              <a:t>mail.nasa.gov</a:t>
            </a:r>
            <a:endParaRPr lang="en-US" altLang="en-US" sz="2000" i="1" dirty="0">
              <a:latin typeface="Helvetica Neue"/>
              <a:cs typeface="Helvetica Neue"/>
            </a:endParaRPr>
          </a:p>
          <a:p>
            <a:pPr marL="0" lvl="1"/>
            <a:endParaRPr lang="en-US" sz="2000" dirty="0" smtClean="0">
              <a:latin typeface="Helvetica Neue"/>
              <a:cs typeface="Helvetica Neue"/>
              <a:hlinkClick r:id="rId5"/>
            </a:endParaRPr>
          </a:p>
          <a:p>
            <a:pPr marL="0" lvl="1"/>
            <a:r>
              <a:rPr lang="en-US" sz="2000" dirty="0" smtClean="0">
                <a:latin typeface="Helvetica Neue"/>
                <a:cs typeface="Helvetica Neue"/>
                <a:hlinkClick r:id="rId5"/>
              </a:rPr>
              <a:t>Michael.P.Morahan@nasa.gov</a:t>
            </a:r>
            <a:endParaRPr lang="en-US" sz="2000" dirty="0">
              <a:latin typeface="Helvetica Neue"/>
              <a:cs typeface="Helvetica Neue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75518" y="22654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89173" y="377372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5518" y="537397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5445160" y="2265480"/>
            <a:ext cx="163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5160" y="378737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5160" y="533112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14439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Number of CEOS Metadata Records 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30</a:t>
            </a:fld>
            <a:endParaRPr lang="en-US" altLang="en-US" sz="10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1" y="35814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6334" y="6437868"/>
            <a:ext cx="100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40690" y="814819"/>
            <a:ext cx="41707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-2.4% decrease for the year </a:t>
            </a:r>
            <a:endParaRPr lang="en-US" sz="2400" b="1" dirty="0"/>
          </a:p>
        </p:txBody>
      </p:sp>
      <p:pic>
        <p:nvPicPr>
          <p:cNvPr id="8" name="Picture 7" descr="numberOFdifs2016 Char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" y="47793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95815"/>
            <a:ext cx="7822917" cy="5849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IDN CSW Usage: </a:t>
            </a:r>
            <a:br>
              <a:rPr lang="en-US" sz="3200" dirty="0" smtClean="0"/>
            </a:br>
            <a:r>
              <a:rPr lang="en-US" sz="3000" dirty="0" smtClean="0"/>
              <a:t>February 2015 </a:t>
            </a:r>
            <a:r>
              <a:rPr lang="en-US" sz="3000" dirty="0"/>
              <a:t>– </a:t>
            </a:r>
            <a:r>
              <a:rPr lang="en-US" sz="3000" dirty="0" smtClean="0"/>
              <a:t>February 2016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505700" y="28321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28000" y="24722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31</a:t>
            </a:fld>
            <a:endParaRPr lang="en-US" sz="1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07607"/>
              </p:ext>
            </p:extLst>
          </p:nvPr>
        </p:nvGraphicFramePr>
        <p:xfrm>
          <a:off x="2440349" y="2472267"/>
          <a:ext cx="4777173" cy="22318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2490"/>
                <a:gridCol w="2024683"/>
              </a:tblGrid>
              <a:tr h="56730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3389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Visits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16,635</a:t>
                      </a:r>
                    </a:p>
                  </a:txBody>
                  <a:tcPr/>
                </a:tc>
              </a:tr>
              <a:tr h="3389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Daily Visits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41.77</a:t>
                      </a:r>
                    </a:p>
                  </a:txBody>
                  <a:tcPr/>
                </a:tc>
              </a:tr>
              <a:tr h="3389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1,058,669</a:t>
                      </a:r>
                    </a:p>
                  </a:txBody>
                  <a:tcPr/>
                </a:tc>
              </a:tr>
              <a:tr h="567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2,303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5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445500" cy="4864100"/>
          </a:xfrm>
        </p:spPr>
        <p:txBody>
          <a:bodyPr/>
          <a:lstStyle/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4000" dirty="0" smtClean="0"/>
              <a:t>Questions</a:t>
            </a:r>
            <a:endParaRPr lang="en-US" sz="4000" dirty="0"/>
          </a:p>
          <a:p>
            <a:pPr lvl="1" algn="ctr">
              <a:buNone/>
            </a:pPr>
            <a:endParaRPr lang="en-US" sz="3600" dirty="0" smtClean="0"/>
          </a:p>
          <a:p>
            <a:pPr lvl="1" algn="ctr">
              <a:buNone/>
            </a:pPr>
            <a:r>
              <a:rPr lang="en-US" sz="2400" dirty="0" err="1" smtClean="0"/>
              <a:t>Michael.P.Morahan@nasa.gov</a:t>
            </a:r>
            <a:endParaRPr lang="en-US" sz="2400" dirty="0" smtClean="0"/>
          </a:p>
          <a:p>
            <a:pPr lvl="1" algn="ctr">
              <a:buNone/>
            </a:pPr>
            <a:endParaRPr lang="en-US" sz="1800" dirty="0" smtClean="0"/>
          </a:p>
          <a:p>
            <a:pPr marL="342900" lvl="1" indent="-342900"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2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337845" y="1547911"/>
            <a:ext cx="8531225" cy="1874838"/>
          </a:xfrm>
        </p:spPr>
        <p:txBody>
          <a:bodyPr anchor="t"/>
          <a:lstStyle/>
          <a:p>
            <a:pPr algn="ctr">
              <a:defRPr/>
            </a:pPr>
            <a:r>
              <a:rPr lang="en-US" sz="4400" dirty="0" smtClean="0"/>
              <a:t>DIF</a:t>
            </a:r>
            <a:r>
              <a:rPr lang="en-US" sz="4400" dirty="0"/>
              <a:t>-10 and New </a:t>
            </a:r>
            <a:r>
              <a:rPr lang="en-US" sz="4400" dirty="0" err="1"/>
              <a:t>DocBUILDER</a:t>
            </a:r>
            <a:endParaRPr lang="en-US" altLang="en-US" sz="4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11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82" y="805060"/>
            <a:ext cx="8468765" cy="4864100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0" dirty="0">
                <a:latin typeface="Helvetica Neue"/>
                <a:cs typeface="Helvetica Neue"/>
              </a:rPr>
              <a:t>DIF-10 is UMM-C compliant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b="0" dirty="0">
                <a:latin typeface="Helvetica Neue"/>
                <a:cs typeface="Helvetica Neue"/>
              </a:rPr>
              <a:t>Supports six new required fields (Related URL, Platform/Instrument, Temporal Coverage, Spatial Coverage, Project, Metadata Dates)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b="0" dirty="0">
                <a:latin typeface="Helvetica Neue"/>
                <a:cs typeface="Helvetica Neue"/>
              </a:rPr>
              <a:t>Supports eight new fields (Version, Version Description, Metadata Association, Metadata Dates, Additional Attributes, Product Level Id, Collection Data Type, Product Flag)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0" dirty="0">
                <a:latin typeface="Helvetica Neue"/>
                <a:cs typeface="Helvetica Neue"/>
              </a:rPr>
              <a:t>Restructured DIF-9 fields to better describe the datasets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b="0" dirty="0">
                <a:latin typeface="Helvetica Neue"/>
                <a:cs typeface="Helvetica Neue"/>
              </a:rPr>
              <a:t>Platform &gt; Instrument &gt; Sensor hierarchy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b="0" dirty="0">
                <a:latin typeface="Helvetica Neue"/>
                <a:cs typeface="Helvetica Neue"/>
              </a:rPr>
              <a:t>Organization &gt; </a:t>
            </a:r>
            <a:r>
              <a:rPr lang="en-US" b="0" dirty="0" err="1">
                <a:latin typeface="Helvetica Neue"/>
                <a:cs typeface="Helvetica Neue"/>
              </a:rPr>
              <a:t>Organization_Type</a:t>
            </a:r>
            <a:r>
              <a:rPr lang="en-US" b="0" dirty="0">
                <a:latin typeface="Helvetica Neue"/>
                <a:cs typeface="Helvetica Neue"/>
              </a:rPr>
              <a:t> (ARCHIVER, DISTRIBUTOR, ORIGINATOR, or PROCESSOR)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b="0" dirty="0" err="1">
                <a:latin typeface="Helvetica Neue"/>
                <a:cs typeface="Helvetica Neue"/>
              </a:rPr>
              <a:t>PersistentIdentifier</a:t>
            </a:r>
            <a:endParaRPr lang="en-US" b="0" dirty="0">
              <a:latin typeface="Helvetica Neue"/>
              <a:cs typeface="Helvetica Neue"/>
            </a:endParaRP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b="0" dirty="0" err="1">
                <a:latin typeface="Helvetica Neue"/>
                <a:cs typeface="Helvetica Neue"/>
              </a:rPr>
              <a:t>Spatial_Coverage</a:t>
            </a:r>
            <a:endParaRPr lang="en-US" b="0" dirty="0">
              <a:latin typeface="Helvetica Neue"/>
              <a:cs typeface="Helvetica Neue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0" dirty="0">
                <a:latin typeface="Helvetica Neue"/>
                <a:cs typeface="Helvetica Neue"/>
              </a:rPr>
              <a:t>Additional compatibility with ISO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09921" y="180821"/>
            <a:ext cx="83318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3200" dirty="0" smtClean="0"/>
              <a:t>What’s </a:t>
            </a:r>
            <a:r>
              <a:rPr lang="en-US" sz="3200" dirty="0"/>
              <a:t>new: DIF-10</a:t>
            </a:r>
          </a:p>
        </p:txBody>
      </p:sp>
    </p:spTree>
    <p:extLst>
      <p:ext uri="{BB962C8B-B14F-4D97-AF65-F5344CB8AC3E}">
        <p14:creationId xmlns:p14="http://schemas.microsoft.com/office/powerpoint/2010/main" val="26553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82" y="863456"/>
            <a:ext cx="8468765" cy="48641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 smtClean="0">
                <a:latin typeface="Helvetica Neue"/>
                <a:cs typeface="Helvetica Neue"/>
              </a:rPr>
              <a:t>Import </a:t>
            </a:r>
            <a:r>
              <a:rPr lang="en-US" altLang="en-US" b="0" dirty="0">
                <a:latin typeface="Helvetica Neue"/>
                <a:cs typeface="Helvetica Neue"/>
              </a:rPr>
              <a:t>and export metadata to and from the IDN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>
                <a:latin typeface="Helvetica Neue"/>
                <a:cs typeface="Helvetica Neue"/>
              </a:rPr>
              <a:t>Provides readily configured support for different formats and rules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>
                <a:latin typeface="Helvetica Neue"/>
                <a:cs typeface="Helvetica Neue"/>
              </a:rPr>
              <a:t>Provides inline QA validation of field content, syntax and verification of controlled keywords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>
                <a:latin typeface="Helvetica Neue"/>
                <a:cs typeface="Helvetica Neue"/>
              </a:rPr>
              <a:t>Customized QA rules that comply with the UMM-C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>
                <a:latin typeface="Helvetica Neue"/>
                <a:cs typeface="Helvetica Neue"/>
              </a:rPr>
              <a:t>Implemented new user interface, file menu, field-to-field editing, collapsible fields, tool-tips, and documentation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>
                <a:latin typeface="Helvetica Neue"/>
                <a:cs typeface="Helvetica Neue"/>
              </a:rPr>
              <a:t>Download/upload metadata records to/from desktop</a:t>
            </a:r>
            <a:endParaRPr lang="en-US" altLang="en-US" sz="2400" b="0" dirty="0">
              <a:latin typeface="Helvetica Neue"/>
              <a:cs typeface="Helvetica Neue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09921" y="180821"/>
            <a:ext cx="83318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3000" dirty="0" smtClean="0"/>
              <a:t>What’s New: </a:t>
            </a:r>
            <a:r>
              <a:rPr lang="en-US" sz="3000" dirty="0" err="1" smtClean="0"/>
              <a:t>DocBuilder</a:t>
            </a:r>
            <a:r>
              <a:rPr lang="en-US" sz="3000" dirty="0" smtClean="0"/>
              <a:t> for DIF-9 and DIF-10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007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68864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DocBUILDER</a:t>
            </a:r>
            <a:r>
              <a:rPr lang="en-US" sz="3200" dirty="0" smtClean="0"/>
              <a:t>: Step 1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3" name="Picture 2" descr="DocBuilder_front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1852"/>
          <a:stretch/>
        </p:blipFill>
        <p:spPr>
          <a:xfrm>
            <a:off x="190500" y="760920"/>
            <a:ext cx="8742066" cy="5454650"/>
          </a:xfrm>
          <a:prstGeom prst="rect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251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40003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DocBUILDER</a:t>
            </a:r>
            <a:r>
              <a:rPr lang="en-US" sz="3200" dirty="0" smtClean="0"/>
              <a:t>: Step 2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2" name="Picture 1" descr="Doc_Builder10_Field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 b="1717"/>
          <a:stretch/>
        </p:blipFill>
        <p:spPr>
          <a:xfrm>
            <a:off x="0" y="749951"/>
            <a:ext cx="9144000" cy="55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7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40006"/>
            <a:ext cx="8144932" cy="5016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DocBUILDER</a:t>
            </a:r>
            <a:r>
              <a:rPr lang="en-US" sz="3200" dirty="0" smtClean="0"/>
              <a:t>: Step 3</a:t>
            </a:r>
            <a:endParaRPr lang="en-US" sz="32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2" name="Picture 1" descr="DocBuilder10_or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14369" r="37083"/>
          <a:stretch/>
        </p:blipFill>
        <p:spPr>
          <a:xfrm>
            <a:off x="1646768" y="777493"/>
            <a:ext cx="5887364" cy="60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0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37365</TotalTime>
  <Words>906</Words>
  <Application>Microsoft Office PowerPoint</Application>
  <PresentationFormat>On-screen Show (4:3)</PresentationFormat>
  <Paragraphs>225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Century Gothic</vt:lpstr>
      <vt:lpstr>Courier New</vt:lpstr>
      <vt:lpstr>Helvetica Neue</vt:lpstr>
      <vt:lpstr>Tahoma</vt:lpstr>
      <vt:lpstr>Times New Roman</vt:lpstr>
      <vt:lpstr>Wingdings</vt:lpstr>
      <vt:lpstr>5_EUM_template_v03</vt:lpstr>
      <vt:lpstr>Custom Design</vt:lpstr>
      <vt:lpstr>WGISS-41: IDN Report</vt:lpstr>
      <vt:lpstr>Outline</vt:lpstr>
      <vt:lpstr>PowerPoint Presentation</vt:lpstr>
      <vt:lpstr>DIF-10 and New DocBUILDER</vt:lpstr>
      <vt:lpstr>PowerPoint Presentation</vt:lpstr>
      <vt:lpstr>PowerPoint Presentation</vt:lpstr>
      <vt:lpstr>DocBUILDER: Step 1</vt:lpstr>
      <vt:lpstr>DocBUILDER: Step 2</vt:lpstr>
      <vt:lpstr>DocBUILDER: Step 3</vt:lpstr>
      <vt:lpstr>DocBUILDER: QA Feedback</vt:lpstr>
      <vt:lpstr>DIF-10 and DocBUILDER Resources </vt:lpstr>
      <vt:lpstr> 3rd Generation Search Interface </vt:lpstr>
      <vt:lpstr> 3rd Generation Search Interface Objectives </vt:lpstr>
      <vt:lpstr>New Keyword Search Interface </vt:lpstr>
      <vt:lpstr>Free-Text Search</vt:lpstr>
      <vt:lpstr>Browse Keyword Hierarchy</vt:lpstr>
      <vt:lpstr>Keyword Search Results and Display</vt:lpstr>
      <vt:lpstr>Sorting Keyword Search Results</vt:lpstr>
      <vt:lpstr>Additional Options for Search and Refinement</vt:lpstr>
      <vt:lpstr>Provide Feedback</vt:lpstr>
      <vt:lpstr>GCMD/IDN Search Evolution</vt:lpstr>
      <vt:lpstr>Metrics</vt:lpstr>
      <vt:lpstr>IDN Statistics Page</vt:lpstr>
      <vt:lpstr>IDN Site Usage:  February 2015 – February 2016</vt:lpstr>
      <vt:lpstr>IDN Usage by Continent:  February 2015 – February 2016</vt:lpstr>
      <vt:lpstr>IDN Usage by Country February 2015 – February 2016</vt:lpstr>
      <vt:lpstr>Number of New IDN Metadata Records </vt:lpstr>
      <vt:lpstr>Number of IDN Records Updated </vt:lpstr>
      <vt:lpstr>Number of IDN Records Deleted </vt:lpstr>
      <vt:lpstr>Number of CEOS Metadata Records </vt:lpstr>
      <vt:lpstr>IDN CSW Usage:  February 2015 – February 2016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Michelle Piepgrass</cp:lastModifiedBy>
  <cp:revision>1450</cp:revision>
  <cp:lastPrinted>2016-02-16T02:20:29Z</cp:lastPrinted>
  <dcterms:created xsi:type="dcterms:W3CDTF">2015-05-29T18:21:21Z</dcterms:created>
  <dcterms:modified xsi:type="dcterms:W3CDTF">2016-03-14T22:57:04Z</dcterms:modified>
</cp:coreProperties>
</file>