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08" r:id="rId3"/>
    <p:sldId id="309" r:id="rId4"/>
    <p:sldId id="310" r:id="rId5"/>
    <p:sldId id="311" r:id="rId6"/>
    <p:sldId id="312" r:id="rId7"/>
    <p:sldId id="313" r:id="rId8"/>
    <p:sldId id="314" r:id="rId9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076" autoAdjust="0"/>
  </p:normalViewPr>
  <p:slideViewPr>
    <p:cSldViewPr>
      <p:cViewPr varScale="1">
        <p:scale>
          <a:sx n="63" d="100"/>
          <a:sy n="63" d="100"/>
        </p:scale>
        <p:origin x="159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197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AE822-5B76-4584-9152-97072E48E658}" type="datetimeFigureOut">
              <a:rPr kumimoji="1" lang="ja-JP" altLang="en-US" smtClean="0"/>
              <a:t>2016/3/16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F355A-6072-486E-98A3-2FD9B75B5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193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Times New Roman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104A4072-D4C9-DA4E-B04E-6635A624E4BA}" type="slidenum">
              <a:rPr lang="en-US" sz="1200" b="0" u="none">
                <a:solidFill>
                  <a:srgbClr val="000000"/>
                </a:solidFill>
                <a:latin typeface="Arial" charset="0"/>
              </a:rPr>
              <a:pPr eaLnBrk="1" hangingPunct="1"/>
              <a:t>8</a:t>
            </a:fld>
            <a:endParaRPr lang="en-US" sz="1200" b="0" u="none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1144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112" y="422274"/>
            <a:ext cx="9078912" cy="10509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1112" y="1547812"/>
            <a:ext cx="9155112" cy="4852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F2E3A0-F712-41F0-B06E-61974651DBA8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0F064-3723-4BCC-89C4-3A331B7A7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125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46850"/>
            <a:ext cx="1905000" cy="311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D2B0-EFB6-4DAA-9B0B-6F6B3A5808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29724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6" r:id="rId3"/>
  </p:sldLayoutIdLst>
  <p:transition spd="med"/>
  <p:timing>
    <p:tnLst>
      <p:par>
        <p:cTn id="1" dur="indefinite" restart="never" nodeType="tmRoot"/>
      </p:par>
    </p:tnLst>
  </p:timing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4572000"/>
            <a:ext cx="4810858" cy="175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sz="2400" b="1" dirty="0">
                <a:solidFill>
                  <a:prstClr val="white"/>
                </a:solidFill>
                <a:latin typeface="Arial Bold"/>
                <a:cs typeface="Arial Bold"/>
                <a:sym typeface="Arial Bold"/>
              </a:rPr>
              <a:t>Martin </a:t>
            </a:r>
            <a:r>
              <a:rPr lang="en-US" sz="2400" b="1" dirty="0" smtClean="0">
                <a:solidFill>
                  <a:prstClr val="white"/>
                </a:solidFill>
                <a:latin typeface="Arial Bold"/>
                <a:cs typeface="Arial Bold"/>
                <a:sym typeface="Arial Bold"/>
              </a:rPr>
              <a:t>Yapur </a:t>
            </a:r>
            <a:r>
              <a:rPr lang="en-US" sz="2400" b="1" dirty="0" smtClean="0">
                <a:solidFill>
                  <a:prstClr val="white"/>
                </a:solidFill>
                <a:latin typeface="Arial Bold"/>
                <a:cs typeface="Arial Bold"/>
                <a:sym typeface="Arial Bold"/>
              </a:rPr>
              <a:t>&amp; Ken McDonald</a:t>
            </a:r>
            <a:r>
              <a:rPr lang="en-US" sz="2000" b="1" dirty="0">
                <a:solidFill>
                  <a:prstClr val="white"/>
                </a:solidFill>
                <a:latin typeface="Arial Bold"/>
                <a:cs typeface="Arial Bold"/>
                <a:sym typeface="Arial Bold"/>
              </a:rPr>
              <a:t/>
            </a:r>
            <a:br>
              <a:rPr lang="en-US" sz="2000" b="1" dirty="0">
                <a:solidFill>
                  <a:prstClr val="white"/>
                </a:solidFill>
                <a:latin typeface="Arial Bold"/>
                <a:cs typeface="Arial Bold"/>
                <a:sym typeface="Arial Bold"/>
              </a:rPr>
            </a:br>
            <a:r>
              <a:rPr lang="en-US" sz="2000" b="1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WGISS-41</a:t>
            </a:r>
            <a:endParaRPr sz="2000" b="1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sz="2000" b="1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Canberra, Australia</a:t>
            </a:r>
            <a:endParaRPr lang="en-AU" sz="2000" b="1" dirty="0" smtClean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2000" b="1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March 17, 2016</a:t>
            </a:r>
            <a:endParaRPr sz="2000" b="1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52400" y="2537937"/>
            <a:ext cx="6096000" cy="138499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l" rtl="0" latinLnBrk="1" hangingPunct="0"/>
            <a:r>
              <a:rPr lang="en-US" sz="4200" b="1" dirty="0" smtClean="0">
                <a:solidFill>
                  <a:srgbClr val="FFFFFF"/>
                </a:solidFill>
              </a:rPr>
              <a:t>CWIC Community</a:t>
            </a:r>
          </a:p>
          <a:p>
            <a:pPr algn="l" rtl="0" latinLnBrk="1" hangingPunct="0"/>
            <a:r>
              <a:rPr lang="en-US" sz="4200" b="1" dirty="0" smtClean="0">
                <a:solidFill>
                  <a:srgbClr val="FFFFFF"/>
                </a:solidFill>
              </a:rPr>
              <a:t>Client Development</a:t>
            </a:r>
            <a:endParaRPr kumimoji="0" lang="ja-JP" altLang="en-US" sz="42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Droid Serif"/>
            </a:endParaRPr>
          </a:p>
        </p:txBody>
      </p:sp>
      <p:pic>
        <p:nvPicPr>
          <p:cNvPr id="5122" name="Picture 2" descr="http://www.hdwallpapersnew.net/wp-content/uploads/2015/02/australian-coast-high-quality-top-hd-new-wallpapers-free-downloa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-245325"/>
            <a:ext cx="2438400" cy="2314285"/>
          </a:xfrm>
          <a:prstGeom prst="ellipse">
            <a:avLst/>
          </a:prstGeom>
          <a:noFill/>
          <a:ln w="57150" algn="in">
            <a:solidFill>
              <a:srgbClr val="92D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3" name="Picture 3" descr="f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824" y="1245980"/>
            <a:ext cx="2000253" cy="1803551"/>
          </a:xfrm>
          <a:prstGeom prst="ellipse">
            <a:avLst/>
          </a:prstGeom>
          <a:noFill/>
          <a:ln w="57150" algn="in">
            <a:solidFill>
              <a:srgbClr val="92D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99190" dir="3011666" algn="ctr" rotWithShape="0">
                    <a:srgbClr val="B2B2B2">
                      <a:alpha val="50000"/>
                    </a:srgbClr>
                  </a:outerShdw>
                </a:effectLst>
              </a14:hiddenEffects>
            </a:ext>
          </a:extLst>
        </p:spPr>
      </p:pic>
      <p:pic>
        <p:nvPicPr>
          <p:cNvPr id="5124" name="Picture 4" descr="ANd9GcQ9Y3miw34QUFJ8oHSUcKK6IIYIhIXT_83MOQ-QxCnJ44FAc0l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-152400"/>
            <a:ext cx="1889125" cy="1673225"/>
          </a:xfrm>
          <a:prstGeom prst="ellipse">
            <a:avLst/>
          </a:prstGeom>
          <a:noFill/>
          <a:ln w="63500" algn="in">
            <a:solidFill>
              <a:srgbClr val="92D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99190" dir="3011666" algn="ctr" rotWithShape="0">
                    <a:srgbClr val="B2B2B2">
                      <a:alpha val="50000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pPr algn="ctr"/>
            <a:r>
              <a:rPr lang="en-US" dirty="0" smtClean="0"/>
              <a:t>Topics</a:t>
            </a:r>
            <a:endParaRPr lang="en-US" dirty="0">
              <a:latin typeface="Arial" charset="0"/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620000" cy="4525963"/>
          </a:xfrm>
        </p:spPr>
        <p:txBody>
          <a:bodyPr/>
          <a:lstStyle/>
          <a:p>
            <a:pPr lvl="1">
              <a:defRPr/>
            </a:pPr>
            <a:r>
              <a:rPr lang="en-US" kern="1200" dirty="0" smtClean="0">
                <a:latin typeface="Tahoma" charset="0"/>
              </a:rPr>
              <a:t>Motivation</a:t>
            </a:r>
          </a:p>
          <a:p>
            <a:pPr lvl="2">
              <a:defRPr/>
            </a:pPr>
            <a:r>
              <a:rPr lang="en-US" i="1" kern="1200" dirty="0" smtClean="0">
                <a:latin typeface="Tahoma" charset="0"/>
              </a:rPr>
              <a:t>Why do we need community clients?</a:t>
            </a:r>
          </a:p>
          <a:p>
            <a:pPr lvl="1">
              <a:defRPr/>
            </a:pPr>
            <a:r>
              <a:rPr lang="en-US" kern="1200" dirty="0" smtClean="0">
                <a:latin typeface="Tahoma" charset="0"/>
              </a:rPr>
              <a:t>Approach</a:t>
            </a:r>
          </a:p>
          <a:p>
            <a:pPr lvl="2">
              <a:defRPr/>
            </a:pPr>
            <a:r>
              <a:rPr lang="en-US" i="1" kern="1200" dirty="0" smtClean="0">
                <a:latin typeface="Tahoma" charset="0"/>
              </a:rPr>
              <a:t>How can we facilitate their development?</a:t>
            </a:r>
          </a:p>
          <a:p>
            <a:pPr lvl="1">
              <a:defRPr/>
            </a:pPr>
            <a:r>
              <a:rPr lang="en-US" kern="1200" dirty="0" smtClean="0">
                <a:latin typeface="Tahoma" charset="0"/>
              </a:rPr>
              <a:t>Current/Planned Partners</a:t>
            </a:r>
          </a:p>
          <a:p>
            <a:pPr lvl="2">
              <a:defRPr/>
            </a:pPr>
            <a:r>
              <a:rPr lang="en-US" i="1" kern="1200" dirty="0" smtClean="0">
                <a:latin typeface="Tahoma" charset="0"/>
              </a:rPr>
              <a:t>With whom will we collaborate? </a:t>
            </a:r>
          </a:p>
          <a:p>
            <a:pPr lvl="1">
              <a:defRPr/>
            </a:pPr>
            <a:r>
              <a:rPr lang="en-US" kern="1200" dirty="0" smtClean="0">
                <a:latin typeface="Tahoma" charset="0"/>
              </a:rPr>
              <a:t>Relationship to GEO</a:t>
            </a:r>
          </a:p>
          <a:p>
            <a:pPr lvl="2">
              <a:defRPr/>
            </a:pPr>
            <a:r>
              <a:rPr lang="en-US" i="1" kern="1200" dirty="0" smtClean="0">
                <a:latin typeface="Tahoma" charset="0"/>
              </a:rPr>
              <a:t>How is this similar and related to GEOSS initiatives?</a:t>
            </a:r>
          </a:p>
          <a:p>
            <a:pPr lvl="1">
              <a:defRPr/>
            </a:pPr>
            <a:endParaRPr lang="en-US" kern="1200" dirty="0" smtClean="0">
              <a:latin typeface="Tahoma" charset="0"/>
            </a:endParaRPr>
          </a:p>
          <a:p>
            <a:pPr lvl="1">
              <a:defRPr/>
            </a:pPr>
            <a:endParaRPr lang="en-US" kern="1200" dirty="0" smtClean="0">
              <a:solidFill>
                <a:schemeClr val="tx2"/>
              </a:solidFill>
              <a:latin typeface="Tahoma" charset="0"/>
            </a:endParaRPr>
          </a:p>
          <a:p>
            <a:pPr>
              <a:defRPr/>
            </a:pPr>
            <a:endParaRPr lang="en-US" sz="2800" kern="1200" dirty="0" smtClean="0">
              <a:latin typeface="Tahoma" charset="0"/>
            </a:endParaRPr>
          </a:p>
          <a:p>
            <a:pPr>
              <a:defRPr/>
            </a:pPr>
            <a:endParaRPr lang="en-US" sz="2800" kern="1200" dirty="0" smtClean="0">
              <a:solidFill>
                <a:schemeClr val="tx2"/>
              </a:solidFill>
              <a:latin typeface="Tahoma" charset="0"/>
            </a:endParaRPr>
          </a:p>
          <a:p>
            <a:pPr lvl="1">
              <a:defRPr/>
            </a:pPr>
            <a:endParaRPr lang="en-US" sz="2600" kern="1200" dirty="0" smtClean="0">
              <a:solidFill>
                <a:schemeClr val="tx2"/>
              </a:solidFill>
              <a:latin typeface="Tahoma" charset="0"/>
            </a:endParaRPr>
          </a:p>
          <a:p>
            <a:pPr lvl="1">
              <a:defRPr/>
            </a:pPr>
            <a:endParaRPr lang="en-US" kern="1200" dirty="0" smtClean="0">
              <a:solidFill>
                <a:schemeClr val="tx2"/>
              </a:solidFill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65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8" y="228600"/>
            <a:ext cx="9078912" cy="1050925"/>
          </a:xfrm>
        </p:spPr>
        <p:txBody>
          <a:bodyPr/>
          <a:lstStyle/>
          <a:p>
            <a:pPr algn="ctr"/>
            <a:r>
              <a:rPr lang="en-US" dirty="0" smtClean="0"/>
              <a:t>CWIC Development</a:t>
            </a:r>
            <a:endParaRPr lang="en-US" dirty="0"/>
          </a:p>
        </p:txBody>
      </p:sp>
      <p:sp>
        <p:nvSpPr>
          <p:cNvPr id="94" name="Content Placeholder 93"/>
          <p:cNvSpPr>
            <a:spLocks noGrp="1"/>
          </p:cNvSpPr>
          <p:nvPr>
            <p:ph idx="1"/>
          </p:nvPr>
        </p:nvSpPr>
        <p:spPr>
          <a:xfrm>
            <a:off x="4039809" y="1551667"/>
            <a:ext cx="4680857" cy="500153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Infrastructure Services</a:t>
            </a:r>
          </a:p>
          <a:p>
            <a:pPr lvl="1"/>
            <a:r>
              <a:rPr lang="en-US" sz="2000" dirty="0" smtClean="0"/>
              <a:t>Brokered discovery/search/access</a:t>
            </a:r>
            <a:r>
              <a:rPr lang="en-US" sz="2000" dirty="0"/>
              <a:t> </a:t>
            </a:r>
            <a:r>
              <a:rPr lang="en-US" sz="2000" dirty="0" smtClean="0"/>
              <a:t>to diverse set of satellite data from a set of data provider partners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Prototype clients</a:t>
            </a:r>
          </a:p>
          <a:p>
            <a:pPr lvl="1"/>
            <a:r>
              <a:rPr lang="en-US" sz="2000" dirty="0" smtClean="0"/>
              <a:t>Both CSW and OpenSearch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Broaden offerings</a:t>
            </a:r>
          </a:p>
          <a:p>
            <a:pPr lvl="1"/>
            <a:r>
              <a:rPr lang="en-US" sz="2000" dirty="0" smtClean="0"/>
              <a:t>New data partners</a:t>
            </a:r>
          </a:p>
          <a:p>
            <a:pPr lvl="1"/>
            <a:r>
              <a:rPr lang="en-US" sz="2000" dirty="0" smtClean="0"/>
              <a:t>Additional data collections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Support Operations</a:t>
            </a:r>
          </a:p>
          <a:p>
            <a:pPr lvl="1" indent="-342900"/>
            <a:r>
              <a:rPr lang="en-US" sz="2000" dirty="0" smtClean="0"/>
              <a:t>Hosting CWIC operations</a:t>
            </a:r>
          </a:p>
          <a:p>
            <a:pPr lvl="1" indent="-342900"/>
            <a:r>
              <a:rPr lang="en-US" sz="2000" dirty="0" smtClean="0"/>
              <a:t>Status checking</a:t>
            </a:r>
          </a:p>
        </p:txBody>
      </p:sp>
      <p:sp>
        <p:nvSpPr>
          <p:cNvPr id="95" name="Rounded Rectangle 94"/>
          <p:cNvSpPr/>
          <p:nvPr/>
        </p:nvSpPr>
        <p:spPr bwMode="auto">
          <a:xfrm>
            <a:off x="1197423" y="1741725"/>
            <a:ext cx="1596571" cy="979714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CWIC Clients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 smtClean="0">
                <a:solidFill>
                  <a:srgbClr val="000000"/>
                </a:solidFill>
                <a:latin typeface="Tahoma" pitchFamily="34" charset="0"/>
              </a:rPr>
              <a:t>(CSW/OpenSearch)</a:t>
            </a: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96" name="Rounded Rectangle 95"/>
          <p:cNvSpPr/>
          <p:nvPr/>
        </p:nvSpPr>
        <p:spPr bwMode="auto">
          <a:xfrm>
            <a:off x="907143" y="3302012"/>
            <a:ext cx="2201333" cy="1149047"/>
          </a:xfrm>
          <a:prstGeom prst="roundRect">
            <a:avLst/>
          </a:prstGeom>
          <a:solidFill>
            <a:srgbClr val="AECB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CWIC Server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 smtClean="0">
                <a:solidFill>
                  <a:srgbClr val="000000"/>
                </a:solidFill>
                <a:latin typeface="Tahoma" pitchFamily="34" charset="0"/>
              </a:rPr>
              <a:t>(Mediator, Connectors)</a:t>
            </a: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5467" y="6144389"/>
            <a:ext cx="2288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CWIC Data Partners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971524" y="5890381"/>
            <a:ext cx="91440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1" name="Group 10"/>
          <p:cNvGrpSpPr/>
          <p:nvPr/>
        </p:nvGrpSpPr>
        <p:grpSpPr>
          <a:xfrm>
            <a:off x="907143" y="5200958"/>
            <a:ext cx="2191657" cy="842282"/>
            <a:chOff x="907143" y="5479143"/>
            <a:chExt cx="2191657" cy="842282"/>
          </a:xfrm>
        </p:grpSpPr>
        <p:sp>
          <p:nvSpPr>
            <p:cNvPr id="97" name="Rounded Rectangle 96"/>
            <p:cNvSpPr/>
            <p:nvPr/>
          </p:nvSpPr>
          <p:spPr bwMode="auto">
            <a:xfrm>
              <a:off x="907143" y="5479143"/>
              <a:ext cx="411238" cy="842282"/>
            </a:xfrm>
            <a:prstGeom prst="roundRect">
              <a:avLst/>
            </a:prstGeom>
            <a:solidFill>
              <a:srgbClr val="AECB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98" name="Rounded Rectangle 97"/>
            <p:cNvSpPr/>
            <p:nvPr/>
          </p:nvSpPr>
          <p:spPr bwMode="auto">
            <a:xfrm>
              <a:off x="1466019" y="5479143"/>
              <a:ext cx="411238" cy="842282"/>
            </a:xfrm>
            <a:prstGeom prst="roundRect">
              <a:avLst/>
            </a:prstGeom>
            <a:solidFill>
              <a:srgbClr val="AECB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99" name="Rounded Rectangle 98"/>
            <p:cNvSpPr/>
            <p:nvPr/>
          </p:nvSpPr>
          <p:spPr bwMode="auto">
            <a:xfrm>
              <a:off x="2687562" y="5479143"/>
              <a:ext cx="411238" cy="842282"/>
            </a:xfrm>
            <a:prstGeom prst="roundRect">
              <a:avLst/>
            </a:prstGeom>
            <a:solidFill>
              <a:srgbClr val="AECB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endParaRPr>
            </a:p>
          </p:txBody>
        </p:sp>
        <p:cxnSp>
          <p:nvCxnSpPr>
            <p:cNvPr id="9" name="Straight Connector 8"/>
            <p:cNvCxnSpPr>
              <a:stCxn id="98" idx="3"/>
              <a:endCxn id="99" idx="1"/>
            </p:cNvCxnSpPr>
            <p:nvPr/>
          </p:nvCxnSpPr>
          <p:spPr bwMode="auto">
            <a:xfrm>
              <a:off x="1877257" y="5900284"/>
              <a:ext cx="810305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25" name="Straight Arrow Connector 24"/>
          <p:cNvCxnSpPr>
            <a:stCxn id="95" idx="2"/>
            <a:endCxn id="96" idx="0"/>
          </p:cNvCxnSpPr>
          <p:nvPr/>
        </p:nvCxnSpPr>
        <p:spPr bwMode="auto">
          <a:xfrm>
            <a:off x="1995709" y="2721439"/>
            <a:ext cx="12101" cy="58057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7" name="Straight Arrow Connector 26"/>
          <p:cNvCxnSpPr>
            <a:stCxn id="96" idx="2"/>
            <a:endCxn id="97" idx="0"/>
          </p:cNvCxnSpPr>
          <p:nvPr/>
        </p:nvCxnSpPr>
        <p:spPr bwMode="auto">
          <a:xfrm flipH="1">
            <a:off x="1112762" y="4451059"/>
            <a:ext cx="895048" cy="74989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9" name="Straight Arrow Connector 28"/>
          <p:cNvCxnSpPr>
            <a:stCxn id="96" idx="2"/>
            <a:endCxn id="98" idx="0"/>
          </p:cNvCxnSpPr>
          <p:nvPr/>
        </p:nvCxnSpPr>
        <p:spPr bwMode="auto">
          <a:xfrm flipH="1">
            <a:off x="1671638" y="4451059"/>
            <a:ext cx="336172" cy="74989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66" name="Straight Arrow Connector 65"/>
          <p:cNvCxnSpPr>
            <a:stCxn id="96" idx="2"/>
            <a:endCxn id="99" idx="0"/>
          </p:cNvCxnSpPr>
          <p:nvPr/>
        </p:nvCxnSpPr>
        <p:spPr bwMode="auto">
          <a:xfrm>
            <a:off x="2007810" y="4451059"/>
            <a:ext cx="885371" cy="74989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941967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288" y="228600"/>
            <a:ext cx="9078912" cy="1050925"/>
          </a:xfrm>
        </p:spPr>
        <p:txBody>
          <a:bodyPr/>
          <a:lstStyle/>
          <a:p>
            <a:pPr algn="ctr"/>
            <a:r>
              <a:rPr lang="en-US" dirty="0" smtClean="0"/>
              <a:t>CWIC Community 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863" y="1155700"/>
            <a:ext cx="8445500" cy="4864100"/>
          </a:xfrm>
        </p:spPr>
        <p:txBody>
          <a:bodyPr/>
          <a:lstStyle/>
          <a:p>
            <a:r>
              <a:rPr lang="en-US" dirty="0" smtClean="0"/>
              <a:t>Generic CWIC Clients</a:t>
            </a:r>
          </a:p>
          <a:p>
            <a:pPr lvl="1"/>
            <a:r>
              <a:rPr lang="en-US" dirty="0" smtClean="0"/>
              <a:t>Provide common discovery/access to all CWIC partner holdings</a:t>
            </a:r>
          </a:p>
          <a:p>
            <a:pPr lvl="1"/>
            <a:r>
              <a:rPr lang="en-US" dirty="0" smtClean="0"/>
              <a:t>Provide fixed set of search/access services across all collections</a:t>
            </a:r>
          </a:p>
          <a:p>
            <a:r>
              <a:rPr lang="en-US" dirty="0" smtClean="0"/>
              <a:t>Specialized Community Clients</a:t>
            </a:r>
          </a:p>
          <a:p>
            <a:pPr lvl="1"/>
            <a:r>
              <a:rPr lang="en-US" dirty="0" smtClean="0"/>
              <a:t>Limit search domain to specific discipline or area of interest</a:t>
            </a:r>
          </a:p>
          <a:p>
            <a:pPr lvl="1"/>
            <a:r>
              <a:rPr lang="en-US" dirty="0" smtClean="0"/>
              <a:t>Enable integration of CWIC satellite data with other data types</a:t>
            </a:r>
          </a:p>
          <a:p>
            <a:pPr lvl="1"/>
            <a:r>
              <a:rPr lang="en-US" dirty="0" smtClean="0"/>
              <a:t>Provide other enhanced search/access services</a:t>
            </a:r>
          </a:p>
          <a:p>
            <a:r>
              <a:rPr lang="en-US" dirty="0" smtClean="0"/>
              <a:t>Combination of Generic and Community Clients</a:t>
            </a:r>
          </a:p>
          <a:p>
            <a:pPr lvl="1"/>
            <a:r>
              <a:rPr lang="en-US" dirty="0" smtClean="0"/>
              <a:t>Maximizes utilization and benefits of CWIC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1662368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8" y="244475"/>
            <a:ext cx="9078912" cy="1050925"/>
          </a:xfrm>
        </p:spPr>
        <p:txBody>
          <a:bodyPr/>
          <a:lstStyle/>
          <a:p>
            <a:pPr algn="ctr"/>
            <a:r>
              <a:rPr lang="en-US" dirty="0" smtClean="0"/>
              <a:t>Community Client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1112" y="1295400"/>
            <a:ext cx="9155112" cy="4852988"/>
          </a:xfrm>
        </p:spPr>
        <p:txBody>
          <a:bodyPr/>
          <a:lstStyle/>
          <a:p>
            <a:r>
              <a:rPr lang="en-US" dirty="0" smtClean="0"/>
              <a:t>CWIC Team has always encouraged community client development</a:t>
            </a:r>
          </a:p>
          <a:p>
            <a:pPr lvl="1"/>
            <a:r>
              <a:rPr lang="en-US" dirty="0" smtClean="0"/>
              <a:t>Published CWIC Client Developers Guide</a:t>
            </a:r>
          </a:p>
          <a:p>
            <a:r>
              <a:rPr lang="en-US" dirty="0" smtClean="0"/>
              <a:t>Some success to date</a:t>
            </a:r>
          </a:p>
          <a:p>
            <a:pPr lvl="1"/>
            <a:r>
              <a:rPr lang="en-US" dirty="0" smtClean="0"/>
              <a:t>Land Surface Imaging (LSI) Portal</a:t>
            </a:r>
          </a:p>
          <a:p>
            <a:r>
              <a:rPr lang="en-US" dirty="0" smtClean="0"/>
              <a:t>One issue identified and mitigated</a:t>
            </a:r>
          </a:p>
          <a:p>
            <a:pPr lvl="1"/>
            <a:r>
              <a:rPr lang="en-US" dirty="0" smtClean="0"/>
              <a:t>CWIC is one of two WGISS brokering capabilities (other being </a:t>
            </a:r>
            <a:r>
              <a:rPr lang="en-US" dirty="0" err="1" smtClean="0"/>
              <a:t>FedEO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CWIC discovery/access did not present all CEOS data</a:t>
            </a:r>
          </a:p>
          <a:p>
            <a:pPr lvl="1"/>
            <a:r>
              <a:rPr lang="en-US" dirty="0" smtClean="0"/>
              <a:t>CEOS OpenSearch interface enables community clients common access to both CWIC and </a:t>
            </a:r>
            <a:r>
              <a:rPr lang="en-US" dirty="0" err="1" smtClean="0"/>
              <a:t>FedEO</a:t>
            </a:r>
            <a:endParaRPr lang="en-US" dirty="0" smtClean="0"/>
          </a:p>
          <a:p>
            <a:r>
              <a:rPr lang="en-US" dirty="0" smtClean="0"/>
              <a:t>Now is a good time for renewed effort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5892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112" y="15875"/>
            <a:ext cx="9078912" cy="1050925"/>
          </a:xfrm>
        </p:spPr>
        <p:txBody>
          <a:bodyPr/>
          <a:lstStyle/>
          <a:p>
            <a:pPr algn="ctr"/>
            <a:r>
              <a:rPr lang="en-US" dirty="0" smtClean="0"/>
              <a:t>2016 Community Client</a:t>
            </a:r>
            <a:br>
              <a:rPr lang="en-US" dirty="0" smtClean="0"/>
            </a:br>
            <a:r>
              <a:rPr lang="en-US" dirty="0" smtClean="0"/>
              <a:t>Initiative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1112" y="1295400"/>
            <a:ext cx="9155112" cy="4852988"/>
          </a:xfrm>
        </p:spPr>
        <p:txBody>
          <a:bodyPr/>
          <a:lstStyle/>
          <a:p>
            <a:r>
              <a:rPr lang="en-US" dirty="0" smtClean="0"/>
              <a:t>CWIC Team to take more proactive approach in development of CWIC clients</a:t>
            </a:r>
          </a:p>
          <a:p>
            <a:pPr lvl="1"/>
            <a:r>
              <a:rPr lang="en-US" dirty="0" smtClean="0"/>
              <a:t>Identify partners (VCs, WGs, CEOS Projects, etc.) who are interested in developing clients</a:t>
            </a:r>
          </a:p>
          <a:p>
            <a:pPr lvl="1"/>
            <a:r>
              <a:rPr lang="en-US" dirty="0" smtClean="0"/>
              <a:t>Explore/analyze past efforts at client development that might provide reusable tools/approaches</a:t>
            </a:r>
          </a:p>
          <a:p>
            <a:pPr lvl="1"/>
            <a:r>
              <a:rPr lang="en-US" dirty="0" smtClean="0"/>
              <a:t>Undertake joint efforts with selected partners</a:t>
            </a:r>
          </a:p>
          <a:p>
            <a:r>
              <a:rPr lang="en-US" dirty="0" smtClean="0"/>
              <a:t>NOAA has identified some resources to support CWIC side of these efforts</a:t>
            </a:r>
          </a:p>
          <a:p>
            <a:r>
              <a:rPr lang="en-US" dirty="0" smtClean="0"/>
              <a:t>Initial interest from the GHRSST Project </a:t>
            </a:r>
          </a:p>
          <a:p>
            <a:pPr lvl="1"/>
            <a:r>
              <a:rPr lang="en-US" dirty="0" smtClean="0"/>
              <a:t>Preliminary discussions underway</a:t>
            </a:r>
          </a:p>
          <a:p>
            <a:r>
              <a:rPr lang="en-US" dirty="0" smtClean="0"/>
              <a:t>Team open to other ideas/suggestions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633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5631" y="1535469"/>
            <a:ext cx="3597126" cy="21758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81200" y="253425"/>
            <a:ext cx="5517857" cy="584775"/>
          </a:xfrm>
          <a:prstGeom prst="rect">
            <a:avLst/>
          </a:prstGeom>
        </p:spPr>
        <p:txBody>
          <a:bodyPr/>
          <a:lstStyle>
            <a:lvl1pPr algn="ct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r>
              <a:rPr lang="en-US" dirty="0"/>
              <a:t>GEOSS Community Portals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1428" y="1704798"/>
            <a:ext cx="4954203" cy="2289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defTabSz="9144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400" b="1" kern="0" dirty="0" smtClean="0">
                <a:solidFill>
                  <a:srgbClr val="002569"/>
                </a:solidFill>
                <a:ea typeface="ＭＳ Ｐゴシック" charset="-128"/>
                <a:cs typeface="ＭＳ Ｐゴシック" charset="-128"/>
              </a:rPr>
              <a:t>CWIC client initiative similar to a GEO effort</a:t>
            </a:r>
          </a:p>
          <a:p>
            <a:pPr marL="342900" lvl="0" indent="-342900" defTabSz="9144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400" b="1" kern="0" dirty="0" smtClean="0">
                <a:solidFill>
                  <a:srgbClr val="002569"/>
                </a:solidFill>
                <a:ea typeface="ＭＳ Ｐゴシック" charset="-128"/>
                <a:cs typeface="ＭＳ Ｐゴシック" charset="-128"/>
              </a:rPr>
              <a:t>GEOSS Community Portals Subtask is under the GEOSS Development (GD-07) Task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1429" y="3676965"/>
            <a:ext cx="8841620" cy="310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defTabSz="9144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400" b="1" kern="0" dirty="0">
                <a:solidFill>
                  <a:srgbClr val="002569"/>
                </a:solidFill>
                <a:ea typeface="ＭＳ Ｐゴシック" charset="-128"/>
                <a:cs typeface="ＭＳ Ｐゴシック" charset="-128"/>
              </a:rPr>
              <a:t>GEOSS CP Team comprised of GEOSS Common Infrastructure (GCI) Providers and Community </a:t>
            </a:r>
            <a:r>
              <a:rPr lang="en-US" sz="2400" b="1" kern="0" dirty="0" smtClean="0">
                <a:solidFill>
                  <a:srgbClr val="002569"/>
                </a:solidFill>
                <a:ea typeface="ＭＳ Ｐゴシック" charset="-128"/>
                <a:cs typeface="ＭＳ Ｐゴシック" charset="-128"/>
              </a:rPr>
              <a:t>Representatives</a:t>
            </a:r>
          </a:p>
          <a:p>
            <a:pPr marL="342900" lvl="0" indent="-342900" defTabSz="9144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400" b="1" kern="0" dirty="0" smtClean="0">
                <a:solidFill>
                  <a:srgbClr val="002569"/>
                </a:solidFill>
                <a:ea typeface="ＭＳ Ｐゴシック" charset="-128"/>
                <a:cs typeface="ＭＳ Ｐゴシック" charset="-128"/>
              </a:rPr>
              <a:t>Idea is to maximize utilization of GCI by promoting and enabling development of community portals/clients and leveraging community infrastructure capabilities</a:t>
            </a:r>
          </a:p>
          <a:p>
            <a:pPr marL="342900" lvl="0" indent="-342900" defTabSz="9144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400" b="1" kern="0" dirty="0" smtClean="0">
                <a:solidFill>
                  <a:srgbClr val="002569"/>
                </a:solidFill>
                <a:ea typeface="ＭＳ Ｐゴシック" charset="-128"/>
                <a:cs typeface="ＭＳ Ｐゴシック" charset="-128"/>
              </a:rPr>
              <a:t>Opportunity for WGISS – GEO collaboration</a:t>
            </a:r>
            <a:endParaRPr lang="en-US" sz="2400" b="1" kern="0" dirty="0">
              <a:solidFill>
                <a:srgbClr val="002569"/>
              </a:solidFill>
              <a:ea typeface="ＭＳ Ｐゴシック" charset="-128"/>
              <a:cs typeface="ＭＳ Ｐゴシック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366069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 idx="4294967295"/>
          </p:nvPr>
        </p:nvSpPr>
        <p:spPr>
          <a:xfrm>
            <a:off x="1134530" y="288925"/>
            <a:ext cx="7524750" cy="5334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dirty="0"/>
              <a:t>CEOS as a GEOSS Community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7638" y="1295400"/>
            <a:ext cx="8831262" cy="5251450"/>
          </a:xfrm>
          <a:prstGeom prst="rect">
            <a:avLst/>
          </a:prstGeom>
        </p:spPr>
        <p:txBody>
          <a:bodyPr/>
          <a:lstStyle/>
          <a:p>
            <a:pPr lvl="2">
              <a:lnSpc>
                <a:spcPct val="90000"/>
              </a:lnSpc>
              <a:spcBef>
                <a:spcPct val="20000"/>
              </a:spcBef>
              <a:defRPr/>
            </a:pPr>
            <a:endParaRPr lang="en-US" altLang="ja-JP" sz="2400" kern="0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en-US" altLang="ja-JP" sz="2400" kern="0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lvl="2">
              <a:lnSpc>
                <a:spcPct val="90000"/>
              </a:lnSpc>
              <a:spcBef>
                <a:spcPct val="20000"/>
              </a:spcBef>
              <a:defRPr/>
            </a:pPr>
            <a:endParaRPr lang="en-US" altLang="ja-JP" sz="2400" kern="0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cxnSp>
        <p:nvCxnSpPr>
          <p:cNvPr id="25603" name="Straight Arrow Connector 22"/>
          <p:cNvCxnSpPr>
            <a:cxnSpLocks noChangeShapeType="1"/>
          </p:cNvCxnSpPr>
          <p:nvPr/>
        </p:nvCxnSpPr>
        <p:spPr bwMode="auto">
          <a:xfrm>
            <a:off x="8382000" y="1752600"/>
            <a:ext cx="914400" cy="914400"/>
          </a:xfrm>
          <a:prstGeom prst="straightConnector1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13" name="Left-Right Arrow 23"/>
          <p:cNvSpPr>
            <a:spLocks noChangeArrowheads="1"/>
          </p:cNvSpPr>
          <p:nvPr/>
        </p:nvSpPr>
        <p:spPr bwMode="auto">
          <a:xfrm>
            <a:off x="5715000" y="2514600"/>
            <a:ext cx="1216025" cy="484188"/>
          </a:xfrm>
          <a:prstGeom prst="leftRightArrow">
            <a:avLst>
              <a:gd name="adj1" fmla="val 50000"/>
              <a:gd name="adj2" fmla="val 50043"/>
            </a:avLst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dirty="0"/>
          </a:p>
        </p:txBody>
      </p:sp>
      <p:sp>
        <p:nvSpPr>
          <p:cNvPr id="26" name="U-Turn Arrow 25"/>
          <p:cNvSpPr/>
          <p:nvPr/>
        </p:nvSpPr>
        <p:spPr bwMode="auto">
          <a:xfrm flipH="1" flipV="1">
            <a:off x="2895600" y="5334000"/>
            <a:ext cx="4419600" cy="533400"/>
          </a:xfrm>
          <a:prstGeom prst="uturnArrow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en-US" dirty="0">
              <a:latin typeface="Tahoma" pitchFamily="34" charset="0"/>
            </a:endParaRPr>
          </a:p>
        </p:txBody>
      </p:sp>
      <p:sp>
        <p:nvSpPr>
          <p:cNvPr id="25615" name="Left Arrow 30"/>
          <p:cNvSpPr>
            <a:spLocks noChangeArrowheads="1"/>
          </p:cNvSpPr>
          <p:nvPr/>
        </p:nvSpPr>
        <p:spPr bwMode="auto">
          <a:xfrm>
            <a:off x="4800600" y="3048000"/>
            <a:ext cx="914400" cy="228600"/>
          </a:xfrm>
          <a:prstGeom prst="leftArrow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dirty="0"/>
          </a:p>
        </p:txBody>
      </p:sp>
      <p:sp>
        <p:nvSpPr>
          <p:cNvPr id="25617" name="TextBox 28674"/>
          <p:cNvSpPr txBox="1">
            <a:spLocks noChangeArrowheads="1"/>
          </p:cNvSpPr>
          <p:nvPr/>
        </p:nvSpPr>
        <p:spPr bwMode="auto">
          <a:xfrm>
            <a:off x="4491038" y="2133600"/>
            <a:ext cx="152226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900" b="0" u="none" dirty="0"/>
              <a:t>Link </a:t>
            </a:r>
            <a:r>
              <a:rPr lang="en-US" sz="900" b="0" u="none" dirty="0" smtClean="0"/>
              <a:t>to/from </a:t>
            </a:r>
            <a:r>
              <a:rPr lang="en-US" sz="900" b="0" u="none" dirty="0"/>
              <a:t>GEOSS Portal</a:t>
            </a:r>
          </a:p>
        </p:txBody>
      </p:sp>
      <p:sp>
        <p:nvSpPr>
          <p:cNvPr id="25618" name="TextBox 28676"/>
          <p:cNvSpPr txBox="1">
            <a:spLocks noChangeArrowheads="1"/>
          </p:cNvSpPr>
          <p:nvPr/>
        </p:nvSpPr>
        <p:spPr bwMode="auto">
          <a:xfrm>
            <a:off x="4692650" y="2678113"/>
            <a:ext cx="117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900" b="0" u="none" dirty="0"/>
              <a:t>Community View of</a:t>
            </a:r>
          </a:p>
          <a:p>
            <a:pPr eaLnBrk="1" hangingPunct="1"/>
            <a:r>
              <a:rPr lang="en-US" sz="900" b="0" u="none" dirty="0"/>
              <a:t>GEOSS Resources</a:t>
            </a:r>
          </a:p>
        </p:txBody>
      </p:sp>
      <p:sp>
        <p:nvSpPr>
          <p:cNvPr id="25619" name="TextBox 28677"/>
          <p:cNvSpPr txBox="1">
            <a:spLocks noChangeArrowheads="1"/>
          </p:cNvSpPr>
          <p:nvPr/>
        </p:nvSpPr>
        <p:spPr bwMode="auto">
          <a:xfrm>
            <a:off x="3776663" y="5486400"/>
            <a:ext cx="253682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900" b="0" u="none" dirty="0"/>
              <a:t>Register Community Resources as Appropriate</a:t>
            </a:r>
          </a:p>
        </p:txBody>
      </p:sp>
      <p:sp>
        <p:nvSpPr>
          <p:cNvPr id="25623" name="Left-Right Arrow 1"/>
          <p:cNvSpPr>
            <a:spLocks noChangeArrowheads="1"/>
          </p:cNvSpPr>
          <p:nvPr/>
        </p:nvSpPr>
        <p:spPr bwMode="auto">
          <a:xfrm>
            <a:off x="4587798" y="2388205"/>
            <a:ext cx="1376362" cy="266700"/>
          </a:xfrm>
          <a:prstGeom prst="leftRightArrow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dirty="0"/>
          </a:p>
        </p:txBody>
      </p:sp>
      <p:sp>
        <p:nvSpPr>
          <p:cNvPr id="25624" name="TextBox 2"/>
          <p:cNvSpPr txBox="1">
            <a:spLocks noChangeArrowheads="1"/>
          </p:cNvSpPr>
          <p:nvPr/>
        </p:nvSpPr>
        <p:spPr bwMode="auto">
          <a:xfrm>
            <a:off x="4648200" y="4216400"/>
            <a:ext cx="13811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900" b="0" u="none" dirty="0"/>
              <a:t>Enables Integration of</a:t>
            </a:r>
          </a:p>
          <a:p>
            <a:pPr eaLnBrk="1" hangingPunct="1"/>
            <a:r>
              <a:rPr lang="en-US" sz="900" b="0" u="none" dirty="0"/>
              <a:t>GEOSS and non-GEOSS</a:t>
            </a:r>
          </a:p>
          <a:p>
            <a:pPr eaLnBrk="1" hangingPunct="1"/>
            <a:r>
              <a:rPr lang="en-US" sz="900" b="0" u="none" dirty="0"/>
              <a:t>Registered Resources</a:t>
            </a:r>
          </a:p>
        </p:txBody>
      </p:sp>
      <p:sp>
        <p:nvSpPr>
          <p:cNvPr id="25625" name="Right Arrow 28671"/>
          <p:cNvSpPr>
            <a:spLocks noChangeArrowheads="1"/>
          </p:cNvSpPr>
          <p:nvPr/>
        </p:nvSpPr>
        <p:spPr bwMode="auto">
          <a:xfrm>
            <a:off x="4800600" y="3505200"/>
            <a:ext cx="914400" cy="228600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dirty="0"/>
          </a:p>
        </p:txBody>
      </p:sp>
      <p:sp>
        <p:nvSpPr>
          <p:cNvPr id="25626" name="TextBox 1"/>
          <p:cNvSpPr txBox="1">
            <a:spLocks noChangeArrowheads="1"/>
          </p:cNvSpPr>
          <p:nvPr/>
        </p:nvSpPr>
        <p:spPr bwMode="auto">
          <a:xfrm>
            <a:off x="4654550" y="3668713"/>
            <a:ext cx="1493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900" b="0" u="none" dirty="0"/>
              <a:t>GCI Access to</a:t>
            </a:r>
          </a:p>
          <a:p>
            <a:pPr eaLnBrk="1" hangingPunct="1"/>
            <a:r>
              <a:rPr lang="en-US" sz="900" b="0" u="none" dirty="0"/>
              <a:t>Community Infrastructure</a:t>
            </a:r>
          </a:p>
        </p:txBody>
      </p:sp>
      <p:sp>
        <p:nvSpPr>
          <p:cNvPr id="25627" name="Oval 2"/>
          <p:cNvSpPr>
            <a:spLocks noChangeArrowheads="1"/>
          </p:cNvSpPr>
          <p:nvPr/>
        </p:nvSpPr>
        <p:spPr bwMode="auto">
          <a:xfrm>
            <a:off x="228600" y="1371600"/>
            <a:ext cx="8686800" cy="5257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dirty="0"/>
          </a:p>
        </p:txBody>
      </p:sp>
      <p:sp>
        <p:nvSpPr>
          <p:cNvPr id="25628" name="TextBox 5"/>
          <p:cNvSpPr txBox="1">
            <a:spLocks noChangeArrowheads="1"/>
          </p:cNvSpPr>
          <p:nvPr/>
        </p:nvSpPr>
        <p:spPr bwMode="auto">
          <a:xfrm>
            <a:off x="3875088" y="1524000"/>
            <a:ext cx="1230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 dirty="0"/>
              <a:t>GEOSS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234" y="2605913"/>
            <a:ext cx="3803428" cy="2585900"/>
          </a:xfrm>
          <a:prstGeom prst="rect">
            <a:avLst/>
          </a:prstGeom>
        </p:spPr>
      </p:pic>
      <p:sp>
        <p:nvSpPr>
          <p:cNvPr id="34" name="Left-Right Arrow 1"/>
          <p:cNvSpPr>
            <a:spLocks noChangeArrowheads="1"/>
          </p:cNvSpPr>
          <p:nvPr/>
        </p:nvSpPr>
        <p:spPr bwMode="auto">
          <a:xfrm>
            <a:off x="5000175" y="4804230"/>
            <a:ext cx="609600" cy="228600"/>
          </a:xfrm>
          <a:prstGeom prst="leftRightArrow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5832480" y="2125135"/>
            <a:ext cx="2590800" cy="3106738"/>
            <a:chOff x="498585" y="2209800"/>
            <a:chExt cx="2590800" cy="3106738"/>
          </a:xfrm>
        </p:grpSpPr>
        <p:sp>
          <p:nvSpPr>
            <p:cNvPr id="22" name="Oval 21"/>
            <p:cNvSpPr/>
            <p:nvPr/>
          </p:nvSpPr>
          <p:spPr bwMode="auto">
            <a:xfrm>
              <a:off x="650985" y="2667000"/>
              <a:ext cx="2438400" cy="1524000"/>
            </a:xfrm>
            <a:prstGeom prst="ellipse">
              <a:avLst/>
            </a:prstGeom>
            <a:solidFill>
              <a:srgbClr val="ACC37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anchor="ctr"/>
            <a:lstStyle/>
            <a:p>
              <a:pPr>
                <a:defRPr/>
              </a:pPr>
              <a:endParaRPr lang="en-US" dirty="0">
                <a:ln>
                  <a:solidFill>
                    <a:schemeClr val="tx1"/>
                  </a:solidFill>
                </a:ln>
                <a:solidFill>
                  <a:srgbClr val="CCC7AE"/>
                </a:solidFill>
                <a:latin typeface="Tahoma" pitchFamily="34" charset="0"/>
              </a:endParaRPr>
            </a:p>
          </p:txBody>
        </p:sp>
        <p:grpSp>
          <p:nvGrpSpPr>
            <p:cNvPr id="23" name="Group 11"/>
            <p:cNvGrpSpPr>
              <a:grpSpLocks/>
            </p:cNvGrpSpPr>
            <p:nvPr/>
          </p:nvGrpSpPr>
          <p:grpSpPr bwMode="auto">
            <a:xfrm>
              <a:off x="1184384" y="2209800"/>
              <a:ext cx="1371600" cy="838200"/>
              <a:chOff x="5233023" y="1264886"/>
              <a:chExt cx="1548777" cy="948520"/>
            </a:xfrm>
          </p:grpSpPr>
          <p:pic>
            <p:nvPicPr>
              <p:cNvPr id="38" name="Picture 9" descr="72883965.pn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33023" y="1264886"/>
                <a:ext cx="1548777" cy="948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9" name="TextBox 10"/>
              <p:cNvSpPr txBox="1">
                <a:spLocks noChangeArrowheads="1"/>
              </p:cNvSpPr>
              <p:nvPr/>
            </p:nvSpPr>
            <p:spPr bwMode="auto">
              <a:xfrm>
                <a:off x="5460005" y="1330220"/>
                <a:ext cx="1144949" cy="8010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 u="sng">
                    <a:solidFill>
                      <a:schemeClr val="tx2"/>
                    </a:solidFill>
                    <a:latin typeface="Tahoma" charset="0"/>
                    <a:ea typeface="MS PGothic" charset="0"/>
                    <a:cs typeface="MS PGothic" charset="0"/>
                  </a:defRPr>
                </a:lvl1pPr>
                <a:lvl2pPr marL="742950" indent="-285750" eaLnBrk="0" hangingPunct="0">
                  <a:defRPr sz="2000" b="1" u="sng">
                    <a:solidFill>
                      <a:schemeClr val="tx2"/>
                    </a:solidFill>
                    <a:latin typeface="Tahoma" charset="0"/>
                    <a:ea typeface="MS PGothic" charset="0"/>
                    <a:cs typeface="MS PGothic" charset="0"/>
                  </a:defRPr>
                </a:lvl2pPr>
                <a:lvl3pPr marL="1143000" indent="-228600" eaLnBrk="0" hangingPunct="0">
                  <a:defRPr sz="2000" b="1" u="sng">
                    <a:solidFill>
                      <a:schemeClr val="tx2"/>
                    </a:solidFill>
                    <a:latin typeface="Tahoma" charset="0"/>
                    <a:ea typeface="MS PGothic" charset="0"/>
                    <a:cs typeface="MS PGothic" charset="0"/>
                  </a:defRPr>
                </a:lvl3pPr>
                <a:lvl4pPr marL="1600200" indent="-228600" eaLnBrk="0" hangingPunct="0">
                  <a:defRPr sz="2000" b="1" u="sng">
                    <a:solidFill>
                      <a:schemeClr val="tx2"/>
                    </a:solidFill>
                    <a:latin typeface="Tahoma" charset="0"/>
                    <a:ea typeface="MS PGothic" charset="0"/>
                    <a:cs typeface="MS PGothic" charset="0"/>
                  </a:defRPr>
                </a:lvl4pPr>
                <a:lvl5pPr marL="2057400" indent="-228600" eaLnBrk="0" hangingPunct="0">
                  <a:defRPr sz="2000" b="1" u="sng">
                    <a:solidFill>
                      <a:schemeClr val="tx2"/>
                    </a:solidFill>
                    <a:latin typeface="Tahoma" charset="0"/>
                    <a:ea typeface="MS PGothic" charset="0"/>
                    <a:cs typeface="MS PGothic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 u="sng">
                    <a:solidFill>
                      <a:schemeClr val="tx2"/>
                    </a:solidFill>
                    <a:latin typeface="Tahoma" charset="0"/>
                    <a:ea typeface="MS PGothic" charset="0"/>
                    <a:cs typeface="MS PGothic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 u="sng">
                    <a:solidFill>
                      <a:schemeClr val="tx2"/>
                    </a:solidFill>
                    <a:latin typeface="Tahoma" charset="0"/>
                    <a:ea typeface="MS PGothic" charset="0"/>
                    <a:cs typeface="MS PGothic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 u="sng">
                    <a:solidFill>
                      <a:schemeClr val="tx2"/>
                    </a:solidFill>
                    <a:latin typeface="Tahoma" charset="0"/>
                    <a:ea typeface="MS PGothic" charset="0"/>
                    <a:cs typeface="MS PGothic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 u="sng">
                    <a:solidFill>
                      <a:schemeClr val="tx2"/>
                    </a:solidFill>
                    <a:latin typeface="Tahoma" charset="0"/>
                    <a:ea typeface="MS PGothic" charset="0"/>
                    <a:cs typeface="MS PGothic" charset="0"/>
                  </a:defRPr>
                </a:lvl9pPr>
              </a:lstStyle>
              <a:p>
                <a:pPr algn="ctr" eaLnBrk="1" hangingPunct="1"/>
                <a:r>
                  <a:rPr lang="en-US" sz="1000" u="none" dirty="0" smtClean="0"/>
                  <a:t>IDN-</a:t>
                </a:r>
              </a:p>
              <a:p>
                <a:pPr algn="ctr" eaLnBrk="1" hangingPunct="1"/>
                <a:r>
                  <a:rPr lang="en-US" sz="1000" u="none" dirty="0" smtClean="0"/>
                  <a:t>CWIC-FedEO </a:t>
                </a:r>
              </a:p>
              <a:p>
                <a:pPr algn="ctr" eaLnBrk="1" hangingPunct="1"/>
                <a:r>
                  <a:rPr lang="en-US" sz="1000" u="none" dirty="0" smtClean="0"/>
                  <a:t>Clients</a:t>
                </a:r>
              </a:p>
              <a:p>
                <a:pPr algn="ctr" eaLnBrk="1" hangingPunct="1"/>
                <a:endParaRPr lang="en-US" sz="1000" u="none" dirty="0"/>
              </a:p>
            </p:txBody>
          </p:sp>
        </p:grpSp>
        <p:sp>
          <p:nvSpPr>
            <p:cNvPr id="24" name="Rounded Rectangle 12"/>
            <p:cNvSpPr>
              <a:spLocks noChangeArrowheads="1"/>
            </p:cNvSpPr>
            <p:nvPr/>
          </p:nvSpPr>
          <p:spPr bwMode="auto">
            <a:xfrm>
              <a:off x="955785" y="3429000"/>
              <a:ext cx="762000" cy="304800"/>
            </a:xfrm>
            <a:prstGeom prst="roundRect">
              <a:avLst>
                <a:gd name="adj" fmla="val 16667"/>
              </a:avLst>
            </a:prstGeom>
            <a:solidFill>
              <a:srgbClr val="76A6E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IDN</a:t>
              </a:r>
              <a:endParaRPr lang="en-US" sz="1200" b="0" u="none" dirty="0">
                <a:solidFill>
                  <a:schemeClr val="bg1"/>
                </a:solidFill>
              </a:endParaRPr>
            </a:p>
          </p:txBody>
        </p:sp>
        <p:sp>
          <p:nvSpPr>
            <p:cNvPr id="25" name="Rounded Rectangle 16"/>
            <p:cNvSpPr>
              <a:spLocks noChangeArrowheads="1"/>
            </p:cNvSpPr>
            <p:nvPr/>
          </p:nvSpPr>
          <p:spPr bwMode="auto">
            <a:xfrm>
              <a:off x="1489185" y="3810000"/>
              <a:ext cx="762000" cy="304800"/>
            </a:xfrm>
            <a:prstGeom prst="roundRect">
              <a:avLst>
                <a:gd name="adj" fmla="val 16667"/>
              </a:avLst>
            </a:prstGeom>
            <a:solidFill>
              <a:srgbClr val="76A6E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en-US" sz="1200" b="0" u="none" dirty="0" smtClean="0">
                  <a:solidFill>
                    <a:schemeClr val="bg1"/>
                  </a:solidFill>
                </a:rPr>
                <a:t>FedEO</a:t>
              </a:r>
              <a:endParaRPr lang="en-US" sz="1200" b="0" u="none" dirty="0">
                <a:solidFill>
                  <a:schemeClr val="bg1"/>
                </a:solidFill>
              </a:endParaRPr>
            </a:p>
          </p:txBody>
        </p:sp>
        <p:sp>
          <p:nvSpPr>
            <p:cNvPr id="27" name="TextBox 14"/>
            <p:cNvSpPr txBox="1">
              <a:spLocks noChangeArrowheads="1"/>
            </p:cNvSpPr>
            <p:nvPr/>
          </p:nvSpPr>
          <p:spPr bwMode="auto">
            <a:xfrm>
              <a:off x="727185" y="2967185"/>
              <a:ext cx="80447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 u="sng">
                  <a:solidFill>
                    <a:schemeClr val="tx2"/>
                  </a:solidFill>
                  <a:latin typeface="Tahoma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000" b="1" u="sng">
                  <a:solidFill>
                    <a:schemeClr val="tx2"/>
                  </a:solidFill>
                  <a:latin typeface="Tahoma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000" b="1" u="sng">
                  <a:solidFill>
                    <a:schemeClr val="tx2"/>
                  </a:solidFill>
                  <a:latin typeface="Tahoma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000" b="1" u="sng">
                  <a:solidFill>
                    <a:schemeClr val="tx2"/>
                  </a:solidFill>
                  <a:latin typeface="Tahoma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000" b="1" u="sng">
                  <a:solidFill>
                    <a:schemeClr val="tx2"/>
                  </a:solidFill>
                  <a:latin typeface="Tahoma" charset="0"/>
                  <a:ea typeface="MS PGothic" charset="0"/>
                  <a:cs typeface="MS PGothic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>
                  <a:solidFill>
                    <a:schemeClr val="tx2"/>
                  </a:solidFill>
                  <a:latin typeface="Tahoma" charset="0"/>
                  <a:ea typeface="MS PGothic" charset="0"/>
                  <a:cs typeface="MS PGothic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>
                  <a:solidFill>
                    <a:schemeClr val="tx2"/>
                  </a:solidFill>
                  <a:latin typeface="Tahoma" charset="0"/>
                  <a:ea typeface="MS PGothic" charset="0"/>
                  <a:cs typeface="MS PGothic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>
                  <a:solidFill>
                    <a:schemeClr val="tx2"/>
                  </a:solidFill>
                  <a:latin typeface="Tahoma" charset="0"/>
                  <a:ea typeface="MS PGothic" charset="0"/>
                  <a:cs typeface="MS PGothic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>
                  <a:solidFill>
                    <a:schemeClr val="tx2"/>
                  </a:solidFill>
                  <a:latin typeface="Tahoma" charset="0"/>
                  <a:ea typeface="MS PGothic" charset="0"/>
                  <a:cs typeface="MS PGothic" charset="0"/>
                </a:defRPr>
              </a:lvl9pPr>
            </a:lstStyle>
            <a:p>
              <a:pPr algn="l" eaLnBrk="1" hangingPunct="1"/>
              <a:r>
                <a:rPr lang="en-US" sz="800" b="0" u="none" dirty="0" smtClean="0">
                  <a:solidFill>
                    <a:schemeClr val="tx1"/>
                  </a:solidFill>
                </a:rPr>
                <a:t>WGISS</a:t>
              </a:r>
            </a:p>
            <a:p>
              <a:pPr algn="l" eaLnBrk="1" hangingPunct="1"/>
              <a:r>
                <a:rPr lang="en-US" sz="800" b="0" u="none" dirty="0" smtClean="0">
                  <a:solidFill>
                    <a:schemeClr val="tx1"/>
                  </a:solidFill>
                </a:rPr>
                <a:t>Common</a:t>
              </a:r>
              <a:endParaRPr lang="en-US" sz="800" b="0" u="none" dirty="0">
                <a:solidFill>
                  <a:schemeClr val="tx1"/>
                </a:solidFill>
              </a:endParaRPr>
            </a:p>
            <a:p>
              <a:pPr algn="l" eaLnBrk="1" hangingPunct="1"/>
              <a:r>
                <a:rPr lang="en-US" sz="800" b="0" u="none" dirty="0">
                  <a:solidFill>
                    <a:schemeClr val="tx1"/>
                  </a:solidFill>
                </a:rPr>
                <a:t>Infrastructure</a:t>
              </a:r>
            </a:p>
          </p:txBody>
        </p:sp>
        <p:sp>
          <p:nvSpPr>
            <p:cNvPr id="28" name="Rounded Rectangle 27"/>
            <p:cNvSpPr/>
            <p:nvPr/>
          </p:nvSpPr>
          <p:spPr bwMode="auto">
            <a:xfrm>
              <a:off x="803385" y="4648200"/>
              <a:ext cx="2286000" cy="668338"/>
            </a:xfrm>
            <a:prstGeom prst="roundRect">
              <a:avLst/>
            </a:prstGeom>
            <a:solidFill>
              <a:schemeClr val="accent4">
                <a:lumMod val="25000"/>
                <a:lumOff val="75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  <a:ex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0" u="none" dirty="0" smtClean="0">
                  <a:latin typeface="Tahoma" pitchFamily="34" charset="0"/>
                </a:rPr>
                <a:t>CEOS Agency Systems</a:t>
              </a:r>
              <a:endParaRPr lang="en-US" sz="1600" b="0" u="none" dirty="0">
                <a:latin typeface="Tahoma" pitchFamily="34" charset="0"/>
              </a:endParaRPr>
            </a:p>
          </p:txBody>
        </p:sp>
        <p:sp>
          <p:nvSpPr>
            <p:cNvPr id="29" name="Left-Right Arrow 23"/>
            <p:cNvSpPr>
              <a:spLocks noChangeArrowheads="1"/>
            </p:cNvSpPr>
            <p:nvPr/>
          </p:nvSpPr>
          <p:spPr bwMode="auto">
            <a:xfrm>
              <a:off x="498585" y="2667000"/>
              <a:ext cx="1216025" cy="484188"/>
            </a:xfrm>
            <a:prstGeom prst="leftRightArrow">
              <a:avLst>
                <a:gd name="adj1" fmla="val 50000"/>
                <a:gd name="adj2" fmla="val 50043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dirty="0"/>
            </a:p>
          </p:txBody>
        </p:sp>
        <p:cxnSp>
          <p:nvCxnSpPr>
            <p:cNvPr id="30" name="Straight Arrow Connector 28682"/>
            <p:cNvCxnSpPr>
              <a:cxnSpLocks noChangeShapeType="1"/>
              <a:stCxn id="38" idx="2"/>
            </p:cNvCxnSpPr>
            <p:nvPr/>
          </p:nvCxnSpPr>
          <p:spPr bwMode="auto">
            <a:xfrm flipH="1">
              <a:off x="1565385" y="3048000"/>
              <a:ext cx="304800" cy="381000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Straight Arrow Connector 47"/>
            <p:cNvCxnSpPr>
              <a:cxnSpLocks noChangeShapeType="1"/>
            </p:cNvCxnSpPr>
            <p:nvPr/>
          </p:nvCxnSpPr>
          <p:spPr bwMode="auto">
            <a:xfrm>
              <a:off x="1870185" y="3048000"/>
              <a:ext cx="304800" cy="381000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Straight Arrow Connector 52"/>
            <p:cNvCxnSpPr>
              <a:cxnSpLocks noChangeShapeType="1"/>
            </p:cNvCxnSpPr>
            <p:nvPr/>
          </p:nvCxnSpPr>
          <p:spPr bwMode="auto">
            <a:xfrm>
              <a:off x="1870185" y="4191000"/>
              <a:ext cx="0" cy="457200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5" name="Rounded Rectangle 12"/>
            <p:cNvSpPr>
              <a:spLocks noChangeArrowheads="1"/>
            </p:cNvSpPr>
            <p:nvPr/>
          </p:nvSpPr>
          <p:spPr bwMode="auto">
            <a:xfrm>
              <a:off x="2087240" y="3417455"/>
              <a:ext cx="762000" cy="304800"/>
            </a:xfrm>
            <a:prstGeom prst="roundRect">
              <a:avLst>
                <a:gd name="adj" fmla="val 16667"/>
              </a:avLst>
            </a:prstGeom>
            <a:solidFill>
              <a:srgbClr val="76A6E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CWIC</a:t>
              </a:r>
              <a:endParaRPr lang="en-US" sz="1200" b="0" u="none" dirty="0">
                <a:solidFill>
                  <a:schemeClr val="bg1"/>
                </a:solidFill>
              </a:endParaRPr>
            </a:p>
          </p:txBody>
        </p:sp>
        <p:cxnSp>
          <p:nvCxnSpPr>
            <p:cNvPr id="36" name="Straight Arrow Connector 52"/>
            <p:cNvCxnSpPr>
              <a:cxnSpLocks noChangeShapeType="1"/>
              <a:endCxn id="25" idx="0"/>
            </p:cNvCxnSpPr>
            <p:nvPr/>
          </p:nvCxnSpPr>
          <p:spPr bwMode="auto">
            <a:xfrm>
              <a:off x="1870185" y="3048000"/>
              <a:ext cx="0" cy="762000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" name="TextBox 5"/>
          <p:cNvSpPr txBox="1"/>
          <p:nvPr/>
        </p:nvSpPr>
        <p:spPr>
          <a:xfrm>
            <a:off x="6778330" y="1731968"/>
            <a:ext cx="83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CEOS</a:t>
            </a:r>
            <a:endParaRPr lang="en-US" b="1" u="sng" dirty="0"/>
          </a:p>
        </p:txBody>
      </p:sp>
      <p:sp>
        <p:nvSpPr>
          <p:cNvPr id="2" name="Oval 1"/>
          <p:cNvSpPr/>
          <p:nvPr/>
        </p:nvSpPr>
        <p:spPr bwMode="auto">
          <a:xfrm>
            <a:off x="5883284" y="1584475"/>
            <a:ext cx="2751806" cy="4874381"/>
          </a:xfrm>
          <a:prstGeom prst="ellipse">
            <a:avLst/>
          </a:prstGeom>
          <a:noFill/>
          <a:ln w="38100" cap="flat" cmpd="sng" algn="ctr">
            <a:solidFill>
              <a:srgbClr val="FF66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7424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15628</TotalTime>
  <Words>433</Words>
  <Application>Microsoft Office PowerPoint</Application>
  <PresentationFormat>On-screen Show (4:3)</PresentationFormat>
  <Paragraphs>94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ＭＳ Ｐゴシック</vt:lpstr>
      <vt:lpstr>ＭＳ Ｐゴシック</vt:lpstr>
      <vt:lpstr>Arial</vt:lpstr>
      <vt:lpstr>Arial Bold</vt:lpstr>
      <vt:lpstr>Avenir Roman</vt:lpstr>
      <vt:lpstr>Calibri</vt:lpstr>
      <vt:lpstr>Droid Serif</vt:lpstr>
      <vt:lpstr>Helvetica</vt:lpstr>
      <vt:lpstr>Tahoma</vt:lpstr>
      <vt:lpstr>Times New Roman</vt:lpstr>
      <vt:lpstr>Default</vt:lpstr>
      <vt:lpstr>PowerPoint Presentation</vt:lpstr>
      <vt:lpstr>Topics</vt:lpstr>
      <vt:lpstr>CWIC Development</vt:lpstr>
      <vt:lpstr>CWIC Community Clients</vt:lpstr>
      <vt:lpstr>Community Client Efforts</vt:lpstr>
      <vt:lpstr>2016 Community Client Initiative</vt:lpstr>
      <vt:lpstr>PowerPoint Presentation</vt:lpstr>
      <vt:lpstr>CEOS as a GEOSS Community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Martin Yapur</dc:creator>
  <cp:lastModifiedBy>Martin Yapur</cp:lastModifiedBy>
  <cp:revision>91</cp:revision>
  <dcterms:modified xsi:type="dcterms:W3CDTF">2016-03-16T21:28:11Z</dcterms:modified>
</cp:coreProperties>
</file>