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5"/>
  </p:notesMasterIdLst>
  <p:sldIdLst>
    <p:sldId id="256" r:id="rId2"/>
    <p:sldId id="373" r:id="rId3"/>
    <p:sldId id="374" r:id="rId4"/>
    <p:sldId id="375" r:id="rId5"/>
    <p:sldId id="376" r:id="rId6"/>
    <p:sldId id="380" r:id="rId7"/>
    <p:sldId id="357" r:id="rId8"/>
    <p:sldId id="372" r:id="rId9"/>
    <p:sldId id="283" r:id="rId10"/>
    <p:sldId id="377" r:id="rId11"/>
    <p:sldId id="378" r:id="rId12"/>
    <p:sldId id="379" r:id="rId13"/>
    <p:sldId id="267" r:id="rId14"/>
  </p:sldIdLst>
  <p:sldSz cx="9144000" cy="6858000" type="screen4x3"/>
  <p:notesSz cx="6797675" cy="9926638"/>
  <p:defaultTex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FAA"/>
    <a:srgbClr val="0070C0"/>
    <a:srgbClr val="00BFAA"/>
    <a:srgbClr val="FFFFFF"/>
    <a:srgbClr val="3595B7"/>
    <a:srgbClr val="E02F0C"/>
    <a:srgbClr val="E01D0E"/>
    <a:srgbClr val="008C7D"/>
    <a:srgbClr val="6EAAB4"/>
    <a:srgbClr val="5D95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90" autoAdjust="0"/>
    <p:restoredTop sz="94250" autoAdjust="0"/>
  </p:normalViewPr>
  <p:slideViewPr>
    <p:cSldViewPr>
      <p:cViewPr>
        <p:scale>
          <a:sx n="75" d="100"/>
          <a:sy n="75" d="100"/>
        </p:scale>
        <p:origin x="-1864" y="-9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5862" cy="495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2" tIns="47781" rIns="95562" bIns="47781" numCol="1" anchor="t" anchorCtr="0" compatLnSpc="1">
            <a:prstTxWarp prst="textNoShape">
              <a:avLst/>
            </a:prstTxWarp>
          </a:bodyPr>
          <a:lstStyle>
            <a:lvl1pPr defTabSz="955731">
              <a:defRPr sz="1300" smtClean="0"/>
            </a:lvl1pPr>
          </a:lstStyle>
          <a:p>
            <a:pPr>
              <a:defRPr/>
            </a:pPr>
            <a:endParaRPr lang="en-US" altLang="en-US" dirty="0"/>
          </a:p>
        </p:txBody>
      </p:sp>
      <p:sp>
        <p:nvSpPr>
          <p:cNvPr id="36867" name="Rectangle 3"/>
          <p:cNvSpPr>
            <a:spLocks noGrp="1" noChangeArrowheads="1"/>
          </p:cNvSpPr>
          <p:nvPr>
            <p:ph type="dt" idx="1"/>
          </p:nvPr>
        </p:nvSpPr>
        <p:spPr bwMode="auto">
          <a:xfrm>
            <a:off x="3850294" y="0"/>
            <a:ext cx="2945862" cy="495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2" tIns="47781" rIns="95562" bIns="47781" numCol="1" anchor="t" anchorCtr="0" compatLnSpc="1">
            <a:prstTxWarp prst="textNoShape">
              <a:avLst/>
            </a:prstTxWarp>
          </a:bodyPr>
          <a:lstStyle>
            <a:lvl1pPr algn="r" defTabSz="955731">
              <a:defRPr sz="1300" smtClean="0"/>
            </a:lvl1pPr>
          </a:lstStyle>
          <a:p>
            <a:pPr>
              <a:defRPr/>
            </a:pPr>
            <a:endParaRPr lang="en-US" altLang="en-US" dirty="0"/>
          </a:p>
        </p:txBody>
      </p:sp>
      <p:sp>
        <p:nvSpPr>
          <p:cNvPr id="1126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869" name="Rectangle 5"/>
          <p:cNvSpPr>
            <a:spLocks noGrp="1" noChangeArrowheads="1"/>
          </p:cNvSpPr>
          <p:nvPr>
            <p:ph type="body" sz="quarter" idx="3"/>
          </p:nvPr>
        </p:nvSpPr>
        <p:spPr bwMode="auto">
          <a:xfrm>
            <a:off x="679464" y="4714653"/>
            <a:ext cx="5438748" cy="4466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2" tIns="47781" rIns="95562" bIns="47781"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36870" name="Rectangle 6"/>
          <p:cNvSpPr>
            <a:spLocks noGrp="1" noChangeArrowheads="1"/>
          </p:cNvSpPr>
          <p:nvPr>
            <p:ph type="ftr" sz="quarter" idx="4"/>
          </p:nvPr>
        </p:nvSpPr>
        <p:spPr bwMode="auto">
          <a:xfrm>
            <a:off x="0" y="9429305"/>
            <a:ext cx="2945862" cy="495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2" tIns="47781" rIns="95562" bIns="47781" numCol="1" anchor="b" anchorCtr="0" compatLnSpc="1">
            <a:prstTxWarp prst="textNoShape">
              <a:avLst/>
            </a:prstTxWarp>
          </a:bodyPr>
          <a:lstStyle>
            <a:lvl1pPr defTabSz="955731">
              <a:defRPr sz="1300" smtClean="0"/>
            </a:lvl1pPr>
          </a:lstStyle>
          <a:p>
            <a:pPr>
              <a:defRPr/>
            </a:pPr>
            <a:endParaRPr lang="en-US" altLang="en-US" dirty="0"/>
          </a:p>
        </p:txBody>
      </p:sp>
      <p:sp>
        <p:nvSpPr>
          <p:cNvPr id="36871" name="Rectangle 7"/>
          <p:cNvSpPr>
            <a:spLocks noGrp="1" noChangeArrowheads="1"/>
          </p:cNvSpPr>
          <p:nvPr>
            <p:ph type="sldNum" sz="quarter" idx="5"/>
          </p:nvPr>
        </p:nvSpPr>
        <p:spPr bwMode="auto">
          <a:xfrm>
            <a:off x="3850294" y="9429305"/>
            <a:ext cx="2945862" cy="495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2" tIns="47781" rIns="95562" bIns="47781" numCol="1" anchor="b" anchorCtr="0" compatLnSpc="1">
            <a:prstTxWarp prst="textNoShape">
              <a:avLst/>
            </a:prstTxWarp>
          </a:bodyPr>
          <a:lstStyle>
            <a:lvl1pPr algn="r" defTabSz="955731">
              <a:defRPr sz="1300" smtClean="0"/>
            </a:lvl1pPr>
          </a:lstStyle>
          <a:p>
            <a:pPr>
              <a:defRPr/>
            </a:pPr>
            <a:fld id="{A1709E57-6E7A-488E-A672-085C9194CF9D}" type="slidenum">
              <a:rPr lang="en-US" altLang="en-US"/>
              <a:pPr>
                <a:defRPr/>
              </a:pPr>
              <a:t>‹#›</a:t>
            </a:fld>
            <a:endParaRPr lang="en-US" altLang="en-US" dirty="0"/>
          </a:p>
        </p:txBody>
      </p:sp>
    </p:spTree>
    <p:extLst>
      <p:ext uri="{BB962C8B-B14F-4D97-AF65-F5344CB8AC3E}">
        <p14:creationId xmlns:p14="http://schemas.microsoft.com/office/powerpoint/2010/main" val="20130696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tabLst>
                <a:tab pos="0" algn="l"/>
                <a:tab pos="863600" algn="l"/>
                <a:tab pos="1728788" algn="l"/>
                <a:tab pos="2593975" algn="l"/>
                <a:tab pos="3459163" algn="l"/>
                <a:tab pos="4324350" algn="l"/>
                <a:tab pos="5189538" algn="l"/>
                <a:tab pos="6053138" algn="l"/>
                <a:tab pos="6918325" algn="l"/>
                <a:tab pos="7783513" algn="l"/>
                <a:tab pos="8648700" algn="l"/>
                <a:tab pos="9513888" algn="l"/>
              </a:tabLst>
              <a:defRPr sz="2000" b="1" u="sng">
                <a:solidFill>
                  <a:schemeClr val="tx2"/>
                </a:solidFill>
                <a:latin typeface="Tahoma" charset="0"/>
                <a:ea typeface="ＭＳ Ｐゴシック" charset="0"/>
              </a:defRPr>
            </a:lvl1pPr>
            <a:lvl2pPr marL="742950" indent="-285750" eaLnBrk="0" hangingPunct="0">
              <a:tabLst>
                <a:tab pos="0" algn="l"/>
                <a:tab pos="863600" algn="l"/>
                <a:tab pos="1728788" algn="l"/>
                <a:tab pos="2593975" algn="l"/>
                <a:tab pos="3459163" algn="l"/>
                <a:tab pos="4324350" algn="l"/>
                <a:tab pos="5189538" algn="l"/>
                <a:tab pos="6053138" algn="l"/>
                <a:tab pos="6918325" algn="l"/>
                <a:tab pos="7783513" algn="l"/>
                <a:tab pos="8648700" algn="l"/>
                <a:tab pos="9513888" algn="l"/>
              </a:tabLst>
              <a:defRPr sz="2000" b="1" u="sng">
                <a:solidFill>
                  <a:schemeClr val="tx2"/>
                </a:solidFill>
                <a:latin typeface="Tahoma" charset="0"/>
                <a:ea typeface="ＭＳ Ｐゴシック" charset="0"/>
              </a:defRPr>
            </a:lvl2pPr>
            <a:lvl3pPr marL="1143000" indent="-228600" eaLnBrk="0" hangingPunct="0">
              <a:tabLst>
                <a:tab pos="0" algn="l"/>
                <a:tab pos="863600" algn="l"/>
                <a:tab pos="1728788" algn="l"/>
                <a:tab pos="2593975" algn="l"/>
                <a:tab pos="3459163" algn="l"/>
                <a:tab pos="4324350" algn="l"/>
                <a:tab pos="5189538" algn="l"/>
                <a:tab pos="6053138" algn="l"/>
                <a:tab pos="6918325" algn="l"/>
                <a:tab pos="7783513" algn="l"/>
                <a:tab pos="8648700" algn="l"/>
                <a:tab pos="9513888" algn="l"/>
              </a:tabLst>
              <a:defRPr sz="2000" b="1" u="sng">
                <a:solidFill>
                  <a:schemeClr val="tx2"/>
                </a:solidFill>
                <a:latin typeface="Tahoma" charset="0"/>
                <a:ea typeface="ＭＳ Ｐゴシック" charset="0"/>
              </a:defRPr>
            </a:lvl3pPr>
            <a:lvl4pPr marL="1600200" indent="-228600" eaLnBrk="0" hangingPunct="0">
              <a:tabLst>
                <a:tab pos="0" algn="l"/>
                <a:tab pos="863600" algn="l"/>
                <a:tab pos="1728788" algn="l"/>
                <a:tab pos="2593975" algn="l"/>
                <a:tab pos="3459163" algn="l"/>
                <a:tab pos="4324350" algn="l"/>
                <a:tab pos="5189538" algn="l"/>
                <a:tab pos="6053138" algn="l"/>
                <a:tab pos="6918325" algn="l"/>
                <a:tab pos="7783513" algn="l"/>
                <a:tab pos="8648700" algn="l"/>
                <a:tab pos="9513888" algn="l"/>
              </a:tabLst>
              <a:defRPr sz="2000" b="1" u="sng">
                <a:solidFill>
                  <a:schemeClr val="tx2"/>
                </a:solidFill>
                <a:latin typeface="Tahoma" charset="0"/>
                <a:ea typeface="ＭＳ Ｐゴシック" charset="0"/>
              </a:defRPr>
            </a:lvl4pPr>
            <a:lvl5pPr marL="2057400" indent="-228600" eaLnBrk="0" hangingPunct="0">
              <a:tabLst>
                <a:tab pos="0" algn="l"/>
                <a:tab pos="863600" algn="l"/>
                <a:tab pos="1728788" algn="l"/>
                <a:tab pos="2593975" algn="l"/>
                <a:tab pos="3459163" algn="l"/>
                <a:tab pos="4324350" algn="l"/>
                <a:tab pos="5189538" algn="l"/>
                <a:tab pos="6053138" algn="l"/>
                <a:tab pos="6918325" algn="l"/>
                <a:tab pos="7783513" algn="l"/>
                <a:tab pos="8648700" algn="l"/>
                <a:tab pos="9513888" algn="l"/>
              </a:tabLst>
              <a:defRPr sz="2000" b="1" u="sng">
                <a:solidFill>
                  <a:schemeClr val="tx2"/>
                </a:solidFill>
                <a:latin typeface="Tahoma" charset="0"/>
                <a:ea typeface="ＭＳ Ｐゴシック" charset="0"/>
              </a:defRPr>
            </a:lvl5pPr>
            <a:lvl6pPr marL="2514600" indent="-228600" algn="ctr" eaLnBrk="0" fontAlgn="base" hangingPunct="0">
              <a:spcBef>
                <a:spcPct val="0"/>
              </a:spcBef>
              <a:spcAft>
                <a:spcPct val="0"/>
              </a:spcAft>
              <a:tabLst>
                <a:tab pos="0" algn="l"/>
                <a:tab pos="863600" algn="l"/>
                <a:tab pos="1728788" algn="l"/>
                <a:tab pos="2593975" algn="l"/>
                <a:tab pos="3459163" algn="l"/>
                <a:tab pos="4324350" algn="l"/>
                <a:tab pos="5189538" algn="l"/>
                <a:tab pos="6053138" algn="l"/>
                <a:tab pos="6918325" algn="l"/>
                <a:tab pos="7783513" algn="l"/>
                <a:tab pos="8648700" algn="l"/>
                <a:tab pos="9513888" algn="l"/>
              </a:tabLst>
              <a:defRPr sz="2000" b="1" u="sng">
                <a:solidFill>
                  <a:schemeClr val="tx2"/>
                </a:solidFill>
                <a:latin typeface="Tahoma" charset="0"/>
                <a:ea typeface="ＭＳ Ｐゴシック" charset="0"/>
              </a:defRPr>
            </a:lvl6pPr>
            <a:lvl7pPr marL="2971800" indent="-228600" algn="ctr" eaLnBrk="0" fontAlgn="base" hangingPunct="0">
              <a:spcBef>
                <a:spcPct val="0"/>
              </a:spcBef>
              <a:spcAft>
                <a:spcPct val="0"/>
              </a:spcAft>
              <a:tabLst>
                <a:tab pos="0" algn="l"/>
                <a:tab pos="863600" algn="l"/>
                <a:tab pos="1728788" algn="l"/>
                <a:tab pos="2593975" algn="l"/>
                <a:tab pos="3459163" algn="l"/>
                <a:tab pos="4324350" algn="l"/>
                <a:tab pos="5189538" algn="l"/>
                <a:tab pos="6053138" algn="l"/>
                <a:tab pos="6918325" algn="l"/>
                <a:tab pos="7783513" algn="l"/>
                <a:tab pos="8648700" algn="l"/>
                <a:tab pos="9513888" algn="l"/>
              </a:tabLst>
              <a:defRPr sz="2000" b="1" u="sng">
                <a:solidFill>
                  <a:schemeClr val="tx2"/>
                </a:solidFill>
                <a:latin typeface="Tahoma" charset="0"/>
                <a:ea typeface="ＭＳ Ｐゴシック" charset="0"/>
              </a:defRPr>
            </a:lvl7pPr>
            <a:lvl8pPr marL="3429000" indent="-228600" algn="ctr" eaLnBrk="0" fontAlgn="base" hangingPunct="0">
              <a:spcBef>
                <a:spcPct val="0"/>
              </a:spcBef>
              <a:spcAft>
                <a:spcPct val="0"/>
              </a:spcAft>
              <a:tabLst>
                <a:tab pos="0" algn="l"/>
                <a:tab pos="863600" algn="l"/>
                <a:tab pos="1728788" algn="l"/>
                <a:tab pos="2593975" algn="l"/>
                <a:tab pos="3459163" algn="l"/>
                <a:tab pos="4324350" algn="l"/>
                <a:tab pos="5189538" algn="l"/>
                <a:tab pos="6053138" algn="l"/>
                <a:tab pos="6918325" algn="l"/>
                <a:tab pos="7783513" algn="l"/>
                <a:tab pos="8648700" algn="l"/>
                <a:tab pos="9513888" algn="l"/>
              </a:tabLst>
              <a:defRPr sz="2000" b="1" u="sng">
                <a:solidFill>
                  <a:schemeClr val="tx2"/>
                </a:solidFill>
                <a:latin typeface="Tahoma" charset="0"/>
                <a:ea typeface="ＭＳ Ｐゴシック" charset="0"/>
              </a:defRPr>
            </a:lvl8pPr>
            <a:lvl9pPr marL="3886200" indent="-228600" algn="ctr" eaLnBrk="0" fontAlgn="base" hangingPunct="0">
              <a:spcBef>
                <a:spcPct val="0"/>
              </a:spcBef>
              <a:spcAft>
                <a:spcPct val="0"/>
              </a:spcAft>
              <a:tabLst>
                <a:tab pos="0" algn="l"/>
                <a:tab pos="863600" algn="l"/>
                <a:tab pos="1728788" algn="l"/>
                <a:tab pos="2593975" algn="l"/>
                <a:tab pos="3459163" algn="l"/>
                <a:tab pos="4324350" algn="l"/>
                <a:tab pos="5189538" algn="l"/>
                <a:tab pos="6053138" algn="l"/>
                <a:tab pos="6918325" algn="l"/>
                <a:tab pos="7783513" algn="l"/>
                <a:tab pos="8648700" algn="l"/>
                <a:tab pos="9513888" algn="l"/>
              </a:tabLst>
              <a:defRPr sz="2000" b="1" u="sng">
                <a:solidFill>
                  <a:schemeClr val="tx2"/>
                </a:solidFill>
                <a:latin typeface="Tahoma" charset="0"/>
                <a:ea typeface="ＭＳ Ｐゴシック" charset="0"/>
              </a:defRPr>
            </a:lvl9pPr>
          </a:lstStyle>
          <a:p>
            <a:pPr eaLnBrk="1" hangingPunct="1">
              <a:defRPr/>
            </a:pPr>
            <a:fld id="{C58FF0D2-A147-6E44-9E8D-5124971777A1}" type="slidenum">
              <a:rPr lang="en-ZA" altLang="ja-JP" sz="1200" b="0" u="none" smtClean="0">
                <a:solidFill>
                  <a:srgbClr val="000000"/>
                </a:solidFill>
                <a:latin typeface="Arial" charset="0"/>
                <a:cs typeface="Arial" charset="0"/>
              </a:rPr>
              <a:pPr eaLnBrk="1" hangingPunct="1">
                <a:defRPr/>
              </a:pPr>
              <a:t>7</a:t>
            </a:fld>
            <a:endParaRPr lang="en-ZA" altLang="ja-JP" sz="1200" b="0" u="none" smtClean="0">
              <a:solidFill>
                <a:srgbClr val="000000"/>
              </a:solidFill>
              <a:latin typeface="Arial" charset="0"/>
              <a:cs typeface="Arial" charset="0"/>
            </a:endParaRPr>
          </a:p>
        </p:txBody>
      </p:sp>
      <p:sp>
        <p:nvSpPr>
          <p:cNvPr id="32771" name="Rectangle 2"/>
          <p:cNvSpPr>
            <a:spLocks noGrp="1" noRot="1" noChangeAspect="1" noChangeArrowheads="1" noTextEdit="1"/>
          </p:cNvSpPr>
          <p:nvPr>
            <p:ph type="sldImg"/>
          </p:nvPr>
        </p:nvSpPr>
        <p:spPr>
          <a:xfrm>
            <a:off x="917575" y="744538"/>
            <a:ext cx="4964113" cy="3722687"/>
          </a:xfrm>
          <a:ln/>
        </p:spPr>
      </p:sp>
      <p:sp>
        <p:nvSpPr>
          <p:cNvPr id="32772"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kumimoji="0" lang="en-US" altLang="ja-JP">
                <a:latin typeface="Arial" charset="0"/>
              </a:rPr>
              <a:t>See slide text</a:t>
            </a:r>
            <a:endParaRPr kumimoji="0" lang="en-GB" altLang="ja-JP">
              <a:latin typeface="Arial" charset="0"/>
            </a:endParaRPr>
          </a:p>
          <a:p>
            <a:pPr>
              <a:defRPr/>
            </a:pPr>
            <a:endParaRPr kumimoji="0" lang="en-GB" altLang="ja-JP">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59D0E99-F3B2-42B7-B39A-7AE70D48018F}" type="slidenum">
              <a:rPr lang="en-GB" smtClean="0"/>
              <a:pPr>
                <a:defRPr/>
              </a:pPr>
              <a:t>8</a:t>
            </a:fld>
            <a:endParaRPr lang="en-GB" dirty="0"/>
          </a:p>
        </p:txBody>
      </p:sp>
    </p:spTree>
    <p:extLst>
      <p:ext uri="{BB962C8B-B14F-4D97-AF65-F5344CB8AC3E}">
        <p14:creationId xmlns:p14="http://schemas.microsoft.com/office/powerpoint/2010/main" val="679062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B47871-115A-4F9C-A46B-7F9500DB65E5}" type="slidenum">
              <a:rPr lang="en-US" smtClean="0"/>
              <a:t>9</a:t>
            </a:fld>
            <a:endParaRPr lang="en-US"/>
          </a:p>
        </p:txBody>
      </p:sp>
    </p:spTree>
    <p:extLst>
      <p:ext uri="{BB962C8B-B14F-4D97-AF65-F5344CB8AC3E}">
        <p14:creationId xmlns:p14="http://schemas.microsoft.com/office/powerpoint/2010/main" val="3091804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6684"/>
          <a:stretch/>
        </p:blipFill>
        <p:spPr bwMode="auto">
          <a:xfrm>
            <a:off x="604604" y="1296144"/>
            <a:ext cx="8540265" cy="5589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onut 1"/>
          <p:cNvSpPr/>
          <p:nvPr userDrawn="1"/>
        </p:nvSpPr>
        <p:spPr bwMode="auto">
          <a:xfrm>
            <a:off x="6012159" y="5013175"/>
            <a:ext cx="91440" cy="91440"/>
          </a:xfrm>
          <a:prstGeom prst="donut">
            <a:avLst/>
          </a:prstGeom>
          <a:solidFill>
            <a:srgbClr val="005FAA"/>
          </a:solidFill>
          <a:ln>
            <a:solidFill>
              <a:srgbClr val="005FAA"/>
            </a:solidFill>
            <a:headEnd type="none" w="med" len="med"/>
            <a:tailEnd type="none" w="med" len="med"/>
          </a:ln>
          <a:effectLst>
            <a:outerShdw blurRad="50800" dist="38100" dir="2700000" algn="tl" rotWithShape="0">
              <a:prstClr val="black">
                <a:alpha val="40000"/>
              </a:prstClr>
            </a:outerShdw>
          </a:effectLs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Times" pitchFamily="18" charset="0"/>
            </a:endParaRPr>
          </a:p>
        </p:txBody>
      </p:sp>
    </p:spTree>
    <p:extLst>
      <p:ext uri="{BB962C8B-B14F-4D97-AF65-F5344CB8AC3E}">
        <p14:creationId xmlns:p14="http://schemas.microsoft.com/office/powerpoint/2010/main" val="3392130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hape 3"/>
          <p:cNvSpPr/>
          <p:nvPr userDrawn="1"/>
        </p:nvSpPr>
        <p:spPr>
          <a:xfrm>
            <a:off x="76200" y="6629400"/>
            <a:ext cx="2133600" cy="187285"/>
          </a:xfrm>
          <a:prstGeom prst="roundRect">
            <a:avLst/>
          </a:prstGeom>
          <a:solidFill>
            <a:schemeClr val="lt1">
              <a:alpha val="49000"/>
            </a:schemeClr>
          </a:solidFill>
          <a:ln>
            <a:solidFill>
              <a:schemeClr val="tx2">
                <a:alpha val="60000"/>
              </a:schemeClr>
            </a:solidFill>
          </a:ln>
          <a:extLst>
            <a:ext uri="{C572A759-6A51-4108-AA02-DFA0A04FC94B}">
              <ma14:wrappingTextBoxFlag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smtClean="0">
                <a:solidFill>
                  <a:schemeClr val="tx2"/>
                </a:solidFill>
                <a:latin typeface="+mj-ea"/>
                <a:ea typeface="+mj-ea"/>
                <a:cs typeface="Proxima Nova Regular"/>
                <a:sym typeface="Proxima Nova Regular"/>
              </a:rPr>
              <a:t>SIT TWS ‘16, 14-15 Sept 2016</a:t>
            </a:r>
            <a:endParaRPr sz="1100" i="1" dirty="0">
              <a:solidFill>
                <a:schemeClr val="tx2"/>
              </a:solidFill>
              <a:latin typeface="+mj-ea"/>
              <a:ea typeface="+mj-ea"/>
              <a:cs typeface="Proxima Nova Regular"/>
              <a:sym typeface="Proxima Nova Regular"/>
            </a:endParaRPr>
          </a:p>
        </p:txBody>
      </p:sp>
      <p:sp>
        <p:nvSpPr>
          <p:cNvPr id="9" name="Content Placeholder 3"/>
          <p:cNvSpPr>
            <a:spLocks noGrp="1"/>
          </p:cNvSpPr>
          <p:nvPr>
            <p:ph sz="quarter" idx="11" hasCustomPrompt="1"/>
          </p:nvPr>
        </p:nvSpPr>
        <p:spPr>
          <a:xfrm>
            <a:off x="2057400" y="304800"/>
            <a:ext cx="4953000" cy="533400"/>
          </a:xfrm>
          <a:prstGeom prst="rect">
            <a:avLst/>
          </a:prstGeom>
        </p:spPr>
        <p:txBody>
          <a:bodyPr/>
          <a:lstStyle>
            <a:lvl1pPr marL="0" indent="0">
              <a:buNone/>
              <a:defRPr>
                <a:solidFill>
                  <a:schemeClr val="bg1"/>
                </a:solidFill>
                <a:latin typeface="+mj-lt"/>
              </a:defRPr>
            </a:lvl1pPr>
          </a:lstStyle>
          <a:p>
            <a:pPr marL="342900" marR="0" lvl="0" indent="-342900" defTabSz="914400" eaLnBrk="1" fontAlgn="auto" latinLnBrk="0" hangingPunct="1">
              <a:lnSpc>
                <a:spcPct val="100000"/>
              </a:lnSpc>
              <a:spcBef>
                <a:spcPts val="500"/>
              </a:spcBef>
              <a:spcAft>
                <a:spcPts val="0"/>
              </a:spcAft>
              <a:buClrTx/>
              <a:buSzPct val="100000"/>
              <a:tabLst/>
              <a:defRPr/>
            </a:pPr>
            <a:r>
              <a:rPr lang="en-US" dirty="0" smtClean="0"/>
              <a:t>Title TBA</a:t>
            </a:r>
            <a:endParaRPr lang="en-US" dirty="0"/>
          </a:p>
        </p:txBody>
      </p:sp>
    </p:spTree>
    <p:extLst>
      <p:ext uri="{BB962C8B-B14F-4D97-AF65-F5344CB8AC3E}">
        <p14:creationId xmlns:p14="http://schemas.microsoft.com/office/powerpoint/2010/main" val="1719660114"/>
      </p:ext>
    </p:extLst>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bullet list">
    <p:spTree>
      <p:nvGrpSpPr>
        <p:cNvPr id="1" name=""/>
        <p:cNvGrpSpPr/>
        <p:nvPr/>
      </p:nvGrpSpPr>
      <p:grpSpPr>
        <a:xfrm>
          <a:off x="0" y="0"/>
          <a:ext cx="0" cy="0"/>
          <a:chOff x="0" y="0"/>
          <a:chExt cx="0" cy="0"/>
        </a:xfrm>
      </p:grpSpPr>
      <p:sp>
        <p:nvSpPr>
          <p:cNvPr id="2" name="Title 1"/>
          <p:cNvSpPr>
            <a:spLocks noGrp="1"/>
          </p:cNvSpPr>
          <p:nvPr>
            <p:ph type="title"/>
          </p:nvPr>
        </p:nvSpPr>
        <p:spPr>
          <a:xfrm>
            <a:off x="395536" y="838200"/>
            <a:ext cx="8352928" cy="718592"/>
          </a:xfrm>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395536" y="1700808"/>
            <a:ext cx="8352928" cy="4752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519847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5536" y="1772816"/>
            <a:ext cx="4100264" cy="47525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772816"/>
            <a:ext cx="4100264" cy="47525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itle 1"/>
          <p:cNvSpPr>
            <a:spLocks noGrp="1"/>
          </p:cNvSpPr>
          <p:nvPr>
            <p:ph type="title"/>
          </p:nvPr>
        </p:nvSpPr>
        <p:spPr>
          <a:xfrm>
            <a:off x="395536" y="838200"/>
            <a:ext cx="8352928" cy="718592"/>
          </a:xfrm>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2953032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s w/titl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95536" y="1781126"/>
            <a:ext cx="410185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95536" y="2574056"/>
            <a:ext cx="410185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781126"/>
            <a:ext cx="410343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574056"/>
            <a:ext cx="410343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Title 1"/>
          <p:cNvSpPr>
            <a:spLocks noGrp="1"/>
          </p:cNvSpPr>
          <p:nvPr>
            <p:ph type="title"/>
          </p:nvPr>
        </p:nvSpPr>
        <p:spPr>
          <a:xfrm>
            <a:off x="395536" y="838200"/>
            <a:ext cx="8352928" cy="718592"/>
          </a:xfrm>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3235975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395536" y="838200"/>
            <a:ext cx="8352928" cy="718592"/>
          </a:xfrm>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244667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media">
    <p:spTree>
      <p:nvGrpSpPr>
        <p:cNvPr id="1" name=""/>
        <p:cNvGrpSpPr/>
        <p:nvPr/>
      </p:nvGrpSpPr>
      <p:grpSpPr>
        <a:xfrm>
          <a:off x="0" y="0"/>
          <a:ext cx="0" cy="0"/>
          <a:chOff x="0" y="0"/>
          <a:chExt cx="0" cy="0"/>
        </a:xfrm>
      </p:grpSpPr>
      <p:sp>
        <p:nvSpPr>
          <p:cNvPr id="3" name="Title 1"/>
          <p:cNvSpPr txBox="1">
            <a:spLocks/>
          </p:cNvSpPr>
          <p:nvPr userDrawn="1"/>
        </p:nvSpPr>
        <p:spPr bwMode="auto">
          <a:xfrm>
            <a:off x="395536" y="5517232"/>
            <a:ext cx="8352928" cy="426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2000" b="1">
                <a:solidFill>
                  <a:srgbClr val="005FAA"/>
                </a:solidFill>
                <a:latin typeface="+mj-lt"/>
                <a:ea typeface="+mj-ea"/>
                <a:cs typeface="+mj-cs"/>
              </a:defRPr>
            </a:lvl1pPr>
            <a:lvl2pPr algn="l" rtl="0" eaLnBrk="0" fontAlgn="base" hangingPunct="0">
              <a:spcBef>
                <a:spcPct val="0"/>
              </a:spcBef>
              <a:spcAft>
                <a:spcPct val="0"/>
              </a:spcAft>
              <a:defRPr sz="2800" b="1">
                <a:solidFill>
                  <a:srgbClr val="005FAA"/>
                </a:solidFill>
                <a:latin typeface="Arial" charset="0"/>
              </a:defRPr>
            </a:lvl2pPr>
            <a:lvl3pPr algn="l" rtl="0" eaLnBrk="0" fontAlgn="base" hangingPunct="0">
              <a:spcBef>
                <a:spcPct val="0"/>
              </a:spcBef>
              <a:spcAft>
                <a:spcPct val="0"/>
              </a:spcAft>
              <a:defRPr sz="2800" b="1">
                <a:solidFill>
                  <a:srgbClr val="005FAA"/>
                </a:solidFill>
                <a:latin typeface="Arial" charset="0"/>
              </a:defRPr>
            </a:lvl3pPr>
            <a:lvl4pPr algn="l" rtl="0" eaLnBrk="0" fontAlgn="base" hangingPunct="0">
              <a:spcBef>
                <a:spcPct val="0"/>
              </a:spcBef>
              <a:spcAft>
                <a:spcPct val="0"/>
              </a:spcAft>
              <a:defRPr sz="2800" b="1">
                <a:solidFill>
                  <a:srgbClr val="005FAA"/>
                </a:solidFill>
                <a:latin typeface="Arial" charset="0"/>
              </a:defRPr>
            </a:lvl4pPr>
            <a:lvl5pPr algn="l" rtl="0" eaLnBrk="0" fontAlgn="base" hangingPunct="0">
              <a:spcBef>
                <a:spcPct val="0"/>
              </a:spcBef>
              <a:spcAft>
                <a:spcPct val="0"/>
              </a:spcAft>
              <a:defRPr sz="2800" b="1">
                <a:solidFill>
                  <a:srgbClr val="005FAA"/>
                </a:solidFill>
                <a:latin typeface="Arial" charset="0"/>
              </a:defRPr>
            </a:lvl5pPr>
            <a:lvl6pPr marL="457200" algn="l" rtl="0" fontAlgn="base">
              <a:spcBef>
                <a:spcPct val="0"/>
              </a:spcBef>
              <a:spcAft>
                <a:spcPct val="0"/>
              </a:spcAft>
              <a:defRPr sz="2800" b="1">
                <a:solidFill>
                  <a:srgbClr val="005FAA"/>
                </a:solidFill>
                <a:latin typeface="Arial" charset="0"/>
              </a:defRPr>
            </a:lvl6pPr>
            <a:lvl7pPr marL="914400" algn="l" rtl="0" fontAlgn="base">
              <a:spcBef>
                <a:spcPct val="0"/>
              </a:spcBef>
              <a:spcAft>
                <a:spcPct val="0"/>
              </a:spcAft>
              <a:defRPr sz="2800" b="1">
                <a:solidFill>
                  <a:srgbClr val="005FAA"/>
                </a:solidFill>
                <a:latin typeface="Arial" charset="0"/>
              </a:defRPr>
            </a:lvl7pPr>
            <a:lvl8pPr marL="1371600" algn="l" rtl="0" fontAlgn="base">
              <a:spcBef>
                <a:spcPct val="0"/>
              </a:spcBef>
              <a:spcAft>
                <a:spcPct val="0"/>
              </a:spcAft>
              <a:defRPr sz="2800" b="1">
                <a:solidFill>
                  <a:srgbClr val="005FAA"/>
                </a:solidFill>
                <a:latin typeface="Arial" charset="0"/>
              </a:defRPr>
            </a:lvl8pPr>
            <a:lvl9pPr marL="1828800" algn="l" rtl="0" fontAlgn="base">
              <a:spcBef>
                <a:spcPct val="0"/>
              </a:spcBef>
              <a:spcAft>
                <a:spcPct val="0"/>
              </a:spcAft>
              <a:defRPr sz="2800" b="1">
                <a:solidFill>
                  <a:srgbClr val="005FAA"/>
                </a:solidFill>
                <a:latin typeface="Arial" charset="0"/>
              </a:defRPr>
            </a:lvl9pPr>
          </a:lstStyle>
          <a:p>
            <a:r>
              <a:rPr lang="en-US" kern="0" dirty="0" smtClean="0"/>
              <a:t>Click to edit Master title style</a:t>
            </a:r>
            <a:endParaRPr lang="en-GB" kern="0" dirty="0"/>
          </a:p>
        </p:txBody>
      </p:sp>
      <p:sp>
        <p:nvSpPr>
          <p:cNvPr id="4" name="Picture Placeholder 2"/>
          <p:cNvSpPr>
            <a:spLocks noGrp="1"/>
          </p:cNvSpPr>
          <p:nvPr>
            <p:ph type="pic" idx="1"/>
          </p:nvPr>
        </p:nvSpPr>
        <p:spPr>
          <a:xfrm>
            <a:off x="395536" y="1628800"/>
            <a:ext cx="8352928" cy="374441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5" name="Text Placeholder 3"/>
          <p:cNvSpPr>
            <a:spLocks noGrp="1"/>
          </p:cNvSpPr>
          <p:nvPr>
            <p:ph type="body" sz="half" idx="2"/>
          </p:nvPr>
        </p:nvSpPr>
        <p:spPr>
          <a:xfrm>
            <a:off x="395536" y="6093296"/>
            <a:ext cx="8352928" cy="4418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Title 1"/>
          <p:cNvSpPr>
            <a:spLocks noGrp="1"/>
          </p:cNvSpPr>
          <p:nvPr>
            <p:ph type="title"/>
          </p:nvPr>
        </p:nvSpPr>
        <p:spPr>
          <a:xfrm>
            <a:off x="395536" y="838200"/>
            <a:ext cx="8352928" cy="718592"/>
          </a:xfrm>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2060860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8088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0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2966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07929401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4"/>
          <p:cNvSpPr>
            <a:spLocks noGrp="1" noChangeArrowheads="1"/>
          </p:cNvSpPr>
          <p:nvPr>
            <p:ph type="title"/>
          </p:nvPr>
        </p:nvSpPr>
        <p:spPr bwMode="auto">
          <a:xfrm>
            <a:off x="685800" y="838200"/>
            <a:ext cx="7772400" cy="71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15"/>
          <p:cNvSpPr>
            <a:spLocks noGrp="1" noChangeArrowheads="1"/>
          </p:cNvSpPr>
          <p:nvPr>
            <p:ph type="body" idx="1"/>
          </p:nvPr>
        </p:nvSpPr>
        <p:spPr bwMode="auto">
          <a:xfrm>
            <a:off x="685800" y="1700808"/>
            <a:ext cx="7772400"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752" r:id="rId1"/>
    <p:sldLayoutId id="2147483743" r:id="rId2"/>
    <p:sldLayoutId id="2147483745" r:id="rId3"/>
    <p:sldLayoutId id="2147483746" r:id="rId4"/>
    <p:sldLayoutId id="2147483747" r:id="rId5"/>
    <p:sldLayoutId id="2147483751" r:id="rId6"/>
    <p:sldLayoutId id="2147483748" r:id="rId7"/>
    <p:sldLayoutId id="2147483753" r:id="rId8"/>
    <p:sldLayoutId id="2147483754" r:id="rId9"/>
    <p:sldLayoutId id="2147483755" r:id="rId10"/>
  </p:sldLayoutIdLst>
  <p:txStyles>
    <p:titleStyle>
      <a:lvl1pPr algn="l" rtl="0" eaLnBrk="0" fontAlgn="base" hangingPunct="0">
        <a:spcBef>
          <a:spcPct val="0"/>
        </a:spcBef>
        <a:spcAft>
          <a:spcPct val="0"/>
        </a:spcAft>
        <a:defRPr sz="2800" b="1">
          <a:solidFill>
            <a:srgbClr val="005FAA"/>
          </a:solidFill>
          <a:latin typeface="+mj-lt"/>
          <a:ea typeface="+mj-ea"/>
          <a:cs typeface="+mj-cs"/>
        </a:defRPr>
      </a:lvl1pPr>
      <a:lvl2pPr algn="l" rtl="0" eaLnBrk="0" fontAlgn="base" hangingPunct="0">
        <a:spcBef>
          <a:spcPct val="0"/>
        </a:spcBef>
        <a:spcAft>
          <a:spcPct val="0"/>
        </a:spcAft>
        <a:defRPr sz="2800" b="1">
          <a:solidFill>
            <a:srgbClr val="005FAA"/>
          </a:solidFill>
          <a:latin typeface="Arial" charset="0"/>
        </a:defRPr>
      </a:lvl2pPr>
      <a:lvl3pPr algn="l" rtl="0" eaLnBrk="0" fontAlgn="base" hangingPunct="0">
        <a:spcBef>
          <a:spcPct val="0"/>
        </a:spcBef>
        <a:spcAft>
          <a:spcPct val="0"/>
        </a:spcAft>
        <a:defRPr sz="2800" b="1">
          <a:solidFill>
            <a:srgbClr val="005FAA"/>
          </a:solidFill>
          <a:latin typeface="Arial" charset="0"/>
        </a:defRPr>
      </a:lvl3pPr>
      <a:lvl4pPr algn="l" rtl="0" eaLnBrk="0" fontAlgn="base" hangingPunct="0">
        <a:spcBef>
          <a:spcPct val="0"/>
        </a:spcBef>
        <a:spcAft>
          <a:spcPct val="0"/>
        </a:spcAft>
        <a:defRPr sz="2800" b="1">
          <a:solidFill>
            <a:srgbClr val="005FAA"/>
          </a:solidFill>
          <a:latin typeface="Arial" charset="0"/>
        </a:defRPr>
      </a:lvl4pPr>
      <a:lvl5pPr algn="l" rtl="0" eaLnBrk="0" fontAlgn="base" hangingPunct="0">
        <a:spcBef>
          <a:spcPct val="0"/>
        </a:spcBef>
        <a:spcAft>
          <a:spcPct val="0"/>
        </a:spcAft>
        <a:defRPr sz="2800" b="1">
          <a:solidFill>
            <a:srgbClr val="005FAA"/>
          </a:solidFill>
          <a:latin typeface="Arial" charset="0"/>
        </a:defRPr>
      </a:lvl5pPr>
      <a:lvl6pPr marL="457200" algn="l" rtl="0" fontAlgn="base">
        <a:spcBef>
          <a:spcPct val="0"/>
        </a:spcBef>
        <a:spcAft>
          <a:spcPct val="0"/>
        </a:spcAft>
        <a:defRPr sz="2800" b="1">
          <a:solidFill>
            <a:srgbClr val="005FAA"/>
          </a:solidFill>
          <a:latin typeface="Arial" charset="0"/>
        </a:defRPr>
      </a:lvl6pPr>
      <a:lvl7pPr marL="914400" algn="l" rtl="0" fontAlgn="base">
        <a:spcBef>
          <a:spcPct val="0"/>
        </a:spcBef>
        <a:spcAft>
          <a:spcPct val="0"/>
        </a:spcAft>
        <a:defRPr sz="2800" b="1">
          <a:solidFill>
            <a:srgbClr val="005FAA"/>
          </a:solidFill>
          <a:latin typeface="Arial" charset="0"/>
        </a:defRPr>
      </a:lvl7pPr>
      <a:lvl8pPr marL="1371600" algn="l" rtl="0" fontAlgn="base">
        <a:spcBef>
          <a:spcPct val="0"/>
        </a:spcBef>
        <a:spcAft>
          <a:spcPct val="0"/>
        </a:spcAft>
        <a:defRPr sz="2800" b="1">
          <a:solidFill>
            <a:srgbClr val="005FAA"/>
          </a:solidFill>
          <a:latin typeface="Arial" charset="0"/>
        </a:defRPr>
      </a:lvl8pPr>
      <a:lvl9pPr marL="1828800" algn="l" rtl="0" fontAlgn="base">
        <a:spcBef>
          <a:spcPct val="0"/>
        </a:spcBef>
        <a:spcAft>
          <a:spcPct val="0"/>
        </a:spcAft>
        <a:defRPr sz="2800" b="1">
          <a:solidFill>
            <a:srgbClr val="005FAA"/>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3" Type="http://schemas.openxmlformats.org/officeDocument/2006/relationships/image" Target="../media/image24.jpeg"/><Relationship Id="rId14" Type="http://schemas.openxmlformats.org/officeDocument/2006/relationships/image" Target="../media/image25.jpg"/><Relationship Id="rId15" Type="http://schemas.openxmlformats.org/officeDocument/2006/relationships/image" Target="../media/image26.jpeg"/><Relationship Id="rId16" Type="http://schemas.openxmlformats.org/officeDocument/2006/relationships/image" Target="../media/image27.png"/><Relationship Id="rId17" Type="http://schemas.openxmlformats.org/officeDocument/2006/relationships/image" Target="../media/image28.jpg"/><Relationship Id="rId18" Type="http://schemas.openxmlformats.org/officeDocument/2006/relationships/image" Target="../media/image29.png"/><Relationship Id="rId19" Type="http://schemas.openxmlformats.org/officeDocument/2006/relationships/image" Target="../media/image30.jpg"/><Relationship Id="rId63" Type="http://schemas.openxmlformats.org/officeDocument/2006/relationships/image" Target="../media/image74.png"/><Relationship Id="rId64" Type="http://schemas.openxmlformats.org/officeDocument/2006/relationships/image" Target="../media/image75.png"/><Relationship Id="rId50" Type="http://schemas.openxmlformats.org/officeDocument/2006/relationships/image" Target="../media/image61.png"/><Relationship Id="rId51" Type="http://schemas.openxmlformats.org/officeDocument/2006/relationships/image" Target="../media/image62.jpeg"/><Relationship Id="rId52" Type="http://schemas.openxmlformats.org/officeDocument/2006/relationships/image" Target="../media/image63.gif"/><Relationship Id="rId53" Type="http://schemas.openxmlformats.org/officeDocument/2006/relationships/image" Target="../media/image64.jpeg"/><Relationship Id="rId54" Type="http://schemas.openxmlformats.org/officeDocument/2006/relationships/image" Target="../media/image65.gif"/><Relationship Id="rId55" Type="http://schemas.openxmlformats.org/officeDocument/2006/relationships/image" Target="../media/image66.gif"/><Relationship Id="rId56" Type="http://schemas.openxmlformats.org/officeDocument/2006/relationships/image" Target="../media/image67.jpeg"/><Relationship Id="rId57" Type="http://schemas.openxmlformats.org/officeDocument/2006/relationships/image" Target="../media/image68.jpeg"/><Relationship Id="rId58" Type="http://schemas.openxmlformats.org/officeDocument/2006/relationships/image" Target="../media/image69.png"/><Relationship Id="rId59" Type="http://schemas.openxmlformats.org/officeDocument/2006/relationships/image" Target="../media/image70.png"/><Relationship Id="rId40" Type="http://schemas.openxmlformats.org/officeDocument/2006/relationships/image" Target="../media/image51.png"/><Relationship Id="rId41" Type="http://schemas.openxmlformats.org/officeDocument/2006/relationships/image" Target="../media/image52.jpg"/><Relationship Id="rId42" Type="http://schemas.openxmlformats.org/officeDocument/2006/relationships/image" Target="../media/image53.jpg"/><Relationship Id="rId43" Type="http://schemas.openxmlformats.org/officeDocument/2006/relationships/image" Target="../media/image54.png"/><Relationship Id="rId44" Type="http://schemas.openxmlformats.org/officeDocument/2006/relationships/image" Target="../media/image55.jpg"/><Relationship Id="rId45" Type="http://schemas.openxmlformats.org/officeDocument/2006/relationships/image" Target="../media/image56.jpeg"/><Relationship Id="rId46" Type="http://schemas.openxmlformats.org/officeDocument/2006/relationships/image" Target="../media/image57.jpeg"/><Relationship Id="rId47" Type="http://schemas.openxmlformats.org/officeDocument/2006/relationships/image" Target="../media/image58.jpeg"/><Relationship Id="rId48" Type="http://schemas.openxmlformats.org/officeDocument/2006/relationships/image" Target="../media/image59.jpeg"/><Relationship Id="rId49" Type="http://schemas.openxmlformats.org/officeDocument/2006/relationships/image" Target="../media/image60.jpeg"/><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4.jpeg"/><Relationship Id="rId4" Type="http://schemas.openxmlformats.org/officeDocument/2006/relationships/image" Target="../media/image15.png"/><Relationship Id="rId5" Type="http://schemas.openxmlformats.org/officeDocument/2006/relationships/image" Target="../media/image16.jpeg"/><Relationship Id="rId6" Type="http://schemas.openxmlformats.org/officeDocument/2006/relationships/image" Target="../media/image17.jpg"/><Relationship Id="rId7" Type="http://schemas.openxmlformats.org/officeDocument/2006/relationships/image" Target="../media/image18.jpeg"/><Relationship Id="rId8" Type="http://schemas.openxmlformats.org/officeDocument/2006/relationships/image" Target="../media/image19.png"/><Relationship Id="rId9" Type="http://schemas.openxmlformats.org/officeDocument/2006/relationships/image" Target="../media/image20.jpeg"/><Relationship Id="rId30" Type="http://schemas.openxmlformats.org/officeDocument/2006/relationships/image" Target="../media/image41.png"/><Relationship Id="rId31" Type="http://schemas.openxmlformats.org/officeDocument/2006/relationships/image" Target="../media/image42.png"/><Relationship Id="rId32" Type="http://schemas.openxmlformats.org/officeDocument/2006/relationships/image" Target="../media/image43.png"/><Relationship Id="rId33" Type="http://schemas.openxmlformats.org/officeDocument/2006/relationships/image" Target="../media/image44.png"/><Relationship Id="rId34" Type="http://schemas.openxmlformats.org/officeDocument/2006/relationships/image" Target="../media/image45.png"/><Relationship Id="rId35" Type="http://schemas.openxmlformats.org/officeDocument/2006/relationships/image" Target="../media/image46.png"/><Relationship Id="rId36" Type="http://schemas.openxmlformats.org/officeDocument/2006/relationships/image" Target="../media/image47.jpg"/><Relationship Id="rId37" Type="http://schemas.openxmlformats.org/officeDocument/2006/relationships/image" Target="../media/image48.png"/><Relationship Id="rId38" Type="http://schemas.openxmlformats.org/officeDocument/2006/relationships/image" Target="../media/image49.png"/><Relationship Id="rId39" Type="http://schemas.openxmlformats.org/officeDocument/2006/relationships/image" Target="../media/image50.jpeg"/><Relationship Id="rId20" Type="http://schemas.openxmlformats.org/officeDocument/2006/relationships/image" Target="../media/image31.jpg"/><Relationship Id="rId21" Type="http://schemas.openxmlformats.org/officeDocument/2006/relationships/image" Target="../media/image32.jpeg"/><Relationship Id="rId22" Type="http://schemas.openxmlformats.org/officeDocument/2006/relationships/image" Target="../media/image33.png"/><Relationship Id="rId23" Type="http://schemas.openxmlformats.org/officeDocument/2006/relationships/image" Target="../media/image34.png"/><Relationship Id="rId24" Type="http://schemas.openxmlformats.org/officeDocument/2006/relationships/image" Target="../media/image35.jpeg"/><Relationship Id="rId25" Type="http://schemas.openxmlformats.org/officeDocument/2006/relationships/image" Target="../media/image36.jpg"/><Relationship Id="rId26" Type="http://schemas.openxmlformats.org/officeDocument/2006/relationships/image" Target="../media/image37.png"/><Relationship Id="rId27" Type="http://schemas.openxmlformats.org/officeDocument/2006/relationships/image" Target="../media/image38.png"/><Relationship Id="rId28" Type="http://schemas.openxmlformats.org/officeDocument/2006/relationships/image" Target="../media/image39.png"/><Relationship Id="rId29" Type="http://schemas.openxmlformats.org/officeDocument/2006/relationships/image" Target="../media/image40.jpeg"/><Relationship Id="rId60" Type="http://schemas.openxmlformats.org/officeDocument/2006/relationships/image" Target="../media/image71.png"/><Relationship Id="rId61" Type="http://schemas.openxmlformats.org/officeDocument/2006/relationships/image" Target="../media/image72.png"/><Relationship Id="rId62" Type="http://schemas.openxmlformats.org/officeDocument/2006/relationships/image" Target="../media/image73.png"/><Relationship Id="rId10" Type="http://schemas.openxmlformats.org/officeDocument/2006/relationships/image" Target="../media/image21.jpeg"/><Relationship Id="rId11" Type="http://schemas.openxmlformats.org/officeDocument/2006/relationships/image" Target="../media/image22.jpeg"/><Relationship Id="rId12"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ctrTitle" idx="4294967295"/>
          </p:nvPr>
        </p:nvSpPr>
        <p:spPr>
          <a:xfrm>
            <a:off x="179512" y="1124222"/>
            <a:ext cx="8964488" cy="5545138"/>
          </a:xfrm>
        </p:spPr>
        <p:txBody>
          <a:bodyPr>
            <a:normAutofit/>
          </a:bodyPr>
          <a:lstStyle/>
          <a:p>
            <a:pPr eaLnBrk="1" hangingPunct="1"/>
            <a:r>
              <a:rPr lang="fr-CH" altLang="en-US" sz="5400" dirty="0" smtClean="0">
                <a:solidFill>
                  <a:schemeClr val="accent2"/>
                </a:solidFill>
                <a:latin typeface="Arial Narrow"/>
                <a:cs typeface="Arial Narrow"/>
              </a:rPr>
              <a:t>GEO and GEOSS</a:t>
            </a:r>
            <a:br>
              <a:rPr lang="fr-CH" altLang="en-US" sz="5400" dirty="0" smtClean="0">
                <a:solidFill>
                  <a:schemeClr val="accent2"/>
                </a:solidFill>
                <a:latin typeface="Arial Narrow"/>
                <a:cs typeface="Arial Narrow"/>
              </a:rPr>
            </a:br>
            <a:r>
              <a:rPr lang="fr-CH" altLang="en-US" sz="5400" dirty="0" smtClean="0">
                <a:solidFill>
                  <a:schemeClr val="accent2"/>
                </a:solidFill>
                <a:latin typeface="Arial Narrow"/>
                <a:cs typeface="Arial Narrow"/>
              </a:rPr>
              <a:t/>
            </a:r>
            <a:br>
              <a:rPr lang="fr-CH" altLang="en-US" sz="5400" dirty="0" smtClean="0">
                <a:solidFill>
                  <a:schemeClr val="accent2"/>
                </a:solidFill>
                <a:latin typeface="Arial Narrow"/>
                <a:cs typeface="Arial Narrow"/>
              </a:rPr>
            </a:br>
            <a:r>
              <a:rPr lang="fr-CH" altLang="en-US" sz="3200" dirty="0" smtClean="0">
                <a:solidFill>
                  <a:srgbClr val="008C7D"/>
                </a:solidFill>
                <a:latin typeface="Arial Narrow"/>
                <a:cs typeface="Arial Narrow"/>
              </a:rPr>
              <a:t>42nd CEOS WGISS</a:t>
            </a:r>
            <a:br>
              <a:rPr lang="fr-CH" altLang="en-US" sz="3200" dirty="0" smtClean="0">
                <a:solidFill>
                  <a:srgbClr val="008C7D"/>
                </a:solidFill>
                <a:latin typeface="Arial Narrow"/>
                <a:cs typeface="Arial Narrow"/>
              </a:rPr>
            </a:br>
            <a:r>
              <a:rPr lang="en-US" altLang="en-US" sz="3200" dirty="0">
                <a:solidFill>
                  <a:srgbClr val="008C7D"/>
                </a:solidFill>
                <a:latin typeface="Arial Narrow"/>
                <a:cs typeface="Arial Narrow"/>
              </a:rPr>
              <a:t/>
            </a:r>
            <a:br>
              <a:rPr lang="en-US" altLang="en-US" sz="3200" dirty="0">
                <a:solidFill>
                  <a:srgbClr val="008C7D"/>
                </a:solidFill>
                <a:latin typeface="Arial Narrow"/>
                <a:cs typeface="Arial Narrow"/>
              </a:rPr>
            </a:br>
            <a:r>
              <a:rPr lang="en-US" altLang="ja-JP" dirty="0" smtClean="0">
                <a:latin typeface="Arial Narrow"/>
                <a:cs typeface="Arial Narrow"/>
              </a:rPr>
              <a:t>Osamu</a:t>
            </a:r>
            <a:r>
              <a:rPr lang="ja-JP" altLang="en-US" dirty="0" smtClean="0">
                <a:latin typeface="Arial Narrow"/>
                <a:cs typeface="Arial Narrow"/>
              </a:rPr>
              <a:t> </a:t>
            </a:r>
            <a:r>
              <a:rPr lang="en-US" altLang="ja-JP" dirty="0" smtClean="0">
                <a:latin typeface="Arial Narrow"/>
                <a:cs typeface="Arial Narrow"/>
              </a:rPr>
              <a:t>Ochiai</a:t>
            </a:r>
            <a:br>
              <a:rPr lang="en-US" altLang="ja-JP" dirty="0" smtClean="0">
                <a:latin typeface="Arial Narrow"/>
                <a:cs typeface="Arial Narrow"/>
              </a:rPr>
            </a:br>
            <a:r>
              <a:rPr lang="ja-JP" altLang="ja-JP" dirty="0" smtClean="0">
                <a:latin typeface="Arial Narrow"/>
                <a:cs typeface="Arial Narrow"/>
              </a:rPr>
              <a:t>P</a:t>
            </a:r>
            <a:r>
              <a:rPr lang="en-US" altLang="ja-JP" dirty="0" err="1" smtClean="0">
                <a:latin typeface="Arial Narrow"/>
                <a:cs typeface="Arial Narrow"/>
              </a:rPr>
              <a:t>aola</a:t>
            </a:r>
            <a:r>
              <a:rPr lang="ja-JP" altLang="en-US" dirty="0" smtClean="0">
                <a:latin typeface="Arial Narrow"/>
                <a:cs typeface="Arial Narrow"/>
              </a:rPr>
              <a:t> </a:t>
            </a:r>
            <a:r>
              <a:rPr lang="en-US" altLang="ja-JP" dirty="0" smtClean="0">
                <a:latin typeface="Arial Narrow"/>
                <a:cs typeface="Arial Narrow"/>
              </a:rPr>
              <a:t>De</a:t>
            </a:r>
            <a:r>
              <a:rPr lang="ja-JP" altLang="en-US" dirty="0" smtClean="0">
                <a:latin typeface="Arial Narrow"/>
                <a:cs typeface="Arial Narrow"/>
              </a:rPr>
              <a:t> </a:t>
            </a:r>
            <a:r>
              <a:rPr lang="en-US" altLang="ja-JP" dirty="0" smtClean="0">
                <a:latin typeface="Arial Narrow"/>
                <a:cs typeface="Arial Narrow"/>
              </a:rPr>
              <a:t>Salvo</a:t>
            </a:r>
            <a:br>
              <a:rPr lang="en-US" altLang="ja-JP" dirty="0" smtClean="0">
                <a:latin typeface="Arial Narrow"/>
                <a:cs typeface="Arial Narrow"/>
              </a:rPr>
            </a:br>
            <a:r>
              <a:rPr lang="fr-CH" altLang="en-US" dirty="0" smtClean="0">
                <a:latin typeface="Arial Narrow"/>
                <a:cs typeface="Arial Narrow"/>
              </a:rPr>
              <a:t>GEO </a:t>
            </a:r>
            <a:r>
              <a:rPr lang="fr-CH" altLang="en-US" dirty="0">
                <a:latin typeface="Arial Narrow"/>
                <a:cs typeface="Arial Narrow"/>
              </a:rPr>
              <a:t>Secretariat</a:t>
            </a:r>
            <a:br>
              <a:rPr lang="fr-CH" altLang="en-US" dirty="0">
                <a:latin typeface="Arial Narrow"/>
                <a:cs typeface="Arial Narrow"/>
              </a:rPr>
            </a:br>
            <a:r>
              <a:rPr lang="fr-CH" altLang="en-US" sz="2400" dirty="0">
                <a:latin typeface="Arial Narrow"/>
                <a:cs typeface="Arial Narrow"/>
              </a:rPr>
              <a:t/>
            </a:r>
            <a:br>
              <a:rPr lang="fr-CH" altLang="en-US" sz="2400" dirty="0">
                <a:latin typeface="Arial Narrow"/>
                <a:cs typeface="Arial Narrow"/>
              </a:rPr>
            </a:br>
            <a:r>
              <a:rPr lang="fr-CH" altLang="en-US" sz="2700" dirty="0" smtClean="0">
                <a:latin typeface="Arial Narrow"/>
                <a:cs typeface="Arial Narrow"/>
              </a:rPr>
              <a:t>19 September 2016</a:t>
            </a:r>
            <a:br>
              <a:rPr lang="fr-CH" altLang="en-US" sz="2700" dirty="0" smtClean="0">
                <a:latin typeface="Arial Narrow"/>
                <a:cs typeface="Arial Narrow"/>
              </a:rPr>
            </a:br>
            <a:r>
              <a:rPr lang="fr-CH" altLang="en-US" sz="2700" dirty="0" smtClean="0">
                <a:latin typeface="Arial Narrow"/>
                <a:cs typeface="Arial Narrow"/>
              </a:rPr>
              <a:t>Frascati, Italy</a:t>
            </a:r>
            <a:endParaRPr lang="en-US" altLang="en-US" sz="2700" b="0" dirty="0" smtClean="0"/>
          </a:p>
        </p:txBody>
      </p:sp>
    </p:spTree>
    <p:extLst>
      <p:ext uri="{BB962C8B-B14F-4D97-AF65-F5344CB8AC3E}">
        <p14:creationId xmlns:p14="http://schemas.microsoft.com/office/powerpoint/2010/main" val="112442882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en-US" altLang="ja-JP" dirty="0" smtClean="0"/>
              <a:t>Examples</a:t>
            </a:r>
            <a:r>
              <a:rPr kumimoji="1" lang="ja-JP" altLang="en-US" dirty="0" smtClean="0"/>
              <a:t> </a:t>
            </a:r>
            <a:r>
              <a:rPr kumimoji="1" lang="en-US" altLang="ja-JP" dirty="0" smtClean="0"/>
              <a:t>of</a:t>
            </a:r>
            <a:r>
              <a:rPr kumimoji="1" lang="ja-JP" altLang="en-US" dirty="0" smtClean="0"/>
              <a:t> </a:t>
            </a:r>
            <a:r>
              <a:rPr kumimoji="1" lang="en-US" altLang="ja-JP" dirty="0"/>
              <a:t>p</a:t>
            </a:r>
            <a:r>
              <a:rPr kumimoji="1" lang="en-US" altLang="ja-JP" dirty="0" smtClean="0"/>
              <a:t>otential</a:t>
            </a:r>
            <a:r>
              <a:rPr kumimoji="1" lang="ja-JP" altLang="en-US" dirty="0" smtClean="0"/>
              <a:t> </a:t>
            </a:r>
            <a:r>
              <a:rPr kumimoji="1" lang="en-US" altLang="ja-JP" dirty="0" smtClean="0"/>
              <a:t>issues</a:t>
            </a:r>
            <a:endParaRPr kumimoji="1" lang="ja-JP" altLang="en-US" dirty="0"/>
          </a:p>
        </p:txBody>
      </p:sp>
      <p:sp>
        <p:nvSpPr>
          <p:cNvPr id="3" name="コンテンツ プレースホルダー 2"/>
          <p:cNvSpPr>
            <a:spLocks noGrp="1"/>
          </p:cNvSpPr>
          <p:nvPr>
            <p:ph idx="1"/>
          </p:nvPr>
        </p:nvSpPr>
        <p:spPr/>
        <p:txBody>
          <a:bodyPr/>
          <a:lstStyle/>
          <a:p>
            <a:r>
              <a:rPr kumimoji="1" lang="fr-CH" altLang="ja-JP" dirty="0" smtClean="0"/>
              <a:t>Data </a:t>
            </a:r>
            <a:r>
              <a:rPr kumimoji="1" lang="fr-CH" altLang="ja-JP" dirty="0" err="1" smtClean="0"/>
              <a:t>accessibility</a:t>
            </a:r>
            <a:r>
              <a:rPr kumimoji="1" lang="fr-CH" altLang="ja-JP" dirty="0" smtClean="0"/>
              <a:t> </a:t>
            </a:r>
            <a:r>
              <a:rPr kumimoji="1" lang="fr-CH" altLang="ja-JP" dirty="0" err="1" smtClean="0"/>
              <a:t>is</a:t>
            </a:r>
            <a:r>
              <a:rPr kumimoji="1" lang="fr-CH" altLang="ja-JP" dirty="0" smtClean="0"/>
              <a:t> </a:t>
            </a:r>
            <a:r>
              <a:rPr kumimoji="1" lang="fr-CH" altLang="ja-JP" dirty="0" err="1" smtClean="0"/>
              <a:t>among</a:t>
            </a:r>
            <a:r>
              <a:rPr kumimoji="1" lang="fr-CH" altLang="ja-JP" dirty="0" smtClean="0"/>
              <a:t>  the main issue </a:t>
            </a:r>
            <a:r>
              <a:rPr kumimoji="1" lang="fr-CH" altLang="ja-JP" dirty="0" err="1" smtClean="0"/>
              <a:t>mainly</a:t>
            </a:r>
            <a:r>
              <a:rPr kumimoji="1" lang="fr-CH" altLang="ja-JP" dirty="0" smtClean="0"/>
              <a:t> in the FEDEO </a:t>
            </a:r>
            <a:r>
              <a:rPr kumimoji="1" lang="fr-CH" altLang="ja-JP" dirty="0" err="1" smtClean="0"/>
              <a:t>catalog</a:t>
            </a:r>
            <a:r>
              <a:rPr kumimoji="1" lang="fr-CH" altLang="ja-JP" dirty="0" smtClean="0"/>
              <a:t> (</a:t>
            </a:r>
            <a:r>
              <a:rPr kumimoji="1" lang="fr-CH" altLang="ja-JP" dirty="0" err="1" smtClean="0"/>
              <a:t>vary</a:t>
            </a:r>
            <a:r>
              <a:rPr kumimoji="1" lang="fr-CH" altLang="ja-JP" dirty="0" smtClean="0"/>
              <a:t> </a:t>
            </a:r>
            <a:r>
              <a:rPr kumimoji="1" lang="fr-CH" altLang="ja-JP" dirty="0" err="1" smtClean="0"/>
              <a:t>from</a:t>
            </a:r>
            <a:r>
              <a:rPr kumimoji="1" lang="fr-CH" altLang="ja-JP" dirty="0" smtClean="0"/>
              <a:t> provider to provider)</a:t>
            </a:r>
          </a:p>
          <a:p>
            <a:r>
              <a:rPr kumimoji="1" lang="fr-CH" altLang="ja-JP" dirty="0" err="1" smtClean="0"/>
              <a:t>Need</a:t>
            </a:r>
            <a:r>
              <a:rPr kumimoji="1" lang="fr-CH" altLang="ja-JP" dirty="0" smtClean="0"/>
              <a:t> of </a:t>
            </a:r>
            <a:r>
              <a:rPr kumimoji="1" lang="fr-CH" altLang="ja-JP" u="sng" dirty="0" err="1" smtClean="0"/>
              <a:t>better</a:t>
            </a:r>
            <a:r>
              <a:rPr kumimoji="1" lang="fr-CH" altLang="ja-JP" u="sng" dirty="0" smtClean="0"/>
              <a:t> </a:t>
            </a:r>
            <a:r>
              <a:rPr kumimoji="1" lang="fr-CH" altLang="ja-JP" u="sng" dirty="0" err="1" smtClean="0"/>
              <a:t>metadata</a:t>
            </a:r>
            <a:r>
              <a:rPr kumimoji="1" lang="fr-CH" altLang="ja-JP" dirty="0" smtClean="0"/>
              <a:t> (</a:t>
            </a:r>
            <a:r>
              <a:rPr kumimoji="1" lang="fr-CH" altLang="ja-JP" dirty="0" err="1" smtClean="0"/>
              <a:t>lack</a:t>
            </a:r>
            <a:r>
              <a:rPr kumimoji="1" lang="fr-CH" altLang="ja-JP" dirty="0" smtClean="0"/>
              <a:t> of contacts – </a:t>
            </a:r>
            <a:r>
              <a:rPr kumimoji="1" lang="fr-CH" altLang="ja-JP" dirty="0" err="1" smtClean="0"/>
              <a:t>lack</a:t>
            </a:r>
            <a:r>
              <a:rPr kumimoji="1" lang="fr-CH" altLang="ja-JP" dirty="0" smtClean="0"/>
              <a:t> of keywords, do not </a:t>
            </a:r>
            <a:r>
              <a:rPr kumimoji="1" lang="fr-CH" altLang="ja-JP" dirty="0" err="1" smtClean="0"/>
              <a:t>enable</a:t>
            </a:r>
            <a:r>
              <a:rPr kumimoji="1" lang="fr-CH" altLang="ja-JP" dirty="0" smtClean="0"/>
              <a:t> good </a:t>
            </a:r>
            <a:r>
              <a:rPr kumimoji="1" lang="fr-CH" altLang="ja-JP" dirty="0" err="1" smtClean="0"/>
              <a:t>discoverability</a:t>
            </a:r>
            <a:r>
              <a:rPr kumimoji="1" lang="fr-CH" altLang="ja-JP" dirty="0" smtClean="0"/>
              <a:t> and </a:t>
            </a:r>
            <a:r>
              <a:rPr kumimoji="1" lang="fr-CH" altLang="ja-JP" dirty="0" err="1" smtClean="0"/>
              <a:t>usability</a:t>
            </a:r>
            <a:r>
              <a:rPr kumimoji="1" lang="fr-CH" altLang="ja-JP" dirty="0" smtClean="0"/>
              <a:t> of the data)</a:t>
            </a:r>
            <a:endParaRPr kumimoji="1" lang="ja-JP" alt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3645024"/>
            <a:ext cx="4968552" cy="2987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5663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622176"/>
            <a:ext cx="8352928" cy="718592"/>
          </a:xfrm>
        </p:spPr>
        <p:txBody>
          <a:bodyPr/>
          <a:lstStyle/>
          <a:p>
            <a:pPr algn="ctr"/>
            <a:r>
              <a:rPr kumimoji="1" lang="en-US" altLang="ja-JP" dirty="0" smtClean="0"/>
              <a:t>Proposal to work further</a:t>
            </a:r>
            <a:endParaRPr kumimoji="1" lang="ja-JP" altLang="en-US" dirty="0"/>
          </a:p>
        </p:txBody>
      </p:sp>
      <p:sp>
        <p:nvSpPr>
          <p:cNvPr id="3" name="コンテンツ プレースホルダー 2"/>
          <p:cNvSpPr>
            <a:spLocks noGrp="1"/>
          </p:cNvSpPr>
          <p:nvPr>
            <p:ph idx="1"/>
          </p:nvPr>
        </p:nvSpPr>
        <p:spPr>
          <a:xfrm>
            <a:off x="395536" y="1340768"/>
            <a:ext cx="8352928" cy="4752528"/>
          </a:xfrm>
        </p:spPr>
        <p:txBody>
          <a:bodyPr/>
          <a:lstStyle/>
          <a:p>
            <a:r>
              <a:rPr kumimoji="1" lang="en-US" altLang="ja-JP" dirty="0" smtClean="0"/>
              <a:t>CEOS WGISS to identify a </a:t>
            </a:r>
            <a:r>
              <a:rPr kumimoji="1" lang="en-US" altLang="ja-JP" dirty="0" err="1" smtClean="0"/>
              <a:t>PoC</a:t>
            </a:r>
            <a:r>
              <a:rPr kumimoji="1" lang="en-US" altLang="ja-JP" dirty="0" smtClean="0"/>
              <a:t> to discuss further for improving CEOS agencies assets discoverable and accessible through IDN, CWIC and </a:t>
            </a:r>
            <a:r>
              <a:rPr kumimoji="1" lang="en-US" altLang="ja-JP" dirty="0" err="1" smtClean="0"/>
              <a:t>FedEO</a:t>
            </a:r>
            <a:endParaRPr kumimoji="1" lang="en-US" altLang="ja-JP" dirty="0" smtClean="0"/>
          </a:p>
          <a:p>
            <a:r>
              <a:rPr kumimoji="1" lang="en-US" altLang="ja-JP" dirty="0" smtClean="0"/>
              <a:t>The GEO Sec, GEOSS Portal and DAB team </a:t>
            </a:r>
            <a:r>
              <a:rPr kumimoji="1" lang="en-US" altLang="ja-JP" dirty="0" err="1" smtClean="0"/>
              <a:t>PoCs</a:t>
            </a:r>
            <a:r>
              <a:rPr kumimoji="1" lang="en-US" altLang="ja-JP" dirty="0" smtClean="0"/>
              <a:t> are following:</a:t>
            </a:r>
          </a:p>
          <a:p>
            <a:pPr lvl="1"/>
            <a:r>
              <a:rPr kumimoji="1" lang="en-US" altLang="ja-JP" dirty="0" smtClean="0"/>
              <a:t>GEO Secretariat</a:t>
            </a:r>
          </a:p>
          <a:p>
            <a:pPr lvl="2"/>
            <a:r>
              <a:rPr kumimoji="1" lang="en-US" altLang="ja-JP" sz="2000" dirty="0" smtClean="0"/>
              <a:t>Paola De Salvo</a:t>
            </a:r>
            <a:r>
              <a:rPr kumimoji="1" lang="en-US" altLang="ja-JP" sz="2000" dirty="0"/>
              <a:t>, </a:t>
            </a:r>
            <a:r>
              <a:rPr kumimoji="1" lang="en-US" altLang="ja-JP" sz="2000" dirty="0" err="1"/>
              <a:t>pdesalvo@geosec.org</a:t>
            </a:r>
            <a:r>
              <a:rPr kumimoji="1" lang="en-US" altLang="ja-JP" sz="2000" dirty="0"/>
              <a:t> </a:t>
            </a:r>
            <a:endParaRPr kumimoji="1" lang="en-US" altLang="ja-JP" sz="2000" dirty="0" smtClean="0"/>
          </a:p>
          <a:p>
            <a:pPr lvl="2"/>
            <a:r>
              <a:rPr kumimoji="1" lang="en-US" altLang="ja-JP" sz="2000" dirty="0" smtClean="0"/>
              <a:t>Osamu Ochiai, </a:t>
            </a:r>
            <a:r>
              <a:rPr kumimoji="1" lang="en-US" altLang="ja-JP" sz="2000" dirty="0" err="1" smtClean="0"/>
              <a:t>oochiai@geosec.org</a:t>
            </a:r>
            <a:endParaRPr kumimoji="1" lang="en-US" altLang="ja-JP" dirty="0" smtClean="0"/>
          </a:p>
          <a:p>
            <a:pPr lvl="1"/>
            <a:r>
              <a:rPr kumimoji="1" lang="en-US" altLang="ja-JP" dirty="0" smtClean="0"/>
              <a:t>GEOSS Portal</a:t>
            </a:r>
          </a:p>
          <a:p>
            <a:pPr lvl="2"/>
            <a:r>
              <a:rPr kumimoji="1" lang="en-US" altLang="ja-JP" sz="2000" dirty="0" err="1" smtClean="0"/>
              <a:t>Joost</a:t>
            </a:r>
            <a:r>
              <a:rPr kumimoji="1" lang="en-US" altLang="ja-JP" sz="2000" dirty="0" smtClean="0"/>
              <a:t> Van </a:t>
            </a:r>
            <a:r>
              <a:rPr kumimoji="1" lang="en-US" altLang="ja-JP" sz="2000" dirty="0" err="1" smtClean="0"/>
              <a:t>Bemmelen</a:t>
            </a:r>
            <a:r>
              <a:rPr kumimoji="1" lang="en-US" altLang="ja-JP" sz="2000" dirty="0"/>
              <a:t>, </a:t>
            </a:r>
            <a:r>
              <a:rPr kumimoji="1" lang="en-US" altLang="ja-JP" sz="2000" dirty="0" err="1"/>
              <a:t>Joost.van.Bemmelen@esa.int</a:t>
            </a:r>
            <a:endParaRPr kumimoji="1" lang="en-US" altLang="ja-JP" sz="2000" dirty="0" smtClean="0"/>
          </a:p>
          <a:p>
            <a:pPr lvl="2"/>
            <a:r>
              <a:rPr kumimoji="1" lang="en-US" altLang="ja-JP" sz="2000" dirty="0" smtClean="0"/>
              <a:t>Guido </a:t>
            </a:r>
            <a:r>
              <a:rPr kumimoji="1" lang="en-US" altLang="ja-JP" sz="2000" dirty="0" err="1" smtClean="0"/>
              <a:t>Colangeri</a:t>
            </a:r>
            <a:r>
              <a:rPr kumimoji="1" lang="en-US" altLang="ja-JP" sz="2000" dirty="0"/>
              <a:t>, </a:t>
            </a:r>
            <a:r>
              <a:rPr kumimoji="1" lang="en-US" altLang="ja-JP" sz="2000" dirty="0" err="1"/>
              <a:t>g.colangeli@rheagroup.com</a:t>
            </a:r>
            <a:endParaRPr kumimoji="1" lang="en-US" altLang="ja-JP" sz="2000" dirty="0" smtClean="0"/>
          </a:p>
          <a:p>
            <a:pPr lvl="1"/>
            <a:r>
              <a:rPr kumimoji="1" lang="en-US" altLang="ja-JP" dirty="0" smtClean="0"/>
              <a:t>DAB team</a:t>
            </a:r>
          </a:p>
          <a:p>
            <a:pPr lvl="2"/>
            <a:r>
              <a:rPr kumimoji="1" lang="en-US" altLang="ja-JP" sz="2000" dirty="0" smtClean="0"/>
              <a:t>Stefano </a:t>
            </a:r>
            <a:r>
              <a:rPr kumimoji="1" lang="en-US" altLang="ja-JP" sz="2000" dirty="0" err="1" smtClean="0"/>
              <a:t>Nativi</a:t>
            </a:r>
            <a:r>
              <a:rPr kumimoji="1" lang="en-US" altLang="ja-JP" sz="2000" dirty="0"/>
              <a:t>, </a:t>
            </a:r>
            <a:r>
              <a:rPr kumimoji="1" lang="en-US" altLang="ja-JP" sz="2000" dirty="0" err="1"/>
              <a:t>stefano.nativi@cnr.it</a:t>
            </a:r>
            <a:endParaRPr kumimoji="1" lang="en-US" altLang="ja-JP" sz="2000" dirty="0" smtClean="0"/>
          </a:p>
          <a:p>
            <a:pPr lvl="2"/>
            <a:r>
              <a:rPr kumimoji="1" lang="en-US" altLang="ja-JP" sz="2000" dirty="0" err="1" smtClean="0"/>
              <a:t>Mattia</a:t>
            </a:r>
            <a:r>
              <a:rPr kumimoji="1" lang="en-US" altLang="ja-JP" sz="2000" dirty="0"/>
              <a:t> Santoro, </a:t>
            </a:r>
            <a:r>
              <a:rPr kumimoji="1" lang="en-US" altLang="ja-JP" sz="2000" dirty="0" err="1"/>
              <a:t>mattia.santoro@cnr.it</a:t>
            </a:r>
            <a:r>
              <a:rPr kumimoji="1" lang="en-US" altLang="ja-JP" sz="2000" dirty="0"/>
              <a:t> </a:t>
            </a:r>
            <a:endParaRPr kumimoji="1" lang="ja-JP" altLang="en-US" sz="2000" dirty="0"/>
          </a:p>
        </p:txBody>
      </p:sp>
    </p:spTree>
    <p:extLst>
      <p:ext uri="{BB962C8B-B14F-4D97-AF65-F5344CB8AC3E}">
        <p14:creationId xmlns:p14="http://schemas.microsoft.com/office/powerpoint/2010/main" val="1921210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692696"/>
            <a:ext cx="8568952" cy="718592"/>
          </a:xfrm>
        </p:spPr>
        <p:txBody>
          <a:bodyPr/>
          <a:lstStyle/>
          <a:p>
            <a:pPr algn="ctr"/>
            <a:r>
              <a:rPr kumimoji="1" lang="en-US" altLang="ja-JP" dirty="0" smtClean="0"/>
              <a:t>Data</a:t>
            </a:r>
            <a:r>
              <a:rPr kumimoji="1" lang="ja-JP" altLang="en-US" dirty="0" smtClean="0"/>
              <a:t> </a:t>
            </a:r>
            <a:r>
              <a:rPr kumimoji="1" lang="en-US" altLang="ja-JP" dirty="0" smtClean="0"/>
              <a:t>Provides</a:t>
            </a:r>
            <a:r>
              <a:rPr kumimoji="1" lang="ja-JP" altLang="en-US" dirty="0" smtClean="0"/>
              <a:t> </a:t>
            </a:r>
            <a:r>
              <a:rPr kumimoji="1" lang="en-US" altLang="ja-JP" dirty="0" smtClean="0"/>
              <a:t>Side</a:t>
            </a:r>
            <a:r>
              <a:rPr kumimoji="1" lang="ja-JP" altLang="en-US" dirty="0" smtClean="0"/>
              <a:t> </a:t>
            </a:r>
            <a:r>
              <a:rPr kumimoji="1" lang="en-US" altLang="ja-JP" dirty="0" smtClean="0"/>
              <a:t>event</a:t>
            </a:r>
            <a:r>
              <a:rPr kumimoji="1" lang="ja-JP" altLang="en-US" dirty="0" smtClean="0"/>
              <a:t> </a:t>
            </a:r>
            <a:r>
              <a:rPr kumimoji="1" lang="en-US" altLang="ja-JP" dirty="0"/>
              <a:t>i</a:t>
            </a:r>
            <a:r>
              <a:rPr kumimoji="1" lang="en-US" altLang="ja-JP" dirty="0" smtClean="0"/>
              <a:t>n</a:t>
            </a:r>
            <a:r>
              <a:rPr kumimoji="1" lang="ja-JP" altLang="en-US" dirty="0" smtClean="0"/>
              <a:t> </a:t>
            </a:r>
            <a:r>
              <a:rPr kumimoji="1" lang="en-US" altLang="ja-JP" dirty="0" smtClean="0"/>
              <a:t>the</a:t>
            </a:r>
            <a:r>
              <a:rPr kumimoji="1" lang="ja-JP" altLang="en-US" dirty="0" smtClean="0"/>
              <a:t> </a:t>
            </a:r>
            <a:r>
              <a:rPr kumimoji="1" lang="en-US" altLang="ja-JP" dirty="0" smtClean="0"/>
              <a:t>GEO-XIII</a:t>
            </a:r>
            <a:r>
              <a:rPr kumimoji="1" lang="ja-JP" altLang="en-US" dirty="0" smtClean="0"/>
              <a:t> </a:t>
            </a:r>
            <a:r>
              <a:rPr kumimoji="1" lang="en-US" altLang="ja-JP" dirty="0" smtClean="0"/>
              <a:t>Plenary</a:t>
            </a:r>
            <a:endParaRPr kumimoji="1" lang="ja-JP" altLang="en-US" dirty="0"/>
          </a:p>
        </p:txBody>
      </p:sp>
      <p:sp>
        <p:nvSpPr>
          <p:cNvPr id="3" name="コンテンツ プレースホルダー 2"/>
          <p:cNvSpPr>
            <a:spLocks noGrp="1"/>
          </p:cNvSpPr>
          <p:nvPr>
            <p:ph idx="1"/>
          </p:nvPr>
        </p:nvSpPr>
        <p:spPr>
          <a:xfrm>
            <a:off x="107504" y="1268760"/>
            <a:ext cx="8928992" cy="4752528"/>
          </a:xfrm>
        </p:spPr>
        <p:txBody>
          <a:bodyPr/>
          <a:lstStyle/>
          <a:p>
            <a:r>
              <a:rPr kumimoji="1" lang="en-US" altLang="ja-JP" dirty="0" smtClean="0"/>
              <a:t>November 7</a:t>
            </a:r>
            <a:r>
              <a:rPr kumimoji="1" lang="en-US" altLang="ja-JP" baseline="30000" dirty="0" smtClean="0"/>
              <a:t>th</a:t>
            </a:r>
            <a:r>
              <a:rPr kumimoji="1" lang="en-US" altLang="ja-JP" dirty="0" smtClean="0"/>
              <a:t> 2016 </a:t>
            </a:r>
            <a:endParaRPr kumimoji="1" lang="en-US" altLang="ja-JP" dirty="0"/>
          </a:p>
          <a:p>
            <a:r>
              <a:rPr kumimoji="1" lang="en-US" altLang="ja-JP" dirty="0" smtClean="0"/>
              <a:t>GEO-XIII Plenary venue, St. Petersburg, Russia</a:t>
            </a:r>
          </a:p>
          <a:p>
            <a:r>
              <a:rPr kumimoji="1" lang="en-US" altLang="ja-JP" dirty="0" smtClean="0"/>
              <a:t>Objectives</a:t>
            </a:r>
          </a:p>
          <a:p>
            <a:pPr lvl="1"/>
            <a:r>
              <a:rPr kumimoji="1" lang="en-US" altLang="ja-JP" sz="2000" dirty="0"/>
              <a:t>E</a:t>
            </a:r>
            <a:r>
              <a:rPr kumimoji="1" lang="en-US" altLang="ja-JP" sz="2000" dirty="0" smtClean="0"/>
              <a:t>stablishing </a:t>
            </a:r>
            <a:r>
              <a:rPr kumimoji="1" lang="en-US" altLang="ja-JP" sz="2000" dirty="0"/>
              <a:t>a two-ways dialogue with data providers to improve the discoverability, accessibility and usability of GEOSS resources.</a:t>
            </a:r>
          </a:p>
          <a:p>
            <a:pPr lvl="1"/>
            <a:r>
              <a:rPr kumimoji="1" lang="en-US" altLang="ja-JP" sz="2000" dirty="0"/>
              <a:t>Data providers already contributing to GEOSS and new data providers, flagships and initiatives and users are invited and encouraged to participate to ensure that the key objectives of the workshop are met</a:t>
            </a:r>
            <a:r>
              <a:rPr kumimoji="1" lang="en-US" altLang="ja-JP" sz="2000" dirty="0" smtClean="0"/>
              <a:t>.</a:t>
            </a:r>
            <a:endParaRPr kumimoji="1" lang="en-US" altLang="ja-JP" sz="2000" dirty="0"/>
          </a:p>
          <a:p>
            <a:pPr lvl="1"/>
            <a:r>
              <a:rPr kumimoji="1" lang="en-US" altLang="ja-JP" sz="2000" dirty="0"/>
              <a:t>H</a:t>
            </a:r>
            <a:r>
              <a:rPr kumimoji="1" lang="en-US" altLang="ja-JP" sz="2000" dirty="0" smtClean="0"/>
              <a:t>elp </a:t>
            </a:r>
            <a:r>
              <a:rPr kumimoji="1" lang="en-US" altLang="ja-JP" sz="2000" dirty="0"/>
              <a:t>the GEO community define priorities and shape the agenda of a more comprehensive event to be held in early 2017</a:t>
            </a:r>
            <a:r>
              <a:rPr kumimoji="1" lang="en-US" altLang="ja-JP" sz="2000" dirty="0" smtClean="0"/>
              <a:t>.</a:t>
            </a:r>
            <a:endParaRPr kumimoji="1" lang="en-US" altLang="ja-JP" sz="1800" dirty="0"/>
          </a:p>
          <a:p>
            <a:r>
              <a:rPr kumimoji="1" lang="en-US" altLang="ja-JP" dirty="0" smtClean="0"/>
              <a:t>Draft agenda</a:t>
            </a:r>
          </a:p>
          <a:p>
            <a:pPr lvl="1"/>
            <a:r>
              <a:rPr kumimoji="1" lang="en-US" altLang="ja-JP" sz="2000" dirty="0" smtClean="0"/>
              <a:t>Implementing the GEO Data Management Principles</a:t>
            </a:r>
          </a:p>
          <a:p>
            <a:pPr lvl="1"/>
            <a:r>
              <a:rPr kumimoji="1" lang="en-US" altLang="ja-JP" sz="2000" dirty="0"/>
              <a:t>Options and procedures for certification of data </a:t>
            </a:r>
            <a:r>
              <a:rPr kumimoji="1" lang="en-US" altLang="ja-JP" sz="2000" dirty="0" smtClean="0"/>
              <a:t>providers</a:t>
            </a:r>
          </a:p>
          <a:p>
            <a:pPr lvl="1"/>
            <a:r>
              <a:rPr kumimoji="1" lang="en-US" altLang="ja-JP" sz="2000" dirty="0"/>
              <a:t>Process  for new data providers to engage with </a:t>
            </a:r>
            <a:r>
              <a:rPr kumimoji="1" lang="en-US" altLang="ja-JP" sz="2000" dirty="0" smtClean="0"/>
              <a:t>GEO</a:t>
            </a:r>
          </a:p>
          <a:p>
            <a:pPr lvl="1"/>
            <a:r>
              <a:rPr kumimoji="1" lang="en-US" altLang="ja-JP" sz="2000" dirty="0" smtClean="0"/>
              <a:t>Discussion and way forward</a:t>
            </a:r>
          </a:p>
          <a:p>
            <a:endParaRPr kumimoji="1" lang="ja-JP" altLang="en-US" dirty="0"/>
          </a:p>
        </p:txBody>
      </p:sp>
    </p:spTree>
    <p:extLst>
      <p:ext uri="{BB962C8B-B14F-4D97-AF65-F5344CB8AC3E}">
        <p14:creationId xmlns:p14="http://schemas.microsoft.com/office/powerpoint/2010/main" val="2538202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3" name="Picture 2"/>
          <p:cNvPicPr>
            <a:picLocks noChangeAspect="1" noChangeArrowheads="1"/>
          </p:cNvPicPr>
          <p:nvPr/>
        </p:nvPicPr>
        <p:blipFill>
          <a:blip r:embed="rId2"/>
          <a:srcRect/>
          <a:stretch>
            <a:fillRect/>
          </a:stretch>
        </p:blipFill>
        <p:spPr bwMode="auto">
          <a:xfrm>
            <a:off x="0" y="38100"/>
            <a:ext cx="9601200" cy="7200900"/>
          </a:xfrm>
          <a:prstGeom prst="rect">
            <a:avLst/>
          </a:prstGeom>
          <a:noFill/>
          <a:ln w="9525">
            <a:noFill/>
            <a:miter lim="800000"/>
            <a:headEnd/>
            <a:tailEnd/>
          </a:ln>
        </p:spPr>
      </p:pic>
      <p:sp>
        <p:nvSpPr>
          <p:cNvPr id="151554" name="Rectangle 3"/>
          <p:cNvSpPr>
            <a:spLocks noChangeArrowheads="1"/>
          </p:cNvSpPr>
          <p:nvPr/>
        </p:nvSpPr>
        <p:spPr bwMode="auto">
          <a:xfrm>
            <a:off x="228600" y="1143000"/>
            <a:ext cx="7583760" cy="3600986"/>
          </a:xfrm>
          <a:prstGeom prst="rect">
            <a:avLst/>
          </a:prstGeom>
          <a:noFill/>
          <a:ln w="9525">
            <a:noFill/>
            <a:miter lim="800000"/>
            <a:headEnd/>
            <a:tailEnd/>
          </a:ln>
        </p:spPr>
        <p:txBody>
          <a:bodyPr wrap="square">
            <a:spAutoFit/>
          </a:bodyPr>
          <a:lstStyle/>
          <a:p>
            <a:r>
              <a:rPr lang="en-GB" sz="4000" b="1" u="none" dirty="0" smtClean="0">
                <a:solidFill>
                  <a:srgbClr val="005FAA"/>
                </a:solidFill>
                <a:latin typeface="Arial Narrow" pitchFamily="34" charset="0"/>
              </a:rPr>
              <a:t>GEO-XIII Plenary</a:t>
            </a:r>
          </a:p>
          <a:p>
            <a:r>
              <a:rPr lang="en-GB" sz="4000" b="1" dirty="0" smtClean="0">
                <a:solidFill>
                  <a:srgbClr val="005FAA"/>
                </a:solidFill>
                <a:latin typeface="Arial Narrow" pitchFamily="34" charset="0"/>
              </a:rPr>
              <a:t>9-10 November 2016</a:t>
            </a:r>
          </a:p>
          <a:p>
            <a:r>
              <a:rPr lang="en-GB" sz="4000" b="1" u="none" dirty="0" smtClean="0">
                <a:solidFill>
                  <a:srgbClr val="005FAA"/>
                </a:solidFill>
                <a:latin typeface="Arial Narrow" pitchFamily="34" charset="0"/>
              </a:rPr>
              <a:t>St. Petersburg, Russia</a:t>
            </a:r>
            <a:endParaRPr lang="en-GB" sz="2800" b="1" dirty="0">
              <a:solidFill>
                <a:srgbClr val="005FAA"/>
              </a:solidFill>
              <a:latin typeface="Arial Narrow" pitchFamily="34" charset="0"/>
            </a:endParaRPr>
          </a:p>
          <a:p>
            <a:endParaRPr lang="en-GB" sz="2800" b="1" u="none" dirty="0" smtClean="0">
              <a:solidFill>
                <a:srgbClr val="005FAA"/>
              </a:solidFill>
              <a:latin typeface="Arial Narrow" pitchFamily="34" charset="0"/>
            </a:endParaRPr>
          </a:p>
          <a:p>
            <a:r>
              <a:rPr lang="en-GB" sz="7200" b="1" dirty="0" smtClean="0">
                <a:solidFill>
                  <a:srgbClr val="005FAA"/>
                </a:solidFill>
                <a:latin typeface="Arial Narrow" pitchFamily="34" charset="0"/>
              </a:rPr>
              <a:t>Thank you</a:t>
            </a:r>
            <a:endParaRPr lang="en-GB" sz="7200" b="1" u="none" dirty="0">
              <a:solidFill>
                <a:srgbClr val="005FAA"/>
              </a:solidFill>
              <a:latin typeface="Arial Narrow" pitchFamily="34" charset="0"/>
            </a:endParaRPr>
          </a:p>
        </p:txBody>
      </p:sp>
    </p:spTree>
    <p:extLst>
      <p:ext uri="{BB962C8B-B14F-4D97-AF65-F5344CB8AC3E}">
        <p14:creationId xmlns:p14="http://schemas.microsoft.com/office/powerpoint/2010/main" val="323956314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7" y="692696"/>
            <a:ext cx="8352928" cy="718592"/>
          </a:xfrm>
        </p:spPr>
        <p:txBody>
          <a:bodyPr/>
          <a:lstStyle/>
          <a:p>
            <a:pPr algn="ctr"/>
            <a:r>
              <a:rPr lang="en-US" sz="4000" dirty="0" smtClean="0">
                <a:solidFill>
                  <a:srgbClr val="333399"/>
                </a:solidFill>
                <a:latin typeface="Arial Narrow"/>
                <a:cs typeface="Arial Narrow"/>
              </a:rPr>
              <a:t>Unique Time in GEO’s History</a:t>
            </a:r>
            <a:endParaRPr lang="en-US" sz="4000" dirty="0">
              <a:solidFill>
                <a:srgbClr val="333399"/>
              </a:solidFill>
              <a:latin typeface="Arial Narrow"/>
              <a:cs typeface="Arial Narrow"/>
            </a:endParaRPr>
          </a:p>
        </p:txBody>
      </p:sp>
      <p:sp>
        <p:nvSpPr>
          <p:cNvPr id="3" name="Content Placeholder 2"/>
          <p:cNvSpPr>
            <a:spLocks noGrp="1"/>
          </p:cNvSpPr>
          <p:nvPr>
            <p:ph idx="1"/>
          </p:nvPr>
        </p:nvSpPr>
        <p:spPr>
          <a:xfrm>
            <a:off x="251521" y="1556792"/>
            <a:ext cx="8712968" cy="5112568"/>
          </a:xfrm>
        </p:spPr>
        <p:txBody>
          <a:bodyPr/>
          <a:lstStyle/>
          <a:p>
            <a:r>
              <a:rPr lang="en-US" sz="2800" b="1" dirty="0" smtClean="0">
                <a:solidFill>
                  <a:srgbClr val="0070C0"/>
                </a:solidFill>
                <a:latin typeface="Arial Narrow"/>
                <a:cs typeface="Arial Narrow"/>
              </a:rPr>
              <a:t>Transition to next decade 2016-2025</a:t>
            </a:r>
          </a:p>
          <a:p>
            <a:endParaRPr lang="en-US" sz="2800" b="1" dirty="0">
              <a:solidFill>
                <a:srgbClr val="0070C0"/>
              </a:solidFill>
              <a:latin typeface="Arial Narrow"/>
              <a:cs typeface="Arial Narrow"/>
            </a:endParaRPr>
          </a:p>
          <a:p>
            <a:r>
              <a:rPr lang="en-US" sz="2800" b="1" dirty="0">
                <a:solidFill>
                  <a:srgbClr val="0070C0"/>
                </a:solidFill>
                <a:latin typeface="Arial Narrow"/>
                <a:cs typeface="Arial Narrow"/>
              </a:rPr>
              <a:t>Recognition of GEO’s convening power – Members, POs, Development Banks, Foundations, emerging </a:t>
            </a:r>
            <a:r>
              <a:rPr lang="en-US" altLang="ja-JP" sz="2800" b="1" dirty="0" smtClean="0">
                <a:solidFill>
                  <a:srgbClr val="0070C0"/>
                </a:solidFill>
                <a:latin typeface="Arial Narrow"/>
                <a:cs typeface="Arial Narrow"/>
              </a:rPr>
              <a:t>Commercial</a:t>
            </a:r>
            <a:r>
              <a:rPr lang="en-US" sz="2800" b="1" dirty="0" smtClean="0">
                <a:solidFill>
                  <a:srgbClr val="0070C0"/>
                </a:solidFill>
                <a:latin typeface="Arial Narrow"/>
                <a:cs typeface="Arial Narrow"/>
              </a:rPr>
              <a:t> </a:t>
            </a:r>
            <a:r>
              <a:rPr lang="en-US" sz="2800" b="1" dirty="0">
                <a:solidFill>
                  <a:srgbClr val="0070C0"/>
                </a:solidFill>
                <a:latin typeface="Arial Narrow"/>
                <a:cs typeface="Arial Narrow"/>
              </a:rPr>
              <a:t>Sector</a:t>
            </a:r>
          </a:p>
          <a:p>
            <a:endParaRPr lang="en-US" sz="2800" b="1" dirty="0">
              <a:solidFill>
                <a:srgbClr val="0070C0"/>
              </a:solidFill>
              <a:latin typeface="Arial Narrow"/>
              <a:cs typeface="Arial Narrow"/>
            </a:endParaRPr>
          </a:p>
          <a:p>
            <a:r>
              <a:rPr lang="en-US" sz="2800" b="1" dirty="0">
                <a:solidFill>
                  <a:srgbClr val="0070C0"/>
                </a:solidFill>
                <a:latin typeface="Arial Narrow"/>
                <a:cs typeface="Arial Narrow"/>
              </a:rPr>
              <a:t>Evolution &amp; Recognition of Policy Mandates</a:t>
            </a:r>
          </a:p>
          <a:p>
            <a:pPr marL="0" indent="0">
              <a:buNone/>
            </a:pPr>
            <a:endParaRPr lang="en-US" sz="2800" b="1" dirty="0">
              <a:solidFill>
                <a:srgbClr val="0070C0"/>
              </a:solidFill>
              <a:latin typeface="Arial Narrow"/>
              <a:cs typeface="Arial Narrow"/>
            </a:endParaRPr>
          </a:p>
          <a:p>
            <a:r>
              <a:rPr lang="en-US" sz="2800" b="1" dirty="0" smtClean="0">
                <a:solidFill>
                  <a:srgbClr val="0070C0"/>
                </a:solidFill>
                <a:latin typeface="Arial Narrow"/>
                <a:cs typeface="Arial Narrow"/>
              </a:rPr>
              <a:t>New Strategic </a:t>
            </a:r>
            <a:r>
              <a:rPr lang="en-US" sz="2800" b="1" dirty="0">
                <a:solidFill>
                  <a:srgbClr val="0070C0"/>
                </a:solidFill>
                <a:latin typeface="Arial Narrow"/>
                <a:cs typeface="Arial Narrow"/>
              </a:rPr>
              <a:t>P</a:t>
            </a:r>
            <a:r>
              <a:rPr lang="en-US" sz="2800" b="1" dirty="0" smtClean="0">
                <a:solidFill>
                  <a:srgbClr val="0070C0"/>
                </a:solidFill>
                <a:latin typeface="Arial Narrow"/>
                <a:cs typeface="Arial Narrow"/>
              </a:rPr>
              <a:t>lan with new programmatic mechanisms – community activities, foundational tasks, initiatives and flagships</a:t>
            </a:r>
          </a:p>
          <a:p>
            <a:endParaRPr lang="en-US" sz="2800" b="1" dirty="0">
              <a:solidFill>
                <a:srgbClr val="0070C0"/>
              </a:solidFill>
              <a:latin typeface="Arial Narrow"/>
              <a:cs typeface="Arial Narrow"/>
            </a:endParaRPr>
          </a:p>
          <a:p>
            <a:endParaRPr lang="en-US" b="1" dirty="0">
              <a:solidFill>
                <a:srgbClr val="0070C0"/>
              </a:solidFill>
              <a:latin typeface="Arial Narrow"/>
              <a:cs typeface="Arial Narrow"/>
            </a:endParaRPr>
          </a:p>
        </p:txBody>
      </p:sp>
    </p:spTree>
    <p:extLst>
      <p:ext uri="{BB962C8B-B14F-4D97-AF65-F5344CB8AC3E}">
        <p14:creationId xmlns:p14="http://schemas.microsoft.com/office/powerpoint/2010/main" val="125277769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CH" dirty="0" err="1" smtClean="0"/>
              <a:t>Governance</a:t>
            </a:r>
            <a:endParaRPr lang="en-US" dirty="0"/>
          </a:p>
        </p:txBody>
      </p:sp>
      <p:sp>
        <p:nvSpPr>
          <p:cNvPr id="3" name="Content Placeholder 2"/>
          <p:cNvSpPr>
            <a:spLocks noGrp="1"/>
          </p:cNvSpPr>
          <p:nvPr>
            <p:ph idx="1"/>
          </p:nvPr>
        </p:nvSpPr>
        <p:spPr/>
        <p:txBody>
          <a:bodyPr/>
          <a:lstStyle/>
          <a:p>
            <a:r>
              <a:rPr lang="fr-CH" dirty="0" smtClean="0"/>
              <a:t>GEO Plenary</a:t>
            </a:r>
          </a:p>
          <a:p>
            <a:pPr lvl="1"/>
            <a:r>
              <a:rPr lang="fr-CH" sz="1800" dirty="0" smtClean="0"/>
              <a:t>103 </a:t>
            </a:r>
            <a:r>
              <a:rPr lang="fr-CH" sz="1800" dirty="0" err="1" smtClean="0"/>
              <a:t>Member</a:t>
            </a:r>
            <a:r>
              <a:rPr lang="fr-CH" sz="1800" dirty="0" smtClean="0"/>
              <a:t> Countries, 103 </a:t>
            </a:r>
            <a:r>
              <a:rPr lang="fr-CH" sz="1800" dirty="0" err="1" smtClean="0"/>
              <a:t>Participating</a:t>
            </a:r>
            <a:r>
              <a:rPr lang="fr-CH" sz="1800" dirty="0" smtClean="0"/>
              <a:t> </a:t>
            </a:r>
            <a:r>
              <a:rPr lang="fr-CH" sz="1800" dirty="0" err="1" smtClean="0"/>
              <a:t>Organizations</a:t>
            </a:r>
            <a:r>
              <a:rPr lang="fr-CH" sz="1800" dirty="0" smtClean="0"/>
              <a:t>, 12 </a:t>
            </a:r>
            <a:r>
              <a:rPr lang="fr-CH" sz="1800" dirty="0" err="1" smtClean="0"/>
              <a:t>Observers</a:t>
            </a:r>
            <a:endParaRPr lang="fr-CH" sz="1800" dirty="0" smtClean="0"/>
          </a:p>
          <a:p>
            <a:r>
              <a:rPr lang="fr-CH" dirty="0" smtClean="0"/>
              <a:t>GEO Executive Committee</a:t>
            </a:r>
          </a:p>
          <a:p>
            <a:pPr lvl="1"/>
            <a:r>
              <a:rPr lang="fr-CH" sz="1800" dirty="0" err="1" smtClean="0"/>
              <a:t>Africa</a:t>
            </a:r>
            <a:r>
              <a:rPr lang="fr-CH" sz="1800" dirty="0" smtClean="0"/>
              <a:t>: </a:t>
            </a:r>
            <a:r>
              <a:rPr lang="fr-CH" sz="1800" dirty="0" err="1" smtClean="0"/>
              <a:t>Egypt</a:t>
            </a:r>
            <a:r>
              <a:rPr lang="fr-CH" sz="1800" dirty="0" smtClean="0"/>
              <a:t>, </a:t>
            </a:r>
            <a:r>
              <a:rPr lang="fr-CH" sz="1800" dirty="0" err="1" smtClean="0"/>
              <a:t>Senegal</a:t>
            </a:r>
            <a:r>
              <a:rPr lang="fr-CH" sz="1800" dirty="0" smtClean="0"/>
              <a:t>, </a:t>
            </a:r>
            <a:r>
              <a:rPr lang="fr-CH" sz="1800" u="sng" dirty="0" smtClean="0"/>
              <a:t>South </a:t>
            </a:r>
            <a:r>
              <a:rPr lang="fr-CH" sz="1800" u="sng" dirty="0" err="1" smtClean="0"/>
              <a:t>Africa</a:t>
            </a:r>
            <a:endParaRPr lang="fr-CH" sz="1800" u="sng" dirty="0" smtClean="0"/>
          </a:p>
          <a:p>
            <a:pPr lvl="1"/>
            <a:r>
              <a:rPr lang="fr-CH" sz="1800" dirty="0" err="1" smtClean="0"/>
              <a:t>Americas</a:t>
            </a:r>
            <a:r>
              <a:rPr lang="fr-CH" sz="1800" dirty="0" smtClean="0"/>
              <a:t>: </a:t>
            </a:r>
            <a:r>
              <a:rPr lang="fr-CH" sz="1800" dirty="0" err="1" smtClean="0"/>
              <a:t>Colombia</a:t>
            </a:r>
            <a:r>
              <a:rPr lang="fr-CH" sz="1800" dirty="0" smtClean="0"/>
              <a:t>, Mexico, </a:t>
            </a:r>
            <a:r>
              <a:rPr lang="fr-CH" sz="1800" u="sng" dirty="0" smtClean="0"/>
              <a:t>United States</a:t>
            </a:r>
          </a:p>
          <a:p>
            <a:pPr lvl="1"/>
            <a:r>
              <a:rPr lang="fr-CH" sz="1800" dirty="0" smtClean="0"/>
              <a:t>CIS: Armenia, </a:t>
            </a:r>
            <a:r>
              <a:rPr lang="fr-CH" sz="1800" dirty="0" err="1" smtClean="0"/>
              <a:t>Russia</a:t>
            </a:r>
            <a:endParaRPr lang="fr-CH" sz="1800" dirty="0" smtClean="0"/>
          </a:p>
          <a:p>
            <a:pPr lvl="1"/>
            <a:r>
              <a:rPr lang="fr-CH" sz="1800" dirty="0" err="1" smtClean="0"/>
              <a:t>Asia</a:t>
            </a:r>
            <a:r>
              <a:rPr lang="fr-CH" sz="1800" dirty="0" smtClean="0"/>
              <a:t>/</a:t>
            </a:r>
            <a:r>
              <a:rPr lang="fr-CH" sz="1800" dirty="0" err="1" smtClean="0"/>
              <a:t>Oceania</a:t>
            </a:r>
            <a:r>
              <a:rPr lang="fr-CH" sz="1800" dirty="0" smtClean="0"/>
              <a:t>: </a:t>
            </a:r>
            <a:r>
              <a:rPr lang="fr-CH" sz="1800" dirty="0" err="1" smtClean="0"/>
              <a:t>Australia</a:t>
            </a:r>
            <a:r>
              <a:rPr lang="fr-CH" sz="1800" dirty="0" smtClean="0"/>
              <a:t>, </a:t>
            </a:r>
            <a:r>
              <a:rPr lang="fr-CH" sz="1800" u="sng" dirty="0" smtClean="0"/>
              <a:t>China</a:t>
            </a:r>
            <a:r>
              <a:rPr lang="fr-CH" sz="1800" dirty="0" smtClean="0"/>
              <a:t>, </a:t>
            </a:r>
            <a:r>
              <a:rPr lang="fr-CH" sz="1800" dirty="0" err="1" smtClean="0"/>
              <a:t>Japan</a:t>
            </a:r>
            <a:r>
              <a:rPr lang="fr-CH" sz="1800" dirty="0" smtClean="0"/>
              <a:t>, </a:t>
            </a:r>
            <a:r>
              <a:rPr lang="fr-CH" sz="1800" dirty="0" err="1" smtClean="0"/>
              <a:t>Korea</a:t>
            </a:r>
            <a:endParaRPr lang="fr-CH" sz="1800" dirty="0" smtClean="0"/>
          </a:p>
          <a:p>
            <a:pPr lvl="1"/>
            <a:r>
              <a:rPr lang="fr-CH" sz="1800" dirty="0" smtClean="0"/>
              <a:t>Europe: </a:t>
            </a:r>
            <a:r>
              <a:rPr lang="fr-CH" sz="1800" u="sng" dirty="0" smtClean="0"/>
              <a:t>EC</a:t>
            </a:r>
            <a:r>
              <a:rPr lang="fr-CH" sz="1800" dirty="0" smtClean="0"/>
              <a:t>, </a:t>
            </a:r>
            <a:r>
              <a:rPr lang="fr-CH" sz="1800" dirty="0" err="1" smtClean="0"/>
              <a:t>Finland</a:t>
            </a:r>
            <a:r>
              <a:rPr lang="fr-CH" sz="1800" dirty="0" smtClean="0"/>
              <a:t>, France, Germany</a:t>
            </a:r>
          </a:p>
          <a:p>
            <a:pPr lvl="1"/>
            <a:r>
              <a:rPr lang="fr-CH" sz="1800" dirty="0" err="1" smtClean="0"/>
              <a:t>Observers</a:t>
            </a:r>
            <a:r>
              <a:rPr lang="fr-CH" sz="1800" dirty="0" smtClean="0"/>
              <a:t> </a:t>
            </a:r>
            <a:r>
              <a:rPr lang="fr-CH" sz="1800" dirty="0" err="1" smtClean="0"/>
              <a:t>from</a:t>
            </a:r>
            <a:r>
              <a:rPr lang="fr-CH" sz="1800" dirty="0" smtClean="0"/>
              <a:t> Program </a:t>
            </a:r>
            <a:r>
              <a:rPr lang="fr-CH" sz="1800" dirty="0" err="1" smtClean="0"/>
              <a:t>Board</a:t>
            </a:r>
            <a:r>
              <a:rPr lang="fr-CH" sz="1800" dirty="0" smtClean="0"/>
              <a:t>: CEOS, GOOS, WMO</a:t>
            </a:r>
            <a:endParaRPr lang="fr-CH" dirty="0" smtClean="0"/>
          </a:p>
          <a:p>
            <a:r>
              <a:rPr lang="fr-CH" dirty="0" smtClean="0"/>
              <a:t>GEO Programme Board</a:t>
            </a:r>
          </a:p>
          <a:p>
            <a:pPr lvl="1"/>
            <a:r>
              <a:rPr lang="en-US" sz="1800" dirty="0"/>
              <a:t>O</a:t>
            </a:r>
            <a:r>
              <a:rPr lang="en-US" sz="1800" dirty="0" smtClean="0"/>
              <a:t>versees </a:t>
            </a:r>
            <a:r>
              <a:rPr lang="en-US" sz="1800" dirty="0"/>
              <a:t>the establishment of the multi-year GEO Work </a:t>
            </a:r>
            <a:r>
              <a:rPr lang="en-US" sz="1800" dirty="0" err="1"/>
              <a:t>Programmes</a:t>
            </a:r>
            <a:r>
              <a:rPr lang="en-US" sz="1800" dirty="0"/>
              <a:t> </a:t>
            </a:r>
            <a:endParaRPr lang="en-US" sz="1800" dirty="0" smtClean="0"/>
          </a:p>
          <a:p>
            <a:pPr lvl="1"/>
            <a:r>
              <a:rPr lang="fr-CH" sz="1800" dirty="0" smtClean="0"/>
              <a:t>42 </a:t>
            </a:r>
            <a:r>
              <a:rPr lang="fr-CH" sz="1800" dirty="0" err="1" smtClean="0"/>
              <a:t>members</a:t>
            </a:r>
            <a:r>
              <a:rPr lang="fr-CH" sz="1800" dirty="0" smtClean="0"/>
              <a:t> </a:t>
            </a:r>
            <a:r>
              <a:rPr lang="fr-CH" sz="1800" dirty="0" err="1" smtClean="0"/>
              <a:t>from</a:t>
            </a:r>
            <a:r>
              <a:rPr lang="fr-CH" sz="1800" dirty="0" smtClean="0"/>
              <a:t> GEO </a:t>
            </a:r>
            <a:r>
              <a:rPr lang="fr-CH" sz="1800" dirty="0" err="1" smtClean="0"/>
              <a:t>Members</a:t>
            </a:r>
            <a:r>
              <a:rPr lang="fr-CH" sz="1800" dirty="0" smtClean="0"/>
              <a:t> and </a:t>
            </a:r>
            <a:r>
              <a:rPr lang="fr-CH" sz="1800" dirty="0" err="1" smtClean="0"/>
              <a:t>Participating</a:t>
            </a:r>
            <a:r>
              <a:rPr lang="fr-CH" sz="1800" dirty="0" smtClean="0"/>
              <a:t> </a:t>
            </a:r>
            <a:r>
              <a:rPr lang="fr-CH" sz="1800" dirty="0" err="1" smtClean="0"/>
              <a:t>Organizations</a:t>
            </a:r>
            <a:endParaRPr lang="en-US" sz="1800" dirty="0" smtClean="0"/>
          </a:p>
          <a:p>
            <a:r>
              <a:rPr lang="fr-CH" dirty="0" smtClean="0"/>
              <a:t>GEO Secretariat</a:t>
            </a:r>
          </a:p>
        </p:txBody>
      </p:sp>
    </p:spTree>
    <p:extLst>
      <p:ext uri="{BB962C8B-B14F-4D97-AF65-F5344CB8AC3E}">
        <p14:creationId xmlns:p14="http://schemas.microsoft.com/office/powerpoint/2010/main" val="76966832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539552" y="823911"/>
            <a:ext cx="8229600" cy="715963"/>
          </a:xfrm>
        </p:spPr>
        <p:txBody>
          <a:bodyPr>
            <a:normAutofit fontScale="90000"/>
          </a:bodyPr>
          <a:lstStyle/>
          <a:p>
            <a:pPr algn="ctr" eaLnBrk="1" hangingPunct="1"/>
            <a:r>
              <a:rPr lang="fr-CH" altLang="en-US" sz="3600" dirty="0" smtClean="0">
                <a:solidFill>
                  <a:schemeClr val="accent2"/>
                </a:solidFill>
                <a:latin typeface="Arial Narrow"/>
                <a:cs typeface="Arial Narrow"/>
              </a:rPr>
              <a:t>Four Types of GEO </a:t>
            </a:r>
            <a:r>
              <a:rPr lang="fr-CH" altLang="en-US" sz="3600" dirty="0" err="1" smtClean="0">
                <a:solidFill>
                  <a:schemeClr val="accent2"/>
                </a:solidFill>
                <a:latin typeface="Arial Narrow"/>
                <a:cs typeface="Arial Narrow"/>
              </a:rPr>
              <a:t>Implementation</a:t>
            </a:r>
            <a:r>
              <a:rPr lang="fr-CH" altLang="en-US" sz="3600" dirty="0" smtClean="0">
                <a:solidFill>
                  <a:schemeClr val="accent2"/>
                </a:solidFill>
                <a:latin typeface="Arial Narrow"/>
                <a:cs typeface="Arial Narrow"/>
              </a:rPr>
              <a:t> </a:t>
            </a:r>
            <a:r>
              <a:rPr lang="fr-CH" altLang="en-US" sz="3600" dirty="0" err="1" smtClean="0">
                <a:solidFill>
                  <a:schemeClr val="accent2"/>
                </a:solidFill>
                <a:latin typeface="Arial Narrow"/>
                <a:cs typeface="Arial Narrow"/>
              </a:rPr>
              <a:t>mechanisms</a:t>
            </a:r>
            <a:endParaRPr lang="en-US" altLang="en-US" sz="3600" dirty="0" smtClean="0">
              <a:solidFill>
                <a:schemeClr val="accent2"/>
              </a:solidFill>
              <a:latin typeface="Arial Narrow"/>
              <a:cs typeface="Arial Narrow"/>
            </a:endParaRPr>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t="18140" b="13432"/>
          <a:stretch/>
        </p:blipFill>
        <p:spPr>
          <a:xfrm>
            <a:off x="251520" y="1628800"/>
            <a:ext cx="8136904" cy="4752528"/>
          </a:xfrm>
          <a:prstGeom prst="rect">
            <a:avLst/>
          </a:prstGeom>
        </p:spPr>
      </p:pic>
    </p:spTree>
    <p:extLst>
      <p:ext uri="{BB962C8B-B14F-4D97-AF65-F5344CB8AC3E}">
        <p14:creationId xmlns:p14="http://schemas.microsoft.com/office/powerpoint/2010/main" val="409509468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600200" y="633781"/>
            <a:ext cx="7181850" cy="454025"/>
          </a:xfrm>
        </p:spPr>
        <p:txBody>
          <a:bodyPr/>
          <a:lstStyle/>
          <a:p>
            <a:pPr eaLnBrk="1" hangingPunct="1"/>
            <a:r>
              <a:rPr lang="fr-CH" altLang="en-US" sz="3200" dirty="0" smtClean="0">
                <a:solidFill>
                  <a:schemeClr val="accent2"/>
                </a:solidFill>
                <a:latin typeface="Arial Narrow"/>
                <a:cs typeface="Arial Narrow"/>
              </a:rPr>
              <a:t>Foundational Tasks – </a:t>
            </a:r>
            <a:r>
              <a:rPr lang="fr-CH" altLang="en-US" sz="3200" dirty="0">
                <a:solidFill>
                  <a:schemeClr val="accent2"/>
                </a:solidFill>
                <a:latin typeface="Arial Narrow"/>
                <a:cs typeface="Arial Narrow"/>
              </a:rPr>
              <a:t>C</a:t>
            </a:r>
            <a:r>
              <a:rPr lang="fr-CH" altLang="en-US" sz="3200" dirty="0" smtClean="0">
                <a:solidFill>
                  <a:schemeClr val="accent2"/>
                </a:solidFill>
                <a:latin typeface="Arial Narrow"/>
                <a:cs typeface="Arial Narrow"/>
              </a:rPr>
              <a:t>urrent List</a:t>
            </a:r>
            <a:endParaRPr lang="en-US" altLang="en-US" sz="3200" dirty="0" smtClean="0">
              <a:solidFill>
                <a:schemeClr val="accent2"/>
              </a:solidFill>
              <a:latin typeface="Arial Narrow"/>
              <a:cs typeface="Arial Narrow"/>
            </a:endParaRPr>
          </a:p>
        </p:txBody>
      </p:sp>
      <p:graphicFrame>
        <p:nvGraphicFramePr>
          <p:cNvPr id="3" name="Table 2"/>
          <p:cNvGraphicFramePr>
            <a:graphicFrameLocks noGrp="1"/>
          </p:cNvGraphicFramePr>
          <p:nvPr>
            <p:extLst>
              <p:ext uri="{D42A27DB-BD31-4B8C-83A1-F6EECF244321}">
                <p14:modId xmlns:p14="http://schemas.microsoft.com/office/powerpoint/2010/main" val="3029211721"/>
              </p:ext>
            </p:extLst>
          </p:nvPr>
        </p:nvGraphicFramePr>
        <p:xfrm>
          <a:off x="1403648" y="1137365"/>
          <a:ext cx="7416824" cy="5387979"/>
        </p:xfrm>
        <a:graphic>
          <a:graphicData uri="http://schemas.openxmlformats.org/drawingml/2006/table">
            <a:tbl>
              <a:tblPr firstRow="1" bandRow="1"/>
              <a:tblGrid>
                <a:gridCol w="662216"/>
                <a:gridCol w="6754608"/>
              </a:tblGrid>
              <a:tr h="177296">
                <a:tc>
                  <a:txBody>
                    <a:bodyPr/>
                    <a:lstStyle/>
                    <a:p>
                      <a:pPr marL="0" marR="0" algn="just">
                        <a:spcBef>
                          <a:spcPts val="0"/>
                        </a:spcBef>
                        <a:spcAft>
                          <a:spcPts val="0"/>
                        </a:spcAft>
                      </a:pPr>
                      <a:r>
                        <a:rPr lang="en-US" sz="1500" b="1" kern="1200" dirty="0">
                          <a:solidFill>
                            <a:srgbClr val="000000"/>
                          </a:solidFill>
                          <a:effectLst/>
                          <a:latin typeface="Times New Roman"/>
                          <a:ea typeface="Times New Roman"/>
                        </a:rPr>
                        <a:t>GD</a:t>
                      </a:r>
                      <a:endParaRPr lang="en-US" sz="1500" dirty="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b="1">
                          <a:effectLst/>
                          <a:latin typeface="Times New Roman"/>
                          <a:ea typeface="Times New Roman"/>
                        </a:rPr>
                        <a:t>GEOSS Development and GCI Operations</a:t>
                      </a:r>
                      <a:endParaRPr lang="en-US" sz="150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296">
                <a:tc>
                  <a:txBody>
                    <a:bodyPr/>
                    <a:lstStyle/>
                    <a:p>
                      <a:pPr marL="0" marR="0" algn="just">
                        <a:spcBef>
                          <a:spcPts val="0"/>
                        </a:spcBef>
                        <a:spcAft>
                          <a:spcPts val="0"/>
                        </a:spcAft>
                      </a:pPr>
                      <a:r>
                        <a:rPr lang="en-US" sz="1500" kern="1200" dirty="0">
                          <a:solidFill>
                            <a:srgbClr val="000000"/>
                          </a:solidFill>
                          <a:effectLst/>
                          <a:latin typeface="Times New Roman"/>
                          <a:ea typeface="Times New Roman"/>
                        </a:rPr>
                        <a:t>GD-01</a:t>
                      </a:r>
                      <a:endParaRPr lang="en-US" sz="1500" dirty="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en-US" sz="1500" dirty="0">
                          <a:effectLst/>
                          <a:latin typeface="Times New Roman"/>
                          <a:ea typeface="Times New Roman"/>
                        </a:rPr>
                        <a:t>Advancing GEOSS Data Sharing principles</a:t>
                      </a: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69857">
                <a:tc>
                  <a:txBody>
                    <a:bodyPr/>
                    <a:lstStyle/>
                    <a:p>
                      <a:pPr marL="0" marR="0" algn="just">
                        <a:spcBef>
                          <a:spcPts val="0"/>
                        </a:spcBef>
                        <a:spcAft>
                          <a:spcPts val="0"/>
                        </a:spcAft>
                      </a:pPr>
                      <a:r>
                        <a:rPr lang="en-US" sz="1500" kern="1200" dirty="0">
                          <a:solidFill>
                            <a:srgbClr val="000000"/>
                          </a:solidFill>
                          <a:effectLst/>
                          <a:latin typeface="Times New Roman"/>
                          <a:ea typeface="Times New Roman"/>
                        </a:rPr>
                        <a:t>GD-02</a:t>
                      </a:r>
                      <a:endParaRPr lang="en-US" sz="1500" dirty="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spcBef>
                          <a:spcPts val="0"/>
                        </a:spcBef>
                        <a:spcAft>
                          <a:spcPts val="0"/>
                        </a:spcAft>
                      </a:pPr>
                      <a:r>
                        <a:rPr lang="en-US" sz="1500" dirty="0">
                          <a:effectLst/>
                          <a:latin typeface="Times New Roman"/>
                          <a:ea typeface="Times New Roman"/>
                        </a:rPr>
                        <a:t>GCI Operations </a:t>
                      </a:r>
                      <a:r>
                        <a:rPr lang="en-US" sz="1500" i="1" dirty="0">
                          <a:effectLst/>
                          <a:latin typeface="Times New Roman"/>
                          <a:ea typeface="Times New Roman"/>
                        </a:rPr>
                        <a:t>(including access to Knowledge)</a:t>
                      </a:r>
                      <a:endParaRPr lang="en-US" sz="1500" dirty="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24409">
                <a:tc>
                  <a:txBody>
                    <a:bodyPr/>
                    <a:lstStyle/>
                    <a:p>
                      <a:pPr marL="0" marR="0" algn="just">
                        <a:spcBef>
                          <a:spcPts val="0"/>
                        </a:spcBef>
                        <a:spcAft>
                          <a:spcPts val="0"/>
                        </a:spcAft>
                      </a:pPr>
                      <a:r>
                        <a:rPr lang="en-US" sz="1500" kern="1200">
                          <a:solidFill>
                            <a:srgbClr val="000000"/>
                          </a:solidFill>
                          <a:effectLst/>
                          <a:latin typeface="Times New Roman"/>
                          <a:ea typeface="Times New Roman"/>
                        </a:rPr>
                        <a:t>GD-03</a:t>
                      </a:r>
                      <a:endParaRPr lang="en-US" sz="150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en-US" sz="1500" dirty="0">
                          <a:effectLst/>
                          <a:latin typeface="Times New Roman"/>
                          <a:ea typeface="Times New Roman"/>
                        </a:rPr>
                        <a:t>Global Observing and Information Systems (new) </a:t>
                      </a:r>
                      <a:r>
                        <a:rPr lang="en-US" sz="1500" i="1" dirty="0">
                          <a:effectLst/>
                          <a:latin typeface="Times New Roman"/>
                          <a:ea typeface="Times New Roman"/>
                        </a:rPr>
                        <a:t>(includes systems like WIGOS. GCOS; …. And reference datasets)</a:t>
                      </a:r>
                      <a:endParaRPr lang="en-US" sz="1500" dirty="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7296">
                <a:tc>
                  <a:txBody>
                    <a:bodyPr/>
                    <a:lstStyle/>
                    <a:p>
                      <a:pPr marL="0" marR="0" algn="just">
                        <a:spcBef>
                          <a:spcPts val="0"/>
                        </a:spcBef>
                        <a:spcAft>
                          <a:spcPts val="0"/>
                        </a:spcAft>
                      </a:pPr>
                      <a:r>
                        <a:rPr lang="en-US" sz="1500" kern="1200" dirty="0">
                          <a:solidFill>
                            <a:schemeClr val="tx1"/>
                          </a:solidFill>
                          <a:effectLst/>
                          <a:latin typeface="Times New Roman"/>
                          <a:ea typeface="Times New Roman"/>
                        </a:rPr>
                        <a:t>GD-04</a:t>
                      </a:r>
                      <a:endParaRPr lang="en-US" sz="1500" dirty="0">
                        <a:solidFill>
                          <a:schemeClr val="tx1"/>
                        </a:solidFill>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en-US" sz="1500" dirty="0" err="1">
                          <a:solidFill>
                            <a:schemeClr val="tx1"/>
                          </a:solidFill>
                          <a:effectLst/>
                          <a:latin typeface="Times New Roman"/>
                          <a:ea typeface="Times New Roman"/>
                        </a:rPr>
                        <a:t>GEONETCast</a:t>
                      </a:r>
                      <a:r>
                        <a:rPr lang="en-US" sz="1500" dirty="0">
                          <a:solidFill>
                            <a:schemeClr val="tx1"/>
                          </a:solidFill>
                          <a:effectLst/>
                          <a:latin typeface="Times New Roman"/>
                          <a:ea typeface="Times New Roman"/>
                        </a:rPr>
                        <a:t> Development and Operations</a:t>
                      </a: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7296">
                <a:tc>
                  <a:txBody>
                    <a:bodyPr/>
                    <a:lstStyle/>
                    <a:p>
                      <a:pPr marL="0" marR="0" algn="just">
                        <a:spcBef>
                          <a:spcPts val="0"/>
                        </a:spcBef>
                        <a:spcAft>
                          <a:spcPts val="0"/>
                        </a:spcAft>
                      </a:pPr>
                      <a:r>
                        <a:rPr lang="en-US" sz="1500" kern="1200" dirty="0">
                          <a:solidFill>
                            <a:schemeClr val="tx1"/>
                          </a:solidFill>
                          <a:effectLst/>
                          <a:latin typeface="Times New Roman"/>
                          <a:ea typeface="Times New Roman"/>
                        </a:rPr>
                        <a:t>GD-05</a:t>
                      </a:r>
                      <a:endParaRPr lang="en-US" sz="1500" dirty="0">
                        <a:solidFill>
                          <a:schemeClr val="tx1"/>
                        </a:solidFill>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a:spcBef>
                          <a:spcPts val="0"/>
                        </a:spcBef>
                        <a:spcAft>
                          <a:spcPts val="0"/>
                        </a:spcAft>
                      </a:pPr>
                      <a:r>
                        <a:rPr lang="en-US" sz="1500" dirty="0">
                          <a:solidFill>
                            <a:schemeClr val="tx1"/>
                          </a:solidFill>
                          <a:effectLst/>
                          <a:latin typeface="Times New Roman"/>
                          <a:ea typeface="Times New Roman"/>
                        </a:rPr>
                        <a:t>GEOSS satellite Earth Observation Resources </a:t>
                      </a:r>
                      <a:r>
                        <a:rPr lang="en-US" sz="1500" i="1" dirty="0">
                          <a:solidFill>
                            <a:schemeClr val="tx1"/>
                          </a:solidFill>
                          <a:effectLst/>
                          <a:latin typeface="Times New Roman"/>
                          <a:ea typeface="Times New Roman"/>
                        </a:rPr>
                        <a:t>(includes advocacy for continuity)</a:t>
                      </a:r>
                      <a:endParaRPr lang="en-US" sz="1500" dirty="0">
                        <a:solidFill>
                          <a:schemeClr val="tx1"/>
                        </a:solidFill>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24409">
                <a:tc>
                  <a:txBody>
                    <a:bodyPr/>
                    <a:lstStyle/>
                    <a:p>
                      <a:pPr marL="0" marR="0" algn="just">
                        <a:spcBef>
                          <a:spcPts val="0"/>
                        </a:spcBef>
                        <a:spcAft>
                          <a:spcPts val="0"/>
                        </a:spcAft>
                      </a:pPr>
                      <a:r>
                        <a:rPr lang="en-US" sz="1500" kern="1200">
                          <a:solidFill>
                            <a:srgbClr val="000000"/>
                          </a:solidFill>
                          <a:effectLst/>
                          <a:latin typeface="Times New Roman"/>
                          <a:ea typeface="Times New Roman"/>
                        </a:rPr>
                        <a:t>GD-06</a:t>
                      </a:r>
                      <a:endParaRPr lang="en-US" sz="150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en-US" sz="1500" dirty="0">
                          <a:effectLst/>
                          <a:latin typeface="Times New Roman"/>
                          <a:ea typeface="Times New Roman"/>
                        </a:rPr>
                        <a:t>GEOSS in situ Earth Observation Resources </a:t>
                      </a:r>
                      <a:r>
                        <a:rPr lang="en-US" sz="1500" i="1" dirty="0">
                          <a:effectLst/>
                          <a:latin typeface="Times New Roman"/>
                          <a:ea typeface="Times New Roman"/>
                        </a:rPr>
                        <a:t>(includes inclusion of citizens’ observatories) (includes advocacy for continuity)</a:t>
                      </a:r>
                      <a:endParaRPr lang="en-US" sz="1500" dirty="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7296">
                <a:tc>
                  <a:txBody>
                    <a:bodyPr/>
                    <a:lstStyle/>
                    <a:p>
                      <a:pPr marL="0" marR="0" algn="just">
                        <a:spcBef>
                          <a:spcPts val="0"/>
                        </a:spcBef>
                        <a:spcAft>
                          <a:spcPts val="0"/>
                        </a:spcAft>
                      </a:pPr>
                      <a:r>
                        <a:rPr lang="en-US" sz="1500" kern="1200" dirty="0">
                          <a:solidFill>
                            <a:srgbClr val="000000"/>
                          </a:solidFill>
                          <a:effectLst/>
                          <a:latin typeface="Times New Roman"/>
                          <a:ea typeface="Times New Roman"/>
                        </a:rPr>
                        <a:t>GD-07</a:t>
                      </a:r>
                      <a:endParaRPr lang="en-US" sz="1500" dirty="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spcBef>
                          <a:spcPts val="0"/>
                        </a:spcBef>
                        <a:spcAft>
                          <a:spcPts val="0"/>
                        </a:spcAft>
                      </a:pPr>
                      <a:r>
                        <a:rPr lang="en-US" sz="1500" dirty="0">
                          <a:effectLst/>
                          <a:latin typeface="Times New Roman"/>
                          <a:ea typeface="Times New Roman"/>
                        </a:rPr>
                        <a:t>GCI Development </a:t>
                      </a:r>
                      <a:r>
                        <a:rPr lang="en-US" sz="1500" i="1" dirty="0">
                          <a:effectLst/>
                          <a:latin typeface="Times New Roman"/>
                          <a:ea typeface="Times New Roman"/>
                        </a:rPr>
                        <a:t>(includes development of Data Management guidelines)</a:t>
                      </a:r>
                      <a:endParaRPr lang="en-US" sz="1500" dirty="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77296">
                <a:tc>
                  <a:txBody>
                    <a:bodyPr/>
                    <a:lstStyle/>
                    <a:p>
                      <a:pPr marL="0" marR="0" algn="just">
                        <a:spcBef>
                          <a:spcPts val="0"/>
                        </a:spcBef>
                        <a:spcAft>
                          <a:spcPts val="0"/>
                        </a:spcAft>
                      </a:pPr>
                      <a:r>
                        <a:rPr lang="en-US" sz="1500" kern="1200" dirty="0">
                          <a:solidFill>
                            <a:srgbClr val="000000"/>
                          </a:solidFill>
                          <a:effectLst/>
                          <a:latin typeface="Times New Roman"/>
                          <a:ea typeface="Times New Roman"/>
                        </a:rPr>
                        <a:t>GD-08</a:t>
                      </a:r>
                      <a:endParaRPr lang="en-US" sz="1500" dirty="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en-US" sz="1500" dirty="0">
                          <a:effectLst/>
                          <a:latin typeface="Times New Roman"/>
                          <a:ea typeface="Times New Roman"/>
                        </a:rPr>
                        <a:t>SBAs processes: Systematic determination of user needs / observational gaps </a:t>
                      </a: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7296">
                <a:tc>
                  <a:txBody>
                    <a:bodyPr/>
                    <a:lstStyle/>
                    <a:p>
                      <a:pPr marL="0" marR="0" algn="just">
                        <a:spcBef>
                          <a:spcPts val="0"/>
                        </a:spcBef>
                        <a:spcAft>
                          <a:spcPts val="0"/>
                        </a:spcAft>
                      </a:pPr>
                      <a:r>
                        <a:rPr lang="en-US" sz="1500" kern="1200">
                          <a:solidFill>
                            <a:srgbClr val="000000"/>
                          </a:solidFill>
                          <a:effectLst/>
                          <a:latin typeface="Times New Roman"/>
                          <a:ea typeface="Times New Roman"/>
                        </a:rPr>
                        <a:t>GD-09</a:t>
                      </a:r>
                      <a:endParaRPr lang="en-US" sz="150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en-US" sz="1500" dirty="0">
                          <a:effectLst/>
                          <a:latin typeface="Times New Roman"/>
                          <a:ea typeface="Times New Roman"/>
                        </a:rPr>
                        <a:t>Knowledge Base development</a:t>
                      </a: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7296">
                <a:tc>
                  <a:txBody>
                    <a:bodyPr/>
                    <a:lstStyle/>
                    <a:p>
                      <a:pPr marL="0" marR="0" algn="just">
                        <a:spcBef>
                          <a:spcPts val="0"/>
                        </a:spcBef>
                        <a:spcAft>
                          <a:spcPts val="0"/>
                        </a:spcAft>
                      </a:pPr>
                      <a:r>
                        <a:rPr lang="en-US" sz="1500" kern="1200" dirty="0">
                          <a:solidFill>
                            <a:schemeClr val="tx1"/>
                          </a:solidFill>
                          <a:effectLst/>
                          <a:latin typeface="Times New Roman"/>
                          <a:ea typeface="Times New Roman"/>
                        </a:rPr>
                        <a:t>GD-10</a:t>
                      </a:r>
                      <a:endParaRPr lang="en-US" sz="1500" dirty="0">
                        <a:solidFill>
                          <a:schemeClr val="tx1"/>
                        </a:solidFill>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en-US" sz="1500" dirty="0">
                          <a:solidFill>
                            <a:schemeClr val="tx1"/>
                          </a:solidFill>
                          <a:effectLst/>
                          <a:latin typeface="Times New Roman"/>
                          <a:ea typeface="Times New Roman"/>
                        </a:rPr>
                        <a:t>Radio-frequency protection</a:t>
                      </a: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7296">
                <a:tc>
                  <a:txBody>
                    <a:bodyPr/>
                    <a:lstStyle/>
                    <a:p>
                      <a:pPr marL="0" marR="0" algn="just">
                        <a:spcBef>
                          <a:spcPts val="0"/>
                        </a:spcBef>
                        <a:spcAft>
                          <a:spcPts val="0"/>
                        </a:spcAft>
                      </a:pPr>
                      <a:r>
                        <a:rPr lang="en-US" sz="1500" kern="1200">
                          <a:solidFill>
                            <a:srgbClr val="000000"/>
                          </a:solidFill>
                          <a:effectLst/>
                          <a:latin typeface="Times New Roman"/>
                          <a:ea typeface="Times New Roman"/>
                        </a:rPr>
                        <a:t>GD-11</a:t>
                      </a:r>
                      <a:endParaRPr lang="en-US" sz="150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en-US" sz="1500" dirty="0">
                          <a:effectLst/>
                          <a:latin typeface="Times New Roman"/>
                          <a:ea typeface="Times New Roman"/>
                        </a:rPr>
                        <a:t>Utilization of Communication Networks</a:t>
                      </a: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7296">
                <a:tc>
                  <a:txBody>
                    <a:bodyPr/>
                    <a:lstStyle/>
                    <a:p>
                      <a:pPr marL="0" marR="0" algn="just">
                        <a:spcBef>
                          <a:spcPts val="0"/>
                        </a:spcBef>
                        <a:spcAft>
                          <a:spcPts val="0"/>
                        </a:spcAft>
                      </a:pPr>
                      <a:r>
                        <a:rPr lang="en-US" sz="1500" b="1" kern="1200">
                          <a:solidFill>
                            <a:srgbClr val="000000"/>
                          </a:solidFill>
                          <a:effectLst/>
                          <a:latin typeface="Times New Roman"/>
                          <a:ea typeface="Times New Roman"/>
                        </a:rPr>
                        <a:t>CD</a:t>
                      </a:r>
                      <a:endParaRPr lang="en-US" sz="150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en-US" sz="1500" b="1" kern="1200" dirty="0">
                          <a:solidFill>
                            <a:srgbClr val="000000"/>
                          </a:solidFill>
                          <a:effectLst/>
                          <a:latin typeface="Times New Roman"/>
                          <a:ea typeface="Times New Roman"/>
                        </a:rPr>
                        <a:t>Community Development</a:t>
                      </a:r>
                      <a:endParaRPr lang="en-US" sz="1500" dirty="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7296">
                <a:tc>
                  <a:txBody>
                    <a:bodyPr/>
                    <a:lstStyle/>
                    <a:p>
                      <a:pPr marL="0" marR="0" algn="just">
                        <a:spcBef>
                          <a:spcPts val="0"/>
                        </a:spcBef>
                        <a:spcAft>
                          <a:spcPts val="0"/>
                        </a:spcAft>
                      </a:pPr>
                      <a:r>
                        <a:rPr lang="en-US" sz="1500" kern="1200" dirty="0">
                          <a:solidFill>
                            <a:schemeClr val="tx1"/>
                          </a:solidFill>
                          <a:effectLst/>
                          <a:latin typeface="Times New Roman"/>
                          <a:ea typeface="Times New Roman"/>
                        </a:rPr>
                        <a:t>CD-01</a:t>
                      </a:r>
                      <a:endParaRPr lang="en-US" sz="1500" dirty="0">
                        <a:solidFill>
                          <a:schemeClr val="tx1"/>
                        </a:solidFill>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en-US" sz="1500" dirty="0">
                          <a:solidFill>
                            <a:schemeClr val="tx1"/>
                          </a:solidFill>
                          <a:effectLst/>
                          <a:latin typeface="Times New Roman"/>
                          <a:ea typeface="Times New Roman"/>
                        </a:rPr>
                        <a:t>Capacity Building coordination</a:t>
                      </a: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7296">
                <a:tc>
                  <a:txBody>
                    <a:bodyPr/>
                    <a:lstStyle/>
                    <a:p>
                      <a:pPr marL="0" marR="0" algn="just">
                        <a:spcBef>
                          <a:spcPts val="0"/>
                        </a:spcBef>
                        <a:spcAft>
                          <a:spcPts val="0"/>
                        </a:spcAft>
                      </a:pPr>
                      <a:r>
                        <a:rPr lang="en-US" sz="1500" kern="1200" dirty="0">
                          <a:solidFill>
                            <a:schemeClr val="tx1"/>
                          </a:solidFill>
                          <a:effectLst/>
                          <a:latin typeface="Times New Roman"/>
                          <a:ea typeface="Times New Roman"/>
                        </a:rPr>
                        <a:t>CD-02</a:t>
                      </a:r>
                      <a:endParaRPr lang="en-US" sz="1500" dirty="0">
                        <a:solidFill>
                          <a:schemeClr val="tx1"/>
                        </a:solidFill>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en-US" sz="1500" dirty="0">
                          <a:solidFill>
                            <a:schemeClr val="tx1"/>
                          </a:solidFill>
                          <a:effectLst/>
                          <a:latin typeface="Times New Roman"/>
                          <a:ea typeface="Times New Roman"/>
                        </a:rPr>
                        <a:t>Reinforcing engagement at national and regional </a:t>
                      </a:r>
                      <a:r>
                        <a:rPr lang="en-US" sz="1500" dirty="0" smtClean="0">
                          <a:solidFill>
                            <a:schemeClr val="tx1"/>
                          </a:solidFill>
                          <a:effectLst/>
                          <a:latin typeface="Times New Roman"/>
                          <a:ea typeface="Times New Roman"/>
                        </a:rPr>
                        <a:t>level</a:t>
                      </a:r>
                      <a:endParaRPr lang="en-US" sz="1500" dirty="0">
                        <a:solidFill>
                          <a:schemeClr val="tx1"/>
                        </a:solidFill>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7296">
                <a:tc>
                  <a:txBody>
                    <a:bodyPr/>
                    <a:lstStyle/>
                    <a:p>
                      <a:pPr marL="0" marR="0" algn="just">
                        <a:spcBef>
                          <a:spcPts val="0"/>
                        </a:spcBef>
                        <a:spcAft>
                          <a:spcPts val="0"/>
                        </a:spcAft>
                      </a:pPr>
                      <a:r>
                        <a:rPr lang="en-US" sz="1500" kern="1200">
                          <a:solidFill>
                            <a:schemeClr val="tx1"/>
                          </a:solidFill>
                          <a:effectLst/>
                          <a:latin typeface="Times New Roman"/>
                          <a:ea typeface="Times New Roman"/>
                        </a:rPr>
                        <a:t>CD-03</a:t>
                      </a:r>
                      <a:endParaRPr lang="en-US" sz="1500">
                        <a:solidFill>
                          <a:schemeClr val="tx1"/>
                        </a:solidFill>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en-US" sz="1500" dirty="0">
                          <a:solidFill>
                            <a:schemeClr val="tx1"/>
                          </a:solidFill>
                          <a:effectLst/>
                          <a:latin typeface="Times New Roman"/>
                          <a:ea typeface="Times New Roman"/>
                        </a:rPr>
                        <a:t>Assess the benefits from EOs and of their socio-economic value</a:t>
                      </a: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7296">
                <a:tc>
                  <a:txBody>
                    <a:bodyPr/>
                    <a:lstStyle/>
                    <a:p>
                      <a:pPr marL="0" marR="0" algn="just">
                        <a:spcBef>
                          <a:spcPts val="0"/>
                        </a:spcBef>
                        <a:spcAft>
                          <a:spcPts val="0"/>
                        </a:spcAft>
                      </a:pPr>
                      <a:r>
                        <a:rPr lang="en-US" sz="1500" b="1" kern="1200">
                          <a:solidFill>
                            <a:srgbClr val="000000"/>
                          </a:solidFill>
                          <a:effectLst/>
                          <a:latin typeface="Times New Roman"/>
                          <a:ea typeface="Times New Roman"/>
                        </a:rPr>
                        <a:t>SO</a:t>
                      </a:r>
                      <a:endParaRPr lang="en-US" sz="150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en-US" sz="1500" b="1" kern="1200" dirty="0">
                          <a:solidFill>
                            <a:srgbClr val="000000"/>
                          </a:solidFill>
                          <a:effectLst/>
                          <a:latin typeface="Times New Roman"/>
                          <a:ea typeface="Times New Roman"/>
                        </a:rPr>
                        <a:t>Secretariat Operations</a:t>
                      </a:r>
                      <a:endParaRPr lang="en-US" sz="1500" dirty="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7296">
                <a:tc>
                  <a:txBody>
                    <a:bodyPr/>
                    <a:lstStyle/>
                    <a:p>
                      <a:pPr marL="0" marR="0" algn="just">
                        <a:spcBef>
                          <a:spcPts val="0"/>
                        </a:spcBef>
                        <a:spcAft>
                          <a:spcPts val="0"/>
                        </a:spcAft>
                      </a:pPr>
                      <a:r>
                        <a:rPr lang="en-US" sz="1500" kern="1200">
                          <a:solidFill>
                            <a:srgbClr val="000000"/>
                          </a:solidFill>
                          <a:effectLst/>
                          <a:latin typeface="Times New Roman"/>
                          <a:ea typeface="Times New Roman"/>
                        </a:rPr>
                        <a:t>SO-01</a:t>
                      </a:r>
                      <a:endParaRPr lang="en-US" sz="150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en-US" sz="1500" kern="1200">
                          <a:solidFill>
                            <a:srgbClr val="000000"/>
                          </a:solidFill>
                          <a:effectLst/>
                          <a:latin typeface="Times New Roman"/>
                          <a:ea typeface="Times New Roman"/>
                        </a:rPr>
                        <a:t>Management and Support</a:t>
                      </a:r>
                      <a:endParaRPr lang="en-US" sz="150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7296">
                <a:tc>
                  <a:txBody>
                    <a:bodyPr/>
                    <a:lstStyle/>
                    <a:p>
                      <a:pPr marL="0" marR="0" algn="just">
                        <a:spcBef>
                          <a:spcPts val="0"/>
                        </a:spcBef>
                        <a:spcAft>
                          <a:spcPts val="0"/>
                        </a:spcAft>
                      </a:pPr>
                      <a:r>
                        <a:rPr lang="en-US" sz="1500" kern="1200">
                          <a:solidFill>
                            <a:srgbClr val="000000"/>
                          </a:solidFill>
                          <a:effectLst/>
                          <a:latin typeface="Times New Roman"/>
                          <a:ea typeface="Times New Roman"/>
                        </a:rPr>
                        <a:t>SO-02</a:t>
                      </a:r>
                      <a:endParaRPr lang="en-US" sz="150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en-US" sz="1500" kern="1200" dirty="0">
                          <a:solidFill>
                            <a:srgbClr val="000000"/>
                          </a:solidFill>
                          <a:effectLst/>
                          <a:latin typeface="Times New Roman"/>
                          <a:ea typeface="Times New Roman"/>
                        </a:rPr>
                        <a:t>Communication and Engagement</a:t>
                      </a:r>
                      <a:endParaRPr lang="en-US" sz="1500" dirty="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7296">
                <a:tc>
                  <a:txBody>
                    <a:bodyPr/>
                    <a:lstStyle/>
                    <a:p>
                      <a:pPr marL="0" marR="0" algn="just">
                        <a:spcBef>
                          <a:spcPts val="0"/>
                        </a:spcBef>
                        <a:spcAft>
                          <a:spcPts val="0"/>
                        </a:spcAft>
                      </a:pPr>
                      <a:r>
                        <a:rPr lang="en-US" sz="1500" kern="1200">
                          <a:solidFill>
                            <a:srgbClr val="000000"/>
                          </a:solidFill>
                          <a:effectLst/>
                          <a:latin typeface="Times New Roman"/>
                          <a:ea typeface="Times New Roman"/>
                        </a:rPr>
                        <a:t>SO-03</a:t>
                      </a:r>
                      <a:endParaRPr lang="en-US" sz="150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en-US" sz="1500" dirty="0">
                          <a:effectLst/>
                          <a:latin typeface="Times New Roman"/>
                          <a:ea typeface="Times New Roman"/>
                        </a:rPr>
                        <a:t>Monitoring and Evaluation</a:t>
                      </a: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7296">
                <a:tc>
                  <a:txBody>
                    <a:bodyPr/>
                    <a:lstStyle/>
                    <a:p>
                      <a:pPr marL="0" marR="0" algn="just">
                        <a:spcBef>
                          <a:spcPts val="0"/>
                        </a:spcBef>
                        <a:spcAft>
                          <a:spcPts val="0"/>
                        </a:spcAft>
                      </a:pPr>
                      <a:r>
                        <a:rPr lang="en-US" sz="1500" kern="1200" dirty="0">
                          <a:solidFill>
                            <a:srgbClr val="000000"/>
                          </a:solidFill>
                          <a:effectLst/>
                          <a:latin typeface="Times New Roman"/>
                          <a:ea typeface="Times New Roman"/>
                        </a:rPr>
                        <a:t>SO-04</a:t>
                      </a:r>
                      <a:endParaRPr lang="en-US" sz="1500" dirty="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dirty="0">
                          <a:effectLst/>
                          <a:latin typeface="Times New Roman"/>
                          <a:ea typeface="Times New Roman"/>
                        </a:rPr>
                        <a:t>Resources Mobilization</a:t>
                      </a: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2" name="図 1"/>
          <p:cNvPicPr>
            <a:picLocks noChangeAspect="1"/>
          </p:cNvPicPr>
          <p:nvPr/>
        </p:nvPicPr>
        <p:blipFill>
          <a:blip r:embed="rId2"/>
          <a:stretch>
            <a:fillRect/>
          </a:stretch>
        </p:blipFill>
        <p:spPr>
          <a:xfrm>
            <a:off x="395536" y="3308986"/>
            <a:ext cx="648072" cy="840094"/>
          </a:xfrm>
          <a:prstGeom prst="rect">
            <a:avLst/>
          </a:prstGeom>
        </p:spPr>
      </p:pic>
      <p:pic>
        <p:nvPicPr>
          <p:cNvPr id="5" name="図 4"/>
          <p:cNvPicPr>
            <a:picLocks noChangeAspect="1"/>
          </p:cNvPicPr>
          <p:nvPr/>
        </p:nvPicPr>
        <p:blipFill>
          <a:blip r:embed="rId3"/>
          <a:stretch>
            <a:fillRect/>
          </a:stretch>
        </p:blipFill>
        <p:spPr>
          <a:xfrm>
            <a:off x="395536" y="1484784"/>
            <a:ext cx="706884" cy="764482"/>
          </a:xfrm>
          <a:prstGeom prst="rect">
            <a:avLst/>
          </a:prstGeom>
        </p:spPr>
      </p:pic>
      <p:pic>
        <p:nvPicPr>
          <p:cNvPr id="6" name="図 5"/>
          <p:cNvPicPr>
            <a:picLocks noChangeAspect="1"/>
          </p:cNvPicPr>
          <p:nvPr/>
        </p:nvPicPr>
        <p:blipFill>
          <a:blip r:embed="rId4"/>
          <a:stretch>
            <a:fillRect/>
          </a:stretch>
        </p:blipFill>
        <p:spPr>
          <a:xfrm>
            <a:off x="418274" y="2420888"/>
            <a:ext cx="625334" cy="792089"/>
          </a:xfrm>
          <a:prstGeom prst="rect">
            <a:avLst/>
          </a:prstGeom>
        </p:spPr>
      </p:pic>
      <p:sp>
        <p:nvSpPr>
          <p:cNvPr id="12" name="左中かっこ 11"/>
          <p:cNvSpPr/>
          <p:nvPr/>
        </p:nvSpPr>
        <p:spPr bwMode="auto">
          <a:xfrm>
            <a:off x="1187624" y="1340768"/>
            <a:ext cx="216024" cy="3096344"/>
          </a:xfrm>
          <a:prstGeom prst="leftBrac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pitchFamily="18" charset="0"/>
            </a:endParaRPr>
          </a:p>
        </p:txBody>
      </p:sp>
    </p:spTree>
    <p:extLst>
      <p:ext uri="{BB962C8B-B14F-4D97-AF65-F5344CB8AC3E}">
        <p14:creationId xmlns:p14="http://schemas.microsoft.com/office/powerpoint/2010/main" val="80760017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395536" y="764704"/>
            <a:ext cx="8352928" cy="718592"/>
          </a:xfrm>
        </p:spPr>
        <p:txBody>
          <a:bodyPr/>
          <a:lstStyle/>
          <a:p>
            <a:pPr algn="ctr"/>
            <a:r>
              <a:rPr kumimoji="1" lang="en-US" altLang="ja-JP" sz="2400" dirty="0" smtClean="0"/>
              <a:t>Foundational</a:t>
            </a:r>
            <a:r>
              <a:rPr kumimoji="1" lang="ja-JP" altLang="en-US" sz="2400" dirty="0" smtClean="0"/>
              <a:t> </a:t>
            </a:r>
            <a:r>
              <a:rPr kumimoji="1" lang="en-US" altLang="ja-JP" sz="2400" dirty="0" smtClean="0"/>
              <a:t>Task</a:t>
            </a:r>
            <a:r>
              <a:rPr kumimoji="1" lang="ja-JP" altLang="en-US" sz="2400" dirty="0" smtClean="0"/>
              <a:t> </a:t>
            </a:r>
            <a:r>
              <a:rPr kumimoji="1" lang="en-US" altLang="ja-JP" sz="2400" dirty="0" smtClean="0"/>
              <a:t>priorit</a:t>
            </a:r>
            <a:r>
              <a:rPr kumimoji="1" lang="en-US" altLang="ja-JP" sz="2400" dirty="0" smtClean="0"/>
              <a:t>iza</a:t>
            </a:r>
            <a:r>
              <a:rPr kumimoji="1" lang="en-US" altLang="ja-JP" sz="2400" dirty="0" smtClean="0"/>
              <a:t>tion</a:t>
            </a:r>
            <a:r>
              <a:rPr kumimoji="1" lang="ja-JP" altLang="en-US" sz="2400" dirty="0" smtClean="0"/>
              <a:t> </a:t>
            </a:r>
            <a:r>
              <a:rPr kumimoji="1" lang="en-US" altLang="ja-JP" sz="2400" dirty="0" smtClean="0"/>
              <a:t>by</a:t>
            </a:r>
            <a:r>
              <a:rPr kumimoji="1" lang="ja-JP" altLang="en-US" sz="2400" dirty="0" smtClean="0"/>
              <a:t> </a:t>
            </a:r>
            <a:r>
              <a:rPr kumimoji="1" lang="en-US" altLang="ja-JP" sz="2400" dirty="0" smtClean="0"/>
              <a:t>GEO</a:t>
            </a:r>
            <a:r>
              <a:rPr kumimoji="1" lang="ja-JP" altLang="en-US" sz="2400" dirty="0"/>
              <a:t> </a:t>
            </a:r>
            <a:r>
              <a:rPr kumimoji="1" lang="en-US" altLang="ja-JP" sz="2400" dirty="0" smtClean="0"/>
              <a:t>Program</a:t>
            </a:r>
            <a:r>
              <a:rPr kumimoji="1" lang="ja-JP" altLang="en-US" sz="2400" dirty="0" smtClean="0"/>
              <a:t> </a:t>
            </a:r>
            <a:r>
              <a:rPr kumimoji="1" lang="en-US" altLang="ja-JP" sz="2400" dirty="0" smtClean="0"/>
              <a:t>Board</a:t>
            </a:r>
            <a:endParaRPr kumimoji="1" lang="ja-JP" altLang="en-US" sz="2400" dirty="0"/>
          </a:p>
        </p:txBody>
      </p:sp>
      <p:sp>
        <p:nvSpPr>
          <p:cNvPr id="2" name="コンテンツ プレースホルダー 1"/>
          <p:cNvSpPr>
            <a:spLocks noGrp="1"/>
          </p:cNvSpPr>
          <p:nvPr>
            <p:ph idx="1"/>
          </p:nvPr>
        </p:nvSpPr>
        <p:spPr>
          <a:xfrm>
            <a:off x="0" y="1628800"/>
            <a:ext cx="9144000" cy="4752528"/>
          </a:xfrm>
        </p:spPr>
        <p:txBody>
          <a:bodyPr/>
          <a:lstStyle/>
          <a:p>
            <a:r>
              <a:rPr kumimoji="1" lang="en-US" altLang="ja-JP" dirty="0" smtClean="0"/>
              <a:t>GCI</a:t>
            </a:r>
            <a:r>
              <a:rPr kumimoji="1" lang="ja-JP" altLang="en-US" dirty="0" smtClean="0"/>
              <a:t> </a:t>
            </a:r>
            <a:r>
              <a:rPr kumimoji="1" lang="en-US" altLang="ja-JP" dirty="0" smtClean="0"/>
              <a:t>Operation</a:t>
            </a:r>
            <a:r>
              <a:rPr kumimoji="1" lang="ja-JP" altLang="en-US" dirty="0" smtClean="0"/>
              <a:t> </a:t>
            </a:r>
            <a:r>
              <a:rPr kumimoji="1" lang="en-US" altLang="ja-JP" dirty="0" smtClean="0"/>
              <a:t>(GD02)</a:t>
            </a:r>
            <a:r>
              <a:rPr kumimoji="1" lang="ja-JP" altLang="en-US" dirty="0" smtClean="0"/>
              <a:t> </a:t>
            </a:r>
            <a:r>
              <a:rPr kumimoji="1" lang="ja-JP" altLang="ja-JP" dirty="0" smtClean="0"/>
              <a:t>w</a:t>
            </a:r>
            <a:r>
              <a:rPr kumimoji="1" lang="en-US" altLang="ja-JP" dirty="0" smtClean="0"/>
              <a:t>ill</a:t>
            </a:r>
            <a:r>
              <a:rPr kumimoji="1" lang="ja-JP" altLang="en-US" dirty="0" smtClean="0"/>
              <a:t> </a:t>
            </a:r>
            <a:r>
              <a:rPr kumimoji="1" lang="en-US" altLang="ja-JP" dirty="0" smtClean="0"/>
              <a:t>remain</a:t>
            </a:r>
            <a:r>
              <a:rPr kumimoji="1" lang="ja-JP" altLang="en-US" dirty="0" smtClean="0"/>
              <a:t> </a:t>
            </a:r>
            <a:r>
              <a:rPr kumimoji="1" lang="en-US" altLang="ja-JP" dirty="0" smtClean="0"/>
              <a:t>the</a:t>
            </a:r>
            <a:r>
              <a:rPr kumimoji="1" lang="ja-JP" altLang="en-US" dirty="0" smtClean="0"/>
              <a:t> </a:t>
            </a:r>
            <a:r>
              <a:rPr kumimoji="1" lang="en-US" altLang="ja-JP" dirty="0" smtClean="0"/>
              <a:t>Foundational</a:t>
            </a:r>
            <a:r>
              <a:rPr kumimoji="1" lang="ja-JP" altLang="en-US" dirty="0" smtClean="0"/>
              <a:t> </a:t>
            </a:r>
            <a:r>
              <a:rPr kumimoji="1" lang="en-US" altLang="ja-JP" dirty="0" smtClean="0"/>
              <a:t>Task.</a:t>
            </a:r>
          </a:p>
          <a:p>
            <a:pPr lvl="1"/>
            <a:r>
              <a:rPr kumimoji="1" lang="en-US" altLang="ja-JP" sz="1600" dirty="0" smtClean="0"/>
              <a:t>Perform </a:t>
            </a:r>
            <a:r>
              <a:rPr kumimoji="1" lang="en-US" altLang="ja-JP" sz="1600" dirty="0"/>
              <a:t>GCI Components </a:t>
            </a:r>
            <a:r>
              <a:rPr kumimoji="1" lang="en-US" altLang="ja-JP" sz="1600" dirty="0" smtClean="0"/>
              <a:t>operations (GEOSS Portal, GEO DAB, Registries)</a:t>
            </a:r>
            <a:endParaRPr kumimoji="1" lang="en-US" altLang="ja-JP" sz="1600" dirty="0"/>
          </a:p>
          <a:p>
            <a:pPr lvl="1"/>
            <a:r>
              <a:rPr kumimoji="1" lang="en-US" altLang="ja-JP" sz="1600" dirty="0"/>
              <a:t>Maintain partnership with Data and Service Providers and improve these Providers discoverable and accessible </a:t>
            </a:r>
          </a:p>
          <a:p>
            <a:pPr lvl="1"/>
            <a:r>
              <a:rPr kumimoji="1" lang="en-US" altLang="ja-JP" sz="1600" dirty="0" smtClean="0"/>
              <a:t>Connect </a:t>
            </a:r>
            <a:r>
              <a:rPr kumimoji="1" lang="en-US" altLang="ja-JP" sz="1600" dirty="0"/>
              <a:t>new providers which are relevant to Flagships and key members and participating organizations</a:t>
            </a:r>
          </a:p>
          <a:p>
            <a:pPr lvl="1"/>
            <a:r>
              <a:rPr kumimoji="1" lang="en-US" altLang="ja-JP" sz="1600" dirty="0"/>
              <a:t>Collect requirements and feedback from User Communities and </a:t>
            </a:r>
            <a:r>
              <a:rPr kumimoji="1" lang="en-US" altLang="ja-JP" sz="1600" dirty="0" smtClean="0"/>
              <a:t>Stakeholders</a:t>
            </a:r>
          </a:p>
          <a:p>
            <a:r>
              <a:rPr kumimoji="1" lang="ja-JP" altLang="ja-JP" dirty="0" smtClean="0"/>
              <a:t>G</a:t>
            </a:r>
            <a:r>
              <a:rPr kumimoji="1" lang="en-US" altLang="ja-JP" dirty="0" smtClean="0"/>
              <a:t>CI</a:t>
            </a:r>
            <a:r>
              <a:rPr kumimoji="1" lang="ja-JP" altLang="en-US" dirty="0" smtClean="0"/>
              <a:t> </a:t>
            </a:r>
            <a:r>
              <a:rPr kumimoji="1" lang="en-US" altLang="ja-JP" dirty="0" smtClean="0"/>
              <a:t>Development</a:t>
            </a:r>
            <a:r>
              <a:rPr kumimoji="1" lang="ja-JP" altLang="en-US" dirty="0" smtClean="0"/>
              <a:t> </a:t>
            </a:r>
            <a:r>
              <a:rPr kumimoji="1" lang="en-US" altLang="ja-JP" dirty="0" smtClean="0"/>
              <a:t>(GD07)</a:t>
            </a:r>
            <a:r>
              <a:rPr kumimoji="1" lang="en-US" altLang="en-US" dirty="0"/>
              <a:t> </a:t>
            </a:r>
            <a:r>
              <a:rPr kumimoji="1" lang="en-US" altLang="en-US" dirty="0" smtClean="0"/>
              <a:t>will likely be moved to an Initiative.</a:t>
            </a:r>
          </a:p>
          <a:p>
            <a:pPr lvl="1"/>
            <a:r>
              <a:rPr kumimoji="1" lang="en-US" altLang="ja-JP" sz="1800" dirty="0"/>
              <a:t>Develop a GEOSS Architecture based on documented and emerging user </a:t>
            </a:r>
            <a:r>
              <a:rPr kumimoji="1" lang="en-US" altLang="ja-JP" sz="1800" dirty="0" smtClean="0"/>
              <a:t>requirements</a:t>
            </a:r>
            <a:endParaRPr kumimoji="1" lang="en-US" altLang="ja-JP" sz="1800" dirty="0"/>
          </a:p>
          <a:p>
            <a:pPr lvl="1"/>
            <a:r>
              <a:rPr kumimoji="1" lang="en-US" altLang="ja-JP" sz="1800" dirty="0"/>
              <a:t>Develop and test new GCI functionalities, solutions, and components</a:t>
            </a:r>
          </a:p>
          <a:p>
            <a:pPr lvl="1"/>
            <a:r>
              <a:rPr kumimoji="1" lang="en-US" altLang="ja-JP" sz="1800" dirty="0" smtClean="0"/>
              <a:t>Develop </a:t>
            </a:r>
            <a:r>
              <a:rPr kumimoji="1" lang="en-US" altLang="ja-JP" sz="1800" dirty="0"/>
              <a:t>a process to implement the Data Management </a:t>
            </a:r>
            <a:r>
              <a:rPr kumimoji="1" lang="en-US" altLang="ja-JP" sz="1800" dirty="0" smtClean="0"/>
              <a:t>Principles</a:t>
            </a:r>
            <a:r>
              <a:rPr kumimoji="1" lang="en-US" altLang="ja-JP" sz="1800" dirty="0" smtClean="0"/>
              <a:t> Guidelines </a:t>
            </a:r>
            <a:r>
              <a:rPr kumimoji="1" lang="en-US" altLang="ja-JP" sz="1800" dirty="0"/>
              <a:t>for </a:t>
            </a:r>
            <a:r>
              <a:rPr kumimoji="1" lang="en-US" altLang="ja-JP" sz="1800" dirty="0" smtClean="0"/>
              <a:t>providers</a:t>
            </a:r>
            <a:r>
              <a:rPr kumimoji="1" lang="en-US" altLang="ja-JP" sz="1800" dirty="0" smtClean="0"/>
              <a:t> </a:t>
            </a:r>
          </a:p>
          <a:p>
            <a:pPr lvl="1"/>
            <a:r>
              <a:rPr kumimoji="1" lang="en-US" altLang="ja-JP" sz="1800" dirty="0" smtClean="0"/>
              <a:t>Promote </a:t>
            </a:r>
            <a:r>
              <a:rPr kumimoji="1" lang="en-US" altLang="ja-JP" sz="1800" dirty="0"/>
              <a:t>the advancement of GEOSS interoperability through the Standards and Interoperability Forum (SIF)</a:t>
            </a:r>
          </a:p>
          <a:p>
            <a:pPr lvl="1"/>
            <a:r>
              <a:rPr kumimoji="1" lang="en-US" altLang="ja-JP" sz="1800" dirty="0"/>
              <a:t>D</a:t>
            </a:r>
            <a:r>
              <a:rPr kumimoji="1" lang="en-US" altLang="ja-JP" sz="1800" dirty="0" smtClean="0"/>
              <a:t>evelop </a:t>
            </a:r>
            <a:r>
              <a:rPr kumimoji="1" lang="en-US" altLang="ja-JP" sz="1800" dirty="0"/>
              <a:t>the Community Portal </a:t>
            </a:r>
            <a:r>
              <a:rPr kumimoji="1" lang="en-US" altLang="ja-JP" sz="1800" dirty="0" smtClean="0"/>
              <a:t>Recommendations</a:t>
            </a:r>
            <a:endParaRPr kumimoji="1" lang="ja-JP" altLang="en-US" dirty="0"/>
          </a:p>
        </p:txBody>
      </p:sp>
    </p:spTree>
    <p:extLst>
      <p:ext uri="{BB962C8B-B14F-4D97-AF65-F5344CB8AC3E}">
        <p14:creationId xmlns:p14="http://schemas.microsoft.com/office/powerpoint/2010/main" val="3739563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743200"/>
            <a:ext cx="3848100" cy="367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3"/>
          <p:cNvSpPr>
            <a:spLocks noGrp="1" noChangeArrowheads="1"/>
          </p:cNvSpPr>
          <p:nvPr>
            <p:ph type="title"/>
          </p:nvPr>
        </p:nvSpPr>
        <p:spPr>
          <a:xfrm>
            <a:off x="290513" y="1141413"/>
            <a:ext cx="8739187" cy="611187"/>
          </a:xfrm>
        </p:spPr>
        <p:txBody>
          <a:bodyPr/>
          <a:lstStyle/>
          <a:p>
            <a:pPr algn="ctr" eaLnBrk="1" hangingPunct="1">
              <a:defRPr/>
            </a:pPr>
            <a:r>
              <a:rPr kumimoji="0" lang="en-US" altLang="ja-JP" dirty="0">
                <a:solidFill>
                  <a:srgbClr val="000098"/>
                </a:solidFill>
                <a:latin typeface="Tahoma" charset="0"/>
              </a:rPr>
              <a:t>GEOSS Implementation requires:</a:t>
            </a:r>
            <a:br>
              <a:rPr kumimoji="0" lang="en-US" altLang="ja-JP" dirty="0">
                <a:solidFill>
                  <a:srgbClr val="000098"/>
                </a:solidFill>
                <a:latin typeface="Tahoma" charset="0"/>
              </a:rPr>
            </a:br>
            <a:r>
              <a:rPr kumimoji="0" lang="en-US" altLang="ja-JP" i="1" dirty="0">
                <a:solidFill>
                  <a:srgbClr val="000098"/>
                </a:solidFill>
                <a:latin typeface="Tahoma" charset="0"/>
              </a:rPr>
              <a:t>Data Sharing Principles</a:t>
            </a:r>
          </a:p>
        </p:txBody>
      </p:sp>
      <p:sp>
        <p:nvSpPr>
          <p:cNvPr id="14340" name="Rectangle 4"/>
          <p:cNvSpPr>
            <a:spLocks noGrp="1" noChangeArrowheads="1"/>
          </p:cNvSpPr>
          <p:nvPr>
            <p:ph type="body" idx="1"/>
          </p:nvPr>
        </p:nvSpPr>
        <p:spPr>
          <a:xfrm>
            <a:off x="381000" y="2384425"/>
            <a:ext cx="7770813" cy="3025775"/>
          </a:xfrm>
          <a:solidFill>
            <a:schemeClr val="bg1">
              <a:alpha val="58038"/>
            </a:schemeClr>
          </a:solidFill>
        </p:spPr>
        <p:txBody>
          <a:bodyPr/>
          <a:lstStyle/>
          <a:p>
            <a:pPr eaLnBrk="1" hangingPunct="1">
              <a:buFont typeface="Times New Roman" charset="0"/>
              <a:buChar char="•"/>
              <a:defRPr/>
            </a:pPr>
            <a:r>
              <a:rPr kumimoji="0" lang="en-US" altLang="ja-JP" sz="2800">
                <a:solidFill>
                  <a:srgbClr val="005FAA"/>
                </a:solidFill>
                <a:latin typeface="Arial Narrow" charset="0"/>
              </a:rPr>
              <a:t>Full and Open Exchange of Data</a:t>
            </a:r>
          </a:p>
          <a:p>
            <a:pPr eaLnBrk="1" hangingPunct="1">
              <a:buFont typeface="Times New Roman" charset="0"/>
              <a:buChar char="•"/>
              <a:defRPr/>
            </a:pPr>
            <a:endParaRPr kumimoji="0" lang="en-US" altLang="ja-JP" sz="2800">
              <a:solidFill>
                <a:srgbClr val="005FAA"/>
              </a:solidFill>
              <a:latin typeface="Arial Narrow" charset="0"/>
            </a:endParaRPr>
          </a:p>
          <a:p>
            <a:pPr eaLnBrk="1" hangingPunct="1">
              <a:buFont typeface="Times New Roman" charset="0"/>
              <a:buChar char="•"/>
              <a:defRPr/>
            </a:pPr>
            <a:r>
              <a:rPr kumimoji="0" lang="en-GB" altLang="zh-CN" sz="2800">
                <a:solidFill>
                  <a:srgbClr val="005FAA"/>
                </a:solidFill>
                <a:latin typeface="Arial Narrow" charset="0"/>
                <a:ea typeface="宋体" charset="0"/>
                <a:cs typeface="宋体" charset="0"/>
              </a:rPr>
              <a:t>Data and Products at Minimum Time delay and Minimum Cost</a:t>
            </a:r>
          </a:p>
          <a:p>
            <a:pPr eaLnBrk="1" hangingPunct="1">
              <a:buFont typeface="Times New Roman" charset="0"/>
              <a:buChar char="•"/>
              <a:defRPr/>
            </a:pPr>
            <a:endParaRPr kumimoji="0" lang="en-GB" altLang="zh-CN" sz="2800">
              <a:solidFill>
                <a:srgbClr val="005FAA"/>
              </a:solidFill>
              <a:latin typeface="Arial Narrow" charset="0"/>
              <a:ea typeface="宋体" charset="0"/>
              <a:cs typeface="宋体" charset="0"/>
            </a:endParaRPr>
          </a:p>
          <a:p>
            <a:pPr eaLnBrk="1" hangingPunct="1">
              <a:buFont typeface="Times New Roman" charset="0"/>
              <a:buChar char="•"/>
              <a:defRPr/>
            </a:pPr>
            <a:r>
              <a:rPr kumimoji="0" lang="en-GB" altLang="zh-CN" sz="2800">
                <a:solidFill>
                  <a:srgbClr val="005FAA"/>
                </a:solidFill>
                <a:latin typeface="Arial Narrow" charset="0"/>
                <a:ea typeface="宋体" charset="0"/>
                <a:cs typeface="宋体" charset="0"/>
              </a:rPr>
              <a:t>Free of Charge or Cost of Reproduction</a:t>
            </a:r>
            <a:endParaRPr kumimoji="0" lang="en-GB" altLang="ja-JP" sz="2800">
              <a:solidFill>
                <a:srgbClr val="005FAA"/>
              </a:solidFill>
              <a:latin typeface="Arial Narrow" charset="0"/>
            </a:endParaRPr>
          </a:p>
        </p:txBody>
      </p:sp>
    </p:spTree>
    <p:extLst>
      <p:ext uri="{BB962C8B-B14F-4D97-AF65-F5344CB8AC3E}">
        <p14:creationId xmlns:p14="http://schemas.microsoft.com/office/powerpoint/2010/main" val="39710297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772816"/>
            <a:ext cx="1368152" cy="910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9" descr="openaccess.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2780928"/>
            <a:ext cx="2038488" cy="871687"/>
          </a:xfrm>
          <a:prstGeom prst="rect">
            <a:avLst/>
          </a:prstGeom>
        </p:spPr>
      </p:pic>
      <p:sp>
        <p:nvSpPr>
          <p:cNvPr id="5" name="TextBox 4"/>
          <p:cNvSpPr txBox="1"/>
          <p:nvPr/>
        </p:nvSpPr>
        <p:spPr>
          <a:xfrm>
            <a:off x="-14854" y="620688"/>
            <a:ext cx="9144000" cy="1138773"/>
          </a:xfrm>
          <a:prstGeom prst="rect">
            <a:avLst/>
          </a:prstGeom>
          <a:noFill/>
        </p:spPr>
        <p:txBody>
          <a:bodyPr wrap="square" rtlCol="0">
            <a:spAutoFit/>
          </a:bodyPr>
          <a:lstStyle/>
          <a:p>
            <a:pPr algn="ctr"/>
            <a:r>
              <a:rPr lang="en-US" sz="2800" b="1" dirty="0" smtClean="0"/>
              <a:t>Data Management Principles Strategy</a:t>
            </a:r>
          </a:p>
          <a:p>
            <a:pPr algn="ctr"/>
            <a:r>
              <a:rPr lang="en-US" sz="2000" kern="0" dirty="0" smtClean="0">
                <a:latin typeface="Arial"/>
                <a:cs typeface="Arial"/>
              </a:rPr>
              <a:t>The </a:t>
            </a:r>
            <a:r>
              <a:rPr lang="en-US" sz="2000" kern="0" dirty="0">
                <a:latin typeface="Arial"/>
                <a:cs typeface="Arial"/>
              </a:rPr>
              <a:t>value of </a:t>
            </a:r>
            <a:r>
              <a:rPr lang="en-US" sz="2000" kern="0" dirty="0" smtClean="0">
                <a:latin typeface="Arial"/>
                <a:cs typeface="Arial"/>
              </a:rPr>
              <a:t>Earth observations are </a:t>
            </a:r>
            <a:r>
              <a:rPr lang="en-US" sz="2000" kern="0" dirty="0">
                <a:latin typeface="Arial"/>
                <a:cs typeface="Arial"/>
              </a:rPr>
              <a:t>maximized through </a:t>
            </a:r>
            <a:r>
              <a:rPr lang="en-US" sz="2000" b="1" kern="0" dirty="0">
                <a:solidFill>
                  <a:srgbClr val="CC66FF"/>
                </a:solidFill>
                <a:latin typeface="Arial"/>
                <a:cs typeface="Arial"/>
              </a:rPr>
              <a:t>data life-cycle management</a:t>
            </a:r>
            <a:r>
              <a:rPr lang="en-US" sz="2000" kern="0" dirty="0">
                <a:latin typeface="Arial"/>
                <a:cs typeface="Arial"/>
              </a:rPr>
              <a:t> based on </a:t>
            </a:r>
            <a:r>
              <a:rPr lang="en-US" sz="2000" b="1" kern="0" dirty="0">
                <a:solidFill>
                  <a:srgbClr val="FF0000"/>
                </a:solidFill>
                <a:latin typeface="Arial"/>
                <a:cs typeface="Arial"/>
              </a:rPr>
              <a:t>ten Principles </a:t>
            </a:r>
            <a:r>
              <a:rPr lang="en-US" sz="2000" kern="0" dirty="0">
                <a:latin typeface="Arial"/>
                <a:cs typeface="Arial"/>
              </a:rPr>
              <a:t>supporting </a:t>
            </a:r>
            <a:r>
              <a:rPr lang="en-US" sz="2000" b="1" kern="0" dirty="0">
                <a:solidFill>
                  <a:srgbClr val="008000"/>
                </a:solidFill>
                <a:latin typeface="Arial"/>
                <a:cs typeface="Arial"/>
              </a:rPr>
              <a:t>five themes</a:t>
            </a:r>
            <a:r>
              <a:rPr lang="en-US" sz="2000" kern="0" dirty="0">
                <a:latin typeface="Arial"/>
                <a:cs typeface="Arial"/>
              </a:rPr>
              <a:t>.</a:t>
            </a:r>
            <a:endParaRPr lang="en-US" sz="2000" dirty="0">
              <a:solidFill>
                <a:srgbClr val="FF0000"/>
              </a:solidFill>
            </a:endParaRPr>
          </a:p>
        </p:txBody>
      </p:sp>
      <p:pic>
        <p:nvPicPr>
          <p:cNvPr id="14" name="Picture 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504" y="3645024"/>
            <a:ext cx="1930333" cy="953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 name="Straight Connector 14"/>
          <p:cNvCxnSpPr/>
          <p:nvPr/>
        </p:nvCxnSpPr>
        <p:spPr bwMode="auto">
          <a:xfrm flipH="1">
            <a:off x="107504" y="3645024"/>
            <a:ext cx="8604661" cy="0"/>
          </a:xfrm>
          <a:prstGeom prst="line">
            <a:avLst/>
          </a:prstGeom>
          <a:noFill/>
          <a:ln w="9525" cap="flat" cmpd="sng" algn="ctr">
            <a:solidFill>
              <a:schemeClr val="accent3">
                <a:lumMod val="50000"/>
              </a:schemeClr>
            </a:solidFill>
            <a:prstDash val="solid"/>
            <a:round/>
            <a:headEnd type="none" w="med" len="med"/>
            <a:tailEnd type="none" w="med" len="me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TextBox 5"/>
          <p:cNvSpPr txBox="1"/>
          <p:nvPr/>
        </p:nvSpPr>
        <p:spPr>
          <a:xfrm>
            <a:off x="2195736" y="3573016"/>
            <a:ext cx="6948264" cy="1077218"/>
          </a:xfrm>
          <a:prstGeom prst="rect">
            <a:avLst/>
          </a:prstGeom>
          <a:noFill/>
        </p:spPr>
        <p:txBody>
          <a:bodyPr wrap="square" rtlCol="0">
            <a:spAutoFit/>
          </a:bodyPr>
          <a:lstStyle/>
          <a:p>
            <a:r>
              <a:rPr lang="en-US" sz="2400" b="1" dirty="0" smtClean="0">
                <a:solidFill>
                  <a:srgbClr val="FF0000"/>
                </a:solidFill>
              </a:rPr>
              <a:t>USABILITY</a:t>
            </a:r>
          </a:p>
          <a:p>
            <a:r>
              <a:rPr lang="en-US" sz="2000" b="1" dirty="0" smtClean="0">
                <a:solidFill>
                  <a:srgbClr val="008000"/>
                </a:solidFill>
              </a:rPr>
              <a:t>DMP-3:</a:t>
            </a:r>
            <a:r>
              <a:rPr lang="en-US" sz="2000" dirty="0" smtClean="0"/>
              <a:t>  </a:t>
            </a:r>
            <a:r>
              <a:rPr lang="en-US" sz="2000" dirty="0"/>
              <a:t>E</a:t>
            </a:r>
            <a:r>
              <a:rPr lang="en-US" sz="2000" dirty="0" smtClean="0"/>
              <a:t>ncoding                  </a:t>
            </a:r>
            <a:r>
              <a:rPr lang="en-US" sz="2000" b="1" dirty="0" smtClean="0">
                <a:solidFill>
                  <a:srgbClr val="008000"/>
                </a:solidFill>
              </a:rPr>
              <a:t>DMP-4:</a:t>
            </a:r>
            <a:r>
              <a:rPr lang="en-US" sz="2000" dirty="0" smtClean="0"/>
              <a:t>  Documentation</a:t>
            </a:r>
          </a:p>
          <a:p>
            <a:r>
              <a:rPr lang="en-US" sz="2000" b="1" dirty="0" smtClean="0">
                <a:solidFill>
                  <a:srgbClr val="008000"/>
                </a:solidFill>
              </a:rPr>
              <a:t>DMP-5:</a:t>
            </a:r>
            <a:r>
              <a:rPr lang="en-US" sz="2000" dirty="0" smtClean="0"/>
              <a:t>  </a:t>
            </a:r>
            <a:r>
              <a:rPr lang="en-US" sz="2000" dirty="0"/>
              <a:t>T</a:t>
            </a:r>
            <a:r>
              <a:rPr lang="en-US" sz="2000" dirty="0" smtClean="0"/>
              <a:t>raceability               </a:t>
            </a:r>
            <a:r>
              <a:rPr lang="en-US" sz="2000" b="1" dirty="0" smtClean="0">
                <a:solidFill>
                  <a:srgbClr val="008000"/>
                </a:solidFill>
              </a:rPr>
              <a:t>DMP-6:</a:t>
            </a:r>
            <a:r>
              <a:rPr lang="en-US" sz="2000" dirty="0" smtClean="0"/>
              <a:t>  Quality</a:t>
            </a:r>
          </a:p>
        </p:txBody>
      </p:sp>
      <p:sp>
        <p:nvSpPr>
          <p:cNvPr id="7" name="TextBox 6"/>
          <p:cNvSpPr txBox="1"/>
          <p:nvPr/>
        </p:nvSpPr>
        <p:spPr>
          <a:xfrm>
            <a:off x="1619672" y="1772816"/>
            <a:ext cx="5687349" cy="769441"/>
          </a:xfrm>
          <a:prstGeom prst="rect">
            <a:avLst/>
          </a:prstGeom>
          <a:noFill/>
        </p:spPr>
        <p:txBody>
          <a:bodyPr wrap="none" rtlCol="0">
            <a:spAutoFit/>
          </a:bodyPr>
          <a:lstStyle/>
          <a:p>
            <a:r>
              <a:rPr lang="en-US" sz="2400" b="1" dirty="0" smtClean="0">
                <a:solidFill>
                  <a:srgbClr val="FF0000"/>
                </a:solidFill>
              </a:rPr>
              <a:t>DISCOVERABILITY</a:t>
            </a:r>
          </a:p>
          <a:p>
            <a:r>
              <a:rPr lang="en-US" sz="2000" b="1" dirty="0" smtClean="0">
                <a:solidFill>
                  <a:srgbClr val="008000"/>
                </a:solidFill>
              </a:rPr>
              <a:t>DMP-1:</a:t>
            </a:r>
            <a:r>
              <a:rPr lang="en-US" sz="2000" dirty="0" smtClean="0"/>
              <a:t>  </a:t>
            </a:r>
            <a:r>
              <a:rPr lang="en-US" sz="2000" i="1" u="sng" dirty="0" smtClean="0"/>
              <a:t>Data and metadata</a:t>
            </a:r>
            <a:r>
              <a:rPr lang="en-US" sz="2000" dirty="0" smtClean="0"/>
              <a:t> will be discoverable</a:t>
            </a:r>
            <a:endParaRPr lang="en-US" sz="2000" dirty="0"/>
          </a:p>
        </p:txBody>
      </p:sp>
      <p:sp>
        <p:nvSpPr>
          <p:cNvPr id="3" name="TextBox 2"/>
          <p:cNvSpPr txBox="1"/>
          <p:nvPr/>
        </p:nvSpPr>
        <p:spPr>
          <a:xfrm>
            <a:off x="2123728" y="2780928"/>
            <a:ext cx="5971882" cy="769441"/>
          </a:xfrm>
          <a:prstGeom prst="rect">
            <a:avLst/>
          </a:prstGeom>
          <a:noFill/>
        </p:spPr>
        <p:txBody>
          <a:bodyPr wrap="none" rtlCol="0">
            <a:spAutoFit/>
          </a:bodyPr>
          <a:lstStyle/>
          <a:p>
            <a:r>
              <a:rPr lang="en-US" sz="2400" b="1" dirty="0" smtClean="0">
                <a:solidFill>
                  <a:srgbClr val="FF0000"/>
                </a:solidFill>
              </a:rPr>
              <a:t>ACCESSIBILITY</a:t>
            </a:r>
          </a:p>
          <a:p>
            <a:r>
              <a:rPr lang="en-US" sz="2000" b="1" dirty="0" smtClean="0">
                <a:solidFill>
                  <a:srgbClr val="008000"/>
                </a:solidFill>
              </a:rPr>
              <a:t>DMP-2:</a:t>
            </a:r>
            <a:r>
              <a:rPr lang="en-US" sz="2000" dirty="0" smtClean="0"/>
              <a:t>  Data will be accessible via online services</a:t>
            </a:r>
            <a:endParaRPr lang="en-US" sz="2000" dirty="0"/>
          </a:p>
        </p:txBody>
      </p:sp>
      <p:cxnSp>
        <p:nvCxnSpPr>
          <p:cNvPr id="16" name="Straight Connector 15"/>
          <p:cNvCxnSpPr/>
          <p:nvPr/>
        </p:nvCxnSpPr>
        <p:spPr bwMode="auto">
          <a:xfrm flipH="1">
            <a:off x="0" y="4653136"/>
            <a:ext cx="8604661" cy="0"/>
          </a:xfrm>
          <a:prstGeom prst="line">
            <a:avLst/>
          </a:prstGeom>
          <a:noFill/>
          <a:ln w="9525" cap="flat" cmpd="sng" algn="ctr">
            <a:solidFill>
              <a:schemeClr val="accent3">
                <a:lumMod val="50000"/>
              </a:schemeClr>
            </a:solidFill>
            <a:prstDash val="solid"/>
            <a:round/>
            <a:headEnd type="none" w="med" len="med"/>
            <a:tailEnd type="none" w="med" len="me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8"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528" y="4725144"/>
            <a:ext cx="1440160" cy="95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520" y="5733256"/>
            <a:ext cx="1375939" cy="1030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4" name="Straight Connector 23"/>
          <p:cNvCxnSpPr/>
          <p:nvPr/>
        </p:nvCxnSpPr>
        <p:spPr bwMode="auto">
          <a:xfrm flipH="1">
            <a:off x="179512" y="2708920"/>
            <a:ext cx="8604661" cy="0"/>
          </a:xfrm>
          <a:prstGeom prst="line">
            <a:avLst/>
          </a:prstGeom>
          <a:noFill/>
          <a:ln w="9525" cap="flat" cmpd="sng" algn="ctr">
            <a:solidFill>
              <a:schemeClr val="accent3">
                <a:lumMod val="50000"/>
              </a:schemeClr>
            </a:solidFill>
            <a:prstDash val="solid"/>
            <a:round/>
            <a:headEnd type="none" w="med" len="med"/>
            <a:tailEnd type="none" w="med" len="me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Connector 24"/>
          <p:cNvCxnSpPr/>
          <p:nvPr/>
        </p:nvCxnSpPr>
        <p:spPr bwMode="auto">
          <a:xfrm flipH="1">
            <a:off x="179512" y="1772816"/>
            <a:ext cx="8604661" cy="0"/>
          </a:xfrm>
          <a:prstGeom prst="line">
            <a:avLst/>
          </a:prstGeom>
          <a:noFill/>
          <a:ln w="9525" cap="flat" cmpd="sng" algn="ctr">
            <a:solidFill>
              <a:schemeClr val="accent3">
                <a:lumMod val="50000"/>
              </a:schemeClr>
            </a:solidFill>
            <a:prstDash val="solid"/>
            <a:round/>
            <a:headEnd type="none" w="med" len="med"/>
            <a:tailEnd type="none" w="med" len="me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5"/>
          <p:cNvCxnSpPr/>
          <p:nvPr/>
        </p:nvCxnSpPr>
        <p:spPr bwMode="auto">
          <a:xfrm flipH="1">
            <a:off x="0" y="5733256"/>
            <a:ext cx="8604661" cy="0"/>
          </a:xfrm>
          <a:prstGeom prst="line">
            <a:avLst/>
          </a:prstGeom>
          <a:noFill/>
          <a:ln w="9525" cap="flat" cmpd="sng" algn="ctr">
            <a:solidFill>
              <a:schemeClr val="accent3">
                <a:lumMod val="50000"/>
              </a:schemeClr>
            </a:solidFill>
            <a:prstDash val="solid"/>
            <a:round/>
            <a:headEnd type="none" w="med" len="med"/>
            <a:tailEnd type="none" w="med" len="me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Box 7"/>
          <p:cNvSpPr txBox="1"/>
          <p:nvPr/>
        </p:nvSpPr>
        <p:spPr>
          <a:xfrm>
            <a:off x="1907704" y="4725144"/>
            <a:ext cx="7236296" cy="769441"/>
          </a:xfrm>
          <a:prstGeom prst="rect">
            <a:avLst/>
          </a:prstGeom>
          <a:noFill/>
        </p:spPr>
        <p:txBody>
          <a:bodyPr wrap="square" rtlCol="0">
            <a:spAutoFit/>
          </a:bodyPr>
          <a:lstStyle/>
          <a:p>
            <a:r>
              <a:rPr lang="en-US" sz="2400" b="1" dirty="0" smtClean="0">
                <a:solidFill>
                  <a:srgbClr val="FF0000"/>
                </a:solidFill>
              </a:rPr>
              <a:t>PRESERVATION</a:t>
            </a:r>
          </a:p>
          <a:p>
            <a:r>
              <a:rPr lang="en-US" sz="2000" b="1" dirty="0" smtClean="0">
                <a:solidFill>
                  <a:srgbClr val="008000"/>
                </a:solidFill>
              </a:rPr>
              <a:t>DMP-7</a:t>
            </a:r>
            <a:r>
              <a:rPr lang="en-US" sz="2000" b="1" dirty="0" smtClean="0"/>
              <a:t>:</a:t>
            </a:r>
            <a:r>
              <a:rPr lang="en-US" sz="2000" dirty="0" smtClean="0"/>
              <a:t>  Preservation                 </a:t>
            </a:r>
            <a:r>
              <a:rPr lang="en-US" sz="2000" b="1" dirty="0" smtClean="0">
                <a:solidFill>
                  <a:srgbClr val="008000"/>
                </a:solidFill>
              </a:rPr>
              <a:t>DMP-8:</a:t>
            </a:r>
            <a:r>
              <a:rPr lang="en-US" sz="2000" dirty="0" smtClean="0"/>
              <a:t>  Verification   </a:t>
            </a:r>
            <a:endParaRPr lang="en-US" sz="2000" dirty="0"/>
          </a:p>
        </p:txBody>
      </p:sp>
      <p:sp>
        <p:nvSpPr>
          <p:cNvPr id="9" name="TextBox 8"/>
          <p:cNvSpPr txBox="1"/>
          <p:nvPr/>
        </p:nvSpPr>
        <p:spPr>
          <a:xfrm>
            <a:off x="1907704" y="5733256"/>
            <a:ext cx="5369128" cy="1077218"/>
          </a:xfrm>
          <a:prstGeom prst="rect">
            <a:avLst/>
          </a:prstGeom>
          <a:noFill/>
        </p:spPr>
        <p:txBody>
          <a:bodyPr wrap="none" rtlCol="0">
            <a:spAutoFit/>
          </a:bodyPr>
          <a:lstStyle/>
          <a:p>
            <a:r>
              <a:rPr lang="en-US" sz="2400" b="1" dirty="0" smtClean="0">
                <a:solidFill>
                  <a:srgbClr val="FF0000"/>
                </a:solidFill>
              </a:rPr>
              <a:t>CURATION</a:t>
            </a:r>
          </a:p>
          <a:p>
            <a:r>
              <a:rPr lang="en-US" sz="2000" b="1" dirty="0" smtClean="0">
                <a:solidFill>
                  <a:srgbClr val="008000"/>
                </a:solidFill>
              </a:rPr>
              <a:t>DMP 9:</a:t>
            </a:r>
            <a:r>
              <a:rPr lang="en-US" sz="2000" dirty="0" smtClean="0"/>
              <a:t>  Review and reprocessing</a:t>
            </a:r>
          </a:p>
          <a:p>
            <a:r>
              <a:rPr lang="en-US" sz="2000" b="1" dirty="0" smtClean="0">
                <a:solidFill>
                  <a:srgbClr val="008000"/>
                </a:solidFill>
              </a:rPr>
              <a:t>DMP 10:</a:t>
            </a:r>
            <a:r>
              <a:rPr lang="en-US" sz="2000" dirty="0" smtClean="0">
                <a:solidFill>
                  <a:srgbClr val="008000"/>
                </a:solidFill>
              </a:rPr>
              <a:t>  </a:t>
            </a:r>
            <a:r>
              <a:rPr lang="en-US" sz="2000" dirty="0" smtClean="0"/>
              <a:t>Persistent and resolvable identifiers</a:t>
            </a:r>
            <a:endParaRPr lang="en-US" sz="2000" dirty="0"/>
          </a:p>
        </p:txBody>
      </p:sp>
    </p:spTree>
    <p:extLst>
      <p:ext uri="{BB962C8B-B14F-4D97-AF65-F5344CB8AC3E}">
        <p14:creationId xmlns:p14="http://schemas.microsoft.com/office/powerpoint/2010/main" val="6506701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7" name="Group 206"/>
          <p:cNvGrpSpPr/>
          <p:nvPr/>
        </p:nvGrpSpPr>
        <p:grpSpPr>
          <a:xfrm>
            <a:off x="34750" y="116632"/>
            <a:ext cx="9026481" cy="6753754"/>
            <a:chOff x="34750" y="108609"/>
            <a:chExt cx="9026481" cy="6753754"/>
          </a:xfrm>
        </p:grpSpPr>
        <p:grpSp>
          <p:nvGrpSpPr>
            <p:cNvPr id="14" name="Group 13"/>
            <p:cNvGrpSpPr/>
            <p:nvPr/>
          </p:nvGrpSpPr>
          <p:grpSpPr>
            <a:xfrm>
              <a:off x="5722384" y="2697003"/>
              <a:ext cx="2672006" cy="2027397"/>
              <a:chOff x="3401567" y="2698816"/>
              <a:chExt cx="3396797" cy="241491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01567" y="2698816"/>
                <a:ext cx="3396797" cy="2414910"/>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30095" y="3421433"/>
                <a:ext cx="1550504" cy="723568"/>
              </a:xfrm>
              <a:prstGeom prst="rect">
                <a:avLst/>
              </a:prstGeom>
              <a:effectLst>
                <a:glow rad="127000">
                  <a:schemeClr val="accent1">
                    <a:alpha val="44000"/>
                  </a:schemeClr>
                </a:glow>
              </a:effectLst>
            </p:spPr>
          </p:pic>
        </p:grpSp>
        <p:grpSp>
          <p:nvGrpSpPr>
            <p:cNvPr id="1087" name="Group 1086"/>
            <p:cNvGrpSpPr/>
            <p:nvPr/>
          </p:nvGrpSpPr>
          <p:grpSpPr>
            <a:xfrm>
              <a:off x="5546539" y="4682657"/>
              <a:ext cx="3514692" cy="1975318"/>
              <a:chOff x="5419408" y="4578272"/>
              <a:chExt cx="3641823" cy="2079703"/>
            </a:xfrm>
          </p:grpSpPr>
          <p:sp>
            <p:nvSpPr>
              <p:cNvPr id="11" name="Rectangular Callout 10"/>
              <p:cNvSpPr/>
              <p:nvPr/>
            </p:nvSpPr>
            <p:spPr>
              <a:xfrm>
                <a:off x="5419408" y="4578272"/>
                <a:ext cx="3641823" cy="2079703"/>
              </a:xfrm>
              <a:prstGeom prst="wedgeRectCallout">
                <a:avLst>
                  <a:gd name="adj1" fmla="val -16880"/>
                  <a:gd name="adj2" fmla="val -49054"/>
                </a:avLst>
              </a:prstGeom>
              <a:solidFill>
                <a:schemeClr val="tx2">
                  <a:lumMod val="60000"/>
                  <a:lumOff val="40000"/>
                  <a:alpha val="44000"/>
                </a:schemeClr>
              </a:solidFill>
              <a:ln/>
              <a:effectLst>
                <a:glow rad="139700">
                  <a:schemeClr val="accent1">
                    <a:satMod val="175000"/>
                    <a:alpha val="40000"/>
                  </a:schemeClr>
                </a:glo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CH" sz="1400" b="1" dirty="0" err="1">
                    <a:solidFill>
                      <a:srgbClr val="002060"/>
                    </a:solidFill>
                  </a:rPr>
                  <a:t>Private</a:t>
                </a:r>
                <a:r>
                  <a:rPr lang="fr-CH" sz="1400" b="1" dirty="0">
                    <a:solidFill>
                      <a:srgbClr val="002060"/>
                    </a:solidFill>
                  </a:rPr>
                  <a:t> </a:t>
                </a:r>
                <a:r>
                  <a:rPr lang="fr-CH" sz="1400" b="1" dirty="0" err="1">
                    <a:solidFill>
                      <a:srgbClr val="002060"/>
                    </a:solidFill>
                  </a:rPr>
                  <a:t>sector</a:t>
                </a:r>
                <a:r>
                  <a:rPr lang="fr-CH" sz="1400" b="1" dirty="0">
                    <a:solidFill>
                      <a:srgbClr val="002060"/>
                    </a:solidFill>
                  </a:rPr>
                  <a:t> providers</a:t>
                </a:r>
                <a:endParaRPr lang="en-US" sz="1400" b="1" dirty="0">
                  <a:solidFill>
                    <a:srgbClr val="002060"/>
                  </a:solidFill>
                </a:endParaRPr>
              </a:p>
            </p:txBody>
          </p:sp>
          <p:grpSp>
            <p:nvGrpSpPr>
              <p:cNvPr id="20" name="Group 19"/>
              <p:cNvGrpSpPr/>
              <p:nvPr/>
            </p:nvGrpSpPr>
            <p:grpSpPr>
              <a:xfrm>
                <a:off x="5532858" y="5774030"/>
                <a:ext cx="1101225" cy="846448"/>
                <a:chOff x="3979869" y="5061528"/>
                <a:chExt cx="923825" cy="656782"/>
              </a:xfrm>
            </p:grpSpPr>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79869" y="5061528"/>
                  <a:ext cx="923825" cy="656782"/>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61701" y="5296008"/>
                  <a:ext cx="524299" cy="193858"/>
                </a:xfrm>
                <a:prstGeom prst="rect">
                  <a:avLst/>
                </a:prstGeom>
              </p:spPr>
            </p:pic>
          </p:grpSp>
          <p:grpSp>
            <p:nvGrpSpPr>
              <p:cNvPr id="24" name="Group 23"/>
              <p:cNvGrpSpPr/>
              <p:nvPr/>
            </p:nvGrpSpPr>
            <p:grpSpPr>
              <a:xfrm>
                <a:off x="6708777" y="5789030"/>
                <a:ext cx="1072319" cy="831448"/>
                <a:chOff x="5069311" y="5076044"/>
                <a:chExt cx="1330214" cy="827644"/>
              </a:xfrm>
            </p:grpSpPr>
            <p:pic>
              <p:nvPicPr>
                <p:cNvPr id="30" name="Picture 29"/>
                <p:cNvPicPr>
                  <a:picLocks noChangeAspect="1"/>
                </p:cNvPicPr>
                <p:nvPr/>
              </p:nvPicPr>
              <p:blipFill rotWithShape="1">
                <a:blip r:embed="rId7" cstate="print">
                  <a:extLst>
                    <a:ext uri="{28A0092B-C50C-407E-A947-70E740481C1C}">
                      <a14:useLocalDpi xmlns:a14="http://schemas.microsoft.com/office/drawing/2010/main" val="0"/>
                    </a:ext>
                  </a:extLst>
                </a:blip>
                <a:srcRect b="12483"/>
                <a:stretch/>
              </p:blipFill>
              <p:spPr>
                <a:xfrm>
                  <a:off x="5069311" y="5076044"/>
                  <a:ext cx="1330214" cy="827644"/>
                </a:xfrm>
                <a:prstGeom prst="rect">
                  <a:avLst/>
                </a:prstGeom>
                <a:effectLst>
                  <a:reflection stA="5000" endPos="53000" dist="50800" dir="5400000" sy="-100000" algn="bl" rotWithShape="0"/>
                </a:effectLst>
              </p:spPr>
            </p:pic>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27733" y="5393234"/>
                  <a:ext cx="813369" cy="310994"/>
                </a:xfrm>
                <a:prstGeom prst="rect">
                  <a:avLst/>
                </a:prstGeom>
                <a:solidFill>
                  <a:srgbClr val="FF0000"/>
                </a:solidFill>
              </p:spPr>
            </p:pic>
          </p:grpSp>
          <p:grpSp>
            <p:nvGrpSpPr>
              <p:cNvPr id="1070" name="Group 1069"/>
              <p:cNvGrpSpPr/>
              <p:nvPr/>
            </p:nvGrpSpPr>
            <p:grpSpPr>
              <a:xfrm>
                <a:off x="6646979" y="4682657"/>
                <a:ext cx="1152712" cy="785870"/>
                <a:chOff x="6980327" y="6066303"/>
                <a:chExt cx="1478581" cy="1051179"/>
              </a:xfrm>
            </p:grpSpPr>
            <p:pic>
              <p:nvPicPr>
                <p:cNvPr id="1069" name="Picture 106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80327" y="6066303"/>
                  <a:ext cx="1478581" cy="1051179"/>
                </a:xfrm>
                <a:prstGeom prst="rect">
                  <a:avLst/>
                </a:prstGeom>
              </p:spPr>
            </p:pic>
            <p:pic>
              <p:nvPicPr>
                <p:cNvPr id="1068" name="Picture 106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276704" y="6498746"/>
                  <a:ext cx="885825" cy="331579"/>
                </a:xfrm>
                <a:prstGeom prst="rect">
                  <a:avLst/>
                </a:prstGeom>
              </p:spPr>
            </p:pic>
          </p:grpSp>
          <p:grpSp>
            <p:nvGrpSpPr>
              <p:cNvPr id="1073" name="Group 1072"/>
              <p:cNvGrpSpPr/>
              <p:nvPr/>
            </p:nvGrpSpPr>
            <p:grpSpPr>
              <a:xfrm>
                <a:off x="5482560" y="4687944"/>
                <a:ext cx="1073520" cy="806858"/>
                <a:chOff x="5050810" y="5697134"/>
                <a:chExt cx="1026140" cy="729522"/>
              </a:xfrm>
            </p:grpSpPr>
            <p:pic>
              <p:nvPicPr>
                <p:cNvPr id="124" name="Picture 12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050810" y="5697134"/>
                  <a:ext cx="1026140" cy="729522"/>
                </a:xfrm>
                <a:prstGeom prst="rect">
                  <a:avLst/>
                </a:prstGeom>
              </p:spPr>
            </p:pic>
            <p:pic>
              <p:nvPicPr>
                <p:cNvPr id="1072" name="Picture 1071"/>
                <p:cNvPicPr>
                  <a:picLocks noChangeAspect="1"/>
                </p:cNvPicPr>
                <p:nvPr/>
              </p:nvPicPr>
              <p:blipFill rotWithShape="1">
                <a:blip r:embed="rId12">
                  <a:extLst>
                    <a:ext uri="{28A0092B-C50C-407E-A947-70E740481C1C}">
                      <a14:useLocalDpi xmlns:a14="http://schemas.microsoft.com/office/drawing/2010/main" val="0"/>
                    </a:ext>
                  </a:extLst>
                </a:blip>
                <a:srcRect l="21883" t="19496" r="22227" b="15281"/>
                <a:stretch/>
              </p:blipFill>
              <p:spPr>
                <a:xfrm>
                  <a:off x="5322991" y="5926147"/>
                  <a:ext cx="481777" cy="372753"/>
                </a:xfrm>
                <a:prstGeom prst="rect">
                  <a:avLst/>
                </a:prstGeom>
              </p:spPr>
            </p:pic>
          </p:grpSp>
          <p:grpSp>
            <p:nvGrpSpPr>
              <p:cNvPr id="1075" name="Group 1074"/>
              <p:cNvGrpSpPr/>
              <p:nvPr/>
            </p:nvGrpSpPr>
            <p:grpSpPr>
              <a:xfrm>
                <a:off x="7857567" y="4710904"/>
                <a:ext cx="1203664" cy="775496"/>
                <a:chOff x="6857553" y="5877304"/>
                <a:chExt cx="1110487" cy="648732"/>
              </a:xfrm>
            </p:grpSpPr>
            <p:pic>
              <p:nvPicPr>
                <p:cNvPr id="1071" name="Picture 107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857553" y="5877304"/>
                  <a:ext cx="1110487" cy="648732"/>
                </a:xfrm>
                <a:prstGeom prst="rect">
                  <a:avLst/>
                </a:prstGeom>
              </p:spPr>
            </p:pic>
            <p:pic>
              <p:nvPicPr>
                <p:cNvPr id="1074" name="Picture 1073"/>
                <p:cNvPicPr>
                  <a:picLocks noChangeAspect="1"/>
                </p:cNvPicPr>
                <p:nvPr/>
              </p:nvPicPr>
              <p:blipFill rotWithShape="1">
                <a:blip r:embed="rId14">
                  <a:extLst>
                    <a:ext uri="{28A0092B-C50C-407E-A947-70E740481C1C}">
                      <a14:useLocalDpi xmlns:a14="http://schemas.microsoft.com/office/drawing/2010/main" val="0"/>
                    </a:ext>
                  </a:extLst>
                </a:blip>
                <a:srcRect t="17791" b="19282"/>
                <a:stretch/>
              </p:blipFill>
              <p:spPr>
                <a:xfrm>
                  <a:off x="6980327" y="6201670"/>
                  <a:ext cx="810670" cy="258658"/>
                </a:xfrm>
                <a:prstGeom prst="rect">
                  <a:avLst/>
                </a:prstGeom>
              </p:spPr>
            </p:pic>
          </p:grpSp>
          <p:pic>
            <p:nvPicPr>
              <p:cNvPr id="1076" name="Picture 107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889849" y="5791200"/>
                <a:ext cx="1084857" cy="815379"/>
              </a:xfrm>
              <a:prstGeom prst="rect">
                <a:avLst/>
              </a:prstGeom>
            </p:spPr>
          </p:pic>
          <p:sp>
            <p:nvSpPr>
              <p:cNvPr id="1077" name="TextBox 1076"/>
              <p:cNvSpPr txBox="1"/>
              <p:nvPr/>
            </p:nvSpPr>
            <p:spPr>
              <a:xfrm>
                <a:off x="8211481" y="6013954"/>
                <a:ext cx="359218" cy="408485"/>
              </a:xfrm>
              <a:prstGeom prst="rect">
                <a:avLst/>
              </a:prstGeom>
              <a:noFill/>
            </p:spPr>
            <p:txBody>
              <a:bodyPr wrap="none" rtlCol="0">
                <a:spAutoFit/>
              </a:bodyPr>
              <a:lstStyle/>
              <a:p>
                <a:r>
                  <a:rPr lang="fr-CH" dirty="0" smtClean="0"/>
                  <a:t>…</a:t>
                </a:r>
                <a:endParaRPr lang="en-US" dirty="0"/>
              </a:p>
            </p:txBody>
          </p:sp>
        </p:grpSp>
        <p:sp>
          <p:nvSpPr>
            <p:cNvPr id="77" name="Left-Right Arrow 76"/>
            <p:cNvSpPr/>
            <p:nvPr/>
          </p:nvSpPr>
          <p:spPr>
            <a:xfrm rot="17811545">
              <a:off x="7162133" y="2620845"/>
              <a:ext cx="674902" cy="19894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5" name="Picture 10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292035" y="138127"/>
              <a:ext cx="679236" cy="679236"/>
            </a:xfrm>
            <a:prstGeom prst="rect">
              <a:avLst/>
            </a:prstGeom>
            <a:scene3d>
              <a:camera prst="isometricOffAxis1Right"/>
              <a:lightRig rig="threePt" dir="t"/>
            </a:scene3d>
          </p:spPr>
        </p:pic>
        <p:sp>
          <p:nvSpPr>
            <p:cNvPr id="237" name="Left-Right Arrow 236"/>
            <p:cNvSpPr/>
            <p:nvPr/>
          </p:nvSpPr>
          <p:spPr>
            <a:xfrm rot="16200000">
              <a:off x="6865332" y="4240835"/>
              <a:ext cx="547662" cy="29666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TextBox 174"/>
            <p:cNvSpPr txBox="1"/>
            <p:nvPr/>
          </p:nvSpPr>
          <p:spPr>
            <a:xfrm>
              <a:off x="5436096" y="1347052"/>
              <a:ext cx="743446" cy="523220"/>
            </a:xfrm>
            <a:prstGeom prst="rect">
              <a:avLst/>
            </a:prstGeom>
            <a:noFill/>
          </p:spPr>
          <p:txBody>
            <a:bodyPr wrap="none" rtlCol="0">
              <a:spAutoFit/>
            </a:bodyPr>
            <a:lstStyle/>
            <a:p>
              <a:pPr algn="ctr"/>
              <a:r>
                <a:rPr lang="fr-CH" sz="1400" b="1" i="1" dirty="0" smtClean="0">
                  <a:solidFill>
                    <a:srgbClr val="002060"/>
                  </a:solidFill>
                  <a:latin typeface="Arial Narrow"/>
                  <a:cs typeface="Arial Narrow"/>
                </a:rPr>
                <a:t>GEOSS </a:t>
              </a:r>
            </a:p>
            <a:p>
              <a:pPr algn="ctr"/>
              <a:r>
                <a:rPr lang="fr-CH" sz="1400" b="1" i="1" dirty="0" smtClean="0">
                  <a:solidFill>
                    <a:srgbClr val="002060"/>
                  </a:solidFill>
                  <a:latin typeface="Arial Narrow"/>
                  <a:cs typeface="Arial Narrow"/>
                </a:rPr>
                <a:t>Portal</a:t>
              </a:r>
              <a:endParaRPr lang="en-US" sz="1400" b="1" i="1" dirty="0">
                <a:solidFill>
                  <a:srgbClr val="002060"/>
                </a:solidFill>
                <a:latin typeface="Arial Narrow"/>
                <a:cs typeface="Arial Narrow"/>
              </a:endParaRPr>
            </a:p>
          </p:txBody>
        </p:sp>
        <p:sp>
          <p:nvSpPr>
            <p:cNvPr id="176" name="TextBox 175"/>
            <p:cNvSpPr txBox="1"/>
            <p:nvPr/>
          </p:nvSpPr>
          <p:spPr>
            <a:xfrm>
              <a:off x="6158845" y="108609"/>
              <a:ext cx="684226" cy="461665"/>
            </a:xfrm>
            <a:prstGeom prst="rect">
              <a:avLst/>
            </a:prstGeom>
            <a:noFill/>
          </p:spPr>
          <p:txBody>
            <a:bodyPr wrap="none" rtlCol="0">
              <a:spAutoFit/>
            </a:bodyPr>
            <a:lstStyle/>
            <a:p>
              <a:pPr algn="ctr"/>
              <a:r>
                <a:rPr lang="fr-CH" sz="1200" i="1" dirty="0" smtClean="0">
                  <a:solidFill>
                    <a:srgbClr val="002060"/>
                  </a:solidFill>
                </a:rPr>
                <a:t>GEO</a:t>
              </a:r>
            </a:p>
            <a:p>
              <a:pPr algn="ctr"/>
              <a:r>
                <a:rPr lang="fr-CH" sz="1200" i="1" dirty="0" err="1" smtClean="0">
                  <a:solidFill>
                    <a:srgbClr val="002060"/>
                  </a:solidFill>
                </a:rPr>
                <a:t>Website</a:t>
              </a:r>
              <a:endParaRPr lang="en-US" sz="1200" i="1" dirty="0">
                <a:solidFill>
                  <a:srgbClr val="002060"/>
                </a:solidFill>
              </a:endParaRPr>
            </a:p>
          </p:txBody>
        </p:sp>
        <p:cxnSp>
          <p:nvCxnSpPr>
            <p:cNvPr id="95" name="Straight Arrow Connector 94"/>
            <p:cNvCxnSpPr/>
            <p:nvPr/>
          </p:nvCxnSpPr>
          <p:spPr>
            <a:xfrm>
              <a:off x="5722384" y="685800"/>
              <a:ext cx="548946" cy="636742"/>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flipV="1">
              <a:off x="5722384" y="570276"/>
              <a:ext cx="1124952" cy="120303"/>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pic>
          <p:nvPicPr>
            <p:cNvPr id="108" name="Picture 10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398869" y="3405269"/>
              <a:ext cx="578857" cy="510252"/>
            </a:xfrm>
            <a:prstGeom prst="rect">
              <a:avLst/>
            </a:prstGeom>
          </p:spPr>
        </p:pic>
        <p:sp>
          <p:nvSpPr>
            <p:cNvPr id="1084" name="TextBox 1083"/>
            <p:cNvSpPr txBox="1"/>
            <p:nvPr/>
          </p:nvSpPr>
          <p:spPr>
            <a:xfrm>
              <a:off x="5240717" y="2629063"/>
              <a:ext cx="1290914" cy="738664"/>
            </a:xfrm>
            <a:prstGeom prst="rect">
              <a:avLst/>
            </a:prstGeom>
            <a:noFill/>
          </p:spPr>
          <p:txBody>
            <a:bodyPr wrap="square" rtlCol="0">
              <a:spAutoFit/>
            </a:bodyPr>
            <a:lstStyle/>
            <a:p>
              <a:pPr algn="ctr"/>
              <a:r>
                <a:rPr lang="fr-CH" sz="1400" b="1" i="1" dirty="0" err="1" smtClean="0">
                  <a:solidFill>
                    <a:srgbClr val="002060"/>
                  </a:solidFill>
                  <a:latin typeface="Arial Narrow"/>
                  <a:cs typeface="Arial Narrow"/>
                </a:rPr>
                <a:t>Discovery</a:t>
              </a:r>
              <a:r>
                <a:rPr lang="fr-CH" sz="1400" b="1" i="1" dirty="0" smtClean="0">
                  <a:solidFill>
                    <a:srgbClr val="002060"/>
                  </a:solidFill>
                  <a:latin typeface="Arial Narrow"/>
                  <a:cs typeface="Arial Narrow"/>
                </a:rPr>
                <a:t> and</a:t>
              </a:r>
            </a:p>
            <a:p>
              <a:pPr algn="ctr"/>
              <a:r>
                <a:rPr lang="fr-CH" sz="1400" b="1" i="1" dirty="0" smtClean="0">
                  <a:solidFill>
                    <a:srgbClr val="002060"/>
                  </a:solidFill>
                  <a:latin typeface="Arial Narrow"/>
                  <a:cs typeface="Arial Narrow"/>
                </a:rPr>
                <a:t>Access Broker (DAB)</a:t>
              </a:r>
              <a:endParaRPr lang="en-US" sz="1400" b="1" i="1" dirty="0">
                <a:solidFill>
                  <a:srgbClr val="002060"/>
                </a:solidFill>
                <a:latin typeface="Arial Narrow"/>
                <a:cs typeface="Arial Narrow"/>
              </a:endParaRPr>
            </a:p>
          </p:txBody>
        </p:sp>
        <p:sp>
          <p:nvSpPr>
            <p:cNvPr id="21" name="Rectangular Callout 20"/>
            <p:cNvSpPr/>
            <p:nvPr/>
          </p:nvSpPr>
          <p:spPr>
            <a:xfrm>
              <a:off x="127752" y="184472"/>
              <a:ext cx="4651314" cy="6292527"/>
            </a:xfrm>
            <a:prstGeom prst="wedgeRectCallout">
              <a:avLst>
                <a:gd name="adj1" fmla="val 48803"/>
                <a:gd name="adj2" fmla="val -20573"/>
              </a:avLst>
            </a:prstGeom>
            <a:noFill/>
            <a:ln>
              <a:solidFill>
                <a:srgbClr val="0070C0">
                  <a:alpha val="31000"/>
                </a:srgbClr>
              </a:solidFill>
            </a:ln>
            <a:effectLst>
              <a:glow rad="139700">
                <a:schemeClr val="accent1">
                  <a:satMod val="175000"/>
                  <a:alpha val="40000"/>
                </a:schemeClr>
              </a:glow>
              <a:outerShdw blurRad="50800" dist="38100" dir="16200000" rotWithShape="0">
                <a:prstClr val="black">
                  <a:alpha val="40000"/>
                </a:prstClr>
              </a:outerShdw>
            </a:effectLst>
            <a:scene3d>
              <a:camera prst="orthographicFront"/>
              <a:lightRig rig="threePt" dir="t"/>
            </a:scene3d>
            <a:sp3d prstMaterial="matte">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02060"/>
                </a:solidFill>
              </a:endParaRPr>
            </a:p>
          </p:txBody>
        </p:sp>
        <p:grpSp>
          <p:nvGrpSpPr>
            <p:cNvPr id="120" name="Group 119"/>
            <p:cNvGrpSpPr/>
            <p:nvPr/>
          </p:nvGrpSpPr>
          <p:grpSpPr>
            <a:xfrm>
              <a:off x="1066800" y="4647694"/>
              <a:ext cx="862332" cy="914906"/>
              <a:chOff x="2405370" y="3886708"/>
              <a:chExt cx="971550" cy="969924"/>
            </a:xfrm>
          </p:grpSpPr>
          <p:grpSp>
            <p:nvGrpSpPr>
              <p:cNvPr id="1037" name="Group 1036"/>
              <p:cNvGrpSpPr/>
              <p:nvPr/>
            </p:nvGrpSpPr>
            <p:grpSpPr>
              <a:xfrm>
                <a:off x="2405370" y="3902174"/>
                <a:ext cx="971550" cy="954458"/>
                <a:chOff x="3220952" y="779952"/>
                <a:chExt cx="971550" cy="971550"/>
              </a:xfrm>
              <a:scene3d>
                <a:camera prst="orthographicFront">
                  <a:rot lat="0" lon="20399971" rev="0"/>
                </a:camera>
                <a:lightRig rig="threePt" dir="t"/>
              </a:scene3d>
            </p:grpSpPr>
            <p:pic>
              <p:nvPicPr>
                <p:cNvPr id="39" name="Picture 38"/>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220952" y="779952"/>
                  <a:ext cx="971550" cy="971550"/>
                </a:xfrm>
                <a:prstGeom prst="rect">
                  <a:avLst/>
                </a:prstGeom>
              </p:spPr>
            </p:pic>
            <p:pic>
              <p:nvPicPr>
                <p:cNvPr id="37" name="Picture 36"/>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539416" y="1093914"/>
                  <a:ext cx="376192" cy="353042"/>
                </a:xfrm>
                <a:prstGeom prst="rect">
                  <a:avLst/>
                </a:prstGeom>
              </p:spPr>
            </p:pic>
          </p:grpSp>
          <p:sp>
            <p:nvSpPr>
              <p:cNvPr id="197" name="TextBox 196"/>
              <p:cNvSpPr txBox="1"/>
              <p:nvPr/>
            </p:nvSpPr>
            <p:spPr>
              <a:xfrm>
                <a:off x="2506437" y="3886708"/>
                <a:ext cx="489236" cy="246221"/>
              </a:xfrm>
              <a:prstGeom prst="rect">
                <a:avLst/>
              </a:prstGeom>
              <a:noFill/>
            </p:spPr>
            <p:txBody>
              <a:bodyPr wrap="none" rtlCol="0">
                <a:spAutoFit/>
              </a:bodyPr>
              <a:lstStyle/>
              <a:p>
                <a:r>
                  <a:rPr lang="fr-CH" sz="1000" i="1" dirty="0" err="1" smtClean="0">
                    <a:solidFill>
                      <a:srgbClr val="002060"/>
                    </a:solidFill>
                  </a:rPr>
                  <a:t>Japan</a:t>
                </a:r>
                <a:endParaRPr lang="en-US" sz="1000" i="1" dirty="0">
                  <a:solidFill>
                    <a:srgbClr val="002060"/>
                  </a:solidFill>
                </a:endParaRPr>
              </a:p>
            </p:txBody>
          </p:sp>
        </p:grpSp>
        <p:grpSp>
          <p:nvGrpSpPr>
            <p:cNvPr id="118" name="Group 117"/>
            <p:cNvGrpSpPr/>
            <p:nvPr/>
          </p:nvGrpSpPr>
          <p:grpSpPr>
            <a:xfrm>
              <a:off x="3881811" y="5386315"/>
              <a:ext cx="872735" cy="772317"/>
              <a:chOff x="223346" y="3782267"/>
              <a:chExt cx="1111610" cy="926858"/>
            </a:xfrm>
          </p:grpSpPr>
          <p:grpSp>
            <p:nvGrpSpPr>
              <p:cNvPr id="1051" name="Group 1050"/>
              <p:cNvGrpSpPr/>
              <p:nvPr/>
            </p:nvGrpSpPr>
            <p:grpSpPr>
              <a:xfrm>
                <a:off x="307325" y="3782267"/>
                <a:ext cx="1027631" cy="926858"/>
                <a:chOff x="2537812" y="4786156"/>
                <a:chExt cx="1092913" cy="971550"/>
              </a:xfrm>
              <a:scene3d>
                <a:camera prst="orthographicFront">
                  <a:rot lat="0" lon="20399971" rev="0"/>
                </a:camera>
                <a:lightRig rig="threePt" dir="t"/>
              </a:scene3d>
            </p:grpSpPr>
            <p:pic>
              <p:nvPicPr>
                <p:cNvPr id="96" name="Picture 95"/>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537812" y="4786156"/>
                  <a:ext cx="1092913" cy="971550"/>
                </a:xfrm>
                <a:prstGeom prst="rect">
                  <a:avLst/>
                </a:prstGeom>
              </p:spPr>
            </p:pic>
            <p:pic>
              <p:nvPicPr>
                <p:cNvPr id="1050" name="Picture 1049"/>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705365" y="5290787"/>
                  <a:ext cx="799179" cy="294628"/>
                </a:xfrm>
                <a:prstGeom prst="rect">
                  <a:avLst/>
                </a:prstGeom>
              </p:spPr>
            </p:pic>
          </p:grpSp>
          <p:sp>
            <p:nvSpPr>
              <p:cNvPr id="198" name="TextBox 197"/>
              <p:cNvSpPr txBox="1"/>
              <p:nvPr/>
            </p:nvSpPr>
            <p:spPr>
              <a:xfrm>
                <a:off x="223346" y="3838444"/>
                <a:ext cx="397866" cy="246221"/>
              </a:xfrm>
              <a:prstGeom prst="rect">
                <a:avLst/>
              </a:prstGeom>
              <a:noFill/>
            </p:spPr>
            <p:txBody>
              <a:bodyPr wrap="none" rtlCol="0">
                <a:spAutoFit/>
              </a:bodyPr>
              <a:lstStyle/>
              <a:p>
                <a:r>
                  <a:rPr lang="fr-CH" sz="1000" i="1" dirty="0" smtClean="0">
                    <a:solidFill>
                      <a:srgbClr val="002060"/>
                    </a:solidFill>
                  </a:rPr>
                  <a:t>USA</a:t>
                </a:r>
                <a:endParaRPr lang="en-US" sz="1000" i="1" dirty="0">
                  <a:solidFill>
                    <a:srgbClr val="002060"/>
                  </a:solidFill>
                </a:endParaRPr>
              </a:p>
            </p:txBody>
          </p:sp>
        </p:grpSp>
        <p:grpSp>
          <p:nvGrpSpPr>
            <p:cNvPr id="123" name="Group 122"/>
            <p:cNvGrpSpPr/>
            <p:nvPr/>
          </p:nvGrpSpPr>
          <p:grpSpPr>
            <a:xfrm>
              <a:off x="1676400" y="3810000"/>
              <a:ext cx="879994" cy="794441"/>
              <a:chOff x="3723732" y="5191824"/>
              <a:chExt cx="1055394" cy="846540"/>
            </a:xfrm>
          </p:grpSpPr>
          <p:grpSp>
            <p:nvGrpSpPr>
              <p:cNvPr id="1053" name="Group 1052"/>
              <p:cNvGrpSpPr/>
              <p:nvPr/>
            </p:nvGrpSpPr>
            <p:grpSpPr>
              <a:xfrm>
                <a:off x="3723732" y="5198955"/>
                <a:ext cx="1055394" cy="839409"/>
                <a:chOff x="360411" y="5307076"/>
                <a:chExt cx="1380844" cy="971550"/>
              </a:xfrm>
              <a:scene3d>
                <a:camera prst="orthographicFront">
                  <a:rot lat="0" lon="20399971" rev="0"/>
                </a:camera>
                <a:lightRig rig="threePt" dir="t"/>
              </a:scene3d>
            </p:grpSpPr>
            <p:pic>
              <p:nvPicPr>
                <p:cNvPr id="89" name="Picture 88"/>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60411" y="5307076"/>
                  <a:ext cx="1380844" cy="971550"/>
                </a:xfrm>
                <a:prstGeom prst="rect">
                  <a:avLst/>
                </a:prstGeom>
              </p:spPr>
            </p:pic>
            <p:pic>
              <p:nvPicPr>
                <p:cNvPr id="1052" name="Picture 1051"/>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692953" y="5686045"/>
                  <a:ext cx="735379" cy="367690"/>
                </a:xfrm>
                <a:prstGeom prst="rect">
                  <a:avLst/>
                </a:prstGeom>
              </p:spPr>
            </p:pic>
          </p:grpSp>
          <p:sp>
            <p:nvSpPr>
              <p:cNvPr id="199" name="TextBox 198"/>
              <p:cNvSpPr txBox="1"/>
              <p:nvPr/>
            </p:nvSpPr>
            <p:spPr>
              <a:xfrm>
                <a:off x="3872144" y="5191824"/>
                <a:ext cx="580608" cy="246221"/>
              </a:xfrm>
              <a:prstGeom prst="rect">
                <a:avLst/>
              </a:prstGeom>
              <a:noFill/>
            </p:spPr>
            <p:txBody>
              <a:bodyPr wrap="none" rtlCol="0">
                <a:spAutoFit/>
              </a:bodyPr>
              <a:lstStyle/>
              <a:p>
                <a:r>
                  <a:rPr lang="fr-CH" sz="1000" i="1" dirty="0" smtClean="0">
                    <a:solidFill>
                      <a:srgbClr val="002060"/>
                    </a:solidFill>
                  </a:rPr>
                  <a:t>Canada</a:t>
                </a:r>
                <a:endParaRPr lang="en-US" sz="1000" i="1" dirty="0">
                  <a:solidFill>
                    <a:srgbClr val="002060"/>
                  </a:solidFill>
                </a:endParaRPr>
              </a:p>
            </p:txBody>
          </p:sp>
        </p:grpSp>
        <p:grpSp>
          <p:nvGrpSpPr>
            <p:cNvPr id="119" name="Group 118"/>
            <p:cNvGrpSpPr/>
            <p:nvPr/>
          </p:nvGrpSpPr>
          <p:grpSpPr>
            <a:xfrm>
              <a:off x="1044803" y="5611082"/>
              <a:ext cx="860197" cy="865918"/>
              <a:chOff x="1460593" y="3887569"/>
              <a:chExt cx="971550" cy="998062"/>
            </a:xfrm>
          </p:grpSpPr>
          <p:grpSp>
            <p:nvGrpSpPr>
              <p:cNvPr id="59" name="Group 58"/>
              <p:cNvGrpSpPr/>
              <p:nvPr/>
            </p:nvGrpSpPr>
            <p:grpSpPr>
              <a:xfrm>
                <a:off x="1460593" y="3931173"/>
                <a:ext cx="971550" cy="954458"/>
                <a:chOff x="2276506" y="792717"/>
                <a:chExt cx="971550" cy="971550"/>
              </a:xfrm>
              <a:scene3d>
                <a:camera prst="orthographicFront">
                  <a:rot lat="0" lon="20399971" rev="0"/>
                </a:camera>
                <a:lightRig rig="threePt" dir="t"/>
              </a:scene3d>
            </p:grpSpPr>
            <p:pic>
              <p:nvPicPr>
                <p:cNvPr id="46" name="Picture 45"/>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276506" y="792717"/>
                  <a:ext cx="971550" cy="971550"/>
                </a:xfrm>
                <a:prstGeom prst="rect">
                  <a:avLst/>
                </a:prstGeom>
              </p:spPr>
            </p:pic>
            <p:pic>
              <p:nvPicPr>
                <p:cNvPr id="36" name="Picture 35"/>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2425036" y="1192522"/>
                  <a:ext cx="679919" cy="231349"/>
                </a:xfrm>
                <a:prstGeom prst="rect">
                  <a:avLst/>
                </a:prstGeom>
              </p:spPr>
            </p:pic>
          </p:grpSp>
          <p:sp>
            <p:nvSpPr>
              <p:cNvPr id="201" name="TextBox 200"/>
              <p:cNvSpPr txBox="1"/>
              <p:nvPr/>
            </p:nvSpPr>
            <p:spPr>
              <a:xfrm>
                <a:off x="1503545" y="3887569"/>
                <a:ext cx="816668" cy="267698"/>
              </a:xfrm>
              <a:prstGeom prst="rect">
                <a:avLst/>
              </a:prstGeom>
              <a:noFill/>
            </p:spPr>
            <p:txBody>
              <a:bodyPr wrap="none" rtlCol="0">
                <a:spAutoFit/>
              </a:bodyPr>
              <a:lstStyle/>
              <a:p>
                <a:r>
                  <a:rPr lang="fr-CH" sz="1000" i="1" dirty="0" smtClean="0">
                    <a:solidFill>
                      <a:srgbClr val="002060"/>
                    </a:solidFill>
                  </a:rPr>
                  <a:t>South </a:t>
                </a:r>
                <a:r>
                  <a:rPr lang="fr-CH" sz="1000" i="1" dirty="0" err="1" smtClean="0">
                    <a:solidFill>
                      <a:srgbClr val="002060"/>
                    </a:solidFill>
                  </a:rPr>
                  <a:t>Africa</a:t>
                </a:r>
                <a:endParaRPr lang="en-US" sz="1000" i="1" dirty="0">
                  <a:solidFill>
                    <a:srgbClr val="002060"/>
                  </a:solidFill>
                </a:endParaRPr>
              </a:p>
            </p:txBody>
          </p:sp>
        </p:grpSp>
        <p:grpSp>
          <p:nvGrpSpPr>
            <p:cNvPr id="127" name="Group 126"/>
            <p:cNvGrpSpPr/>
            <p:nvPr/>
          </p:nvGrpSpPr>
          <p:grpSpPr>
            <a:xfrm>
              <a:off x="228600" y="3731063"/>
              <a:ext cx="854420" cy="921556"/>
              <a:chOff x="346841" y="4471876"/>
              <a:chExt cx="1156704" cy="1168760"/>
            </a:xfrm>
          </p:grpSpPr>
          <p:pic>
            <p:nvPicPr>
              <p:cNvPr id="218" name="Picture 217"/>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46841" y="4483932"/>
                <a:ext cx="1156704" cy="1156704"/>
              </a:xfrm>
              <a:prstGeom prst="rect">
                <a:avLst/>
              </a:prstGeom>
            </p:spPr>
          </p:pic>
          <p:pic>
            <p:nvPicPr>
              <p:cNvPr id="125" name="Picture 124"/>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618079" y="5006768"/>
                <a:ext cx="672645" cy="465678"/>
              </a:xfrm>
              <a:prstGeom prst="rect">
                <a:avLst/>
              </a:prstGeom>
            </p:spPr>
          </p:pic>
          <p:sp>
            <p:nvSpPr>
              <p:cNvPr id="220" name="TextBox 219"/>
              <p:cNvSpPr txBox="1"/>
              <p:nvPr/>
            </p:nvSpPr>
            <p:spPr>
              <a:xfrm>
                <a:off x="382318" y="4471876"/>
                <a:ext cx="780485" cy="294556"/>
              </a:xfrm>
              <a:prstGeom prst="rect">
                <a:avLst/>
              </a:prstGeom>
              <a:noFill/>
            </p:spPr>
            <p:txBody>
              <a:bodyPr wrap="none" rtlCol="0">
                <a:spAutoFit/>
              </a:bodyPr>
              <a:lstStyle/>
              <a:p>
                <a:pPr algn="ctr"/>
                <a:r>
                  <a:rPr lang="fr-CH" sz="1000" i="1" dirty="0" err="1" smtClean="0">
                    <a:solidFill>
                      <a:srgbClr val="002060"/>
                    </a:solidFill>
                  </a:rPr>
                  <a:t>Australia</a:t>
                </a:r>
                <a:endParaRPr lang="en-US" sz="1000" i="1" dirty="0">
                  <a:solidFill>
                    <a:srgbClr val="002060"/>
                  </a:solidFill>
                </a:endParaRPr>
              </a:p>
            </p:txBody>
          </p:sp>
        </p:grpSp>
        <p:grpSp>
          <p:nvGrpSpPr>
            <p:cNvPr id="126" name="Group 125"/>
            <p:cNvGrpSpPr/>
            <p:nvPr/>
          </p:nvGrpSpPr>
          <p:grpSpPr>
            <a:xfrm>
              <a:off x="990600" y="3787392"/>
              <a:ext cx="777130" cy="783852"/>
              <a:chOff x="4138102" y="3849432"/>
              <a:chExt cx="991803" cy="932262"/>
            </a:xfrm>
          </p:grpSpPr>
          <p:grpSp>
            <p:nvGrpSpPr>
              <p:cNvPr id="1033" name="Group 1032"/>
              <p:cNvGrpSpPr/>
              <p:nvPr/>
            </p:nvGrpSpPr>
            <p:grpSpPr>
              <a:xfrm>
                <a:off x="4138102" y="3887821"/>
                <a:ext cx="991803" cy="893873"/>
                <a:chOff x="2714925" y="2770593"/>
                <a:chExt cx="1169358" cy="1169358"/>
              </a:xfrm>
              <a:scene3d>
                <a:camera prst="orthographicFront">
                  <a:rot lat="0" lon="20399971" rev="0"/>
                </a:camera>
                <a:lightRig rig="threePt" dir="t"/>
              </a:scene3d>
            </p:grpSpPr>
            <p:pic>
              <p:nvPicPr>
                <p:cNvPr id="53" name="Picture 52"/>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714925" y="2770593"/>
                  <a:ext cx="1169358" cy="1169358"/>
                </a:xfrm>
                <a:prstGeom prst="rect">
                  <a:avLst/>
                </a:prstGeom>
              </p:spPr>
            </p:pic>
            <p:pic>
              <p:nvPicPr>
                <p:cNvPr id="1032" name="Picture 1031"/>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2971223" y="3303282"/>
                  <a:ext cx="656762" cy="533619"/>
                </a:xfrm>
                <a:prstGeom prst="rect">
                  <a:avLst/>
                </a:prstGeom>
              </p:spPr>
            </p:pic>
          </p:grpSp>
          <p:sp>
            <p:nvSpPr>
              <p:cNvPr id="200" name="TextBox 199"/>
              <p:cNvSpPr txBox="1"/>
              <p:nvPr/>
            </p:nvSpPr>
            <p:spPr>
              <a:xfrm>
                <a:off x="4279837" y="3849432"/>
                <a:ext cx="536033" cy="276228"/>
              </a:xfrm>
              <a:prstGeom prst="rect">
                <a:avLst/>
              </a:prstGeom>
              <a:noFill/>
            </p:spPr>
            <p:txBody>
              <a:bodyPr wrap="none" rtlCol="0">
                <a:spAutoFit/>
              </a:bodyPr>
              <a:lstStyle/>
              <a:p>
                <a:r>
                  <a:rPr lang="fr-CH" sz="1000" i="1" dirty="0" err="1" smtClean="0">
                    <a:solidFill>
                      <a:srgbClr val="002060"/>
                    </a:solidFill>
                  </a:rPr>
                  <a:t>Brazil</a:t>
                </a:r>
                <a:endParaRPr lang="en-US" sz="1000" i="1" dirty="0">
                  <a:solidFill>
                    <a:srgbClr val="002060"/>
                  </a:solidFill>
                </a:endParaRPr>
              </a:p>
            </p:txBody>
          </p:sp>
        </p:grpSp>
        <p:grpSp>
          <p:nvGrpSpPr>
            <p:cNvPr id="132" name="Group 131"/>
            <p:cNvGrpSpPr/>
            <p:nvPr/>
          </p:nvGrpSpPr>
          <p:grpSpPr>
            <a:xfrm>
              <a:off x="274239" y="4572000"/>
              <a:ext cx="868761" cy="771394"/>
              <a:chOff x="2340707" y="5341892"/>
              <a:chExt cx="978793" cy="817782"/>
            </a:xfrm>
          </p:grpSpPr>
          <p:pic>
            <p:nvPicPr>
              <p:cNvPr id="227" name="Picture 226"/>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340707" y="5360580"/>
                <a:ext cx="978793" cy="799094"/>
              </a:xfrm>
              <a:prstGeom prst="rect">
                <a:avLst/>
              </a:prstGeom>
            </p:spPr>
          </p:pic>
          <p:sp>
            <p:nvSpPr>
              <p:cNvPr id="232" name="TextBox 231"/>
              <p:cNvSpPr txBox="1"/>
              <p:nvPr/>
            </p:nvSpPr>
            <p:spPr>
              <a:xfrm>
                <a:off x="2386665" y="5341892"/>
                <a:ext cx="788265" cy="261028"/>
              </a:xfrm>
              <a:prstGeom prst="rect">
                <a:avLst/>
              </a:prstGeom>
              <a:noFill/>
            </p:spPr>
            <p:txBody>
              <a:bodyPr wrap="square" rtlCol="0">
                <a:spAutoFit/>
              </a:bodyPr>
              <a:lstStyle/>
              <a:p>
                <a:r>
                  <a:rPr lang="fr-CH" sz="1000" i="1" dirty="0" smtClean="0">
                    <a:solidFill>
                      <a:srgbClr val="002060"/>
                    </a:solidFill>
                  </a:rPr>
                  <a:t>Germany</a:t>
                </a:r>
                <a:endParaRPr lang="en-US" sz="1000" i="1" dirty="0">
                  <a:solidFill>
                    <a:srgbClr val="002060"/>
                  </a:solidFill>
                </a:endParaRPr>
              </a:p>
            </p:txBody>
          </p:sp>
        </p:grpSp>
        <p:grpSp>
          <p:nvGrpSpPr>
            <p:cNvPr id="122" name="Group 121"/>
            <p:cNvGrpSpPr/>
            <p:nvPr/>
          </p:nvGrpSpPr>
          <p:grpSpPr>
            <a:xfrm>
              <a:off x="152400" y="5600600"/>
              <a:ext cx="934021" cy="781623"/>
              <a:chOff x="198448" y="5013031"/>
              <a:chExt cx="1052319" cy="828626"/>
            </a:xfrm>
          </p:grpSpPr>
          <p:grpSp>
            <p:nvGrpSpPr>
              <p:cNvPr id="1047" name="Group 1046"/>
              <p:cNvGrpSpPr/>
              <p:nvPr/>
            </p:nvGrpSpPr>
            <p:grpSpPr>
              <a:xfrm>
                <a:off x="359348" y="5013031"/>
                <a:ext cx="891419" cy="828626"/>
                <a:chOff x="1314282" y="4269156"/>
                <a:chExt cx="971550" cy="1010243"/>
              </a:xfrm>
              <a:scene3d>
                <a:camera prst="orthographicFront">
                  <a:rot lat="0" lon="20399971" rev="0"/>
                </a:camera>
                <a:lightRig rig="threePt" dir="t"/>
              </a:scene3d>
            </p:grpSpPr>
            <p:pic>
              <p:nvPicPr>
                <p:cNvPr id="79" name="Picture 78"/>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314282" y="4269156"/>
                  <a:ext cx="971550" cy="971550"/>
                </a:xfrm>
                <a:prstGeom prst="rect">
                  <a:avLst/>
                </a:prstGeom>
              </p:spPr>
            </p:pic>
            <p:pic>
              <p:nvPicPr>
                <p:cNvPr id="1046" name="Picture 1045"/>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1566700" y="4735654"/>
                  <a:ext cx="448589" cy="543745"/>
                </a:xfrm>
                <a:prstGeom prst="rect">
                  <a:avLst/>
                </a:prstGeom>
              </p:spPr>
            </p:pic>
          </p:grpSp>
          <p:sp>
            <p:nvSpPr>
              <p:cNvPr id="195" name="TextBox 194"/>
              <p:cNvSpPr txBox="1"/>
              <p:nvPr/>
            </p:nvSpPr>
            <p:spPr>
              <a:xfrm>
                <a:off x="198448" y="5029954"/>
                <a:ext cx="513282" cy="246221"/>
              </a:xfrm>
              <a:prstGeom prst="rect">
                <a:avLst/>
              </a:prstGeom>
              <a:noFill/>
            </p:spPr>
            <p:txBody>
              <a:bodyPr wrap="none" rtlCol="0">
                <a:spAutoFit/>
              </a:bodyPr>
              <a:lstStyle/>
              <a:p>
                <a:r>
                  <a:rPr lang="fr-CH" sz="1000" i="1" dirty="0" err="1" smtClean="0">
                    <a:solidFill>
                      <a:srgbClr val="002060"/>
                    </a:solidFill>
                  </a:rPr>
                  <a:t>Russia</a:t>
                </a:r>
                <a:endParaRPr lang="en-US" sz="1000" i="1" dirty="0">
                  <a:solidFill>
                    <a:srgbClr val="002060"/>
                  </a:solidFill>
                </a:endParaRPr>
              </a:p>
            </p:txBody>
          </p:sp>
        </p:grpSp>
        <p:grpSp>
          <p:nvGrpSpPr>
            <p:cNvPr id="128" name="Group 127"/>
            <p:cNvGrpSpPr/>
            <p:nvPr/>
          </p:nvGrpSpPr>
          <p:grpSpPr>
            <a:xfrm>
              <a:off x="2475805" y="3795664"/>
              <a:ext cx="800795" cy="845685"/>
              <a:chOff x="632221" y="5405027"/>
              <a:chExt cx="1022421" cy="971550"/>
            </a:xfrm>
          </p:grpSpPr>
          <p:pic>
            <p:nvPicPr>
              <p:cNvPr id="213" name="Picture 212"/>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683092" y="5405027"/>
                <a:ext cx="971550" cy="971550"/>
              </a:xfrm>
              <a:prstGeom prst="rect">
                <a:avLst/>
              </a:prstGeom>
            </p:spPr>
          </p:pic>
          <p:sp>
            <p:nvSpPr>
              <p:cNvPr id="217" name="TextBox 216"/>
              <p:cNvSpPr txBox="1"/>
              <p:nvPr/>
            </p:nvSpPr>
            <p:spPr>
              <a:xfrm>
                <a:off x="632221" y="5429187"/>
                <a:ext cx="494471" cy="266821"/>
              </a:xfrm>
              <a:prstGeom prst="rect">
                <a:avLst/>
              </a:prstGeom>
              <a:noFill/>
            </p:spPr>
            <p:txBody>
              <a:bodyPr wrap="none" rtlCol="0">
                <a:spAutoFit/>
              </a:bodyPr>
              <a:lstStyle/>
              <a:p>
                <a:pPr algn="ctr"/>
                <a:r>
                  <a:rPr lang="fr-CH" sz="1000" i="1" dirty="0" smtClean="0">
                    <a:solidFill>
                      <a:srgbClr val="002060"/>
                    </a:solidFill>
                  </a:rPr>
                  <a:t>Chile</a:t>
                </a:r>
                <a:endParaRPr lang="en-US" sz="1000" i="1" dirty="0">
                  <a:solidFill>
                    <a:srgbClr val="002060"/>
                  </a:solidFill>
                </a:endParaRPr>
              </a:p>
            </p:txBody>
          </p:sp>
        </p:grpSp>
        <p:grpSp>
          <p:nvGrpSpPr>
            <p:cNvPr id="27" name="Group 26"/>
            <p:cNvGrpSpPr/>
            <p:nvPr/>
          </p:nvGrpSpPr>
          <p:grpSpPr>
            <a:xfrm>
              <a:off x="4048024" y="3821755"/>
              <a:ext cx="698572" cy="826445"/>
              <a:chOff x="3952305" y="2834347"/>
              <a:chExt cx="988215" cy="1022781"/>
            </a:xfrm>
          </p:grpSpPr>
          <p:grpSp>
            <p:nvGrpSpPr>
              <p:cNvPr id="19" name="Group 18"/>
              <p:cNvGrpSpPr/>
              <p:nvPr/>
            </p:nvGrpSpPr>
            <p:grpSpPr>
              <a:xfrm>
                <a:off x="3952305" y="2842647"/>
                <a:ext cx="988215" cy="1014481"/>
                <a:chOff x="4059649" y="2787589"/>
                <a:chExt cx="971550" cy="971550"/>
              </a:xfrm>
            </p:grpSpPr>
            <p:pic>
              <p:nvPicPr>
                <p:cNvPr id="10" name="Picture 9"/>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059649" y="2787589"/>
                  <a:ext cx="971550" cy="971550"/>
                </a:xfrm>
                <a:prstGeom prst="rect">
                  <a:avLst/>
                </a:prstGeom>
              </p:spPr>
            </p:pic>
            <p:pic>
              <p:nvPicPr>
                <p:cNvPr id="15" name="Picture 14"/>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626354" y="3384025"/>
                  <a:ext cx="345527" cy="204396"/>
                </a:xfrm>
                <a:prstGeom prst="rect">
                  <a:avLst/>
                </a:prstGeom>
              </p:spPr>
            </p:pic>
            <p:pic>
              <p:nvPicPr>
                <p:cNvPr id="17" name="Picture 16"/>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4225661" y="3269308"/>
                  <a:ext cx="370540" cy="400292"/>
                </a:xfrm>
                <a:prstGeom prst="rect">
                  <a:avLst/>
                </a:prstGeom>
              </p:spPr>
            </p:pic>
          </p:grpSp>
          <p:sp>
            <p:nvSpPr>
              <p:cNvPr id="22" name="Rectangle 21"/>
              <p:cNvSpPr/>
              <p:nvPr/>
            </p:nvSpPr>
            <p:spPr>
              <a:xfrm>
                <a:off x="4008597" y="2834347"/>
                <a:ext cx="760631" cy="304715"/>
              </a:xfrm>
              <a:prstGeom prst="rect">
                <a:avLst/>
              </a:prstGeom>
            </p:spPr>
            <p:txBody>
              <a:bodyPr wrap="square">
                <a:spAutoFit/>
              </a:bodyPr>
              <a:lstStyle/>
              <a:p>
                <a:r>
                  <a:rPr lang="fr-CH" sz="1000" i="1" dirty="0" smtClean="0">
                    <a:solidFill>
                      <a:srgbClr val="002060"/>
                    </a:solidFill>
                  </a:rPr>
                  <a:t>France</a:t>
                </a:r>
                <a:endParaRPr lang="en-US" sz="1000" i="1" dirty="0">
                  <a:solidFill>
                    <a:srgbClr val="002060"/>
                  </a:solidFill>
                </a:endParaRPr>
              </a:p>
            </p:txBody>
          </p:sp>
        </p:grpSp>
        <p:grpSp>
          <p:nvGrpSpPr>
            <p:cNvPr id="1078" name="Group 1077"/>
            <p:cNvGrpSpPr/>
            <p:nvPr/>
          </p:nvGrpSpPr>
          <p:grpSpPr>
            <a:xfrm>
              <a:off x="1905000" y="4622508"/>
              <a:ext cx="924404" cy="863892"/>
              <a:chOff x="2281880" y="5441805"/>
              <a:chExt cx="1041483" cy="915842"/>
            </a:xfrm>
          </p:grpSpPr>
          <p:grpSp>
            <p:nvGrpSpPr>
              <p:cNvPr id="131" name="Group 130"/>
              <p:cNvGrpSpPr/>
              <p:nvPr/>
            </p:nvGrpSpPr>
            <p:grpSpPr>
              <a:xfrm>
                <a:off x="2301778" y="5441805"/>
                <a:ext cx="971550" cy="915842"/>
                <a:chOff x="3733510" y="5307365"/>
                <a:chExt cx="971550" cy="971550"/>
              </a:xfrm>
            </p:grpSpPr>
            <p:pic>
              <p:nvPicPr>
                <p:cNvPr id="223" name="Picture 222"/>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733510" y="5307365"/>
                  <a:ext cx="971550" cy="971550"/>
                </a:xfrm>
                <a:prstGeom prst="rect">
                  <a:avLst/>
                </a:prstGeom>
              </p:spPr>
            </p:pic>
            <p:sp>
              <p:nvSpPr>
                <p:cNvPr id="224" name="TextBox 223"/>
                <p:cNvSpPr txBox="1"/>
                <p:nvPr/>
              </p:nvSpPr>
              <p:spPr>
                <a:xfrm>
                  <a:off x="4208598" y="5692843"/>
                  <a:ext cx="184730" cy="261198"/>
                </a:xfrm>
                <a:prstGeom prst="rect">
                  <a:avLst/>
                </a:prstGeom>
                <a:noFill/>
              </p:spPr>
              <p:txBody>
                <a:bodyPr wrap="none" rtlCol="0">
                  <a:spAutoFit/>
                </a:bodyPr>
                <a:lstStyle/>
                <a:p>
                  <a:pPr algn="ctr"/>
                  <a:endParaRPr lang="en-US" sz="1000" i="1" dirty="0">
                    <a:solidFill>
                      <a:srgbClr val="002060"/>
                    </a:solidFill>
                  </a:endParaRPr>
                </a:p>
              </p:txBody>
            </p:sp>
          </p:grpSp>
          <p:pic>
            <p:nvPicPr>
              <p:cNvPr id="43" name="Picture 42"/>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2435616" y="5943522"/>
                <a:ext cx="887747" cy="274674"/>
              </a:xfrm>
              <a:prstGeom prst="rect">
                <a:avLst/>
              </a:prstGeom>
            </p:spPr>
          </p:pic>
          <p:sp>
            <p:nvSpPr>
              <p:cNvPr id="44" name="Rectangle 43"/>
              <p:cNvSpPr/>
              <p:nvPr/>
            </p:nvSpPr>
            <p:spPr>
              <a:xfrm>
                <a:off x="2281880" y="5441805"/>
                <a:ext cx="412292" cy="246221"/>
              </a:xfrm>
              <a:prstGeom prst="rect">
                <a:avLst/>
              </a:prstGeom>
            </p:spPr>
            <p:txBody>
              <a:bodyPr wrap="none">
                <a:spAutoFit/>
              </a:bodyPr>
              <a:lstStyle/>
              <a:p>
                <a:r>
                  <a:rPr lang="fr-CH" sz="1000" i="1" dirty="0" err="1" smtClean="0">
                    <a:solidFill>
                      <a:srgbClr val="002060"/>
                    </a:solidFill>
                  </a:rPr>
                  <a:t>Italy</a:t>
                </a:r>
                <a:endParaRPr lang="en-US" sz="1000" i="1" dirty="0">
                  <a:solidFill>
                    <a:srgbClr val="002060"/>
                  </a:solidFill>
                </a:endParaRPr>
              </a:p>
            </p:txBody>
          </p:sp>
        </p:grpSp>
        <p:sp>
          <p:nvSpPr>
            <p:cNvPr id="1066" name="TextBox 1065"/>
            <p:cNvSpPr txBox="1"/>
            <p:nvPr/>
          </p:nvSpPr>
          <p:spPr>
            <a:xfrm>
              <a:off x="715404" y="6493031"/>
              <a:ext cx="3424548" cy="369332"/>
            </a:xfrm>
            <a:prstGeom prst="rect">
              <a:avLst/>
            </a:prstGeom>
            <a:noFill/>
          </p:spPr>
          <p:txBody>
            <a:bodyPr wrap="none" rtlCol="0">
              <a:spAutoFit/>
            </a:bodyPr>
            <a:lstStyle/>
            <a:p>
              <a:r>
                <a:rPr lang="fr-CH" sz="1800" b="1" dirty="0" smtClean="0">
                  <a:solidFill>
                    <a:schemeClr val="accent2"/>
                  </a:solidFill>
                  <a:latin typeface="Arial Narrow"/>
                  <a:cs typeface="Arial Narrow"/>
                </a:rPr>
                <a:t>… more </a:t>
              </a:r>
              <a:r>
                <a:rPr lang="fr-CH" sz="1800" b="1" dirty="0" err="1" smtClean="0">
                  <a:solidFill>
                    <a:schemeClr val="accent2"/>
                  </a:solidFill>
                  <a:latin typeface="Arial Narrow"/>
                  <a:cs typeface="Arial Narrow"/>
                </a:rPr>
                <a:t>than</a:t>
              </a:r>
              <a:r>
                <a:rPr lang="fr-CH" sz="1800" b="1" dirty="0" smtClean="0">
                  <a:solidFill>
                    <a:schemeClr val="accent2"/>
                  </a:solidFill>
                  <a:latin typeface="Arial Narrow"/>
                  <a:cs typeface="Arial Narrow"/>
                </a:rPr>
                <a:t> 100 public providers…</a:t>
              </a:r>
              <a:endParaRPr lang="en-US" sz="1800" b="1" dirty="0">
                <a:solidFill>
                  <a:schemeClr val="accent2"/>
                </a:solidFill>
                <a:latin typeface="Arial Narrow"/>
                <a:cs typeface="Arial Narrow"/>
              </a:endParaRPr>
            </a:p>
          </p:txBody>
        </p:sp>
        <p:grpSp>
          <p:nvGrpSpPr>
            <p:cNvPr id="144" name="Group 143"/>
            <p:cNvGrpSpPr/>
            <p:nvPr/>
          </p:nvGrpSpPr>
          <p:grpSpPr>
            <a:xfrm>
              <a:off x="458726" y="2636199"/>
              <a:ext cx="1378975" cy="1108907"/>
              <a:chOff x="338832" y="113835"/>
              <a:chExt cx="1553627" cy="1175592"/>
            </a:xfrm>
          </p:grpSpPr>
          <p:grpSp>
            <p:nvGrpSpPr>
              <p:cNvPr id="35" name="Group 34"/>
              <p:cNvGrpSpPr/>
              <p:nvPr/>
            </p:nvGrpSpPr>
            <p:grpSpPr>
              <a:xfrm>
                <a:off x="338832" y="308847"/>
                <a:ext cx="1553627" cy="980580"/>
                <a:chOff x="183772" y="840209"/>
                <a:chExt cx="1639597" cy="1057050"/>
              </a:xfrm>
              <a:scene3d>
                <a:camera prst="orthographicFront">
                  <a:rot lat="0" lon="20399971" rev="0"/>
                </a:camera>
                <a:lightRig rig="threePt" dir="t"/>
              </a:scene3d>
            </p:grpSpPr>
            <p:pic>
              <p:nvPicPr>
                <p:cNvPr id="26" name="Picture 25"/>
                <p:cNvPicPr>
                  <a:picLocks noChangeAspect="1"/>
                </p:cNvPicPr>
                <p:nvPr/>
              </p:nvPicPr>
              <p:blipFill rotWithShape="1">
                <a:blip r:embed="rId29" cstate="print">
                  <a:extLst>
                    <a:ext uri="{28A0092B-C50C-407E-A947-70E740481C1C}">
                      <a14:useLocalDpi xmlns:a14="http://schemas.microsoft.com/office/drawing/2010/main" val="0"/>
                    </a:ext>
                  </a:extLst>
                </a:blip>
                <a:srcRect b="12483"/>
                <a:stretch/>
              </p:blipFill>
              <p:spPr>
                <a:xfrm>
                  <a:off x="183772" y="1175297"/>
                  <a:ext cx="1160359" cy="721962"/>
                </a:xfrm>
                <a:prstGeom prst="rect">
                  <a:avLst/>
                </a:prstGeom>
                <a:effectLst>
                  <a:reflection stA="5000" endPos="53000" dist="50800" dir="5400000" sy="-100000" algn="bl" rotWithShape="0"/>
                </a:effectLst>
              </p:spPr>
            </p:pic>
            <p:pic>
              <p:nvPicPr>
                <p:cNvPr id="32" name="Picture 8"/>
                <p:cNvPicPr>
                  <a:picLocks noChangeAspect="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312308" y="1398765"/>
                  <a:ext cx="903288"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63921" y="840209"/>
                  <a:ext cx="568979" cy="281814"/>
                </a:xfrm>
                <a:prstGeom prst="rect">
                  <a:avLst/>
                </a:prstGeom>
              </p:spPr>
            </p:pic>
            <p:pic>
              <p:nvPicPr>
                <p:cNvPr id="29" name="Picture 28"/>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1215596" y="1291710"/>
                  <a:ext cx="521803" cy="208721"/>
                </a:xfrm>
                <a:prstGeom prst="rect">
                  <a:avLst/>
                </a:prstGeom>
              </p:spPr>
            </p:pic>
            <p:pic>
              <p:nvPicPr>
                <p:cNvPr id="31" name="Picture 30"/>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1313449" y="1521662"/>
                  <a:ext cx="509920" cy="316687"/>
                </a:xfrm>
                <a:prstGeom prst="rect">
                  <a:avLst/>
                </a:prstGeom>
              </p:spPr>
            </p:pic>
            <p:pic>
              <p:nvPicPr>
                <p:cNvPr id="33" name="Picture 32"/>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862523" y="905436"/>
                  <a:ext cx="337310" cy="278588"/>
                </a:xfrm>
                <a:prstGeom prst="rect">
                  <a:avLst/>
                </a:prstGeom>
              </p:spPr>
            </p:pic>
            <p:pic>
              <p:nvPicPr>
                <p:cNvPr id="34" name="Picture 33"/>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1253160" y="887105"/>
                  <a:ext cx="315249" cy="315249"/>
                </a:xfrm>
                <a:prstGeom prst="rect">
                  <a:avLst/>
                </a:prstGeom>
              </p:spPr>
            </p:pic>
          </p:grpSp>
          <p:sp>
            <p:nvSpPr>
              <p:cNvPr id="110" name="TextBox 109"/>
              <p:cNvSpPr txBox="1"/>
              <p:nvPr/>
            </p:nvSpPr>
            <p:spPr>
              <a:xfrm>
                <a:off x="678316" y="113835"/>
                <a:ext cx="652743" cy="246221"/>
              </a:xfrm>
              <a:prstGeom prst="rect">
                <a:avLst/>
              </a:prstGeom>
              <a:noFill/>
            </p:spPr>
            <p:txBody>
              <a:bodyPr wrap="none" rtlCol="0">
                <a:spAutoFit/>
              </a:bodyPr>
              <a:lstStyle/>
              <a:p>
                <a:r>
                  <a:rPr lang="fr-CH" sz="1000" i="1" dirty="0" smtClean="0">
                    <a:solidFill>
                      <a:srgbClr val="002060"/>
                    </a:solidFill>
                  </a:rPr>
                  <a:t>Satellites</a:t>
                </a:r>
                <a:endParaRPr lang="en-US" sz="1000" i="1" dirty="0">
                  <a:solidFill>
                    <a:srgbClr val="002060"/>
                  </a:solidFill>
                </a:endParaRPr>
              </a:p>
            </p:txBody>
          </p:sp>
        </p:grpSp>
        <p:grpSp>
          <p:nvGrpSpPr>
            <p:cNvPr id="111" name="Group 110"/>
            <p:cNvGrpSpPr/>
            <p:nvPr/>
          </p:nvGrpSpPr>
          <p:grpSpPr>
            <a:xfrm>
              <a:off x="3023381" y="210442"/>
              <a:ext cx="802100" cy="952573"/>
              <a:chOff x="3535084" y="5164194"/>
              <a:chExt cx="1173146" cy="1130364"/>
            </a:xfrm>
          </p:grpSpPr>
          <p:grpSp>
            <p:nvGrpSpPr>
              <p:cNvPr id="1045" name="Group 1044"/>
              <p:cNvGrpSpPr/>
              <p:nvPr/>
            </p:nvGrpSpPr>
            <p:grpSpPr>
              <a:xfrm>
                <a:off x="3535084" y="5213303"/>
                <a:ext cx="1162288" cy="1081255"/>
                <a:chOff x="169673" y="4501377"/>
                <a:chExt cx="971550" cy="971550"/>
              </a:xfrm>
              <a:scene3d>
                <a:camera prst="orthographicFront">
                  <a:rot lat="0" lon="20399971" rev="0"/>
                </a:camera>
                <a:lightRig rig="threePt" dir="t"/>
              </a:scene3d>
            </p:grpSpPr>
            <p:pic>
              <p:nvPicPr>
                <p:cNvPr id="80" name="Picture 79"/>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69673" y="4501377"/>
                  <a:ext cx="971550" cy="971550"/>
                </a:xfrm>
                <a:prstGeom prst="rect">
                  <a:avLst/>
                </a:prstGeom>
              </p:spPr>
            </p:pic>
            <p:pic>
              <p:nvPicPr>
                <p:cNvPr id="1044" name="Picture 1043"/>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392827" y="4875763"/>
                  <a:ext cx="537914" cy="457227"/>
                </a:xfrm>
                <a:prstGeom prst="rect">
                  <a:avLst/>
                </a:prstGeom>
              </p:spPr>
            </p:pic>
          </p:grpSp>
          <p:sp>
            <p:nvSpPr>
              <p:cNvPr id="203" name="TextBox 202"/>
              <p:cNvSpPr txBox="1"/>
              <p:nvPr/>
            </p:nvSpPr>
            <p:spPr>
              <a:xfrm>
                <a:off x="3715188" y="5164194"/>
                <a:ext cx="993042" cy="275603"/>
              </a:xfrm>
              <a:prstGeom prst="rect">
                <a:avLst/>
              </a:prstGeom>
              <a:noFill/>
            </p:spPr>
            <p:txBody>
              <a:bodyPr wrap="none" rtlCol="0">
                <a:spAutoFit/>
              </a:bodyPr>
              <a:lstStyle/>
              <a:p>
                <a:r>
                  <a:rPr lang="fr-CH" sz="1000" i="1" dirty="0" err="1" smtClean="0">
                    <a:solidFill>
                      <a:srgbClr val="002060"/>
                    </a:solidFill>
                  </a:rPr>
                  <a:t>Cryosphere</a:t>
                </a:r>
                <a:endParaRPr lang="en-US" sz="1000" i="1" dirty="0">
                  <a:solidFill>
                    <a:srgbClr val="002060"/>
                  </a:solidFill>
                </a:endParaRPr>
              </a:p>
            </p:txBody>
          </p:sp>
        </p:grpSp>
        <p:grpSp>
          <p:nvGrpSpPr>
            <p:cNvPr id="1028" name="Group 1027"/>
            <p:cNvGrpSpPr/>
            <p:nvPr/>
          </p:nvGrpSpPr>
          <p:grpSpPr>
            <a:xfrm>
              <a:off x="1965022" y="1202254"/>
              <a:ext cx="854378" cy="798084"/>
              <a:chOff x="303956" y="2903980"/>
              <a:chExt cx="1134155" cy="1076274"/>
            </a:xfrm>
          </p:grpSpPr>
          <p:grpSp>
            <p:nvGrpSpPr>
              <p:cNvPr id="1063" name="Group 1062"/>
              <p:cNvGrpSpPr/>
              <p:nvPr/>
            </p:nvGrpSpPr>
            <p:grpSpPr>
              <a:xfrm>
                <a:off x="303956" y="2926834"/>
                <a:ext cx="1134155" cy="1053420"/>
                <a:chOff x="94277" y="5492226"/>
                <a:chExt cx="1134155" cy="1072284"/>
              </a:xfrm>
              <a:scene3d>
                <a:camera prst="orthographicFront">
                  <a:rot lat="0" lon="20399971" rev="0"/>
                </a:camera>
                <a:lightRig rig="threePt" dir="t"/>
              </a:scene3d>
            </p:grpSpPr>
            <p:pic>
              <p:nvPicPr>
                <p:cNvPr id="1060" name="Picture 1059"/>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4277" y="5492226"/>
                  <a:ext cx="1134155" cy="1072284"/>
                </a:xfrm>
                <a:prstGeom prst="rect">
                  <a:avLst/>
                </a:prstGeom>
              </p:spPr>
            </p:pic>
            <p:pic>
              <p:nvPicPr>
                <p:cNvPr id="1062" name="Picture 1061"/>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260066" y="6088369"/>
                  <a:ext cx="828534" cy="208265"/>
                </a:xfrm>
                <a:prstGeom prst="rect">
                  <a:avLst/>
                </a:prstGeom>
              </p:spPr>
            </p:pic>
          </p:grpSp>
          <p:sp>
            <p:nvSpPr>
              <p:cNvPr id="188" name="TextBox 187"/>
              <p:cNvSpPr txBox="1"/>
              <p:nvPr/>
            </p:nvSpPr>
            <p:spPr>
              <a:xfrm>
                <a:off x="423519" y="2903980"/>
                <a:ext cx="559342" cy="267555"/>
              </a:xfrm>
              <a:prstGeom prst="rect">
                <a:avLst/>
              </a:prstGeom>
              <a:noFill/>
            </p:spPr>
            <p:txBody>
              <a:bodyPr wrap="none" rtlCol="0">
                <a:spAutoFit/>
              </a:bodyPr>
              <a:lstStyle/>
              <a:p>
                <a:r>
                  <a:rPr lang="fr-CH" sz="1000" i="1" dirty="0" err="1" smtClean="0">
                    <a:solidFill>
                      <a:srgbClr val="002060"/>
                    </a:solidFill>
                  </a:rPr>
                  <a:t>Energy</a:t>
                </a:r>
                <a:endParaRPr lang="en-US" sz="1000" i="1" dirty="0">
                  <a:solidFill>
                    <a:srgbClr val="002060"/>
                  </a:solidFill>
                </a:endParaRPr>
              </a:p>
            </p:txBody>
          </p:sp>
        </p:grpSp>
        <p:grpSp>
          <p:nvGrpSpPr>
            <p:cNvPr id="8" name="Group 7"/>
            <p:cNvGrpSpPr/>
            <p:nvPr/>
          </p:nvGrpSpPr>
          <p:grpSpPr>
            <a:xfrm>
              <a:off x="3867199" y="266538"/>
              <a:ext cx="879397" cy="800822"/>
              <a:chOff x="2856953" y="2956530"/>
              <a:chExt cx="990775" cy="848980"/>
            </a:xfrm>
          </p:grpSpPr>
          <p:grpSp>
            <p:nvGrpSpPr>
              <p:cNvPr id="1061" name="Group 1060"/>
              <p:cNvGrpSpPr/>
              <p:nvPr/>
            </p:nvGrpSpPr>
            <p:grpSpPr>
              <a:xfrm>
                <a:off x="2856953" y="3006237"/>
                <a:ext cx="976138" cy="799273"/>
                <a:chOff x="206181" y="5271627"/>
                <a:chExt cx="1135950" cy="971550"/>
              </a:xfrm>
              <a:scene3d>
                <a:camera prst="orthographicFront">
                  <a:rot lat="0" lon="20399971" rev="0"/>
                </a:camera>
                <a:lightRig rig="threePt" dir="t"/>
              </a:scene3d>
            </p:grpSpPr>
            <p:pic>
              <p:nvPicPr>
                <p:cNvPr id="97" name="Picture 96"/>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06181" y="5271627"/>
                  <a:ext cx="1135950" cy="971550"/>
                </a:xfrm>
                <a:prstGeom prst="rect">
                  <a:avLst/>
                </a:prstGeom>
              </p:spPr>
            </p:pic>
            <p:pic>
              <p:nvPicPr>
                <p:cNvPr id="1054" name="Picture 1053"/>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450611" y="5729976"/>
                  <a:ext cx="623223" cy="490203"/>
                </a:xfrm>
                <a:prstGeom prst="rect">
                  <a:avLst/>
                </a:prstGeom>
              </p:spPr>
            </p:pic>
          </p:grpSp>
          <p:sp>
            <p:nvSpPr>
              <p:cNvPr id="192" name="TextBox 191"/>
              <p:cNvSpPr txBox="1"/>
              <p:nvPr/>
            </p:nvSpPr>
            <p:spPr>
              <a:xfrm>
                <a:off x="3110507" y="2956530"/>
                <a:ext cx="737221" cy="261028"/>
              </a:xfrm>
              <a:prstGeom prst="rect">
                <a:avLst/>
              </a:prstGeom>
              <a:noFill/>
            </p:spPr>
            <p:txBody>
              <a:bodyPr wrap="none" rtlCol="0">
                <a:spAutoFit/>
              </a:bodyPr>
              <a:lstStyle/>
              <a:p>
                <a:r>
                  <a:rPr lang="fr-CH" sz="1000" i="1" dirty="0" err="1" smtClean="0">
                    <a:solidFill>
                      <a:srgbClr val="002060"/>
                    </a:solidFill>
                  </a:rPr>
                  <a:t>Disasters</a:t>
                </a:r>
                <a:endParaRPr lang="en-US" sz="1000" i="1" dirty="0">
                  <a:solidFill>
                    <a:srgbClr val="002060"/>
                  </a:solidFill>
                </a:endParaRPr>
              </a:p>
            </p:txBody>
          </p:sp>
        </p:grpSp>
        <p:sp>
          <p:nvSpPr>
            <p:cNvPr id="191" name="TextBox 190"/>
            <p:cNvSpPr txBox="1"/>
            <p:nvPr/>
          </p:nvSpPr>
          <p:spPr>
            <a:xfrm>
              <a:off x="3103442" y="1185118"/>
              <a:ext cx="163964" cy="232254"/>
            </a:xfrm>
            <a:prstGeom prst="rect">
              <a:avLst/>
            </a:prstGeom>
            <a:noFill/>
          </p:spPr>
          <p:txBody>
            <a:bodyPr wrap="none" rtlCol="0">
              <a:spAutoFit/>
            </a:bodyPr>
            <a:lstStyle/>
            <a:p>
              <a:endParaRPr lang="en-US" sz="1000" i="1" dirty="0">
                <a:solidFill>
                  <a:srgbClr val="002060"/>
                </a:solidFill>
              </a:endParaRPr>
            </a:p>
          </p:txBody>
        </p:sp>
        <p:grpSp>
          <p:nvGrpSpPr>
            <p:cNvPr id="3" name="Group 2"/>
            <p:cNvGrpSpPr/>
            <p:nvPr/>
          </p:nvGrpSpPr>
          <p:grpSpPr>
            <a:xfrm>
              <a:off x="2011218" y="1930875"/>
              <a:ext cx="884382" cy="888525"/>
              <a:chOff x="2485180" y="1085749"/>
              <a:chExt cx="996392" cy="941957"/>
            </a:xfrm>
          </p:grpSpPr>
          <p:grpSp>
            <p:nvGrpSpPr>
              <p:cNvPr id="1049" name="Group 1048"/>
              <p:cNvGrpSpPr/>
              <p:nvPr/>
            </p:nvGrpSpPr>
            <p:grpSpPr>
              <a:xfrm>
                <a:off x="2485180" y="1161949"/>
                <a:ext cx="996392" cy="865757"/>
                <a:chOff x="2342442" y="3770297"/>
                <a:chExt cx="1100187" cy="971550"/>
              </a:xfrm>
              <a:scene3d>
                <a:camera prst="orthographicFront">
                  <a:rot lat="0" lon="20399971" rev="0"/>
                </a:camera>
                <a:lightRig rig="threePt" dir="t"/>
              </a:scene3d>
            </p:grpSpPr>
            <p:pic>
              <p:nvPicPr>
                <p:cNvPr id="88" name="Picture 87"/>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342442" y="3770297"/>
                  <a:ext cx="1100187" cy="971550"/>
                </a:xfrm>
                <a:prstGeom prst="rect">
                  <a:avLst/>
                </a:prstGeom>
                <a:solidFill>
                  <a:schemeClr val="accent1"/>
                </a:solidFill>
              </p:spPr>
            </p:pic>
            <p:pic>
              <p:nvPicPr>
                <p:cNvPr id="1048" name="Picture 1047"/>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2578796" y="4284974"/>
                  <a:ext cx="684878" cy="285366"/>
                </a:xfrm>
                <a:prstGeom prst="rect">
                  <a:avLst/>
                </a:prstGeom>
              </p:spPr>
            </p:pic>
          </p:grpSp>
          <p:sp>
            <p:nvSpPr>
              <p:cNvPr id="184" name="TextBox 183"/>
              <p:cNvSpPr txBox="1"/>
              <p:nvPr/>
            </p:nvSpPr>
            <p:spPr>
              <a:xfrm>
                <a:off x="2646616" y="1085749"/>
                <a:ext cx="529312" cy="246221"/>
              </a:xfrm>
              <a:prstGeom prst="rect">
                <a:avLst/>
              </a:prstGeom>
              <a:noFill/>
            </p:spPr>
            <p:txBody>
              <a:bodyPr wrap="none" rtlCol="0">
                <a:spAutoFit/>
              </a:bodyPr>
              <a:lstStyle/>
              <a:p>
                <a:r>
                  <a:rPr lang="fr-CH" sz="1000" i="1" dirty="0" err="1" smtClean="0">
                    <a:solidFill>
                      <a:srgbClr val="002060"/>
                    </a:solidFill>
                  </a:rPr>
                  <a:t>Health</a:t>
                </a:r>
                <a:endParaRPr lang="en-US" sz="1000" i="1" dirty="0">
                  <a:solidFill>
                    <a:srgbClr val="002060"/>
                  </a:solidFill>
                </a:endParaRPr>
              </a:p>
            </p:txBody>
          </p:sp>
        </p:grpSp>
        <p:grpSp>
          <p:nvGrpSpPr>
            <p:cNvPr id="2" name="Group 1"/>
            <p:cNvGrpSpPr/>
            <p:nvPr/>
          </p:nvGrpSpPr>
          <p:grpSpPr>
            <a:xfrm>
              <a:off x="304800" y="304800"/>
              <a:ext cx="843414" cy="937409"/>
              <a:chOff x="285825" y="-586115"/>
              <a:chExt cx="1090913" cy="1074055"/>
            </a:xfrm>
          </p:grpSpPr>
          <p:grpSp>
            <p:nvGrpSpPr>
              <p:cNvPr id="106" name="Group 105"/>
              <p:cNvGrpSpPr/>
              <p:nvPr/>
            </p:nvGrpSpPr>
            <p:grpSpPr>
              <a:xfrm>
                <a:off x="285825" y="-583781"/>
                <a:ext cx="1090913" cy="1071721"/>
                <a:chOff x="1241067" y="2033480"/>
                <a:chExt cx="1090913" cy="1071721"/>
              </a:xfrm>
            </p:grpSpPr>
            <p:pic>
              <p:nvPicPr>
                <p:cNvPr id="112" name="Picture 111"/>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241067" y="2033480"/>
                  <a:ext cx="1090913" cy="1071721"/>
                </a:xfrm>
                <a:prstGeom prst="rect">
                  <a:avLst/>
                </a:prstGeom>
                <a:scene3d>
                  <a:camera prst="orthographicFront">
                    <a:rot lat="0" lon="20399971" rev="0"/>
                  </a:camera>
                  <a:lightRig rig="threePt" dir="t"/>
                </a:scene3d>
              </p:spPr>
            </p:pic>
            <p:pic>
              <p:nvPicPr>
                <p:cNvPr id="1064" name="Picture 1063"/>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1489526" y="2489388"/>
                  <a:ext cx="673913" cy="318768"/>
                </a:xfrm>
                <a:prstGeom prst="rect">
                  <a:avLst/>
                </a:prstGeom>
                <a:scene3d>
                  <a:camera prst="orthographicFront">
                    <a:rot lat="0" lon="20399971" rev="0"/>
                  </a:camera>
                  <a:lightRig rig="threePt" dir="t"/>
                </a:scene3d>
              </p:spPr>
            </p:pic>
          </p:grpSp>
          <p:sp>
            <p:nvSpPr>
              <p:cNvPr id="187" name="TextBox 186"/>
              <p:cNvSpPr txBox="1"/>
              <p:nvPr/>
            </p:nvSpPr>
            <p:spPr>
              <a:xfrm>
                <a:off x="386780" y="-586115"/>
                <a:ext cx="902126" cy="266110"/>
              </a:xfrm>
              <a:prstGeom prst="rect">
                <a:avLst/>
              </a:prstGeom>
              <a:noFill/>
            </p:spPr>
            <p:txBody>
              <a:bodyPr wrap="none" rtlCol="0">
                <a:spAutoFit/>
              </a:bodyPr>
              <a:lstStyle/>
              <a:p>
                <a:r>
                  <a:rPr lang="fr-CH" sz="1000" i="1" dirty="0" err="1" smtClean="0">
                    <a:solidFill>
                      <a:srgbClr val="002060"/>
                    </a:solidFill>
                  </a:rPr>
                  <a:t>Biodiversity</a:t>
                </a:r>
                <a:endParaRPr lang="en-US" sz="1000" i="1" dirty="0">
                  <a:solidFill>
                    <a:srgbClr val="002060"/>
                  </a:solidFill>
                </a:endParaRPr>
              </a:p>
            </p:txBody>
          </p:sp>
        </p:grpSp>
        <p:pic>
          <p:nvPicPr>
            <p:cNvPr id="1065" name="Picture 1064"/>
            <p:cNvPicPr>
              <a:picLocks noChangeAspect="1"/>
            </p:cNvPicPr>
            <p:nvPr/>
          </p:nvPicPr>
          <p:blipFill rotWithShape="1">
            <a:blip r:embed="rId41" cstate="print">
              <a:extLst>
                <a:ext uri="{28A0092B-C50C-407E-A947-70E740481C1C}">
                  <a14:useLocalDpi xmlns:a14="http://schemas.microsoft.com/office/drawing/2010/main" val="0"/>
                </a:ext>
              </a:extLst>
            </a:blip>
            <a:srcRect t="15262" b="26797"/>
            <a:stretch/>
          </p:blipFill>
          <p:spPr>
            <a:xfrm>
              <a:off x="2683229" y="4242570"/>
              <a:ext cx="510454" cy="329430"/>
            </a:xfrm>
            <a:prstGeom prst="rect">
              <a:avLst/>
            </a:prstGeom>
            <a:scene3d>
              <a:camera prst="orthographicFront">
                <a:rot lat="0" lon="20399971" rev="0"/>
              </a:camera>
              <a:lightRig rig="threePt" dir="t"/>
            </a:scene3d>
          </p:spPr>
        </p:pic>
        <p:sp>
          <p:nvSpPr>
            <p:cNvPr id="196" name="TextBox 195"/>
            <p:cNvSpPr txBox="1"/>
            <p:nvPr/>
          </p:nvSpPr>
          <p:spPr>
            <a:xfrm>
              <a:off x="3023018" y="1820374"/>
              <a:ext cx="163964" cy="232254"/>
            </a:xfrm>
            <a:prstGeom prst="rect">
              <a:avLst/>
            </a:prstGeom>
            <a:noFill/>
          </p:spPr>
          <p:txBody>
            <a:bodyPr wrap="none" rtlCol="0">
              <a:spAutoFit/>
            </a:bodyPr>
            <a:lstStyle/>
            <a:p>
              <a:endParaRPr lang="en-US" sz="1000" i="1" dirty="0">
                <a:solidFill>
                  <a:srgbClr val="002060"/>
                </a:solidFill>
              </a:endParaRPr>
            </a:p>
          </p:txBody>
        </p:sp>
        <p:sp>
          <p:nvSpPr>
            <p:cNvPr id="1080" name="TextBox 1079"/>
            <p:cNvSpPr txBox="1"/>
            <p:nvPr/>
          </p:nvSpPr>
          <p:spPr>
            <a:xfrm rot="10800000">
              <a:off x="34750" y="339049"/>
              <a:ext cx="346249" cy="3119109"/>
            </a:xfrm>
            <a:prstGeom prst="rect">
              <a:avLst/>
            </a:prstGeom>
            <a:noFill/>
          </p:spPr>
          <p:txBody>
            <a:bodyPr vert="eaVert" wrap="square" rtlCol="0">
              <a:spAutoFit/>
            </a:bodyPr>
            <a:lstStyle/>
            <a:p>
              <a:pPr algn="ctr"/>
              <a:r>
                <a:rPr lang="fr-CH" sz="1050" dirty="0" smtClean="0">
                  <a:solidFill>
                    <a:schemeClr val="tx2">
                      <a:lumMod val="60000"/>
                      <a:lumOff val="40000"/>
                    </a:schemeClr>
                  </a:solidFill>
                  <a:latin typeface="Calibri" panose="020F0502020204030204" pitchFamily="34" charset="0"/>
                  <a:cs typeface="Aharoni" panose="02010803020104030203" pitchFamily="2" charset="-79"/>
                </a:rPr>
                <a:t>International Providers</a:t>
              </a:r>
              <a:endParaRPr lang="en-US" sz="1050" dirty="0">
                <a:solidFill>
                  <a:schemeClr val="tx2">
                    <a:lumMod val="60000"/>
                    <a:lumOff val="40000"/>
                  </a:schemeClr>
                </a:solidFill>
                <a:latin typeface="Calibri" panose="020F0502020204030204" pitchFamily="34" charset="0"/>
                <a:cs typeface="Aharoni" panose="02010803020104030203" pitchFamily="2" charset="-79"/>
              </a:endParaRPr>
            </a:p>
          </p:txBody>
        </p:sp>
        <p:sp>
          <p:nvSpPr>
            <p:cNvPr id="238" name="TextBox 237"/>
            <p:cNvSpPr txBox="1"/>
            <p:nvPr/>
          </p:nvSpPr>
          <p:spPr>
            <a:xfrm rot="10800000">
              <a:off x="34750" y="3205491"/>
              <a:ext cx="346249" cy="3119109"/>
            </a:xfrm>
            <a:prstGeom prst="rect">
              <a:avLst/>
            </a:prstGeom>
            <a:noFill/>
          </p:spPr>
          <p:txBody>
            <a:bodyPr vert="eaVert" wrap="square" rtlCol="0">
              <a:spAutoFit/>
            </a:bodyPr>
            <a:lstStyle/>
            <a:p>
              <a:pPr algn="ctr"/>
              <a:r>
                <a:rPr lang="fr-CH" sz="1050" dirty="0" err="1" smtClean="0">
                  <a:solidFill>
                    <a:schemeClr val="tx2">
                      <a:lumMod val="60000"/>
                      <a:lumOff val="40000"/>
                    </a:schemeClr>
                  </a:solidFill>
                  <a:latin typeface="Calibri" panose="020F0502020204030204" pitchFamily="34" charset="0"/>
                  <a:cs typeface="Aharoni" panose="02010803020104030203" pitchFamily="2" charset="-79"/>
                </a:rPr>
                <a:t>Regional</a:t>
              </a:r>
              <a:r>
                <a:rPr lang="fr-CH" sz="1050" dirty="0" smtClean="0">
                  <a:solidFill>
                    <a:schemeClr val="tx2">
                      <a:lumMod val="60000"/>
                      <a:lumOff val="40000"/>
                    </a:schemeClr>
                  </a:solidFill>
                  <a:latin typeface="Calibri" panose="020F0502020204030204" pitchFamily="34" charset="0"/>
                  <a:cs typeface="Aharoni" panose="02010803020104030203" pitchFamily="2" charset="-79"/>
                </a:rPr>
                <a:t> &amp; National Providers</a:t>
              </a:r>
              <a:endParaRPr lang="en-US" sz="1050" dirty="0">
                <a:solidFill>
                  <a:schemeClr val="tx2">
                    <a:lumMod val="60000"/>
                    <a:lumOff val="40000"/>
                  </a:schemeClr>
                </a:solidFill>
                <a:latin typeface="Calibri" panose="020F0502020204030204" pitchFamily="34" charset="0"/>
                <a:cs typeface="Aharoni" panose="02010803020104030203" pitchFamily="2" charset="-79"/>
              </a:endParaRPr>
            </a:p>
          </p:txBody>
        </p:sp>
        <p:grpSp>
          <p:nvGrpSpPr>
            <p:cNvPr id="109" name="Group 108"/>
            <p:cNvGrpSpPr/>
            <p:nvPr/>
          </p:nvGrpSpPr>
          <p:grpSpPr>
            <a:xfrm>
              <a:off x="308541" y="990600"/>
              <a:ext cx="1672659" cy="1682419"/>
              <a:chOff x="3199936" y="102372"/>
              <a:chExt cx="1954837" cy="1783340"/>
            </a:xfrm>
          </p:grpSpPr>
          <p:grpSp>
            <p:nvGrpSpPr>
              <p:cNvPr id="1035" name="Group 1034"/>
              <p:cNvGrpSpPr/>
              <p:nvPr/>
            </p:nvGrpSpPr>
            <p:grpSpPr>
              <a:xfrm>
                <a:off x="4252266" y="1000805"/>
                <a:ext cx="902507" cy="864052"/>
                <a:chOff x="282639" y="3694140"/>
                <a:chExt cx="971550" cy="971550"/>
              </a:xfrm>
              <a:scene3d>
                <a:camera prst="orthographicFront">
                  <a:rot lat="0" lon="20399971" rev="0"/>
                </a:camera>
                <a:lightRig rig="threePt" dir="t"/>
              </a:scene3d>
            </p:grpSpPr>
            <p:pic>
              <p:nvPicPr>
                <p:cNvPr id="57" name="Picture 56"/>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82639" y="3694140"/>
                  <a:ext cx="971550" cy="971550"/>
                </a:xfrm>
                <a:prstGeom prst="rect">
                  <a:avLst/>
                </a:prstGeom>
              </p:spPr>
            </p:pic>
            <p:pic>
              <p:nvPicPr>
                <p:cNvPr id="1034" name="Picture 1033"/>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431726" y="4161429"/>
                  <a:ext cx="648681" cy="328248"/>
                </a:xfrm>
                <a:prstGeom prst="rect">
                  <a:avLst/>
                </a:prstGeom>
              </p:spPr>
            </p:pic>
          </p:grpSp>
          <p:grpSp>
            <p:nvGrpSpPr>
              <p:cNvPr id="146" name="Group 145"/>
              <p:cNvGrpSpPr/>
              <p:nvPr/>
            </p:nvGrpSpPr>
            <p:grpSpPr>
              <a:xfrm>
                <a:off x="3199936" y="102372"/>
                <a:ext cx="996392" cy="929894"/>
                <a:chOff x="3066990" y="117293"/>
                <a:chExt cx="996392" cy="929894"/>
              </a:xfrm>
            </p:grpSpPr>
            <p:grpSp>
              <p:nvGrpSpPr>
                <p:cNvPr id="1059" name="Group 1058"/>
                <p:cNvGrpSpPr/>
                <p:nvPr/>
              </p:nvGrpSpPr>
              <p:grpSpPr>
                <a:xfrm>
                  <a:off x="3066990" y="227487"/>
                  <a:ext cx="996392" cy="819700"/>
                  <a:chOff x="2619180" y="5472927"/>
                  <a:chExt cx="971550" cy="971550"/>
                </a:xfrm>
                <a:scene3d>
                  <a:camera prst="orthographicFront">
                    <a:rot lat="0" lon="20399971" rev="0"/>
                  </a:camera>
                  <a:lightRig rig="threePt" dir="t"/>
                </a:scene3d>
              </p:grpSpPr>
              <p:pic>
                <p:nvPicPr>
                  <p:cNvPr id="102" name="Picture 101"/>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619180" y="5472927"/>
                    <a:ext cx="971550" cy="971550"/>
                  </a:xfrm>
                  <a:prstGeom prst="rect">
                    <a:avLst/>
                  </a:prstGeom>
                </p:spPr>
              </p:pic>
              <p:pic>
                <p:nvPicPr>
                  <p:cNvPr id="1057" name="Picture 1056"/>
                  <p:cNvPicPr>
                    <a:picLocks noChangeAspect="1"/>
                  </p:cNvPicPr>
                  <p:nvPr/>
                </p:nvPicPr>
                <p:blipFill rotWithShape="1">
                  <a:blip r:embed="rId43" cstate="print">
                    <a:extLst>
                      <a:ext uri="{28A0092B-C50C-407E-A947-70E740481C1C}">
                        <a14:useLocalDpi xmlns:a14="http://schemas.microsoft.com/office/drawing/2010/main" val="0"/>
                      </a:ext>
                    </a:extLst>
                  </a:blip>
                  <a:srcRect l="19036" r="12773"/>
                  <a:stretch/>
                </p:blipFill>
                <p:spPr>
                  <a:xfrm>
                    <a:off x="2857117" y="5957506"/>
                    <a:ext cx="495675" cy="473265"/>
                  </a:xfrm>
                  <a:prstGeom prst="rect">
                    <a:avLst/>
                  </a:prstGeom>
                </p:spPr>
              </p:pic>
            </p:grpSp>
            <p:sp>
              <p:nvSpPr>
                <p:cNvPr id="181" name="TextBox 180"/>
                <p:cNvSpPr txBox="1"/>
                <p:nvPr/>
              </p:nvSpPr>
              <p:spPr>
                <a:xfrm>
                  <a:off x="3295318" y="117293"/>
                  <a:ext cx="191625" cy="246186"/>
                </a:xfrm>
                <a:prstGeom prst="rect">
                  <a:avLst/>
                </a:prstGeom>
                <a:noFill/>
              </p:spPr>
              <p:txBody>
                <a:bodyPr wrap="none" rtlCol="0">
                  <a:spAutoFit/>
                </a:bodyPr>
                <a:lstStyle/>
                <a:p>
                  <a:endParaRPr lang="en-US" sz="1000" i="1" dirty="0">
                    <a:solidFill>
                      <a:srgbClr val="002060"/>
                    </a:solidFill>
                  </a:endParaRPr>
                </a:p>
              </p:txBody>
            </p:sp>
          </p:grpSp>
          <p:grpSp>
            <p:nvGrpSpPr>
              <p:cNvPr id="4" name="Group 3"/>
              <p:cNvGrpSpPr/>
              <p:nvPr/>
            </p:nvGrpSpPr>
            <p:grpSpPr>
              <a:xfrm>
                <a:off x="4099568" y="107745"/>
                <a:ext cx="970741" cy="1057922"/>
                <a:chOff x="4099568" y="107745"/>
                <a:chExt cx="970741" cy="1057922"/>
              </a:xfrm>
            </p:grpSpPr>
            <p:grpSp>
              <p:nvGrpSpPr>
                <p:cNvPr id="51" name="Group 50"/>
                <p:cNvGrpSpPr/>
                <p:nvPr/>
              </p:nvGrpSpPr>
              <p:grpSpPr>
                <a:xfrm>
                  <a:off x="4099568" y="107745"/>
                  <a:ext cx="970741" cy="1057922"/>
                  <a:chOff x="1357426" y="1739039"/>
                  <a:chExt cx="1425222" cy="1425222"/>
                </a:xfrm>
                <a:scene3d>
                  <a:camera prst="orthographicFront">
                    <a:rot lat="0" lon="20399971" rev="0"/>
                  </a:camera>
                  <a:lightRig rig="threePt" dir="t"/>
                </a:scene3d>
              </p:grpSpPr>
              <p:pic>
                <p:nvPicPr>
                  <p:cNvPr id="52" name="Picture 51"/>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357426" y="1739039"/>
                    <a:ext cx="1425222" cy="1425222"/>
                  </a:xfrm>
                  <a:prstGeom prst="rect">
                    <a:avLst/>
                  </a:prstGeom>
                </p:spPr>
              </p:pic>
              <p:pic>
                <p:nvPicPr>
                  <p:cNvPr id="50" name="Picture 49"/>
                  <p:cNvPicPr>
                    <a:picLocks noChangeAspect="1"/>
                  </p:cNvPicPr>
                  <p:nvPr/>
                </p:nvPicPr>
                <p:blipFill>
                  <a:blip r:embed="rId44">
                    <a:extLst>
                      <a:ext uri="{28A0092B-C50C-407E-A947-70E740481C1C}">
                        <a14:useLocalDpi xmlns:a14="http://schemas.microsoft.com/office/drawing/2010/main" val="0"/>
                      </a:ext>
                    </a:extLst>
                  </a:blip>
                  <a:stretch>
                    <a:fillRect/>
                  </a:stretch>
                </p:blipFill>
                <p:spPr>
                  <a:xfrm>
                    <a:off x="1812840" y="2203492"/>
                    <a:ext cx="456951" cy="510710"/>
                  </a:xfrm>
                  <a:prstGeom prst="rect">
                    <a:avLst/>
                  </a:prstGeom>
                </p:spPr>
              </p:pic>
            </p:grpSp>
            <p:sp>
              <p:nvSpPr>
                <p:cNvPr id="182" name="TextBox 181"/>
                <p:cNvSpPr txBox="1"/>
                <p:nvPr/>
              </p:nvSpPr>
              <p:spPr>
                <a:xfrm>
                  <a:off x="4244736" y="107745"/>
                  <a:ext cx="191625" cy="246186"/>
                </a:xfrm>
                <a:prstGeom prst="rect">
                  <a:avLst/>
                </a:prstGeom>
                <a:noFill/>
              </p:spPr>
              <p:txBody>
                <a:bodyPr wrap="none" rtlCol="0">
                  <a:spAutoFit/>
                </a:bodyPr>
                <a:lstStyle/>
                <a:p>
                  <a:endParaRPr lang="en-US" sz="1000" i="1" dirty="0">
                    <a:solidFill>
                      <a:srgbClr val="002060"/>
                    </a:solidFill>
                  </a:endParaRPr>
                </a:p>
              </p:txBody>
            </p:sp>
          </p:grpSp>
          <p:grpSp>
            <p:nvGrpSpPr>
              <p:cNvPr id="114" name="Group 113"/>
              <p:cNvGrpSpPr/>
              <p:nvPr/>
            </p:nvGrpSpPr>
            <p:grpSpPr>
              <a:xfrm>
                <a:off x="3345021" y="1012403"/>
                <a:ext cx="1058392" cy="873309"/>
                <a:chOff x="3669840" y="1722368"/>
                <a:chExt cx="1101000" cy="1011575"/>
              </a:xfrm>
            </p:grpSpPr>
            <p:grpSp>
              <p:nvGrpSpPr>
                <p:cNvPr id="1031" name="Group 1030"/>
                <p:cNvGrpSpPr/>
                <p:nvPr/>
              </p:nvGrpSpPr>
              <p:grpSpPr>
                <a:xfrm>
                  <a:off x="3669840" y="1779485"/>
                  <a:ext cx="1101000" cy="954458"/>
                  <a:chOff x="1377781" y="2768511"/>
                  <a:chExt cx="1128641" cy="971550"/>
                </a:xfrm>
                <a:scene3d>
                  <a:camera prst="orthographicFront">
                    <a:rot lat="0" lon="20399971" rev="0"/>
                  </a:camera>
                  <a:lightRig rig="threePt" dir="t"/>
                </a:scene3d>
              </p:grpSpPr>
              <p:pic>
                <p:nvPicPr>
                  <p:cNvPr id="54" name="Picture 5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377781" y="2768511"/>
                    <a:ext cx="1128641" cy="971550"/>
                  </a:xfrm>
                  <a:prstGeom prst="rect">
                    <a:avLst/>
                  </a:prstGeom>
                </p:spPr>
              </p:pic>
              <p:pic>
                <p:nvPicPr>
                  <p:cNvPr id="1029" name="Picture 1028"/>
                  <p:cNvPicPr>
                    <a:picLocks noChangeAspect="1"/>
                  </p:cNvPicPr>
                  <p:nvPr/>
                </p:nvPicPr>
                <p:blipFill>
                  <a:blip r:embed="rId45" cstate="print">
                    <a:extLst>
                      <a:ext uri="{28A0092B-C50C-407E-A947-70E740481C1C}">
                        <a14:useLocalDpi xmlns:a14="http://schemas.microsoft.com/office/drawing/2010/main" val="0"/>
                      </a:ext>
                    </a:extLst>
                  </a:blip>
                  <a:stretch>
                    <a:fillRect/>
                  </a:stretch>
                </p:blipFill>
                <p:spPr>
                  <a:xfrm>
                    <a:off x="1658357" y="3256368"/>
                    <a:ext cx="638515" cy="443875"/>
                  </a:xfrm>
                  <a:prstGeom prst="rect">
                    <a:avLst/>
                  </a:prstGeom>
                </p:spPr>
              </p:pic>
            </p:grpSp>
            <p:sp>
              <p:nvSpPr>
                <p:cNvPr id="186" name="TextBox 185"/>
                <p:cNvSpPr txBox="1"/>
                <p:nvPr/>
              </p:nvSpPr>
              <p:spPr>
                <a:xfrm>
                  <a:off x="3864963" y="1722368"/>
                  <a:ext cx="199339" cy="285164"/>
                </a:xfrm>
                <a:prstGeom prst="rect">
                  <a:avLst/>
                </a:prstGeom>
                <a:noFill/>
              </p:spPr>
              <p:txBody>
                <a:bodyPr wrap="none" rtlCol="0">
                  <a:spAutoFit/>
                </a:bodyPr>
                <a:lstStyle/>
                <a:p>
                  <a:endParaRPr lang="en-US" sz="1000" i="1" dirty="0">
                    <a:solidFill>
                      <a:srgbClr val="002060"/>
                    </a:solidFill>
                  </a:endParaRPr>
                </a:p>
              </p:txBody>
            </p:sp>
          </p:grpSp>
          <p:sp>
            <p:nvSpPr>
              <p:cNvPr id="190" name="TextBox 189"/>
              <p:cNvSpPr txBox="1"/>
              <p:nvPr/>
            </p:nvSpPr>
            <p:spPr>
              <a:xfrm>
                <a:off x="3859494" y="952226"/>
                <a:ext cx="876642" cy="246186"/>
              </a:xfrm>
              <a:prstGeom prst="rect">
                <a:avLst/>
              </a:prstGeom>
              <a:noFill/>
            </p:spPr>
            <p:txBody>
              <a:bodyPr wrap="none" rtlCol="0">
                <a:spAutoFit/>
              </a:bodyPr>
              <a:lstStyle/>
              <a:p>
                <a:r>
                  <a:rPr lang="fr-CH" sz="1000" i="1" dirty="0" err="1" smtClean="0">
                    <a:solidFill>
                      <a:srgbClr val="002060"/>
                    </a:solidFill>
                  </a:rPr>
                  <a:t>Environment</a:t>
                </a:r>
                <a:endParaRPr lang="en-US" sz="1000" i="1" dirty="0">
                  <a:solidFill>
                    <a:srgbClr val="002060"/>
                  </a:solidFill>
                </a:endParaRPr>
              </a:p>
            </p:txBody>
          </p:sp>
        </p:grpSp>
        <p:sp>
          <p:nvSpPr>
            <p:cNvPr id="135" name="Left-Right Arrow 134"/>
            <p:cNvSpPr/>
            <p:nvPr/>
          </p:nvSpPr>
          <p:spPr>
            <a:xfrm>
              <a:off x="4410942" y="3514901"/>
              <a:ext cx="1755117" cy="32585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0" name="Group 149"/>
            <p:cNvGrpSpPr/>
            <p:nvPr/>
          </p:nvGrpSpPr>
          <p:grpSpPr>
            <a:xfrm>
              <a:off x="1190625" y="218141"/>
              <a:ext cx="1793569" cy="934243"/>
              <a:chOff x="1190625" y="218141"/>
              <a:chExt cx="1793569" cy="934243"/>
            </a:xfrm>
          </p:grpSpPr>
          <p:grpSp>
            <p:nvGrpSpPr>
              <p:cNvPr id="142" name="Group 141"/>
              <p:cNvGrpSpPr/>
              <p:nvPr/>
            </p:nvGrpSpPr>
            <p:grpSpPr>
              <a:xfrm>
                <a:off x="1190625" y="218141"/>
                <a:ext cx="714375" cy="658588"/>
                <a:chOff x="1190625" y="228600"/>
                <a:chExt cx="714375" cy="724329"/>
              </a:xfrm>
            </p:grpSpPr>
            <p:pic>
              <p:nvPicPr>
                <p:cNvPr id="137" name="Picture 136"/>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190625" y="228600"/>
                  <a:ext cx="714375" cy="714375"/>
                </a:xfrm>
                <a:prstGeom prst="rect">
                  <a:avLst/>
                </a:prstGeom>
              </p:spPr>
            </p:pic>
            <p:pic>
              <p:nvPicPr>
                <p:cNvPr id="136" name="Picture 135"/>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1331172" y="609600"/>
                  <a:ext cx="343329" cy="343329"/>
                </a:xfrm>
                <a:prstGeom prst="rect">
                  <a:avLst/>
                </a:prstGeom>
              </p:spPr>
            </p:pic>
          </p:grpSp>
          <p:grpSp>
            <p:nvGrpSpPr>
              <p:cNvPr id="139" name="Group 138"/>
              <p:cNvGrpSpPr/>
              <p:nvPr/>
            </p:nvGrpSpPr>
            <p:grpSpPr>
              <a:xfrm>
                <a:off x="2295322" y="327693"/>
                <a:ext cx="688872" cy="815307"/>
                <a:chOff x="5033512" y="1572233"/>
                <a:chExt cx="688872" cy="815307"/>
              </a:xfrm>
            </p:grpSpPr>
            <p:pic>
              <p:nvPicPr>
                <p:cNvPr id="75" name="Picture 74"/>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033512" y="1572233"/>
                  <a:ext cx="688872" cy="755806"/>
                </a:xfrm>
                <a:prstGeom prst="rect">
                  <a:avLst/>
                </a:prstGeom>
                <a:scene3d>
                  <a:camera prst="orthographicFront">
                    <a:rot lat="0" lon="20399971" rev="0"/>
                  </a:camera>
                  <a:lightRig rig="threePt" dir="t"/>
                </a:scene3d>
              </p:spPr>
            </p:pic>
            <p:pic>
              <p:nvPicPr>
                <p:cNvPr id="138" name="Picture 137"/>
                <p:cNvPicPr>
                  <a:picLocks noChangeAspect="1"/>
                </p:cNvPicPr>
                <p:nvPr/>
              </p:nvPicPr>
              <p:blipFill>
                <a:blip r:embed="rId46" cstate="print">
                  <a:extLst>
                    <a:ext uri="{28A0092B-C50C-407E-A947-70E740481C1C}">
                      <a14:useLocalDpi xmlns:a14="http://schemas.microsoft.com/office/drawing/2010/main" val="0"/>
                    </a:ext>
                  </a:extLst>
                </a:blip>
                <a:stretch>
                  <a:fillRect/>
                </a:stretch>
              </p:blipFill>
              <p:spPr>
                <a:xfrm>
                  <a:off x="5228802" y="1980012"/>
                  <a:ext cx="371111" cy="407528"/>
                </a:xfrm>
                <a:prstGeom prst="rect">
                  <a:avLst/>
                </a:prstGeom>
              </p:spPr>
            </p:pic>
          </p:grpSp>
          <p:sp>
            <p:nvSpPr>
              <p:cNvPr id="202" name="TextBox 201"/>
              <p:cNvSpPr txBox="1"/>
              <p:nvPr/>
            </p:nvSpPr>
            <p:spPr>
              <a:xfrm>
                <a:off x="1742942" y="228600"/>
                <a:ext cx="1076458" cy="246221"/>
              </a:xfrm>
              <a:prstGeom prst="rect">
                <a:avLst/>
              </a:prstGeom>
              <a:noFill/>
            </p:spPr>
            <p:txBody>
              <a:bodyPr wrap="square" rtlCol="0">
                <a:spAutoFit/>
              </a:bodyPr>
              <a:lstStyle/>
              <a:p>
                <a:r>
                  <a:rPr lang="fr-CH" sz="1000" i="1" dirty="0" err="1" smtClean="0">
                    <a:solidFill>
                      <a:srgbClr val="002060"/>
                    </a:solidFill>
                  </a:rPr>
                  <a:t>Climate</a:t>
                </a:r>
                <a:r>
                  <a:rPr lang="fr-CH" sz="1000" i="1" dirty="0" smtClean="0">
                    <a:solidFill>
                      <a:srgbClr val="002060"/>
                    </a:solidFill>
                  </a:rPr>
                  <a:t>/</a:t>
                </a:r>
                <a:r>
                  <a:rPr lang="fr-CH" sz="1000" i="1" dirty="0" err="1" smtClean="0">
                    <a:solidFill>
                      <a:srgbClr val="002060"/>
                    </a:solidFill>
                  </a:rPr>
                  <a:t>Weather</a:t>
                </a:r>
                <a:endParaRPr lang="en-US" sz="1000" i="1" dirty="0">
                  <a:solidFill>
                    <a:srgbClr val="002060"/>
                  </a:solidFill>
                </a:endParaRPr>
              </a:p>
            </p:txBody>
          </p:sp>
          <p:grpSp>
            <p:nvGrpSpPr>
              <p:cNvPr id="140" name="Group 139"/>
              <p:cNvGrpSpPr/>
              <p:nvPr/>
            </p:nvGrpSpPr>
            <p:grpSpPr>
              <a:xfrm>
                <a:off x="1784311" y="685800"/>
                <a:ext cx="577889" cy="466584"/>
                <a:chOff x="1744518" y="475106"/>
                <a:chExt cx="677018" cy="552764"/>
              </a:xfrm>
            </p:grpSpPr>
            <p:pic>
              <p:nvPicPr>
                <p:cNvPr id="103" name="Picture 102"/>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744518" y="475106"/>
                  <a:ext cx="617502" cy="552764"/>
                </a:xfrm>
                <a:prstGeom prst="rect">
                  <a:avLst/>
                </a:prstGeom>
                <a:scene3d>
                  <a:camera prst="orthographicFront">
                    <a:rot lat="0" lon="20399971" rev="0"/>
                  </a:camera>
                  <a:lightRig rig="threePt" dir="t"/>
                </a:scene3d>
              </p:spPr>
            </p:pic>
            <p:pic>
              <p:nvPicPr>
                <p:cNvPr id="1055" name="Picture 1054"/>
                <p:cNvPicPr>
                  <a:picLocks noChangeAspect="1"/>
                </p:cNvPicPr>
                <p:nvPr/>
              </p:nvPicPr>
              <p:blipFill>
                <a:blip r:embed="rId47" cstate="print">
                  <a:extLst>
                    <a:ext uri="{28A0092B-C50C-407E-A947-70E740481C1C}">
                      <a14:useLocalDpi xmlns:a14="http://schemas.microsoft.com/office/drawing/2010/main" val="0"/>
                    </a:ext>
                  </a:extLst>
                </a:blip>
                <a:stretch>
                  <a:fillRect/>
                </a:stretch>
              </p:blipFill>
              <p:spPr>
                <a:xfrm>
                  <a:off x="1833290" y="791103"/>
                  <a:ext cx="588246" cy="225310"/>
                </a:xfrm>
                <a:prstGeom prst="rect">
                  <a:avLst/>
                </a:prstGeom>
                <a:scene3d>
                  <a:camera prst="orthographicFront">
                    <a:rot lat="0" lon="20399971" rev="0"/>
                  </a:camera>
                  <a:lightRig rig="threePt" dir="t"/>
                </a:scene3d>
              </p:spPr>
            </p:pic>
          </p:grpSp>
        </p:grpSp>
        <p:pic>
          <p:nvPicPr>
            <p:cNvPr id="115" name="Picture 114"/>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938456" y="1974514"/>
              <a:ext cx="698662" cy="764551"/>
            </a:xfrm>
            <a:prstGeom prst="rect">
              <a:avLst/>
            </a:prstGeom>
            <a:scene3d>
              <a:camera prst="orthographicFront">
                <a:rot lat="0" lon="20399971" rev="0"/>
              </a:camera>
              <a:lightRig rig="threePt" dir="t"/>
            </a:scene3d>
          </p:spPr>
        </p:pic>
        <p:sp>
          <p:nvSpPr>
            <p:cNvPr id="194" name="TextBox 193"/>
            <p:cNvSpPr txBox="1"/>
            <p:nvPr/>
          </p:nvSpPr>
          <p:spPr>
            <a:xfrm>
              <a:off x="3578058" y="1986405"/>
              <a:ext cx="455581" cy="232254"/>
            </a:xfrm>
            <a:prstGeom prst="rect">
              <a:avLst/>
            </a:prstGeom>
            <a:noFill/>
          </p:spPr>
          <p:txBody>
            <a:bodyPr wrap="none" rtlCol="0">
              <a:spAutoFit/>
            </a:bodyPr>
            <a:lstStyle/>
            <a:p>
              <a:r>
                <a:rPr lang="fr-CH" sz="1000" i="1" dirty="0" err="1" smtClean="0">
                  <a:solidFill>
                    <a:srgbClr val="002060"/>
                  </a:solidFill>
                </a:rPr>
                <a:t>Ocean</a:t>
              </a:r>
              <a:endParaRPr lang="en-US" sz="1000" i="1" dirty="0">
                <a:solidFill>
                  <a:srgbClr val="002060"/>
                </a:solidFill>
              </a:endParaRPr>
            </a:p>
          </p:txBody>
        </p:sp>
        <p:grpSp>
          <p:nvGrpSpPr>
            <p:cNvPr id="49" name="Group 48"/>
            <p:cNvGrpSpPr/>
            <p:nvPr/>
          </p:nvGrpSpPr>
          <p:grpSpPr>
            <a:xfrm>
              <a:off x="3542724" y="2261892"/>
              <a:ext cx="628454" cy="718767"/>
              <a:chOff x="309930" y="2715955"/>
              <a:chExt cx="1224943" cy="1224943"/>
            </a:xfrm>
            <a:scene3d>
              <a:camera prst="orthographicFront">
                <a:rot lat="0" lon="20399971" rev="0"/>
              </a:camera>
              <a:lightRig rig="threePt" dir="t"/>
            </a:scene3d>
          </p:grpSpPr>
          <p:pic>
            <p:nvPicPr>
              <p:cNvPr id="58" name="Picture 57"/>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09930" y="2715955"/>
                <a:ext cx="1224943" cy="1224943"/>
              </a:xfrm>
              <a:prstGeom prst="rect">
                <a:avLst/>
              </a:prstGeom>
            </p:spPr>
          </p:pic>
          <p:pic>
            <p:nvPicPr>
              <p:cNvPr id="47" name="Picture 46"/>
              <p:cNvPicPr>
                <a:picLocks noChangeAspect="1"/>
              </p:cNvPicPr>
              <p:nvPr/>
            </p:nvPicPr>
            <p:blipFill>
              <a:blip r:embed="rId48" cstate="print">
                <a:extLst>
                  <a:ext uri="{28A0092B-C50C-407E-A947-70E740481C1C}">
                    <a14:useLocalDpi xmlns:a14="http://schemas.microsoft.com/office/drawing/2010/main" val="0"/>
                  </a:ext>
                </a:extLst>
              </a:blip>
              <a:stretch>
                <a:fillRect/>
              </a:stretch>
            </p:blipFill>
            <p:spPr>
              <a:xfrm>
                <a:off x="560451" y="3167904"/>
                <a:ext cx="723900" cy="390525"/>
              </a:xfrm>
              <a:prstGeom prst="rect">
                <a:avLst/>
              </a:prstGeom>
            </p:spPr>
          </p:pic>
        </p:grpSp>
        <p:pic>
          <p:nvPicPr>
            <p:cNvPr id="147" name="Picture 146"/>
            <p:cNvPicPr>
              <a:picLocks noChangeAspect="1"/>
            </p:cNvPicPr>
            <p:nvPr/>
          </p:nvPicPr>
          <p:blipFill>
            <a:blip r:embed="rId49" cstate="print">
              <a:extLst>
                <a:ext uri="{28A0092B-C50C-407E-A947-70E740481C1C}">
                  <a14:useLocalDpi xmlns:a14="http://schemas.microsoft.com/office/drawing/2010/main" val="0"/>
                </a:ext>
              </a:extLst>
            </a:blip>
            <a:stretch>
              <a:fillRect/>
            </a:stretch>
          </p:blipFill>
          <p:spPr>
            <a:xfrm>
              <a:off x="3005171" y="2385538"/>
              <a:ext cx="566743" cy="264480"/>
            </a:xfrm>
            <a:prstGeom prst="rect">
              <a:avLst/>
            </a:prstGeom>
          </p:spPr>
        </p:pic>
        <p:grpSp>
          <p:nvGrpSpPr>
            <p:cNvPr id="151" name="Group 150"/>
            <p:cNvGrpSpPr/>
            <p:nvPr/>
          </p:nvGrpSpPr>
          <p:grpSpPr>
            <a:xfrm>
              <a:off x="2895600" y="1100510"/>
              <a:ext cx="1828800" cy="956890"/>
              <a:chOff x="2895600" y="1100510"/>
              <a:chExt cx="1828800" cy="956890"/>
            </a:xfrm>
          </p:grpSpPr>
          <p:pic>
            <p:nvPicPr>
              <p:cNvPr id="56" name="Picture 55"/>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895600" y="1191224"/>
                <a:ext cx="838078" cy="866176"/>
              </a:xfrm>
              <a:prstGeom prst="rect">
                <a:avLst/>
              </a:prstGeom>
              <a:scene3d>
                <a:camera prst="orthographicFront">
                  <a:rot lat="0" lon="20399971" rev="0"/>
                </a:camera>
                <a:lightRig rig="threePt" dir="t"/>
              </a:scene3d>
            </p:spPr>
          </p:pic>
          <p:pic>
            <p:nvPicPr>
              <p:cNvPr id="1036" name="Picture 1035"/>
              <p:cNvPicPr>
                <a:picLocks noChangeAspect="1"/>
              </p:cNvPicPr>
              <p:nvPr/>
            </p:nvPicPr>
            <p:blipFill>
              <a:blip r:embed="rId50" cstate="print">
                <a:extLst>
                  <a:ext uri="{28A0092B-C50C-407E-A947-70E740481C1C}">
                    <a14:useLocalDpi xmlns:a14="http://schemas.microsoft.com/office/drawing/2010/main" val="0"/>
                  </a:ext>
                </a:extLst>
              </a:blip>
              <a:stretch>
                <a:fillRect/>
              </a:stretch>
            </p:blipFill>
            <p:spPr>
              <a:xfrm>
                <a:off x="2961911" y="1601810"/>
                <a:ext cx="619489" cy="379390"/>
              </a:xfrm>
              <a:prstGeom prst="rect">
                <a:avLst/>
              </a:prstGeom>
              <a:scene3d>
                <a:camera prst="orthographicFront">
                  <a:rot lat="0" lon="20399971" rev="0"/>
                </a:camera>
                <a:lightRig rig="threePt" dir="t"/>
              </a:scene3d>
            </p:spPr>
          </p:pic>
          <p:pic>
            <p:nvPicPr>
              <p:cNvPr id="41" name="Picture 40"/>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723027" y="1100510"/>
                <a:ext cx="738445" cy="784779"/>
              </a:xfrm>
              <a:prstGeom prst="rect">
                <a:avLst/>
              </a:prstGeom>
            </p:spPr>
          </p:pic>
          <p:pic>
            <p:nvPicPr>
              <p:cNvPr id="42" name="Picture 41"/>
              <p:cNvPicPr>
                <a:picLocks noChangeAspect="1"/>
              </p:cNvPicPr>
              <p:nvPr/>
            </p:nvPicPr>
            <p:blipFill rotWithShape="1">
              <a:blip r:embed="rId51" cstate="print">
                <a:extLst>
                  <a:ext uri="{28A0092B-C50C-407E-A947-70E740481C1C}">
                    <a14:useLocalDpi xmlns:a14="http://schemas.microsoft.com/office/drawing/2010/main" val="0"/>
                  </a:ext>
                </a:extLst>
              </a:blip>
              <a:srcRect l="67255" t="11674" b="11115"/>
              <a:stretch/>
            </p:blipFill>
            <p:spPr>
              <a:xfrm>
                <a:off x="3870055" y="1591145"/>
                <a:ext cx="854345" cy="247897"/>
              </a:xfrm>
              <a:prstGeom prst="rect">
                <a:avLst/>
              </a:prstGeom>
            </p:spPr>
          </p:pic>
          <p:sp>
            <p:nvSpPr>
              <p:cNvPr id="225" name="TextBox 224"/>
              <p:cNvSpPr txBox="1"/>
              <p:nvPr/>
            </p:nvSpPr>
            <p:spPr>
              <a:xfrm>
                <a:off x="3134204" y="1119098"/>
                <a:ext cx="840295" cy="246221"/>
              </a:xfrm>
              <a:prstGeom prst="rect">
                <a:avLst/>
              </a:prstGeom>
              <a:noFill/>
            </p:spPr>
            <p:txBody>
              <a:bodyPr wrap="none" rtlCol="0">
                <a:spAutoFit/>
              </a:bodyPr>
              <a:lstStyle/>
              <a:p>
                <a:r>
                  <a:rPr lang="fr-CH" sz="1000" i="1" dirty="0" err="1" smtClean="0">
                    <a:solidFill>
                      <a:srgbClr val="002060"/>
                    </a:solidFill>
                  </a:rPr>
                  <a:t>Geology</a:t>
                </a:r>
                <a:r>
                  <a:rPr lang="fr-CH" sz="1000" i="1" dirty="0" smtClean="0">
                    <a:solidFill>
                      <a:srgbClr val="002060"/>
                    </a:solidFill>
                  </a:rPr>
                  <a:t>/</a:t>
                </a:r>
                <a:r>
                  <a:rPr lang="fr-CH" sz="1000" i="1" dirty="0" err="1">
                    <a:solidFill>
                      <a:srgbClr val="002060"/>
                    </a:solidFill>
                  </a:rPr>
                  <a:t>S</a:t>
                </a:r>
                <a:r>
                  <a:rPr lang="fr-CH" sz="1000" i="1" dirty="0" err="1" smtClean="0">
                    <a:solidFill>
                      <a:srgbClr val="002060"/>
                    </a:solidFill>
                  </a:rPr>
                  <a:t>oil</a:t>
                </a:r>
                <a:endParaRPr lang="en-US" sz="1000" i="1" dirty="0">
                  <a:solidFill>
                    <a:srgbClr val="002060"/>
                  </a:solidFill>
                </a:endParaRPr>
              </a:p>
            </p:txBody>
          </p:sp>
        </p:grpSp>
        <p:grpSp>
          <p:nvGrpSpPr>
            <p:cNvPr id="155" name="Group 154"/>
            <p:cNvGrpSpPr/>
            <p:nvPr/>
          </p:nvGrpSpPr>
          <p:grpSpPr>
            <a:xfrm>
              <a:off x="1828800" y="5467953"/>
              <a:ext cx="1221667" cy="1009047"/>
              <a:chOff x="2237080" y="5394549"/>
              <a:chExt cx="1221667" cy="1009047"/>
            </a:xfrm>
          </p:grpSpPr>
          <p:grpSp>
            <p:nvGrpSpPr>
              <p:cNvPr id="129" name="Group 128"/>
              <p:cNvGrpSpPr/>
              <p:nvPr/>
            </p:nvGrpSpPr>
            <p:grpSpPr>
              <a:xfrm>
                <a:off x="2305779" y="5394549"/>
                <a:ext cx="1143000" cy="1009047"/>
                <a:chOff x="3700032" y="4992507"/>
                <a:chExt cx="1113800" cy="971550"/>
              </a:xfrm>
            </p:grpSpPr>
            <p:pic>
              <p:nvPicPr>
                <p:cNvPr id="221" name="Picture 220"/>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842282" y="4992507"/>
                  <a:ext cx="971550" cy="971550"/>
                </a:xfrm>
                <a:prstGeom prst="rect">
                  <a:avLst/>
                </a:prstGeom>
              </p:spPr>
            </p:pic>
            <p:sp>
              <p:nvSpPr>
                <p:cNvPr id="222" name="TextBox 221"/>
                <p:cNvSpPr txBox="1"/>
                <p:nvPr/>
              </p:nvSpPr>
              <p:spPr>
                <a:xfrm>
                  <a:off x="3700032" y="5113128"/>
                  <a:ext cx="468397" cy="246221"/>
                </a:xfrm>
                <a:prstGeom prst="rect">
                  <a:avLst/>
                </a:prstGeom>
                <a:noFill/>
              </p:spPr>
              <p:txBody>
                <a:bodyPr wrap="none" rtlCol="0">
                  <a:spAutoFit/>
                </a:bodyPr>
                <a:lstStyle/>
                <a:p>
                  <a:pPr algn="ctr"/>
                  <a:r>
                    <a:rPr lang="fr-CH" sz="1000" i="1" dirty="0" smtClean="0">
                      <a:solidFill>
                        <a:srgbClr val="002060"/>
                      </a:solidFill>
                    </a:rPr>
                    <a:t>Spain</a:t>
                  </a:r>
                  <a:endParaRPr lang="en-US" sz="1000" i="1" dirty="0">
                    <a:solidFill>
                      <a:srgbClr val="002060"/>
                    </a:solidFill>
                  </a:endParaRPr>
                </a:p>
              </p:txBody>
            </p:sp>
          </p:grpSp>
          <p:pic>
            <p:nvPicPr>
              <p:cNvPr id="153" name="Picture 152"/>
              <p:cNvPicPr>
                <a:picLocks noChangeAspect="1"/>
              </p:cNvPicPr>
              <p:nvPr/>
            </p:nvPicPr>
            <p:blipFill>
              <a:blip r:embed="rId52">
                <a:extLst>
                  <a:ext uri="{28A0092B-C50C-407E-A947-70E740481C1C}">
                    <a14:useLocalDpi xmlns:a14="http://schemas.microsoft.com/office/drawing/2010/main" val="0"/>
                  </a:ext>
                </a:extLst>
              </a:blip>
              <a:stretch>
                <a:fillRect/>
              </a:stretch>
            </p:blipFill>
            <p:spPr>
              <a:xfrm>
                <a:off x="2237080" y="5858347"/>
                <a:ext cx="1221667" cy="453762"/>
              </a:xfrm>
              <a:prstGeom prst="rect">
                <a:avLst/>
              </a:prstGeom>
              <a:solidFill>
                <a:schemeClr val="bg1"/>
              </a:solidFill>
            </p:spPr>
          </p:pic>
        </p:grpSp>
        <p:pic>
          <p:nvPicPr>
            <p:cNvPr id="154" name="Picture 153"/>
            <p:cNvPicPr>
              <a:picLocks noChangeAspect="1"/>
            </p:cNvPicPr>
            <p:nvPr/>
          </p:nvPicPr>
          <p:blipFill>
            <a:blip r:embed="rId53" cstate="print">
              <a:extLst>
                <a:ext uri="{28A0092B-C50C-407E-A947-70E740481C1C}">
                  <a14:useLocalDpi xmlns:a14="http://schemas.microsoft.com/office/drawing/2010/main" val="0"/>
                </a:ext>
              </a:extLst>
            </a:blip>
            <a:stretch>
              <a:fillRect/>
            </a:stretch>
          </p:blipFill>
          <p:spPr>
            <a:xfrm>
              <a:off x="426639" y="5025754"/>
              <a:ext cx="566129" cy="536846"/>
            </a:xfrm>
            <a:prstGeom prst="rect">
              <a:avLst/>
            </a:prstGeom>
          </p:spPr>
        </p:pic>
        <p:grpSp>
          <p:nvGrpSpPr>
            <p:cNvPr id="157" name="Group 156"/>
            <p:cNvGrpSpPr/>
            <p:nvPr/>
          </p:nvGrpSpPr>
          <p:grpSpPr>
            <a:xfrm>
              <a:off x="2815623" y="4604440"/>
              <a:ext cx="1070577" cy="881959"/>
              <a:chOff x="3017014" y="4569960"/>
              <a:chExt cx="1154668" cy="916440"/>
            </a:xfrm>
          </p:grpSpPr>
          <p:grpSp>
            <p:nvGrpSpPr>
              <p:cNvPr id="130" name="Group 129"/>
              <p:cNvGrpSpPr/>
              <p:nvPr/>
            </p:nvGrpSpPr>
            <p:grpSpPr>
              <a:xfrm>
                <a:off x="3017014" y="4569960"/>
                <a:ext cx="1146713" cy="916440"/>
                <a:chOff x="2727599" y="5441499"/>
                <a:chExt cx="1291809" cy="971550"/>
              </a:xfrm>
            </p:grpSpPr>
            <p:pic>
              <p:nvPicPr>
                <p:cNvPr id="121" name="Picture 120"/>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870490" y="5441499"/>
                  <a:ext cx="1148918" cy="971550"/>
                </a:xfrm>
                <a:prstGeom prst="rect">
                  <a:avLst/>
                </a:prstGeom>
              </p:spPr>
            </p:pic>
            <p:sp>
              <p:nvSpPr>
                <p:cNvPr id="216" name="TextBox 215"/>
                <p:cNvSpPr txBox="1"/>
                <p:nvPr/>
              </p:nvSpPr>
              <p:spPr>
                <a:xfrm>
                  <a:off x="2727599" y="5462350"/>
                  <a:ext cx="1142057" cy="261027"/>
                </a:xfrm>
                <a:prstGeom prst="rect">
                  <a:avLst/>
                </a:prstGeom>
                <a:noFill/>
              </p:spPr>
              <p:txBody>
                <a:bodyPr wrap="square" rtlCol="0">
                  <a:spAutoFit/>
                </a:bodyPr>
                <a:lstStyle/>
                <a:p>
                  <a:pPr algn="ctr"/>
                  <a:r>
                    <a:rPr lang="fr-CH" sz="1000" i="1" dirty="0" smtClean="0">
                      <a:solidFill>
                        <a:srgbClr val="002060"/>
                      </a:solidFill>
                    </a:rPr>
                    <a:t>New </a:t>
                  </a:r>
                  <a:r>
                    <a:rPr lang="fr-CH" sz="1000" i="1" dirty="0" err="1" smtClean="0">
                      <a:solidFill>
                        <a:srgbClr val="002060"/>
                      </a:solidFill>
                    </a:rPr>
                    <a:t>Zealand</a:t>
                  </a:r>
                  <a:endParaRPr lang="en-US" sz="1000" i="1" dirty="0">
                    <a:solidFill>
                      <a:srgbClr val="002060"/>
                    </a:solidFill>
                  </a:endParaRPr>
                </a:p>
              </p:txBody>
            </p:sp>
          </p:grpSp>
          <p:pic>
            <p:nvPicPr>
              <p:cNvPr id="156" name="Picture 155"/>
              <p:cNvPicPr>
                <a:picLocks noChangeAspect="1"/>
              </p:cNvPicPr>
              <p:nvPr/>
            </p:nvPicPr>
            <p:blipFill>
              <a:blip r:embed="rId54">
                <a:extLst>
                  <a:ext uri="{28A0092B-C50C-407E-A947-70E740481C1C}">
                    <a14:useLocalDpi xmlns:a14="http://schemas.microsoft.com/office/drawing/2010/main" val="0"/>
                  </a:ext>
                </a:extLst>
              </a:blip>
              <a:stretch>
                <a:fillRect/>
              </a:stretch>
            </p:blipFill>
            <p:spPr>
              <a:xfrm>
                <a:off x="3181385" y="5006517"/>
                <a:ext cx="990297" cy="321525"/>
              </a:xfrm>
              <a:prstGeom prst="rect">
                <a:avLst/>
              </a:prstGeom>
            </p:spPr>
          </p:pic>
        </p:grpSp>
        <p:grpSp>
          <p:nvGrpSpPr>
            <p:cNvPr id="179" name="Group 178"/>
            <p:cNvGrpSpPr/>
            <p:nvPr/>
          </p:nvGrpSpPr>
          <p:grpSpPr>
            <a:xfrm>
              <a:off x="3921074" y="4604441"/>
              <a:ext cx="727126" cy="829135"/>
              <a:chOff x="3886200" y="4604441"/>
              <a:chExt cx="727126" cy="829135"/>
            </a:xfrm>
          </p:grpSpPr>
          <p:pic>
            <p:nvPicPr>
              <p:cNvPr id="158" name="Picture 157"/>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920314" y="4648200"/>
                <a:ext cx="693012" cy="693012"/>
              </a:xfrm>
              <a:prstGeom prst="rect">
                <a:avLst/>
              </a:prstGeom>
            </p:spPr>
          </p:pic>
          <p:pic>
            <p:nvPicPr>
              <p:cNvPr id="159" name="Picture 158"/>
              <p:cNvPicPr>
                <a:picLocks noChangeAspect="1"/>
              </p:cNvPicPr>
              <p:nvPr/>
            </p:nvPicPr>
            <p:blipFill>
              <a:blip r:embed="rId55">
                <a:extLst>
                  <a:ext uri="{28A0092B-C50C-407E-A947-70E740481C1C}">
                    <a14:useLocalDpi xmlns:a14="http://schemas.microsoft.com/office/drawing/2010/main" val="0"/>
                  </a:ext>
                </a:extLst>
              </a:blip>
              <a:stretch>
                <a:fillRect/>
              </a:stretch>
            </p:blipFill>
            <p:spPr>
              <a:xfrm>
                <a:off x="4048024" y="4979620"/>
                <a:ext cx="416126" cy="453956"/>
              </a:xfrm>
              <a:prstGeom prst="rect">
                <a:avLst/>
              </a:prstGeom>
            </p:spPr>
          </p:pic>
          <p:sp>
            <p:nvSpPr>
              <p:cNvPr id="264" name="TextBox 263"/>
              <p:cNvSpPr txBox="1"/>
              <p:nvPr/>
            </p:nvSpPr>
            <p:spPr>
              <a:xfrm>
                <a:off x="3886200" y="4604441"/>
                <a:ext cx="591829" cy="246221"/>
              </a:xfrm>
              <a:prstGeom prst="rect">
                <a:avLst/>
              </a:prstGeom>
              <a:noFill/>
            </p:spPr>
            <p:txBody>
              <a:bodyPr wrap="none" rtlCol="0">
                <a:spAutoFit/>
              </a:bodyPr>
              <a:lstStyle/>
              <a:p>
                <a:pPr algn="ctr"/>
                <a:r>
                  <a:rPr lang="fr-CH" sz="1000" i="1" dirty="0" err="1" smtClean="0">
                    <a:solidFill>
                      <a:srgbClr val="002060"/>
                    </a:solidFill>
                  </a:rPr>
                  <a:t>Norway</a:t>
                </a:r>
                <a:endParaRPr lang="en-US" sz="1000" i="1" dirty="0">
                  <a:solidFill>
                    <a:srgbClr val="002060"/>
                  </a:solidFill>
                </a:endParaRPr>
              </a:p>
            </p:txBody>
          </p:sp>
        </p:grpSp>
        <p:grpSp>
          <p:nvGrpSpPr>
            <p:cNvPr id="163" name="Group 162"/>
            <p:cNvGrpSpPr/>
            <p:nvPr/>
          </p:nvGrpSpPr>
          <p:grpSpPr>
            <a:xfrm>
              <a:off x="2050870" y="2819400"/>
              <a:ext cx="2597330" cy="1073782"/>
              <a:chOff x="2133600" y="2837341"/>
              <a:chExt cx="2597330" cy="1073782"/>
            </a:xfrm>
          </p:grpSpPr>
          <p:pic>
            <p:nvPicPr>
              <p:cNvPr id="55" name="Picture 54"/>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803944" y="2935297"/>
                <a:ext cx="894147" cy="975826"/>
              </a:xfrm>
              <a:prstGeom prst="rect">
                <a:avLst/>
              </a:prstGeom>
              <a:scene3d>
                <a:camera prst="orthographicFront">
                  <a:rot lat="0" lon="20399971" rev="0"/>
                </a:camera>
                <a:lightRig rig="threePt" dir="t"/>
              </a:scene3d>
            </p:spPr>
          </p:pic>
          <p:pic>
            <p:nvPicPr>
              <p:cNvPr id="60" name="Picture 59"/>
              <p:cNvPicPr>
                <a:picLocks noChangeAspect="1"/>
              </p:cNvPicPr>
              <p:nvPr/>
            </p:nvPicPr>
            <p:blipFill>
              <a:blip r:embed="rId56" cstate="print">
                <a:extLst>
                  <a:ext uri="{28A0092B-C50C-407E-A947-70E740481C1C}">
                    <a14:useLocalDpi xmlns:a14="http://schemas.microsoft.com/office/drawing/2010/main" val="0"/>
                  </a:ext>
                </a:extLst>
              </a:blip>
              <a:stretch>
                <a:fillRect/>
              </a:stretch>
            </p:blipFill>
            <p:spPr>
              <a:xfrm>
                <a:off x="3069354" y="3391424"/>
                <a:ext cx="512046" cy="418576"/>
              </a:xfrm>
              <a:prstGeom prst="rect">
                <a:avLst/>
              </a:prstGeom>
              <a:scene3d>
                <a:camera prst="orthographicFront">
                  <a:rot lat="0" lon="20399971" rev="0"/>
                </a:camera>
                <a:lightRig rig="threePt" dir="t"/>
              </a:scene3d>
            </p:spPr>
          </p:pic>
          <p:grpSp>
            <p:nvGrpSpPr>
              <p:cNvPr id="113" name="Group 112"/>
              <p:cNvGrpSpPr/>
              <p:nvPr/>
            </p:nvGrpSpPr>
            <p:grpSpPr>
              <a:xfrm>
                <a:off x="2133600" y="2900254"/>
                <a:ext cx="777481" cy="757346"/>
                <a:chOff x="182780" y="2266619"/>
                <a:chExt cx="1083478" cy="934648"/>
              </a:xfrm>
            </p:grpSpPr>
            <p:grpSp>
              <p:nvGrpSpPr>
                <p:cNvPr id="1025" name="Group 1024"/>
                <p:cNvGrpSpPr/>
                <p:nvPr/>
              </p:nvGrpSpPr>
              <p:grpSpPr>
                <a:xfrm>
                  <a:off x="182780" y="2266619"/>
                  <a:ext cx="1083478" cy="934648"/>
                  <a:chOff x="230804" y="2766166"/>
                  <a:chExt cx="1056848" cy="1056848"/>
                </a:xfrm>
                <a:scene3d>
                  <a:camera prst="orthographicFront">
                    <a:rot lat="0" lon="20399971" rev="0"/>
                  </a:camera>
                  <a:lightRig rig="threePt" dir="t"/>
                </a:scene3d>
              </p:grpSpPr>
              <p:pic>
                <p:nvPicPr>
                  <p:cNvPr id="48" name="Picture 47"/>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30804" y="2766166"/>
                    <a:ext cx="1056848" cy="1056848"/>
                  </a:xfrm>
                  <a:prstGeom prst="rect">
                    <a:avLst/>
                  </a:prstGeom>
                </p:spPr>
              </p:pic>
              <p:pic>
                <p:nvPicPr>
                  <p:cNvPr id="62" name="Picture 61"/>
                  <p:cNvPicPr>
                    <a:picLocks noChangeAspect="1"/>
                  </p:cNvPicPr>
                  <p:nvPr/>
                </p:nvPicPr>
                <p:blipFill>
                  <a:blip r:embed="rId57" cstate="print">
                    <a:extLst>
                      <a:ext uri="{28A0092B-C50C-407E-A947-70E740481C1C}">
                        <a14:useLocalDpi xmlns:a14="http://schemas.microsoft.com/office/drawing/2010/main" val="0"/>
                      </a:ext>
                    </a:extLst>
                  </a:blip>
                  <a:stretch>
                    <a:fillRect/>
                  </a:stretch>
                </p:blipFill>
                <p:spPr>
                  <a:xfrm>
                    <a:off x="422468" y="3181883"/>
                    <a:ext cx="673519" cy="277899"/>
                  </a:xfrm>
                  <a:prstGeom prst="rect">
                    <a:avLst/>
                  </a:prstGeom>
                </p:spPr>
              </p:pic>
            </p:grpSp>
            <p:sp>
              <p:nvSpPr>
                <p:cNvPr id="189" name="TextBox 188"/>
                <p:cNvSpPr txBox="1"/>
                <p:nvPr/>
              </p:nvSpPr>
              <p:spPr>
                <a:xfrm>
                  <a:off x="724353" y="2278027"/>
                  <a:ext cx="228497" cy="286627"/>
                </a:xfrm>
                <a:prstGeom prst="rect">
                  <a:avLst/>
                </a:prstGeom>
                <a:noFill/>
              </p:spPr>
              <p:txBody>
                <a:bodyPr wrap="none" rtlCol="0">
                  <a:spAutoFit/>
                </a:bodyPr>
                <a:lstStyle/>
                <a:p>
                  <a:endParaRPr lang="en-US" sz="1000" i="1" dirty="0">
                    <a:solidFill>
                      <a:srgbClr val="002060"/>
                    </a:solidFill>
                  </a:endParaRPr>
                </a:p>
              </p:txBody>
            </p:sp>
          </p:grpSp>
          <p:sp>
            <p:nvSpPr>
              <p:cNvPr id="183" name="TextBox 182"/>
              <p:cNvSpPr txBox="1"/>
              <p:nvPr/>
            </p:nvSpPr>
            <p:spPr>
              <a:xfrm>
                <a:off x="3038414" y="2886235"/>
                <a:ext cx="454159" cy="232254"/>
              </a:xfrm>
              <a:prstGeom prst="rect">
                <a:avLst/>
              </a:prstGeom>
              <a:noFill/>
            </p:spPr>
            <p:txBody>
              <a:bodyPr wrap="none" rtlCol="0">
                <a:spAutoFit/>
              </a:bodyPr>
              <a:lstStyle/>
              <a:p>
                <a:r>
                  <a:rPr lang="fr-CH" sz="1000" i="1" dirty="0" smtClean="0">
                    <a:solidFill>
                      <a:srgbClr val="002060"/>
                    </a:solidFill>
                  </a:rPr>
                  <a:t>Water</a:t>
                </a:r>
                <a:endParaRPr lang="en-US" sz="1000" i="1" dirty="0">
                  <a:solidFill>
                    <a:srgbClr val="002060"/>
                  </a:solidFill>
                </a:endParaRPr>
              </a:p>
            </p:txBody>
          </p:sp>
          <p:pic>
            <p:nvPicPr>
              <p:cNvPr id="161" name="Picture 160"/>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670700" y="2837341"/>
                <a:ext cx="810888" cy="810888"/>
              </a:xfrm>
              <a:prstGeom prst="rect">
                <a:avLst/>
              </a:prstGeom>
            </p:spPr>
          </p:pic>
          <p:pic>
            <p:nvPicPr>
              <p:cNvPr id="160" name="Picture 159"/>
              <p:cNvPicPr>
                <a:picLocks noChangeAspect="1"/>
              </p:cNvPicPr>
              <p:nvPr/>
            </p:nvPicPr>
            <p:blipFill rotWithShape="1">
              <a:blip r:embed="rId58" cstate="print">
                <a:extLst>
                  <a:ext uri="{28A0092B-C50C-407E-A947-70E740481C1C}">
                    <a14:useLocalDpi xmlns:a14="http://schemas.microsoft.com/office/drawing/2010/main" val="0"/>
                  </a:ext>
                </a:extLst>
              </a:blip>
              <a:srcRect l="2500" r="35670"/>
              <a:stretch/>
            </p:blipFill>
            <p:spPr>
              <a:xfrm>
                <a:off x="3657429" y="3267461"/>
                <a:ext cx="1073501" cy="173622"/>
              </a:xfrm>
              <a:prstGeom prst="rect">
                <a:avLst/>
              </a:prstGeom>
            </p:spPr>
          </p:pic>
        </p:grpSp>
        <p:pic>
          <p:nvPicPr>
            <p:cNvPr id="165" name="Picture 164"/>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021312" y="5522955"/>
              <a:ext cx="848743" cy="848743"/>
            </a:xfrm>
            <a:prstGeom prst="rect">
              <a:avLst/>
            </a:prstGeom>
          </p:spPr>
        </p:pic>
        <p:pic>
          <p:nvPicPr>
            <p:cNvPr id="164" name="Picture 2"/>
            <p:cNvPicPr>
              <a:picLocks noChangeAspect="1" noChangeArrowheads="1"/>
            </p:cNvPicPr>
            <p:nvPr/>
          </p:nvPicPr>
          <p:blipFill rotWithShape="1">
            <a:blip r:embed="rId59" cstate="print">
              <a:extLst>
                <a:ext uri="{28A0092B-C50C-407E-A947-70E740481C1C}">
                  <a14:useLocalDpi xmlns:a14="http://schemas.microsoft.com/office/drawing/2010/main" val="0"/>
                </a:ext>
              </a:extLst>
            </a:blip>
            <a:srcRect t="7325" r="85238" b="84411"/>
            <a:stretch/>
          </p:blipFill>
          <p:spPr bwMode="auto">
            <a:xfrm>
              <a:off x="3134204" y="6023464"/>
              <a:ext cx="948629" cy="319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6" name="Rectangle 165"/>
            <p:cNvSpPr/>
            <p:nvPr/>
          </p:nvSpPr>
          <p:spPr>
            <a:xfrm>
              <a:off x="2977132" y="5470599"/>
              <a:ext cx="787395" cy="246221"/>
            </a:xfrm>
            <a:prstGeom prst="rect">
              <a:avLst/>
            </a:prstGeom>
          </p:spPr>
          <p:txBody>
            <a:bodyPr wrap="none">
              <a:spAutoFit/>
            </a:bodyPr>
            <a:lstStyle/>
            <a:p>
              <a:r>
                <a:rPr lang="fr-CH" sz="1000" i="1" dirty="0" err="1" smtClean="0">
                  <a:solidFill>
                    <a:srgbClr val="002060"/>
                  </a:solidFill>
                </a:rPr>
                <a:t>Switzerland</a:t>
              </a:r>
              <a:endParaRPr lang="en-US" sz="1000" i="1" dirty="0">
                <a:solidFill>
                  <a:srgbClr val="002060"/>
                </a:solidFill>
              </a:endParaRPr>
            </a:p>
          </p:txBody>
        </p:sp>
        <p:pic>
          <p:nvPicPr>
            <p:cNvPr id="167" name="Picture 166"/>
            <p:cNvPicPr>
              <a:picLocks noChangeAspect="1"/>
            </p:cNvPicPr>
            <p:nvPr/>
          </p:nvPicPr>
          <p:blipFill>
            <a:blip r:embed="rId60" cstate="print">
              <a:extLst>
                <a:ext uri="{28A0092B-C50C-407E-A947-70E740481C1C}">
                  <a14:useLocalDpi xmlns:a14="http://schemas.microsoft.com/office/drawing/2010/main" val="0"/>
                </a:ext>
              </a:extLst>
            </a:blip>
            <a:stretch>
              <a:fillRect/>
            </a:stretch>
          </p:blipFill>
          <p:spPr>
            <a:xfrm>
              <a:off x="8368934" y="1813695"/>
              <a:ext cx="679467" cy="432072"/>
            </a:xfrm>
            <a:prstGeom prst="rect">
              <a:avLst/>
            </a:prstGeom>
          </p:spPr>
        </p:pic>
        <p:pic>
          <p:nvPicPr>
            <p:cNvPr id="177" name="Picture 176"/>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252378" y="3861978"/>
              <a:ext cx="786222" cy="786222"/>
            </a:xfrm>
            <a:prstGeom prst="rect">
              <a:avLst/>
            </a:prstGeom>
          </p:spPr>
        </p:pic>
        <p:sp>
          <p:nvSpPr>
            <p:cNvPr id="281" name="TextBox 280"/>
            <p:cNvSpPr txBox="1"/>
            <p:nvPr/>
          </p:nvSpPr>
          <p:spPr>
            <a:xfrm>
              <a:off x="3179887" y="3853483"/>
              <a:ext cx="478016" cy="246221"/>
            </a:xfrm>
            <a:prstGeom prst="rect">
              <a:avLst/>
            </a:prstGeom>
            <a:noFill/>
          </p:spPr>
          <p:txBody>
            <a:bodyPr wrap="none" rtlCol="0">
              <a:spAutoFit/>
            </a:bodyPr>
            <a:lstStyle/>
            <a:p>
              <a:pPr algn="ctr"/>
              <a:r>
                <a:rPr lang="fr-CH" sz="1000" i="1" dirty="0" smtClean="0">
                  <a:solidFill>
                    <a:srgbClr val="002060"/>
                  </a:solidFill>
                </a:rPr>
                <a:t>China</a:t>
              </a:r>
              <a:endParaRPr lang="en-US" sz="1000" i="1" dirty="0">
                <a:solidFill>
                  <a:srgbClr val="002060"/>
                </a:solidFill>
              </a:endParaRPr>
            </a:p>
          </p:txBody>
        </p:sp>
        <p:pic>
          <p:nvPicPr>
            <p:cNvPr id="178" name="Picture 177"/>
            <p:cNvPicPr>
              <a:picLocks noChangeAspect="1"/>
            </p:cNvPicPr>
            <p:nvPr/>
          </p:nvPicPr>
          <p:blipFill rotWithShape="1">
            <a:blip r:embed="rId61" cstate="print">
              <a:extLst>
                <a:ext uri="{28A0092B-C50C-407E-A947-70E740481C1C}">
                  <a14:useLocalDpi xmlns:a14="http://schemas.microsoft.com/office/drawing/2010/main" val="0"/>
                </a:ext>
              </a:extLst>
            </a:blip>
            <a:srcRect r="67698"/>
            <a:stretch/>
          </p:blipFill>
          <p:spPr>
            <a:xfrm>
              <a:off x="3355845" y="4302770"/>
              <a:ext cx="624552" cy="159759"/>
            </a:xfrm>
            <a:prstGeom prst="rect">
              <a:avLst/>
            </a:prstGeom>
            <a:solidFill>
              <a:schemeClr val="bg1"/>
            </a:solidFill>
          </p:spPr>
        </p:pic>
        <p:grpSp>
          <p:nvGrpSpPr>
            <p:cNvPr id="206" name="Group 205"/>
            <p:cNvGrpSpPr/>
            <p:nvPr/>
          </p:nvGrpSpPr>
          <p:grpSpPr>
            <a:xfrm>
              <a:off x="4070051" y="1837659"/>
              <a:ext cx="615673" cy="735409"/>
              <a:chOff x="4070051" y="1837659"/>
              <a:chExt cx="615673" cy="735409"/>
            </a:xfrm>
          </p:grpSpPr>
          <p:pic>
            <p:nvPicPr>
              <p:cNvPr id="28" name="Picture 27"/>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070051" y="1837659"/>
                <a:ext cx="615673" cy="715812"/>
              </a:xfrm>
              <a:prstGeom prst="rect">
                <a:avLst/>
              </a:prstGeom>
            </p:spPr>
          </p:pic>
          <p:pic>
            <p:nvPicPr>
              <p:cNvPr id="205" name="Picture 204"/>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4196276" y="2232789"/>
                <a:ext cx="340279" cy="340279"/>
              </a:xfrm>
              <a:prstGeom prst="rect">
                <a:avLst/>
              </a:prstGeom>
            </p:spPr>
          </p:pic>
        </p:grpSp>
      </p:grpSp>
      <p:sp>
        <p:nvSpPr>
          <p:cNvPr id="7" name="TextBox 6"/>
          <p:cNvSpPr txBox="1"/>
          <p:nvPr/>
        </p:nvSpPr>
        <p:spPr>
          <a:xfrm>
            <a:off x="5292080" y="44624"/>
            <a:ext cx="3851920" cy="1200328"/>
          </a:xfrm>
          <a:prstGeom prst="rect">
            <a:avLst/>
          </a:prstGeom>
          <a:solidFill>
            <a:schemeClr val="bg1"/>
          </a:solidFill>
        </p:spPr>
        <p:txBody>
          <a:bodyPr wrap="square" rtlCol="0">
            <a:spAutoFit/>
          </a:bodyPr>
          <a:lstStyle/>
          <a:p>
            <a:endParaRPr lang="en-US" dirty="0" smtClean="0"/>
          </a:p>
          <a:p>
            <a:endParaRPr lang="en-US" dirty="0" smtClean="0"/>
          </a:p>
          <a:p>
            <a:endParaRPr lang="en-US" dirty="0"/>
          </a:p>
        </p:txBody>
      </p:sp>
      <p:pic>
        <p:nvPicPr>
          <p:cNvPr id="219" name="Picture 218"/>
          <p:cNvPicPr>
            <a:picLocks noChangeAspect="1"/>
          </p:cNvPicPr>
          <p:nvPr/>
        </p:nvPicPr>
        <p:blipFill>
          <a:blip r:embed="rId62" cstate="print">
            <a:extLst>
              <a:ext uri="{28A0092B-C50C-407E-A947-70E740481C1C}">
                <a14:useLocalDpi xmlns:a14="http://schemas.microsoft.com/office/drawing/2010/main" val="0"/>
              </a:ext>
            </a:extLst>
          </a:blip>
          <a:stretch>
            <a:fillRect/>
          </a:stretch>
        </p:blipFill>
        <p:spPr>
          <a:xfrm>
            <a:off x="8230208" y="479611"/>
            <a:ext cx="806288" cy="429109"/>
          </a:xfrm>
          <a:prstGeom prst="rect">
            <a:avLst/>
          </a:prstGeom>
        </p:spPr>
      </p:pic>
      <p:grpSp>
        <p:nvGrpSpPr>
          <p:cNvPr id="226" name="Group 225"/>
          <p:cNvGrpSpPr/>
          <p:nvPr/>
        </p:nvGrpSpPr>
        <p:grpSpPr>
          <a:xfrm>
            <a:off x="6165608" y="72882"/>
            <a:ext cx="2078800" cy="2594118"/>
            <a:chOff x="6269642" y="177688"/>
            <a:chExt cx="2078800" cy="2594118"/>
          </a:xfrm>
        </p:grpSpPr>
        <p:pic>
          <p:nvPicPr>
            <p:cNvPr id="228" name="Picture 6"/>
            <p:cNvPicPr>
              <a:picLocks noChangeAspect="1" noChangeArrowheads="1"/>
            </p:cNvPicPr>
            <p:nvPr/>
          </p:nvPicPr>
          <p:blipFill rotWithShape="1">
            <a:blip r:embed="rId63" cstate="print">
              <a:extLst>
                <a:ext uri="{28A0092B-C50C-407E-A947-70E740481C1C}">
                  <a14:useLocalDpi xmlns:a14="http://schemas.microsoft.com/office/drawing/2010/main" val="0"/>
                </a:ext>
              </a:extLst>
            </a:blip>
            <a:srcRect l="13472" t="10299" r="14247"/>
            <a:stretch/>
          </p:blipFill>
          <p:spPr bwMode="auto">
            <a:xfrm>
              <a:off x="6868578" y="177688"/>
              <a:ext cx="1395336" cy="1041046"/>
            </a:xfrm>
            <a:prstGeom prst="rect">
              <a:avLst/>
            </a:prstGeom>
            <a:noFill/>
            <a:ln>
              <a:noFill/>
            </a:ln>
            <a:scene3d>
              <a:camera prst="isometricOffAxis2Left"/>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29" name="Straight Connector 228"/>
            <p:cNvCxnSpPr/>
            <p:nvPr/>
          </p:nvCxnSpPr>
          <p:spPr>
            <a:xfrm flipH="1">
              <a:off x="6360374" y="816521"/>
              <a:ext cx="589902" cy="430656"/>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a:off x="7441348" y="855636"/>
              <a:ext cx="822565" cy="648044"/>
            </a:xfrm>
            <a:prstGeom prst="line">
              <a:avLst/>
            </a:prstGeom>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p:nvCxnSpPr>
          <p:spPr>
            <a:xfrm flipH="1">
              <a:off x="6360374" y="1088963"/>
              <a:ext cx="589902" cy="135487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p:nvCxnSpPr>
          <p:spPr>
            <a:xfrm>
              <a:off x="7377953" y="1154824"/>
              <a:ext cx="885960" cy="1616982"/>
            </a:xfrm>
            <a:prstGeom prst="line">
              <a:avLst/>
            </a:prstGeom>
          </p:spPr>
          <p:style>
            <a:lnRef idx="1">
              <a:schemeClr val="accent1"/>
            </a:lnRef>
            <a:fillRef idx="0">
              <a:schemeClr val="accent1"/>
            </a:fillRef>
            <a:effectRef idx="0">
              <a:schemeClr val="accent1"/>
            </a:effectRef>
            <a:fontRef idx="minor">
              <a:schemeClr val="tx1"/>
            </a:fontRef>
          </p:style>
        </p:cxnSp>
        <p:pic>
          <p:nvPicPr>
            <p:cNvPr id="234" name="Picture 2"/>
            <p:cNvPicPr>
              <a:picLocks noChangeAspect="1" noChangeArrowheads="1"/>
            </p:cNvPicPr>
            <p:nvPr/>
          </p:nvPicPr>
          <p:blipFill rotWithShape="1">
            <a:blip r:embed="rId64" cstate="print">
              <a:extLst>
                <a:ext uri="{28A0092B-C50C-407E-A947-70E740481C1C}">
                  <a14:useLocalDpi xmlns:a14="http://schemas.microsoft.com/office/drawing/2010/main" val="0"/>
                </a:ext>
              </a:extLst>
            </a:blip>
            <a:srcRect l="9286" t="7327" r="10834" b="13069"/>
            <a:stretch/>
          </p:blipFill>
          <p:spPr bwMode="auto">
            <a:xfrm>
              <a:off x="6269642" y="1367310"/>
              <a:ext cx="2078800" cy="1245421"/>
            </a:xfrm>
            <a:prstGeom prst="rect">
              <a:avLst/>
            </a:prstGeom>
            <a:noFill/>
            <a:ln w="9525">
              <a:solidFill>
                <a:schemeClr val="tx1"/>
              </a:solidFill>
              <a:miter lim="800000"/>
              <a:headEnd/>
              <a:tailEnd/>
            </a:ln>
            <a:scene3d>
              <a:camera prst="isometricOffAxis2Left"/>
              <a:lightRig rig="threePt" dir="t"/>
            </a:scene3d>
            <a:extLst>
              <a:ext uri="{909E8E84-426E-40dd-AFC4-6F175D3DCCD1}">
                <a14:hiddenFill xmlns:a14="http://schemas.microsoft.com/office/drawing/2010/main">
                  <a:solidFill>
                    <a:schemeClr val="accent1"/>
                  </a:solidFill>
                </a14:hiddenFill>
              </a:ext>
            </a:extLst>
          </p:spPr>
        </p:pic>
      </p:grpSp>
      <p:sp>
        <p:nvSpPr>
          <p:cNvPr id="6" name="TextBox 5"/>
          <p:cNvSpPr txBox="1"/>
          <p:nvPr/>
        </p:nvSpPr>
        <p:spPr>
          <a:xfrm>
            <a:off x="5436096" y="332656"/>
            <a:ext cx="780966" cy="892552"/>
          </a:xfrm>
          <a:prstGeom prst="rect">
            <a:avLst/>
          </a:prstGeom>
          <a:noFill/>
        </p:spPr>
        <p:txBody>
          <a:bodyPr wrap="none" rtlCol="0">
            <a:spAutoFit/>
          </a:bodyPr>
          <a:lstStyle/>
          <a:p>
            <a:pPr algn="ctr"/>
            <a:r>
              <a:rPr lang="en-US" sz="1400" b="1" i="1" dirty="0" smtClean="0">
                <a:solidFill>
                  <a:srgbClr val="002060"/>
                </a:solidFill>
                <a:latin typeface="Arial Narrow"/>
                <a:cs typeface="Arial Narrow"/>
              </a:rPr>
              <a:t>GEO</a:t>
            </a:r>
          </a:p>
          <a:p>
            <a:pPr algn="ctr"/>
            <a:r>
              <a:rPr lang="en-US" sz="1400" b="1" i="1" dirty="0" smtClean="0">
                <a:solidFill>
                  <a:srgbClr val="002060"/>
                </a:solidFill>
                <a:latin typeface="Arial Narrow"/>
                <a:cs typeface="Arial Narrow"/>
              </a:rPr>
              <a:t>Website</a:t>
            </a:r>
            <a:endParaRPr lang="en-US" sz="1400" b="1" i="1" dirty="0">
              <a:solidFill>
                <a:srgbClr val="002060"/>
              </a:solidFill>
              <a:latin typeface="Arial Narrow"/>
              <a:cs typeface="Arial Narrow"/>
            </a:endParaRPr>
          </a:p>
          <a:p>
            <a:endParaRPr lang="en-US" dirty="0"/>
          </a:p>
        </p:txBody>
      </p:sp>
    </p:spTree>
    <p:extLst>
      <p:ext uri="{BB962C8B-B14F-4D97-AF65-F5344CB8AC3E}">
        <p14:creationId xmlns:p14="http://schemas.microsoft.com/office/powerpoint/2010/main" val="400728168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6034</TotalTime>
  <Words>962</Words>
  <Application>Microsoft Macintosh PowerPoint</Application>
  <PresentationFormat>画面に合わせる (4:3)</PresentationFormat>
  <Paragraphs>176</Paragraphs>
  <Slides>13</Slides>
  <Notes>3</Notes>
  <HiddenSlides>0</HiddenSlides>
  <MMClips>0</MMClips>
  <ScaleCrop>false</ScaleCrop>
  <HeadingPairs>
    <vt:vector size="4" baseType="variant">
      <vt:variant>
        <vt:lpstr>テーマ</vt:lpstr>
      </vt:variant>
      <vt:variant>
        <vt:i4>1</vt:i4>
      </vt:variant>
      <vt:variant>
        <vt:lpstr>スライド タイトル</vt:lpstr>
      </vt:variant>
      <vt:variant>
        <vt:i4>13</vt:i4>
      </vt:variant>
    </vt:vector>
  </HeadingPairs>
  <TitlesOfParts>
    <vt:vector size="14" baseType="lpstr">
      <vt:lpstr>Blank Presentation</vt:lpstr>
      <vt:lpstr>GEO and GEOSS  42nd CEOS WGISS  Osamu Ochiai Paola De Salvo GEO Secretariat  19 September 2016 Frascati, Italy</vt:lpstr>
      <vt:lpstr>Unique Time in GEO’s History</vt:lpstr>
      <vt:lpstr>Governance</vt:lpstr>
      <vt:lpstr>Four Types of GEO Implementation mechanisms</vt:lpstr>
      <vt:lpstr>Foundational Tasks – Current List</vt:lpstr>
      <vt:lpstr>Foundational Task prioritization by GEO Program Board</vt:lpstr>
      <vt:lpstr>GEOSS Implementation requires: Data Sharing Principles</vt:lpstr>
      <vt:lpstr>PowerPoint プレゼンテーション</vt:lpstr>
      <vt:lpstr>PowerPoint プレゼンテーション</vt:lpstr>
      <vt:lpstr>Examples of potential issues</vt:lpstr>
      <vt:lpstr>Proposal to work further</vt:lpstr>
      <vt:lpstr>Data Provides Side event in the GEO-XIII Plenary</vt:lpstr>
      <vt:lpstr>PowerPoint プレゼンテーション</vt:lpstr>
    </vt:vector>
  </TitlesOfParts>
  <Company>ꀀ穼훼</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Nick Walters</dc:creator>
  <cp:lastModifiedBy>落合 治</cp:lastModifiedBy>
  <cp:revision>530</cp:revision>
  <cp:lastPrinted>2015-10-27T14:02:28Z</cp:lastPrinted>
  <dcterms:created xsi:type="dcterms:W3CDTF">2007-10-16T08:11:19Z</dcterms:created>
  <dcterms:modified xsi:type="dcterms:W3CDTF">2016-09-18T19:42:41Z</dcterms:modified>
</cp:coreProperties>
</file>