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3596677-BD8D-4BB7-BACA-81AD79035B3F}">
  <a:tblStyle styleId="{03596677-BD8D-4BB7-BACA-81AD79035B3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49687" y="0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488" y="744537"/>
            <a:ext cx="6616699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450" y="4714875"/>
            <a:ext cx="5438773" cy="4467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28163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49687" y="9428163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90488" y="744537"/>
            <a:ext cx="6616699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79450" y="4714875"/>
            <a:ext cx="5438773" cy="4467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0" y="9428163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3849687" y="9428163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90488" y="744537"/>
            <a:ext cx="6616699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79450" y="4714875"/>
            <a:ext cx="5438699" cy="4467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77945" y="744496"/>
            <a:ext cx="6042300" cy="372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79767" y="4715146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14300" lvl="0" marL="342900">
              <a:spcBef>
                <a:spcPts val="360"/>
              </a:spcBef>
              <a:buNone/>
            </a:pPr>
            <a:r>
              <a:rPr lang="en-A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Artwork initiated by Geoscience Australia (Guy Roal, Branch Head of Observatories and Science Support) and commissioned by CAT (Centre for Appropriate Technology) a local Aboriginal corporation that Geoscience Australia has a relationship with.  This artwork captures the analogy of the local Aboriginal peoples interpretation of the topographic view of Alice Springs onto an antenna which captures satellite real-time imagery of the changing topographic landscape of Alice Springs.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90488" y="744537"/>
            <a:ext cx="6616699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79450" y="4714875"/>
            <a:ext cx="5438699" cy="4467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401637" y="4025900"/>
            <a:ext cx="5994399" cy="515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-432858" y="744537"/>
            <a:ext cx="5291666" cy="297656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01637" y="4025900"/>
            <a:ext cx="5994399" cy="515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-432858" y="744537"/>
            <a:ext cx="5291666" cy="297656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1. MODIS (and AVHRR) dot point(s)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Refining our acquisition, management and processing workflows for MODIS with a view to Collection 6: Australian L1A archive for NRT and swath-based ocean and terrestrial products, and; USGS/LPDAAC C5 and C6 selected products for global and Australasian applications.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Refactoring our national archiving, calibration and “stitching” activities for Australian-acquired AVHRR towards a low-maintenance and sustainable system and resource.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90487" y="744537"/>
            <a:ext cx="6616800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1. MODIS (and AVHRR) dot point(s)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Refining our acquisition, management and processing workflows for MODIS with a view to Collection 6: Australian L1A archive for NRT and swath-based ocean and terrestrial products, and; USGS/LPDAAC C5 and C6 selected products for global and Australasian applications.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000">
                <a:solidFill>
                  <a:srgbClr val="000000"/>
                </a:solidFill>
              </a:rPr>
              <a:t>Refactoring our national archiving, calibration and “stitching” activities for Australian-acquired AVHRR towards a low-maintenance and sustainable system and resource.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3849687" y="9428163"/>
            <a:ext cx="2946299" cy="496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AGDC Wide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899591" y="432000"/>
            <a:ext cx="7632848" cy="35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400" u="none" cap="none" strike="noStrike">
                <a:solidFill>
                  <a:srgbClr val="239AD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899591" y="879508"/>
            <a:ext cx="7632848" cy="389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211960" y="4912030"/>
            <a:ext cx="4335760" cy="17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A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99591" y="432000"/>
            <a:ext cx="7632848" cy="35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99591" y="879508"/>
            <a:ext cx="7632848" cy="389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211960" y="4912030"/>
            <a:ext cx="4335760" cy="17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b="0" i="0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A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raw.githubusercontent.com/data-cube/agdc-v2/stable/apps/pixeldrill/pixeldrill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eepurl.com/b-f_L1" TargetMode="External"/><Relationship Id="rId4" Type="http://schemas.openxmlformats.org/officeDocument/2006/relationships/hyperlink" Target="http://datacube.us12.list-manage.com/track/click?u=3597e0151685d49376b65ba51&amp;id=82de4e3f5a&amp;e=a9dfb4044a" TargetMode="External"/><Relationship Id="rId5" Type="http://schemas.openxmlformats.org/officeDocument/2006/relationships/hyperlink" Target="https://github.com/data-cube/agdc-v2/issues" TargetMode="External"/><Relationship Id="rId6" Type="http://schemas.openxmlformats.org/officeDocument/2006/relationships/hyperlink" Target="https://gaautobots.atlassian.net/projects/ACDD/issues/ACDD-63?filter=allopenissues" TargetMode="External"/><Relationship Id="rId7" Type="http://schemas.openxmlformats.org/officeDocument/2006/relationships/hyperlink" Target="mailto:simon.oliver@ga.gov.au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06.jpg"/><Relationship Id="rId10" Type="http://schemas.openxmlformats.org/officeDocument/2006/relationships/image" Target="../media/image09.png"/><Relationship Id="rId13" Type="http://schemas.openxmlformats.org/officeDocument/2006/relationships/image" Target="../media/image11.png"/><Relationship Id="rId1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Relationship Id="rId4" Type="http://schemas.openxmlformats.org/officeDocument/2006/relationships/image" Target="../media/image03.png"/><Relationship Id="rId9" Type="http://schemas.openxmlformats.org/officeDocument/2006/relationships/image" Target="../media/image05.png"/><Relationship Id="rId15" Type="http://schemas.openxmlformats.org/officeDocument/2006/relationships/image" Target="../media/image17.png"/><Relationship Id="rId14" Type="http://schemas.openxmlformats.org/officeDocument/2006/relationships/image" Target="../media/image12.png"/><Relationship Id="rId17" Type="http://schemas.openxmlformats.org/officeDocument/2006/relationships/image" Target="../media/image14.gif"/><Relationship Id="rId16" Type="http://schemas.openxmlformats.org/officeDocument/2006/relationships/image" Target="../media/image13.png"/><Relationship Id="rId5" Type="http://schemas.openxmlformats.org/officeDocument/2006/relationships/image" Target="../media/image07.png"/><Relationship Id="rId6" Type="http://schemas.openxmlformats.org/officeDocument/2006/relationships/image" Target="../media/image04.png"/><Relationship Id="rId18" Type="http://schemas.openxmlformats.org/officeDocument/2006/relationships/image" Target="../media/image15.jpg"/><Relationship Id="rId7" Type="http://schemas.openxmlformats.org/officeDocument/2006/relationships/image" Target="../media/image10.png"/><Relationship Id="rId8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apds00.nci.org.au/thredds/catalogs/fj7/catalog.html" TargetMode="External"/><Relationship Id="rId4" Type="http://schemas.openxmlformats.org/officeDocument/2006/relationships/hyperlink" Target="http://www.copernicus.gov.au/regionaldatahub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://youtube.com/v/GCQuyxW8hAs" TargetMode="External"/><Relationship Id="rId7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benjimin/s1pre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99591" y="432000"/>
            <a:ext cx="7632848" cy="35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AU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Australian Geoscience Data Cube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899591" y="879508"/>
            <a:ext cx="7632848" cy="389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Agency Report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-AU" sz="1600">
                <a:solidFill>
                  <a:schemeClr val="accent5"/>
                </a:solidFill>
              </a:rPr>
              <a:t>Simon Oliver - AGDC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-AU" sz="1200">
                <a:solidFill>
                  <a:schemeClr val="accent5"/>
                </a:solidFill>
              </a:rPr>
              <a:t>David Hudson - Copernicus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-AU" sz="1200">
                <a:solidFill>
                  <a:schemeClr val="accent5"/>
                </a:solidFill>
              </a:rPr>
              <a:t>Matthew Purss - DGGS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-AU" sz="1200">
                <a:solidFill>
                  <a:schemeClr val="accent5"/>
                </a:solidFill>
              </a:rPr>
              <a:t>Vincent Rooke - DAF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t/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211960" y="4912030"/>
            <a:ext cx="4335760" cy="17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1" y="2826850"/>
            <a:ext cx="3071812" cy="18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Foundation concepts - Properties of data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AU"/>
              <a:t>Context data: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Elevation Models, Geological Surveys, composites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AU"/>
              <a:t>Time-series data: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Repeated observations of a inter-comparable measurements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b="1" lang="en-AU"/>
              <a:t>Stackability: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AU"/>
              <a:t>	Spatial and spectral alignment: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AU"/>
              <a:t>Observations are coherent spatially and temporally (positioning well characterised and representing inter-comparable / calibrated  measurements).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Foundation concepts: datasets</a:t>
            </a:r>
          </a:p>
        </p:txBody>
      </p:sp>
      <p:graphicFrame>
        <p:nvGraphicFramePr>
          <p:cNvPr id="202" name="Shape 202"/>
          <p:cNvGraphicFramePr/>
          <p:nvPr/>
        </p:nvGraphicFramePr>
        <p:xfrm>
          <a:off x="821225" y="111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{03596677-BD8D-4BB7-BACA-81AD79035B3F}</a:tableStyleId>
              </a:tblPr>
              <a:tblGrid>
                <a:gridCol w="1505350"/>
                <a:gridCol w="1226300"/>
                <a:gridCol w="1689225"/>
                <a:gridCol w="2339725"/>
                <a:gridCol w="13611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Product type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Database record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(“Indexed”)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Datacube can access data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Typically...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Custodian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Referenced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(Unknown/Inaccessible location)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6AA84F"/>
                          </a:solidFill>
                        </a:rPr>
                        <a:t>✔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CC4125"/>
                          </a:solidFill>
                        </a:rPr>
                        <a:t>❌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Recorded in provenance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owner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Unmanaged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(Accessible location)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6AA84F"/>
                          </a:solidFill>
                        </a:rPr>
                        <a:t>✔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6AA84F"/>
                          </a:solidFill>
                        </a:rPr>
                        <a:t>✔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External data (eg. Scene GeoTIFFs)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owner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AU">
                          <a:solidFill>
                            <a:schemeClr val="lt2"/>
                          </a:solidFill>
                        </a:rPr>
                        <a:t>Managed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(Writable location)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6AA84F"/>
                          </a:solidFill>
                        </a:rPr>
                        <a:t>✔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 sz="2400">
                          <a:solidFill>
                            <a:srgbClr val="6AA84F"/>
                          </a:solidFill>
                        </a:rPr>
                        <a:t>✔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Data created within the datacube (eg. reprojected from external data)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AU">
                          <a:solidFill>
                            <a:schemeClr val="lt2"/>
                          </a:solidFill>
                        </a:rPr>
                        <a:t>agdc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1-28 at 1.10.23 PM.png"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24" y="0"/>
            <a:ext cx="76613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493" y="0"/>
            <a:ext cx="74550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Products supported in code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Products: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SRTM DEM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Himawari 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MODIS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Sentinel-2 L1C / S2A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GA Landsat Surface Reflectance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USGS Landsat Surface Reflectance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BoM Rainfall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Supported and Tested Projections: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EPSG:4326 WGS 84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EPSG:3577 Australian Albers Equal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MODIS Sinusoidal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...Other proj4 supported CRS will work too</a:t>
            </a:r>
            <a:br>
              <a:rPr lang="en-AU"/>
            </a:br>
            <a:br>
              <a:rPr lang="en-AU"/>
            </a:br>
            <a:br>
              <a:rPr lang="en-AU"/>
            </a:b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049" y="1303500"/>
            <a:ext cx="3616800" cy="20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Products in production AGDC now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32 distinct products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/>
              <a:t>Product types (eCAT and NCI DMPs equivalent):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Landsat NBAR/T (Surface Reflectance)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Landsat Pixel Quality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Landsat Fractional Cover - in review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Landsat NDVI (Greenness) - in review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Rainfall (BoM gridded rainfall)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AU"/>
              <a:t>Elevation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Dashboard (alpha) - browse available data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22860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module use /g/data/v10/public/modules/modulefiles/</a:t>
            </a:r>
            <a:br>
              <a:rPr lang="en-AU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module load agdc-py3-prod</a:t>
            </a:r>
            <a:br>
              <a:rPr lang="en-AU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/g/data/v10/public/run-dash.sh &amp;</a:t>
            </a:r>
            <a:br>
              <a:rPr lang="en-AU" sz="1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firefox http://127.0.0.1:8080/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324" y="2015350"/>
            <a:ext cx="2975598" cy="25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275" y="2015350"/>
            <a:ext cx="2989925" cy="25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Pixel drill and image viewer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541175" y="854500"/>
            <a:ext cx="42468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module load agdc-py3-prod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wget </a:t>
            </a:r>
            <a:r>
              <a:rPr lang="en-AU" sz="14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https://raw.githubusercontent.com/data-cube/agdc-v2/stable/apps/pixeldrill/pixeldrill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chmod +x pixeldrill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$ ./pixeldrill -p ls5_nbar_albers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28600" rtl="0">
              <a:spcBef>
                <a:spcPts val="0"/>
              </a:spcBef>
              <a:buNone/>
            </a:pPr>
            <a:r>
              <a:rPr lang="en-AU"/>
              <a:t>Also see python glue library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900" y="1032499"/>
            <a:ext cx="4321901" cy="32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>
                <a:solidFill>
                  <a:schemeClr val="dk2"/>
                </a:solidFill>
              </a:rPr>
              <a:t>VDI - </a:t>
            </a:r>
            <a:r>
              <a:rPr lang="en-AU"/>
              <a:t>Jupyter notebooks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The Jupyter Notebook is a web application that allows you to create and  share documents that contain live code, equations, visualizations and explanatory text.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AU"/>
              <a:t>Uses include: data cleaning and transformation, numerical simulation, statistical modeling, machine learning and much more.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AU"/>
              <a:t>No requirement for high level python developer skills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AU"/>
              <a:t>Simplified interface for development - a playground for exploring the datacube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Generalised analysis flow 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587900" y="879500"/>
            <a:ext cx="8634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Identify product of interest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200">
                <a:latin typeface="Courier New"/>
                <a:ea typeface="Courier New"/>
                <a:cs typeface="Courier New"/>
                <a:sym typeface="Courier New"/>
              </a:rPr>
              <a:t>dc.list_products()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Load data for a spatio-temporal range of interest </a:t>
            </a:r>
          </a:p>
          <a:p>
            <a:pPr indent="0" lvl="0" marL="0" rtl="0">
              <a:lnSpc>
                <a:spcPct val="121429"/>
              </a:lnSpc>
              <a:spcBef>
                <a:spcPts val="0"/>
              </a:spcBef>
              <a:buNone/>
            </a:pPr>
            <a:r>
              <a:rPr lang="en-AU" sz="1200"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landsat = dc.load(product='ls5_nbar_albers', x=(149.25, 149.35), y=(-36.25, -36.35), time=('2010-01-01', '2011-01-01'))</a:t>
            </a:r>
          </a:p>
          <a:p>
            <a:pPr indent="0" lvl="0" marL="0" rtl="0">
              <a:lnSpc>
                <a:spcPct val="121429"/>
              </a:lnSpc>
              <a:spcBef>
                <a:spcPts val="0"/>
              </a:spcBef>
              <a:buNone/>
            </a:pPr>
            <a:r>
              <a:t/>
            </a:r>
            <a:endParaRPr sz="1200"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lnSpc>
                <a:spcPct val="121429"/>
              </a:lnSpc>
              <a:spcBef>
                <a:spcPts val="0"/>
              </a:spcBef>
              <a:buNone/>
            </a:pPr>
            <a:r>
              <a:rPr lang="en-AU" sz="1200"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landsat.blue.plot(col='time', robust='True', cmap='terrain')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25" y="4147231"/>
            <a:ext cx="7722874" cy="85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6137" y="1416225"/>
            <a:ext cx="64103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Generalised analysis flow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899600" y="879487"/>
            <a:ext cx="81234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Create a mask to filter data</a:t>
            </a:r>
          </a:p>
          <a:p>
            <a:pPr indent="0" lvl="0" marL="0" rtl="0">
              <a:lnSpc>
                <a:spcPct val="121429"/>
              </a:lnSpc>
              <a:spcBef>
                <a:spcPts val="0"/>
              </a:spcBef>
              <a:buNone/>
            </a:pPr>
            <a:r>
              <a:rPr lang="en-AU" sz="1400"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pq = dc.load(product='ls5_pq_albers', x=(149.25, 149.35), y=(-36.25, -36.35), time=('2010-01-01', '2011-01-01'))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good_pixels = masking.make_mask(</a:t>
            </a:r>
            <a:r>
              <a:rPr b="1" lang="en-AU" sz="1400">
                <a:latin typeface="Courier New"/>
                <a:ea typeface="Courier New"/>
                <a:cs typeface="Courier New"/>
                <a:sym typeface="Courier New"/>
              </a:rPr>
              <a:t>pq</a:t>
            </a: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, cloud_acca='no_cloud')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good_pixels.</a:t>
            </a:r>
            <a:r>
              <a:rPr b="1" lang="en-AU" sz="1400">
                <a:latin typeface="Courier New"/>
                <a:ea typeface="Courier New"/>
                <a:cs typeface="Courier New"/>
                <a:sym typeface="Courier New"/>
              </a:rPr>
              <a:t>pixelquality</a:t>
            </a: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.plot(col='time', robust='True', cmap='Greys')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286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2286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12" y="3051350"/>
            <a:ext cx="75152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899591" y="432000"/>
            <a:ext cx="7632848" cy="35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AU" sz="2400" u="none" cap="none" strike="noStrike">
                <a:solidFill>
                  <a:srgbClr val="239AD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899591" y="879508"/>
            <a:ext cx="7632848" cy="389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54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AU"/>
              <a:t>Copernicus Regional Hub</a:t>
            </a:r>
          </a:p>
          <a:p>
            <a:pPr indent="-254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AU"/>
              <a:t>AGDC Program</a:t>
            </a:r>
          </a:p>
          <a:p>
            <a:pPr indent="-254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AU"/>
              <a:t>Initial Beta Release</a:t>
            </a:r>
          </a:p>
          <a:p>
            <a:pPr indent="-254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AU"/>
              <a:t>How to get involved</a:t>
            </a:r>
          </a:p>
          <a:p>
            <a:pPr indent="-254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AU"/>
              <a:t>Roadmap</a:t>
            </a:r>
          </a:p>
          <a:p>
            <a:pPr indent="-254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AU"/>
              <a:t>OGC DDGS Standard Development</a:t>
            </a:r>
          </a:p>
          <a:p>
            <a:pPr indent="-254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AU"/>
              <a:t>GA Ground Station </a:t>
            </a:r>
          </a:p>
          <a:p>
            <a:pPr indent="-254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AU"/>
              <a:t>Landsat Ground Station Refurbishment</a:t>
            </a:r>
          </a:p>
          <a:p>
            <a:pPr indent="-254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AU"/>
              <a:t>Certification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AU" sz="1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211960" y="4922421"/>
            <a:ext cx="4335760" cy="17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Generalised analysis flow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899600" y="879487"/>
            <a:ext cx="81234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Apply filter functions / masks to obtain required data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landsat_cloud_free = landsat.where(good_pixels.pixelquality)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landsat_cloud_free.</a:t>
            </a:r>
            <a:r>
              <a:rPr b="1" lang="en-AU" sz="1400">
                <a:latin typeface="Courier New"/>
                <a:ea typeface="Courier New"/>
                <a:cs typeface="Courier New"/>
                <a:sym typeface="Courier New"/>
              </a:rPr>
              <a:t>blue</a:t>
            </a: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.plot(col='time',robust=True, cmap='terrain')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100" y="2266475"/>
            <a:ext cx="75819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Generalised analysis flow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Apply analysis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landsat_cloud_free.blue.</a:t>
            </a:r>
            <a:r>
              <a:rPr b="1" lang="en-AU" sz="1400">
                <a:latin typeface="Courier New"/>
                <a:ea typeface="Courier New"/>
                <a:cs typeface="Courier New"/>
                <a:sym typeface="Courier New"/>
              </a:rPr>
              <a:t>median</a:t>
            </a: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(dim='time').plot(robust=True, cmap=’terrain’)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375" y="1976137"/>
            <a:ext cx="34671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Generalised analysis flow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Output data </a:t>
            </a:r>
          </a:p>
          <a:p>
            <a:pPr lvl="0" rtl="0">
              <a:spcBef>
                <a:spcPts val="0"/>
              </a:spcBef>
              <a:buNone/>
            </a:pPr>
            <a:r>
              <a:rPr lang="en-AU" sz="1400">
                <a:latin typeface="Courier New"/>
                <a:ea typeface="Courier New"/>
                <a:cs typeface="Courier New"/>
                <a:sym typeface="Courier New"/>
              </a:rPr>
              <a:t>rain.rainfall.sel(latitude=-35.30712, longitude=139.69163, method='nearest').plot()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162" y="2003775"/>
            <a:ext cx="30194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Reproject dataset (indexed or ingested)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21429"/>
              </a:lnSpc>
              <a:spcBef>
                <a:spcPts val="0"/>
              </a:spcBef>
              <a:buNone/>
            </a:pPr>
            <a:r>
              <a:rPr lang="en-AU" sz="1200"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landsat = dc.load(product='ls5_nbar_albers', x=(149.25, 149.35),y=(-35.25, -35.35), time=('2010-01-01', '2011-01-01'), output_crs=’EPSG:4326’, resolution=(-0.00025, 0.00025))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137" y="2404687"/>
            <a:ext cx="32099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300" y="1940750"/>
            <a:ext cx="22860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Sensor ignorance - under construction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Spectral equivalence</a:t>
            </a:r>
            <a:br>
              <a:rPr lang="en-AU"/>
            </a:br>
            <a:r>
              <a:rPr lang="en-AU"/>
              <a:t>Synthetic band creation (from mean and FWHM)</a:t>
            </a:r>
            <a:br>
              <a:rPr lang="en-AU"/>
            </a:br>
            <a:r>
              <a:rPr lang="en-AU"/>
              <a:t>Covariance of metrics (refine &amp; remove)</a:t>
            </a:r>
            <a:br>
              <a:rPr lang="en-AU"/>
            </a:br>
            <a:r>
              <a:rPr lang="en-AU"/>
              <a:t>Relative Spectral Response in storage/product definition</a:t>
            </a:r>
            <a:br>
              <a:rPr lang="en-AU"/>
            </a:br>
            <a:r>
              <a:rPr lang="en-AU"/>
              <a:t>Spectral feature in storage type and alias to aid initial band discover for cross walk between sensors</a:t>
            </a:r>
            <a:br>
              <a:rPr lang="en-AU"/>
            </a:br>
            <a:br>
              <a:rPr lang="en-AU"/>
            </a:br>
            <a:br>
              <a:rPr lang="en-AU"/>
            </a:b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024" y="2732770"/>
            <a:ext cx="5301823" cy="21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Communication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Mailing list (production environment announcements)</a:t>
            </a:r>
          </a:p>
          <a:p>
            <a:pPr lvl="0" marL="457200" rtl="0">
              <a:spcBef>
                <a:spcPts val="0"/>
              </a:spcBef>
            </a:pPr>
            <a:r>
              <a:rPr lang="en-AU"/>
              <a:t>To subscribe go here: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http://eepurl.com/b-f_L1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Help, feedback and discussion</a:t>
            </a:r>
          </a:p>
          <a:p>
            <a:pPr lvl="0" marL="457200" rtl="0">
              <a:spcBef>
                <a:spcPts val="0"/>
              </a:spcBef>
            </a:pPr>
            <a:r>
              <a:rPr lang="en-AU" u="sng">
                <a:solidFill>
                  <a:schemeClr val="hlink"/>
                </a:solidFill>
                <a:hlinkClick r:id="rId4"/>
              </a:rPr>
              <a:t>Slack</a:t>
            </a:r>
            <a:r>
              <a:rPr lang="en-AU"/>
              <a:t> (informal discussion / help) </a:t>
            </a:r>
          </a:p>
          <a:p>
            <a:pPr lvl="0" marL="457200" rtl="0">
              <a:spcBef>
                <a:spcPts val="0"/>
              </a:spcBef>
            </a:pPr>
            <a:r>
              <a:rPr lang="en-AU" u="sng">
                <a:solidFill>
                  <a:schemeClr val="hlink"/>
                </a:solidFill>
                <a:hlinkClick r:id="rId5"/>
              </a:rPr>
              <a:t>Github</a:t>
            </a:r>
            <a:r>
              <a:rPr lang="en-AU"/>
              <a:t> (external users: raise issues, bugs) </a:t>
            </a:r>
          </a:p>
          <a:p>
            <a:pPr lvl="0" marL="457200" rtl="0">
              <a:spcBef>
                <a:spcPts val="0"/>
              </a:spcBef>
            </a:pPr>
            <a:r>
              <a:rPr lang="en-AU" u="sng">
                <a:solidFill>
                  <a:schemeClr val="hlink"/>
                </a:solidFill>
                <a:hlinkClick r:id="rId6"/>
              </a:rPr>
              <a:t>JIRA</a:t>
            </a:r>
            <a:r>
              <a:rPr lang="en-AU"/>
              <a:t> (internal users: raise issues, bugs)</a:t>
            </a:r>
          </a:p>
          <a:p>
            <a:pPr lvl="0" marL="457200" rtl="0">
              <a:spcBef>
                <a:spcPts val="0"/>
              </a:spcBef>
            </a:pPr>
            <a:r>
              <a:rPr lang="en-AU"/>
              <a:t>Speak to / email us </a:t>
            </a:r>
            <a:r>
              <a:rPr lang="en-AU" u="sng">
                <a:solidFill>
                  <a:schemeClr val="hlink"/>
                </a:solidFill>
                <a:hlinkClick r:id="rId7"/>
              </a:rPr>
              <a:t>simon.oliver@ga.gov.au</a:t>
            </a:r>
            <a:r>
              <a:rPr lang="en-AU"/>
              <a:t> +61262499770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2194296" y="2256375"/>
            <a:ext cx="49620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Discrete Global Grid Systems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Standardising Discrete Global Grid Systems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AU"/>
              <a:t>Why Standardize DGGS?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The diversity, incongruity and lack of standardized applications of global grid infrastructures limits the development  of accurate analysis tools for Big Earth Data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>
                <a:solidFill>
                  <a:srgbClr val="FF0000"/>
                </a:solidFill>
              </a:rPr>
              <a:t>March 2014 – OGC established a Standards Working Group to address this problem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The OGC DGGS Core Standard defines:</a:t>
            </a:r>
          </a:p>
          <a:p>
            <a:pPr lvl="1" marL="914400" rtl="0">
              <a:spcBef>
                <a:spcPts val="0"/>
              </a:spcBef>
            </a:pPr>
            <a:r>
              <a:rPr i="1" lang="en-AU"/>
              <a:t>A concise definition of the term Discrete Global Grid System as a spatial reference system;</a:t>
            </a:r>
          </a:p>
          <a:p>
            <a:pPr lvl="1" marL="914400" rtl="0">
              <a:spcBef>
                <a:spcPts val="0"/>
              </a:spcBef>
            </a:pPr>
            <a:r>
              <a:rPr i="1" lang="en-AU"/>
              <a:t>The essential characteristics of a conformant DGGS; and,</a:t>
            </a:r>
          </a:p>
          <a:p>
            <a:pPr lvl="1" marL="914400" rtl="0">
              <a:spcBef>
                <a:spcPts val="0"/>
              </a:spcBef>
            </a:pPr>
            <a:r>
              <a:rPr i="1" lang="en-AU"/>
              <a:t>The core functional algorithms required to support the operation of a conformant DGGS.</a:t>
            </a:r>
            <a:br>
              <a:rPr lang="en-AU"/>
            </a:b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A “New” Framework for a New Era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750" y="2206518"/>
            <a:ext cx="4323599" cy="1477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AU"/>
              <a:t>A Discrete Global Grid System (DGGS) is a Digital Earth reference model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DGGS are designed to be information grid systems, not navigational grid systems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</a:pPr>
            <a:r>
              <a:rPr lang="en-AU"/>
              <a:t>OGC defines a DGGS as: </a:t>
            </a:r>
          </a:p>
          <a:p>
            <a:pPr lvl="0">
              <a:spcBef>
                <a:spcPts val="0"/>
              </a:spcBef>
              <a:buNone/>
            </a:pPr>
            <a:br>
              <a:rPr lang="en-AU"/>
            </a:br>
            <a:r>
              <a:rPr i="1" lang="en-AU"/>
              <a:t>“…a spatial reference system that uses a hierarchical tessellation of cells to partition and address the globe. DGGS are characterized by the properties of their cell structure, geo-encoding, quantization strategy and associated mathematical functions.”</a:t>
            </a:r>
            <a:br>
              <a:rPr i="1" lang="en-AU"/>
            </a:b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AU" sz="2400" u="none" cap="none" strike="noStrike">
                <a:solidFill>
                  <a:srgbClr val="239AD6"/>
                </a:solidFill>
                <a:latin typeface="Arial"/>
                <a:ea typeface="Arial"/>
                <a:cs typeface="Arial"/>
                <a:sym typeface="Arial"/>
              </a:rPr>
              <a:t>OGC Discrete Global Grid Systems (DGGS) SWG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AU"/>
              <a:t>DGGS an important part of the future versions of Datacube</a:t>
            </a: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AU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OGC DGGS SWG to begin elaboration of Extension Standards to the DGGS Core Standard</a:t>
            </a: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AU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Anticipated Extensions include:</a:t>
            </a:r>
          </a:p>
          <a:p>
            <a:pPr indent="-1714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b="0" i="0" lang="en-AU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Interoperability interface protocols for OGC Web Services (e.g. WCS, WCPS, WCTiles, etc…) to facilitate DGGS-to-DGGS communication and processing</a:t>
            </a:r>
          </a:p>
          <a:p>
            <a:pPr indent="-1714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b="0" i="0" lang="en-AU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3D (and higher dimensional) DGGS Specifications</a:t>
            </a:r>
          </a:p>
          <a:p>
            <a:pPr indent="-1714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b="0" i="0" lang="en-AU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Best Practice Guide</a:t>
            </a: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>
            <p:ph idx="11" type="ftr"/>
          </p:nvPr>
        </p:nvSpPr>
        <p:spPr>
          <a:xfrm>
            <a:off x="4211960" y="4912030"/>
            <a:ext cx="4335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311995" y="2203425"/>
            <a:ext cx="40557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Copernicus Regional Hub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Standardising Discrete Global Grid Systems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600" y="1195175"/>
            <a:ext cx="7847800" cy="31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2653344" y="2079800"/>
            <a:ext cx="29256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Antenna Upgrade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Geoscience Australia - Alice Springs Ground Station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899600" y="791999"/>
            <a:ext cx="7632900" cy="40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AU"/>
              <a:t>Alice Springs Ground Station consists of 3 antennas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600"/>
              <a:t>9m Datron Antenna, X-Band downlink, S-Band TT&amp;C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600"/>
              <a:t>9m Viasat Antenna, X-Band downlink (antenna will be operational November 2016)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600"/>
              <a:t>2.4m ES&amp;S Antenna, X/L-Band Downlink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marL="457200" rtl="0">
              <a:spcBef>
                <a:spcPts val="0"/>
              </a:spcBef>
            </a:pPr>
            <a:r>
              <a:rPr lang="en-AU"/>
              <a:t>Satellite acquired and services provided;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500"/>
              <a:t>real-time (S-Band)</a:t>
            </a:r>
          </a:p>
          <a:p>
            <a:pPr lvl="2" marL="1371600" rtl="0">
              <a:spcBef>
                <a:spcPts val="0"/>
              </a:spcBef>
              <a:buSzPct val="100000"/>
            </a:pPr>
            <a:r>
              <a:rPr lang="en-AU" sz="1500"/>
              <a:t>Landsat-8 TT&amp;C (Tracking, Telemetry and Commanding)</a:t>
            </a:r>
          </a:p>
          <a:p>
            <a:pPr lvl="2" marL="1371600" rtl="0">
              <a:spcBef>
                <a:spcPts val="0"/>
              </a:spcBef>
              <a:buSzPct val="100000"/>
            </a:pPr>
            <a:r>
              <a:rPr lang="en-AU" sz="1500"/>
              <a:t>Landsat-7 telemetry downlink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500"/>
              <a:t>near-time (X/L-Band)</a:t>
            </a:r>
          </a:p>
          <a:p>
            <a:pPr lvl="2" marL="1371600" rtl="0">
              <a:spcBef>
                <a:spcPts val="0"/>
              </a:spcBef>
              <a:buSzPct val="100000"/>
            </a:pPr>
            <a:r>
              <a:rPr lang="en-AU" sz="1500"/>
              <a:t>NPP-Suomi, Aqua, Terra, NOAA-18, NOAA-19 for Sentinel bushfire hotspots</a:t>
            </a:r>
          </a:p>
          <a:p>
            <a:pPr lvl="1" marL="914400" rtl="0">
              <a:spcBef>
                <a:spcPts val="0"/>
              </a:spcBef>
              <a:buSzPct val="100000"/>
            </a:pPr>
            <a:r>
              <a:rPr lang="en-AU" sz="1500"/>
              <a:t>post-pass (X-Band)</a:t>
            </a:r>
          </a:p>
          <a:p>
            <a:pPr lvl="2" marL="1371600" rtl="0">
              <a:spcBef>
                <a:spcPts val="0"/>
              </a:spcBef>
              <a:buSzPct val="100000"/>
            </a:pPr>
            <a:r>
              <a:rPr lang="en-AU" sz="1500"/>
              <a:t>Landsat-7, Landsat-8 real-time (over Australia) and playback satellite imagery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>
                <a:solidFill>
                  <a:schemeClr val="dk2"/>
                </a:solidFill>
              </a:rPr>
              <a:t>Alice Springs Ground Station - Recent Projects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866366" y="607983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300"/>
              </a:spcBef>
              <a:buNone/>
            </a:pPr>
            <a:r>
              <a:rPr b="1" lang="en-AU"/>
              <a:t>LGN - Landsat Ground Network  (Operational by November 2016)</a:t>
            </a:r>
          </a:p>
          <a:p>
            <a:pPr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Alice Springs will be one of three ground stations (USGS and DLR) to acquire Landsat-8 real-time and playback imagery while performing TT&amp;C (tracking, telemetry and commanding) for USGS and NASA</a:t>
            </a:r>
          </a:p>
          <a:p>
            <a:pPr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Alice Springs has completed its TRR (Test Readiness Review) in July 2016</a:t>
            </a:r>
          </a:p>
          <a:p>
            <a:pPr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Landsat-7 real-time and playback imagery has been collected from Alice Springs since 2002</a:t>
            </a:r>
          </a:p>
          <a:p>
            <a:pPr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RMS (Reception Management System) upgrade in progress to streamline scheduling of all satellites to all available assets, including antennas and baseband equipment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>
                <a:solidFill>
                  <a:schemeClr val="dk2"/>
                </a:solidFill>
              </a:rPr>
              <a:t>Alice Springs Ground Station - Recent Projects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866366" y="607983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300"/>
              </a:spcBef>
              <a:buNone/>
            </a:pPr>
            <a:r>
              <a:rPr b="1" lang="en-AU"/>
              <a:t>9m Datron antenna major upgrade (Completed &amp; Operational from May 2016)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New gearbox/motors for all axes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New X-Band and S-Band feeds (TT&amp;C - Uplink and Downlink capabilities)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Dual polarisation X-Band Downconverter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1+1 SSPA + S-Band up/down converters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New control servos and ACU</a:t>
            </a:r>
          </a:p>
          <a:p>
            <a:pPr indent="-228600" lvl="0" marL="457200" rtl="0">
              <a:lnSpc>
                <a:spcPct val="100000"/>
              </a:lnSpc>
              <a:spcBef>
                <a:spcPts val="1300"/>
              </a:spcBef>
            </a:pPr>
            <a:r>
              <a:rPr lang="en-AU"/>
              <a:t>New Cortex Quantum baseband CRT-Q (S-Band) and HDR-XXL (X-Band)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575" y="1293950"/>
            <a:ext cx="4741650" cy="309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224" y="858574"/>
            <a:ext cx="2975199" cy="39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>
                <a:solidFill>
                  <a:schemeClr val="dk2"/>
                </a:solidFill>
              </a:rPr>
              <a:t>Alice Springs Ground Station - Recent Projects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899591" y="432000"/>
            <a:ext cx="7632848" cy="35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AU" sz="2400" u="none" cap="none" strike="noStrike">
                <a:solidFill>
                  <a:srgbClr val="239AD6"/>
                </a:solidFill>
                <a:latin typeface="Arial"/>
                <a:ea typeface="Arial"/>
                <a:cs typeface="Arial"/>
                <a:sym typeface="Arial"/>
              </a:rPr>
              <a:t>Future: WGISS involvement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899591" y="879508"/>
            <a:ext cx="7632848" cy="3894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L="457200" rtl="0">
              <a:spcBef>
                <a:spcPts val="0"/>
              </a:spcBef>
            </a:pPr>
            <a:r>
              <a:rPr lang="en-AU"/>
              <a:t>Data Cubes</a:t>
            </a:r>
          </a:p>
          <a:p>
            <a:pPr lvl="0" marL="457200" rtl="0">
              <a:spcBef>
                <a:spcPts val="0"/>
              </a:spcBef>
            </a:pPr>
            <a:r>
              <a:rPr lang="en-AU"/>
              <a:t>Discrete Global Grid Systems - OGC SWG and implications for AGDC evolution</a:t>
            </a:r>
          </a:p>
          <a:p>
            <a:pPr lvl="0" marL="457200" rtl="0">
              <a:spcBef>
                <a:spcPts val="0"/>
              </a:spcBef>
            </a:pPr>
            <a:r>
              <a:rPr lang="en-AU"/>
              <a:t>Spectral response repository / standardisation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>
            <p:ph idx="11" type="ftr"/>
          </p:nvPr>
        </p:nvSpPr>
        <p:spPr>
          <a:xfrm>
            <a:off x="4211960" y="4912030"/>
            <a:ext cx="4335760" cy="17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Io sono finito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Domande?....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98566" y="33467"/>
            <a:ext cx="741784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A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Australia’s Regional Copernicus Data Access/Analysis Hub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7403" y="579279"/>
            <a:ext cx="4762800" cy="2926200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AU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An integrated ‘Team Australia’ approach to</a:t>
            </a:r>
          </a:p>
          <a:p>
            <a:pPr indent="0" lvl="0" marL="0" marR="0" rtl="0" algn="ctr">
              <a:spcBef>
                <a:spcPts val="850"/>
              </a:spcBef>
              <a:spcAft>
                <a:spcPts val="0"/>
              </a:spcAft>
              <a:buSzPct val="25000"/>
              <a:buNone/>
            </a:pPr>
            <a:r>
              <a:rPr b="0" i="0" lang="en-AU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Support government information requirements.</a:t>
            </a:r>
          </a:p>
          <a:p>
            <a:pPr indent="0" lvl="0" marL="0" marR="0" rtl="0" algn="ctr">
              <a:spcBef>
                <a:spcPts val="850"/>
              </a:spcBef>
              <a:spcAft>
                <a:spcPts val="0"/>
              </a:spcAft>
              <a:buSzPct val="25000"/>
              <a:buNone/>
            </a:pPr>
            <a:r>
              <a:rPr b="0" i="0" lang="en-AU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Support the broader objective of enhancing access to satellite Earth observation data by research, industry and civil society.</a:t>
            </a:r>
          </a:p>
          <a:p>
            <a:pPr indent="0" lvl="0" marL="0" marR="0" rtl="0" algn="ctr">
              <a:spcBef>
                <a:spcPts val="850"/>
              </a:spcBef>
              <a:spcAft>
                <a:spcPts val="0"/>
              </a:spcAft>
              <a:buSzPct val="25000"/>
              <a:buNone/>
            </a:pPr>
            <a:r>
              <a:rPr b="0" i="0" lang="en-AU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Facilitate collaboration between Australians, Europeans and inhabitants of the South-East Asia-South Pacific region in exploitation of Earth observation data.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1" i="0" lang="en-AU" sz="1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Benefits for: Australia, the region, EC/ESA/EUMETSAT, and the global satellite EO community.</a:t>
            </a:r>
          </a:p>
          <a:p>
            <a:pPr indent="-342900" lvl="0" marL="342900" marR="0" rtl="0" algn="ctr">
              <a:spcBef>
                <a:spcPts val="850"/>
              </a:spcBef>
              <a:spcAft>
                <a:spcPts val="0"/>
              </a:spcAft>
              <a:buClr>
                <a:srgbClr val="4D4D4D"/>
              </a:buClr>
              <a:buSzPct val="121428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98219\Desktop\SAA_16002-01.jpg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9552"/>
          <a:stretch/>
        </p:blipFill>
        <p:spPr>
          <a:xfrm>
            <a:off x="5106442" y="957321"/>
            <a:ext cx="3936300" cy="24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6442" y="4461758"/>
            <a:ext cx="1547700" cy="4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8451" y="3909646"/>
            <a:ext cx="1296000" cy="4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5034435" y="3555794"/>
            <a:ext cx="1584300" cy="27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</a:p>
        </p:txBody>
      </p:sp>
      <p:sp>
        <p:nvSpPr>
          <p:cNvPr id="96" name="Shape 96"/>
          <p:cNvSpPr/>
          <p:nvPr/>
        </p:nvSpPr>
        <p:spPr>
          <a:xfrm>
            <a:off x="1869005" y="3554234"/>
            <a:ext cx="3081299" cy="2787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Consortium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1315" y="3930539"/>
            <a:ext cx="493800" cy="4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7218" y="3930539"/>
            <a:ext cx="511800" cy="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8">
            <a:alphaModFix/>
          </a:blip>
          <a:srcRect b="0" l="0" r="68322" t="0"/>
          <a:stretch/>
        </p:blipFill>
        <p:spPr>
          <a:xfrm>
            <a:off x="1841194" y="4521634"/>
            <a:ext cx="517200" cy="3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8">
            <a:alphaModFix/>
          </a:blip>
          <a:srcRect b="0" l="46099" r="0" t="0"/>
          <a:stretch/>
        </p:blipFill>
        <p:spPr>
          <a:xfrm>
            <a:off x="2448807" y="4520402"/>
            <a:ext cx="880200" cy="3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52414" y="3907296"/>
            <a:ext cx="1051200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450721" y="4500294"/>
            <a:ext cx="1499400" cy="4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6726114" y="3552077"/>
            <a:ext cx="2170500" cy="27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Collaborators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27206" y="3915079"/>
            <a:ext cx="1040700" cy="5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40009" y="4532898"/>
            <a:ext cx="946200" cy="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54311" y="3873645"/>
            <a:ext cx="533700" cy="3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34450" y="4540204"/>
            <a:ext cx="761400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01380" y="3555794"/>
            <a:ext cx="1656300" cy="27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73227" y="3885783"/>
            <a:ext cx="1056300" cy="5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026942" y="4325380"/>
            <a:ext cx="611700" cy="1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28044" y="4559312"/>
            <a:ext cx="8373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esdis.noaa.gov/news_archives/NESDISNews/images/EUMETSAT.jpg" id="112" name="Shape 112"/>
          <p:cNvPicPr preferRelativeResize="0"/>
          <p:nvPr/>
        </p:nvPicPr>
        <p:blipFill rotWithShape="1">
          <a:blip r:embed="rId18">
            <a:alphaModFix/>
          </a:blip>
          <a:srcRect b="18799" l="6649" r="6463" t="17133"/>
          <a:stretch/>
        </p:blipFill>
        <p:spPr>
          <a:xfrm>
            <a:off x="1016545" y="4506125"/>
            <a:ext cx="669000" cy="3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5285950" y="624671"/>
            <a:ext cx="3600300" cy="369900"/>
          </a:xfrm>
          <a:prstGeom prst="rect">
            <a:avLst/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Sentinel Products For</a:t>
            </a:r>
          </a:p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211960" y="4912030"/>
            <a:ext cx="4335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270996" y="1533908"/>
            <a:ext cx="1642461" cy="292805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b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Partnerships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(pay-per-use)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98566" y="45606"/>
            <a:ext cx="741784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AU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Australia’s Regional Copernicus Data Access/Analysis Hub</a:t>
            </a:r>
          </a:p>
        </p:txBody>
      </p:sp>
      <p:sp>
        <p:nvSpPr>
          <p:cNvPr id="121" name="Shape 121"/>
          <p:cNvSpPr/>
          <p:nvPr/>
        </p:nvSpPr>
        <p:spPr>
          <a:xfrm>
            <a:off x="395536" y="1707654"/>
            <a:ext cx="4608512" cy="232225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   Repository (NCI)</a:t>
            </a:r>
          </a:p>
        </p:txBody>
      </p:sp>
      <p:sp>
        <p:nvSpPr>
          <p:cNvPr id="122" name="Shape 122"/>
          <p:cNvSpPr/>
          <p:nvPr/>
        </p:nvSpPr>
        <p:spPr>
          <a:xfrm>
            <a:off x="323528" y="411509"/>
            <a:ext cx="1657208" cy="683948"/>
          </a:xfrm>
          <a:prstGeom prst="ellipse">
            <a:avLst/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IntHub</a:t>
            </a:r>
          </a:p>
        </p:txBody>
      </p:sp>
      <p:sp>
        <p:nvSpPr>
          <p:cNvPr id="123" name="Shape 123"/>
          <p:cNvSpPr/>
          <p:nvPr/>
        </p:nvSpPr>
        <p:spPr>
          <a:xfrm>
            <a:off x="2133136" y="411509"/>
            <a:ext cx="2439888" cy="683948"/>
          </a:xfrm>
          <a:prstGeom prst="ellipse">
            <a:avLst/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EUMETCAST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Terrestrial</a:t>
            </a:r>
          </a:p>
        </p:txBody>
      </p:sp>
      <p:sp>
        <p:nvSpPr>
          <p:cNvPr id="124" name="Shape 124"/>
          <p:cNvSpPr/>
          <p:nvPr/>
        </p:nvSpPr>
        <p:spPr>
          <a:xfrm>
            <a:off x="387777" y="4137924"/>
            <a:ext cx="3752175" cy="580373"/>
          </a:xfrm>
          <a:prstGeom prst="rect">
            <a:avLst/>
          </a:prstGeom>
          <a:solidFill>
            <a:srgbClr val="6868CF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Operational Products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Deep National Archives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(Government Systems)</a:t>
            </a:r>
          </a:p>
        </p:txBody>
      </p:sp>
      <p:sp>
        <p:nvSpPr>
          <p:cNvPr id="125" name="Shape 125"/>
          <p:cNvSpPr/>
          <p:nvPr/>
        </p:nvSpPr>
        <p:spPr>
          <a:xfrm>
            <a:off x="683568" y="1221600"/>
            <a:ext cx="3384375" cy="391813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GEANT/AARNET</a:t>
            </a:r>
          </a:p>
        </p:txBody>
      </p:sp>
      <p:sp>
        <p:nvSpPr>
          <p:cNvPr id="126" name="Shape 126"/>
          <p:cNvSpPr/>
          <p:nvPr/>
        </p:nvSpPr>
        <p:spPr>
          <a:xfrm>
            <a:off x="1187624" y="1005575"/>
            <a:ext cx="251515" cy="10801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491880" y="1005575"/>
            <a:ext cx="251515" cy="10801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827583" y="2085695"/>
            <a:ext cx="3312367" cy="440217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Format Data Files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(HSM Storage)</a:t>
            </a:r>
          </a:p>
        </p:txBody>
      </p:sp>
      <p:sp>
        <p:nvSpPr>
          <p:cNvPr id="129" name="Shape 129"/>
          <p:cNvSpPr/>
          <p:nvPr/>
        </p:nvSpPr>
        <p:spPr>
          <a:xfrm>
            <a:off x="1619671" y="2887616"/>
            <a:ext cx="2520279" cy="440217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Analysis-Ready Data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A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(Lustre/spinning disk)</a:t>
            </a:r>
          </a:p>
        </p:txBody>
      </p:sp>
      <p:sp>
        <p:nvSpPr>
          <p:cNvPr id="130" name="Shape 130"/>
          <p:cNvSpPr/>
          <p:nvPr/>
        </p:nvSpPr>
        <p:spPr>
          <a:xfrm>
            <a:off x="2696955" y="2525913"/>
            <a:ext cx="251515" cy="34286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980735" y="3558771"/>
            <a:ext cx="2879295" cy="41713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and HPC</a:t>
            </a:r>
            <a:br>
              <a:rPr b="1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(Petascale)</a:t>
            </a:r>
          </a:p>
        </p:txBody>
      </p:sp>
      <p:sp>
        <p:nvSpPr>
          <p:cNvPr id="132" name="Shape 132"/>
          <p:cNvSpPr/>
          <p:nvPr/>
        </p:nvSpPr>
        <p:spPr>
          <a:xfrm>
            <a:off x="1152132" y="2528001"/>
            <a:ext cx="251515" cy="160992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2037141" y="2595766"/>
            <a:ext cx="1584175" cy="138001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CBCBEF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18000" lIns="18000" rIns="18000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Agreed Standards</a:t>
            </a:r>
          </a:p>
        </p:txBody>
      </p:sp>
      <p:sp>
        <p:nvSpPr>
          <p:cNvPr id="134" name="Shape 134"/>
          <p:cNvSpPr/>
          <p:nvPr/>
        </p:nvSpPr>
        <p:spPr>
          <a:xfrm rot="5400000">
            <a:off x="4312271" y="2780477"/>
            <a:ext cx="855429" cy="624008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A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(e.g. Thredds)</a:t>
            </a:r>
          </a:p>
        </p:txBody>
      </p:sp>
      <p:sp>
        <p:nvSpPr>
          <p:cNvPr id="135" name="Shape 135"/>
          <p:cNvSpPr/>
          <p:nvPr/>
        </p:nvSpPr>
        <p:spPr>
          <a:xfrm rot="-5400000">
            <a:off x="4201884" y="2951664"/>
            <a:ext cx="188636" cy="31211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 rot="5400000">
            <a:off x="4312270" y="1878625"/>
            <a:ext cx="855429" cy="624008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A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br>
              <a:rPr b="1" i="0" lang="en-A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AU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A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 la ‘SciHub’)</a:t>
            </a:r>
          </a:p>
        </p:txBody>
      </p:sp>
      <p:sp>
        <p:nvSpPr>
          <p:cNvPr id="137" name="Shape 137"/>
          <p:cNvSpPr/>
          <p:nvPr/>
        </p:nvSpPr>
        <p:spPr>
          <a:xfrm rot="-5400000">
            <a:off x="4201885" y="2149744"/>
            <a:ext cx="188636" cy="31211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608003" y="3412185"/>
            <a:ext cx="216023" cy="216024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B1B1B4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696828" y="3251953"/>
            <a:ext cx="216023" cy="376255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B1B1B4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 rot="-5400000">
            <a:off x="5903664" y="1254963"/>
            <a:ext cx="188636" cy="190487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 rot="-5400000">
            <a:off x="5896613" y="2147462"/>
            <a:ext cx="188636" cy="189077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 rot="-5400000">
            <a:off x="6311002" y="3698246"/>
            <a:ext cx="188636" cy="98736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928224" y="3987246"/>
            <a:ext cx="2044355" cy="528719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AU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 Exploitation</a:t>
            </a:r>
          </a:p>
        </p:txBody>
      </p:sp>
      <p:sp>
        <p:nvSpPr>
          <p:cNvPr id="144" name="Shape 144"/>
          <p:cNvSpPr/>
          <p:nvPr/>
        </p:nvSpPr>
        <p:spPr>
          <a:xfrm rot="5400000">
            <a:off x="6335812" y="3877651"/>
            <a:ext cx="162017" cy="1008325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 rot="5400000">
            <a:off x="5817056" y="2586618"/>
            <a:ext cx="162017" cy="207649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0303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936315" y="2841779"/>
            <a:ext cx="2036264" cy="980277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R&amp;D for: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Research/Academia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Society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 and Region</a:t>
            </a:r>
          </a:p>
        </p:txBody>
      </p:sp>
      <p:sp>
        <p:nvSpPr>
          <p:cNvPr id="147" name="Shape 147"/>
          <p:cNvSpPr/>
          <p:nvPr/>
        </p:nvSpPr>
        <p:spPr>
          <a:xfrm>
            <a:off x="6950417" y="1753490"/>
            <a:ext cx="2036264" cy="818259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Delivery for: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A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1619671" y="3327834"/>
            <a:ext cx="216023" cy="81009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B1B1B4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4211960" y="4912030"/>
            <a:ext cx="4335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AU" sz="2000">
                <a:solidFill>
                  <a:schemeClr val="dk2"/>
                </a:solidFill>
              </a:rPr>
              <a:t>Australia’s Regional Copernicus Data Access/Analysis Hub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AU"/>
              <a:t>Pulling S1/2/3 and rearranging it into 5 deg by 5 deg directories every one hour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Working to incorporate S1 precise ephemeris and S3-Marine from EUMETCAST into the process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AU"/>
              <a:t>Working on ARD S2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http://dapds00.nci.org.au/thredds/catalogs/fj7/catalog.html</a:t>
            </a:r>
            <a:r>
              <a:rPr lang="en-AU"/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AU" u="sng">
                <a:solidFill>
                  <a:schemeClr val="hlink"/>
                </a:solidFill>
                <a:hlinkClick r:id="rId4"/>
              </a:rPr>
              <a:t>http://www.copernicus.gov.au/regionaldatahub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9" y="3492471"/>
            <a:ext cx="5025800" cy="1651024"/>
          </a:xfrm>
          <a:prstGeom prst="rect">
            <a:avLst/>
          </a:prstGeom>
          <a:noFill/>
          <a:ln>
            <a:noFill/>
          </a:ln>
        </p:spPr>
      </p:pic>
      <p:sp>
        <p:nvSpPr>
          <p:cNvPr descr="EO Open Science @LPS16. Poster: OPEN-046 Ross, Jonathon ; Hicks, Richard ; Witte, Christian ; Woodcock, Robert ; Lewis, Adam ; Adams, Matthew ; Thankappan, Medhavy  Geoscience Australia, Australia; New South Wales Government Office of Environment and Heritage; Queensland Government Department of Science, Information Technology and Innovation;  Commonwealth Scientific and Industrial Research Organisation;  Landgate Western Australia" id="158" name="Shape 158" title="Australia’s Regional Copernicus Data Access/Analysis Hub Initiative">
            <a:hlinkClick r:id="rId6"/>
          </p:cNvPr>
          <p:cNvSpPr/>
          <p:nvPr/>
        </p:nvSpPr>
        <p:spPr>
          <a:xfrm>
            <a:off x="5925399" y="3152275"/>
            <a:ext cx="2654949" cy="1991224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852972" y="2232800"/>
            <a:ext cx="5173799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/>
              <a:t>Australian Geoscience Data Cube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AGDC v2 Programme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05750" y="792000"/>
            <a:ext cx="5752800" cy="3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b="1" lang="en-AU"/>
              <a:t>Initial release</a:t>
            </a:r>
            <a:r>
              <a:rPr lang="en-AU"/>
              <a:t> of beta implementation on NCI HPC is complete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b="1" lang="en-AU"/>
              <a:t>Regular</a:t>
            </a:r>
            <a:r>
              <a:rPr lang="en-AU"/>
              <a:t> 2 weekly releases - packaged and deployed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Backlog Landsat processing </a:t>
            </a:r>
            <a:r>
              <a:rPr b="1" lang="en-AU"/>
              <a:t>nearly complete</a:t>
            </a:r>
            <a:r>
              <a:rPr lang="en-AU"/>
              <a:t> + Landsat NBAR Terrain Illumination Correction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b="1" lang="en-AU"/>
              <a:t>Derivative products</a:t>
            </a:r>
            <a:r>
              <a:rPr lang="en-AU"/>
              <a:t> currently being processed (biophysical parameters - NDVI, Fractional Cover - Latest cloud free pixel)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Looking at </a:t>
            </a:r>
            <a:r>
              <a:rPr b="1" lang="en-AU"/>
              <a:t>stackability</a:t>
            </a:r>
            <a:r>
              <a:rPr lang="en-AU"/>
              <a:t> - ways to make non precision corrected data accessible to Data Cube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Educating users: Workshop series</a:t>
            </a:r>
          </a:p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211960" y="4912030"/>
            <a:ext cx="4335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687" y="1430354"/>
            <a:ext cx="1229187" cy="113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639175" y="3639000"/>
            <a:ext cx="1618200" cy="1230000"/>
          </a:xfrm>
          <a:prstGeom prst="cube">
            <a:avLst>
              <a:gd fmla="val 25000" name="adj"/>
            </a:avLst>
          </a:prstGeom>
          <a:solidFill>
            <a:srgbClr val="4A86E8"/>
          </a:solidFill>
          <a:ln cap="flat" cmpd="sng" w="9525">
            <a:solidFill>
              <a:srgbClr val="239A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AU"/>
              <a:t>  Data Cube</a:t>
            </a:r>
          </a:p>
        </p:txBody>
      </p:sp>
      <p:sp>
        <p:nvSpPr>
          <p:cNvPr id="175" name="Shape 175"/>
          <p:cNvSpPr/>
          <p:nvPr/>
        </p:nvSpPr>
        <p:spPr>
          <a:xfrm>
            <a:off x="7264075" y="2252025"/>
            <a:ext cx="368400" cy="1512300"/>
          </a:xfrm>
          <a:prstGeom prst="can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rgbClr val="239AD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 rot="-5400000">
            <a:off x="6849475" y="2744925"/>
            <a:ext cx="1355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 sz="1000"/>
              <a:t>Data Cube Pipeline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308137" y="604324"/>
            <a:ext cx="708225" cy="7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52404">
            <a:off x="8290474" y="799774"/>
            <a:ext cx="708224" cy="70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59283">
            <a:off x="7605512" y="418437"/>
            <a:ext cx="708224" cy="70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>
            <a:stCxn id="177" idx="2"/>
          </p:cNvCxnSpPr>
          <p:nvPr/>
        </p:nvCxnSpPr>
        <p:spPr>
          <a:xfrm>
            <a:off x="7016362" y="958437"/>
            <a:ext cx="330000" cy="471900"/>
          </a:xfrm>
          <a:prstGeom prst="curvedConnector2">
            <a:avLst/>
          </a:prstGeom>
          <a:noFill/>
          <a:ln cap="flat" cmpd="sng" w="38100">
            <a:solidFill>
              <a:srgbClr val="239AD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/>
          <p:nvPr/>
        </p:nvCxnSpPr>
        <p:spPr>
          <a:xfrm rot="5400000">
            <a:off x="7391325" y="972400"/>
            <a:ext cx="402000" cy="278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239AD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2" name="Shape 182"/>
          <p:cNvCxnSpPr>
            <a:endCxn id="178" idx="1"/>
          </p:cNvCxnSpPr>
          <p:nvPr/>
        </p:nvCxnSpPr>
        <p:spPr>
          <a:xfrm flipH="1" rot="10800000">
            <a:off x="7624236" y="1210544"/>
            <a:ext cx="670800" cy="262500"/>
          </a:xfrm>
          <a:prstGeom prst="curvedConnector3">
            <a:avLst>
              <a:gd fmla="val 45777" name="adj1"/>
            </a:avLst>
          </a:prstGeom>
          <a:noFill/>
          <a:ln cap="flat" cmpd="sng" w="38100">
            <a:solidFill>
              <a:srgbClr val="239AD6"/>
            </a:solidFill>
            <a:prstDash val="solid"/>
            <a:round/>
            <a:headEnd len="lg" w="lg" type="triangle"/>
            <a:tailEnd len="lg" w="lg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899591" y="432000"/>
            <a:ext cx="7632900" cy="3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AU"/>
              <a:t>AGDC v2 Pipeline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899591" y="879508"/>
            <a:ext cx="7632900" cy="38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b="1" lang="en-AU"/>
              <a:t>Sen2Cor  </a:t>
            </a:r>
            <a:r>
              <a:rPr lang="en-AU"/>
              <a:t>index support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b="1" lang="en-AU"/>
              <a:t>Sentinel-2 NBAR</a:t>
            </a:r>
            <a:r>
              <a:rPr lang="en-AU"/>
              <a:t> under active development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utilizing the Landsat NBAR framework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incorporating some components of sen2cor / different algorithm</a:t>
            </a:r>
          </a:p>
          <a:p>
            <a:pPr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Beta </a:t>
            </a:r>
            <a:r>
              <a:rPr b="1" lang="en-AU"/>
              <a:t>Sentinel-1 preprocessing</a:t>
            </a:r>
            <a:r>
              <a:rPr lang="en-AU"/>
              <a:t> code also available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 u="sng">
                <a:solidFill>
                  <a:schemeClr val="hlink"/>
                </a:solidFill>
                <a:hlinkClick r:id="rId3"/>
              </a:rPr>
              <a:t>https://github.com/benjimin/s1prepro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Not in production - testing only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Sentinel Toolbox (SNAP 4.0) software</a:t>
            </a:r>
          </a:p>
          <a:p>
            <a:pPr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Enabling additional input data protocols</a:t>
            </a:r>
          </a:p>
          <a:p>
            <a:pPr lvl="1" marL="9144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OpenDAP, S3….</a:t>
            </a:r>
          </a:p>
          <a:p>
            <a:pPr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Collection Management provenance included</a:t>
            </a:r>
          </a:p>
          <a:p>
            <a:pPr lvl="0" marL="457200" rtl="0">
              <a:lnSpc>
                <a:spcPct val="115000"/>
              </a:lnSpc>
              <a:spcBef>
                <a:spcPts val="0"/>
              </a:spcBef>
            </a:pPr>
            <a:r>
              <a:rPr lang="en-AU"/>
              <a:t>Spectral Ignorance (spectral response included in AGDC)</a:t>
            </a:r>
          </a:p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211960" y="4912030"/>
            <a:ext cx="4335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b="0" i="0" lang="en-AU" sz="1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CEOS WGISS4</a:t>
            </a:r>
            <a:r>
              <a:rPr lang="en-AU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AGDC Wide Content Master">
  <a:themeElements>
    <a:clrScheme name="AGDC">
      <a:dk1>
        <a:srgbClr val="4D4D4F"/>
      </a:dk1>
      <a:lt1>
        <a:srgbClr val="FFFFFF"/>
      </a:lt1>
      <a:dk2>
        <a:srgbClr val="239AD6"/>
      </a:dk2>
      <a:lt2>
        <a:srgbClr val="808080"/>
      </a:lt2>
      <a:accent1>
        <a:srgbClr val="008C3B"/>
      </a:accent1>
      <a:accent2>
        <a:srgbClr val="FAB005"/>
      </a:accent2>
      <a:accent3>
        <a:srgbClr val="FFFFFF"/>
      </a:accent3>
      <a:accent4>
        <a:srgbClr val="404042"/>
      </a:accent4>
      <a:accent5>
        <a:srgbClr val="939396"/>
      </a:accent5>
      <a:accent6>
        <a:srgbClr val="2D2D8A"/>
      </a:accent6>
      <a:hlink>
        <a:srgbClr val="0000FF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