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  <p:sldMasterId id="2147483667" r:id="rId3"/>
  </p:sldMasterIdLst>
  <p:notesMasterIdLst>
    <p:notesMasterId r:id="rId11"/>
  </p:notesMasterIdLst>
  <p:sldIdLst>
    <p:sldId id="256" r:id="rId4"/>
    <p:sldId id="361" r:id="rId5"/>
    <p:sldId id="360" r:id="rId6"/>
    <p:sldId id="357" r:id="rId7"/>
    <p:sldId id="358" r:id="rId8"/>
    <p:sldId id="359" r:id="rId9"/>
    <p:sldId id="332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103" autoAdjust="0"/>
  </p:normalViewPr>
  <p:slideViewPr>
    <p:cSldViewPr>
      <p:cViewPr varScale="1">
        <p:scale>
          <a:sx n="96" d="100"/>
          <a:sy n="96" d="100"/>
        </p:scale>
        <p:origin x="-8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3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68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dirty="0" smtClean="0">
                <a:solidFill>
                  <a:srgbClr val="FFFFFF"/>
                </a:solidFill>
              </a:rPr>
              <a:t>th</a:t>
            </a:r>
            <a:r>
              <a:rPr lang="en-AU" dirty="0" smtClean="0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0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dirty="0" smtClean="0">
                <a:solidFill>
                  <a:srgbClr val="FFFFFF"/>
                </a:solidFill>
              </a:rPr>
              <a:t>th</a:t>
            </a:r>
            <a:r>
              <a:rPr lang="en-AU" dirty="0" smtClean="0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1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dirty="0" smtClean="0">
                <a:solidFill>
                  <a:srgbClr val="FFFFFF"/>
                </a:solidFill>
              </a:rPr>
              <a:t>th</a:t>
            </a:r>
            <a:r>
              <a:rPr lang="en-AU" dirty="0" smtClean="0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0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562011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256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Datacube Training Workshop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377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308" y="895405"/>
            <a:ext cx="9144000" cy="5283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6969"/>
              </a:solidFill>
              <a:latin typeface="Avenir Roman"/>
              <a:ea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4490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59106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308" y="895405"/>
            <a:ext cx="9144000" cy="5283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6969"/>
              </a:solidFill>
              <a:latin typeface="Avenir Roman"/>
              <a:ea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94315572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256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Datacube Training Workshop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869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smtClean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AU" noProof="0" smtClean="0"/>
          </a:p>
        </p:txBody>
      </p:sp>
    </p:spTree>
    <p:extLst>
      <p:ext uri="{BB962C8B-B14F-4D97-AF65-F5344CB8AC3E}">
        <p14:creationId xmlns:p14="http://schemas.microsoft.com/office/powerpoint/2010/main" val="24524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4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7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2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1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8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ransition xmlns:p14="http://schemas.microsoft.com/office/powerpoint/2010/main"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Phone: +61 2 6249 9111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Web: www.ga.gov.au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Email: feedback@ga.gov.au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Address: Cnr Jerrabomberra Avenue and Hindmarsh Drive, Symonston ACT 2609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Postal Address: GPO Box 378, Canberra ACT 2601</a:t>
            </a:r>
            <a:endParaRPr lang="en-AU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8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7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ransition xmlns:p14="http://schemas.microsoft.com/office/powerpoint/2010/main"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ua-monitor.appspot.com" TargetMode="External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33400" y="1524000"/>
            <a:ext cx="83058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</a:rPr>
              <a:t>CEOS Data Cube use of </a:t>
            </a:r>
            <a:br>
              <a:rPr lang="en-US" sz="3600" b="1" dirty="0" smtClean="0">
                <a:solidFill>
                  <a:srgbClr val="FFFFFF"/>
                </a:solidFill>
              </a:rPr>
            </a:br>
            <a:r>
              <a:rPr lang="en-US" sz="3600" b="1" dirty="0" smtClean="0">
                <a:solidFill>
                  <a:srgbClr val="FFFFFF"/>
                </a:solidFill>
              </a:rPr>
              <a:t>Cloud Computing</a:t>
            </a:r>
            <a:br>
              <a:rPr lang="en-US" sz="3600" b="1" dirty="0" smtClean="0">
                <a:solidFill>
                  <a:srgbClr val="FFFFFF"/>
                </a:solidFill>
              </a:rPr>
            </a:b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33400" y="30480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Brian Killough</a:t>
            </a:r>
            <a:b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Systems Engineering Office (SEO)</a:t>
            </a:r>
            <a:endParaRPr lang="en-US" sz="2000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WGISS-42 Meeting</a:t>
            </a:r>
            <a:endParaRPr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September 20, 2016</a:t>
            </a:r>
            <a:endParaRPr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133600" y="206514"/>
            <a:ext cx="5334000" cy="707886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4000" b="1" dirty="0">
                <a:latin typeface="Tahoma" charset="0"/>
                <a:ea typeface="ＭＳ Ｐゴシック" charset="0"/>
                <a:cs typeface="ＭＳ Ｐゴシック" charset="0"/>
              </a:rPr>
              <a:t>Our Vision </a:t>
            </a:r>
            <a:endParaRPr lang="en-US" sz="44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1371600"/>
            <a:ext cx="5257800" cy="5105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What is our vision for the use of Cloud Computing for the CEOS Data Cube?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Deployment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– Data Cubes can be deployed (built) “in the cloud” with existing cloud-based data or user data. Takes advantage of rapid processing for the ingestion process.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Hosting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– Data Cubes can be hosted (stored) for temporary use or permanent use. As storage is the most costly cloud computing element, “on demand” Data Cubes are a good choice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Processing</a:t>
            </a:r>
            <a:r>
              <a:rPr lang="en-US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– Data Cubes can use cloud-based processing to take advantage of flexible parallel processing methods and idle machines. This could be a cost paid by users, if hosting is provided by the cloud server company.</a:t>
            </a:r>
          </a:p>
          <a:p>
            <a:pPr marL="171450" indent="-171450">
              <a:buFont typeface="Wingdings" charset="2"/>
              <a:buChar char="§"/>
            </a:pPr>
            <a:endParaRPr lang="en-US" sz="20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171450" indent="-171450">
              <a:buFont typeface="Wingdings" charset="2"/>
              <a:buChar char="§"/>
            </a:pPr>
            <a:endParaRPr lang="en-US" sz="20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171450" indent="-171450">
              <a:buFont typeface="Wingdings" charset="2"/>
              <a:buChar char="§"/>
            </a:pPr>
            <a:endParaRPr lang="en-US" sz="20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962400"/>
            <a:ext cx="2590800" cy="259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447800"/>
            <a:ext cx="3441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9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133600" y="206514"/>
            <a:ext cx="5334000" cy="707886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4000" b="1" dirty="0">
                <a:latin typeface="Tahoma" charset="0"/>
                <a:ea typeface="ＭＳ Ｐゴシック" charset="0"/>
                <a:cs typeface="ＭＳ Ｐゴシック" charset="0"/>
              </a:rPr>
              <a:t>Current Use </a:t>
            </a:r>
            <a:endParaRPr lang="en-US" sz="44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1371600"/>
            <a:ext cx="5943600" cy="5105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How do we currently use Cloud Computing for the CEOS Data Cube?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Amazon Web Services (AWS)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– The SEO won a research grant in March 2016 to obtain $45,000 credits for prototype testing of Data Cubes. We plan to investigate these elements ...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Deployment: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 Compare Data Cube ingestion times using AWS data and user uploaded data.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Hosting: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 Test block-based (EBS), object-based (S3) and glacier archive storage of data and Data Cubes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Processing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: Test “on-demand” and “spot” processing instances (EC2) to optimize operations and costs. 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Web Mapping Services (WMS):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Test remote connections to a Data Cube using an API to allow QGIS or ArcGIS functions. </a:t>
            </a:r>
          </a:p>
          <a:p>
            <a:pPr marL="171450" indent="-171450">
              <a:buFont typeface="Wingdings" charset="2"/>
              <a:buChar char="§"/>
            </a:pPr>
            <a:endParaRPr lang="en-US" sz="20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171450" indent="-171450">
              <a:buFont typeface="Wingdings" charset="2"/>
              <a:buChar char="§"/>
            </a:pPr>
            <a:endParaRPr lang="en-US" sz="20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219200"/>
            <a:ext cx="2476500" cy="2476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693" y="3733800"/>
            <a:ext cx="249910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5486400" cy="984885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b="1" dirty="0">
                <a:latin typeface="Proxima Nova Regular"/>
                <a:ea typeface="Proxima Nova Regular"/>
                <a:cs typeface="Proxima Nova Regular"/>
              </a:rPr>
              <a:t>Why not use </a:t>
            </a:r>
            <a:br>
              <a:rPr lang="en-US" b="1" dirty="0">
                <a:latin typeface="Proxima Nova Regular"/>
                <a:ea typeface="Proxima Nova Regular"/>
                <a:cs typeface="Proxima Nova Regular"/>
              </a:rPr>
            </a:br>
            <a:r>
              <a:rPr lang="en-US" b="1" dirty="0">
                <a:latin typeface="Proxima Nova Regular"/>
                <a:ea typeface="Proxima Nova Regular"/>
                <a:cs typeface="Proxima Nova Regular"/>
              </a:rPr>
              <a:t>Google Earth Engine?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371600"/>
            <a:ext cx="5029200" cy="525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169863" indent="-169863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0" indent="0" defTabSz="914400">
              <a:spcBef>
                <a:spcPct val="20000"/>
              </a:spcBef>
            </a:pPr>
            <a:r>
              <a:rPr lang="en-US" sz="20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PROS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Free, open, global datasets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Powerful analysis tools for </a:t>
            </a:r>
            <a:b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</a:b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Javascript and Python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Datasets are growing daily ... </a:t>
            </a:r>
            <a:b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</a:b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Adding Sentinel-1 and Sentinel-2 recently</a:t>
            </a:r>
          </a:p>
          <a:p>
            <a:pPr marL="0" indent="0" defTabSz="914400">
              <a:spcBef>
                <a:spcPct val="20000"/>
              </a:spcBef>
            </a:pPr>
            <a:r>
              <a:rPr lang="en-US" sz="20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CONS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Commercial dependency ... </a:t>
            </a:r>
            <a:b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</a:b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Will it be sustained for the future?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Limited time and spatial scales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Cloud-based computing only ... No options for hubs or local computing solutions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Google “owns” all of the data. Users prefer control and ownership.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Missing datasets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404121"/>
            <a:ext cx="3492500" cy="686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272" y="2209800"/>
            <a:ext cx="3303728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643" y="4343400"/>
            <a:ext cx="219615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5486400" cy="984885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b="1" dirty="0">
                <a:latin typeface="Proxima Nova Regular"/>
                <a:ea typeface="Proxima Nova Regular"/>
                <a:cs typeface="Proxima Nova Regular"/>
              </a:rPr>
              <a:t>What data is available from Google and Amazon?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62200"/>
            <a:ext cx="8351070" cy="4191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4478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69863" indent="-169863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0" indent="0" defTabSz="914400">
              <a:spcBef>
                <a:spcPct val="20000"/>
              </a:spcBef>
            </a:pP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Mostly Level-1 data, but some recent efforts to provide pre-processed Level-2 products by Google (Landsat and Sentinel-1).</a:t>
            </a:r>
          </a:p>
        </p:txBody>
      </p:sp>
    </p:spTree>
    <p:extLst>
      <p:ext uri="{BB962C8B-B14F-4D97-AF65-F5344CB8AC3E}">
        <p14:creationId xmlns:p14="http://schemas.microsoft.com/office/powerpoint/2010/main" val="387945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304800"/>
            <a:ext cx="5638800" cy="49244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b="1" dirty="0">
                <a:latin typeface="Proxima Nova Regular"/>
                <a:ea typeface="Proxima Nova Regular"/>
                <a:cs typeface="Proxima Nova Regular"/>
              </a:rPr>
              <a:t>Google Earth: Aqua Monitor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17893" y="1269399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/>
            <a:r>
              <a:rPr lang="en-US" sz="1800" dirty="0"/>
              <a:t>The Data Cube water detection results (</a:t>
            </a:r>
            <a:r>
              <a:rPr lang="en-US" sz="1800" b="1" dirty="0"/>
              <a:t>right</a:t>
            </a:r>
            <a:r>
              <a:rPr lang="en-US" sz="1800" dirty="0"/>
              <a:t>) were compared with the Google Earth Engine Aqua Monitor APP (</a:t>
            </a:r>
            <a:r>
              <a:rPr lang="en-US" sz="1800" b="1" dirty="0"/>
              <a:t>left</a:t>
            </a:r>
            <a:r>
              <a:rPr lang="en-US" sz="1800" dirty="0"/>
              <a:t>) (</a:t>
            </a:r>
            <a:r>
              <a:rPr lang="en-US" sz="1800" dirty="0">
                <a:hlinkClick r:id="rId3"/>
              </a:rPr>
              <a:t>http://www.aqua-monitor.appspot.com</a:t>
            </a:r>
            <a:r>
              <a:rPr lang="en-US" sz="1800" dirty="0"/>
              <a:t>)</a:t>
            </a:r>
            <a:endParaRPr lang="en-US" sz="2000" b="1" dirty="0">
              <a:solidFill>
                <a:srgbClr val="FF0000"/>
              </a:solidFill>
              <a:latin typeface="Tahoma" charset="0"/>
              <a:cs typeface="Tahoma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6005370" y="2133600"/>
            <a:ext cx="31242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/>
            <a:r>
              <a:rPr lang="en-US" sz="1600" dirty="0"/>
              <a:t>The Aqua Monitor results, also based on Landsat data, look nearly the same! </a:t>
            </a:r>
            <a:r>
              <a:rPr lang="en-US" sz="1600" b="1" dirty="0"/>
              <a:t>Light Blue </a:t>
            </a:r>
            <a:r>
              <a:rPr lang="en-US" sz="1600" dirty="0"/>
              <a:t>pixels show where land has been changed into surface water over the time series </a:t>
            </a:r>
            <a:br>
              <a:rPr lang="en-US" sz="1600" dirty="0"/>
            </a:br>
            <a:r>
              <a:rPr lang="en-US" sz="1600" dirty="0"/>
              <a:t>(2005 thru 2015).</a:t>
            </a:r>
          </a:p>
          <a:p>
            <a:pPr algn="l" rtl="0" eaLnBrk="1" hangingPunct="1"/>
            <a:endParaRPr lang="en-US" sz="1600" dirty="0"/>
          </a:p>
          <a:p>
            <a:pPr algn="l" rtl="0" eaLnBrk="1" hangingPunct="1"/>
            <a:r>
              <a:rPr lang="en-US" sz="1600" b="1" dirty="0"/>
              <a:t>How is a Data Cube better? </a:t>
            </a:r>
            <a:br>
              <a:rPr lang="en-US" sz="1600" b="1" dirty="0"/>
            </a:br>
            <a:r>
              <a:rPr lang="en-US" sz="1600" dirty="0"/>
              <a:t>The Landsat data is “analysis-ready” and atmospherically corrected, which leads to more accurate results. The user has access to all of the pixel-level information for any portion of the time series. The output shows the existence of water at any time during the analysis period.</a:t>
            </a:r>
          </a:p>
          <a:p>
            <a:pPr algn="l" rtl="0" eaLnBrk="1" hangingPunct="1"/>
            <a:endParaRPr lang="en-US" sz="1600" dirty="0"/>
          </a:p>
        </p:txBody>
      </p:sp>
      <p:pic>
        <p:nvPicPr>
          <p:cNvPr id="3" name="Picture 2" descr="Lake_Baringo_WOFS_upscaled2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599"/>
            <a:ext cx="2657124" cy="4608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133600"/>
            <a:ext cx="2846474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304800" y="1458247"/>
            <a:ext cx="4953000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25425" indent="-225425" algn="l">
              <a:spcAft>
                <a:spcPts val="600"/>
              </a:spcAft>
              <a:buSzPct val="100000"/>
              <a:buFont typeface="Wingdings" charset="2"/>
              <a:buChar char="§"/>
              <a:defRPr>
                <a:solidFill>
                  <a:srgbClr val="000000"/>
                </a:solidFill>
              </a:defRPr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The Data Cube project is planning to develop a Future Data Architecture (FDA) prototype project where Data Cubes will be tested. This project would certainly test cloud-computing.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How might WGISS get involved?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57400" y="304800"/>
            <a:ext cx="5336729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Questions</a:t>
            </a:r>
            <a:r>
              <a:rPr lang="en-US" sz="3600" b="1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for WGISS</a:t>
            </a:r>
            <a:endParaRPr sz="36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524000"/>
            <a:ext cx="3492500" cy="2324100"/>
          </a:xfrm>
          <a:prstGeom prst="rect">
            <a:avLst/>
          </a:prstGeom>
        </p:spPr>
      </p:pic>
      <p:sp>
        <p:nvSpPr>
          <p:cNvPr id="6" name="Shape 15"/>
          <p:cNvSpPr/>
          <p:nvPr/>
        </p:nvSpPr>
        <p:spPr>
          <a:xfrm>
            <a:off x="304800" y="4244132"/>
            <a:ext cx="8534400" cy="2385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25425" indent="-225425" algn="l">
              <a:spcAft>
                <a:spcPts val="600"/>
              </a:spcAft>
              <a:buSzPct val="100000"/>
              <a:buFont typeface="Wingdings" charset="2"/>
              <a:buChar char="§"/>
              <a:defRPr>
                <a:solidFill>
                  <a:srgbClr val="000000"/>
                </a:solidFill>
              </a:defRPr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Does WGISS have any specific advice or thoughts on the use of cloud-based resources to support Data Cube deployment, storage and processing?</a:t>
            </a:r>
          </a:p>
          <a:p>
            <a:pPr marL="225425" indent="-225425" algn="l">
              <a:spcAft>
                <a:spcPts val="600"/>
              </a:spcAft>
              <a:buSzPct val="100000"/>
              <a:buFont typeface="Wingdings" charset="2"/>
              <a:buChar char="§"/>
              <a:defRPr>
                <a:solidFill>
                  <a:srgbClr val="000000"/>
                </a:solidFill>
              </a:defRPr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Does WGISS know of any other (e.g.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Microsoft) cloud-based computing resources that may be interested in providing free credits for testing the CEOS Data Cube architecture?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1884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5399</TotalTime>
  <Words>499</Words>
  <Application>Microsoft Macintosh PowerPoint</Application>
  <PresentationFormat>On-screen Show (4:3)</PresentationFormat>
  <Paragraphs>42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Default</vt:lpstr>
      <vt:lpstr>GA White Pages</vt:lpstr>
      <vt:lpstr>1_Default</vt:lpstr>
      <vt:lpstr>CEOS Data Cube use of  Cloud Computing </vt:lpstr>
      <vt:lpstr>Our Vision </vt:lpstr>
      <vt:lpstr>Current Use </vt:lpstr>
      <vt:lpstr>Why not use  Google Earth Engine?</vt:lpstr>
      <vt:lpstr>What data is available from Google and Amazon?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Brian Killough</cp:lastModifiedBy>
  <cp:revision>249</cp:revision>
  <cp:lastPrinted>2015-02-04T17:36:21Z</cp:lastPrinted>
  <dcterms:modified xsi:type="dcterms:W3CDTF">2016-09-18T10:08:53Z</dcterms:modified>
</cp:coreProperties>
</file>