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  <p:sldMasterId id="2147483876" r:id="rId2"/>
  </p:sldMasterIdLst>
  <p:notesMasterIdLst>
    <p:notesMasterId r:id="rId43"/>
  </p:notesMasterIdLst>
  <p:handoutMasterIdLst>
    <p:handoutMasterId r:id="rId44"/>
  </p:handoutMasterIdLst>
  <p:sldIdLst>
    <p:sldId id="341" r:id="rId3"/>
    <p:sldId id="527" r:id="rId4"/>
    <p:sldId id="484" r:id="rId5"/>
    <p:sldId id="526" r:id="rId6"/>
    <p:sldId id="530" r:id="rId7"/>
    <p:sldId id="462" r:id="rId8"/>
    <p:sldId id="517" r:id="rId9"/>
    <p:sldId id="536" r:id="rId10"/>
    <p:sldId id="533" r:id="rId11"/>
    <p:sldId id="481" r:id="rId12"/>
    <p:sldId id="490" r:id="rId13"/>
    <p:sldId id="496" r:id="rId14"/>
    <p:sldId id="491" r:id="rId15"/>
    <p:sldId id="518" r:id="rId16"/>
    <p:sldId id="503" r:id="rId17"/>
    <p:sldId id="535" r:id="rId18"/>
    <p:sldId id="521" r:id="rId19"/>
    <p:sldId id="522" r:id="rId20"/>
    <p:sldId id="523" r:id="rId21"/>
    <p:sldId id="498" r:id="rId22"/>
    <p:sldId id="497" r:id="rId23"/>
    <p:sldId id="532" r:id="rId24"/>
    <p:sldId id="488" r:id="rId25"/>
    <p:sldId id="504" r:id="rId26"/>
    <p:sldId id="506" r:id="rId27"/>
    <p:sldId id="507" r:id="rId28"/>
    <p:sldId id="509" r:id="rId29"/>
    <p:sldId id="510" r:id="rId30"/>
    <p:sldId id="511" r:id="rId31"/>
    <p:sldId id="512" r:id="rId32"/>
    <p:sldId id="514" r:id="rId33"/>
    <p:sldId id="516" r:id="rId34"/>
    <p:sldId id="489" r:id="rId35"/>
    <p:sldId id="529" r:id="rId36"/>
    <p:sldId id="534" r:id="rId37"/>
    <p:sldId id="478" r:id="rId38"/>
    <p:sldId id="524" r:id="rId39"/>
    <p:sldId id="501" r:id="rId40"/>
    <p:sldId id="502" r:id="rId41"/>
    <p:sldId id="528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Paul Morahan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3" autoAdjust="0"/>
    <p:restoredTop sz="88244" autoAdjust="0"/>
  </p:normalViewPr>
  <p:slideViewPr>
    <p:cSldViewPr snapToGrid="0" snapToObjects="1"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9/20/2016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9/20/2016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3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1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9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99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82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1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Pre-vetted</a:t>
            </a:r>
            <a:r>
              <a:rPr lang="en-US" baseline="0" dirty="0" smtClean="0"/>
              <a:t> with Steve for ESIP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4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53371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3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00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2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4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0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Record: </a:t>
            </a:r>
            <a:r>
              <a:rPr lang="en-US" dirty="0" err="1" smtClean="0"/>
              <a:t>Geospatial_Watershed_Data_NGEE_Arctic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33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34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AC0F9-9D58-2E4A-A208-3EC2F32814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3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D72EB-246D-474A-8C94-152BEE8E32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4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4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295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4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F28E-BBAE-E148-AFA7-9ADD3E4AFC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1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0345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4721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0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11" descr="meat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Science Operations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Status and Plans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Stephen Wharton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CMR Monthly Management Meeting</a:t>
            </a:r>
          </a:p>
          <a:p>
            <a:pPr>
              <a:spcBef>
                <a:spcPct val="0"/>
              </a:spcBef>
            </a:pPr>
            <a:fld id="{18A859FF-1913-4E27-8608-5D9B7F33CE4F}" type="datetime1">
              <a:rPr lang="en-US" altLang="en-US" sz="16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9/20/2016</a:t>
            </a:fld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0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3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970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619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 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6954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fld id="{C47CB7BB-D6CF-B340-9DAF-F4ED6C7D13F6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2A90296-5854-2C43-9D64-6BFA29E1BB20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577714-49D0-DE4F-AC0A-DE571A6DDC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6A758F14-6616-8C41-B1AB-C67CDD15441B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3DD86A2-CF4E-EF4D-96E2-8A67772F9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760413"/>
            <a:ext cx="9144000" cy="6097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122238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solidFill>
                  <a:srgbClr val="00256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6E5BB1-BC31-4730-8B8E-85CCCD5F5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4" descr="meatbal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4" y="157293"/>
            <a:ext cx="601352" cy="5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282A-0623-A747-B503-5ABEA0E732ED}" type="datetimeFigureOut">
              <a:rPr lang="en-US" smtClean="0"/>
              <a:t>9/20/2016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5" r:id="rId3"/>
    <p:sldLayoutId id="2147483872" r:id="rId4"/>
    <p:sldLayoutId id="2147483873" r:id="rId5"/>
    <p:sldLayoutId id="2147483888" r:id="rId6"/>
    <p:sldLayoutId id="2147483889" r:id="rId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D75D-AF74-DF49-855A-B741A588792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ED75D-9525-694F-B961-50CC6F7D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files/KeywordsCommunityGuide_Baseline_v1_SIGNED_FINAL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cmd.nasa.gov/collaborate/docbuilder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cs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mr.earthdata.nasa.gov/csw/collections?request=GetCapabilities&amp;service=CSW&amp;version=2.0.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255221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WGISS-42: IDN Report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5988050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</a:rPr>
              <a:t>Michael Morahan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</a:rPr>
              <a:t>CEOS WGISS-42 Meeting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002569"/>
                </a:solidFill>
              </a:rPr>
              <a:t>ESRIN </a:t>
            </a:r>
            <a:r>
              <a:rPr lang="en-US" sz="1600" dirty="0">
                <a:solidFill>
                  <a:srgbClr val="002569"/>
                </a:solidFill>
              </a:rPr>
              <a:t>(European Space Research Institute) </a:t>
            </a:r>
            <a:r>
              <a:rPr lang="en-US" sz="1600" dirty="0" err="1">
                <a:solidFill>
                  <a:srgbClr val="002569"/>
                </a:solidFill>
              </a:rPr>
              <a:t>Frascati</a:t>
            </a:r>
            <a:r>
              <a:rPr lang="en-US" sz="1600" dirty="0">
                <a:solidFill>
                  <a:srgbClr val="002569"/>
                </a:solidFill>
              </a:rPr>
              <a:t>, Italy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2569"/>
                </a:solidFill>
              </a:rPr>
              <a:t>September 21, 2016</a:t>
            </a:r>
          </a:p>
        </p:txBody>
      </p:sp>
    </p:spTree>
    <p:extLst>
      <p:ext uri="{BB962C8B-B14F-4D97-AF65-F5344CB8AC3E}">
        <p14:creationId xmlns:p14="http://schemas.microsoft.com/office/powerpoint/2010/main" val="304714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620057"/>
            <a:ext cx="8531225" cy="1874838"/>
          </a:xfrm>
        </p:spPr>
        <p:txBody>
          <a:bodyPr anchor="t"/>
          <a:lstStyle/>
          <a:p>
            <a:pPr algn="ctr"/>
            <a:r>
              <a:rPr lang="en-US" dirty="0" smtClean="0"/>
              <a:t>GCMD Keywords Introduction and Evolution</a:t>
            </a:r>
            <a:endParaRPr lang="en-U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GCMD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5" y="1123886"/>
            <a:ext cx="7767687" cy="48641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b="0" dirty="0" smtClean="0"/>
              <a:t>Hierarchical </a:t>
            </a:r>
            <a:r>
              <a:rPr lang="en-US" sz="2200" b="0" dirty="0"/>
              <a:t>set of controlled </a:t>
            </a:r>
            <a:r>
              <a:rPr lang="en-US" sz="2200" b="0" dirty="0" smtClean="0"/>
              <a:t>keywords covering the Earth science disciplines. </a:t>
            </a:r>
            <a:endParaRPr lang="en-US" sz="2200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0" dirty="0" smtClean="0"/>
              <a:t>Used for categorizing Earth science data and services </a:t>
            </a:r>
            <a:r>
              <a:rPr lang="en-US" sz="2200" b="0" dirty="0"/>
              <a:t>in a consistent and comprehensive </a:t>
            </a:r>
            <a:r>
              <a:rPr lang="en-US" sz="2200" b="0" dirty="0" smtClean="0"/>
              <a:t>manner, allowing </a:t>
            </a:r>
            <a:r>
              <a:rPr lang="en-US" sz="2200" b="0" dirty="0"/>
              <a:t>for the precise searching of collection metadata and subsequent retrieval of data and </a:t>
            </a:r>
            <a:r>
              <a:rPr lang="en-US" sz="2200" b="0" dirty="0" smtClean="0"/>
              <a:t>services.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0" dirty="0" smtClean="0"/>
              <a:t>Follows a governance process which defines </a:t>
            </a:r>
            <a:r>
              <a:rPr lang="en-US" sz="2200" b="0" dirty="0"/>
              <a:t>the procedure for recommending additions, modifications, and/or deprecations to the </a:t>
            </a:r>
            <a:r>
              <a:rPr lang="en-US" sz="2200" b="0" dirty="0" smtClean="0"/>
              <a:t>keywords; </a:t>
            </a:r>
            <a:r>
              <a:rPr lang="en-US" sz="2200" b="0" dirty="0"/>
              <a:t>and the process by which the user community will be informed of changes</a:t>
            </a:r>
            <a:r>
              <a:rPr lang="en-US" sz="2200" b="0" dirty="0" smtClean="0"/>
              <a:t>.</a:t>
            </a:r>
            <a:endParaRPr lang="en-US" sz="2200" b="0" dirty="0"/>
          </a:p>
          <a:p>
            <a:pPr algn="just"/>
            <a:endParaRPr lang="en-US" sz="2200" b="0" dirty="0" smtClean="0"/>
          </a:p>
          <a:p>
            <a:pPr lvl="1" algn="just"/>
            <a:endParaRPr lang="en-US" b="0" dirty="0"/>
          </a:p>
          <a:p>
            <a:pPr marL="0" indent="0" algn="just">
              <a:buNone/>
            </a:pPr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8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863" y="1106450"/>
            <a:ext cx="8445500" cy="4864100"/>
          </a:xfrm>
        </p:spPr>
        <p:txBody>
          <a:bodyPr/>
          <a:lstStyle/>
          <a:p>
            <a:pPr algn="just"/>
            <a:r>
              <a:rPr lang="en-US" sz="1800" b="0" dirty="0"/>
              <a:t>A set of controlled keyword </a:t>
            </a:r>
            <a:r>
              <a:rPr lang="en-US" sz="1800" b="0" dirty="0" smtClean="0"/>
              <a:t>requirements are used </a:t>
            </a:r>
            <a:r>
              <a:rPr lang="en-US" sz="1800" b="0" dirty="0"/>
              <a:t>when determining what constitutes a well-curated keyword list. </a:t>
            </a:r>
            <a:endParaRPr lang="en-US" sz="1800" b="0" dirty="0" smtClean="0"/>
          </a:p>
          <a:p>
            <a:pPr marL="0" indent="0" algn="just">
              <a:buNone/>
            </a:pPr>
            <a:endParaRPr lang="en-US" sz="1800" b="0" dirty="0" smtClean="0"/>
          </a:p>
          <a:p>
            <a:pPr lvl="1" algn="just"/>
            <a:r>
              <a:rPr lang="en-US" sz="1600" b="0" dirty="0"/>
              <a:t>A</a:t>
            </a:r>
            <a:r>
              <a:rPr lang="en-US" sz="1600" b="0" dirty="0" smtClean="0"/>
              <a:t>pplicable </a:t>
            </a:r>
            <a:r>
              <a:rPr lang="en-US" sz="1600" b="0" dirty="0"/>
              <a:t>to an established science discipline and practical to a broad range of users and metadata providers.</a:t>
            </a:r>
          </a:p>
          <a:p>
            <a:pPr lvl="1" algn="just"/>
            <a:r>
              <a:rPr lang="en-US" sz="1600" b="0" dirty="0" smtClean="0"/>
              <a:t>Composed of </a:t>
            </a:r>
            <a:r>
              <a:rPr lang="en-US" sz="1600" b="0" dirty="0"/>
              <a:t>conventional terminology that is functional and understandable by the international community.</a:t>
            </a:r>
          </a:p>
          <a:p>
            <a:pPr lvl="1" algn="just"/>
            <a:r>
              <a:rPr lang="en-US" sz="1600" b="0" dirty="0"/>
              <a:t>S</a:t>
            </a:r>
            <a:r>
              <a:rPr lang="en-US" sz="1600" b="0" dirty="0" smtClean="0"/>
              <a:t>hould </a:t>
            </a:r>
            <a:r>
              <a:rPr lang="en-US" sz="1600" b="0" dirty="0"/>
              <a:t>not overlap with keywords that already exist.</a:t>
            </a:r>
          </a:p>
          <a:p>
            <a:pPr lvl="1" algn="just"/>
            <a:r>
              <a:rPr lang="en-US" sz="1600" b="0" dirty="0"/>
              <a:t>F</a:t>
            </a:r>
            <a:r>
              <a:rPr lang="en-US" sz="1600" b="0" dirty="0" smtClean="0"/>
              <a:t>requently </a:t>
            </a:r>
            <a:r>
              <a:rPr lang="en-US" sz="1600" b="0" dirty="0"/>
              <a:t>searched for in free-text searches, but that are not already part of the existing keywords are often good candidates for new keywords.</a:t>
            </a:r>
          </a:p>
          <a:p>
            <a:pPr lvl="1" algn="just"/>
            <a:r>
              <a:rPr lang="en-US" sz="1600" b="0" dirty="0"/>
              <a:t>C</a:t>
            </a:r>
            <a:r>
              <a:rPr lang="en-US" sz="1600" b="0" dirty="0" smtClean="0"/>
              <a:t>ommonly </a:t>
            </a:r>
            <a:r>
              <a:rPr lang="en-US" sz="1600" b="0" dirty="0"/>
              <a:t>populated in the uncontrolled Detailed Variables field will be considered for inclusion into the controlled GCMD keywords.</a:t>
            </a:r>
          </a:p>
          <a:p>
            <a:pPr lvl="1" algn="just"/>
            <a:r>
              <a:rPr lang="en-US" sz="1600" b="0" dirty="0" smtClean="0"/>
              <a:t>Applicable to </a:t>
            </a:r>
            <a:r>
              <a:rPr lang="en-US" sz="1600" b="0" dirty="0"/>
              <a:t>existing or forthcoming Earth science data/metadata (e.g. a new project, instrument, mission, or collaboration).</a:t>
            </a:r>
          </a:p>
          <a:p>
            <a:pPr lvl="1" algn="just"/>
            <a:r>
              <a:rPr lang="en-US" sz="1600" b="0" dirty="0"/>
              <a:t>P</a:t>
            </a:r>
            <a:r>
              <a:rPr lang="en-US" sz="1600" b="0" dirty="0" smtClean="0"/>
              <a:t>arallel </a:t>
            </a:r>
            <a:r>
              <a:rPr lang="en-US" sz="1600" b="0" dirty="0"/>
              <a:t>in scope at any level of the </a:t>
            </a:r>
            <a:r>
              <a:rPr lang="en-US" sz="1600" b="0" dirty="0" smtClean="0"/>
              <a:t>hierarchy.</a:t>
            </a:r>
          </a:p>
          <a:p>
            <a:pPr lvl="1" algn="just"/>
            <a:r>
              <a:rPr lang="en-US" sz="1600" b="0" dirty="0" smtClean="0"/>
              <a:t>All </a:t>
            </a:r>
            <a:r>
              <a:rPr lang="en-US" sz="1600" b="0" dirty="0"/>
              <a:t>chosen topics, terms, and variables, at any level within the hierarchy, must be distinctive - minimizing overlap as much as possible. This will ensure a concise keyword list.</a:t>
            </a:r>
          </a:p>
          <a:p>
            <a:pPr lvl="1" algn="just"/>
            <a:r>
              <a:rPr lang="en-US" sz="1600" b="0" dirty="0" smtClean="0"/>
              <a:t>Should be </a:t>
            </a:r>
            <a:r>
              <a:rPr lang="en-US" sz="1600" b="0" dirty="0"/>
              <a:t>logically/semantically correct.</a:t>
            </a:r>
          </a:p>
        </p:txBody>
      </p:sp>
    </p:spTree>
    <p:extLst>
      <p:ext uri="{BB962C8B-B14F-4D97-AF65-F5344CB8AC3E}">
        <p14:creationId xmlns:p14="http://schemas.microsoft.com/office/powerpoint/2010/main" val="3256334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863" y="1117087"/>
            <a:ext cx="8575616" cy="54644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Keyword Sets </a:t>
            </a:r>
            <a:r>
              <a:rPr lang="en-US" b="0" i="1" baseline="30000" dirty="0" smtClean="0"/>
              <a:t>(…) indicates number of keyword levels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457200" lvl="1" indent="0">
              <a:buNone/>
            </a:pPr>
            <a:r>
              <a:rPr lang="en-US" sz="1800" b="0" dirty="0" smtClean="0"/>
              <a:t>Earth </a:t>
            </a:r>
            <a:r>
              <a:rPr lang="en-US" sz="1800" b="0" dirty="0"/>
              <a:t>Science Keywords </a:t>
            </a:r>
            <a:r>
              <a:rPr lang="en-US" sz="1800" b="0" dirty="0" smtClean="0"/>
              <a:t>(7)</a:t>
            </a:r>
            <a:r>
              <a:rPr lang="en-US" sz="1800" b="0" dirty="0"/>
              <a:t>		</a:t>
            </a:r>
            <a:r>
              <a:rPr lang="en-US" sz="1800" b="0" dirty="0" smtClean="0"/>
              <a:t>Earth </a:t>
            </a:r>
            <a:r>
              <a:rPr lang="en-US" sz="1800" b="0" dirty="0"/>
              <a:t>Science Services </a:t>
            </a:r>
            <a:r>
              <a:rPr lang="en-US" sz="1800" b="0" dirty="0" smtClean="0"/>
              <a:t>Keywords (5)</a:t>
            </a:r>
          </a:p>
          <a:p>
            <a:pPr marL="457200" lvl="1" indent="0">
              <a:buNone/>
            </a:pPr>
            <a:r>
              <a:rPr lang="en-US" sz="1800" b="0" dirty="0" smtClean="0"/>
              <a:t>Data Centers (4)			Projects (2)</a:t>
            </a:r>
          </a:p>
          <a:p>
            <a:pPr marL="457200" lvl="1" indent="0">
              <a:buNone/>
            </a:pPr>
            <a:r>
              <a:rPr lang="en-US" sz="1800" b="0" dirty="0" smtClean="0"/>
              <a:t>Platform/Instrument/Sensor (3)</a:t>
            </a:r>
            <a:r>
              <a:rPr lang="en-US" sz="1800" b="0" dirty="0"/>
              <a:t>	</a:t>
            </a:r>
            <a:r>
              <a:rPr lang="en-US" sz="1800" b="0" dirty="0" smtClean="0"/>
              <a:t>	Locations (6)		</a:t>
            </a:r>
          </a:p>
          <a:p>
            <a:pPr marL="457200" lvl="1" indent="0">
              <a:buNone/>
            </a:pPr>
            <a:r>
              <a:rPr lang="en-US" sz="1800" b="0" dirty="0" smtClean="0"/>
              <a:t>Vertical Data Resolution (1)		Temporal Data Resolution (1)</a:t>
            </a:r>
          </a:p>
          <a:p>
            <a:pPr marL="457200" lvl="1" indent="0">
              <a:buNone/>
            </a:pPr>
            <a:r>
              <a:rPr lang="en-US" sz="1800" b="0" dirty="0" smtClean="0"/>
              <a:t>URL Content Type (2)			</a:t>
            </a:r>
            <a:r>
              <a:rPr lang="en-US" sz="1800" b="0" dirty="0" err="1" smtClean="0"/>
              <a:t>Chronostratigraphic</a:t>
            </a:r>
            <a:r>
              <a:rPr lang="en-US" sz="1800" b="0" dirty="0" smtClean="0"/>
              <a:t> Units (5)</a:t>
            </a:r>
          </a:p>
          <a:p>
            <a:pPr marL="457200" lvl="1" indent="0">
              <a:buNone/>
            </a:pPr>
            <a:r>
              <a:rPr lang="en-US" sz="1800" b="0" dirty="0"/>
              <a:t>Horizontal Data Resolution (1)</a:t>
            </a:r>
          </a:p>
          <a:p>
            <a:pPr marL="457200" lvl="1" indent="0">
              <a:buNone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1258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863" y="1117087"/>
            <a:ext cx="8445500" cy="5464470"/>
          </a:xfrm>
        </p:spPr>
        <p:txBody>
          <a:bodyPr/>
          <a:lstStyle/>
          <a:p>
            <a:r>
              <a:rPr lang="en-US" sz="1800" dirty="0"/>
              <a:t>Example Keyword Structure for Earth Science </a:t>
            </a:r>
            <a:r>
              <a:rPr lang="en-US" sz="1800" dirty="0" smtClean="0"/>
              <a:t>Keywords </a:t>
            </a:r>
            <a:r>
              <a:rPr lang="en-US" sz="1800" b="0" dirty="0"/>
              <a:t>(7 Levels</a:t>
            </a:r>
            <a:r>
              <a:rPr lang="en-US" sz="1800" b="0" dirty="0" smtClean="0"/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 </a:t>
            </a:r>
          </a:p>
          <a:p>
            <a:pPr marL="0" indent="0">
              <a:buNone/>
            </a:pPr>
            <a:r>
              <a:rPr lang="en-US" sz="1800" dirty="0"/>
              <a:t>         </a:t>
            </a:r>
            <a:r>
              <a:rPr lang="en-US" sz="1600" u="sng" dirty="0" smtClean="0"/>
              <a:t>Keyword </a:t>
            </a:r>
            <a:r>
              <a:rPr lang="en-US" sz="1600" u="sng" dirty="0"/>
              <a:t>Level    	  </a:t>
            </a:r>
            <a:r>
              <a:rPr lang="en-US" sz="1600" u="sng" dirty="0" smtClean="0"/>
              <a:t>	Example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/>
              <a:t>          Category    	 	</a:t>
            </a:r>
            <a:r>
              <a:rPr lang="en-US" sz="1600" b="0" dirty="0" smtClean="0"/>
              <a:t>	Earth </a:t>
            </a:r>
            <a:r>
              <a:rPr lang="en-US" sz="1600" b="0" dirty="0"/>
              <a:t>Science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Topic </a:t>
            </a:r>
            <a:r>
              <a:rPr lang="en-US" sz="1600" b="0" dirty="0"/>
              <a:t>   		 	Atmosphere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Term </a:t>
            </a:r>
            <a:r>
              <a:rPr lang="en-US" sz="1600" b="0" dirty="0"/>
              <a:t>   		 	</a:t>
            </a:r>
            <a:r>
              <a:rPr lang="en-US" sz="1600" b="0" dirty="0" smtClean="0"/>
              <a:t>Clouds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Variable </a:t>
            </a:r>
            <a:r>
              <a:rPr lang="en-US" sz="1600" b="0" dirty="0"/>
              <a:t>Level 1	 	</a:t>
            </a:r>
            <a:r>
              <a:rPr lang="en-US" sz="1600" b="0" dirty="0" smtClean="0"/>
              <a:t>Convective Clouds/Systems (Observed/Analyzed)</a:t>
            </a:r>
          </a:p>
          <a:p>
            <a:pPr marL="0" indent="0">
              <a:buNone/>
            </a:pPr>
            <a:r>
              <a:rPr lang="en-US" sz="1600" b="0" dirty="0" smtClean="0"/>
              <a:t>          Variable Level 2	 	Cumulus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Variable </a:t>
            </a:r>
            <a:r>
              <a:rPr lang="en-US" sz="1600" b="0" dirty="0"/>
              <a:t>Level 3	 	</a:t>
            </a:r>
            <a:r>
              <a:rPr lang="en-US" sz="1600" b="0" dirty="0" smtClean="0"/>
              <a:t>Cumulus </a:t>
            </a:r>
            <a:r>
              <a:rPr lang="en-US" sz="1600" b="0" dirty="0" err="1" smtClean="0"/>
              <a:t>Congestus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i="1" dirty="0"/>
              <a:t>        </a:t>
            </a:r>
            <a:r>
              <a:rPr lang="en-US" sz="1600" b="0" i="1" dirty="0">
                <a:solidFill>
                  <a:srgbClr val="FF6600"/>
                </a:solidFill>
              </a:rPr>
              <a:t> </a:t>
            </a:r>
            <a:r>
              <a:rPr lang="en-US" sz="1600" b="0" i="1" dirty="0">
                <a:solidFill>
                  <a:srgbClr val="BF7400"/>
                </a:solidFill>
              </a:rPr>
              <a:t> </a:t>
            </a:r>
            <a:r>
              <a:rPr lang="en-US" sz="1600" b="0" i="1" dirty="0" smtClean="0">
                <a:solidFill>
                  <a:srgbClr val="BF7400"/>
                </a:solidFill>
              </a:rPr>
              <a:t>Detailed </a:t>
            </a:r>
            <a:r>
              <a:rPr lang="en-US" sz="1600" b="0" i="1" dirty="0">
                <a:solidFill>
                  <a:srgbClr val="BF7400"/>
                </a:solidFill>
              </a:rPr>
              <a:t>Variable</a:t>
            </a:r>
            <a:r>
              <a:rPr lang="en-US" sz="1600" b="0" i="1" dirty="0"/>
              <a:t>	</a:t>
            </a:r>
            <a:r>
              <a:rPr lang="en-US" sz="1600" b="0" i="1" dirty="0" smtClean="0"/>
              <a:t>	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</a:rPr>
              <a:t>Towering Cumulus </a:t>
            </a:r>
            <a:r>
              <a:rPr lang="en-US" sz="1600" b="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b="0" i="1" dirty="0" smtClean="0">
                <a:solidFill>
                  <a:schemeClr val="accent1">
                    <a:lumMod val="75000"/>
                  </a:schemeClr>
                </a:solidFill>
              </a:rPr>
              <a:t>Uncontrolled </a:t>
            </a:r>
            <a:r>
              <a:rPr lang="en-US" sz="1600" b="0" i="1" dirty="0">
                <a:solidFill>
                  <a:schemeClr val="accent1">
                    <a:lumMod val="75000"/>
                  </a:schemeClr>
                </a:solidFill>
              </a:rPr>
              <a:t>Keyword)</a:t>
            </a:r>
            <a:endParaRPr lang="en-US" sz="16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r>
              <a:rPr lang="en-US" sz="1800" dirty="0" smtClean="0"/>
              <a:t>Example Keyword Structure for </a:t>
            </a:r>
            <a:r>
              <a:rPr lang="en-US" sz="1800" dirty="0"/>
              <a:t>Platform/Instrument/Sensor</a:t>
            </a:r>
            <a:r>
              <a:rPr lang="en-US" sz="1800" b="0" dirty="0"/>
              <a:t> </a:t>
            </a:r>
            <a:r>
              <a:rPr lang="en-US" sz="1800" dirty="0" smtClean="0"/>
              <a:t> </a:t>
            </a:r>
            <a:r>
              <a:rPr lang="en-US" sz="1800" b="0" dirty="0" smtClean="0"/>
              <a:t>(3 Levels)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u="sng" dirty="0" smtClean="0"/>
              <a:t>Keyword </a:t>
            </a:r>
            <a:r>
              <a:rPr lang="en-US" sz="1600" u="sng" dirty="0"/>
              <a:t>Level    	</a:t>
            </a:r>
            <a:r>
              <a:rPr lang="en-US" sz="1600" u="sng" dirty="0" smtClean="0"/>
              <a:t>  	Example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Platform Short Name    </a:t>
            </a:r>
            <a:r>
              <a:rPr lang="en-US" sz="1600" b="0" dirty="0"/>
              <a:t>	</a:t>
            </a:r>
            <a:r>
              <a:rPr lang="en-US" sz="1600" b="0" dirty="0" smtClean="0"/>
              <a:t>Terra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Instrument Short Name</a:t>
            </a:r>
            <a:r>
              <a:rPr lang="en-US" sz="1600" b="0" dirty="0"/>
              <a:t>	</a:t>
            </a:r>
            <a:r>
              <a:rPr lang="en-US" sz="1600" b="0" dirty="0" smtClean="0"/>
              <a:t>	MISR (</a:t>
            </a:r>
            <a:r>
              <a:rPr lang="en-US" sz="1600" b="0" dirty="0"/>
              <a:t>Multi-Angle Imaging </a:t>
            </a:r>
            <a:r>
              <a:rPr lang="en-US" sz="1600" b="0" dirty="0" err="1"/>
              <a:t>SpectroRadiometer</a:t>
            </a:r>
            <a:r>
              <a:rPr lang="en-US" sz="1600" b="0" dirty="0" smtClean="0"/>
              <a:t>)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Sensor Short Name    </a:t>
            </a:r>
            <a:r>
              <a:rPr lang="en-US" sz="1600" b="0" dirty="0"/>
              <a:t>	</a:t>
            </a:r>
            <a:r>
              <a:rPr lang="en-US" sz="1600" b="0" dirty="0" smtClean="0"/>
              <a:t>	AN (Charge Coupled </a:t>
            </a:r>
            <a:r>
              <a:rPr lang="en-US" sz="1600" b="0" dirty="0" err="1" smtClean="0"/>
              <a:t>Devicebased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Pushbroom</a:t>
            </a:r>
            <a:r>
              <a:rPr lang="en-US" sz="1600" b="0" dirty="0" smtClean="0"/>
              <a:t> 				Nadir Viewing Camera A)</a:t>
            </a:r>
            <a:endParaRPr lang="en-US" sz="1600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10806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6863" y="1117087"/>
            <a:ext cx="8445500" cy="5464470"/>
          </a:xfrm>
        </p:spPr>
        <p:txBody>
          <a:bodyPr/>
          <a:lstStyle/>
          <a:p>
            <a:r>
              <a:rPr lang="en-US" sz="1800" dirty="0"/>
              <a:t>Example Keyword Structure for Data </a:t>
            </a:r>
            <a:r>
              <a:rPr lang="en-US" sz="1800" dirty="0" smtClean="0"/>
              <a:t>Centers </a:t>
            </a:r>
            <a:r>
              <a:rPr lang="en-US" sz="1800" b="0" dirty="0" smtClean="0"/>
              <a:t>(4 </a:t>
            </a:r>
            <a:r>
              <a:rPr lang="en-US" sz="1800" b="0" dirty="0"/>
              <a:t>Levels)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         </a:t>
            </a:r>
            <a:r>
              <a:rPr lang="en-US" sz="1600" u="sng" dirty="0" smtClean="0"/>
              <a:t>Keyword </a:t>
            </a:r>
            <a:r>
              <a:rPr lang="en-US" sz="1600" u="sng" dirty="0"/>
              <a:t>Level    	  </a:t>
            </a:r>
            <a:r>
              <a:rPr lang="en-US" sz="1600" u="sng" dirty="0" smtClean="0"/>
              <a:t>	Example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Data Center Type </a:t>
            </a:r>
            <a:r>
              <a:rPr lang="en-US" sz="1600" b="0" dirty="0"/>
              <a:t>   	 	</a:t>
            </a:r>
            <a:r>
              <a:rPr lang="en-US" sz="1600" b="0" dirty="0" smtClean="0"/>
              <a:t>Government Agencies-Non-USA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Country </a:t>
            </a:r>
            <a:r>
              <a:rPr lang="en-US" sz="1600" b="0" dirty="0"/>
              <a:t>   		 	</a:t>
            </a:r>
            <a:r>
              <a:rPr lang="en-US" sz="1600" b="0" dirty="0" smtClean="0"/>
              <a:t>India</a:t>
            </a:r>
          </a:p>
          <a:p>
            <a:pPr marL="0" indent="0">
              <a:buNone/>
            </a:pPr>
            <a:r>
              <a:rPr lang="en-US" sz="1600" b="0" dirty="0"/>
              <a:t>          </a:t>
            </a:r>
            <a:r>
              <a:rPr lang="en-US" sz="1600" b="0" dirty="0" smtClean="0"/>
              <a:t>Agency </a:t>
            </a:r>
            <a:r>
              <a:rPr lang="en-US" sz="1600" b="0" dirty="0"/>
              <a:t>   		 	IN/</a:t>
            </a:r>
            <a:r>
              <a:rPr lang="en-US" sz="1600" b="0" dirty="0" smtClean="0"/>
              <a:t>ISRO</a:t>
            </a:r>
          </a:p>
          <a:p>
            <a:pPr marL="0" indent="0">
              <a:buNone/>
            </a:pP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       </a:t>
            </a:r>
            <a:r>
              <a:rPr lang="en-US" sz="1600" b="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600" b="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600" b="0" i="1" dirty="0" smtClean="0">
                <a:solidFill>
                  <a:schemeClr val="accent1">
                    <a:lumMod val="75000"/>
                  </a:schemeClr>
                </a:solidFill>
              </a:rPr>
              <a:t>Agency Division </a:t>
            </a:r>
            <a:r>
              <a:rPr lang="en-US" sz="1600" b="0" i="1" dirty="0">
                <a:solidFill>
                  <a:schemeClr val="accent1">
                    <a:lumMod val="75000"/>
                  </a:schemeClr>
                </a:solidFill>
              </a:rPr>
              <a:t>   		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IN/ISRO/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</a:rPr>
              <a:t>MOSDAC (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Meteorological and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</a:rPr>
              <a:t>				Oceanographic </a:t>
            </a:r>
            <a:r>
              <a:rPr lang="en-US" sz="1600" b="0" dirty="0">
                <a:solidFill>
                  <a:schemeClr val="accent1">
                    <a:lumMod val="75000"/>
                  </a:schemeClr>
                </a:solidFill>
              </a:rPr>
              <a:t>Satellite Data Archival </a:t>
            </a:r>
            <a:r>
              <a:rPr lang="en-US" sz="1600" b="0" dirty="0" smtClean="0">
                <a:solidFill>
                  <a:schemeClr val="accent1">
                    <a:lumMod val="75000"/>
                  </a:schemeClr>
                </a:solidFill>
              </a:rPr>
              <a:t>Centre)</a:t>
            </a:r>
          </a:p>
          <a:p>
            <a:pPr marL="0" indent="0">
              <a:buNone/>
            </a:pPr>
            <a:endParaRPr lang="en-US" sz="16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Example Keyword Structure for Locations </a:t>
            </a:r>
            <a:r>
              <a:rPr lang="en-US" sz="1800" b="0" dirty="0" smtClean="0"/>
              <a:t>(</a:t>
            </a:r>
            <a:r>
              <a:rPr lang="en-US" sz="1800" b="0" dirty="0"/>
              <a:t>6</a:t>
            </a:r>
            <a:r>
              <a:rPr lang="en-US" sz="1800" b="0" dirty="0" smtClean="0"/>
              <a:t> Levels)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u="sng" dirty="0" smtClean="0"/>
              <a:t>Keyword </a:t>
            </a:r>
            <a:r>
              <a:rPr lang="en-US" sz="1600" u="sng" dirty="0"/>
              <a:t>Level    	</a:t>
            </a:r>
            <a:r>
              <a:rPr lang="en-US" sz="1600" u="sng" dirty="0" smtClean="0"/>
              <a:t>  	Example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</a:t>
            </a:r>
            <a:r>
              <a:rPr lang="en-US" sz="1600" b="0" dirty="0" err="1"/>
              <a:t>Location_Category</a:t>
            </a:r>
            <a:r>
              <a:rPr lang="en-US" sz="1600" b="0" dirty="0"/>
              <a:t>	</a:t>
            </a:r>
            <a:r>
              <a:rPr lang="en-US" sz="1600" b="0" dirty="0" smtClean="0"/>
              <a:t>	Ocean</a:t>
            </a:r>
          </a:p>
          <a:p>
            <a:pPr marL="0" indent="0">
              <a:buNone/>
            </a:pPr>
            <a:r>
              <a:rPr lang="en-US" sz="1600" b="0" dirty="0" smtClean="0"/>
              <a:t>           </a:t>
            </a:r>
            <a:r>
              <a:rPr lang="en-US" sz="1600" b="0" dirty="0" err="1"/>
              <a:t>Location_Type</a:t>
            </a:r>
            <a:r>
              <a:rPr lang="en-US" sz="1600" b="0" dirty="0" smtClean="0"/>
              <a:t>		Atlantic Ocean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</a:t>
            </a:r>
            <a:r>
              <a:rPr lang="en-US" sz="1600" b="0" dirty="0"/>
              <a:t>Location_Subregion1		North Atlantic </a:t>
            </a:r>
            <a:r>
              <a:rPr lang="en-US" sz="1600" b="0" dirty="0" smtClean="0"/>
              <a:t>Ocean</a:t>
            </a:r>
            <a:r>
              <a:rPr lang="en-US" sz="1600" b="0" dirty="0"/>
              <a:t> </a:t>
            </a: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           </a:t>
            </a:r>
            <a:r>
              <a:rPr lang="en-US" sz="1600" b="0" dirty="0"/>
              <a:t>Location_Subregion2		</a:t>
            </a:r>
            <a:r>
              <a:rPr lang="en-US" sz="1600" b="0" dirty="0" smtClean="0"/>
              <a:t>Mediterranean Sea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</a:t>
            </a:r>
            <a:r>
              <a:rPr lang="en-US" sz="1600" b="0" dirty="0"/>
              <a:t>Location_Subregion3		</a:t>
            </a:r>
            <a:r>
              <a:rPr lang="en-US" sz="1600" b="0" dirty="0" smtClean="0"/>
              <a:t>Adriatic Sea</a:t>
            </a:r>
          </a:p>
          <a:p>
            <a:pPr marL="0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    </a:t>
            </a:r>
            <a:r>
              <a:rPr lang="en-US" sz="1600" b="0" dirty="0" err="1"/>
              <a:t>Detailed_Location</a:t>
            </a:r>
            <a:r>
              <a:rPr lang="en-US" sz="1600" b="0" dirty="0"/>
              <a:t>		</a:t>
            </a:r>
            <a:r>
              <a:rPr lang="en-US" sz="1600" b="0" dirty="0" smtClean="0"/>
              <a:t>Gulf of Trieste</a:t>
            </a:r>
          </a:p>
        </p:txBody>
      </p:sp>
    </p:spTree>
    <p:extLst>
      <p:ext uri="{BB962C8B-B14F-4D97-AF65-F5344CB8AC3E}">
        <p14:creationId xmlns:p14="http://schemas.microsoft.com/office/powerpoint/2010/main" val="247182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39315"/>
            <a:ext cx="3819526" cy="159494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Keyword Governance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Process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3405-DA65-EF4A-88D6-7EDB19D7ED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27617" y="1980535"/>
            <a:ext cx="3878775" cy="30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</a:rPr>
              <a:t>The Keyword </a:t>
            </a:r>
            <a:r>
              <a:rPr lang="en-US" sz="1600" u="sng" dirty="0">
                <a:solidFill>
                  <a:schemeClr val="tx1"/>
                </a:solidFill>
              </a:rPr>
              <a:t>Governance Process</a:t>
            </a:r>
            <a:r>
              <a:rPr lang="en-US" sz="1600" b="0" dirty="0">
                <a:solidFill>
                  <a:schemeClr val="tx1"/>
                </a:solidFill>
              </a:rPr>
              <a:t> is derived from </a:t>
            </a:r>
            <a:r>
              <a:rPr lang="en-US" sz="1600" b="0" dirty="0" smtClean="0">
                <a:solidFill>
                  <a:schemeClr val="tx1"/>
                </a:solidFill>
              </a:rPr>
              <a:t>the now public </a:t>
            </a:r>
            <a:r>
              <a:rPr lang="en-US" sz="1600" b="0" dirty="0">
                <a:solidFill>
                  <a:schemeClr val="tx1"/>
                </a:solidFill>
              </a:rPr>
              <a:t>Keyword Governance document </a:t>
            </a:r>
            <a:r>
              <a:rPr lang="en-US" sz="1600" b="0" dirty="0" smtClean="0">
                <a:solidFill>
                  <a:schemeClr val="tx1"/>
                </a:solidFill>
              </a:rPr>
              <a:t>(version 1.0)</a:t>
            </a:r>
            <a:r>
              <a:rPr lang="en-US" sz="1600" b="0" dirty="0">
                <a:solidFill>
                  <a:schemeClr val="tx1"/>
                </a:solidFill>
              </a:rPr>
              <a:t>: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1"/>
            <a:r>
              <a:rPr lang="en-US" sz="1600" b="0" u="sng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600" b="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://earthdata.nasa.gov/files</a:t>
            </a:r>
            <a:r>
              <a:rPr lang="en-US" sz="1600" b="0" u="sng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/KeywordsCommunityGuide_Baseline_v1_SIGNED_FINAL.pdf</a:t>
            </a:r>
            <a:r>
              <a:rPr lang="en-US" sz="1600" b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1600" b="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u="sng" dirty="0">
                <a:solidFill>
                  <a:schemeClr val="tx1"/>
                </a:solidFill>
              </a:rPr>
              <a:t>Governance Purpose: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0" dirty="0">
                <a:solidFill>
                  <a:schemeClr val="tx1">
                    <a:lumMod val="75000"/>
                  </a:schemeClr>
                </a:solidFill>
              </a:rPr>
              <a:t>Provide the community with a comprehensive resource that describes the governance structures and process for reviewing proposed changes.</a:t>
            </a:r>
          </a:p>
          <a:p>
            <a:pPr lvl="1"/>
            <a:endParaRPr lang="en-US" sz="1600" b="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9744" b="2202"/>
          <a:stretch/>
        </p:blipFill>
        <p:spPr>
          <a:xfrm>
            <a:off x="4264354" y="3869"/>
            <a:ext cx="4621684" cy="6835341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127617" y="5748599"/>
            <a:ext cx="6818167" cy="132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lvl="1"/>
            <a:endParaRPr lang="en-US" sz="1500" b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0" dirty="0" smtClean="0">
                <a:solidFill>
                  <a:schemeClr val="tx1">
                    <a:lumMod val="75000"/>
                  </a:schemeClr>
                </a:solidFill>
              </a:rPr>
              <a:t>Give an </a:t>
            </a:r>
            <a:r>
              <a:rPr lang="en-US" sz="1600" b="0" dirty="0">
                <a:solidFill>
                  <a:schemeClr val="tx1">
                    <a:lumMod val="75000"/>
                  </a:schemeClr>
                </a:solidFill>
              </a:rPr>
              <a:t>overview of the structure of the keywords, requirements and recommendations to consider when requesting keyword changes, and instructions for submitting change </a:t>
            </a:r>
            <a:r>
              <a:rPr lang="en-US" sz="1600" b="0" dirty="0" smtClean="0">
                <a:solidFill>
                  <a:schemeClr val="tx1">
                    <a:lumMod val="75000"/>
                  </a:schemeClr>
                </a:solidFill>
              </a:rPr>
              <a:t>requests.</a:t>
            </a:r>
          </a:p>
          <a:p>
            <a:pPr marL="742950" lvl="1" indent="-285750">
              <a:buFont typeface="Arial"/>
              <a:buChar char="•"/>
            </a:pPr>
            <a:endParaRPr lang="en-US" sz="1600" b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Diagram describes the end-to-end process of a keyword from initial request, triage, approval, notification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>
                <a:solidFill>
                  <a:schemeClr val="tx1"/>
                </a:solidFill>
              </a:rPr>
              <a:t>and implementation.</a:t>
            </a:r>
          </a:p>
          <a:p>
            <a:pPr marL="742950" lvl="1" indent="-285750">
              <a:buFont typeface="Arial"/>
              <a:buChar char="•"/>
            </a:pPr>
            <a:endParaRPr lang="en-US" sz="1600" b="0" dirty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1600" b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u="sng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3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4369" y="29905"/>
            <a:ext cx="3172176" cy="159494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 and Triage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3405-DA65-EF4A-88D6-7EDB19D7ED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21415" y="1110404"/>
            <a:ext cx="3498085" cy="46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Keyword requests come from users, metadata providers (including </a:t>
            </a:r>
            <a:r>
              <a:rPr lang="en-US" sz="1600" kern="0" dirty="0" smtClean="0">
                <a:solidFill>
                  <a:schemeClr val="tx1"/>
                </a:solidFill>
              </a:rPr>
              <a:t>CEOS members</a:t>
            </a:r>
            <a:r>
              <a:rPr lang="en-US" sz="1600" b="0" kern="0" dirty="0" smtClean="0">
                <a:solidFill>
                  <a:schemeClr val="tx1"/>
                </a:solidFill>
              </a:rPr>
              <a:t>), and/or science coordinators.</a:t>
            </a:r>
          </a:p>
          <a:p>
            <a:pPr defTabSz="914400"/>
            <a:endParaRPr lang="en-US" sz="1600" b="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Science Coordinators perform </a:t>
            </a:r>
            <a:r>
              <a:rPr lang="en-US" sz="1600" b="0" kern="0" dirty="0" smtClean="0">
                <a:solidFill>
                  <a:schemeClr val="tx1"/>
                </a:solidFill>
              </a:rPr>
              <a:t>keyword triage, </a:t>
            </a:r>
            <a:r>
              <a:rPr lang="en-US" sz="1600" b="0" kern="0" dirty="0">
                <a:solidFill>
                  <a:schemeClr val="tx1"/>
                </a:solidFill>
              </a:rPr>
              <a:t>which includes conducting a keyword impact assessment and making sure the keyword complies with the </a:t>
            </a:r>
            <a:r>
              <a:rPr lang="en-US" sz="1600" b="0" kern="0" dirty="0" smtClean="0">
                <a:solidFill>
                  <a:schemeClr val="tx1"/>
                </a:solidFill>
              </a:rPr>
              <a:t>keyword requirements.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b="0" dirty="0" smtClean="0"/>
              <a:t>by </a:t>
            </a:r>
            <a:r>
              <a:rPr lang="en-US" sz="1600" b="0" dirty="0"/>
              <a:t>a change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</a:endParaRPr>
          </a:p>
          <a:p>
            <a:pPr defTabSz="914400"/>
            <a:endParaRPr lang="en-US" sz="1600" b="0" kern="0" dirty="0">
              <a:solidFill>
                <a:schemeClr val="tx1"/>
              </a:solidFill>
            </a:endParaRPr>
          </a:p>
          <a:p>
            <a:pPr defTabSz="914400"/>
            <a:endParaRPr lang="en-US" sz="1600" b="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1600" b="0" kern="0" dirty="0" smtClean="0">
                <a:solidFill>
                  <a:schemeClr val="tx1"/>
                </a:solidFill>
              </a:rPr>
              <a:t> </a:t>
            </a:r>
            <a:endParaRPr lang="en-US" sz="1600" b="0" kern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9744" b="2202"/>
          <a:stretch/>
        </p:blipFill>
        <p:spPr>
          <a:xfrm>
            <a:off x="4234211" y="0"/>
            <a:ext cx="4621684" cy="68353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210299" y="156116"/>
            <a:ext cx="1446028" cy="1639229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25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9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91222" y="-73346"/>
            <a:ext cx="4228510" cy="90761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3405-DA65-EF4A-88D6-7EDB19D7ED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162816" y="1672013"/>
            <a:ext cx="3320434" cy="159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Following triage, the keyword request is either refined, put on a fast track review, or put on a full review.</a:t>
            </a:r>
          </a:p>
          <a:p>
            <a:pPr defTabSz="914400"/>
            <a:endParaRPr lang="en-US" sz="1600" b="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The ESDIS Standards Office (ESO) facilitates a full review of the keywords with subject matter experts (SME’s).</a:t>
            </a:r>
            <a:endParaRPr lang="en-US" sz="1600" b="0" kern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9744" b="2202"/>
          <a:stretch/>
        </p:blipFill>
        <p:spPr>
          <a:xfrm>
            <a:off x="4346945" y="0"/>
            <a:ext cx="4621684" cy="68353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051501" y="2320907"/>
            <a:ext cx="3153047" cy="1959012"/>
          </a:xfrm>
          <a:prstGeom prst="ellipse">
            <a:avLst/>
          </a:prstGeom>
          <a:solidFill>
            <a:srgbClr val="FF00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8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95250" y="-276225"/>
            <a:ext cx="4082434" cy="119565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Keyword Implementation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13405-DA65-EF4A-88D6-7EDB19D7ED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224918" y="1454871"/>
            <a:ext cx="3613076" cy="403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Following the approval of the keywords by the ESO, the requestor and affected metadata providers are notified of the changes.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K</a:t>
            </a:r>
            <a:r>
              <a:rPr lang="en-US" sz="1600" b="0" kern="0" dirty="0" smtClean="0">
                <a:solidFill>
                  <a:schemeClr val="tx1"/>
                </a:solidFill>
              </a:rPr>
              <a:t>eywords are updated in the Keyword Management System (KMS) and published by the science coordinators.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A</a:t>
            </a:r>
            <a:r>
              <a:rPr lang="en-US" sz="1600" b="0" kern="0" dirty="0" smtClean="0">
                <a:solidFill>
                  <a:schemeClr val="tx1"/>
                </a:solidFill>
              </a:rPr>
              <a:t> </a:t>
            </a:r>
            <a:r>
              <a:rPr lang="en-US" sz="1600" b="0" kern="0" dirty="0">
                <a:solidFill>
                  <a:schemeClr val="tx1"/>
                </a:solidFill>
              </a:rPr>
              <a:t>keyword release announcement is published by the science coordinators</a:t>
            </a:r>
            <a:r>
              <a:rPr lang="en-US" sz="1600" b="0" kern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19744" b="2202"/>
          <a:stretch/>
        </p:blipFill>
        <p:spPr>
          <a:xfrm>
            <a:off x="4254750" y="11329"/>
            <a:ext cx="4621684" cy="68353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822244" y="4335737"/>
            <a:ext cx="1543103" cy="2510933"/>
          </a:xfrm>
          <a:prstGeom prst="ellipse">
            <a:avLst/>
          </a:prstGeom>
          <a:solidFill>
            <a:srgbClr val="FF0000">
              <a:alpha val="4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46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807961"/>
            <a:ext cx="8445500" cy="4864100"/>
          </a:xfrm>
        </p:spPr>
        <p:txBody>
          <a:bodyPr/>
          <a:lstStyle/>
          <a:p>
            <a:pPr lvl="0"/>
            <a:r>
              <a:rPr lang="en-US" altLang="en-US" b="0" dirty="0">
                <a:latin typeface="Arial" panose="020B0604020202020204" pitchFamily="34" charset="0"/>
              </a:rPr>
              <a:t>U</a:t>
            </a:r>
            <a:r>
              <a:rPr lang="en-US" altLang="en-US" b="0" dirty="0" smtClean="0">
                <a:latin typeface="Arial" panose="020B0604020202020204" pitchFamily="34" charset="0"/>
              </a:rPr>
              <a:t>pdates to IDN </a:t>
            </a:r>
            <a:r>
              <a:rPr lang="en-US" altLang="en-US" b="0" dirty="0">
                <a:latin typeface="Arial" panose="020B0604020202020204" pitchFamily="34" charset="0"/>
              </a:rPr>
              <a:t>Home Page </a:t>
            </a:r>
            <a:r>
              <a:rPr lang="en-US" b="0" dirty="0" smtClean="0"/>
              <a:t>and </a:t>
            </a:r>
            <a:r>
              <a:rPr lang="en-US" b="0" dirty="0"/>
              <a:t>S</a:t>
            </a:r>
            <a:r>
              <a:rPr lang="en-US" b="0" dirty="0" smtClean="0"/>
              <a:t>earch </a:t>
            </a:r>
            <a:r>
              <a:rPr lang="en-US" b="0" dirty="0"/>
              <a:t>I</a:t>
            </a:r>
            <a:r>
              <a:rPr lang="en-US" b="0" dirty="0" smtClean="0"/>
              <a:t>nterface</a:t>
            </a:r>
          </a:p>
          <a:p>
            <a:pPr lvl="0"/>
            <a:r>
              <a:rPr lang="en-US" b="0" dirty="0" smtClean="0"/>
              <a:t>Overview </a:t>
            </a:r>
            <a:r>
              <a:rPr lang="en-US" b="0" dirty="0"/>
              <a:t>of GCMD </a:t>
            </a:r>
            <a:r>
              <a:rPr lang="en-US" b="0" dirty="0" smtClean="0"/>
              <a:t>Keywords </a:t>
            </a:r>
            <a:r>
              <a:rPr lang="en-US" b="0" dirty="0"/>
              <a:t>and </a:t>
            </a:r>
            <a:r>
              <a:rPr lang="en-US" b="0" dirty="0" smtClean="0"/>
              <a:t>Governance Process</a:t>
            </a:r>
            <a:endParaRPr lang="en-US" b="0" dirty="0"/>
          </a:p>
          <a:p>
            <a:pPr lvl="0"/>
            <a:r>
              <a:rPr lang="en-US" b="0" dirty="0"/>
              <a:t>IDN Metadata QA Evaluation </a:t>
            </a:r>
            <a:r>
              <a:rPr lang="en-US" b="0" dirty="0" smtClean="0"/>
              <a:t>and Assessment</a:t>
            </a:r>
          </a:p>
          <a:p>
            <a:pPr lvl="0"/>
            <a:r>
              <a:rPr lang="en-US" b="0" dirty="0" smtClean="0"/>
              <a:t>IDN </a:t>
            </a:r>
            <a:r>
              <a:rPr lang="en-US" b="0" dirty="0"/>
              <a:t>Usage Metrics and Metadata Record Counts</a:t>
            </a:r>
          </a:p>
          <a:p>
            <a:pPr marL="0" indent="0">
              <a:buNone/>
            </a:pPr>
            <a:endParaRPr lang="en-US" b="0" dirty="0" smtClean="0">
              <a:latin typeface="Helvetica Neue"/>
              <a:cs typeface="Helvetica Neue"/>
            </a:endParaRPr>
          </a:p>
          <a:p>
            <a:endParaRPr lang="en-US" b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9513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3788100"/>
            <a:ext cx="8445500" cy="2443959"/>
          </a:xfrm>
        </p:spPr>
        <p:txBody>
          <a:bodyPr/>
          <a:lstStyle/>
          <a:p>
            <a:pPr lvl="0" algn="just">
              <a:spcAft>
                <a:spcPts val="1200"/>
              </a:spcAft>
            </a:pPr>
            <a:r>
              <a:rPr lang="en-US" sz="2200" b="0" dirty="0" smtClean="0"/>
              <a:t>What’s Next:</a:t>
            </a:r>
          </a:p>
          <a:p>
            <a:pPr lvl="1" algn="just">
              <a:spcAft>
                <a:spcPts val="1200"/>
              </a:spcAft>
            </a:pPr>
            <a:r>
              <a:rPr lang="en-US" sz="2000" b="0" dirty="0" smtClean="0"/>
              <a:t>Keyword Release 8.5 - March 2017</a:t>
            </a:r>
            <a:endParaRPr lang="en-US" sz="2000" dirty="0" smtClean="0"/>
          </a:p>
          <a:p>
            <a:pPr lvl="1" algn="just">
              <a:spcAft>
                <a:spcPts val="1200"/>
              </a:spcAft>
            </a:pPr>
            <a:r>
              <a:rPr lang="en-US" sz="2000" b="0" dirty="0" smtClean="0"/>
              <a:t>Continue to release new and updated keywords on a semi-annual basis.</a:t>
            </a:r>
          </a:p>
          <a:p>
            <a:pPr lvl="1" algn="just">
              <a:spcAft>
                <a:spcPts val="1200"/>
              </a:spcAft>
            </a:pPr>
            <a:r>
              <a:rPr lang="en-US" sz="2000" b="0" dirty="0" smtClean="0"/>
              <a:t>If you have keyword recommendations, please contribute through the Keyword Community Forum: </a:t>
            </a:r>
            <a:br>
              <a:rPr lang="en-US" sz="2000" b="0" dirty="0" smtClean="0"/>
            </a:br>
            <a:r>
              <a:rPr lang="en-US" sz="2000" u="sng" dirty="0" smtClean="0"/>
              <a:t>http</a:t>
            </a:r>
            <a:r>
              <a:rPr lang="en-US" sz="2000" u="sng" dirty="0"/>
              <a:t>://</a:t>
            </a:r>
            <a:r>
              <a:rPr lang="en-US" sz="2000" u="sng" dirty="0" err="1"/>
              <a:t>earthdata.nasa.gov</a:t>
            </a:r>
            <a:r>
              <a:rPr lang="en-US" sz="2000" u="sng" dirty="0"/>
              <a:t>/</a:t>
            </a:r>
            <a:r>
              <a:rPr lang="en-US" sz="2000" u="sng" dirty="0" err="1"/>
              <a:t>gcmd</a:t>
            </a:r>
            <a:r>
              <a:rPr lang="en-US" sz="2000" u="sng" dirty="0"/>
              <a:t>-</a:t>
            </a:r>
            <a:r>
              <a:rPr lang="en-US" sz="2000" u="sng" dirty="0" smtClean="0"/>
              <a:t>forum</a:t>
            </a:r>
            <a:endParaRPr lang="en-US" b="0" dirty="0" smtClean="0"/>
          </a:p>
          <a:p>
            <a:pPr lvl="1" algn="just">
              <a:spcAft>
                <a:spcPts val="1200"/>
              </a:spcAft>
            </a:pPr>
            <a:endParaRPr lang="en-US" b="0" dirty="0"/>
          </a:p>
          <a:p>
            <a:pPr algn="just">
              <a:spcAft>
                <a:spcPts val="1200"/>
              </a:spcAft>
            </a:pPr>
            <a:endParaRPr lang="en-US" b="0" dirty="0"/>
          </a:p>
          <a:p>
            <a:pPr lvl="0" algn="just">
              <a:spcAft>
                <a:spcPts val="1200"/>
              </a:spcAft>
            </a:pPr>
            <a:endParaRPr lang="en-US" b="0" dirty="0" smtClean="0"/>
          </a:p>
          <a:p>
            <a:pPr lvl="0" algn="just">
              <a:spcAft>
                <a:spcPts val="1200"/>
              </a:spcAft>
            </a:pPr>
            <a:endParaRPr lang="en-US" b="0" dirty="0"/>
          </a:p>
          <a:p>
            <a:pPr algn="just">
              <a:spcAft>
                <a:spcPts val="1200"/>
              </a:spcAft>
            </a:pPr>
            <a:endParaRPr lang="en-US" b="0" dirty="0"/>
          </a:p>
          <a:p>
            <a:pPr lvl="0" algn="just">
              <a:spcAft>
                <a:spcPts val="1200"/>
              </a:spcAft>
            </a:pPr>
            <a:endParaRPr lang="en-US" b="0" dirty="0"/>
          </a:p>
          <a:p>
            <a:pPr algn="just">
              <a:spcAft>
                <a:spcPts val="1200"/>
              </a:spcAft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702163"/>
              </p:ext>
            </p:extLst>
          </p:nvPr>
        </p:nvGraphicFramePr>
        <p:xfrm>
          <a:off x="296862" y="946025"/>
          <a:ext cx="8593635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545"/>
                <a:gridCol w="2864545"/>
                <a:gridCol w="2864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Science Keyword Release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Science Keyword Topics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(Atmosphere, Ecosystem,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Terrestrial Hydrosphere,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and Locations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March 2016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(Water Vapor, Water Quality/Chemistry, and Ecosystems)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August 2016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Version 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Atmosphere &gt; Atmospheric Phenomena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Atmosphere &gt; Atmospheric Radiation)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August 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694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Community Forum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0326" y="680078"/>
            <a:ext cx="403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5" algn="ctr"/>
            <a:r>
              <a:rPr lang="en-US" u="sng" dirty="0"/>
              <a:t>http://</a:t>
            </a:r>
            <a:r>
              <a:rPr lang="en-US" u="sng" dirty="0" err="1"/>
              <a:t>earthdata.nasa.gov</a:t>
            </a:r>
            <a:r>
              <a:rPr lang="en-US" u="sng" dirty="0"/>
              <a:t>/</a:t>
            </a:r>
            <a:r>
              <a:rPr lang="en-US" u="sng" dirty="0" err="1"/>
              <a:t>gcmd</a:t>
            </a:r>
            <a:r>
              <a:rPr lang="en-US" u="sng" dirty="0"/>
              <a:t>-forum</a:t>
            </a:r>
          </a:p>
        </p:txBody>
      </p:sp>
      <p:pic>
        <p:nvPicPr>
          <p:cNvPr id="3" name="Picture 2" descr="Screen Shot 2016-09-07 at 8.49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4" y="1196390"/>
            <a:ext cx="9144000" cy="563073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 rot="21064530">
            <a:off x="1599164" y="2067696"/>
            <a:ext cx="2541608" cy="762136"/>
          </a:xfrm>
          <a:prstGeom prst="leftArrow">
            <a:avLst>
              <a:gd name="adj1" fmla="val 50000"/>
              <a:gd name="adj2" fmla="val 4913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Announcements for</a:t>
            </a:r>
            <a:endParaRPr lang="en-US" sz="1400" dirty="0">
              <a:solidFill>
                <a:srgbClr val="000000"/>
              </a:solidFill>
              <a:latin typeface="Tahom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new releases and documents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783767">
            <a:off x="5896556" y="5981987"/>
            <a:ext cx="2428808" cy="57814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</a:rPr>
              <a:t>Existing keyword topics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373975" y="2597910"/>
            <a:ext cx="2107214" cy="67092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Help for using the forum</a:t>
            </a:r>
          </a:p>
        </p:txBody>
      </p:sp>
      <p:sp>
        <p:nvSpPr>
          <p:cNvPr id="11" name="Right Arrow 10"/>
          <p:cNvSpPr/>
          <p:nvPr/>
        </p:nvSpPr>
        <p:spPr bwMode="auto">
          <a:xfrm rot="21094614">
            <a:off x="4872193" y="4024641"/>
            <a:ext cx="1660507" cy="46281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</a:rPr>
              <a:t>Keyword FAQ’s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21365352">
            <a:off x="1930376" y="3368969"/>
            <a:ext cx="2120810" cy="609583"/>
          </a:xfrm>
          <a:prstGeom prst="leftArrow">
            <a:avLst>
              <a:gd name="adj1" fmla="val 78092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Search for keyword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 topic of interest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21365352">
            <a:off x="1928279" y="4308069"/>
            <a:ext cx="2428808" cy="578142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</a:rPr>
              <a:t>Submit new keyword topic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0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Resources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GCMD Keyword Directory</a:t>
            </a:r>
          </a:p>
          <a:p>
            <a:pPr lvl="1"/>
            <a:r>
              <a:rPr lang="en-US" sz="1800" dirty="0" smtClean="0"/>
              <a:t>Go here to download Keywords in XML, SKOS or CSV format:</a:t>
            </a:r>
          </a:p>
          <a:p>
            <a:pPr lvl="2"/>
            <a:r>
              <a:rPr lang="en-US" sz="1800" u="sng" dirty="0"/>
              <a:t>http://</a:t>
            </a:r>
            <a:r>
              <a:rPr lang="en-US" sz="1800" u="sng" dirty="0" err="1"/>
              <a:t>gcmd.nasa.gov</a:t>
            </a:r>
            <a:r>
              <a:rPr lang="en-US" sz="1800" u="sng" dirty="0"/>
              <a:t>/subset/</a:t>
            </a:r>
            <a:r>
              <a:rPr lang="en-US" sz="1800" u="sng" dirty="0" err="1"/>
              <a:t>idn</a:t>
            </a:r>
            <a:r>
              <a:rPr lang="en-US" sz="1800" u="sng" dirty="0"/>
              <a:t>/</a:t>
            </a:r>
            <a:r>
              <a:rPr lang="en-US" sz="1800" u="sng" dirty="0" err="1" smtClean="0"/>
              <a:t>keywords.html</a:t>
            </a:r>
            <a:endParaRPr lang="en-US" sz="1800" dirty="0" smtClean="0"/>
          </a:p>
          <a:p>
            <a:r>
              <a:rPr lang="en-US" sz="1800" dirty="0" smtClean="0"/>
              <a:t>GCMD Keyword </a:t>
            </a:r>
            <a:r>
              <a:rPr lang="en-US" sz="1800" dirty="0" err="1" smtClean="0"/>
              <a:t>RESTful</a:t>
            </a:r>
            <a:r>
              <a:rPr lang="en-US" sz="1800" dirty="0" smtClean="0"/>
              <a:t> Web Service</a:t>
            </a:r>
          </a:p>
          <a:p>
            <a:pPr lvl="1"/>
            <a:r>
              <a:rPr lang="en-US" sz="1800" dirty="0" smtClean="0"/>
              <a:t>Go here for Machine-to-Machine access to the Keywords:</a:t>
            </a:r>
          </a:p>
          <a:p>
            <a:pPr lvl="2"/>
            <a:r>
              <a:rPr lang="en-US" sz="1800" u="sng" dirty="0">
                <a:solidFill>
                  <a:srgbClr val="001C4F"/>
                </a:solidFill>
              </a:rPr>
              <a:t>http://</a:t>
            </a:r>
            <a:r>
              <a:rPr lang="en-US" sz="1800" u="sng" dirty="0" err="1">
                <a:solidFill>
                  <a:srgbClr val="001C4F"/>
                </a:solidFill>
              </a:rPr>
              <a:t>gcmdservices.gsfc.nasa.gov</a:t>
            </a:r>
            <a:r>
              <a:rPr lang="en-US" sz="1800" u="sng" dirty="0">
                <a:solidFill>
                  <a:srgbClr val="001C4F"/>
                </a:solidFill>
              </a:rPr>
              <a:t>/</a:t>
            </a:r>
            <a:r>
              <a:rPr lang="en-US" sz="1800" u="sng" dirty="0" err="1">
                <a:solidFill>
                  <a:srgbClr val="001C4F"/>
                </a:solidFill>
              </a:rPr>
              <a:t>kms</a:t>
            </a:r>
            <a:r>
              <a:rPr lang="en-US" sz="1800" u="sng" dirty="0">
                <a:solidFill>
                  <a:srgbClr val="001C4F"/>
                </a:solidFill>
              </a:rPr>
              <a:t>/</a:t>
            </a:r>
            <a:r>
              <a:rPr lang="en-US" sz="1800" u="sng" dirty="0" err="1">
                <a:solidFill>
                  <a:srgbClr val="001C4F"/>
                </a:solidFill>
              </a:rPr>
              <a:t>capabilities?format</a:t>
            </a:r>
            <a:r>
              <a:rPr lang="en-US" sz="1800" u="sng" dirty="0">
                <a:solidFill>
                  <a:srgbClr val="001C4F"/>
                </a:solidFill>
              </a:rPr>
              <a:t>=</a:t>
            </a:r>
            <a:r>
              <a:rPr lang="en-US" sz="1800" u="sng" dirty="0" smtClean="0">
                <a:solidFill>
                  <a:srgbClr val="001C4F"/>
                </a:solidFill>
              </a:rPr>
              <a:t>html</a:t>
            </a:r>
            <a:endParaRPr lang="en-US" sz="1800" dirty="0" smtClean="0"/>
          </a:p>
          <a:p>
            <a:pPr lvl="1"/>
            <a:r>
              <a:rPr lang="en-US" sz="1800" dirty="0" smtClean="0"/>
              <a:t>Documentation: </a:t>
            </a:r>
          </a:p>
          <a:p>
            <a:pPr lvl="2"/>
            <a:r>
              <a:rPr lang="en-US" sz="1800" u="sng" dirty="0"/>
              <a:t>http://</a:t>
            </a:r>
            <a:r>
              <a:rPr lang="en-US" sz="1800" u="sng" dirty="0" err="1"/>
              <a:t>gcmd.nasa.gov</a:t>
            </a:r>
            <a:r>
              <a:rPr lang="en-US" sz="1800" u="sng" dirty="0"/>
              <a:t>/Connect/docs/</a:t>
            </a:r>
            <a:r>
              <a:rPr lang="en-US" sz="1800" u="sng" dirty="0" err="1"/>
              <a:t>kms</a:t>
            </a:r>
            <a:r>
              <a:rPr lang="en-US" sz="1800" u="sng" dirty="0"/>
              <a:t>/</a:t>
            </a:r>
            <a:r>
              <a:rPr lang="en-US" sz="1800" u="sng" dirty="0" err="1" smtClean="0"/>
              <a:t>KeywordManagementServiceAPI.pdf</a:t>
            </a:r>
            <a:endParaRPr lang="en-US" sz="1800" dirty="0" smtClean="0"/>
          </a:p>
          <a:p>
            <a:r>
              <a:rPr lang="en-US" sz="1800" dirty="0" smtClean="0"/>
              <a:t>Keyword Forum</a:t>
            </a:r>
          </a:p>
          <a:p>
            <a:pPr lvl="1"/>
            <a:r>
              <a:rPr lang="en-US" sz="1800" dirty="0" smtClean="0"/>
              <a:t>Go here to follow keyword recommendations, upcoming versions or to supply your own recommendations:</a:t>
            </a:r>
          </a:p>
          <a:p>
            <a:pPr lvl="2"/>
            <a:r>
              <a:rPr lang="en-US" sz="1800" u="sng" dirty="0"/>
              <a:t>http://</a:t>
            </a:r>
            <a:r>
              <a:rPr lang="en-US" sz="1800" u="sng" dirty="0" err="1"/>
              <a:t>earthdata.nasa.gov</a:t>
            </a:r>
            <a:r>
              <a:rPr lang="en-US" sz="1800" u="sng" dirty="0"/>
              <a:t>/</a:t>
            </a:r>
            <a:r>
              <a:rPr lang="en-US" sz="1800" u="sng" dirty="0" err="1"/>
              <a:t>gcmd</a:t>
            </a:r>
            <a:r>
              <a:rPr lang="en-US" sz="1800" u="sng" dirty="0"/>
              <a:t>-forum</a:t>
            </a:r>
          </a:p>
          <a:p>
            <a:pPr marL="914400" lvl="2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18130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202576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IDN </a:t>
            </a:r>
            <a:r>
              <a:rPr lang="en-US" dirty="0"/>
              <a:t>Metadata QA Evaluation </a:t>
            </a:r>
            <a:br>
              <a:rPr lang="en-US" dirty="0"/>
            </a:br>
            <a:r>
              <a:rPr lang="en-US" dirty="0"/>
              <a:t>and Assessment 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1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80939"/>
            <a:ext cx="7396163" cy="501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968854"/>
            <a:ext cx="8445500" cy="4153260"/>
          </a:xfrm>
        </p:spPr>
        <p:txBody>
          <a:bodyPr anchor="ctr" anchorCtr="0"/>
          <a:lstStyle/>
          <a:p>
            <a:r>
              <a:rPr lang="en-US" b="0" dirty="0"/>
              <a:t>Ensure that metadata are Compliant, Accurate, Complete and </a:t>
            </a:r>
            <a:r>
              <a:rPr lang="en-US" b="0" dirty="0" smtClean="0"/>
              <a:t>Intelligible </a:t>
            </a:r>
            <a:r>
              <a:rPr lang="en-US" b="0" dirty="0"/>
              <a:t>(CACI) for effective data discovery and access</a:t>
            </a:r>
            <a:r>
              <a:rPr lang="en-US" b="0" dirty="0" smtClean="0"/>
              <a:t>.</a:t>
            </a:r>
          </a:p>
          <a:p>
            <a:r>
              <a:rPr lang="en-US" sz="2400" b="0" dirty="0" smtClean="0"/>
              <a:t>Support development of standards, rules, and tools to enhance </a:t>
            </a:r>
            <a:r>
              <a:rPr lang="en-US" sz="2400" b="0" dirty="0" err="1" smtClean="0"/>
              <a:t>curation</a:t>
            </a:r>
            <a:r>
              <a:rPr lang="en-US" sz="2400" b="0" dirty="0" smtClean="0"/>
              <a:t> effectiveness and efficiency.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400" b="0" dirty="0" smtClean="0"/>
              <a:t>Support broader community awareness  and participation in the curation process. 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sz="2400" b="0" dirty="0" smtClean="0"/>
              <a:t>Support greater interoperability and  broader utilization of curation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97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71211"/>
            <a:ext cx="7396163" cy="501650"/>
          </a:xfrm>
        </p:spPr>
        <p:txBody>
          <a:bodyPr/>
          <a:lstStyle/>
          <a:p>
            <a:r>
              <a:rPr lang="en-US" dirty="0" smtClean="0"/>
              <a:t>Automated QA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087" y="1027815"/>
            <a:ext cx="8445500" cy="4864100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en-US" sz="2000" b="0" u="sng" dirty="0" smtClean="0"/>
              <a:t>Purpose:</a:t>
            </a:r>
            <a:endParaRPr lang="en-US" sz="2000" b="0" dirty="0"/>
          </a:p>
          <a:p>
            <a:pPr lvl="2" indent="-342900" algn="just">
              <a:buFont typeface="Arial" panose="020B0604020202020204" pitchFamily="34" charset="0"/>
              <a:buChar char="•"/>
            </a:pPr>
            <a:r>
              <a:rPr lang="en-US" sz="1800" b="0" dirty="0" smtClean="0"/>
              <a:t>Check collection-level metadata </a:t>
            </a:r>
            <a:r>
              <a:rPr lang="en-US" sz="1800" b="0" dirty="0"/>
              <a:t>for compliance </a:t>
            </a:r>
            <a:r>
              <a:rPr lang="en-US" sz="1800" b="0" dirty="0" smtClean="0"/>
              <a:t>with the CMR Metadata Model for Collections.</a:t>
            </a:r>
          </a:p>
          <a:p>
            <a:pPr lvl="2" indent="-342900" algn="just">
              <a:buFont typeface="Arial" panose="020B0604020202020204" pitchFamily="34" charset="0"/>
              <a:buChar char="•"/>
            </a:pPr>
            <a:r>
              <a:rPr lang="en-US" sz="1800" b="0" dirty="0" smtClean="0"/>
              <a:t>Support additional </a:t>
            </a:r>
            <a:r>
              <a:rPr lang="en-US" sz="1800" b="0" dirty="0"/>
              <a:t>quality assurance </a:t>
            </a:r>
            <a:r>
              <a:rPr lang="en-US" sz="1800" b="0" dirty="0" smtClean="0"/>
              <a:t>(QA) checks to ensure high-quality and accurate metadata. </a:t>
            </a:r>
          </a:p>
          <a:p>
            <a:pPr lvl="2" indent="-342900" algn="just">
              <a:buFont typeface="Arial" panose="020B0604020202020204" pitchFamily="34" charset="0"/>
              <a:buChar char="•"/>
            </a:pPr>
            <a:r>
              <a:rPr lang="en-US" sz="1800" b="0" dirty="0"/>
              <a:t>Apply the </a:t>
            </a:r>
            <a:r>
              <a:rPr lang="en-US" sz="1800" b="0" dirty="0" smtClean="0"/>
              <a:t>QA rules </a:t>
            </a:r>
            <a:r>
              <a:rPr lang="en-US" sz="1800" b="0" dirty="0"/>
              <a:t>to single or multiple </a:t>
            </a:r>
            <a:r>
              <a:rPr lang="en-US" sz="1800" b="0" dirty="0" smtClean="0"/>
              <a:t>records.</a:t>
            </a:r>
          </a:p>
          <a:p>
            <a:pPr marL="400050" lvl="1" indent="0" algn="just">
              <a:buNone/>
            </a:pPr>
            <a:r>
              <a:rPr lang="en-US" sz="2000" b="0" u="sng" dirty="0" smtClean="0"/>
              <a:t>Checks: 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800" b="0" dirty="0" smtClean="0"/>
              <a:t>Required and recommended fields/values, </a:t>
            </a:r>
            <a:r>
              <a:rPr lang="en-US" sz="1800" b="0" dirty="0"/>
              <a:t>valid keywords, proper syntax of temporal and spatial values, and functioning links. </a:t>
            </a:r>
            <a:endParaRPr lang="en-US" sz="1800" b="0" dirty="0" smtClean="0"/>
          </a:p>
          <a:p>
            <a:pPr marL="400050" lvl="1" indent="0" algn="just">
              <a:buNone/>
            </a:pPr>
            <a:r>
              <a:rPr lang="en-US" sz="2000" b="0" u="sng" dirty="0" smtClean="0"/>
              <a:t>Rule Sets:</a:t>
            </a:r>
          </a:p>
          <a:p>
            <a:pPr lvl="2" indent="-342900" algn="just">
              <a:buFont typeface="Arial" panose="020B0604020202020204" pitchFamily="34" charset="0"/>
              <a:buChar char="•"/>
            </a:pPr>
            <a:r>
              <a:rPr lang="en-US" sz="1800" b="0" dirty="0" smtClean="0"/>
              <a:t>Written </a:t>
            </a:r>
            <a:r>
              <a:rPr lang="en-US" sz="1800" b="0" dirty="0"/>
              <a:t>for each format (</a:t>
            </a:r>
            <a:r>
              <a:rPr lang="en-US" sz="1800" b="0" dirty="0" smtClean="0"/>
              <a:t>DIF9</a:t>
            </a:r>
            <a:r>
              <a:rPr lang="en-US" sz="1800" b="0" dirty="0"/>
              <a:t>,</a:t>
            </a:r>
            <a:r>
              <a:rPr lang="en-US" sz="1800" b="0" dirty="0" smtClean="0"/>
              <a:t> DIF10 and ECHO). There are </a:t>
            </a:r>
            <a:r>
              <a:rPr lang="en-US" sz="1800" b="0" dirty="0"/>
              <a:t>currently 54 rule </a:t>
            </a:r>
            <a:r>
              <a:rPr lang="en-US" sz="1800" b="0" dirty="0" smtClean="0"/>
              <a:t>types across 6 rule categories with </a:t>
            </a:r>
            <a:r>
              <a:rPr lang="en-US" sz="1800" b="0" dirty="0"/>
              <a:t>the new types developed as unique use cases are </a:t>
            </a:r>
            <a:r>
              <a:rPr lang="en-US" sz="1800" b="0" dirty="0" smtClean="0"/>
              <a:t>identified. </a:t>
            </a:r>
          </a:p>
          <a:p>
            <a:pPr marL="400050" lvl="1" indent="0" algn="just">
              <a:buNone/>
            </a:pPr>
            <a:r>
              <a:rPr lang="en-US" sz="2000" b="0" u="sng" dirty="0" smtClean="0"/>
              <a:t>Tools:</a:t>
            </a:r>
          </a:p>
          <a:p>
            <a:pPr lvl="2" indent="-342900" algn="just">
              <a:buFont typeface="Arial" panose="020B0604020202020204" pitchFamily="34" charset="0"/>
              <a:buChar char="•"/>
            </a:pPr>
            <a:r>
              <a:rPr lang="en-US" sz="1800" b="0" dirty="0" smtClean="0"/>
              <a:t>The </a:t>
            </a:r>
            <a:r>
              <a:rPr lang="en-US" sz="1800" b="0" dirty="0"/>
              <a:t>QA Viewer, QA Triage </a:t>
            </a:r>
            <a:r>
              <a:rPr lang="en-US" sz="1800" b="0" dirty="0" smtClean="0"/>
              <a:t>Tool, </a:t>
            </a:r>
            <a:r>
              <a:rPr lang="en-US" sz="1800" b="0" dirty="0"/>
              <a:t>and docBUILDER are driven </a:t>
            </a:r>
            <a:r>
              <a:rPr lang="en-US" sz="1800" b="0" dirty="0" smtClean="0"/>
              <a:t>by the </a:t>
            </a:r>
            <a:r>
              <a:rPr lang="en-US" sz="1800" b="0" dirty="0"/>
              <a:t>rule sets </a:t>
            </a:r>
            <a:r>
              <a:rPr lang="en-US" sz="1800" b="0" dirty="0" smtClean="0"/>
              <a:t>and </a:t>
            </a:r>
            <a:r>
              <a:rPr lang="en-US" sz="1800" b="0" dirty="0"/>
              <a:t>assess the completeness and quality of </a:t>
            </a:r>
            <a:r>
              <a:rPr lang="en-US" sz="1800" b="0" dirty="0" smtClean="0"/>
              <a:t>metadata.  </a:t>
            </a:r>
            <a:endParaRPr lang="en-US" sz="1800" b="0" dirty="0"/>
          </a:p>
          <a:p>
            <a:pPr marL="800100" lvl="2" indent="0" algn="just">
              <a:buNone/>
            </a:pPr>
            <a:endParaRPr lang="en-US" sz="1800" b="0" dirty="0"/>
          </a:p>
          <a:p>
            <a:pPr lvl="1" algn="just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7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90667"/>
            <a:ext cx="7897509" cy="501650"/>
          </a:xfrm>
        </p:spPr>
        <p:txBody>
          <a:bodyPr/>
          <a:lstStyle/>
          <a:p>
            <a:r>
              <a:rPr lang="en-US" dirty="0" smtClean="0"/>
              <a:t>QA Rule Categories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921939"/>
            <a:ext cx="8445500" cy="5678886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Required Field </a:t>
            </a:r>
            <a:r>
              <a:rPr lang="en-US" sz="1800" b="0" dirty="0" smtClean="0"/>
              <a:t>Check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Checks for presence of required fields as defined by schema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/>
              <a:t>Example: </a:t>
            </a:r>
            <a:r>
              <a:rPr lang="en-US" sz="1600" b="0" dirty="0" smtClean="0"/>
              <a:t>All required fields </a:t>
            </a:r>
            <a:r>
              <a:rPr lang="en-US" sz="1600" b="0" dirty="0"/>
              <a:t>should be included in the </a:t>
            </a:r>
            <a:r>
              <a:rPr lang="en-US" sz="1600" b="0" dirty="0" smtClean="0"/>
              <a:t>metadata</a:t>
            </a:r>
            <a:endParaRPr lang="en-US" sz="1800" b="0" dirty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Controlled Keyword </a:t>
            </a:r>
            <a:r>
              <a:rPr lang="en-US" sz="1800" b="0" dirty="0" smtClean="0"/>
              <a:t>Check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Checks that content of field match a valid keyword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 smtClean="0"/>
              <a:t>Example</a:t>
            </a:r>
            <a:r>
              <a:rPr lang="en-US" sz="1600" b="0" dirty="0"/>
              <a:t>: Science </a:t>
            </a:r>
            <a:r>
              <a:rPr lang="en-US" sz="1600" b="0" dirty="0" smtClean="0"/>
              <a:t>Keywords, Platforms Projects </a:t>
            </a:r>
            <a:r>
              <a:rPr lang="en-US" sz="1600" b="0" dirty="0"/>
              <a:t>should be </a:t>
            </a:r>
            <a:r>
              <a:rPr lang="en-US" sz="1600" b="0" dirty="0" smtClean="0"/>
              <a:t>KMS valids</a:t>
            </a:r>
            <a:endParaRPr lang="en-US" sz="1800" b="0" dirty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Broken Link </a:t>
            </a:r>
            <a:r>
              <a:rPr lang="en-US" sz="1800" b="0" dirty="0" smtClean="0"/>
              <a:t>Check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Checks for broken URL links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/>
              <a:t>Example: </a:t>
            </a:r>
            <a:r>
              <a:rPr lang="en-US" sz="1600" b="0" dirty="0" smtClean="0"/>
              <a:t>Checks broken links in </a:t>
            </a:r>
            <a:r>
              <a:rPr lang="en-US" sz="1600" b="0" dirty="0" err="1" smtClean="0"/>
              <a:t>Related_URL</a:t>
            </a:r>
            <a:r>
              <a:rPr lang="en-US" sz="1600" b="0" dirty="0" smtClean="0"/>
              <a:t> Field</a:t>
            </a:r>
            <a:endParaRPr lang="en-US" sz="1800" b="0" dirty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Character Check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Checks number, type, pattern of characters that are allowed within a field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1600" b="0" dirty="0"/>
              <a:t>Example: Don’t include the letter “V” in the Version </a:t>
            </a:r>
            <a:r>
              <a:rPr lang="en-US" sz="1600" b="0" dirty="0" smtClean="0"/>
              <a:t>Field</a:t>
            </a:r>
            <a:endParaRPr lang="en-US" sz="1800" b="0" dirty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Syntax </a:t>
            </a:r>
            <a:r>
              <a:rPr lang="en-US" sz="1800" b="0" dirty="0" smtClean="0"/>
              <a:t>Checks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Checks for valid syntax in a field/record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Example</a:t>
            </a:r>
            <a:r>
              <a:rPr lang="en-US" sz="1600" b="0" dirty="0"/>
              <a:t>: </a:t>
            </a:r>
            <a:r>
              <a:rPr lang="en-US" sz="1600" b="0" dirty="0" smtClean="0"/>
              <a:t>Date field should follow YYYY-MM-DD </a:t>
            </a:r>
            <a:r>
              <a:rPr lang="en-US" sz="1600" b="0" dirty="0"/>
              <a:t>or </a:t>
            </a:r>
            <a:r>
              <a:rPr lang="en-US" sz="1600" b="0" dirty="0" smtClean="0"/>
              <a:t>YYYY-MM-DDTHH:MM:SS</a:t>
            </a:r>
            <a:endParaRPr lang="en-US" sz="1800" b="0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Miscellaneous Checks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Additional checks including conditional checks, contains checks and if a field exists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0" dirty="0"/>
              <a:t>Example: Entry ID and Entry Title should not be exactly the same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6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90667"/>
            <a:ext cx="7396163" cy="501650"/>
          </a:xfrm>
        </p:spPr>
        <p:txBody>
          <a:bodyPr/>
          <a:lstStyle/>
          <a:p>
            <a:r>
              <a:rPr lang="en-US" dirty="0" smtClean="0"/>
              <a:t>Manual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1123838"/>
            <a:ext cx="8445500" cy="486410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</a:pPr>
            <a:r>
              <a:rPr lang="en-US" sz="2000" b="0" dirty="0" smtClean="0"/>
              <a:t>A manual review is needed to complete the quality assessment, examine the automated </a:t>
            </a:r>
            <a:r>
              <a:rPr lang="en-US" sz="2000" b="0" dirty="0"/>
              <a:t>quality </a:t>
            </a:r>
            <a:r>
              <a:rPr lang="en-US" sz="2000" b="0" dirty="0" smtClean="0"/>
              <a:t>assurance (QA) report, identify high priority QA errors, and to ensure that metadata is </a:t>
            </a:r>
            <a:r>
              <a:rPr lang="en-US" sz="2000" b="0" dirty="0"/>
              <a:t>a</a:t>
            </a:r>
            <a:r>
              <a:rPr lang="en-US" sz="2000" b="0" dirty="0" smtClean="0"/>
              <a:t>ccurate</a:t>
            </a:r>
            <a:r>
              <a:rPr lang="en-US" sz="2000" b="0" dirty="0"/>
              <a:t>, </a:t>
            </a:r>
            <a:r>
              <a:rPr lang="en-US" sz="2000" b="0" dirty="0" smtClean="0"/>
              <a:t>clear</a:t>
            </a:r>
            <a:r>
              <a:rPr lang="en-US" sz="2000" b="0" dirty="0"/>
              <a:t>, </a:t>
            </a:r>
            <a:r>
              <a:rPr lang="en-US" sz="2000" b="0" dirty="0" smtClean="0"/>
              <a:t>complete</a:t>
            </a:r>
            <a:r>
              <a:rPr lang="en-US" sz="2000" b="0" dirty="0"/>
              <a:t>, </a:t>
            </a:r>
            <a:r>
              <a:rPr lang="en-US" sz="2000" b="0" dirty="0" smtClean="0"/>
              <a:t>concise and understandable.</a:t>
            </a:r>
          </a:p>
          <a:p>
            <a:pPr marL="342900" lvl="2" indent="-342900">
              <a:spcBef>
                <a:spcPts val="1200"/>
              </a:spcBef>
              <a:buFont typeface="Arial" charset="0"/>
              <a:buChar char="•"/>
            </a:pPr>
            <a:r>
              <a:rPr lang="en-US" b="0" dirty="0" smtClean="0">
                <a:ea typeface="MS PGothic" charset="0"/>
              </a:rPr>
              <a:t>(Partial) Checklist </a:t>
            </a:r>
            <a:r>
              <a:rPr lang="en-US" b="0" dirty="0">
                <a:ea typeface="MS PGothic" charset="0"/>
              </a:rPr>
              <a:t>for Manual </a:t>
            </a:r>
            <a:r>
              <a:rPr lang="en-US" b="0" dirty="0" smtClean="0">
                <a:ea typeface="MS PGothic" charset="0"/>
              </a:rPr>
              <a:t>Review</a:t>
            </a:r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 smtClean="0"/>
              <a:t>Identify patterns of errors or omissions</a:t>
            </a:r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 smtClean="0"/>
              <a:t>Review </a:t>
            </a:r>
            <a:r>
              <a:rPr lang="en-US" sz="1800" b="0" dirty="0"/>
              <a:t>all content for conciseness and </a:t>
            </a:r>
            <a:r>
              <a:rPr lang="en-US" sz="1800" b="0" dirty="0" smtClean="0"/>
              <a:t>readability</a:t>
            </a:r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 smtClean="0"/>
              <a:t>Verify </a:t>
            </a:r>
            <a:r>
              <a:rPr lang="en-US" sz="1800" b="0" dirty="0"/>
              <a:t>that facets and other controlled keyword values </a:t>
            </a:r>
            <a:r>
              <a:rPr lang="en-US" sz="1800" b="0" dirty="0" smtClean="0"/>
              <a:t>are </a:t>
            </a:r>
            <a:r>
              <a:rPr lang="en-US" sz="1800" b="0" dirty="0"/>
              <a:t>consistent and suitable for the data </a:t>
            </a:r>
            <a:r>
              <a:rPr lang="en-US" sz="1800" b="0" dirty="0" smtClean="0"/>
              <a:t>set</a:t>
            </a:r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 smtClean="0"/>
              <a:t>Verify corrected URLs</a:t>
            </a:r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/>
              <a:t>Check appropriateness of URLs</a:t>
            </a:r>
            <a:endParaRPr lang="en-US" sz="1800" b="0" dirty="0" smtClean="0"/>
          </a:p>
          <a:p>
            <a:pPr marL="800100" lvl="3" indent="-342900" algn="just">
              <a:spcBef>
                <a:spcPts val="1200"/>
              </a:spcBef>
              <a:buFont typeface="Arial" charset="0"/>
              <a:buChar char="•"/>
            </a:pPr>
            <a:r>
              <a:rPr lang="en-US" sz="1800" b="0" dirty="0" smtClean="0"/>
              <a:t>Check </a:t>
            </a:r>
            <a:r>
              <a:rPr lang="en-US" sz="1800" b="0" dirty="0"/>
              <a:t>for formatting that may be incompatible with external </a:t>
            </a:r>
            <a:r>
              <a:rPr lang="en-US" sz="1800" b="0" dirty="0" smtClean="0"/>
              <a:t>clients</a:t>
            </a:r>
            <a:endParaRPr lang="en-US" sz="1800" b="0" dirty="0"/>
          </a:p>
          <a:p>
            <a:pPr algn="just"/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2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80942"/>
            <a:ext cx="7886176" cy="501650"/>
          </a:xfrm>
        </p:spPr>
        <p:txBody>
          <a:bodyPr/>
          <a:lstStyle/>
          <a:p>
            <a:r>
              <a:rPr lang="en-US" dirty="0" smtClean="0"/>
              <a:t>QA Viewer – Reporting Per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8" y="794305"/>
            <a:ext cx="8688118" cy="93708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/>
              <a:t>The QA Viewer </a:t>
            </a:r>
            <a:r>
              <a:rPr lang="en-US" sz="2000" b="0" dirty="0" smtClean="0"/>
              <a:t>performs </a:t>
            </a:r>
            <a:r>
              <a:rPr lang="en-US" sz="2000" b="0" dirty="0"/>
              <a:t>a customizable suite of QA </a:t>
            </a:r>
            <a:r>
              <a:rPr lang="en-US" sz="2000" b="0" dirty="0" smtClean="0"/>
              <a:t>checks against </a:t>
            </a:r>
            <a:r>
              <a:rPr lang="en-US" sz="2000" b="0" dirty="0"/>
              <a:t>a metadata record and produces field-by-field human-readable error messages</a:t>
            </a:r>
            <a:r>
              <a:rPr lang="en-US" sz="2000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docBUILDER QA is carried out by the QA Viewer</a:t>
            </a:r>
          </a:p>
          <a:p>
            <a:pPr marL="0" indent="0">
              <a:buNone/>
            </a:pPr>
            <a:r>
              <a:rPr lang="en-US" sz="2000" b="0" dirty="0" smtClean="0"/>
              <a:t>     (</a:t>
            </a:r>
            <a:r>
              <a:rPr lang="en-US" sz="2000" b="0" dirty="0" smtClean="0">
                <a:hlinkClick r:id="rId3"/>
              </a:rPr>
              <a:t>http</a:t>
            </a:r>
            <a:r>
              <a:rPr lang="en-US" sz="2000" b="0" dirty="0">
                <a:hlinkClick r:id="rId3"/>
              </a:rPr>
              <a:t>://</a:t>
            </a:r>
            <a:r>
              <a:rPr lang="en-US" sz="2000" b="0" dirty="0" smtClean="0">
                <a:hlinkClick r:id="rId3"/>
              </a:rPr>
              <a:t>gcmd.nasa.gov/collaborate/docbuilder.html</a:t>
            </a:r>
            <a:r>
              <a:rPr lang="en-US" sz="2000" b="0" dirty="0" smtClean="0"/>
              <a:t>)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0" y="2813177"/>
            <a:ext cx="8177752" cy="39932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0290" y="2446057"/>
            <a:ext cx="185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QA Viewer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22957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14088"/>
            <a:ext cx="8140700" cy="501650"/>
          </a:xfrm>
        </p:spPr>
        <p:txBody>
          <a:bodyPr/>
          <a:lstStyle/>
          <a:p>
            <a:r>
              <a:rPr lang="en-US" sz="2400" dirty="0" smtClean="0"/>
              <a:t>QA Triage Tool – Reporting and Triage of All Records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1026799"/>
            <a:ext cx="8687470" cy="72026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Applies automated QA rules to all records in the IDN, identifies erroneous values and affected records, and subsets results by provider, doc type, error type and xpath.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IDN </a:t>
            </a:r>
            <a:r>
              <a:rPr lang="en-US" sz="2000" b="0" dirty="0"/>
              <a:t>t</a:t>
            </a:r>
            <a:r>
              <a:rPr lang="en-US" sz="2000" b="0" dirty="0" smtClean="0"/>
              <a:t>eam can provide metadata authors triage reports of their metadata from the QA Triage Tool. 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713" y="2994807"/>
            <a:ext cx="20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QA Triage Tool</a:t>
            </a:r>
            <a:endParaRPr lang="en-US" sz="2000" b="1" dirty="0"/>
          </a:p>
        </p:txBody>
      </p:sp>
      <p:pic>
        <p:nvPicPr>
          <p:cNvPr id="7" name="Picture 6" descr="QAJaxaTri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56"/>
          <a:stretch/>
        </p:blipFill>
        <p:spPr>
          <a:xfrm>
            <a:off x="115459" y="3394917"/>
            <a:ext cx="8922068" cy="2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36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057275"/>
            <a:ext cx="8878723" cy="1874838"/>
          </a:xfrm>
        </p:spPr>
        <p:txBody>
          <a:bodyPr anchor="t"/>
          <a:lstStyle/>
          <a:p>
            <a:pPr lvl="0" algn="ctr">
              <a:defRPr/>
            </a:pP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altLang="en-US" dirty="0">
                <a:latin typeface="Arial"/>
                <a:cs typeface="Arial"/>
              </a:rPr>
              <a:t>Updates to IDN Home Page </a:t>
            </a:r>
            <a:r>
              <a:rPr lang="en-US" dirty="0">
                <a:latin typeface="Arial"/>
                <a:cs typeface="Arial"/>
              </a:rPr>
              <a:t>and Search Interface</a:t>
            </a:r>
            <a:br>
              <a:rPr lang="en-US" dirty="0">
                <a:latin typeface="Arial"/>
                <a:cs typeface="Arial"/>
              </a:rPr>
            </a:br>
            <a:endParaRPr lang="en-US" alt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61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249" y="142031"/>
            <a:ext cx="8319809" cy="501650"/>
          </a:xfrm>
        </p:spPr>
        <p:txBody>
          <a:bodyPr/>
          <a:lstStyle/>
          <a:p>
            <a:r>
              <a:rPr lang="en-US" sz="2600" dirty="0" smtClean="0"/>
              <a:t>Process for Making Recommendations to Providers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913841"/>
            <a:ext cx="8361362" cy="4864100"/>
          </a:xfrm>
        </p:spPr>
        <p:txBody>
          <a:bodyPr/>
          <a:lstStyle/>
          <a:p>
            <a:pPr algn="just"/>
            <a:r>
              <a:rPr lang="en-US" sz="2000" b="0" dirty="0" smtClean="0"/>
              <a:t>Analyze QA triage </a:t>
            </a:r>
            <a:r>
              <a:rPr lang="en-US" sz="2000" b="0" dirty="0"/>
              <a:t>report summary of </a:t>
            </a:r>
            <a:r>
              <a:rPr lang="en-US" sz="2000" b="0" dirty="0" smtClean="0"/>
              <a:t>results by </a:t>
            </a:r>
            <a:r>
              <a:rPr lang="en-US" sz="2000" b="0" dirty="0"/>
              <a:t>format, field, data provider or error type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 algn="just"/>
            <a:r>
              <a:rPr lang="en-US" sz="2000" b="0" dirty="0"/>
              <a:t>Check for False Positives</a:t>
            </a:r>
          </a:p>
          <a:p>
            <a:pPr algn="just"/>
            <a:r>
              <a:rPr lang="en-US" sz="2000" b="0" dirty="0"/>
              <a:t>Identify </a:t>
            </a:r>
            <a:r>
              <a:rPr lang="en-US" sz="2000" b="0" dirty="0" smtClean="0"/>
              <a:t>recommended updates </a:t>
            </a:r>
          </a:p>
          <a:p>
            <a:pPr lvl="1" algn="just"/>
            <a:r>
              <a:rPr lang="en-US" sz="1800" b="0" dirty="0" smtClean="0"/>
              <a:t>Find and Replace Value</a:t>
            </a:r>
          </a:p>
          <a:p>
            <a:pPr lvl="1" algn="just"/>
            <a:r>
              <a:rPr lang="en-US" sz="1800" b="0" dirty="0" smtClean="0"/>
              <a:t>Add Value for Missing Required Fields</a:t>
            </a:r>
          </a:p>
          <a:p>
            <a:pPr lvl="1" algn="just"/>
            <a:r>
              <a:rPr lang="en-US" sz="1800" b="0" dirty="0" smtClean="0"/>
              <a:t>Add Value</a:t>
            </a:r>
          </a:p>
          <a:p>
            <a:pPr lvl="1" algn="just"/>
            <a:r>
              <a:rPr lang="en-US" sz="1800" b="0" dirty="0" smtClean="0"/>
              <a:t>Potential New Keyword</a:t>
            </a:r>
          </a:p>
          <a:p>
            <a:pPr lvl="1" algn="just"/>
            <a:r>
              <a:rPr lang="en-US" sz="1800" b="0" dirty="0" smtClean="0"/>
              <a:t>Potential Broken Link </a:t>
            </a:r>
          </a:p>
          <a:p>
            <a:pPr lvl="1" algn="just"/>
            <a:r>
              <a:rPr lang="en-US" sz="1800" b="0" dirty="0" smtClean="0"/>
              <a:t>Needs Additional Review</a:t>
            </a:r>
          </a:p>
          <a:p>
            <a:pPr lvl="1" algn="just"/>
            <a:r>
              <a:rPr lang="en-US" sz="1800" b="0" dirty="0" smtClean="0"/>
              <a:t>Work with Provider</a:t>
            </a:r>
          </a:p>
          <a:p>
            <a:pPr lvl="1" algn="just"/>
            <a:r>
              <a:rPr lang="en-US" sz="1800" b="0" dirty="0" smtClean="0"/>
              <a:t>(Others as Appropriate)</a:t>
            </a:r>
            <a:endParaRPr lang="en-US" sz="1800" b="0" dirty="0"/>
          </a:p>
          <a:p>
            <a:pPr algn="just"/>
            <a:r>
              <a:rPr lang="en-US" sz="2000" b="0" dirty="0" smtClean="0"/>
              <a:t>Check </a:t>
            </a:r>
            <a:r>
              <a:rPr lang="en-US" sz="2000" b="0" dirty="0"/>
              <a:t>for possibility of </a:t>
            </a:r>
            <a:r>
              <a:rPr lang="en-US" sz="2000" b="0" dirty="0" smtClean="0"/>
              <a:t>breakage </a:t>
            </a:r>
            <a:r>
              <a:rPr lang="en-US" sz="2000" b="0" dirty="0"/>
              <a:t>to collection or granule </a:t>
            </a:r>
            <a:r>
              <a:rPr lang="en-US" sz="2000" b="0" dirty="0" smtClean="0"/>
              <a:t>records</a:t>
            </a:r>
          </a:p>
          <a:p>
            <a:pPr algn="just"/>
            <a:r>
              <a:rPr lang="en-US" sz="2000" b="0" dirty="0" smtClean="0"/>
              <a:t>Include manual review report (based on manual review checklist) </a:t>
            </a:r>
            <a:endParaRPr lang="en-US" sz="2000" b="0" dirty="0"/>
          </a:p>
          <a:p>
            <a:pPr algn="just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34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61487"/>
            <a:ext cx="8037005" cy="501650"/>
          </a:xfrm>
        </p:spPr>
        <p:txBody>
          <a:bodyPr/>
          <a:lstStyle/>
          <a:p>
            <a:r>
              <a:rPr lang="en-US" dirty="0" smtClean="0"/>
              <a:t>Triage Reports – Provider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87" y="1089095"/>
            <a:ext cx="4154959" cy="4864100"/>
          </a:xfrm>
        </p:spPr>
        <p:txBody>
          <a:bodyPr/>
          <a:lstStyle/>
          <a:p>
            <a:pPr algn="just"/>
            <a:r>
              <a:rPr lang="en-US" sz="1800" b="0" dirty="0"/>
              <a:t>The o</a:t>
            </a:r>
            <a:r>
              <a:rPr lang="en-US" sz="1800" b="0" dirty="0" smtClean="0"/>
              <a:t>verview </a:t>
            </a:r>
            <a:r>
              <a:rPr lang="en-US" sz="1800" b="0" dirty="0"/>
              <a:t>report provides a </a:t>
            </a:r>
            <a:r>
              <a:rPr lang="en-US" sz="1800" b="0" dirty="0" smtClean="0"/>
              <a:t>per provider summary </a:t>
            </a:r>
            <a:r>
              <a:rPr lang="en-US" sz="1800" b="0" dirty="0"/>
              <a:t>of the </a:t>
            </a:r>
            <a:r>
              <a:rPr lang="en-US" sz="1800" b="0" dirty="0" smtClean="0"/>
              <a:t>triage </a:t>
            </a:r>
            <a:r>
              <a:rPr lang="en-US" sz="1800" b="0" dirty="0"/>
              <a:t>results </a:t>
            </a:r>
            <a:r>
              <a:rPr lang="en-US" sz="1800" b="0" dirty="0" smtClean="0"/>
              <a:t>and recommendations (automated and manual).</a:t>
            </a:r>
          </a:p>
          <a:p>
            <a:pPr marL="0" indent="0" algn="just">
              <a:buNone/>
            </a:pPr>
            <a:endParaRPr lang="en-US" sz="1800" b="0" dirty="0" smtClean="0"/>
          </a:p>
          <a:p>
            <a:pPr algn="just"/>
            <a:r>
              <a:rPr lang="en-US" sz="1800" b="0" dirty="0" smtClean="0"/>
              <a:t>Reports can be generated for all providers in the IDN. </a:t>
            </a:r>
          </a:p>
          <a:p>
            <a:pPr marL="0" indent="0" algn="just">
              <a:buNone/>
            </a:pPr>
            <a:endParaRPr lang="en-US" sz="1600" b="0" dirty="0"/>
          </a:p>
          <a:p>
            <a:pPr algn="just"/>
            <a:r>
              <a:rPr lang="en-US" sz="1800" b="0" dirty="0" smtClean="0"/>
              <a:t>Answers </a:t>
            </a:r>
            <a:r>
              <a:rPr lang="en-US" sz="1800" b="0" dirty="0"/>
              <a:t>Questions Such </a:t>
            </a:r>
            <a:r>
              <a:rPr lang="en-US" sz="1800" b="0" dirty="0" smtClean="0"/>
              <a:t>As:</a:t>
            </a:r>
          </a:p>
          <a:p>
            <a:pPr lvl="1" algn="just"/>
            <a:r>
              <a:rPr lang="en-US" sz="1600" b="0" dirty="0" smtClean="0"/>
              <a:t>What </a:t>
            </a:r>
            <a:r>
              <a:rPr lang="en-US" sz="1600" b="0" dirty="0"/>
              <a:t>is the most common error </a:t>
            </a:r>
            <a:r>
              <a:rPr lang="en-US" sz="1600" b="0" dirty="0" smtClean="0"/>
              <a:t>observed?</a:t>
            </a:r>
          </a:p>
          <a:p>
            <a:pPr lvl="1" algn="just"/>
            <a:r>
              <a:rPr lang="en-US" sz="1600" b="0" dirty="0" smtClean="0"/>
              <a:t>Which fields (</a:t>
            </a:r>
            <a:r>
              <a:rPr lang="en-US" sz="1600" b="0" dirty="0"/>
              <a:t>x</a:t>
            </a:r>
            <a:r>
              <a:rPr lang="en-US" sz="1600" b="0" dirty="0" smtClean="0"/>
              <a:t>paths) </a:t>
            </a:r>
            <a:r>
              <a:rPr lang="en-US" sz="1600" b="0" dirty="0"/>
              <a:t>have the most </a:t>
            </a:r>
            <a:r>
              <a:rPr lang="en-US" sz="1600" b="0" dirty="0" smtClean="0"/>
              <a:t>errors?</a:t>
            </a:r>
          </a:p>
          <a:p>
            <a:pPr lvl="1" algn="just"/>
            <a:r>
              <a:rPr lang="en-US" sz="1600" b="0" dirty="0" smtClean="0"/>
              <a:t>What </a:t>
            </a:r>
            <a:r>
              <a:rPr lang="en-US" sz="1600" b="0" dirty="0"/>
              <a:t>recommendations will fix the most records</a:t>
            </a:r>
            <a:r>
              <a:rPr lang="en-US" sz="1600" b="0" dirty="0" smtClean="0"/>
              <a:t>?</a:t>
            </a:r>
          </a:p>
          <a:p>
            <a:pPr lvl="1" algn="just"/>
            <a:r>
              <a:rPr lang="en-US" sz="1600" b="0" dirty="0" smtClean="0"/>
              <a:t>What records are affected?</a:t>
            </a:r>
            <a:endParaRPr lang="en-US" sz="1600" b="0" dirty="0"/>
          </a:p>
          <a:p>
            <a:pPr algn="just"/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4" y="1021492"/>
            <a:ext cx="4366825" cy="5836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8601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51759"/>
            <a:ext cx="7396163" cy="5016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dirty="0" smtClean="0"/>
              <a:t>Both automated and manual metadata checks are needed to ensure high-quality metadata.</a:t>
            </a:r>
          </a:p>
          <a:p>
            <a:pPr algn="just"/>
            <a:r>
              <a:rPr lang="en-US" b="0" dirty="0"/>
              <a:t>Automated </a:t>
            </a:r>
            <a:r>
              <a:rPr lang="en-US" b="0" dirty="0" smtClean="0"/>
              <a:t>checks </a:t>
            </a:r>
            <a:r>
              <a:rPr lang="en-US" b="0" dirty="0"/>
              <a:t>can </a:t>
            </a:r>
            <a:r>
              <a:rPr lang="en-US" b="0" dirty="0" smtClean="0"/>
              <a:t>free up time to focus</a:t>
            </a:r>
            <a:r>
              <a:rPr lang="en-US" b="0" dirty="0"/>
              <a:t> </a:t>
            </a:r>
            <a:r>
              <a:rPr lang="en-US" b="0" dirty="0" smtClean="0"/>
              <a:t>on making fixes and identify </a:t>
            </a:r>
            <a:r>
              <a:rPr lang="en-US" b="0" dirty="0"/>
              <a:t>where additional manual review is </a:t>
            </a:r>
            <a:r>
              <a:rPr lang="en-US" b="0" dirty="0" smtClean="0"/>
              <a:t>needed.</a:t>
            </a:r>
          </a:p>
          <a:p>
            <a:pPr algn="just"/>
            <a:r>
              <a:rPr lang="en-US" b="0" dirty="0"/>
              <a:t>When the automated QA process first </a:t>
            </a:r>
            <a:r>
              <a:rPr lang="en-US" b="0" dirty="0" smtClean="0"/>
              <a:t>started, </a:t>
            </a:r>
            <a:r>
              <a:rPr lang="en-US" b="0" dirty="0"/>
              <a:t>it took over a week to generate a report; now it </a:t>
            </a:r>
            <a:r>
              <a:rPr lang="en-US" b="0" dirty="0" smtClean="0"/>
              <a:t>takes hours. </a:t>
            </a:r>
          </a:p>
          <a:p>
            <a:pPr algn="just"/>
            <a:r>
              <a:rPr lang="en-US" b="0" dirty="0" smtClean="0"/>
              <a:t>QA Triage reports can inform providers of recommended changes.   </a:t>
            </a:r>
            <a:r>
              <a:rPr lang="en-US" b="0" u="sng" dirty="0" smtClean="0"/>
              <a:t>Let us know if you are interested</a:t>
            </a:r>
            <a:r>
              <a:rPr lang="en-US" b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89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620057"/>
            <a:ext cx="8531225" cy="1874838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IDN Metrics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3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7" y="-130085"/>
            <a:ext cx="81534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IDN Site Usage: </a:t>
            </a:r>
            <a:br>
              <a:rPr lang="en-US" sz="3200" dirty="0" smtClean="0"/>
            </a:br>
            <a:r>
              <a:rPr lang="en-US" sz="3000" dirty="0"/>
              <a:t>August 2015 – August 2016</a:t>
            </a:r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2144" r="-12144"/>
          <a:stretch>
            <a:fillRect/>
          </a:stretch>
        </p:blipFill>
        <p:spPr>
          <a:xfrm>
            <a:off x="-272396" y="943242"/>
            <a:ext cx="4892587" cy="5482971"/>
          </a:xfr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46E5BB1-BC31-4730-8B8E-85CCCD5F51E4}" type="slidenum">
              <a:rPr lang="en-US" altLang="en-US" sz="1000" smtClean="0">
                <a:latin typeface="Calibri"/>
                <a:cs typeface="Calibri"/>
              </a:rPr>
              <a:pPr algn="r">
                <a:defRPr/>
              </a:pPr>
              <a:t>34</a:t>
            </a:fld>
            <a:endParaRPr lang="en-US" altLang="en-US" sz="1000" dirty="0">
              <a:latin typeface="Calibri"/>
              <a:cs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27718"/>
              </p:ext>
            </p:extLst>
          </p:nvPr>
        </p:nvGraphicFramePr>
        <p:xfrm>
          <a:off x="4905952" y="1504575"/>
          <a:ext cx="350583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512"/>
                <a:gridCol w="10813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19,688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Average Daily 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Monthly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1,514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Page Views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41,906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Daily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106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H="1">
            <a:off x="3298605" y="5425455"/>
            <a:ext cx="19392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026608" y="6582249"/>
            <a:ext cx="557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"/>
                <a:cs typeface="Helvetica Neue"/>
              </a:rPr>
              <a:t>* IDN Site and Beta IDN Site </a:t>
            </a:r>
            <a:r>
              <a:rPr lang="en-US" sz="1400" dirty="0">
                <a:latin typeface="Helvetica Neue"/>
                <a:cs typeface="Helvetica Neue"/>
              </a:rPr>
              <a:t>Metrics</a:t>
            </a:r>
            <a:r>
              <a:rPr lang="en-US" sz="1400" dirty="0" smtClean="0">
                <a:latin typeface="Helvetica Neue"/>
                <a:cs typeface="Helvetica Neue"/>
              </a:rPr>
              <a:t> collected by different software </a:t>
            </a:r>
            <a:endParaRPr lang="en-US" sz="1400" dirty="0">
              <a:latin typeface="Helvetica Neue"/>
              <a:cs typeface="Helvetica Neu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38050"/>
              </p:ext>
            </p:extLst>
          </p:nvPr>
        </p:nvGraphicFramePr>
        <p:xfrm>
          <a:off x="4905952" y="4819239"/>
          <a:ext cx="350583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4512"/>
                <a:gridCol w="108131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 Neue"/>
                          <a:cs typeface="Helvetica Neue"/>
                        </a:rPr>
                        <a:t>Beta IDN Site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Visits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4,102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Page 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14,031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75" y="88217"/>
            <a:ext cx="8251825" cy="5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IDN Usage by </a:t>
            </a:r>
            <a:r>
              <a:rPr lang="en-US" sz="3200" dirty="0" smtClean="0"/>
              <a:t>Continent: </a:t>
            </a:r>
            <a:br>
              <a:rPr lang="en-US" sz="3200" dirty="0" smtClean="0"/>
            </a:br>
            <a:r>
              <a:rPr lang="en-US" sz="3000" dirty="0" smtClean="0"/>
              <a:t>August </a:t>
            </a:r>
            <a:r>
              <a:rPr lang="en-US" sz="3000" dirty="0"/>
              <a:t>2015 – </a:t>
            </a:r>
            <a:r>
              <a:rPr lang="en-US" sz="3000" dirty="0" smtClean="0"/>
              <a:t>August </a:t>
            </a:r>
            <a:r>
              <a:rPr lang="en-US" sz="3000" dirty="0"/>
              <a:t>2016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226300" y="27432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23833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35</a:t>
            </a:fld>
            <a:endParaRPr lang="en-US" sz="1000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/>
          <a:stretch/>
        </p:blipFill>
        <p:spPr>
          <a:xfrm>
            <a:off x="627570" y="1170020"/>
            <a:ext cx="8021361" cy="4457104"/>
          </a:xfrm>
        </p:spPr>
      </p:pic>
      <p:sp>
        <p:nvSpPr>
          <p:cNvPr id="6" name="TextBox 5"/>
          <p:cNvSpPr txBox="1"/>
          <p:nvPr/>
        </p:nvSpPr>
        <p:spPr>
          <a:xfrm>
            <a:off x="6573152" y="1632985"/>
            <a:ext cx="142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Asia = 2998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2175" y="3429117"/>
            <a:ext cx="143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Africa = 526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8133" y="1621266"/>
            <a:ext cx="170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 = 1029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2237" y="3983115"/>
            <a:ext cx="194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America = 357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10465" y="3798449"/>
            <a:ext cx="17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Australia = 192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369" y="757670"/>
            <a:ext cx="419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Number of Visits (Total Visits=19,696)</a:t>
            </a:r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297" y="766309"/>
            <a:ext cx="222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Other users: 12783 </a:t>
            </a:r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7052" y="5451912"/>
            <a:ext cx="2686220" cy="1384995"/>
          </a:xfrm>
          <a:prstGeom prst="rect">
            <a:avLst/>
          </a:prstGeom>
          <a:solidFill>
            <a:schemeClr val="accent3">
              <a:lumMod val="85000"/>
              <a:alpha val="51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Helvetica Neue"/>
                <a:cs typeface="Helvetica Neue"/>
              </a:rPr>
              <a:t>Top 10 Countries (Visits):</a:t>
            </a:r>
          </a:p>
          <a:p>
            <a:pPr algn="just"/>
            <a:r>
              <a:rPr lang="en-US" sz="1400" dirty="0">
                <a:latin typeface="Helvetica Neue"/>
                <a:cs typeface="Helvetica Neue"/>
              </a:rPr>
              <a:t>1. United </a:t>
            </a:r>
            <a:r>
              <a:rPr lang="en-US" sz="1400" dirty="0" smtClean="0">
                <a:latin typeface="Helvetica Neue"/>
                <a:cs typeface="Helvetica Neue"/>
              </a:rPr>
              <a:t>States			= 1449</a:t>
            </a:r>
            <a:endParaRPr lang="en-US" sz="1400" dirty="0">
              <a:latin typeface="Helvetica Neue"/>
              <a:cs typeface="Helvetica Neue"/>
            </a:endParaRPr>
          </a:p>
          <a:p>
            <a:pPr algn="just"/>
            <a:r>
              <a:rPr lang="en-US" sz="1400" dirty="0">
                <a:latin typeface="Helvetica Neue"/>
                <a:cs typeface="Helvetica Neue"/>
              </a:rPr>
              <a:t>2. </a:t>
            </a:r>
            <a:r>
              <a:rPr lang="en-US" sz="1400" dirty="0" smtClean="0">
                <a:latin typeface="Helvetica Neue"/>
                <a:cs typeface="Helvetica Neue"/>
              </a:rPr>
              <a:t>India			= 847</a:t>
            </a:r>
            <a:endParaRPr lang="en-US" sz="1400" dirty="0">
              <a:latin typeface="Helvetica Neue"/>
              <a:cs typeface="Helvetica Neue"/>
            </a:endParaRPr>
          </a:p>
          <a:p>
            <a:pPr algn="just"/>
            <a:r>
              <a:rPr lang="en-US" sz="1400" dirty="0">
                <a:latin typeface="Helvetica Neue"/>
                <a:cs typeface="Helvetica Neue"/>
              </a:rPr>
              <a:t>3. Korea, Republic </a:t>
            </a:r>
            <a:r>
              <a:rPr lang="en-US" sz="1400" dirty="0" smtClean="0">
                <a:latin typeface="Helvetica Neue"/>
                <a:cs typeface="Helvetica Neue"/>
              </a:rPr>
              <a:t>of	= 317</a:t>
            </a:r>
            <a:endParaRPr lang="en-US" sz="1400" dirty="0">
              <a:latin typeface="Helvetica Neue"/>
              <a:cs typeface="Helvetica Neue"/>
            </a:endParaRPr>
          </a:p>
          <a:p>
            <a:pPr algn="just"/>
            <a:r>
              <a:rPr lang="en-US" sz="1400" dirty="0">
                <a:latin typeface="Helvetica Neue"/>
                <a:cs typeface="Helvetica Neue"/>
              </a:rPr>
              <a:t>4. </a:t>
            </a:r>
            <a:r>
              <a:rPr lang="en-US" sz="1400" dirty="0" smtClean="0">
                <a:latin typeface="Helvetica Neue"/>
                <a:cs typeface="Helvetica Neue"/>
              </a:rPr>
              <a:t>China			= 316</a:t>
            </a:r>
            <a:endParaRPr lang="en-US" sz="1400" dirty="0">
              <a:latin typeface="Helvetica Neue"/>
              <a:cs typeface="Helvetica Neue"/>
            </a:endParaRPr>
          </a:p>
          <a:p>
            <a:pPr algn="just"/>
            <a:r>
              <a:rPr lang="en-US" sz="1400" dirty="0">
                <a:latin typeface="Helvetica Neue"/>
                <a:cs typeface="Helvetica Neue"/>
              </a:rPr>
              <a:t>5. </a:t>
            </a:r>
            <a:r>
              <a:rPr lang="en-US" sz="1400" dirty="0" smtClean="0">
                <a:latin typeface="Helvetica Neue"/>
                <a:cs typeface="Helvetica Neue"/>
              </a:rPr>
              <a:t>Iran			= 267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8061" y="2136724"/>
            <a:ext cx="993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Canada = 243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37426" y="2466201"/>
            <a:ext cx="1385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United States = 1449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39643" y="2736913"/>
            <a:ext cx="879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Mexico = 58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53881" y="1603531"/>
            <a:ext cx="207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America = 1811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4161" y="3463052"/>
            <a:ext cx="815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Peru = 103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48867" y="3651688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Brazil = 94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84171" y="2238980"/>
            <a:ext cx="943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France = 189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98109" y="2022999"/>
            <a:ext cx="722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UK = 158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99551" y="2117141"/>
            <a:ext cx="1072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Germany = 153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8850" y="2377487"/>
            <a:ext cx="779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Italy = 149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21787" y="1895133"/>
            <a:ext cx="93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Russia = 105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942062" y="2889849"/>
            <a:ext cx="822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India = 847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64923" y="2399353"/>
            <a:ext cx="1043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Korea = 317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9706" y="2611959"/>
            <a:ext cx="879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China = 316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7304870" y="2539175"/>
            <a:ext cx="822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Japan = 80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6433932" y="2996248"/>
            <a:ext cx="965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Thailand = 93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48976" y="3983115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South Africa = 74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82835" y="3082183"/>
            <a:ext cx="879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Nigeria = 68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169292" y="3127122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Ethiopia = 54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221170" y="2645574"/>
            <a:ext cx="87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Algeria = 52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441888" y="3233460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Colombia = 54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753272" y="5453491"/>
            <a:ext cx="2686220" cy="1384995"/>
          </a:xfrm>
          <a:prstGeom prst="rect">
            <a:avLst/>
          </a:prstGeom>
          <a:solidFill>
            <a:schemeClr val="accent3">
              <a:lumMod val="85000"/>
              <a:alpha val="51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400" dirty="0" smtClean="0">
              <a:latin typeface="Helvetica Neue"/>
              <a:cs typeface="Helvetica Neue"/>
            </a:endParaRPr>
          </a:p>
          <a:p>
            <a:pPr algn="just"/>
            <a:r>
              <a:rPr lang="en-US" sz="1400" dirty="0" smtClean="0">
                <a:latin typeface="Helvetica Neue"/>
                <a:cs typeface="Helvetica Neue"/>
              </a:rPr>
              <a:t> 6</a:t>
            </a:r>
            <a:r>
              <a:rPr lang="en-US" sz="1400" dirty="0">
                <a:latin typeface="Helvetica Neue"/>
                <a:cs typeface="Helvetica Neue"/>
              </a:rPr>
              <a:t>. </a:t>
            </a:r>
            <a:r>
              <a:rPr lang="en-US" sz="1400" dirty="0" smtClean="0">
                <a:latin typeface="Helvetica Neue"/>
                <a:cs typeface="Helvetica Neue"/>
              </a:rPr>
              <a:t>Canada			= </a:t>
            </a:r>
            <a:r>
              <a:rPr lang="en-US" sz="1400" dirty="0">
                <a:latin typeface="Helvetica Neue"/>
                <a:cs typeface="Helvetica Neue"/>
              </a:rPr>
              <a:t>243</a:t>
            </a:r>
          </a:p>
          <a:p>
            <a:r>
              <a:rPr lang="en-US" sz="1400" dirty="0">
                <a:latin typeface="Helvetica Neue"/>
                <a:cs typeface="Helvetica Neue"/>
              </a:rPr>
              <a:t> 7. </a:t>
            </a:r>
            <a:r>
              <a:rPr lang="en-US" sz="1400" dirty="0" smtClean="0">
                <a:latin typeface="Helvetica Neue"/>
                <a:cs typeface="Helvetica Neue"/>
              </a:rPr>
              <a:t>France			= </a:t>
            </a:r>
            <a:r>
              <a:rPr lang="en-US" sz="1400" dirty="0">
                <a:latin typeface="Helvetica Neue"/>
                <a:cs typeface="Helvetica Neue"/>
              </a:rPr>
              <a:t>169</a:t>
            </a:r>
          </a:p>
          <a:p>
            <a:r>
              <a:rPr lang="en-US" sz="1400" dirty="0">
                <a:latin typeface="Helvetica Neue"/>
                <a:cs typeface="Helvetica Neue"/>
              </a:rPr>
              <a:t> 8. </a:t>
            </a:r>
            <a:r>
              <a:rPr lang="en-US" sz="1400" dirty="0" smtClean="0">
                <a:latin typeface="Helvetica Neue"/>
                <a:cs typeface="Helvetica Neue"/>
              </a:rPr>
              <a:t>Indonesia		= 162</a:t>
            </a:r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 9. United </a:t>
            </a:r>
            <a:r>
              <a:rPr lang="en-US" sz="1400" dirty="0" smtClean="0">
                <a:latin typeface="Helvetica Neue"/>
                <a:cs typeface="Helvetica Neue"/>
              </a:rPr>
              <a:t>Kingdom	= 158</a:t>
            </a:r>
            <a:endParaRPr lang="en-US" sz="1400" dirty="0">
              <a:latin typeface="Helvetica Neue"/>
              <a:cs typeface="Helvetica Neue"/>
            </a:endParaRPr>
          </a:p>
          <a:p>
            <a:r>
              <a:rPr lang="en-US" sz="1400" dirty="0">
                <a:latin typeface="Helvetica Neue"/>
                <a:cs typeface="Helvetica Neue"/>
              </a:rPr>
              <a:t>10. </a:t>
            </a:r>
            <a:r>
              <a:rPr lang="en-US" sz="1400" dirty="0" smtClean="0">
                <a:latin typeface="Helvetica Neue"/>
                <a:cs typeface="Helvetica Neue"/>
              </a:rPr>
              <a:t>Germany		= 153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706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4000" dirty="0" smtClean="0"/>
              <a:t>Questions</a:t>
            </a:r>
            <a:endParaRPr lang="en-US" sz="4000" dirty="0"/>
          </a:p>
          <a:p>
            <a:pPr lvl="1" algn="ctr">
              <a:buNone/>
            </a:pPr>
            <a:endParaRPr lang="en-US" sz="3600" dirty="0" smtClean="0"/>
          </a:p>
          <a:p>
            <a:pPr lvl="1" algn="ctr">
              <a:buNone/>
            </a:pPr>
            <a:r>
              <a:rPr lang="en-US" sz="2400" dirty="0" err="1" smtClean="0"/>
              <a:t>Michael.P.Morahan@nasa.gov</a:t>
            </a:r>
            <a:endParaRPr lang="en-US" sz="2400" dirty="0" smtClean="0"/>
          </a:p>
          <a:p>
            <a:pPr lvl="1" algn="ctr">
              <a:buNone/>
            </a:pPr>
            <a:endParaRPr lang="en-US" sz="1800" dirty="0" smtClean="0"/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60" y="3249098"/>
            <a:ext cx="7396163" cy="50165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Background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13405-DA65-EF4A-88D6-7EDB19D7ED1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81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500" y="32667"/>
            <a:ext cx="8191499" cy="705205"/>
          </a:xfrm>
        </p:spPr>
        <p:txBody>
          <a:bodyPr/>
          <a:lstStyle/>
          <a:p>
            <a:r>
              <a:rPr lang="en-US" altLang="en-US" sz="2800" dirty="0" smtClean="0"/>
              <a:t>Platform-Instrument-Sensor (P-I-S) Ontology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41402" y="1093243"/>
            <a:ext cx="8972869" cy="1599293"/>
          </a:xfrm>
        </p:spPr>
        <p:txBody>
          <a:bodyPr/>
          <a:lstStyle/>
          <a:p>
            <a:pPr>
              <a:buNone/>
            </a:pPr>
            <a:r>
              <a:rPr lang="en-US" altLang="en-US" sz="2000" b="0" dirty="0" smtClean="0"/>
              <a:t>	</a:t>
            </a:r>
            <a:r>
              <a:rPr lang="en-US" altLang="en-US" sz="1800" b="0" dirty="0" smtClean="0"/>
              <a:t>An ontology relating Earth Observation Satellites to their associated instruments and sensors, utilizing existing GCMD keywords.</a:t>
            </a:r>
          </a:p>
          <a:p>
            <a:pPr lvl="2"/>
            <a:r>
              <a:rPr lang="en-US" sz="1600" b="0" dirty="0" smtClean="0"/>
              <a:t>Accessible via KMS </a:t>
            </a:r>
            <a:r>
              <a:rPr lang="en-US" sz="1600" b="0" dirty="0"/>
              <a:t>RESTful Service </a:t>
            </a:r>
            <a:endParaRPr lang="en-US" sz="1600" b="0" dirty="0" smtClean="0"/>
          </a:p>
          <a:p>
            <a:pPr lvl="2"/>
            <a:r>
              <a:rPr lang="en-US" sz="1600" b="0" dirty="0" smtClean="0"/>
              <a:t>Applied </a:t>
            </a:r>
            <a:r>
              <a:rPr lang="en-US" sz="1600" b="0" dirty="0"/>
              <a:t>in </a:t>
            </a:r>
            <a:r>
              <a:rPr lang="en-US" sz="1600" b="0" dirty="0" smtClean="0"/>
              <a:t>docBUILDER metadata authoring tool (suggests </a:t>
            </a:r>
            <a:r>
              <a:rPr lang="en-US" sz="1600" b="0" dirty="0"/>
              <a:t>instruments based </a:t>
            </a:r>
            <a:r>
              <a:rPr lang="en-US" sz="1600" b="0" dirty="0" smtClean="0"/>
              <a:t>on platform selected)</a:t>
            </a:r>
            <a:endParaRPr lang="en-US" sz="1600" b="0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600" b="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D0E5D-9AF9-4348-B10C-B9F94B944AE2}" type="slidenum">
              <a:rPr lang="en-US" altLang="en-US" smtClean="0"/>
              <a:pPr/>
              <a:t>38</a:t>
            </a:fld>
            <a:endParaRPr lang="en-US" altLang="en-US" dirty="0" smtClean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193800" y="520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dirty="0"/>
          </a:p>
        </p:txBody>
      </p:sp>
      <p:cxnSp>
        <p:nvCxnSpPr>
          <p:cNvPr id="5126" name="Straight Arrow Connector 12"/>
          <p:cNvCxnSpPr>
            <a:cxnSpLocks noChangeShapeType="1"/>
          </p:cNvCxnSpPr>
          <p:nvPr/>
        </p:nvCxnSpPr>
        <p:spPr bwMode="auto">
          <a:xfrm flipV="1">
            <a:off x="952500" y="5326063"/>
            <a:ext cx="3810000" cy="7905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pic>
        <p:nvPicPr>
          <p:cNvPr id="13314" name="Picture 2" descr="Aqua spacecraft with sea i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81" y="3358432"/>
            <a:ext cx="5896839" cy="3425371"/>
          </a:xfrm>
          <a:prstGeom prst="rect">
            <a:avLst/>
          </a:prstGeom>
          <a:noFill/>
        </p:spPr>
      </p:pic>
      <p:pic>
        <p:nvPicPr>
          <p:cNvPr id="13320" name="Picture 8" descr="http://ceres.larc.nasa.gov/images/CE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562" y="5079992"/>
            <a:ext cx="1503363" cy="17038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59468" y="3006956"/>
            <a:ext cx="189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Platform: Aqua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067178" y="4755890"/>
            <a:ext cx="234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Instrument: Ceres</a:t>
            </a:r>
            <a:endParaRPr lang="en-US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055822" y="3006956"/>
            <a:ext cx="229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Instrument: MODIS</a:t>
            </a:r>
            <a:endParaRPr lang="en-US" b="1" u="sng" dirty="0"/>
          </a:p>
        </p:txBody>
      </p:sp>
      <p:pic>
        <p:nvPicPr>
          <p:cNvPr id="13323" name="Picture 11" descr="http://www.nasa.gov/sites/default/files/thumbnails/image/643706main_mod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262" y="3424098"/>
            <a:ext cx="1774638" cy="1331792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0" y="2989943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2758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2500" y="151131"/>
            <a:ext cx="7396163" cy="501650"/>
          </a:xfrm>
        </p:spPr>
        <p:txBody>
          <a:bodyPr/>
          <a:lstStyle/>
          <a:p>
            <a:r>
              <a:rPr lang="en-US" altLang="en-US" dirty="0" smtClean="0"/>
              <a:t>Ontology Implementation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022350"/>
            <a:ext cx="9143999" cy="1439633"/>
          </a:xfrm>
        </p:spPr>
        <p:txBody>
          <a:bodyPr/>
          <a:lstStyle/>
          <a:p>
            <a:pPr>
              <a:buNone/>
            </a:pPr>
            <a:r>
              <a:rPr lang="en-US" altLang="en-US" sz="2600" b="0" dirty="0" smtClean="0"/>
              <a:t>	</a:t>
            </a:r>
            <a:r>
              <a:rPr lang="en-US" altLang="en-US" sz="2000" b="0" dirty="0" smtClean="0"/>
              <a:t>Keyword Manager allows keywords to be linked and related via unique identifiers known as UUIDs. Keywords are represented as SKOS Concepts (RDF). </a:t>
            </a:r>
          </a:p>
          <a:p>
            <a:pPr>
              <a:buFont typeface="Arial" charset="0"/>
              <a:buNone/>
            </a:pPr>
            <a:endParaRPr lang="en-US" altLang="en-US" sz="2400" b="0" dirty="0" smtClean="0"/>
          </a:p>
          <a:p>
            <a:pPr>
              <a:buFont typeface="Arial" charset="0"/>
              <a:buNone/>
            </a:pPr>
            <a:endParaRPr lang="en-US" altLang="en-US" sz="2400" b="0" dirty="0" smtClean="0"/>
          </a:p>
          <a:p>
            <a:pPr>
              <a:buFont typeface="Arial" charset="0"/>
              <a:buNone/>
            </a:pPr>
            <a:endParaRPr lang="en-US" altLang="en-US" sz="2400" b="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061B2-7339-4E0A-B91D-D3ECAFBAB0F0}" type="slidenum">
              <a:rPr lang="en-US" altLang="en-US" smtClean="0"/>
              <a:pPr/>
              <a:t>39</a:t>
            </a:fld>
            <a:endParaRPr lang="en-US" altLang="en-US" dirty="0" smtClean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193800" y="520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2295243" y="2815774"/>
            <a:ext cx="4034291" cy="13839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Platform: Aqua</a:t>
            </a:r>
          </a:p>
          <a:p>
            <a:pPr algn="ctr"/>
            <a:r>
              <a:rPr lang="en-US" sz="1200" dirty="0" smtClean="0"/>
              <a:t>(UUID: ea7fd15d-190d-43f3-bdd3-75f5d88dc3f8) 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 bwMode="auto">
          <a:xfrm>
            <a:off x="340917" y="5036854"/>
            <a:ext cx="3908652" cy="13839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Instrument: MODIS</a:t>
            </a:r>
          </a:p>
          <a:p>
            <a:pPr algn="ctr"/>
            <a:r>
              <a:rPr lang="en-US" sz="1200" dirty="0" smtClean="0"/>
              <a:t>(UUID: 2878f334-35dc-47a7-a3ae-8c5da1adccd3) 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 bwMode="auto">
          <a:xfrm>
            <a:off x="4780475" y="5006805"/>
            <a:ext cx="3976914" cy="13839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Instrument: CERES</a:t>
            </a:r>
          </a:p>
          <a:p>
            <a:pPr algn="ctr"/>
            <a:r>
              <a:rPr lang="en-US" sz="1200" dirty="0" smtClean="0"/>
              <a:t>(UUID: a9bd961e-1063-4f37-99b6-ecd77aa9eb40)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0" idx="0"/>
            <a:endCxn id="15" idx="3"/>
          </p:cNvCxnSpPr>
          <p:nvPr/>
        </p:nvCxnSpPr>
        <p:spPr bwMode="auto">
          <a:xfrm flipV="1">
            <a:off x="2295243" y="3997058"/>
            <a:ext cx="590809" cy="1039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endCxn id="15" idx="5"/>
          </p:cNvCxnSpPr>
          <p:nvPr/>
        </p:nvCxnSpPr>
        <p:spPr bwMode="auto">
          <a:xfrm flipH="1" flipV="1">
            <a:off x="5738725" y="3997058"/>
            <a:ext cx="590810" cy="1009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095988" y="4199734"/>
            <a:ext cx="139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Relationship Strength: 1.0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371925" y="4199734"/>
            <a:ext cx="139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Relationship Strength: 1.0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7919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80" y="144493"/>
            <a:ext cx="8190820" cy="501650"/>
          </a:xfrm>
        </p:spPr>
        <p:txBody>
          <a:bodyPr/>
          <a:lstStyle/>
          <a:p>
            <a:r>
              <a:rPr lang="en-US" sz="3000" dirty="0" smtClean="0"/>
              <a:t> </a:t>
            </a:r>
            <a:r>
              <a:rPr lang="en-US" altLang="en-US" sz="3000" dirty="0">
                <a:latin typeface="Arial" panose="020B0604020202020204" pitchFamily="34" charset="0"/>
              </a:rPr>
              <a:t>New IDN Home </a:t>
            </a:r>
            <a:r>
              <a:rPr lang="en-US" altLang="en-US" sz="3000" dirty="0" smtClean="0">
                <a:latin typeface="Arial" panose="020B0604020202020204" pitchFamily="34" charset="0"/>
              </a:rPr>
              <a:t>Page </a:t>
            </a:r>
            <a:r>
              <a:rPr lang="en-US" sz="3000" dirty="0" smtClean="0"/>
              <a:t>Objectives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8" y="939891"/>
            <a:ext cx="8627880" cy="4864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Enable access to IDN Resources from the main page.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Offer multiple methods to search content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Free text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K</a:t>
            </a:r>
            <a:r>
              <a:rPr lang="en-US" b="0" dirty="0" smtClean="0"/>
              <a:t>eyword drill-down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Subset by specific CEOS agencies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Search by CEOS MIM Keywords (with GCMD reference table)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Access </a:t>
            </a:r>
            <a:r>
              <a:rPr lang="en-US" b="0" dirty="0"/>
              <a:t>to </a:t>
            </a:r>
            <a:r>
              <a:rPr lang="en-US" b="0" dirty="0" smtClean="0"/>
              <a:t>GCMD</a:t>
            </a:r>
            <a:r>
              <a:rPr lang="en-US" b="0" dirty="0"/>
              <a:t>/IDN keyword </a:t>
            </a:r>
            <a:r>
              <a:rPr lang="en-US" b="0" dirty="0" smtClean="0"/>
              <a:t>lists.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/>
              <a:t>Maintain </a:t>
            </a:r>
            <a:r>
              <a:rPr lang="en-US" b="0" dirty="0" err="1"/>
              <a:t>ceos.org</a:t>
            </a:r>
            <a:r>
              <a:rPr lang="en-US" b="0" dirty="0"/>
              <a:t> look and feel.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926" y="-76795"/>
            <a:ext cx="8229600" cy="9144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/>
                <a:cs typeface="Arial"/>
              </a:rPr>
              <a:t>GCMD Translator API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38" y="850236"/>
            <a:ext cx="704956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Restful API for accessing existing GCMD translators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Two types of translators</a:t>
            </a:r>
          </a:p>
          <a:p>
            <a:pPr marL="800100" lvl="1" indent="-342900"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ISO Translators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Convert ISO records to DIF-9</a:t>
            </a:r>
          </a:p>
          <a:p>
            <a:pPr lvl="2"/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AutoNum type="arabicPeriod"/>
            </a:pPr>
            <a:r>
              <a:rPr lang="en-US" sz="2200" dirty="0" smtClean="0">
                <a:latin typeface="Arial"/>
                <a:cs typeface="Arial"/>
              </a:rPr>
              <a:t>Adapter Translators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Convert between DIF-9 and DIF-10</a:t>
            </a:r>
          </a:p>
          <a:p>
            <a:pPr lvl="1"/>
            <a:endParaRPr lang="en-US" sz="2000" dirty="0" smtClean="0">
              <a:latin typeface="Arial"/>
              <a:cs typeface="Arial"/>
            </a:endParaRPr>
          </a:p>
          <a:p>
            <a:pPr marL="800100" lvl="1" indent="-342900">
              <a:buAutoNum type="arabicPeriod" startAt="3"/>
            </a:pPr>
            <a:r>
              <a:rPr lang="en-US" sz="2200" dirty="0" smtClean="0"/>
              <a:t>Supported </a:t>
            </a:r>
            <a:r>
              <a:rPr lang="en-US" sz="2200" dirty="0"/>
              <a:t>formats include: </a:t>
            </a:r>
            <a:endParaRPr lang="en-US" sz="22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/>
              <a:t>DIF9</a:t>
            </a:r>
            <a:r>
              <a:rPr lang="en-US" sz="2000" dirty="0"/>
              <a:t>, DIF10, ECHO10, ISO, ISO_CNES, </a:t>
            </a:r>
            <a:r>
              <a:rPr lang="en-US" sz="2000" dirty="0" smtClean="0"/>
              <a:t>ISO_ESA</a:t>
            </a:r>
            <a:r>
              <a:rPr lang="en-US" sz="2000" dirty="0"/>
              <a:t>, ISO_EUMETSAT, ISO_IOOS, ISO_NOAA, ISO_NOAA_NCDC, ISO_NOAA_NODC, ISO_SWEDISH_NADC, ISO_GEOSS_CORE, </a:t>
            </a:r>
            <a:r>
              <a:rPr lang="en-US" sz="2000" dirty="0" smtClean="0"/>
              <a:t>ISO_GEOSS_CORE_NRT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Status: pre-alpha (internal testing)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5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New IDN Home Page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id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20"/>
            <a:ext cx="9144000" cy="535317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 bwMode="auto">
          <a:xfrm>
            <a:off x="3967223" y="1303609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Freetext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Serch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1085497">
            <a:off x="3568932" y="4967497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Drill Down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7398532" y="4568939"/>
            <a:ext cx="1435002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CEOS Agencies</a:t>
            </a:r>
          </a:p>
        </p:txBody>
      </p:sp>
      <p:sp>
        <p:nvSpPr>
          <p:cNvPr id="8" name="Left Arrow 7"/>
          <p:cNvSpPr/>
          <p:nvPr/>
        </p:nvSpPr>
        <p:spPr bwMode="auto">
          <a:xfrm rot="21041871">
            <a:off x="3538341" y="4164370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MIM Keywords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7180058" y="2388764"/>
            <a:ext cx="1653476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New Developments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7398532" y="3587275"/>
            <a:ext cx="1303677" cy="404569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Keywords</a:t>
            </a:r>
          </a:p>
        </p:txBody>
      </p:sp>
      <p:sp>
        <p:nvSpPr>
          <p:cNvPr id="3" name="Right Arrow 2"/>
          <p:cNvSpPr/>
          <p:nvPr/>
        </p:nvSpPr>
        <p:spPr bwMode="auto">
          <a:xfrm rot="19446110">
            <a:off x="7807078" y="1709634"/>
            <a:ext cx="1083168" cy="496454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Help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192928" y="2926829"/>
            <a:ext cx="1556500" cy="79180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Access to all </a:t>
            </a:r>
            <a:b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500" dirty="0" smtClean="0">
                <a:solidFill>
                  <a:srgbClr val="000000"/>
                </a:solidFill>
                <a:latin typeface="Tahoma" pitchFamily="34" charset="0"/>
              </a:rPr>
              <a:t>GCMD Records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9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80" y="144493"/>
            <a:ext cx="8190820" cy="501650"/>
          </a:xfrm>
        </p:spPr>
        <p:txBody>
          <a:bodyPr/>
          <a:lstStyle/>
          <a:p>
            <a:r>
              <a:rPr lang="en-US" sz="3000" dirty="0" smtClean="0"/>
              <a:t> New </a:t>
            </a:r>
            <a:r>
              <a:rPr lang="en-US" altLang="en-US" sz="3000" dirty="0" smtClean="0">
                <a:latin typeface="Arial" panose="020B0604020202020204" pitchFamily="34" charset="0"/>
              </a:rPr>
              <a:t>Search </a:t>
            </a:r>
            <a:r>
              <a:rPr lang="en-US" altLang="en-US" sz="3000" dirty="0">
                <a:latin typeface="Arial" panose="020B0604020202020204" pitchFamily="34" charset="0"/>
              </a:rPr>
              <a:t>Interface </a:t>
            </a:r>
            <a:r>
              <a:rPr lang="en-US" sz="3000" dirty="0" smtClean="0"/>
              <a:t>Objectives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82" y="863456"/>
            <a:ext cx="8468765" cy="48641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 smtClean="0">
                <a:latin typeface="Arial"/>
                <a:cs typeface="Arial"/>
              </a:rPr>
              <a:t>One page </a:t>
            </a:r>
            <a:r>
              <a:rPr lang="en-US" altLang="en-US" b="0" dirty="0">
                <a:latin typeface="Arial"/>
                <a:cs typeface="Arial"/>
              </a:rPr>
              <a:t>search, refinement and </a:t>
            </a:r>
            <a:r>
              <a:rPr lang="en-US" altLang="en-US" b="0" dirty="0" smtClean="0">
                <a:latin typeface="Arial"/>
                <a:cs typeface="Arial"/>
              </a:rPr>
              <a:t>sorting.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0" dirty="0" smtClean="0">
                <a:latin typeface="Arial"/>
                <a:cs typeface="Arial"/>
              </a:rPr>
              <a:t>Improved </a:t>
            </a:r>
            <a:r>
              <a:rPr lang="en-US" altLang="en-US" sz="2400" b="0" dirty="0" smtClean="0">
                <a:latin typeface="Arial"/>
                <a:cs typeface="Arial"/>
              </a:rPr>
              <a:t>search </a:t>
            </a:r>
            <a:r>
              <a:rPr lang="en-US" altLang="en-US" sz="2400" b="0" dirty="0">
                <a:latin typeface="Arial"/>
                <a:cs typeface="Arial"/>
              </a:rPr>
              <a:t>precision </a:t>
            </a:r>
            <a:r>
              <a:rPr lang="en-US" altLang="en-US" sz="2400" b="0" dirty="0" smtClean="0">
                <a:latin typeface="Arial"/>
                <a:cs typeface="Arial"/>
              </a:rPr>
              <a:t>and recall</a:t>
            </a:r>
            <a:r>
              <a:rPr lang="en-US" altLang="en-US" b="0" dirty="0">
                <a:latin typeface="Arial"/>
                <a:cs typeface="Arial"/>
              </a:rPr>
              <a:t> </a:t>
            </a:r>
            <a:r>
              <a:rPr lang="en-US" altLang="en-US" b="0" dirty="0" smtClean="0">
                <a:latin typeface="Arial"/>
                <a:cs typeface="Arial"/>
              </a:rPr>
              <a:t>via new functionality design.</a:t>
            </a:r>
            <a:endParaRPr lang="en-US" altLang="en-US" sz="2400" b="0" dirty="0" smtClean="0"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>
                <a:latin typeface="Arial"/>
                <a:cs typeface="Arial"/>
              </a:rPr>
              <a:t>I</a:t>
            </a:r>
            <a:r>
              <a:rPr lang="en-US" sz="2400" b="0" dirty="0" smtClean="0">
                <a:latin typeface="Arial"/>
                <a:cs typeface="Arial"/>
              </a:rPr>
              <a:t>nterdisciplinary search capabilities through the selection of multiple facets.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>
                <a:latin typeface="Arial"/>
                <a:cs typeface="Arial"/>
              </a:rPr>
              <a:t>Enhanced sorting capabilities by allowing users to add sortable columns to the search results area. </a:t>
            </a:r>
            <a:endParaRPr lang="en-US" sz="2400" b="0" dirty="0" smtClean="0"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US" sz="2400" b="0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C9159-D8FF-491B-9E76-C46DF0A5E7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2500" y="84138"/>
            <a:ext cx="7396163" cy="501650"/>
          </a:xfrm>
        </p:spPr>
        <p:txBody>
          <a:bodyPr/>
          <a:lstStyle/>
          <a:p>
            <a:r>
              <a:rPr lang="en-US" altLang="en-US" sz="3200" dirty="0" smtClean="0">
                <a:latin typeface="Arial" panose="020B0604020202020204" pitchFamily="34" charset="0"/>
              </a:rPr>
              <a:t>New Keyword Search Interface </a:t>
            </a:r>
            <a:endParaRPr lang="en-US" altLang="en-US" sz="3200" baseline="-25000" dirty="0" smtClean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745447-47D1-4C80-AF79-AF44B9A5AE74}" type="slidenum">
              <a:rPr lang="en-US" altLang="en-US" sz="1000">
                <a:solidFill>
                  <a:srgbClr val="002569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z="1000" dirty="0">
              <a:solidFill>
                <a:srgbClr val="00256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Refinement_tre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/>
          <a:stretch/>
        </p:blipFill>
        <p:spPr>
          <a:xfrm>
            <a:off x="0" y="1051649"/>
            <a:ext cx="9144000" cy="485471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 bwMode="auto">
          <a:xfrm>
            <a:off x="1467821" y="2940169"/>
            <a:ext cx="2394332" cy="742327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Interdisciplinary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Search </a:t>
            </a:r>
            <a:b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</a:b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with Facets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9446110">
            <a:off x="5180447" y="2714129"/>
            <a:ext cx="1947966" cy="100822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Enhanced</a:t>
            </a: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Sorting</a:t>
            </a:r>
            <a:b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</a:br>
            <a:r>
              <a:rPr kumimoji="0" lang="en-US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by Columns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6848006" y="4337238"/>
            <a:ext cx="1500657" cy="624744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CMR Results</a:t>
            </a:r>
          </a:p>
        </p:txBody>
      </p:sp>
    </p:spTree>
    <p:extLst>
      <p:ext uri="{BB962C8B-B14F-4D97-AF65-F5344CB8AC3E}">
        <p14:creationId xmlns:p14="http://schemas.microsoft.com/office/powerpoint/2010/main" val="254830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22238" y="1057275"/>
            <a:ext cx="8878723" cy="1874838"/>
          </a:xfrm>
        </p:spPr>
        <p:txBody>
          <a:bodyPr anchor="t"/>
          <a:lstStyle/>
          <a:p>
            <a:pPr lvl="0" algn="ctr">
              <a:defRPr/>
            </a:pP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en-US" altLang="en-US" dirty="0" smtClean="0">
                <a:latin typeface="Arial"/>
                <a:cs typeface="Arial"/>
              </a:rPr>
              <a:t>Update on IDN CSW Service</a:t>
            </a:r>
            <a:endParaRPr lang="en-US" alt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4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95815"/>
            <a:ext cx="7822917" cy="58499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IDN CSW Service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9</a:t>
            </a:fld>
            <a:endParaRPr lang="en-US" sz="1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380" y="1106108"/>
            <a:ext cx="8812220" cy="2732318"/>
          </a:xfrm>
        </p:spPr>
        <p:txBody>
          <a:bodyPr/>
          <a:lstStyle/>
          <a:p>
            <a:r>
              <a:rPr lang="en-US" b="0" dirty="0" smtClean="0"/>
              <a:t>The </a:t>
            </a:r>
            <a:r>
              <a:rPr lang="en-US" b="0" dirty="0"/>
              <a:t>GCMD/IDN CSW service </a:t>
            </a:r>
            <a:r>
              <a:rPr lang="en-US" b="0" dirty="0" smtClean="0"/>
              <a:t>will be replaced </a:t>
            </a:r>
            <a:r>
              <a:rPr lang="en-US" b="0" dirty="0"/>
              <a:t>by a</a:t>
            </a:r>
            <a:r>
              <a:rPr lang="en-US" b="0" dirty="0" smtClean="0"/>
              <a:t> new CMR CSW service this fall. </a:t>
            </a:r>
            <a:r>
              <a:rPr lang="en-US" b="0" dirty="0"/>
              <a:t>A forwarding service </a:t>
            </a:r>
            <a:r>
              <a:rPr lang="en-US" b="0" dirty="0" smtClean="0"/>
              <a:t>will be temporarily </a:t>
            </a:r>
            <a:r>
              <a:rPr lang="en-US" b="0" dirty="0"/>
              <a:t>set-up to send users to the new service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This change will have no impact on CSW users.</a:t>
            </a:r>
          </a:p>
          <a:p>
            <a:pPr lvl="1"/>
            <a:r>
              <a:rPr lang="en-US" b="0" dirty="0"/>
              <a:t>New CMR CSW API References: </a:t>
            </a:r>
          </a:p>
          <a:p>
            <a:pPr lvl="2"/>
            <a:r>
              <a:rPr lang="en-US" b="0" dirty="0"/>
              <a:t>API </a:t>
            </a:r>
            <a:r>
              <a:rPr lang="en-US" b="0" dirty="0" smtClean="0"/>
              <a:t>Overview:</a:t>
            </a:r>
          </a:p>
          <a:p>
            <a:pPr marL="914400" lvl="2" indent="0">
              <a:buNone/>
            </a:pPr>
            <a:r>
              <a:rPr lang="en-US" b="0" u="sng" dirty="0" smtClean="0">
                <a:hlinkClick r:id="rId3"/>
              </a:rPr>
              <a:t>https</a:t>
            </a:r>
            <a:r>
              <a:rPr lang="en-US" b="0" u="sng" dirty="0">
                <a:hlinkClick r:id="rId3"/>
              </a:rPr>
              <a:t>://cmr.earthdata.nasa.gov/csw</a:t>
            </a:r>
          </a:p>
          <a:p>
            <a:pPr lvl="2"/>
            <a:r>
              <a:rPr lang="en-US" b="0" dirty="0"/>
              <a:t>CSW Capabilities</a:t>
            </a:r>
            <a:r>
              <a:rPr lang="en-US" b="0" dirty="0" smtClean="0"/>
              <a:t>:</a:t>
            </a:r>
          </a:p>
          <a:p>
            <a:pPr marL="914400" lvl="2" indent="0">
              <a:buNone/>
            </a:pPr>
            <a:r>
              <a:rPr lang="en-US" b="0" u="sng" dirty="0" smtClean="0">
                <a:hlinkClick r:id="rId4"/>
              </a:rPr>
              <a:t>https</a:t>
            </a:r>
            <a:r>
              <a:rPr lang="en-US" b="0" u="sng" dirty="0">
                <a:hlinkClick r:id="rId4"/>
              </a:rPr>
              <a:t>://cmr.earthdata.nasa.gov/csw/collections?request=GetCapabilities&amp;service=CSW&amp;version=2.0.2</a:t>
            </a:r>
            <a:endParaRPr lang="en-US" b="0" u="sng" dirty="0"/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33769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45098</TotalTime>
  <Words>2079</Words>
  <Application>Microsoft Office PowerPoint</Application>
  <PresentationFormat>On-screen Show (4:3)</PresentationFormat>
  <Paragraphs>433</Paragraphs>
  <Slides>40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5_EUM_template_v03</vt:lpstr>
      <vt:lpstr>Custom Design</vt:lpstr>
      <vt:lpstr>WGISS-42: IDN Report</vt:lpstr>
      <vt:lpstr>Outline</vt:lpstr>
      <vt:lpstr> Updates to IDN Home Page and Search Interface </vt:lpstr>
      <vt:lpstr> New IDN Home Page Objectives</vt:lpstr>
      <vt:lpstr>New IDN Home Page</vt:lpstr>
      <vt:lpstr> New Search Interface Objectives </vt:lpstr>
      <vt:lpstr>New Keyword Search Interface </vt:lpstr>
      <vt:lpstr> Update on IDN CSW Service</vt:lpstr>
      <vt:lpstr>IDN CSW Service</vt:lpstr>
      <vt:lpstr>GCMD Keywords Introduction and Evolution</vt:lpstr>
      <vt:lpstr>Introduction To GCMD Keywords</vt:lpstr>
      <vt:lpstr>Keyword Requirements</vt:lpstr>
      <vt:lpstr>Keyword Types</vt:lpstr>
      <vt:lpstr>Keyword Structures</vt:lpstr>
      <vt:lpstr>Keyword Structures</vt:lpstr>
      <vt:lpstr>Keyword Governance  Process  </vt:lpstr>
      <vt:lpstr>Request and Triage </vt:lpstr>
      <vt:lpstr> Review</vt:lpstr>
      <vt:lpstr> Keyword Implementation</vt:lpstr>
      <vt:lpstr>Keyword Releases</vt:lpstr>
      <vt:lpstr>Keyword Community Forum </vt:lpstr>
      <vt:lpstr>Keyword Resources </vt:lpstr>
      <vt:lpstr>IDN Metadata QA Evaluation  and Assessment </vt:lpstr>
      <vt:lpstr>Curation Objectives</vt:lpstr>
      <vt:lpstr>Automated QA Rules</vt:lpstr>
      <vt:lpstr>QA Rule Categories and Examples</vt:lpstr>
      <vt:lpstr>Manual Review</vt:lpstr>
      <vt:lpstr>QA Viewer – Reporting Per Record</vt:lpstr>
      <vt:lpstr>QA Triage Tool – Reporting and Triage of All Records</vt:lpstr>
      <vt:lpstr>Process for Making Recommendations to Providers</vt:lpstr>
      <vt:lpstr>Triage Reports – Provider Summary</vt:lpstr>
      <vt:lpstr>Conclusions</vt:lpstr>
      <vt:lpstr>IDN Metrics</vt:lpstr>
      <vt:lpstr>IDN Site Usage:  August 2015 – August 2016</vt:lpstr>
      <vt:lpstr>IDN Usage by Continent:  August 2015 – August 2016</vt:lpstr>
      <vt:lpstr>PowerPoint Presentation</vt:lpstr>
      <vt:lpstr>Background</vt:lpstr>
      <vt:lpstr>Platform-Instrument-Sensor (P-I-S) Ontology</vt:lpstr>
      <vt:lpstr>Ontology Implementation</vt:lpstr>
      <vt:lpstr>GCMD Translator API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Mitchell, Andrew E. (GSFC-4230)</dc:creator>
  <cp:lastModifiedBy>Anne Kennerley</cp:lastModifiedBy>
  <cp:revision>1755</cp:revision>
  <cp:lastPrinted>2016-09-13T13:54:19Z</cp:lastPrinted>
  <dcterms:created xsi:type="dcterms:W3CDTF">2015-05-29T18:21:21Z</dcterms:created>
  <dcterms:modified xsi:type="dcterms:W3CDTF">2016-09-20T11:46:00Z</dcterms:modified>
</cp:coreProperties>
</file>