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14"/>
  </p:notesMasterIdLst>
  <p:sldIdLst>
    <p:sldId id="276" r:id="rId2"/>
    <p:sldId id="313" r:id="rId3"/>
    <p:sldId id="364" r:id="rId4"/>
    <p:sldId id="314" r:id="rId5"/>
    <p:sldId id="394" r:id="rId6"/>
    <p:sldId id="358" r:id="rId7"/>
    <p:sldId id="397" r:id="rId8"/>
    <p:sldId id="395" r:id="rId9"/>
    <p:sldId id="396" r:id="rId10"/>
    <p:sldId id="365" r:id="rId11"/>
    <p:sldId id="366" r:id="rId12"/>
    <p:sldId id="312" r:id="rId13"/>
  </p:sldIdLst>
  <p:sldSz cx="9144000" cy="6858000" type="screen4x3"/>
  <p:notesSz cx="7023100" cy="93091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C2B6E79-3EE1-4C81-95E2-047D65AA9069}">
          <p14:sldIdLst>
            <p14:sldId id="276"/>
            <p14:sldId id="313"/>
            <p14:sldId id="364"/>
            <p14:sldId id="314"/>
            <p14:sldId id="394"/>
            <p14:sldId id="358"/>
            <p14:sldId id="397"/>
            <p14:sldId id="395"/>
            <p14:sldId id="396"/>
            <p14:sldId id="365"/>
            <p14:sldId id="366"/>
            <p14:sldId id="3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k Quinn" initials="" lastIdx="33" clrIdx="0"/>
  <p:cmAuthor id="1" name="Brett McLaughlin" initials="" lastIdx="5" clrIdx="1"/>
  <p:cmAuthor id="2" name="Simon Cantrell"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495E"/>
    <a:srgbClr val="264C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4107D22-3351-4DDC-9757-8A348CC96E5D}">
  <a:tblStyle styleId="{54107D22-3351-4DDC-9757-8A348CC96E5D}"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43" autoAdjust="0"/>
    <p:restoredTop sz="88397" autoAdjust="0"/>
  </p:normalViewPr>
  <p:slideViewPr>
    <p:cSldViewPr snapToGrid="0" snapToObjects="1">
      <p:cViewPr>
        <p:scale>
          <a:sx n="100" d="100"/>
          <a:sy n="100" d="100"/>
        </p:scale>
        <p:origin x="856" y="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702311" y="4421823"/>
            <a:ext cx="5618479" cy="4189095"/>
          </a:xfrm>
          <a:prstGeom prst="rect">
            <a:avLst/>
          </a:prstGeom>
          <a:noFill/>
          <a:ln>
            <a:noFill/>
          </a:ln>
        </p:spPr>
        <p:txBody>
          <a:bodyPr lIns="93308" tIns="93308" rIns="93308" bIns="93308"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90302310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43" name="Shape 143"/>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dirty="0"/>
          </a:p>
        </p:txBody>
      </p:sp>
    </p:spTree>
    <p:extLst>
      <p:ext uri="{BB962C8B-B14F-4D97-AF65-F5344CB8AC3E}">
        <p14:creationId xmlns:p14="http://schemas.microsoft.com/office/powerpoint/2010/main" val="5243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6" name="Shape 326"/>
          <p:cNvSpPr txBox="1">
            <a:spLocks noGrp="1"/>
          </p:cNvSpPr>
          <p:nvPr>
            <p:ph type="body" idx="1"/>
          </p:nvPr>
        </p:nvSpPr>
        <p:spPr>
          <a:xfrm>
            <a:off x="702311" y="4421823"/>
            <a:ext cx="5618479" cy="4189095"/>
          </a:xfrm>
          <a:prstGeom prst="rect">
            <a:avLst/>
          </a:prstGeom>
        </p:spPr>
        <p:txBody>
          <a:bodyPr lIns="93308" tIns="93308" rIns="93308" bIns="93308" anchor="t" anchorCtr="0">
            <a:noAutofit/>
          </a:bodyPr>
          <a:lstStyle/>
          <a:p>
            <a:endParaRPr dirty="0"/>
          </a:p>
        </p:txBody>
      </p:sp>
    </p:spTree>
    <p:extLst>
      <p:ext uri="{BB962C8B-B14F-4D97-AF65-F5344CB8AC3E}">
        <p14:creationId xmlns:p14="http://schemas.microsoft.com/office/powerpoint/2010/main" val="4019637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4495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l">
              <a:lnSpc>
                <a:spcPct val="100000"/>
              </a:lnSpc>
              <a:spcAft>
                <a:spcPts val="0"/>
              </a:spcAft>
              <a:defRPr b="1" i="0">
                <a:solidFill>
                  <a:schemeClr val="bg1"/>
                </a:solidFill>
              </a:defRPr>
            </a:lvl1pPr>
          </a:lstStyle>
          <a:p>
            <a:r>
              <a:rPr lang="en-US" dirty="0" smtClean="0"/>
              <a:t>Click to edit Master title style and maybe more</a:t>
            </a:r>
            <a:endParaRPr lang="en-US" dirty="0"/>
          </a:p>
        </p:txBody>
      </p:sp>
      <p:sp>
        <p:nvSpPr>
          <p:cNvPr id="3" name="Subtitle 2"/>
          <p:cNvSpPr>
            <a:spLocks noGrp="1"/>
          </p:cNvSpPr>
          <p:nvPr>
            <p:ph type="subTitle" idx="1"/>
          </p:nvPr>
        </p:nvSpPr>
        <p:spPr>
          <a:xfrm>
            <a:off x="685800" y="4009490"/>
            <a:ext cx="7086600" cy="1752600"/>
          </a:xfrm>
        </p:spPr>
        <p:txBody>
          <a:bodyPr>
            <a:normAutofit/>
          </a:bodyPr>
          <a:lstStyle>
            <a:lvl1pPr marL="0" indent="0" algn="l">
              <a:buNone/>
              <a:defRPr sz="24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eosdis-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80830"/>
            <a:ext cx="4546863" cy="1282215"/>
          </a:xfrm>
          <a:prstGeom prst="rect">
            <a:avLst/>
          </a:prstGeom>
        </p:spPr>
      </p:pic>
    </p:spTree>
    <p:extLst>
      <p:ext uri="{BB962C8B-B14F-4D97-AF65-F5344CB8AC3E}">
        <p14:creationId xmlns:p14="http://schemas.microsoft.com/office/powerpoint/2010/main" val="323884798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6" name="Picture 5" descr="eosdis-logo.pn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457200" y="6239927"/>
            <a:ext cx="1842603" cy="519043"/>
          </a:xfrm>
          <a:prstGeom prst="rect">
            <a:avLst/>
          </a:prstGeom>
        </p:spPr>
      </p:pic>
      <p:sp>
        <p:nvSpPr>
          <p:cNvPr id="5" name="TextBox 4"/>
          <p:cNvSpPr txBox="1"/>
          <p:nvPr userDrawn="1"/>
        </p:nvSpPr>
        <p:spPr>
          <a:xfrm>
            <a:off x="8359537" y="6381547"/>
            <a:ext cx="529391" cy="276999"/>
          </a:xfrm>
          <a:prstGeom prst="rect">
            <a:avLst/>
          </a:prstGeom>
          <a:noFill/>
        </p:spPr>
        <p:txBody>
          <a:bodyPr wrap="square" rtlCol="0">
            <a:spAutoFit/>
          </a:bodyPr>
          <a:lstStyle/>
          <a:p>
            <a:fld id="{545DA365-9E1D-4524-8E92-33F14DD2E042}" type="slidenum">
              <a:rPr lang="en-US" sz="1200" smtClean="0">
                <a:latin typeface="Verdana" pitchFamily="34" charset="0"/>
                <a:ea typeface="Verdana" pitchFamily="34" charset="0"/>
                <a:cs typeface="Verdana" pitchFamily="34" charset="0"/>
              </a:rPr>
              <a:pPr/>
              <a:t>‹#›</a:t>
            </a:fld>
            <a:endParaRPr lang="en-US"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97065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4495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3151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Picture 5" descr="eosdis-logo.pn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457200" y="6239927"/>
            <a:ext cx="1842603" cy="519043"/>
          </a:xfrm>
          <a:prstGeom prst="rect">
            <a:avLst/>
          </a:prstGeom>
        </p:spPr>
      </p:pic>
      <p:sp>
        <p:nvSpPr>
          <p:cNvPr id="4" name="TextBox 3"/>
          <p:cNvSpPr txBox="1"/>
          <p:nvPr userDrawn="1"/>
        </p:nvSpPr>
        <p:spPr>
          <a:xfrm>
            <a:off x="8359537" y="6381547"/>
            <a:ext cx="529391" cy="276999"/>
          </a:xfrm>
          <a:prstGeom prst="rect">
            <a:avLst/>
          </a:prstGeom>
          <a:noFill/>
        </p:spPr>
        <p:txBody>
          <a:bodyPr wrap="square" rtlCol="0">
            <a:spAutoFit/>
          </a:bodyPr>
          <a:lstStyle/>
          <a:p>
            <a:fld id="{545DA365-9E1D-4524-8E92-33F14DD2E042}" type="slidenum">
              <a:rPr lang="en-US" sz="1200" smtClean="0">
                <a:latin typeface="Verdana" pitchFamily="34" charset="0"/>
                <a:ea typeface="Verdana" pitchFamily="34" charset="0"/>
                <a:cs typeface="Verdana" pitchFamily="34" charset="0"/>
              </a:rPr>
              <a:pPr/>
              <a:t>‹#›</a:t>
            </a:fld>
            <a:endParaRPr lang="en-US"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104747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2727122" y="6356350"/>
            <a:ext cx="3687720" cy="365125"/>
          </a:xfrm>
          <a:prstGeom prst="rect">
            <a:avLst/>
          </a:prstGeom>
        </p:spPr>
        <p:txBody>
          <a:bodyPr/>
          <a:lstStyle>
            <a:lvl1pPr algn="ctr">
              <a:defRPr/>
            </a:lvl1pPr>
          </a:lstStyle>
          <a:p>
            <a:endParaRPr lang="en-US" dirty="0"/>
          </a:p>
        </p:txBody>
      </p:sp>
      <p:pic>
        <p:nvPicPr>
          <p:cNvPr id="5" name="Picture 4" descr="eosdis-logo.png"/>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457200" y="6239927"/>
            <a:ext cx="1842603" cy="519043"/>
          </a:xfrm>
          <a:prstGeom prst="rect">
            <a:avLst/>
          </a:prstGeom>
        </p:spPr>
      </p:pic>
      <p:sp>
        <p:nvSpPr>
          <p:cNvPr id="4" name="TextBox 3"/>
          <p:cNvSpPr txBox="1"/>
          <p:nvPr userDrawn="1"/>
        </p:nvSpPr>
        <p:spPr>
          <a:xfrm>
            <a:off x="8359537" y="6381547"/>
            <a:ext cx="529391" cy="276999"/>
          </a:xfrm>
          <a:prstGeom prst="rect">
            <a:avLst/>
          </a:prstGeom>
          <a:noFill/>
        </p:spPr>
        <p:txBody>
          <a:bodyPr wrap="square" rtlCol="0">
            <a:spAutoFit/>
          </a:bodyPr>
          <a:lstStyle/>
          <a:p>
            <a:fld id="{545DA365-9E1D-4524-8E92-33F14DD2E042}" type="slidenum">
              <a:rPr lang="en-US" sz="1200" smtClean="0">
                <a:latin typeface="Verdana" pitchFamily="34" charset="0"/>
                <a:ea typeface="Verdana" pitchFamily="34" charset="0"/>
                <a:cs typeface="Verdana" pitchFamily="34" charset="0"/>
              </a:rPr>
              <a:pPr/>
              <a:t>‹#›</a:t>
            </a:fld>
            <a:endParaRPr lang="en-US"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243858202"/>
      </p:ext>
    </p:extLst>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7801" cy="134938"/>
          </a:xfrm>
          <a:prstGeom prst="rect">
            <a:avLst/>
          </a:prstGeom>
          <a:solidFill>
            <a:srgbClr val="344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82763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61" r:id="rId4"/>
    <p:sldLayoutId id="2147483662" r:id="rId5"/>
  </p:sldLayoutIdLst>
  <p:hf hdr="0" dt="0"/>
  <p:txStyles>
    <p:titleStyle>
      <a:lvl1pPr algn="l" defTabSz="457200" rtl="0" eaLnBrk="1" latinLnBrk="0" hangingPunct="1">
        <a:spcBef>
          <a:spcPct val="0"/>
        </a:spcBef>
        <a:buNone/>
        <a:defRPr sz="4400" kern="1200">
          <a:solidFill>
            <a:srgbClr val="34495E"/>
          </a:solidFill>
          <a:latin typeface="Avenir Heavy"/>
          <a:ea typeface="+mj-ea"/>
          <a:cs typeface="Avenir Heavy"/>
        </a:defRPr>
      </a:lvl1pPr>
    </p:titleStyle>
    <p:bodyStyle>
      <a:lvl1pPr marL="342900" indent="-342900" algn="l" defTabSz="457200" rtl="0" eaLnBrk="1" latinLnBrk="0" hangingPunct="1">
        <a:spcBef>
          <a:spcPct val="20000"/>
        </a:spcBef>
        <a:buFont typeface="Arial"/>
        <a:buChar char="•"/>
        <a:defRPr sz="3200" b="0" i="0" kern="1200">
          <a:solidFill>
            <a:schemeClr val="tx1">
              <a:lumMod val="85000"/>
              <a:lumOff val="15000"/>
            </a:schemeClr>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chemeClr val="tx1">
              <a:lumMod val="85000"/>
              <a:lumOff val="15000"/>
            </a:schemeClr>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b="0" i="0" kern="1200">
          <a:solidFill>
            <a:schemeClr val="tx1">
              <a:lumMod val="50000"/>
              <a:lumOff val="50000"/>
            </a:schemeClr>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Unified Metadata Model-</a:t>
            </a:r>
            <a:br>
              <a:rPr lang="en-US" dirty="0" smtClean="0"/>
            </a:br>
            <a:r>
              <a:rPr lang="en-US" dirty="0" smtClean="0"/>
              <a:t>WIGOS/CGMS </a:t>
            </a:r>
            <a:r>
              <a:rPr lang="en-US" dirty="0" smtClean="0"/>
              <a:t>Mapping</a:t>
            </a:r>
            <a:endParaRPr lang="en-US" dirty="0"/>
          </a:p>
        </p:txBody>
      </p:sp>
      <p:sp>
        <p:nvSpPr>
          <p:cNvPr id="5" name="Subtitle 4"/>
          <p:cNvSpPr>
            <a:spLocks noGrp="1"/>
          </p:cNvSpPr>
          <p:nvPr>
            <p:ph type="subTitle" idx="1"/>
          </p:nvPr>
        </p:nvSpPr>
        <p:spPr>
          <a:xfrm>
            <a:off x="685800" y="3714750"/>
            <a:ext cx="7086600" cy="1800225"/>
          </a:xfrm>
        </p:spPr>
        <p:txBody>
          <a:bodyPr>
            <a:normAutofit/>
          </a:bodyPr>
          <a:lstStyle/>
          <a:p>
            <a:r>
              <a:rPr lang="en-US" dirty="0" smtClean="0"/>
              <a:t>Sept </a:t>
            </a:r>
            <a:r>
              <a:rPr lang="en-US" dirty="0" smtClean="0"/>
              <a:t>21</a:t>
            </a:r>
            <a:r>
              <a:rPr lang="en-US" baseline="30000" dirty="0" smtClean="0"/>
              <a:t>st</a:t>
            </a:r>
            <a:r>
              <a:rPr lang="en-US" dirty="0" smtClean="0"/>
              <a:t>, </a:t>
            </a:r>
            <a:r>
              <a:rPr lang="en-US" dirty="0" smtClean="0"/>
              <a:t>2016</a:t>
            </a:r>
            <a:endParaRPr lang="en-US" dirty="0"/>
          </a:p>
        </p:txBody>
      </p:sp>
      <p:sp>
        <p:nvSpPr>
          <p:cNvPr id="6" name="TextBox 5"/>
          <p:cNvSpPr txBox="1"/>
          <p:nvPr/>
        </p:nvSpPr>
        <p:spPr>
          <a:xfrm>
            <a:off x="1710813" y="6264377"/>
            <a:ext cx="5938684" cy="461665"/>
          </a:xfrm>
          <a:prstGeom prst="rect">
            <a:avLst/>
          </a:prstGeom>
          <a:noFill/>
        </p:spPr>
        <p:txBody>
          <a:bodyPr wrap="square" rtlCol="0">
            <a:spAutoFit/>
          </a:bodyPr>
          <a:lstStyle/>
          <a:p>
            <a:pPr algn="ctr"/>
            <a:r>
              <a:rPr lang="en-US" sz="1200" dirty="0">
                <a:solidFill>
                  <a:schemeClr val="tx1">
                    <a:lumMod val="25000"/>
                    <a:lumOff val="75000"/>
                  </a:schemeClr>
                </a:solidFill>
              </a:rPr>
              <a:t>The material is based upon work supported by the National Aeronautics and Space Administration under Contract Number </a:t>
            </a:r>
            <a:r>
              <a:rPr lang="en-US" sz="1200" b="1" dirty="0">
                <a:solidFill>
                  <a:schemeClr val="tx1">
                    <a:lumMod val="25000"/>
                    <a:lumOff val="75000"/>
                  </a:schemeClr>
                </a:solidFill>
              </a:rPr>
              <a:t>NNG15HZ39C</a:t>
            </a:r>
            <a:endParaRPr lang="en-US" sz="1200" dirty="0">
              <a:solidFill>
                <a:schemeClr val="tx1">
                  <a:lumMod val="25000"/>
                  <a:lumOff val="75000"/>
                </a:schemeClr>
              </a:solidFill>
              <a:latin typeface="Helvetica Neue"/>
            </a:endParaRPr>
          </a:p>
        </p:txBody>
      </p:sp>
    </p:spTree>
    <p:extLst>
      <p:ext uri="{BB962C8B-B14F-4D97-AF65-F5344CB8AC3E}">
        <p14:creationId xmlns:p14="http://schemas.microsoft.com/office/powerpoint/2010/main" val="3503769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Clarification of </a:t>
            </a:r>
            <a:r>
              <a:rPr lang="en-US" sz="3200" dirty="0"/>
              <a:t>mappings: </a:t>
            </a:r>
            <a:r>
              <a:rPr lang="en-US" sz="3200" dirty="0" smtClean="0"/>
              <a:t/>
            </a:r>
            <a:br>
              <a:rPr lang="en-US" sz="3200" dirty="0" smtClean="0"/>
            </a:br>
            <a:r>
              <a:rPr lang="en-US" sz="3200" dirty="0" smtClean="0"/>
              <a:t>CGMS-</a:t>
            </a:r>
            <a:r>
              <a:rPr lang="en-US" sz="3200" dirty="0"/>
              <a:t>&gt;UMM</a:t>
            </a:r>
          </a:p>
        </p:txBody>
      </p:sp>
      <p:sp>
        <p:nvSpPr>
          <p:cNvPr id="3" name="Content Placeholder 2"/>
          <p:cNvSpPr>
            <a:spLocks noGrp="1"/>
          </p:cNvSpPr>
          <p:nvPr>
            <p:ph idx="1"/>
          </p:nvPr>
        </p:nvSpPr>
        <p:spPr>
          <a:xfrm>
            <a:off x="457200" y="1236133"/>
            <a:ext cx="8229600" cy="4957763"/>
          </a:xfrm>
        </p:spPr>
        <p:txBody>
          <a:bodyPr>
            <a:noAutofit/>
          </a:bodyPr>
          <a:lstStyle/>
          <a:p>
            <a:pPr marL="0" lvl="0" indent="0">
              <a:buNone/>
            </a:pPr>
            <a:r>
              <a:rPr lang="en-US" sz="1200" b="1" dirty="0" smtClean="0"/>
              <a:t>QUESTIONS</a:t>
            </a:r>
            <a:endParaRPr lang="en-US" sz="1200" dirty="0">
              <a:latin typeface="Arial" charset="0"/>
              <a:ea typeface="Arial" charset="0"/>
              <a:cs typeface="Arial" charset="0"/>
            </a:endParaRPr>
          </a:p>
          <a:p>
            <a:pPr marL="228600" indent="-228600">
              <a:buFont typeface="+mj-lt"/>
              <a:buAutoNum type="arabicParenR"/>
            </a:pPr>
            <a:r>
              <a:rPr lang="en-US" sz="1200" dirty="0" smtClean="0">
                <a:solidFill>
                  <a:prstClr val="black"/>
                </a:solidFill>
                <a:latin typeface="Arial" charset="0"/>
                <a:ea typeface="Arial" charset="0"/>
                <a:cs typeface="Arial" charset="0"/>
              </a:rPr>
              <a:t>What </a:t>
            </a:r>
            <a:r>
              <a:rPr lang="en-US" sz="1200" dirty="0">
                <a:solidFill>
                  <a:prstClr val="black"/>
                </a:solidFill>
                <a:latin typeface="Arial" charset="0"/>
                <a:ea typeface="Arial" charset="0"/>
                <a:cs typeface="Arial" charset="0"/>
              </a:rPr>
              <a:t>is the level of granularity of the </a:t>
            </a:r>
            <a:r>
              <a:rPr lang="en-US" sz="1200" dirty="0" err="1">
                <a:solidFill>
                  <a:prstClr val="black"/>
                </a:solidFill>
                <a:latin typeface="Arial" charset="0"/>
                <a:ea typeface="Arial" charset="0"/>
                <a:cs typeface="Arial" charset="0"/>
              </a:rPr>
              <a:t>Product_Information</a:t>
            </a:r>
            <a:r>
              <a:rPr lang="en-US" sz="1200" dirty="0">
                <a:solidFill>
                  <a:prstClr val="black"/>
                </a:solidFill>
                <a:latin typeface="Arial" charset="0"/>
                <a:ea typeface="Arial" charset="0"/>
                <a:cs typeface="Arial" charset="0"/>
              </a:rPr>
              <a:t>? Is it at the observation level, i.e. collection, granule or variable level? How is the information grouped over time? How is the data structured in the files? Does the concept of variables exist in the model? How do measurements/variables become part of the product?</a:t>
            </a:r>
          </a:p>
          <a:p>
            <a:pPr marL="228600" indent="-228600">
              <a:buFont typeface="+mj-lt"/>
              <a:buAutoNum type="arabicParenR"/>
            </a:pPr>
            <a:r>
              <a:rPr lang="en-US" sz="1200" dirty="0" smtClean="0">
                <a:solidFill>
                  <a:prstClr val="black"/>
                </a:solidFill>
                <a:latin typeface="Arial" charset="0"/>
                <a:ea typeface="Arial" charset="0"/>
                <a:cs typeface="Arial" charset="0"/>
              </a:rPr>
              <a:t>Has </a:t>
            </a:r>
            <a:r>
              <a:rPr lang="en-US" sz="1200" dirty="0">
                <a:solidFill>
                  <a:prstClr val="black"/>
                </a:solidFill>
                <a:latin typeface="Arial" charset="0"/>
                <a:ea typeface="Arial" charset="0"/>
                <a:cs typeface="Arial" charset="0"/>
              </a:rPr>
              <a:t>the method of observation been considered in the metadata model? How is the procedure for sampling/capturing the product preserved for future reference? Could this change over the course of time of a campaign? How can this method be associated with the data products? Does this have a bearing on the data quality?</a:t>
            </a:r>
          </a:p>
          <a:p>
            <a:pPr marL="228600" indent="-228600">
              <a:buFont typeface="+mj-lt"/>
              <a:buAutoNum type="arabicParenR"/>
            </a:pPr>
            <a:r>
              <a:rPr lang="en-US" sz="1200" dirty="0" smtClean="0">
                <a:solidFill>
                  <a:prstClr val="black"/>
                </a:solidFill>
                <a:latin typeface="Arial" charset="0"/>
                <a:ea typeface="Arial" charset="0"/>
                <a:cs typeface="Arial" charset="0"/>
              </a:rPr>
              <a:t>Are </a:t>
            </a:r>
            <a:r>
              <a:rPr lang="en-US" sz="1200" dirty="0">
                <a:solidFill>
                  <a:prstClr val="black"/>
                </a:solidFill>
                <a:latin typeface="Arial" charset="0"/>
                <a:ea typeface="Arial" charset="0"/>
                <a:cs typeface="Arial" charset="0"/>
              </a:rPr>
              <a:t>there levels of processing in the production of the data product? Is there a standard algorithm or code base used in the production of the data product? How can this become versioned along with the product?</a:t>
            </a:r>
          </a:p>
          <a:p>
            <a:pPr marL="228600" indent="-228600">
              <a:buFont typeface="+mj-lt"/>
              <a:buAutoNum type="arabicParenR"/>
            </a:pPr>
            <a:r>
              <a:rPr lang="en-US" sz="1200" dirty="0" smtClean="0">
                <a:solidFill>
                  <a:prstClr val="black"/>
                </a:solidFill>
                <a:latin typeface="Arial" charset="0"/>
                <a:ea typeface="Arial" charset="0"/>
                <a:cs typeface="Arial" charset="0"/>
              </a:rPr>
              <a:t>On </a:t>
            </a:r>
            <a:r>
              <a:rPr lang="en-US" sz="1200" dirty="0">
                <a:solidFill>
                  <a:prstClr val="black"/>
                </a:solidFill>
                <a:latin typeface="Arial" charset="0"/>
                <a:ea typeface="Arial" charset="0"/>
                <a:cs typeface="Arial" charset="0"/>
              </a:rPr>
              <a:t>the topic of Product Access Guide Domains, we have noted the use of various science keyword categories. How are these categories mapped to the observed data product in the metadata? How would the archive be searched? What use cases are expected for searching for observed variable data? Which fields are expected to be the target of these searches?</a:t>
            </a:r>
          </a:p>
          <a:p>
            <a:pPr marL="228600" indent="-228600">
              <a:buFont typeface="+mj-lt"/>
              <a:buAutoNum type="arabicParenR"/>
            </a:pPr>
            <a:r>
              <a:rPr lang="en-US" sz="1200" dirty="0" smtClean="0">
                <a:solidFill>
                  <a:prstClr val="black"/>
                </a:solidFill>
                <a:latin typeface="Arial" charset="0"/>
                <a:ea typeface="Arial" charset="0"/>
                <a:cs typeface="Arial" charset="0"/>
              </a:rPr>
              <a:t>Where </a:t>
            </a:r>
            <a:r>
              <a:rPr lang="en-US" sz="1200" dirty="0">
                <a:solidFill>
                  <a:prstClr val="black"/>
                </a:solidFill>
                <a:latin typeface="Arial" charset="0"/>
                <a:ea typeface="Arial" charset="0"/>
                <a:cs typeface="Arial" charset="0"/>
              </a:rPr>
              <a:t>is there more detail on the function of the </a:t>
            </a:r>
            <a:r>
              <a:rPr lang="en-US" sz="1200" dirty="0" err="1">
                <a:solidFill>
                  <a:prstClr val="black"/>
                </a:solidFill>
                <a:latin typeface="Arial" charset="0"/>
                <a:ea typeface="Arial" charset="0"/>
                <a:cs typeface="Arial" charset="0"/>
              </a:rPr>
              <a:t>Realtime</a:t>
            </a:r>
            <a:r>
              <a:rPr lang="en-US" sz="1200" dirty="0">
                <a:solidFill>
                  <a:prstClr val="black"/>
                </a:solidFill>
                <a:latin typeface="Arial" charset="0"/>
                <a:ea typeface="Arial" charset="0"/>
                <a:cs typeface="Arial" charset="0"/>
              </a:rPr>
              <a:t> Access, Offline Access, and View Access classes and how these are functionally differentiated in the archive system</a:t>
            </a:r>
            <a:r>
              <a:rPr lang="en-US" sz="1200" dirty="0" smtClean="0">
                <a:solidFill>
                  <a:prstClr val="black"/>
                </a:solidFill>
                <a:latin typeface="Arial" charset="0"/>
                <a:ea typeface="Arial" charset="0"/>
                <a:cs typeface="Arial" charset="0"/>
              </a:rPr>
              <a:t>?</a:t>
            </a:r>
            <a:endParaRPr lang="en-US" sz="1100" b="1" i="1" dirty="0">
              <a:solidFill>
                <a:prstClr val="black"/>
              </a:solidFill>
              <a:latin typeface="Times-Roman" charset="0"/>
            </a:endParaRPr>
          </a:p>
          <a:p>
            <a:pPr marL="0" indent="0">
              <a:buNone/>
            </a:pPr>
            <a:r>
              <a:rPr lang="en-US" sz="1100" b="1" dirty="0">
                <a:latin typeface="Arial" charset="0"/>
                <a:ea typeface="Arial" charset="0"/>
                <a:cs typeface="Arial" charset="0"/>
              </a:rPr>
              <a:t>For both WIGOS and </a:t>
            </a:r>
            <a:r>
              <a:rPr lang="en-US" sz="1100" b="1" dirty="0" smtClean="0">
                <a:latin typeface="Arial" charset="0"/>
                <a:ea typeface="Arial" charset="0"/>
                <a:cs typeface="Arial" charset="0"/>
              </a:rPr>
              <a:t>CGMS:</a:t>
            </a:r>
          </a:p>
          <a:p>
            <a:pPr marL="228600" indent="-228600">
              <a:buFont typeface="+mj-lt"/>
              <a:buAutoNum type="arabicParenR"/>
            </a:pPr>
            <a:r>
              <a:rPr lang="sk-SK" sz="1200" dirty="0" err="1" smtClean="0">
                <a:latin typeface="Arial" charset="0"/>
                <a:ea typeface="Arial" charset="0"/>
                <a:cs typeface="Arial" charset="0"/>
              </a:rPr>
              <a:t>What</a:t>
            </a:r>
            <a:r>
              <a:rPr lang="sk-SK" sz="1200" dirty="0" smtClean="0">
                <a:latin typeface="Arial" charset="0"/>
                <a:ea typeface="Arial" charset="0"/>
                <a:cs typeface="Arial" charset="0"/>
              </a:rPr>
              <a:t> </a:t>
            </a:r>
            <a:r>
              <a:rPr lang="sk-SK" sz="1200" dirty="0" err="1" smtClean="0">
                <a:latin typeface="Arial" charset="0"/>
                <a:ea typeface="Arial" charset="0"/>
                <a:cs typeface="Arial" charset="0"/>
              </a:rPr>
              <a:t>overlap</a:t>
            </a:r>
            <a:r>
              <a:rPr lang="sk-SK" sz="1200" dirty="0" smtClean="0">
                <a:latin typeface="Arial" charset="0"/>
                <a:ea typeface="Arial" charset="0"/>
                <a:cs typeface="Arial" charset="0"/>
              </a:rPr>
              <a:t> </a:t>
            </a:r>
            <a:r>
              <a:rPr lang="sk-SK" sz="1200" dirty="0" err="1">
                <a:latin typeface="Arial" charset="0"/>
                <a:ea typeface="Arial" charset="0"/>
                <a:cs typeface="Arial" charset="0"/>
              </a:rPr>
              <a:t>exists</a:t>
            </a:r>
            <a:r>
              <a:rPr lang="sk-SK" sz="1200" dirty="0">
                <a:latin typeface="Arial" charset="0"/>
                <a:ea typeface="Arial" charset="0"/>
                <a:cs typeface="Arial" charset="0"/>
              </a:rPr>
              <a:t> </a:t>
            </a:r>
            <a:r>
              <a:rPr lang="sk-SK" sz="1200" dirty="0" err="1">
                <a:latin typeface="Arial" charset="0"/>
                <a:ea typeface="Arial" charset="0"/>
                <a:cs typeface="Arial" charset="0"/>
              </a:rPr>
              <a:t>between</a:t>
            </a:r>
            <a:r>
              <a:rPr lang="sk-SK" sz="1200" dirty="0">
                <a:latin typeface="Arial" charset="0"/>
                <a:ea typeface="Arial" charset="0"/>
                <a:cs typeface="Arial" charset="0"/>
              </a:rPr>
              <a:t> </a:t>
            </a:r>
            <a:r>
              <a:rPr lang="sk-SK" sz="1200" dirty="0" err="1">
                <a:latin typeface="Arial" charset="0"/>
                <a:ea typeface="Arial" charset="0"/>
                <a:cs typeface="Arial" charset="0"/>
              </a:rPr>
              <a:t>the</a:t>
            </a:r>
            <a:r>
              <a:rPr lang="sk-SK" sz="1200" dirty="0">
                <a:latin typeface="Arial" charset="0"/>
                <a:ea typeface="Arial" charset="0"/>
                <a:cs typeface="Arial" charset="0"/>
              </a:rPr>
              <a:t> WIGOS and CGMS </a:t>
            </a:r>
            <a:r>
              <a:rPr lang="sk-SK" sz="1200" dirty="0" err="1">
                <a:latin typeface="Arial" charset="0"/>
                <a:ea typeface="Arial" charset="0"/>
                <a:cs typeface="Arial" charset="0"/>
              </a:rPr>
              <a:t>metadata</a:t>
            </a:r>
            <a:r>
              <a:rPr lang="sk-SK" sz="1200" dirty="0">
                <a:latin typeface="Arial" charset="0"/>
                <a:ea typeface="Arial" charset="0"/>
                <a:cs typeface="Arial" charset="0"/>
              </a:rPr>
              <a:t> </a:t>
            </a:r>
            <a:r>
              <a:rPr lang="sk-SK" sz="1200" dirty="0" err="1" smtClean="0">
                <a:latin typeface="Arial" charset="0"/>
                <a:ea typeface="Arial" charset="0"/>
                <a:cs typeface="Arial" charset="0"/>
              </a:rPr>
              <a:t>models</a:t>
            </a:r>
            <a:r>
              <a:rPr lang="sk-SK" sz="1200" dirty="0" smtClean="0">
                <a:latin typeface="Arial" charset="0"/>
                <a:ea typeface="Arial" charset="0"/>
                <a:cs typeface="Arial" charset="0"/>
              </a:rPr>
              <a:t>? </a:t>
            </a:r>
            <a:r>
              <a:rPr lang="sk-SK" sz="1200" dirty="0" err="1">
                <a:latin typeface="Arial" charset="0"/>
                <a:ea typeface="Arial" charset="0"/>
                <a:cs typeface="Arial" charset="0"/>
              </a:rPr>
              <a:t>How</a:t>
            </a:r>
            <a:r>
              <a:rPr lang="sk-SK" sz="1200" dirty="0">
                <a:latin typeface="Arial" charset="0"/>
                <a:ea typeface="Arial" charset="0"/>
                <a:cs typeface="Arial" charset="0"/>
              </a:rPr>
              <a:t> are </a:t>
            </a:r>
            <a:r>
              <a:rPr lang="sk-SK" sz="1200" dirty="0" err="1">
                <a:latin typeface="Arial" charset="0"/>
                <a:ea typeface="Arial" charset="0"/>
                <a:cs typeface="Arial" charset="0"/>
              </a:rPr>
              <a:t>the</a:t>
            </a:r>
            <a:r>
              <a:rPr lang="sk-SK" sz="1200" dirty="0">
                <a:latin typeface="Arial" charset="0"/>
                <a:ea typeface="Arial" charset="0"/>
                <a:cs typeface="Arial" charset="0"/>
              </a:rPr>
              <a:t> </a:t>
            </a:r>
            <a:r>
              <a:rPr lang="sk-SK" sz="1200" dirty="0" err="1">
                <a:latin typeface="Arial" charset="0"/>
                <a:ea typeface="Arial" charset="0"/>
                <a:cs typeface="Arial" charset="0"/>
              </a:rPr>
              <a:t>two</a:t>
            </a:r>
            <a:r>
              <a:rPr lang="sk-SK" sz="1200" dirty="0">
                <a:latin typeface="Arial" charset="0"/>
                <a:ea typeface="Arial" charset="0"/>
                <a:cs typeface="Arial" charset="0"/>
              </a:rPr>
              <a:t> </a:t>
            </a:r>
            <a:r>
              <a:rPr lang="sk-SK" sz="1200" dirty="0" err="1">
                <a:latin typeface="Arial" charset="0"/>
                <a:ea typeface="Arial" charset="0"/>
                <a:cs typeface="Arial" charset="0"/>
              </a:rPr>
              <a:t>models</a:t>
            </a:r>
            <a:r>
              <a:rPr lang="sk-SK" sz="1200" dirty="0">
                <a:latin typeface="Arial" charset="0"/>
                <a:ea typeface="Arial" charset="0"/>
                <a:cs typeface="Arial" charset="0"/>
              </a:rPr>
              <a:t> </a:t>
            </a:r>
            <a:r>
              <a:rPr lang="sk-SK" sz="1200" dirty="0" err="1">
                <a:latin typeface="Arial" charset="0"/>
                <a:ea typeface="Arial" charset="0"/>
                <a:cs typeface="Arial" charset="0"/>
              </a:rPr>
              <a:t>meant</a:t>
            </a:r>
            <a:r>
              <a:rPr lang="sk-SK" sz="1200" dirty="0">
                <a:latin typeface="Arial" charset="0"/>
                <a:ea typeface="Arial" charset="0"/>
                <a:cs typeface="Arial" charset="0"/>
              </a:rPr>
              <a:t> to </a:t>
            </a:r>
            <a:r>
              <a:rPr lang="sk-SK" sz="1200" dirty="0" err="1">
                <a:latin typeface="Arial" charset="0"/>
                <a:ea typeface="Arial" charset="0"/>
                <a:cs typeface="Arial" charset="0"/>
              </a:rPr>
              <a:t>operate</a:t>
            </a:r>
            <a:r>
              <a:rPr lang="sk-SK" sz="1200" dirty="0">
                <a:latin typeface="Arial" charset="0"/>
                <a:ea typeface="Arial" charset="0"/>
                <a:cs typeface="Arial" charset="0"/>
              </a:rPr>
              <a:t> </a:t>
            </a:r>
            <a:r>
              <a:rPr lang="sk-SK" sz="1200" dirty="0" err="1">
                <a:latin typeface="Arial" charset="0"/>
                <a:ea typeface="Arial" charset="0"/>
                <a:cs typeface="Arial" charset="0"/>
              </a:rPr>
              <a:t>together</a:t>
            </a:r>
            <a:r>
              <a:rPr lang="sk-SK" sz="1200" dirty="0">
                <a:latin typeface="Arial" charset="0"/>
                <a:ea typeface="Arial" charset="0"/>
                <a:cs typeface="Arial" charset="0"/>
              </a:rPr>
              <a:t> in a </a:t>
            </a:r>
            <a:r>
              <a:rPr lang="sk-SK" sz="1200" dirty="0" err="1">
                <a:latin typeface="Arial" charset="0"/>
                <a:ea typeface="Arial" charset="0"/>
                <a:cs typeface="Arial" charset="0"/>
              </a:rPr>
              <a:t>larger</a:t>
            </a:r>
            <a:r>
              <a:rPr lang="sk-SK" sz="1200" dirty="0">
                <a:latin typeface="Arial" charset="0"/>
                <a:ea typeface="Arial" charset="0"/>
                <a:cs typeface="Arial" charset="0"/>
              </a:rPr>
              <a:t> </a:t>
            </a:r>
            <a:r>
              <a:rPr lang="sk-SK" sz="1200" dirty="0" err="1">
                <a:latin typeface="Arial" charset="0"/>
                <a:ea typeface="Arial" charset="0"/>
                <a:cs typeface="Arial" charset="0"/>
              </a:rPr>
              <a:t>archive</a:t>
            </a:r>
            <a:r>
              <a:rPr lang="sk-SK" sz="1200" dirty="0">
                <a:latin typeface="Arial" charset="0"/>
                <a:ea typeface="Arial" charset="0"/>
                <a:cs typeface="Arial" charset="0"/>
              </a:rPr>
              <a:t>? </a:t>
            </a:r>
            <a:r>
              <a:rPr lang="sk-SK" sz="1200" dirty="0" err="1">
                <a:latin typeface="Arial" charset="0"/>
                <a:ea typeface="Arial" charset="0"/>
                <a:cs typeface="Arial" charset="0"/>
              </a:rPr>
              <a:t>For</a:t>
            </a:r>
            <a:r>
              <a:rPr lang="sk-SK" sz="1200" dirty="0">
                <a:latin typeface="Arial" charset="0"/>
                <a:ea typeface="Arial" charset="0"/>
                <a:cs typeface="Arial" charset="0"/>
              </a:rPr>
              <a:t> </a:t>
            </a:r>
            <a:r>
              <a:rPr lang="sk-SK" sz="1200" dirty="0" err="1">
                <a:latin typeface="Arial" charset="0"/>
                <a:ea typeface="Arial" charset="0"/>
                <a:cs typeface="Arial" charset="0"/>
              </a:rPr>
              <a:t>example</a:t>
            </a:r>
            <a:r>
              <a:rPr lang="sk-SK" sz="1200" dirty="0">
                <a:latin typeface="Arial" charset="0"/>
                <a:ea typeface="Arial" charset="0"/>
                <a:cs typeface="Arial" charset="0"/>
              </a:rPr>
              <a:t>, are </a:t>
            </a:r>
            <a:r>
              <a:rPr lang="sk-SK" sz="1200" dirty="0" err="1">
                <a:latin typeface="Arial" charset="0"/>
                <a:ea typeface="Arial" charset="0"/>
                <a:cs typeface="Arial" charset="0"/>
              </a:rPr>
              <a:t>there</a:t>
            </a:r>
            <a:r>
              <a:rPr lang="sk-SK" sz="1200" dirty="0">
                <a:latin typeface="Arial" charset="0"/>
                <a:ea typeface="Arial" charset="0"/>
                <a:cs typeface="Arial" charset="0"/>
              </a:rPr>
              <a:t> </a:t>
            </a:r>
            <a:r>
              <a:rPr lang="sk-SK" sz="1200" dirty="0" err="1">
                <a:latin typeface="Arial" charset="0"/>
                <a:ea typeface="Arial" charset="0"/>
                <a:cs typeface="Arial" charset="0"/>
              </a:rPr>
              <a:t>any</a:t>
            </a:r>
            <a:r>
              <a:rPr lang="sk-SK" sz="1200" dirty="0">
                <a:latin typeface="Arial" charset="0"/>
                <a:ea typeface="Arial" charset="0"/>
                <a:cs typeface="Arial" charset="0"/>
              </a:rPr>
              <a:t> </a:t>
            </a:r>
            <a:r>
              <a:rPr lang="sk-SK" sz="1200" dirty="0" err="1">
                <a:latin typeface="Arial" charset="0"/>
                <a:ea typeface="Arial" charset="0"/>
                <a:cs typeface="Arial" charset="0"/>
              </a:rPr>
              <a:t>metadata</a:t>
            </a:r>
            <a:r>
              <a:rPr lang="sk-SK" sz="1200" dirty="0">
                <a:latin typeface="Arial" charset="0"/>
                <a:ea typeface="Arial" charset="0"/>
                <a:cs typeface="Arial" charset="0"/>
              </a:rPr>
              <a:t> </a:t>
            </a:r>
            <a:r>
              <a:rPr lang="sk-SK" sz="1200" dirty="0" err="1">
                <a:latin typeface="Arial" charset="0"/>
                <a:ea typeface="Arial" charset="0"/>
                <a:cs typeface="Arial" charset="0"/>
              </a:rPr>
              <a:t>relationships</a:t>
            </a:r>
            <a:r>
              <a:rPr lang="sk-SK" sz="1200" dirty="0">
                <a:latin typeface="Arial" charset="0"/>
                <a:ea typeface="Arial" charset="0"/>
                <a:cs typeface="Arial" charset="0"/>
              </a:rPr>
              <a:t> </a:t>
            </a:r>
            <a:r>
              <a:rPr lang="sk-SK" sz="1200" dirty="0" err="1">
                <a:latin typeface="Arial" charset="0"/>
                <a:ea typeface="Arial" charset="0"/>
                <a:cs typeface="Arial" charset="0"/>
              </a:rPr>
              <a:t>between</a:t>
            </a:r>
            <a:r>
              <a:rPr lang="sk-SK" sz="1200" dirty="0">
                <a:latin typeface="Arial" charset="0"/>
                <a:ea typeface="Arial" charset="0"/>
                <a:cs typeface="Arial" charset="0"/>
              </a:rPr>
              <a:t>, </a:t>
            </a:r>
            <a:r>
              <a:rPr lang="sk-SK" sz="1200" dirty="0" err="1">
                <a:latin typeface="Arial" charset="0"/>
                <a:ea typeface="Arial" charset="0"/>
                <a:cs typeface="Arial" charset="0"/>
              </a:rPr>
              <a:t>say</a:t>
            </a:r>
            <a:r>
              <a:rPr lang="sk-SK" sz="1200" dirty="0">
                <a:latin typeface="Arial" charset="0"/>
                <a:ea typeface="Arial" charset="0"/>
                <a:cs typeface="Arial" charset="0"/>
              </a:rPr>
              <a:t> </a:t>
            </a:r>
            <a:r>
              <a:rPr lang="sk-SK" sz="1200" dirty="0" err="1">
                <a:latin typeface="Arial" charset="0"/>
                <a:ea typeface="Arial" charset="0"/>
                <a:cs typeface="Arial" charset="0"/>
              </a:rPr>
              <a:t>the</a:t>
            </a:r>
            <a:r>
              <a:rPr lang="sk-SK" sz="1200" dirty="0">
                <a:latin typeface="Arial" charset="0"/>
                <a:ea typeface="Arial" charset="0"/>
                <a:cs typeface="Arial" charset="0"/>
              </a:rPr>
              <a:t> </a:t>
            </a:r>
            <a:r>
              <a:rPr lang="sk-SK" sz="1200" dirty="0" err="1">
                <a:latin typeface="Arial" charset="0"/>
                <a:ea typeface="Arial" charset="0"/>
                <a:cs typeface="Arial" charset="0"/>
              </a:rPr>
              <a:t>Product_Information</a:t>
            </a:r>
            <a:r>
              <a:rPr lang="sk-SK" sz="1200" dirty="0">
                <a:latin typeface="Arial" charset="0"/>
                <a:ea typeface="Arial" charset="0"/>
                <a:cs typeface="Arial" charset="0"/>
              </a:rPr>
              <a:t> in </a:t>
            </a:r>
            <a:r>
              <a:rPr lang="sk-SK" sz="1200" dirty="0" err="1">
                <a:latin typeface="Arial" charset="0"/>
                <a:ea typeface="Arial" charset="0"/>
                <a:cs typeface="Arial" charset="0"/>
              </a:rPr>
              <a:t>the</a:t>
            </a:r>
            <a:r>
              <a:rPr lang="sk-SK" sz="1200" dirty="0">
                <a:latin typeface="Arial" charset="0"/>
                <a:ea typeface="Arial" charset="0"/>
                <a:cs typeface="Arial" charset="0"/>
              </a:rPr>
              <a:t> CGMS and </a:t>
            </a:r>
            <a:r>
              <a:rPr lang="sk-SK" sz="1200" dirty="0" err="1">
                <a:latin typeface="Arial" charset="0"/>
                <a:ea typeface="Arial" charset="0"/>
                <a:cs typeface="Arial" charset="0"/>
              </a:rPr>
              <a:t>the</a:t>
            </a:r>
            <a:r>
              <a:rPr lang="sk-SK" sz="1200" dirty="0">
                <a:latin typeface="Arial" charset="0"/>
                <a:ea typeface="Arial" charset="0"/>
                <a:cs typeface="Arial" charset="0"/>
              </a:rPr>
              <a:t> </a:t>
            </a:r>
            <a:r>
              <a:rPr lang="sk-SK" sz="1200" dirty="0" err="1">
                <a:latin typeface="Arial" charset="0"/>
                <a:ea typeface="Arial" charset="0"/>
                <a:cs typeface="Arial" charset="0"/>
              </a:rPr>
              <a:t>observed</a:t>
            </a:r>
            <a:r>
              <a:rPr lang="sk-SK" sz="1200" dirty="0">
                <a:latin typeface="Arial" charset="0"/>
                <a:ea typeface="Arial" charset="0"/>
                <a:cs typeface="Arial" charset="0"/>
              </a:rPr>
              <a:t> </a:t>
            </a:r>
            <a:r>
              <a:rPr lang="sk-SK" sz="1200" dirty="0" err="1">
                <a:latin typeface="Arial" charset="0"/>
                <a:ea typeface="Arial" charset="0"/>
                <a:cs typeface="Arial" charset="0"/>
              </a:rPr>
              <a:t>variables</a:t>
            </a:r>
            <a:r>
              <a:rPr lang="sk-SK" sz="1200" dirty="0">
                <a:latin typeface="Arial" charset="0"/>
                <a:ea typeface="Arial" charset="0"/>
                <a:cs typeface="Arial" charset="0"/>
              </a:rPr>
              <a:t> in </a:t>
            </a:r>
            <a:r>
              <a:rPr lang="sk-SK" sz="1200" dirty="0" err="1">
                <a:latin typeface="Arial" charset="0"/>
                <a:ea typeface="Arial" charset="0"/>
                <a:cs typeface="Arial" charset="0"/>
              </a:rPr>
              <a:t>the</a:t>
            </a:r>
            <a:r>
              <a:rPr lang="sk-SK" sz="1200" dirty="0">
                <a:latin typeface="Arial" charset="0"/>
                <a:ea typeface="Arial" charset="0"/>
                <a:cs typeface="Arial" charset="0"/>
              </a:rPr>
              <a:t> WIGOS? </a:t>
            </a:r>
            <a:r>
              <a:rPr lang="sk-SK" sz="1200" dirty="0" err="1" smtClean="0">
                <a:latin typeface="Arial" charset="0"/>
                <a:ea typeface="Arial" charset="0"/>
                <a:cs typeface="Arial" charset="0"/>
              </a:rPr>
              <a:t>How</a:t>
            </a:r>
            <a:r>
              <a:rPr lang="sk-SK" sz="1200" dirty="0" smtClean="0">
                <a:latin typeface="Arial" charset="0"/>
                <a:ea typeface="Arial" charset="0"/>
                <a:cs typeface="Arial" charset="0"/>
              </a:rPr>
              <a:t> </a:t>
            </a:r>
            <a:r>
              <a:rPr lang="sk-SK" sz="1200" dirty="0">
                <a:latin typeface="Arial" charset="0"/>
                <a:ea typeface="Arial" charset="0"/>
                <a:cs typeface="Arial" charset="0"/>
              </a:rPr>
              <a:t>are </a:t>
            </a:r>
            <a:r>
              <a:rPr lang="sk-SK" sz="1200" dirty="0" err="1">
                <a:latin typeface="Arial" charset="0"/>
                <a:ea typeface="Arial" charset="0"/>
                <a:cs typeface="Arial" charset="0"/>
              </a:rPr>
              <a:t>these</a:t>
            </a:r>
            <a:r>
              <a:rPr lang="sk-SK" sz="1200" dirty="0">
                <a:latin typeface="Arial" charset="0"/>
                <a:ea typeface="Arial" charset="0"/>
                <a:cs typeface="Arial" charset="0"/>
              </a:rPr>
              <a:t> </a:t>
            </a:r>
            <a:r>
              <a:rPr lang="sk-SK" sz="1200" dirty="0" err="1">
                <a:latin typeface="Arial" charset="0"/>
                <a:ea typeface="Arial" charset="0"/>
                <a:cs typeface="Arial" charset="0"/>
              </a:rPr>
              <a:t>relationships</a:t>
            </a:r>
            <a:r>
              <a:rPr lang="sk-SK" sz="1200" dirty="0">
                <a:latin typeface="Arial" charset="0"/>
                <a:ea typeface="Arial" charset="0"/>
                <a:cs typeface="Arial" charset="0"/>
              </a:rPr>
              <a:t> </a:t>
            </a:r>
            <a:r>
              <a:rPr lang="sk-SK" sz="1200" dirty="0" err="1">
                <a:latin typeface="Arial" charset="0"/>
                <a:ea typeface="Arial" charset="0"/>
                <a:cs typeface="Arial" charset="0"/>
              </a:rPr>
              <a:t>documented</a:t>
            </a:r>
            <a:r>
              <a:rPr lang="sk-SK" sz="1200" dirty="0">
                <a:latin typeface="Arial" charset="0"/>
                <a:ea typeface="Arial" charset="0"/>
                <a:cs typeface="Arial" charset="0"/>
              </a:rPr>
              <a:t>, and </a:t>
            </a:r>
            <a:r>
              <a:rPr lang="sk-SK" sz="1200" dirty="0" err="1">
                <a:latin typeface="Arial" charset="0"/>
                <a:ea typeface="Arial" charset="0"/>
                <a:cs typeface="Arial" charset="0"/>
              </a:rPr>
              <a:t>furthermore</a:t>
            </a:r>
            <a:r>
              <a:rPr lang="sk-SK" sz="1200" dirty="0">
                <a:latin typeface="Arial" charset="0"/>
                <a:ea typeface="Arial" charset="0"/>
                <a:cs typeface="Arial" charset="0"/>
              </a:rPr>
              <a:t>, </a:t>
            </a:r>
            <a:r>
              <a:rPr lang="sk-SK" sz="1200" dirty="0" err="1">
                <a:latin typeface="Arial" charset="0"/>
                <a:ea typeface="Arial" charset="0"/>
                <a:cs typeface="Arial" charset="0"/>
              </a:rPr>
              <a:t>how</a:t>
            </a:r>
            <a:r>
              <a:rPr lang="sk-SK" sz="1200" dirty="0">
                <a:latin typeface="Arial" charset="0"/>
                <a:ea typeface="Arial" charset="0"/>
                <a:cs typeface="Arial" charset="0"/>
              </a:rPr>
              <a:t> are </a:t>
            </a:r>
            <a:r>
              <a:rPr lang="sk-SK" sz="1200" dirty="0" err="1">
                <a:latin typeface="Arial" charset="0"/>
                <a:ea typeface="Arial" charset="0"/>
                <a:cs typeface="Arial" charset="0"/>
              </a:rPr>
              <a:t>these</a:t>
            </a:r>
            <a:r>
              <a:rPr lang="sk-SK" sz="1200" dirty="0">
                <a:latin typeface="Arial" charset="0"/>
                <a:ea typeface="Arial" charset="0"/>
                <a:cs typeface="Arial" charset="0"/>
              </a:rPr>
              <a:t> </a:t>
            </a:r>
            <a:r>
              <a:rPr lang="sk-SK" sz="1200" dirty="0" err="1">
                <a:latin typeface="Arial" charset="0"/>
                <a:ea typeface="Arial" charset="0"/>
                <a:cs typeface="Arial" charset="0"/>
              </a:rPr>
              <a:t>implemented</a:t>
            </a:r>
            <a:r>
              <a:rPr lang="sk-SK" sz="1200" dirty="0">
                <a:latin typeface="Arial" charset="0"/>
                <a:ea typeface="Arial" charset="0"/>
                <a:cs typeface="Arial" charset="0"/>
              </a:rPr>
              <a:t> in </a:t>
            </a:r>
            <a:r>
              <a:rPr lang="sk-SK" sz="1200" dirty="0" err="1">
                <a:latin typeface="Arial" charset="0"/>
                <a:ea typeface="Arial" charset="0"/>
                <a:cs typeface="Arial" charset="0"/>
              </a:rPr>
              <a:t>the</a:t>
            </a:r>
            <a:r>
              <a:rPr lang="sk-SK" sz="1200" dirty="0">
                <a:latin typeface="Arial" charset="0"/>
                <a:ea typeface="Arial" charset="0"/>
                <a:cs typeface="Arial" charset="0"/>
              </a:rPr>
              <a:t> </a:t>
            </a:r>
            <a:r>
              <a:rPr lang="sk-SK" sz="1200" dirty="0" err="1" smtClean="0">
                <a:latin typeface="Arial" charset="0"/>
                <a:ea typeface="Arial" charset="0"/>
                <a:cs typeface="Arial" charset="0"/>
              </a:rPr>
              <a:t>catalog</a:t>
            </a:r>
            <a:r>
              <a:rPr lang="sk-SK" sz="1200" dirty="0" smtClean="0">
                <a:latin typeface="Arial" charset="0"/>
                <a:ea typeface="Arial" charset="0"/>
                <a:cs typeface="Arial" charset="0"/>
              </a:rPr>
              <a:t>?</a:t>
            </a:r>
          </a:p>
          <a:p>
            <a:pPr marL="228600" indent="-228600">
              <a:buFont typeface="+mj-lt"/>
              <a:buAutoNum type="arabicParenR"/>
            </a:pPr>
            <a:r>
              <a:rPr lang="sk-SK" sz="1200" dirty="0" err="1" smtClean="0">
                <a:latin typeface="Arial" charset="0"/>
                <a:ea typeface="Arial" charset="0"/>
                <a:cs typeface="Arial" charset="0"/>
              </a:rPr>
              <a:t>Besides</a:t>
            </a:r>
            <a:r>
              <a:rPr lang="sk-SK" sz="1200" dirty="0" smtClean="0">
                <a:latin typeface="Arial" charset="0"/>
                <a:ea typeface="Arial" charset="0"/>
                <a:cs typeface="Arial" charset="0"/>
              </a:rPr>
              <a:t> </a:t>
            </a:r>
            <a:r>
              <a:rPr lang="sk-SK" sz="1200" dirty="0" err="1">
                <a:latin typeface="Arial" charset="0"/>
                <a:ea typeface="Arial" charset="0"/>
                <a:cs typeface="Arial" charset="0"/>
              </a:rPr>
              <a:t>the</a:t>
            </a:r>
            <a:r>
              <a:rPr lang="sk-SK" sz="1200" dirty="0">
                <a:latin typeface="Arial" charset="0"/>
                <a:ea typeface="Arial" charset="0"/>
                <a:cs typeface="Arial" charset="0"/>
              </a:rPr>
              <a:t> WIGOS and CGMS </a:t>
            </a:r>
            <a:r>
              <a:rPr lang="sk-SK" sz="1200" dirty="0" err="1">
                <a:latin typeface="Arial" charset="0"/>
                <a:ea typeface="Arial" charset="0"/>
                <a:cs typeface="Arial" charset="0"/>
              </a:rPr>
              <a:t>metadata</a:t>
            </a:r>
            <a:r>
              <a:rPr lang="sk-SK" sz="1200" dirty="0">
                <a:latin typeface="Arial" charset="0"/>
                <a:ea typeface="Arial" charset="0"/>
                <a:cs typeface="Arial" charset="0"/>
              </a:rPr>
              <a:t> </a:t>
            </a:r>
            <a:r>
              <a:rPr lang="sk-SK" sz="1200" dirty="0" err="1">
                <a:latin typeface="Arial" charset="0"/>
                <a:ea typeface="Arial" charset="0"/>
                <a:cs typeface="Arial" charset="0"/>
              </a:rPr>
              <a:t>models</a:t>
            </a:r>
            <a:r>
              <a:rPr lang="sk-SK" sz="1200" dirty="0">
                <a:latin typeface="Arial" charset="0"/>
                <a:ea typeface="Arial" charset="0"/>
                <a:cs typeface="Arial" charset="0"/>
              </a:rPr>
              <a:t> </a:t>
            </a:r>
            <a:r>
              <a:rPr lang="sk-SK" sz="1200" dirty="0" err="1">
                <a:latin typeface="Arial" charset="0"/>
                <a:ea typeface="Arial" charset="0"/>
                <a:cs typeface="Arial" charset="0"/>
              </a:rPr>
              <a:t>which</a:t>
            </a:r>
            <a:r>
              <a:rPr lang="sk-SK" sz="1200" dirty="0">
                <a:latin typeface="Arial" charset="0"/>
                <a:ea typeface="Arial" charset="0"/>
                <a:cs typeface="Arial" charset="0"/>
              </a:rPr>
              <a:t> are </a:t>
            </a:r>
            <a:r>
              <a:rPr lang="sk-SK" sz="1200" dirty="0" err="1">
                <a:latin typeface="Arial" charset="0"/>
                <a:ea typeface="Arial" charset="0"/>
                <a:cs typeface="Arial" charset="0"/>
              </a:rPr>
              <a:t>described</a:t>
            </a:r>
            <a:r>
              <a:rPr lang="sk-SK" sz="1200" dirty="0">
                <a:latin typeface="Arial" charset="0"/>
                <a:ea typeface="Arial" charset="0"/>
                <a:cs typeface="Arial" charset="0"/>
              </a:rPr>
              <a:t> </a:t>
            </a:r>
            <a:r>
              <a:rPr lang="sk-SK" sz="1200" dirty="0" err="1">
                <a:latin typeface="Arial" charset="0"/>
                <a:ea typeface="Arial" charset="0"/>
                <a:cs typeface="Arial" charset="0"/>
              </a:rPr>
              <a:t>fully</a:t>
            </a:r>
            <a:r>
              <a:rPr lang="sk-SK" sz="1200" dirty="0">
                <a:latin typeface="Arial" charset="0"/>
                <a:ea typeface="Arial" charset="0"/>
                <a:cs typeface="Arial" charset="0"/>
              </a:rPr>
              <a:t> in </a:t>
            </a:r>
            <a:r>
              <a:rPr lang="sk-SK" sz="1200" dirty="0" err="1">
                <a:latin typeface="Arial" charset="0"/>
                <a:ea typeface="Arial" charset="0"/>
                <a:cs typeface="Arial" charset="0"/>
              </a:rPr>
              <a:t>the</a:t>
            </a:r>
            <a:r>
              <a:rPr lang="sk-SK" sz="1200" dirty="0">
                <a:latin typeface="Arial" charset="0"/>
                <a:ea typeface="Arial" charset="0"/>
                <a:cs typeface="Arial" charset="0"/>
              </a:rPr>
              <a:t> </a:t>
            </a:r>
            <a:r>
              <a:rPr lang="sk-SK" sz="1200" dirty="0" err="1">
                <a:latin typeface="Arial" charset="0"/>
                <a:ea typeface="Arial" charset="0"/>
                <a:cs typeface="Arial" charset="0"/>
              </a:rPr>
              <a:t>published</a:t>
            </a:r>
            <a:r>
              <a:rPr lang="sk-SK" sz="1200" dirty="0">
                <a:latin typeface="Arial" charset="0"/>
                <a:ea typeface="Arial" charset="0"/>
                <a:cs typeface="Arial" charset="0"/>
              </a:rPr>
              <a:t> </a:t>
            </a:r>
            <a:r>
              <a:rPr lang="sk-SK" sz="1200" dirty="0" err="1">
                <a:latin typeface="Arial" charset="0"/>
                <a:ea typeface="Arial" charset="0"/>
                <a:cs typeface="Arial" charset="0"/>
              </a:rPr>
              <a:t>documents</a:t>
            </a:r>
            <a:r>
              <a:rPr lang="sk-SK" sz="1200" dirty="0">
                <a:latin typeface="Arial" charset="0"/>
                <a:ea typeface="Arial" charset="0"/>
                <a:cs typeface="Arial" charset="0"/>
              </a:rPr>
              <a:t>, </a:t>
            </a:r>
            <a:r>
              <a:rPr lang="sk-SK" sz="1200" dirty="0" err="1">
                <a:latin typeface="Arial" charset="0"/>
                <a:ea typeface="Arial" charset="0"/>
                <a:cs typeface="Arial" charset="0"/>
              </a:rPr>
              <a:t>is</a:t>
            </a:r>
            <a:r>
              <a:rPr lang="sk-SK" sz="1200" dirty="0">
                <a:latin typeface="Arial" charset="0"/>
                <a:ea typeface="Arial" charset="0"/>
                <a:cs typeface="Arial" charset="0"/>
              </a:rPr>
              <a:t> </a:t>
            </a:r>
            <a:r>
              <a:rPr lang="sk-SK" sz="1200" dirty="0" err="1">
                <a:latin typeface="Arial" charset="0"/>
                <a:ea typeface="Arial" charset="0"/>
                <a:cs typeface="Arial" charset="0"/>
              </a:rPr>
              <a:t>there</a:t>
            </a:r>
            <a:r>
              <a:rPr lang="sk-SK" sz="1200" dirty="0">
                <a:latin typeface="Arial" charset="0"/>
                <a:ea typeface="Arial" charset="0"/>
                <a:cs typeface="Arial" charset="0"/>
              </a:rPr>
              <a:t> </a:t>
            </a:r>
            <a:r>
              <a:rPr lang="sk-SK" sz="1200" dirty="0" err="1">
                <a:latin typeface="Arial" charset="0"/>
                <a:ea typeface="Arial" charset="0"/>
                <a:cs typeface="Arial" charset="0"/>
              </a:rPr>
              <a:t>any</a:t>
            </a:r>
            <a:r>
              <a:rPr lang="sk-SK" sz="1200" dirty="0">
                <a:latin typeface="Arial" charset="0"/>
                <a:ea typeface="Arial" charset="0"/>
                <a:cs typeface="Arial" charset="0"/>
              </a:rPr>
              <a:t> </a:t>
            </a:r>
            <a:r>
              <a:rPr lang="sk-SK" sz="1200" dirty="0" err="1">
                <a:latin typeface="Arial" charset="0"/>
                <a:ea typeface="Arial" charset="0"/>
                <a:cs typeface="Arial" charset="0"/>
              </a:rPr>
              <a:t>other</a:t>
            </a:r>
            <a:r>
              <a:rPr lang="sk-SK" sz="1200" dirty="0">
                <a:latin typeface="Arial" charset="0"/>
                <a:ea typeface="Arial" charset="0"/>
                <a:cs typeface="Arial" charset="0"/>
              </a:rPr>
              <a:t> </a:t>
            </a:r>
            <a:r>
              <a:rPr lang="sk-SK" sz="1200" dirty="0" err="1">
                <a:latin typeface="Arial" charset="0"/>
                <a:ea typeface="Arial" charset="0"/>
                <a:cs typeface="Arial" charset="0"/>
              </a:rPr>
              <a:t>documentation</a:t>
            </a:r>
            <a:r>
              <a:rPr lang="sk-SK" sz="1200" dirty="0">
                <a:latin typeface="Arial" charset="0"/>
                <a:ea typeface="Arial" charset="0"/>
                <a:cs typeface="Arial" charset="0"/>
              </a:rPr>
              <a:t> </a:t>
            </a:r>
            <a:r>
              <a:rPr lang="sk-SK" sz="1200" dirty="0" err="1">
                <a:latin typeface="Arial" charset="0"/>
                <a:ea typeface="Arial" charset="0"/>
                <a:cs typeface="Arial" charset="0"/>
              </a:rPr>
              <a:t>which</a:t>
            </a:r>
            <a:r>
              <a:rPr lang="sk-SK" sz="1200" dirty="0">
                <a:latin typeface="Arial" charset="0"/>
                <a:ea typeface="Arial" charset="0"/>
                <a:cs typeface="Arial" charset="0"/>
              </a:rPr>
              <a:t> </a:t>
            </a:r>
            <a:r>
              <a:rPr lang="sk-SK" sz="1200" dirty="0" err="1">
                <a:latin typeface="Arial" charset="0"/>
                <a:ea typeface="Arial" charset="0"/>
                <a:cs typeface="Arial" charset="0"/>
              </a:rPr>
              <a:t>helps</a:t>
            </a:r>
            <a:r>
              <a:rPr lang="sk-SK" sz="1200" dirty="0">
                <a:latin typeface="Arial" charset="0"/>
                <a:ea typeface="Arial" charset="0"/>
                <a:cs typeface="Arial" charset="0"/>
              </a:rPr>
              <a:t> detail </a:t>
            </a:r>
            <a:r>
              <a:rPr lang="sk-SK" sz="1200" dirty="0" err="1">
                <a:latin typeface="Arial" charset="0"/>
                <a:ea typeface="Arial" charset="0"/>
                <a:cs typeface="Arial" charset="0"/>
              </a:rPr>
              <a:t>any</a:t>
            </a:r>
            <a:r>
              <a:rPr lang="sk-SK" sz="1200" dirty="0">
                <a:latin typeface="Arial" charset="0"/>
                <a:ea typeface="Arial" charset="0"/>
                <a:cs typeface="Arial" charset="0"/>
              </a:rPr>
              <a:t> </a:t>
            </a:r>
            <a:r>
              <a:rPr lang="sk-SK" sz="1200" dirty="0" err="1">
                <a:latin typeface="Arial" charset="0"/>
                <a:ea typeface="Arial" charset="0"/>
                <a:cs typeface="Arial" charset="0"/>
              </a:rPr>
              <a:t>interoperability</a:t>
            </a:r>
            <a:r>
              <a:rPr lang="sk-SK" sz="1200" dirty="0">
                <a:latin typeface="Arial" charset="0"/>
                <a:ea typeface="Arial" charset="0"/>
                <a:cs typeface="Arial" charset="0"/>
              </a:rPr>
              <a:t> </a:t>
            </a:r>
            <a:r>
              <a:rPr lang="sk-SK" sz="1200" dirty="0" err="1">
                <a:latin typeface="Arial" charset="0"/>
                <a:ea typeface="Arial" charset="0"/>
                <a:cs typeface="Arial" charset="0"/>
              </a:rPr>
              <a:t>considerations</a:t>
            </a:r>
            <a:r>
              <a:rPr lang="sk-SK" sz="1200" dirty="0">
                <a:latin typeface="Arial" charset="0"/>
                <a:ea typeface="Arial" charset="0"/>
                <a:cs typeface="Arial" charset="0"/>
              </a:rPr>
              <a:t> </a:t>
            </a:r>
            <a:r>
              <a:rPr lang="sk-SK" sz="1200" dirty="0" err="1">
                <a:latin typeface="Arial" charset="0"/>
                <a:ea typeface="Arial" charset="0"/>
                <a:cs typeface="Arial" charset="0"/>
              </a:rPr>
              <a:t>between</a:t>
            </a:r>
            <a:r>
              <a:rPr lang="sk-SK" sz="1200" dirty="0">
                <a:latin typeface="Arial" charset="0"/>
                <a:ea typeface="Arial" charset="0"/>
                <a:cs typeface="Arial" charset="0"/>
              </a:rPr>
              <a:t> </a:t>
            </a:r>
            <a:r>
              <a:rPr lang="sk-SK" sz="1200" dirty="0" err="1">
                <a:latin typeface="Arial" charset="0"/>
                <a:ea typeface="Arial" charset="0"/>
                <a:cs typeface="Arial" charset="0"/>
              </a:rPr>
              <a:t>the</a:t>
            </a:r>
            <a:r>
              <a:rPr lang="sk-SK" sz="1200" dirty="0">
                <a:latin typeface="Arial" charset="0"/>
                <a:ea typeface="Arial" charset="0"/>
                <a:cs typeface="Arial" charset="0"/>
              </a:rPr>
              <a:t> </a:t>
            </a:r>
            <a:r>
              <a:rPr lang="sk-SK" sz="1200" dirty="0" err="1">
                <a:latin typeface="Arial" charset="0"/>
                <a:ea typeface="Arial" charset="0"/>
                <a:cs typeface="Arial" charset="0"/>
              </a:rPr>
              <a:t>two</a:t>
            </a:r>
            <a:r>
              <a:rPr lang="sk-SK" sz="1200" dirty="0">
                <a:latin typeface="Arial" charset="0"/>
                <a:ea typeface="Arial" charset="0"/>
                <a:cs typeface="Arial" charset="0"/>
              </a:rPr>
              <a:t> </a:t>
            </a:r>
            <a:r>
              <a:rPr lang="sk-SK" sz="1200" dirty="0" err="1">
                <a:latin typeface="Arial" charset="0"/>
                <a:ea typeface="Arial" charset="0"/>
                <a:cs typeface="Arial" charset="0"/>
              </a:rPr>
              <a:t>systems</a:t>
            </a:r>
            <a:r>
              <a:rPr lang="sk-SK" sz="1200" dirty="0">
                <a:latin typeface="Arial" charset="0"/>
                <a:ea typeface="Arial" charset="0"/>
                <a:cs typeface="Arial" charset="0"/>
              </a:rPr>
              <a:t>? </a:t>
            </a:r>
            <a:r>
              <a:rPr lang="sk-SK" sz="1200" dirty="0" err="1">
                <a:latin typeface="Arial" charset="0"/>
                <a:ea typeface="Arial" charset="0"/>
                <a:cs typeface="Arial" charset="0"/>
              </a:rPr>
              <a:t>For</a:t>
            </a:r>
            <a:r>
              <a:rPr lang="sk-SK" sz="1200" dirty="0">
                <a:latin typeface="Arial" charset="0"/>
                <a:ea typeface="Arial" charset="0"/>
                <a:cs typeface="Arial" charset="0"/>
              </a:rPr>
              <a:t> </a:t>
            </a:r>
            <a:r>
              <a:rPr lang="sk-SK" sz="1200" dirty="0" err="1">
                <a:latin typeface="Arial" charset="0"/>
                <a:ea typeface="Arial" charset="0"/>
                <a:cs typeface="Arial" charset="0"/>
              </a:rPr>
              <a:t>example</a:t>
            </a:r>
            <a:r>
              <a:rPr lang="sk-SK" sz="1200" dirty="0">
                <a:latin typeface="Arial" charset="0"/>
                <a:ea typeface="Arial" charset="0"/>
                <a:cs typeface="Arial" charset="0"/>
              </a:rPr>
              <a:t>, are </a:t>
            </a:r>
            <a:r>
              <a:rPr lang="sk-SK" sz="1200" dirty="0" err="1">
                <a:latin typeface="Arial" charset="0"/>
                <a:ea typeface="Arial" charset="0"/>
                <a:cs typeface="Arial" charset="0"/>
              </a:rPr>
              <a:t>the</a:t>
            </a:r>
            <a:r>
              <a:rPr lang="sk-SK" sz="1200" dirty="0">
                <a:latin typeface="Arial" charset="0"/>
                <a:ea typeface="Arial" charset="0"/>
                <a:cs typeface="Arial" charset="0"/>
              </a:rPr>
              <a:t> </a:t>
            </a:r>
            <a:r>
              <a:rPr lang="sk-SK" sz="1200" dirty="0" err="1">
                <a:latin typeface="Arial" charset="0"/>
                <a:ea typeface="Arial" charset="0"/>
                <a:cs typeface="Arial" charset="0"/>
              </a:rPr>
              <a:t>any</a:t>
            </a:r>
            <a:r>
              <a:rPr lang="sk-SK" sz="1200" dirty="0">
                <a:latin typeface="Arial" charset="0"/>
                <a:ea typeface="Arial" charset="0"/>
                <a:cs typeface="Arial" charset="0"/>
              </a:rPr>
              <a:t> </a:t>
            </a:r>
            <a:r>
              <a:rPr lang="sk-SK" sz="1200" dirty="0" err="1">
                <a:latin typeface="Arial" charset="0"/>
                <a:ea typeface="Arial" charset="0"/>
                <a:cs typeface="Arial" charset="0"/>
              </a:rPr>
              <a:t>studies</a:t>
            </a:r>
            <a:r>
              <a:rPr lang="sk-SK" sz="1200" dirty="0">
                <a:latin typeface="Arial" charset="0"/>
                <a:ea typeface="Arial" charset="0"/>
                <a:cs typeface="Arial" charset="0"/>
              </a:rPr>
              <a:t> </a:t>
            </a:r>
            <a:r>
              <a:rPr lang="sk-SK" sz="1200" dirty="0" err="1">
                <a:latin typeface="Arial" charset="0"/>
                <a:ea typeface="Arial" charset="0"/>
                <a:cs typeface="Arial" charset="0"/>
              </a:rPr>
              <a:t>which</a:t>
            </a:r>
            <a:r>
              <a:rPr lang="sk-SK" sz="1200" dirty="0">
                <a:latin typeface="Arial" charset="0"/>
                <a:ea typeface="Arial" charset="0"/>
                <a:cs typeface="Arial" charset="0"/>
              </a:rPr>
              <a:t> </a:t>
            </a:r>
            <a:r>
              <a:rPr lang="sk-SK" sz="1200" dirty="0" err="1">
                <a:latin typeface="Arial" charset="0"/>
                <a:ea typeface="Arial" charset="0"/>
                <a:cs typeface="Arial" charset="0"/>
              </a:rPr>
              <a:t>map</a:t>
            </a:r>
            <a:r>
              <a:rPr lang="sk-SK" sz="1200" dirty="0">
                <a:latin typeface="Arial" charset="0"/>
                <a:ea typeface="Arial" charset="0"/>
                <a:cs typeface="Arial" charset="0"/>
              </a:rPr>
              <a:t> </a:t>
            </a:r>
            <a:r>
              <a:rPr lang="sk-SK" sz="1200" dirty="0" err="1">
                <a:latin typeface="Arial" charset="0"/>
                <a:ea typeface="Arial" charset="0"/>
                <a:cs typeface="Arial" charset="0"/>
              </a:rPr>
              <a:t>the</a:t>
            </a:r>
            <a:r>
              <a:rPr lang="sk-SK" sz="1200" dirty="0">
                <a:latin typeface="Arial" charset="0"/>
                <a:ea typeface="Arial" charset="0"/>
                <a:cs typeface="Arial" charset="0"/>
              </a:rPr>
              <a:t> </a:t>
            </a:r>
            <a:r>
              <a:rPr lang="sk-SK" sz="1200" dirty="0" err="1">
                <a:latin typeface="Arial" charset="0"/>
                <a:ea typeface="Arial" charset="0"/>
                <a:cs typeface="Arial" charset="0"/>
              </a:rPr>
              <a:t>two</a:t>
            </a:r>
            <a:r>
              <a:rPr lang="sk-SK" sz="1200" dirty="0">
                <a:latin typeface="Arial" charset="0"/>
                <a:ea typeface="Arial" charset="0"/>
                <a:cs typeface="Arial" charset="0"/>
              </a:rPr>
              <a:t> </a:t>
            </a:r>
            <a:r>
              <a:rPr lang="sk-SK" sz="1200" dirty="0" err="1">
                <a:latin typeface="Arial" charset="0"/>
                <a:ea typeface="Arial" charset="0"/>
                <a:cs typeface="Arial" charset="0"/>
              </a:rPr>
              <a:t>metadata</a:t>
            </a:r>
            <a:r>
              <a:rPr lang="sk-SK" sz="1200" dirty="0">
                <a:latin typeface="Arial" charset="0"/>
                <a:ea typeface="Arial" charset="0"/>
                <a:cs typeface="Arial" charset="0"/>
              </a:rPr>
              <a:t> </a:t>
            </a:r>
            <a:r>
              <a:rPr lang="sk-SK" sz="1200" dirty="0" err="1">
                <a:latin typeface="Arial" charset="0"/>
                <a:ea typeface="Arial" charset="0"/>
                <a:cs typeface="Arial" charset="0"/>
              </a:rPr>
              <a:t>models</a:t>
            </a:r>
            <a:r>
              <a:rPr lang="sk-SK" sz="1200" dirty="0">
                <a:latin typeface="Arial" charset="0"/>
                <a:ea typeface="Arial" charset="0"/>
                <a:cs typeface="Arial" charset="0"/>
              </a:rPr>
              <a:t> to, </a:t>
            </a:r>
            <a:r>
              <a:rPr lang="sk-SK" sz="1200" dirty="0" err="1">
                <a:latin typeface="Arial" charset="0"/>
                <a:ea typeface="Arial" charset="0"/>
                <a:cs typeface="Arial" charset="0"/>
              </a:rPr>
              <a:t>say</a:t>
            </a:r>
            <a:r>
              <a:rPr lang="sk-SK" sz="1200" dirty="0">
                <a:latin typeface="Arial" charset="0"/>
                <a:ea typeface="Arial" charset="0"/>
                <a:cs typeface="Arial" charset="0"/>
              </a:rPr>
              <a:t> ISO 19115? Are </a:t>
            </a:r>
            <a:r>
              <a:rPr lang="sk-SK" sz="1200" dirty="0" err="1">
                <a:latin typeface="Arial" charset="0"/>
                <a:ea typeface="Arial" charset="0"/>
                <a:cs typeface="Arial" charset="0"/>
              </a:rPr>
              <a:t>there</a:t>
            </a:r>
            <a:r>
              <a:rPr lang="sk-SK" sz="1200" dirty="0">
                <a:latin typeface="Arial" charset="0"/>
                <a:ea typeface="Arial" charset="0"/>
                <a:cs typeface="Arial" charset="0"/>
              </a:rPr>
              <a:t> </a:t>
            </a:r>
            <a:r>
              <a:rPr lang="sk-SK" sz="1200" dirty="0" err="1">
                <a:latin typeface="Arial" charset="0"/>
                <a:ea typeface="Arial" charset="0"/>
                <a:cs typeface="Arial" charset="0"/>
              </a:rPr>
              <a:t>any</a:t>
            </a:r>
            <a:r>
              <a:rPr lang="sk-SK" sz="1200" dirty="0">
                <a:latin typeface="Arial" charset="0"/>
                <a:ea typeface="Arial" charset="0"/>
                <a:cs typeface="Arial" charset="0"/>
              </a:rPr>
              <a:t> </a:t>
            </a:r>
            <a:r>
              <a:rPr lang="sk-SK" sz="1200" dirty="0" err="1">
                <a:latin typeface="Arial" charset="0"/>
                <a:ea typeface="Arial" charset="0"/>
                <a:cs typeface="Arial" charset="0"/>
              </a:rPr>
              <a:t>other</a:t>
            </a:r>
            <a:r>
              <a:rPr lang="sk-SK" sz="1200" dirty="0">
                <a:latin typeface="Arial" charset="0"/>
                <a:ea typeface="Arial" charset="0"/>
                <a:cs typeface="Arial" charset="0"/>
              </a:rPr>
              <a:t> </a:t>
            </a:r>
            <a:r>
              <a:rPr lang="sk-SK" sz="1200" dirty="0" err="1">
                <a:latin typeface="Arial" charset="0"/>
                <a:ea typeface="Arial" charset="0"/>
                <a:cs typeface="Arial" charset="0"/>
              </a:rPr>
              <a:t>elements</a:t>
            </a:r>
            <a:r>
              <a:rPr lang="sk-SK" sz="1200" dirty="0">
                <a:latin typeface="Arial" charset="0"/>
                <a:ea typeface="Arial" charset="0"/>
                <a:cs typeface="Arial" charset="0"/>
              </a:rPr>
              <a:t> of </a:t>
            </a:r>
            <a:r>
              <a:rPr lang="sk-SK" sz="1200" dirty="0" err="1">
                <a:latin typeface="Arial" charset="0"/>
                <a:ea typeface="Arial" charset="0"/>
                <a:cs typeface="Arial" charset="0"/>
              </a:rPr>
              <a:t>the</a:t>
            </a:r>
            <a:r>
              <a:rPr lang="sk-SK" sz="1200" dirty="0">
                <a:latin typeface="Arial" charset="0"/>
                <a:ea typeface="Arial" charset="0"/>
                <a:cs typeface="Arial" charset="0"/>
              </a:rPr>
              <a:t> </a:t>
            </a:r>
            <a:r>
              <a:rPr lang="sk-SK" sz="1200" dirty="0" err="1">
                <a:latin typeface="Arial" charset="0"/>
                <a:ea typeface="Arial" charset="0"/>
                <a:cs typeface="Arial" charset="0"/>
              </a:rPr>
              <a:t>metadata</a:t>
            </a:r>
            <a:r>
              <a:rPr lang="sk-SK" sz="1200" dirty="0">
                <a:latin typeface="Arial" charset="0"/>
                <a:ea typeface="Arial" charset="0"/>
                <a:cs typeface="Arial" charset="0"/>
              </a:rPr>
              <a:t> </a:t>
            </a:r>
            <a:r>
              <a:rPr lang="sk-SK" sz="1200" dirty="0" err="1">
                <a:latin typeface="Arial" charset="0"/>
                <a:ea typeface="Arial" charset="0"/>
                <a:cs typeface="Arial" charset="0"/>
              </a:rPr>
              <a:t>models</a:t>
            </a:r>
            <a:r>
              <a:rPr lang="sk-SK" sz="1200" dirty="0">
                <a:latin typeface="Arial" charset="0"/>
                <a:ea typeface="Arial" charset="0"/>
                <a:cs typeface="Arial" charset="0"/>
              </a:rPr>
              <a:t>, </a:t>
            </a:r>
            <a:r>
              <a:rPr lang="sk-SK" sz="1200" dirty="0" err="1">
                <a:latin typeface="Arial" charset="0"/>
                <a:ea typeface="Arial" charset="0"/>
                <a:cs typeface="Arial" charset="0"/>
              </a:rPr>
              <a:t>which</a:t>
            </a:r>
            <a:r>
              <a:rPr lang="sk-SK" sz="1200" dirty="0">
                <a:latin typeface="Arial" charset="0"/>
                <a:ea typeface="Arial" charset="0"/>
                <a:cs typeface="Arial" charset="0"/>
              </a:rPr>
              <a:t> </a:t>
            </a:r>
            <a:r>
              <a:rPr lang="sk-SK" sz="1200" dirty="0" err="1">
                <a:latin typeface="Arial" charset="0"/>
                <a:ea typeface="Arial" charset="0"/>
                <a:cs typeface="Arial" charset="0"/>
              </a:rPr>
              <a:t>perhaps</a:t>
            </a:r>
            <a:r>
              <a:rPr lang="sk-SK" sz="1200" dirty="0">
                <a:latin typeface="Arial" charset="0"/>
                <a:ea typeface="Arial" charset="0"/>
                <a:cs typeface="Arial" charset="0"/>
              </a:rPr>
              <a:t> are </a:t>
            </a:r>
            <a:r>
              <a:rPr lang="sk-SK" sz="1200" dirty="0" err="1">
                <a:latin typeface="Arial" charset="0"/>
                <a:ea typeface="Arial" charset="0"/>
                <a:cs typeface="Arial" charset="0"/>
              </a:rPr>
              <a:t>surfaced</a:t>
            </a:r>
            <a:r>
              <a:rPr lang="sk-SK" sz="1200" dirty="0">
                <a:latin typeface="Arial" charset="0"/>
                <a:ea typeface="Arial" charset="0"/>
                <a:cs typeface="Arial" charset="0"/>
              </a:rPr>
              <a:t> in </a:t>
            </a:r>
            <a:r>
              <a:rPr lang="sk-SK" sz="1200" dirty="0" err="1">
                <a:latin typeface="Arial" charset="0"/>
                <a:ea typeface="Arial" charset="0"/>
                <a:cs typeface="Arial" charset="0"/>
              </a:rPr>
              <a:t>the</a:t>
            </a:r>
            <a:r>
              <a:rPr lang="sk-SK" sz="1200" dirty="0">
                <a:latin typeface="Arial" charset="0"/>
                <a:ea typeface="Arial" charset="0"/>
                <a:cs typeface="Arial" charset="0"/>
              </a:rPr>
              <a:t> </a:t>
            </a:r>
            <a:r>
              <a:rPr lang="sk-SK" sz="1200" dirty="0" err="1">
                <a:latin typeface="Arial" charset="0"/>
                <a:ea typeface="Arial" charset="0"/>
                <a:cs typeface="Arial" charset="0"/>
              </a:rPr>
              <a:t>search</a:t>
            </a:r>
            <a:r>
              <a:rPr lang="sk-SK" sz="1200" dirty="0">
                <a:latin typeface="Arial" charset="0"/>
                <a:ea typeface="Arial" charset="0"/>
                <a:cs typeface="Arial" charset="0"/>
              </a:rPr>
              <a:t> </a:t>
            </a:r>
            <a:r>
              <a:rPr lang="sk-SK" sz="1200" dirty="0" err="1">
                <a:latin typeface="Arial" charset="0"/>
                <a:ea typeface="Arial" charset="0"/>
                <a:cs typeface="Arial" charset="0"/>
              </a:rPr>
              <a:t>tools</a:t>
            </a:r>
            <a:r>
              <a:rPr lang="sk-SK" sz="1200" dirty="0">
                <a:latin typeface="Arial" charset="0"/>
                <a:ea typeface="Arial" charset="0"/>
                <a:cs typeface="Arial" charset="0"/>
              </a:rPr>
              <a:t>, or </a:t>
            </a:r>
            <a:r>
              <a:rPr lang="sk-SK" sz="1200" dirty="0" err="1">
                <a:latin typeface="Arial" charset="0"/>
                <a:ea typeface="Arial" charset="0"/>
                <a:cs typeface="Arial" charset="0"/>
              </a:rPr>
              <a:t>data</a:t>
            </a:r>
            <a:r>
              <a:rPr lang="sk-SK" sz="1200" dirty="0">
                <a:latin typeface="Arial" charset="0"/>
                <a:ea typeface="Arial" charset="0"/>
                <a:cs typeface="Arial" charset="0"/>
              </a:rPr>
              <a:t> </a:t>
            </a:r>
            <a:r>
              <a:rPr lang="sk-SK" sz="1200" dirty="0" err="1" smtClean="0">
                <a:latin typeface="Arial" charset="0"/>
                <a:ea typeface="Arial" charset="0"/>
                <a:cs typeface="Arial" charset="0"/>
              </a:rPr>
              <a:t>gateways</a:t>
            </a:r>
            <a:r>
              <a:rPr lang="sk-SK" sz="1200" dirty="0">
                <a:latin typeface="Arial" charset="0"/>
                <a:ea typeface="Arial" charset="0"/>
                <a:cs typeface="Arial" charset="0"/>
              </a:rPr>
              <a:t>, </a:t>
            </a:r>
            <a:r>
              <a:rPr lang="sk-SK" sz="1200" dirty="0" err="1">
                <a:latin typeface="Arial" charset="0"/>
                <a:ea typeface="Arial" charset="0"/>
                <a:cs typeface="Arial" charset="0"/>
              </a:rPr>
              <a:t>which</a:t>
            </a:r>
            <a:r>
              <a:rPr lang="sk-SK" sz="1200" dirty="0">
                <a:latin typeface="Arial" charset="0"/>
                <a:ea typeface="Arial" charset="0"/>
                <a:cs typeface="Arial" charset="0"/>
              </a:rPr>
              <a:t> </a:t>
            </a:r>
            <a:r>
              <a:rPr lang="sk-SK" sz="1200" dirty="0" err="1">
                <a:latin typeface="Arial" charset="0"/>
                <a:ea typeface="Arial" charset="0"/>
                <a:cs typeface="Arial" charset="0"/>
              </a:rPr>
              <a:t>we</a:t>
            </a:r>
            <a:r>
              <a:rPr lang="sk-SK" sz="1200" dirty="0">
                <a:latin typeface="Arial" charset="0"/>
                <a:ea typeface="Arial" charset="0"/>
                <a:cs typeface="Arial" charset="0"/>
              </a:rPr>
              <a:t> </a:t>
            </a:r>
            <a:r>
              <a:rPr lang="sk-SK" sz="1200" dirty="0" err="1">
                <a:latin typeface="Arial" charset="0"/>
                <a:ea typeface="Arial" charset="0"/>
                <a:cs typeface="Arial" charset="0"/>
              </a:rPr>
              <a:t>can</a:t>
            </a:r>
            <a:r>
              <a:rPr lang="sk-SK" sz="1200" dirty="0">
                <a:latin typeface="Arial" charset="0"/>
                <a:ea typeface="Arial" charset="0"/>
                <a:cs typeface="Arial" charset="0"/>
              </a:rPr>
              <a:t> </a:t>
            </a:r>
            <a:r>
              <a:rPr lang="sk-SK" sz="1200" dirty="0" err="1">
                <a:latin typeface="Arial" charset="0"/>
                <a:ea typeface="Arial" charset="0"/>
                <a:cs typeface="Arial" charset="0"/>
              </a:rPr>
              <a:t>gain</a:t>
            </a:r>
            <a:r>
              <a:rPr lang="sk-SK" sz="1200" dirty="0">
                <a:latin typeface="Arial" charset="0"/>
                <a:ea typeface="Arial" charset="0"/>
                <a:cs typeface="Arial" charset="0"/>
              </a:rPr>
              <a:t> </a:t>
            </a:r>
            <a:r>
              <a:rPr lang="sk-SK" sz="1200" dirty="0" err="1">
                <a:latin typeface="Arial" charset="0"/>
                <a:ea typeface="Arial" charset="0"/>
                <a:cs typeface="Arial" charset="0"/>
              </a:rPr>
              <a:t>further</a:t>
            </a:r>
            <a:r>
              <a:rPr lang="sk-SK" sz="1200" dirty="0">
                <a:latin typeface="Arial" charset="0"/>
                <a:ea typeface="Arial" charset="0"/>
                <a:cs typeface="Arial" charset="0"/>
              </a:rPr>
              <a:t> </a:t>
            </a:r>
            <a:r>
              <a:rPr lang="sk-SK" sz="1200" dirty="0" err="1">
                <a:latin typeface="Arial" charset="0"/>
                <a:ea typeface="Arial" charset="0"/>
                <a:cs typeface="Arial" charset="0"/>
              </a:rPr>
              <a:t>insights</a:t>
            </a:r>
            <a:r>
              <a:rPr lang="sk-SK" sz="1200" dirty="0">
                <a:latin typeface="Arial" charset="0"/>
                <a:ea typeface="Arial" charset="0"/>
                <a:cs typeface="Arial" charset="0"/>
              </a:rPr>
              <a:t> to </a:t>
            </a:r>
            <a:r>
              <a:rPr lang="sk-SK" sz="1200" dirty="0" err="1">
                <a:latin typeface="Arial" charset="0"/>
                <a:ea typeface="Arial" charset="0"/>
                <a:cs typeface="Arial" charset="0"/>
              </a:rPr>
              <a:t>help</a:t>
            </a:r>
            <a:r>
              <a:rPr lang="sk-SK" sz="1200" dirty="0">
                <a:latin typeface="Arial" charset="0"/>
                <a:ea typeface="Arial" charset="0"/>
                <a:cs typeface="Arial" charset="0"/>
              </a:rPr>
              <a:t> in </a:t>
            </a:r>
            <a:r>
              <a:rPr lang="sk-SK" sz="1200" dirty="0" err="1">
                <a:latin typeface="Arial" charset="0"/>
                <a:ea typeface="Arial" charset="0"/>
                <a:cs typeface="Arial" charset="0"/>
              </a:rPr>
              <a:t>making</a:t>
            </a:r>
            <a:r>
              <a:rPr lang="sk-SK" sz="1200" dirty="0">
                <a:latin typeface="Arial" charset="0"/>
                <a:ea typeface="Arial" charset="0"/>
                <a:cs typeface="Arial" charset="0"/>
              </a:rPr>
              <a:t> </a:t>
            </a:r>
            <a:r>
              <a:rPr lang="sk-SK" sz="1200" dirty="0" err="1">
                <a:latin typeface="Arial" charset="0"/>
                <a:ea typeface="Arial" charset="0"/>
                <a:cs typeface="Arial" charset="0"/>
              </a:rPr>
              <a:t>the</a:t>
            </a:r>
            <a:r>
              <a:rPr lang="sk-SK" sz="1200" dirty="0">
                <a:latin typeface="Arial" charset="0"/>
                <a:ea typeface="Arial" charset="0"/>
                <a:cs typeface="Arial" charset="0"/>
              </a:rPr>
              <a:t> WIGOS and CGMS </a:t>
            </a:r>
            <a:r>
              <a:rPr lang="sk-SK" sz="1200" dirty="0" err="1">
                <a:latin typeface="Arial" charset="0"/>
                <a:ea typeface="Arial" charset="0"/>
                <a:cs typeface="Arial" charset="0"/>
              </a:rPr>
              <a:t>collections</a:t>
            </a:r>
            <a:r>
              <a:rPr lang="sk-SK" sz="1200" dirty="0">
                <a:latin typeface="Arial" charset="0"/>
                <a:ea typeface="Arial" charset="0"/>
                <a:cs typeface="Arial" charset="0"/>
              </a:rPr>
              <a:t> </a:t>
            </a:r>
            <a:r>
              <a:rPr lang="sk-SK" sz="1200" dirty="0" err="1">
                <a:latin typeface="Arial" charset="0"/>
                <a:ea typeface="Arial" charset="0"/>
                <a:cs typeface="Arial" charset="0"/>
              </a:rPr>
              <a:t>interoperable</a:t>
            </a:r>
            <a:r>
              <a:rPr lang="sk-SK" sz="1200" dirty="0">
                <a:latin typeface="Arial" charset="0"/>
                <a:ea typeface="Arial" charset="0"/>
                <a:cs typeface="Arial" charset="0"/>
              </a:rPr>
              <a:t> </a:t>
            </a:r>
            <a:r>
              <a:rPr lang="sk-SK" sz="1200" dirty="0" err="1">
                <a:latin typeface="Arial" charset="0"/>
                <a:ea typeface="Arial" charset="0"/>
                <a:cs typeface="Arial" charset="0"/>
              </a:rPr>
              <a:t>with</a:t>
            </a:r>
            <a:r>
              <a:rPr lang="sk-SK" sz="1200" dirty="0">
                <a:latin typeface="Arial" charset="0"/>
                <a:ea typeface="Arial" charset="0"/>
                <a:cs typeface="Arial" charset="0"/>
              </a:rPr>
              <a:t> </a:t>
            </a:r>
            <a:r>
              <a:rPr lang="sk-SK" sz="1200" dirty="0" err="1">
                <a:latin typeface="Arial" charset="0"/>
                <a:ea typeface="Arial" charset="0"/>
                <a:cs typeface="Arial" charset="0"/>
              </a:rPr>
              <a:t>the</a:t>
            </a:r>
            <a:r>
              <a:rPr lang="sk-SK" sz="1200" dirty="0">
                <a:latin typeface="Arial" charset="0"/>
                <a:ea typeface="Arial" charset="0"/>
                <a:cs typeface="Arial" charset="0"/>
              </a:rPr>
              <a:t> IDN  </a:t>
            </a:r>
            <a:r>
              <a:rPr lang="sk-SK" sz="1200" dirty="0" err="1">
                <a:latin typeface="Arial" charset="0"/>
                <a:ea typeface="Arial" charset="0"/>
                <a:cs typeface="Arial" charset="0"/>
              </a:rPr>
              <a:t>collections</a:t>
            </a:r>
            <a:r>
              <a:rPr lang="sk-SK" sz="1200" dirty="0">
                <a:latin typeface="Arial" charset="0"/>
                <a:ea typeface="Arial" charset="0"/>
                <a:cs typeface="Arial" charset="0"/>
              </a:rPr>
              <a:t>?</a:t>
            </a:r>
            <a:endParaRPr lang="en-US" sz="1200" dirty="0">
              <a:latin typeface="Arial" charset="0"/>
              <a:ea typeface="Arial" charset="0"/>
              <a:cs typeface="Arial" charset="0"/>
            </a:endParaRPr>
          </a:p>
          <a:p>
            <a:endParaRPr lang="en-US" sz="1100" b="1" dirty="0" smtClean="0"/>
          </a:p>
          <a:p>
            <a:endParaRPr lang="en-US" sz="1100" b="1" dirty="0"/>
          </a:p>
          <a:p>
            <a:endParaRPr lang="en-US" sz="1100" b="1" dirty="0" smtClean="0"/>
          </a:p>
        </p:txBody>
      </p:sp>
    </p:spTree>
    <p:extLst>
      <p:ext uri="{BB962C8B-B14F-4D97-AF65-F5344CB8AC3E}">
        <p14:creationId xmlns:p14="http://schemas.microsoft.com/office/powerpoint/2010/main" val="1250906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Discussion of similarities/differences</a:t>
            </a:r>
          </a:p>
        </p:txBody>
      </p:sp>
      <p:sp>
        <p:nvSpPr>
          <p:cNvPr id="3" name="Content Placeholder 2"/>
          <p:cNvSpPr>
            <a:spLocks noGrp="1"/>
          </p:cNvSpPr>
          <p:nvPr>
            <p:ph idx="1"/>
          </p:nvPr>
        </p:nvSpPr>
        <p:spPr>
          <a:xfrm>
            <a:off x="457200" y="1236133"/>
            <a:ext cx="8229600" cy="4957763"/>
          </a:xfrm>
        </p:spPr>
        <p:txBody>
          <a:bodyPr>
            <a:noAutofit/>
          </a:bodyPr>
          <a:lstStyle/>
          <a:p>
            <a:pPr lvl="0"/>
            <a:r>
              <a:rPr lang="en-US" sz="1600" b="1" dirty="0" smtClean="0"/>
              <a:t>Similarities</a:t>
            </a:r>
            <a:endParaRPr lang="en-US" sz="1600" b="1" dirty="0"/>
          </a:p>
          <a:p>
            <a:pPr lvl="1"/>
            <a:r>
              <a:rPr lang="en-US" sz="1600" dirty="0" smtClean="0"/>
              <a:t>Spatial Information</a:t>
            </a:r>
          </a:p>
          <a:p>
            <a:pPr lvl="1"/>
            <a:r>
              <a:rPr lang="en-US" sz="1600" dirty="0" smtClean="0"/>
              <a:t>Temporal Information</a:t>
            </a:r>
          </a:p>
          <a:p>
            <a:pPr lvl="1"/>
            <a:r>
              <a:rPr lang="en-US" sz="1600" dirty="0" smtClean="0"/>
              <a:t>Acquisition Information</a:t>
            </a:r>
            <a:endParaRPr lang="en-US" sz="1600" b="1" dirty="0" smtClean="0"/>
          </a:p>
          <a:p>
            <a:r>
              <a:rPr lang="en-US" sz="1600" b="1" dirty="0" smtClean="0"/>
              <a:t>Differences</a:t>
            </a:r>
          </a:p>
          <a:p>
            <a:pPr lvl="1"/>
            <a:r>
              <a:rPr lang="en-US" sz="1600" dirty="0" smtClean="0"/>
              <a:t>Variable level information in WIGOS</a:t>
            </a:r>
          </a:p>
          <a:p>
            <a:pPr lvl="1"/>
            <a:r>
              <a:rPr lang="en-US" sz="1600" dirty="0" smtClean="0"/>
              <a:t>Product level information in CGMS (potentially at Collection level – clarification sought)</a:t>
            </a:r>
          </a:p>
        </p:txBody>
      </p:sp>
      <p:sp>
        <p:nvSpPr>
          <p:cNvPr id="4" name="TextBox 3"/>
          <p:cNvSpPr txBox="1"/>
          <p:nvPr/>
        </p:nvSpPr>
        <p:spPr>
          <a:xfrm>
            <a:off x="362693" y="5302344"/>
            <a:ext cx="8324107"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Next Steps: </a:t>
            </a:r>
          </a:p>
          <a:p>
            <a:r>
              <a:rPr lang="en-US" b="1" dirty="0" smtClean="0"/>
              <a:t>Hold discussions between teams representing each model to resolve outstanding issues and determine whether any changes are necessary to the models to promote interoperability between the systems.</a:t>
            </a:r>
            <a:endParaRPr lang="en-US" b="1" dirty="0" smtClean="0"/>
          </a:p>
        </p:txBody>
      </p:sp>
    </p:spTree>
    <p:extLst>
      <p:ext uri="{BB962C8B-B14F-4D97-AF65-F5344CB8AC3E}">
        <p14:creationId xmlns:p14="http://schemas.microsoft.com/office/powerpoint/2010/main" val="1447870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 name="TextBox 2"/>
          <p:cNvSpPr txBox="1"/>
          <p:nvPr/>
        </p:nvSpPr>
        <p:spPr>
          <a:xfrm>
            <a:off x="1400174" y="904875"/>
            <a:ext cx="5991225" cy="2246769"/>
          </a:xfrm>
          <a:prstGeom prst="rect">
            <a:avLst/>
          </a:prstGeom>
          <a:noFill/>
        </p:spPr>
        <p:txBody>
          <a:bodyPr wrap="square" rtlCol="0">
            <a:spAutoFit/>
          </a:bodyPr>
          <a:lstStyle/>
          <a:p>
            <a:pPr algn="ctr"/>
            <a:r>
              <a:rPr lang="en-US" sz="2800" dirty="0" smtClean="0">
                <a:solidFill>
                  <a:schemeClr val="tx1"/>
                </a:solidFill>
              </a:rPr>
              <a:t>This </a:t>
            </a:r>
            <a:r>
              <a:rPr lang="en-US" sz="2800" dirty="0">
                <a:solidFill>
                  <a:schemeClr val="tx1"/>
                </a:solidFill>
              </a:rPr>
              <a:t>material is based upon work supported by the National Aeronautics and Space Administration under Contract Number </a:t>
            </a:r>
            <a:r>
              <a:rPr lang="en-US" sz="2800" b="1" dirty="0">
                <a:solidFill>
                  <a:schemeClr val="tx1"/>
                </a:solidFill>
              </a:rPr>
              <a:t>NNG15HZ39C</a:t>
            </a:r>
            <a:r>
              <a:rPr lang="en-US" sz="2800" b="1" dirty="0" smtClean="0">
                <a:solidFill>
                  <a:schemeClr val="tx1"/>
                </a:solidFill>
              </a:rPr>
              <a:t>.</a:t>
            </a:r>
            <a:endParaRPr lang="en-US" sz="2800" dirty="0">
              <a:solidFill>
                <a:schemeClr val="tx1"/>
              </a:solidFill>
              <a:latin typeface="Helvetica Neue"/>
            </a:endParaRPr>
          </a:p>
        </p:txBody>
      </p:sp>
      <p:pic>
        <p:nvPicPr>
          <p:cNvPr id="9" name="Picture 8" descr="Logo.png"/>
          <p:cNvPicPr>
            <a:picLocks noChangeAspect="1"/>
          </p:cNvPicPr>
          <p:nvPr/>
        </p:nvPicPr>
        <p:blipFill>
          <a:blip r:embed="rId3" cstate="print"/>
          <a:stretch>
            <a:fillRect/>
          </a:stretch>
        </p:blipFill>
        <p:spPr>
          <a:xfrm>
            <a:off x="3448032" y="3365008"/>
            <a:ext cx="2005418" cy="394683"/>
          </a:xfrm>
          <a:prstGeom prst="rect">
            <a:avLst/>
          </a:prstGeom>
        </p:spPr>
      </p:pic>
    </p:spTree>
    <p:extLst>
      <p:ext uri="{BB962C8B-B14F-4D97-AF65-F5344CB8AC3E}">
        <p14:creationId xmlns:p14="http://schemas.microsoft.com/office/powerpoint/2010/main" val="3380811856"/>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smtClean="0"/>
              <a:t>Agenda</a:t>
            </a:r>
            <a:endParaRPr lang="en" dirty="0"/>
          </a:p>
        </p:txBody>
      </p:sp>
      <p:sp>
        <p:nvSpPr>
          <p:cNvPr id="2" name="Content Placeholder 1"/>
          <p:cNvSpPr>
            <a:spLocks noGrp="1"/>
          </p:cNvSpPr>
          <p:nvPr>
            <p:ph idx="1"/>
          </p:nvPr>
        </p:nvSpPr>
        <p:spPr/>
        <p:txBody>
          <a:bodyPr>
            <a:normAutofit/>
          </a:bodyPr>
          <a:lstStyle/>
          <a:p>
            <a:r>
              <a:rPr lang="en-US" sz="2400" dirty="0" smtClean="0"/>
              <a:t>Introduction to CMR Unified Metadata Model</a:t>
            </a:r>
          </a:p>
          <a:p>
            <a:r>
              <a:rPr lang="en-US" sz="2400" dirty="0" smtClean="0"/>
              <a:t>Comparison of Unified Metadata Model with WIGOS and CGMS UML Data Models</a:t>
            </a:r>
          </a:p>
          <a:p>
            <a:r>
              <a:rPr lang="en-US" sz="2400" dirty="0" smtClean="0"/>
              <a:t>Detailed Analysis of mappings</a:t>
            </a:r>
            <a:r>
              <a:rPr lang="en-US" sz="2400" dirty="0"/>
              <a:t>: </a:t>
            </a:r>
            <a:r>
              <a:rPr lang="en-US" sz="2400" dirty="0" smtClean="0"/>
              <a:t>WIGOS</a:t>
            </a:r>
            <a:r>
              <a:rPr lang="en-US" sz="2400" dirty="0"/>
              <a:t>-</a:t>
            </a:r>
            <a:r>
              <a:rPr lang="en-US" sz="2400" dirty="0" smtClean="0"/>
              <a:t>&gt;UMM and CGMS-&gt;UMM</a:t>
            </a:r>
          </a:p>
          <a:p>
            <a:r>
              <a:rPr lang="en-US" sz="2400" dirty="0" smtClean="0"/>
              <a:t>Discussion of similarities/differences</a:t>
            </a:r>
          </a:p>
          <a:p>
            <a:endParaRPr lang="en-US" dirty="0" smtClean="0"/>
          </a:p>
          <a:p>
            <a:pPr lvl="1"/>
            <a:endParaRPr lang="en-US" dirty="0"/>
          </a:p>
        </p:txBody>
      </p:sp>
    </p:spTree>
    <p:extLst>
      <p:ext uri="{BB962C8B-B14F-4D97-AF65-F5344CB8AC3E}">
        <p14:creationId xmlns:p14="http://schemas.microsoft.com/office/powerpoint/2010/main" val="3723248640"/>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Unified Metadata Model (UMM)</a:t>
            </a:r>
            <a:endParaRPr lang="en-US" dirty="0"/>
          </a:p>
        </p:txBody>
      </p:sp>
      <p:sp>
        <p:nvSpPr>
          <p:cNvPr id="13" name="TextBox 12"/>
          <p:cNvSpPr txBox="1"/>
          <p:nvPr/>
        </p:nvSpPr>
        <p:spPr>
          <a:xfrm>
            <a:off x="362693" y="1175906"/>
            <a:ext cx="8254533" cy="4185761"/>
          </a:xfrm>
          <a:prstGeom prst="rect">
            <a:avLst/>
          </a:prstGeom>
          <a:noFill/>
        </p:spPr>
        <p:txBody>
          <a:bodyPr wrap="square" rtlCol="0">
            <a:spAutoFit/>
          </a:bodyPr>
          <a:lstStyle/>
          <a:p>
            <a:r>
              <a:rPr lang="en-US" sz="1400" b="1" dirty="0" smtClean="0"/>
              <a:t>What is the purpose for the Unified Metadata Model (UMM)? </a:t>
            </a:r>
          </a:p>
          <a:p>
            <a:endParaRPr lang="en-US" sz="1400" dirty="0" smtClean="0"/>
          </a:p>
          <a:p>
            <a:r>
              <a:rPr lang="en-US" sz="1400" dirty="0" smtClean="0"/>
              <a:t>The UMM provides a common metadata model to unify legacy systems (i.e. GCMD, ECHO) with new systems (i.e</a:t>
            </a:r>
            <a:r>
              <a:rPr lang="en-US" dirty="0" smtClean="0"/>
              <a:t>. </a:t>
            </a:r>
            <a:r>
              <a:rPr lang="en-US" sz="1400" dirty="0" smtClean="0"/>
              <a:t>CMR)</a:t>
            </a:r>
            <a:r>
              <a:rPr lang="en-US" dirty="0" smtClean="0"/>
              <a:t>.</a:t>
            </a:r>
          </a:p>
          <a:p>
            <a:endParaRPr lang="en-US" dirty="0" smtClean="0"/>
          </a:p>
          <a:p>
            <a:r>
              <a:rPr lang="en-US" b="1" dirty="0" smtClean="0"/>
              <a:t>How does the UMM support Interoperability?</a:t>
            </a:r>
          </a:p>
          <a:p>
            <a:endParaRPr lang="en-US" dirty="0" smtClean="0"/>
          </a:p>
          <a:p>
            <a:r>
              <a:rPr lang="en-US" sz="1400" dirty="0" smtClean="0"/>
              <a:t>In the context of the CMR, the UMM enables legacy systems to interoperate to enable continued support to user groups who depend on these systems</a:t>
            </a:r>
            <a:r>
              <a:rPr lang="en-US" dirty="0" smtClean="0"/>
              <a:t>. In the future, UMM will support a wider range of systems, and has been enhanced to support better interoperability.</a:t>
            </a:r>
            <a:endParaRPr lang="en-US" dirty="0"/>
          </a:p>
          <a:p>
            <a:r>
              <a:rPr lang="en-US" dirty="0" smtClean="0"/>
              <a:t>Systems interoperate in a variety of ways: data governance, data exchange, data discovery, </a:t>
            </a:r>
            <a:r>
              <a:rPr lang="en-US" smtClean="0"/>
              <a:t>data archiving/storage.</a:t>
            </a:r>
            <a:endParaRPr lang="en-US" dirty="0" smtClean="0"/>
          </a:p>
          <a:p>
            <a:endParaRPr lang="en-US" sz="1400" dirty="0" smtClean="0"/>
          </a:p>
          <a:p>
            <a:r>
              <a:rPr lang="en-US" sz="1400" b="1" dirty="0" smtClean="0"/>
              <a:t>The UMM is subdivided into several sub-models:</a:t>
            </a:r>
            <a:endParaRPr lang="en-US" b="1" dirty="0"/>
          </a:p>
          <a:p>
            <a:pPr marL="285750" lvl="3" indent="-285750">
              <a:buFont typeface="Arial"/>
              <a:buChar char="•"/>
            </a:pPr>
            <a:r>
              <a:rPr lang="en-US" sz="1200" dirty="0" smtClean="0"/>
              <a:t>UMM-Collection</a:t>
            </a:r>
          </a:p>
          <a:p>
            <a:pPr marL="285750" lvl="3" indent="-285750">
              <a:buFont typeface="Arial"/>
              <a:buChar char="•"/>
            </a:pPr>
            <a:r>
              <a:rPr lang="en-US" sz="1200" dirty="0" smtClean="0"/>
              <a:t>UMM-Granule</a:t>
            </a:r>
          </a:p>
          <a:p>
            <a:pPr marL="285750" lvl="3" indent="-285750">
              <a:buFont typeface="Arial"/>
              <a:buChar char="•"/>
            </a:pPr>
            <a:r>
              <a:rPr lang="en-US" sz="1200" dirty="0" smtClean="0"/>
              <a:t>UMM-Variable</a:t>
            </a:r>
            <a:endParaRPr lang="en-US" sz="1200" dirty="0"/>
          </a:p>
          <a:p>
            <a:pPr marL="285750" lvl="3" indent="-285750">
              <a:buFont typeface="Arial"/>
              <a:buChar char="•"/>
            </a:pPr>
            <a:r>
              <a:rPr lang="en-US" sz="1200" dirty="0" smtClean="0"/>
              <a:t>UMM-Services</a:t>
            </a:r>
          </a:p>
          <a:p>
            <a:pPr marL="285750" lvl="3" indent="-285750">
              <a:buFont typeface="Arial"/>
              <a:buChar char="•"/>
            </a:pPr>
            <a:r>
              <a:rPr lang="en-US" sz="1200" dirty="0" smtClean="0"/>
              <a:t>UMM-Visualization</a:t>
            </a:r>
            <a:endParaRPr lang="en-US" sz="1200" dirty="0"/>
          </a:p>
        </p:txBody>
      </p:sp>
      <p:sp>
        <p:nvSpPr>
          <p:cNvPr id="20" name="TextBox 19"/>
          <p:cNvSpPr txBox="1"/>
          <p:nvPr/>
        </p:nvSpPr>
        <p:spPr>
          <a:xfrm>
            <a:off x="362693" y="5302344"/>
            <a:ext cx="8324107"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The UMM supports interoperability of legacy systems, and additionally supports interoperability of other national and international systems.</a:t>
            </a:r>
          </a:p>
          <a:p>
            <a:r>
              <a:rPr lang="en-US" b="1" dirty="0" smtClean="0"/>
              <a:t>It contains metadata representing several key entities associated with EOS data: Collection, Granules, Variables, Services, Visualization</a:t>
            </a:r>
            <a:endParaRPr lang="en-US" b="1" dirty="0"/>
          </a:p>
        </p:txBody>
      </p:sp>
    </p:spTree>
    <p:extLst>
      <p:ext uri="{BB962C8B-B14F-4D97-AF65-F5344CB8AC3E}">
        <p14:creationId xmlns:p14="http://schemas.microsoft.com/office/powerpoint/2010/main" val="1148515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Unified Metadata Model</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1166" y="1168400"/>
            <a:ext cx="6925733" cy="5194300"/>
          </a:xfrm>
          <a:prstGeom prst="rect">
            <a:avLst/>
          </a:prstGeom>
        </p:spPr>
      </p:pic>
    </p:spTree>
    <p:extLst>
      <p:ext uri="{BB962C8B-B14F-4D97-AF65-F5344CB8AC3E}">
        <p14:creationId xmlns:p14="http://schemas.microsoft.com/office/powerpoint/2010/main" val="24104964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WIGOS Metadata Model</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282" y="1054100"/>
            <a:ext cx="7805435" cy="5257990"/>
          </a:xfrm>
          <a:prstGeom prst="rect">
            <a:avLst/>
          </a:prstGeom>
        </p:spPr>
      </p:pic>
    </p:spTree>
    <p:extLst>
      <p:ext uri="{BB962C8B-B14F-4D97-AF65-F5344CB8AC3E}">
        <p14:creationId xmlns:p14="http://schemas.microsoft.com/office/powerpoint/2010/main" val="97385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Comparison of Unified Metadata Model with WIGOS UML Data Model</a:t>
            </a:r>
          </a:p>
        </p:txBody>
      </p:sp>
      <p:sp>
        <p:nvSpPr>
          <p:cNvPr id="3" name="Content Placeholder 2"/>
          <p:cNvSpPr>
            <a:spLocks noGrp="1"/>
          </p:cNvSpPr>
          <p:nvPr>
            <p:ph idx="1"/>
          </p:nvPr>
        </p:nvSpPr>
        <p:spPr>
          <a:xfrm>
            <a:off x="457200" y="1236133"/>
            <a:ext cx="8229600" cy="4957763"/>
          </a:xfrm>
        </p:spPr>
        <p:txBody>
          <a:bodyPr>
            <a:noAutofit/>
          </a:bodyPr>
          <a:lstStyle/>
          <a:p>
            <a:pPr marL="0" lvl="0" indent="0">
              <a:buNone/>
            </a:pPr>
            <a:r>
              <a:rPr lang="en-US" sz="2000" b="1" dirty="0" smtClean="0"/>
              <a:t>High-level comparison</a:t>
            </a:r>
          </a:p>
          <a:p>
            <a:pPr marL="0" lvl="0" indent="0">
              <a:buNone/>
            </a:pPr>
            <a:r>
              <a:rPr lang="en-US" sz="1200" b="1" dirty="0" smtClean="0"/>
              <a:t>METADATA INFORMATION</a:t>
            </a:r>
          </a:p>
          <a:p>
            <a:pPr marL="457200" lvl="1" indent="0">
              <a:buNone/>
            </a:pPr>
            <a:r>
              <a:rPr lang="en-US" sz="1200" dirty="0" err="1" smtClean="0"/>
              <a:t>MetadataDate</a:t>
            </a:r>
            <a:r>
              <a:rPr lang="en-US" sz="1200" dirty="0" smtClean="0"/>
              <a:t> not </a:t>
            </a:r>
            <a:r>
              <a:rPr lang="en-US" sz="1200" dirty="0" smtClean="0"/>
              <a:t>present.</a:t>
            </a:r>
            <a:endParaRPr lang="en-US" sz="1200" dirty="0" smtClean="0"/>
          </a:p>
          <a:p>
            <a:pPr marL="0" lvl="0" indent="0">
              <a:buNone/>
            </a:pPr>
            <a:r>
              <a:rPr lang="en-US" sz="1200" b="1" dirty="0" smtClean="0"/>
              <a:t>DATA IDENTIFICATION</a:t>
            </a:r>
          </a:p>
          <a:p>
            <a:pPr marL="457200" lvl="1" indent="0">
              <a:buNone/>
            </a:pPr>
            <a:r>
              <a:rPr lang="en-US" sz="1200" dirty="0" smtClean="0"/>
              <a:t>(UMM-C-&gt;</a:t>
            </a:r>
            <a:r>
              <a:rPr lang="en-US" sz="1200" dirty="0" err="1" smtClean="0"/>
              <a:t>ShortName</a:t>
            </a:r>
            <a:r>
              <a:rPr lang="en-US" sz="1200" dirty="0" smtClean="0"/>
              <a:t> is at the collection level.  WIGOS-&gt;</a:t>
            </a:r>
            <a:r>
              <a:rPr lang="en-US" sz="1200" dirty="0" err="1" smtClean="0"/>
              <a:t>observer_variable</a:t>
            </a:r>
            <a:r>
              <a:rPr lang="en-US" sz="1200" dirty="0" smtClean="0"/>
              <a:t>/</a:t>
            </a:r>
            <a:r>
              <a:rPr lang="en-US" sz="1200" dirty="0" err="1" smtClean="0"/>
              <a:t>measureand</a:t>
            </a:r>
            <a:r>
              <a:rPr lang="en-US" sz="1200" dirty="0" smtClean="0"/>
              <a:t> appears to be at the variable </a:t>
            </a:r>
            <a:r>
              <a:rPr lang="en-US" sz="1200" dirty="0"/>
              <a:t>level </a:t>
            </a:r>
            <a:r>
              <a:rPr lang="en-US" sz="1200" dirty="0" smtClean="0"/>
              <a:t>- clarification sought).</a:t>
            </a:r>
          </a:p>
          <a:p>
            <a:pPr marL="0" lvl="0" indent="0">
              <a:buNone/>
            </a:pPr>
            <a:r>
              <a:rPr lang="en-US" sz="1200" b="1" dirty="0" smtClean="0"/>
              <a:t>MEASUREMENT/VARIABLE</a:t>
            </a:r>
          </a:p>
          <a:p>
            <a:pPr marL="457200" lvl="1" indent="0">
              <a:buNone/>
            </a:pPr>
            <a:r>
              <a:rPr lang="en-US" sz="1200" dirty="0" smtClean="0"/>
              <a:t>UMM-</a:t>
            </a:r>
            <a:r>
              <a:rPr lang="en-US" sz="1200" dirty="0" err="1" smtClean="0"/>
              <a:t>Var</a:t>
            </a:r>
            <a:r>
              <a:rPr lang="en-US" sz="1200" dirty="0" smtClean="0"/>
              <a:t>/Variable/Name maps to </a:t>
            </a:r>
            <a:r>
              <a:rPr lang="en-US" sz="1200" dirty="0" err="1" smtClean="0"/>
              <a:t>observed_variable</a:t>
            </a:r>
            <a:r>
              <a:rPr lang="en-US" sz="1200" dirty="0" smtClean="0"/>
              <a:t>/</a:t>
            </a:r>
            <a:r>
              <a:rPr lang="en-US" sz="1200" dirty="0" err="1" smtClean="0"/>
              <a:t>measurand</a:t>
            </a:r>
            <a:r>
              <a:rPr lang="en-US" sz="1200" dirty="0" smtClean="0"/>
              <a:t>.</a:t>
            </a:r>
            <a:endParaRPr lang="en-US" sz="1200" dirty="0" smtClean="0"/>
          </a:p>
          <a:p>
            <a:pPr marL="457200" lvl="1" indent="0">
              <a:buNone/>
            </a:pPr>
            <a:r>
              <a:rPr lang="en-US" sz="1200" dirty="0"/>
              <a:t>UMM-C/Description maps to </a:t>
            </a:r>
            <a:r>
              <a:rPr lang="en-US" sz="1200" dirty="0" smtClean="0"/>
              <a:t>WIGOS-&gt;</a:t>
            </a:r>
            <a:r>
              <a:rPr lang="en-US" sz="1200" dirty="0" err="1" smtClean="0"/>
              <a:t>purpose_of_observation</a:t>
            </a:r>
            <a:r>
              <a:rPr lang="en-US" sz="1200" dirty="0" smtClean="0"/>
              <a:t>.</a:t>
            </a:r>
            <a:endParaRPr lang="en-US" sz="1200" dirty="0"/>
          </a:p>
          <a:p>
            <a:pPr marL="457200" lvl="1" indent="0">
              <a:buNone/>
            </a:pPr>
            <a:r>
              <a:rPr lang="en-US" sz="1200" dirty="0" smtClean="0"/>
              <a:t>UMM-C does not have a mapping for WIGOS-&gt;</a:t>
            </a:r>
            <a:r>
              <a:rPr lang="en-US" sz="1200" dirty="0" smtClean="0"/>
              <a:t>environment.</a:t>
            </a:r>
            <a:endParaRPr lang="en-US" sz="1200" dirty="0" smtClean="0"/>
          </a:p>
          <a:p>
            <a:pPr marL="0" lvl="0" indent="0">
              <a:buNone/>
            </a:pPr>
            <a:r>
              <a:rPr lang="en-US" sz="1200" b="1" dirty="0" smtClean="0"/>
              <a:t>DESCRIPTIVE KEYWORDS</a:t>
            </a:r>
          </a:p>
          <a:p>
            <a:pPr marL="0" lvl="0" indent="0">
              <a:buNone/>
            </a:pPr>
            <a:r>
              <a:rPr lang="en-US" sz="1200" b="1" dirty="0" smtClean="0"/>
              <a:t>DISTRIBUTION INFORMATION</a:t>
            </a:r>
          </a:p>
          <a:p>
            <a:pPr marL="0" lvl="0" indent="0">
              <a:buNone/>
            </a:pPr>
            <a:r>
              <a:rPr lang="en-US" sz="1200" b="1" dirty="0" smtClean="0"/>
              <a:t>TEMPORAL INFORMATION</a:t>
            </a:r>
          </a:p>
          <a:p>
            <a:pPr marL="457200" lvl="1" indent="0">
              <a:buNone/>
            </a:pPr>
            <a:r>
              <a:rPr lang="en-US" sz="1200" dirty="0"/>
              <a:t>UMM-C-&gt;Temporal Extent  maps to </a:t>
            </a:r>
            <a:r>
              <a:rPr lang="en-US" sz="1200" dirty="0" err="1" smtClean="0"/>
              <a:t>temporal_extent</a:t>
            </a:r>
            <a:r>
              <a:rPr lang="en-US" sz="1200" dirty="0"/>
              <a:t>, however we are not clear as to what level of detail there is in the definition of the </a:t>
            </a:r>
            <a:r>
              <a:rPr lang="en-US" sz="1200" dirty="0" smtClean="0"/>
              <a:t>WIGOS </a:t>
            </a:r>
            <a:r>
              <a:rPr lang="en-US" sz="1200" dirty="0"/>
              <a:t>fields and whether it allows for </a:t>
            </a:r>
            <a:r>
              <a:rPr lang="en-US" sz="1200" dirty="0" err="1" smtClean="0"/>
              <a:t>PrecisionOfSeconds</a:t>
            </a:r>
            <a:r>
              <a:rPr lang="en-US" sz="1200" dirty="0"/>
              <a:t>, and </a:t>
            </a:r>
            <a:r>
              <a:rPr lang="en-US" sz="1200" dirty="0" err="1"/>
              <a:t>PeriodicDateTimes</a:t>
            </a:r>
            <a:r>
              <a:rPr lang="en-US" sz="1200" dirty="0"/>
              <a:t> to be defined</a:t>
            </a:r>
            <a:r>
              <a:rPr lang="en-US" sz="1200" dirty="0" smtClean="0"/>
              <a:t>.</a:t>
            </a:r>
          </a:p>
          <a:p>
            <a:pPr marL="0" lvl="0" indent="0">
              <a:buNone/>
            </a:pPr>
            <a:r>
              <a:rPr lang="en-US" sz="1200" b="1" dirty="0" smtClean="0"/>
              <a:t>SPATIAL INFORMATION</a:t>
            </a:r>
          </a:p>
          <a:p>
            <a:pPr marL="457200" lvl="1" indent="0">
              <a:buNone/>
            </a:pPr>
            <a:r>
              <a:rPr lang="en-US" sz="1200" dirty="0"/>
              <a:t>UMM-C-&gt;</a:t>
            </a:r>
            <a:r>
              <a:rPr lang="en-US" sz="1200" dirty="0" err="1"/>
              <a:t>SpatialExtent</a:t>
            </a:r>
            <a:r>
              <a:rPr lang="en-US" sz="1200" dirty="0"/>
              <a:t>  maps to </a:t>
            </a:r>
            <a:r>
              <a:rPr lang="en-US" sz="1200" dirty="0" err="1" smtClean="0"/>
              <a:t>spatial_extent</a:t>
            </a:r>
            <a:r>
              <a:rPr lang="en-US" sz="1200" dirty="0" smtClean="0"/>
              <a:t> </a:t>
            </a:r>
            <a:r>
              <a:rPr lang="en-US" sz="1200" dirty="0"/>
              <a:t>however we are not clear as to what level of detail there is in the definition of the </a:t>
            </a:r>
            <a:r>
              <a:rPr lang="en-US" sz="1200" dirty="0" smtClean="0"/>
              <a:t>WIGOS </a:t>
            </a:r>
            <a:r>
              <a:rPr lang="en-US" sz="1200" dirty="0"/>
              <a:t>fields in terms of definition of horizontal extents including: bounding box, polygons, also vertical </a:t>
            </a:r>
            <a:r>
              <a:rPr lang="en-US" sz="1200" dirty="0" smtClean="0"/>
              <a:t>extents.</a:t>
            </a:r>
            <a:endParaRPr lang="en-US" sz="1200" dirty="0" smtClean="0"/>
          </a:p>
          <a:p>
            <a:pPr marL="0" lvl="0" indent="0">
              <a:buNone/>
            </a:pPr>
            <a:r>
              <a:rPr lang="en-US" sz="1200" b="1" dirty="0" smtClean="0"/>
              <a:t>ACQUISITION </a:t>
            </a:r>
            <a:r>
              <a:rPr lang="en-US" sz="1200" b="1" dirty="0" smtClean="0"/>
              <a:t>INFORMATION</a:t>
            </a:r>
            <a:endParaRPr lang="en-US" sz="1200" b="1" dirty="0" smtClean="0"/>
          </a:p>
          <a:p>
            <a:pPr marL="457200" lvl="1" indent="0">
              <a:buNone/>
            </a:pPr>
            <a:r>
              <a:rPr lang="en-US" sz="1200" dirty="0" smtClean="0"/>
              <a:t>UMM-C-</a:t>
            </a:r>
            <a:r>
              <a:rPr lang="en-US" sz="1200" dirty="0"/>
              <a:t>&gt;Platform maps </a:t>
            </a:r>
            <a:r>
              <a:rPr lang="en-US" sz="1200" dirty="0" smtClean="0"/>
              <a:t>reasonable well </a:t>
            </a:r>
            <a:r>
              <a:rPr lang="en-US" sz="1200" dirty="0"/>
              <a:t>to </a:t>
            </a:r>
            <a:r>
              <a:rPr lang="en-US" sz="1200" dirty="0" smtClean="0"/>
              <a:t>WIGOS-&gt;</a:t>
            </a:r>
            <a:r>
              <a:rPr lang="en-US" sz="1200" dirty="0" smtClean="0"/>
              <a:t>Station/Platform.</a:t>
            </a:r>
            <a:endParaRPr lang="en-US" sz="1200" dirty="0"/>
          </a:p>
        </p:txBody>
      </p:sp>
    </p:spTree>
    <p:extLst>
      <p:ext uri="{BB962C8B-B14F-4D97-AF65-F5344CB8AC3E}">
        <p14:creationId xmlns:p14="http://schemas.microsoft.com/office/powerpoint/2010/main" val="2012631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Clarification of </a:t>
            </a:r>
            <a:r>
              <a:rPr lang="en-US" sz="3200" dirty="0"/>
              <a:t>mappings: </a:t>
            </a:r>
            <a:r>
              <a:rPr lang="en-US" sz="3200" dirty="0" smtClean="0"/>
              <a:t/>
            </a:r>
            <a:br>
              <a:rPr lang="en-US" sz="3200" dirty="0" smtClean="0"/>
            </a:br>
            <a:r>
              <a:rPr lang="en-US" sz="3200" dirty="0" smtClean="0"/>
              <a:t>WIGOS</a:t>
            </a:r>
            <a:r>
              <a:rPr lang="en-US" sz="3200" dirty="0"/>
              <a:t>-&gt;UMM</a:t>
            </a:r>
          </a:p>
        </p:txBody>
      </p:sp>
      <p:sp>
        <p:nvSpPr>
          <p:cNvPr id="3" name="Content Placeholder 2"/>
          <p:cNvSpPr>
            <a:spLocks noGrp="1"/>
          </p:cNvSpPr>
          <p:nvPr>
            <p:ph idx="1"/>
          </p:nvPr>
        </p:nvSpPr>
        <p:spPr>
          <a:xfrm>
            <a:off x="457200" y="1236133"/>
            <a:ext cx="8229600" cy="4957763"/>
          </a:xfrm>
        </p:spPr>
        <p:txBody>
          <a:bodyPr>
            <a:noAutofit/>
          </a:bodyPr>
          <a:lstStyle/>
          <a:p>
            <a:pPr marL="0" lvl="0" indent="0">
              <a:buNone/>
            </a:pPr>
            <a:r>
              <a:rPr lang="en-US" sz="1400" b="1" dirty="0" smtClean="0"/>
              <a:t>QUESTIONS</a:t>
            </a:r>
            <a:endParaRPr lang="en-US" sz="1200" b="1" dirty="0"/>
          </a:p>
          <a:p>
            <a:pPr marL="228600" indent="-228600">
              <a:buFont typeface="+mj-lt"/>
              <a:buAutoNum type="arabicParenR"/>
            </a:pPr>
            <a:r>
              <a:rPr lang="en-US" sz="1600" dirty="0" smtClean="0">
                <a:solidFill>
                  <a:prstClr val="black"/>
                </a:solidFill>
                <a:latin typeface="Arial" charset="0"/>
                <a:ea typeface="Arial" charset="0"/>
                <a:cs typeface="Arial" charset="0"/>
              </a:rPr>
              <a:t>It </a:t>
            </a:r>
            <a:r>
              <a:rPr lang="en-US" sz="1600" dirty="0">
                <a:solidFill>
                  <a:prstClr val="black"/>
                </a:solidFill>
                <a:latin typeface="Arial" charset="0"/>
                <a:ea typeface="Arial" charset="0"/>
                <a:cs typeface="Arial" charset="0"/>
              </a:rPr>
              <a:t>appears that the WIGOS Metadata Model is centered on the observed variable. Is there a concept of data set, or collection level in this model? For example, how are observed variables grouped over the timeline of a campaign? Are there a set of files available for a specific variable, e.g. ozone, or CO2, etc.? Are they all considered to be of the same ”standard” file structure, or do data sets of the same observed variable become versioned over time, perhaps with different file structures? How would the observed variable (files) be organized in the archive?</a:t>
            </a:r>
          </a:p>
          <a:p>
            <a:pPr marL="228600" indent="-228600">
              <a:buFont typeface="+mj-lt"/>
              <a:buAutoNum type="arabicParenR"/>
            </a:pPr>
            <a:r>
              <a:rPr lang="en-US" sz="1600" dirty="0" smtClean="0">
                <a:solidFill>
                  <a:prstClr val="black"/>
                </a:solidFill>
                <a:latin typeface="Arial" charset="0"/>
                <a:ea typeface="Arial" charset="0"/>
                <a:cs typeface="Arial" charset="0"/>
              </a:rPr>
              <a:t>How </a:t>
            </a:r>
            <a:r>
              <a:rPr lang="en-US" sz="1600" dirty="0">
                <a:solidFill>
                  <a:prstClr val="black"/>
                </a:solidFill>
                <a:latin typeface="Arial" charset="0"/>
                <a:ea typeface="Arial" charset="0"/>
                <a:cs typeface="Arial" charset="0"/>
              </a:rPr>
              <a:t>are the observed variables named? Are the names full-length science names, e.g. </a:t>
            </a:r>
            <a:r>
              <a:rPr lang="en-US" sz="1600" dirty="0" err="1">
                <a:solidFill>
                  <a:prstClr val="black"/>
                </a:solidFill>
                <a:latin typeface="Arial" charset="0"/>
                <a:ea typeface="Arial" charset="0"/>
                <a:cs typeface="Arial" charset="0"/>
              </a:rPr>
              <a:t>carbon_dioxide_concentration</a:t>
            </a:r>
            <a:r>
              <a:rPr lang="en-US" sz="1600" dirty="0">
                <a:solidFill>
                  <a:prstClr val="black"/>
                </a:solidFill>
                <a:latin typeface="Arial" charset="0"/>
                <a:ea typeface="Arial" charset="0"/>
                <a:cs typeface="Arial" charset="0"/>
              </a:rPr>
              <a:t> or abbreviated names, e.g. CO2_conc</a:t>
            </a:r>
            <a:r>
              <a:rPr lang="en-US" sz="1600" dirty="0" smtClean="0">
                <a:solidFill>
                  <a:prstClr val="black"/>
                </a:solidFill>
                <a:latin typeface="Arial" charset="0"/>
                <a:ea typeface="Arial" charset="0"/>
                <a:cs typeface="Arial" charset="0"/>
              </a:rPr>
              <a:t>.?</a:t>
            </a:r>
            <a:endParaRPr lang="en-US" sz="1600" dirty="0">
              <a:solidFill>
                <a:prstClr val="black"/>
              </a:solidFill>
              <a:latin typeface="Arial" charset="0"/>
              <a:ea typeface="Arial" charset="0"/>
              <a:cs typeface="Arial" charset="0"/>
            </a:endParaRPr>
          </a:p>
          <a:p>
            <a:pPr marL="228600" indent="-228600">
              <a:buFont typeface="+mj-lt"/>
              <a:buAutoNum type="arabicParenR"/>
            </a:pPr>
            <a:r>
              <a:rPr lang="en-US" sz="1600" dirty="0" smtClean="0">
                <a:solidFill>
                  <a:prstClr val="black"/>
                </a:solidFill>
                <a:latin typeface="Arial" charset="0"/>
                <a:ea typeface="Arial" charset="0"/>
                <a:cs typeface="Arial" charset="0"/>
              </a:rPr>
              <a:t>Has </a:t>
            </a:r>
            <a:r>
              <a:rPr lang="en-US" sz="1600" dirty="0">
                <a:solidFill>
                  <a:prstClr val="black"/>
                </a:solidFill>
                <a:latin typeface="Arial" charset="0"/>
                <a:ea typeface="Arial" charset="0"/>
                <a:cs typeface="Arial" charset="0"/>
              </a:rPr>
              <a:t>the distribution of the data sets of the observed variables been considered? It is important to checksum the files, and hold details of the files, e.g. size, units, checksum values, in the metadata?</a:t>
            </a:r>
          </a:p>
          <a:p>
            <a:pPr marL="228600" indent="-228600">
              <a:buFont typeface="+mj-lt"/>
              <a:buAutoNum type="arabicParenR"/>
            </a:pPr>
            <a:r>
              <a:rPr lang="en-US" sz="1600" dirty="0" smtClean="0">
                <a:solidFill>
                  <a:prstClr val="black"/>
                </a:solidFill>
                <a:latin typeface="Arial" charset="0"/>
                <a:ea typeface="Arial" charset="0"/>
                <a:cs typeface="Arial" charset="0"/>
              </a:rPr>
              <a:t>For </a:t>
            </a:r>
            <a:r>
              <a:rPr lang="en-US" sz="1600" dirty="0">
                <a:solidFill>
                  <a:prstClr val="black"/>
                </a:solidFill>
                <a:latin typeface="Arial" charset="0"/>
                <a:ea typeface="Arial" charset="0"/>
                <a:cs typeface="Arial" charset="0"/>
              </a:rPr>
              <a:t>the purposes of improving interoperability with other systems, has the ISO Metadata standard been considered, in terms of mapping to an ISO 19115 metadata model?</a:t>
            </a:r>
          </a:p>
          <a:p>
            <a:pPr marL="228600" indent="-228600">
              <a:buFont typeface="+mj-lt"/>
              <a:buAutoNum type="arabicParenR"/>
            </a:pPr>
            <a:r>
              <a:rPr lang="en-US" sz="1600" dirty="0" smtClean="0">
                <a:solidFill>
                  <a:prstClr val="black"/>
                </a:solidFill>
                <a:latin typeface="Arial" charset="0"/>
                <a:ea typeface="Arial" charset="0"/>
                <a:cs typeface="Arial" charset="0"/>
              </a:rPr>
              <a:t>How </a:t>
            </a:r>
            <a:r>
              <a:rPr lang="en-US" sz="1600" dirty="0">
                <a:solidFill>
                  <a:prstClr val="black"/>
                </a:solidFill>
                <a:latin typeface="Arial" charset="0"/>
                <a:ea typeface="Arial" charset="0"/>
                <a:cs typeface="Arial" charset="0"/>
              </a:rPr>
              <a:t>would the archive be searched? What use cases are expected for searching for observed variable data? What keywords are expected to match the fields in the metadata model, and which fields are expected to be the target of these searches?</a:t>
            </a:r>
            <a:endParaRPr lang="en-US" sz="1600" dirty="0">
              <a:latin typeface="Arial" charset="0"/>
              <a:ea typeface="Arial" charset="0"/>
              <a:cs typeface="Arial" charset="0"/>
            </a:endParaRPr>
          </a:p>
          <a:p>
            <a:pPr>
              <a:buFont typeface="+mj-lt"/>
              <a:buAutoNum type="arabicParenR"/>
            </a:pPr>
            <a:endParaRPr lang="en-US" sz="1100" b="1" dirty="0" smtClean="0"/>
          </a:p>
          <a:p>
            <a:endParaRPr lang="en-US" sz="1100" b="1" dirty="0"/>
          </a:p>
          <a:p>
            <a:endParaRPr lang="en-US" sz="1100" b="1" dirty="0" smtClean="0"/>
          </a:p>
        </p:txBody>
      </p:sp>
    </p:spTree>
    <p:extLst>
      <p:ext uri="{BB962C8B-B14F-4D97-AF65-F5344CB8AC3E}">
        <p14:creationId xmlns:p14="http://schemas.microsoft.com/office/powerpoint/2010/main" val="1835132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CGMS Metadata Model</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1073041"/>
            <a:ext cx="8801100" cy="5049694"/>
          </a:xfrm>
          <a:prstGeom prst="rect">
            <a:avLst/>
          </a:prstGeom>
        </p:spPr>
      </p:pic>
    </p:spTree>
    <p:extLst>
      <p:ext uri="{BB962C8B-B14F-4D97-AF65-F5344CB8AC3E}">
        <p14:creationId xmlns:p14="http://schemas.microsoft.com/office/powerpoint/2010/main" val="908896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Comparison of Unified Metadata Model with </a:t>
            </a:r>
            <a:r>
              <a:rPr lang="en-US" sz="3200" dirty="0" smtClean="0"/>
              <a:t>CGMS </a:t>
            </a:r>
            <a:r>
              <a:rPr lang="en-US" sz="3200" dirty="0"/>
              <a:t>UML Data Model</a:t>
            </a:r>
          </a:p>
        </p:txBody>
      </p:sp>
      <p:sp>
        <p:nvSpPr>
          <p:cNvPr id="3" name="Content Placeholder 2"/>
          <p:cNvSpPr>
            <a:spLocks noGrp="1"/>
          </p:cNvSpPr>
          <p:nvPr>
            <p:ph idx="1"/>
          </p:nvPr>
        </p:nvSpPr>
        <p:spPr>
          <a:xfrm>
            <a:off x="457200" y="1261533"/>
            <a:ext cx="8229600" cy="4957763"/>
          </a:xfrm>
        </p:spPr>
        <p:txBody>
          <a:bodyPr>
            <a:noAutofit/>
          </a:bodyPr>
          <a:lstStyle/>
          <a:p>
            <a:pPr marL="0" lvl="0" indent="0">
              <a:buNone/>
            </a:pPr>
            <a:r>
              <a:rPr lang="en-US" sz="2000" b="1" dirty="0" smtClean="0"/>
              <a:t>High-level comparison</a:t>
            </a:r>
            <a:endParaRPr lang="en-US" sz="1100" b="1" dirty="0" smtClean="0"/>
          </a:p>
          <a:p>
            <a:pPr marL="0" lvl="0" indent="0">
              <a:buNone/>
            </a:pPr>
            <a:r>
              <a:rPr lang="en-US" sz="1100" b="1" dirty="0"/>
              <a:t>METADATA </a:t>
            </a:r>
            <a:r>
              <a:rPr lang="en-US" sz="1100" b="1" dirty="0" smtClean="0"/>
              <a:t>INFORMATION</a:t>
            </a:r>
          </a:p>
          <a:p>
            <a:pPr marL="457200" lvl="1" indent="0">
              <a:buNone/>
            </a:pPr>
            <a:r>
              <a:rPr lang="en-US" sz="1100" dirty="0" err="1" smtClean="0"/>
              <a:t>MetadataDate</a:t>
            </a:r>
            <a:r>
              <a:rPr lang="en-US" sz="1100" dirty="0" smtClean="0"/>
              <a:t> </a:t>
            </a:r>
            <a:r>
              <a:rPr lang="en-US" sz="1100" dirty="0"/>
              <a:t>not </a:t>
            </a:r>
            <a:r>
              <a:rPr lang="en-US" sz="1100" dirty="0" smtClean="0"/>
              <a:t>present.</a:t>
            </a:r>
            <a:endParaRPr lang="en-US" sz="1100" dirty="0"/>
          </a:p>
          <a:p>
            <a:pPr marL="0" lvl="0" indent="0">
              <a:buNone/>
            </a:pPr>
            <a:r>
              <a:rPr lang="en-US" sz="1100" b="1" dirty="0"/>
              <a:t>DATA </a:t>
            </a:r>
            <a:r>
              <a:rPr lang="en-US" sz="1100" b="1" dirty="0" smtClean="0"/>
              <a:t>IDENTIFICATION</a:t>
            </a:r>
          </a:p>
          <a:p>
            <a:pPr marL="457200" lvl="1" indent="0">
              <a:buNone/>
            </a:pPr>
            <a:r>
              <a:rPr lang="en-US" sz="1100" dirty="0" smtClean="0"/>
              <a:t>(UMM-C-</a:t>
            </a:r>
            <a:r>
              <a:rPr lang="en-US" sz="1100" dirty="0"/>
              <a:t>&gt;</a:t>
            </a:r>
            <a:r>
              <a:rPr lang="en-US" sz="1100" dirty="0" err="1"/>
              <a:t>ShortName</a:t>
            </a:r>
            <a:r>
              <a:rPr lang="en-US" sz="1100" dirty="0"/>
              <a:t> is at the collection level.  </a:t>
            </a:r>
            <a:r>
              <a:rPr lang="en-US" sz="1100" dirty="0" smtClean="0"/>
              <a:t>CGMS-&gt;</a:t>
            </a:r>
            <a:r>
              <a:rPr lang="en-US" sz="1100" dirty="0" err="1" smtClean="0"/>
              <a:t>Product_Information</a:t>
            </a:r>
            <a:r>
              <a:rPr lang="en-US" sz="1100" dirty="0" smtClean="0"/>
              <a:t>/</a:t>
            </a:r>
            <a:r>
              <a:rPr lang="en-US" sz="1100" dirty="0" err="1" smtClean="0"/>
              <a:t>Product_Name</a:t>
            </a:r>
            <a:r>
              <a:rPr lang="en-US" sz="1100" dirty="0" smtClean="0"/>
              <a:t>/ </a:t>
            </a:r>
            <a:r>
              <a:rPr lang="en-US" sz="1100" dirty="0"/>
              <a:t>appears to be at the </a:t>
            </a:r>
            <a:r>
              <a:rPr lang="en-US" sz="1100" dirty="0" smtClean="0"/>
              <a:t>collection level – clarification sought).</a:t>
            </a:r>
            <a:endParaRPr lang="en-US" sz="1100" dirty="0"/>
          </a:p>
          <a:p>
            <a:pPr marL="0" lvl="0" indent="0">
              <a:buNone/>
            </a:pPr>
            <a:r>
              <a:rPr lang="en-US" sz="1100" b="1" dirty="0" smtClean="0"/>
              <a:t>MEASUREMENT/VARIABLE</a:t>
            </a:r>
          </a:p>
          <a:p>
            <a:pPr marL="457200" lvl="1" indent="0">
              <a:buNone/>
            </a:pPr>
            <a:r>
              <a:rPr lang="en-US" sz="1100" dirty="0"/>
              <a:t>UMM-</a:t>
            </a:r>
            <a:r>
              <a:rPr lang="en-US" sz="1100" dirty="0" err="1"/>
              <a:t>Var</a:t>
            </a:r>
            <a:r>
              <a:rPr lang="en-US" sz="1100" dirty="0"/>
              <a:t>/Variable/Name </a:t>
            </a:r>
            <a:r>
              <a:rPr lang="en-US" sz="1100" dirty="0" smtClean="0"/>
              <a:t>does not map to anything in the CGMS model.</a:t>
            </a:r>
          </a:p>
          <a:p>
            <a:pPr marL="457200" lvl="1" indent="0">
              <a:buNone/>
            </a:pPr>
            <a:r>
              <a:rPr lang="en-US" sz="1100" dirty="0" smtClean="0"/>
              <a:t>UMM-C/Description maps to CGMS-&gt;</a:t>
            </a:r>
            <a:r>
              <a:rPr lang="en-US" sz="1100" dirty="0" err="1" smtClean="0"/>
              <a:t>Product_Information</a:t>
            </a:r>
            <a:r>
              <a:rPr lang="en-US" sz="1100" dirty="0" smtClean="0"/>
              <a:t>/</a:t>
            </a:r>
            <a:r>
              <a:rPr lang="en-US" sz="1100" dirty="0" err="1" smtClean="0"/>
              <a:t>Product_Description</a:t>
            </a:r>
            <a:r>
              <a:rPr lang="en-US" sz="1100" dirty="0" smtClean="0"/>
              <a:t>.</a:t>
            </a:r>
            <a:endParaRPr lang="en-US" sz="1100" dirty="0"/>
          </a:p>
          <a:p>
            <a:pPr marL="0" lvl="0" indent="0">
              <a:buNone/>
            </a:pPr>
            <a:r>
              <a:rPr lang="en-US" sz="1100" b="1" dirty="0"/>
              <a:t>DESCRIPTIVE </a:t>
            </a:r>
            <a:r>
              <a:rPr lang="en-US" sz="1100" b="1" dirty="0" smtClean="0"/>
              <a:t>KEYWORDS</a:t>
            </a:r>
          </a:p>
          <a:p>
            <a:pPr marL="457200" lvl="1" indent="0">
              <a:buNone/>
            </a:pPr>
            <a:r>
              <a:rPr lang="en-US" sz="1100" dirty="0" smtClean="0"/>
              <a:t>CGMS-&gt;Product Access Guide Domains shows a hierarchy of various science keyword categories. Potentially these map to UMM-C-&gt;</a:t>
            </a:r>
            <a:r>
              <a:rPr lang="en-US" sz="1100" dirty="0" err="1" smtClean="0"/>
              <a:t>ScienceKeywords</a:t>
            </a:r>
            <a:r>
              <a:rPr lang="en-US" sz="1100" dirty="0" smtClean="0"/>
              <a:t>. (Need clarification on how these keywords are stored in the CGMS metadata, or target fields in the metadata, if employed during a search).</a:t>
            </a:r>
            <a:endParaRPr lang="en-US" sz="1100" dirty="0"/>
          </a:p>
          <a:p>
            <a:pPr marL="0" lvl="0" indent="0">
              <a:buNone/>
            </a:pPr>
            <a:r>
              <a:rPr lang="en-US" sz="1100" b="1" dirty="0"/>
              <a:t>DISTRIBUTION </a:t>
            </a:r>
            <a:r>
              <a:rPr lang="en-US" sz="1100" b="1" dirty="0" smtClean="0"/>
              <a:t>INFORMATION</a:t>
            </a:r>
          </a:p>
          <a:p>
            <a:pPr marL="457200" lvl="1" indent="0">
              <a:buNone/>
            </a:pPr>
            <a:r>
              <a:rPr lang="en-US" sz="1100" dirty="0" smtClean="0"/>
              <a:t>UMM-C-&gt;Distribution maps to </a:t>
            </a:r>
            <a:r>
              <a:rPr lang="en-US" sz="1100" dirty="0" err="1" smtClean="0"/>
              <a:t>Product_Distribution</a:t>
            </a:r>
            <a:r>
              <a:rPr lang="en-US" sz="1100" dirty="0" smtClean="0"/>
              <a:t> </a:t>
            </a:r>
            <a:r>
              <a:rPr lang="en-US" sz="1100" dirty="0" smtClean="0"/>
              <a:t>fields.</a:t>
            </a:r>
            <a:endParaRPr lang="en-US" sz="1100" dirty="0"/>
          </a:p>
          <a:p>
            <a:pPr marL="0" lvl="0" indent="0">
              <a:buNone/>
            </a:pPr>
            <a:r>
              <a:rPr lang="en-US" sz="1100" b="1" dirty="0"/>
              <a:t>TEMPORAL </a:t>
            </a:r>
            <a:r>
              <a:rPr lang="en-US" sz="1100" b="1" dirty="0" smtClean="0"/>
              <a:t>INFORMATION</a:t>
            </a:r>
          </a:p>
          <a:p>
            <a:pPr marL="457200" lvl="1" indent="0">
              <a:buNone/>
            </a:pPr>
            <a:r>
              <a:rPr lang="en-US" sz="1100" dirty="0" smtClean="0"/>
              <a:t>UMM-C-&gt;Temporal Extent maps to </a:t>
            </a:r>
            <a:r>
              <a:rPr lang="en-US" sz="1100" dirty="0" err="1" smtClean="0"/>
              <a:t>Temporal_Extent</a:t>
            </a:r>
            <a:r>
              <a:rPr lang="en-US" sz="1100" dirty="0" smtClean="0"/>
              <a:t>, however we are not clear as to what level of detail there is in the definition of the CGMS fields and whether it allows for </a:t>
            </a:r>
            <a:r>
              <a:rPr lang="en-US" sz="1100" dirty="0" err="1" smtClean="0"/>
              <a:t>PrecisionOfSeconds</a:t>
            </a:r>
            <a:r>
              <a:rPr lang="en-US" sz="1100" dirty="0" smtClean="0"/>
              <a:t>, and </a:t>
            </a:r>
            <a:r>
              <a:rPr lang="en-US" sz="1100" dirty="0" err="1" smtClean="0"/>
              <a:t>PeriodicDateTimes</a:t>
            </a:r>
            <a:r>
              <a:rPr lang="en-US" sz="1100" dirty="0" smtClean="0"/>
              <a:t> to be defined.</a:t>
            </a:r>
            <a:endParaRPr lang="en-US" sz="1100" dirty="0"/>
          </a:p>
          <a:p>
            <a:pPr marL="0" lvl="0" indent="0">
              <a:buNone/>
            </a:pPr>
            <a:r>
              <a:rPr lang="en-US" sz="1100" b="1" dirty="0"/>
              <a:t>SPATIAL </a:t>
            </a:r>
            <a:r>
              <a:rPr lang="en-US" sz="1100" b="1" dirty="0" smtClean="0"/>
              <a:t>INFORMATION</a:t>
            </a:r>
          </a:p>
          <a:p>
            <a:pPr marL="457200" lvl="1" indent="0">
              <a:buNone/>
            </a:pPr>
            <a:r>
              <a:rPr lang="en-US" sz="1100" dirty="0"/>
              <a:t>UMM-C-</a:t>
            </a:r>
            <a:r>
              <a:rPr lang="en-US" sz="1100" dirty="0" smtClean="0"/>
              <a:t>&gt;</a:t>
            </a:r>
            <a:r>
              <a:rPr lang="en-US" sz="1100" dirty="0" err="1" smtClean="0"/>
              <a:t>SpatialExtent</a:t>
            </a:r>
            <a:r>
              <a:rPr lang="en-US" sz="1100" dirty="0" smtClean="0"/>
              <a:t>  </a:t>
            </a:r>
            <a:r>
              <a:rPr lang="en-US" sz="1100" dirty="0"/>
              <a:t>maps to </a:t>
            </a:r>
            <a:r>
              <a:rPr lang="en-US" sz="1100" dirty="0" err="1" smtClean="0"/>
              <a:t>SpatialCoverage</a:t>
            </a:r>
            <a:r>
              <a:rPr lang="en-US" sz="1100" dirty="0" smtClean="0"/>
              <a:t> however </a:t>
            </a:r>
            <a:r>
              <a:rPr lang="en-US" sz="1100" dirty="0"/>
              <a:t>we are not clear as to what level of detail there is in the definition of the CGMS </a:t>
            </a:r>
            <a:r>
              <a:rPr lang="en-US" sz="1100" dirty="0" smtClean="0"/>
              <a:t>fields in terms of definition of horizontal extents including: bounding box, polygons, also vertical </a:t>
            </a:r>
            <a:r>
              <a:rPr lang="en-US" sz="1100" dirty="0" smtClean="0"/>
              <a:t>extents.</a:t>
            </a:r>
            <a:endParaRPr lang="en-US" sz="1100" dirty="0"/>
          </a:p>
          <a:p>
            <a:pPr marL="0" lvl="0" indent="0">
              <a:buNone/>
            </a:pPr>
            <a:r>
              <a:rPr lang="en-US" sz="1100" b="1" dirty="0"/>
              <a:t>ACQUISITION </a:t>
            </a:r>
            <a:r>
              <a:rPr lang="en-US" sz="1100" b="1" dirty="0" smtClean="0"/>
              <a:t>INFORMATION</a:t>
            </a:r>
            <a:endParaRPr lang="en-US" sz="1100" b="1" dirty="0" smtClean="0"/>
          </a:p>
          <a:p>
            <a:pPr marL="457200" lvl="1" indent="0">
              <a:buNone/>
            </a:pPr>
            <a:r>
              <a:rPr lang="en-US" sz="1100" dirty="0" smtClean="0"/>
              <a:t>UMM-C-&gt;Platform maps well to CGMS-&gt;</a:t>
            </a:r>
            <a:r>
              <a:rPr lang="en-US" sz="1100" dirty="0" err="1" smtClean="0"/>
              <a:t>Spacecraft_Information</a:t>
            </a:r>
            <a:r>
              <a:rPr lang="en-US" sz="1100" dirty="0" smtClean="0"/>
              <a:t>.</a:t>
            </a:r>
            <a:endParaRPr lang="en-US" sz="1100" dirty="0"/>
          </a:p>
        </p:txBody>
      </p:sp>
    </p:spTree>
    <p:extLst>
      <p:ext uri="{BB962C8B-B14F-4D97-AF65-F5344CB8AC3E}">
        <p14:creationId xmlns:p14="http://schemas.microsoft.com/office/powerpoint/2010/main" val="770412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EOSDIS-EED">
  <a:themeElements>
    <a:clrScheme name="EOSDIS">
      <a:dk1>
        <a:srgbClr val="171717"/>
      </a:dk1>
      <a:lt1>
        <a:sysClr val="window" lastClr="FFFFFF"/>
      </a:lt1>
      <a:dk2>
        <a:srgbClr val="1F497D"/>
      </a:dk2>
      <a:lt2>
        <a:srgbClr val="ECF0F1"/>
      </a:lt2>
      <a:accent1>
        <a:srgbClr val="3498DB"/>
      </a:accent1>
      <a:accent2>
        <a:srgbClr val="C0392B"/>
      </a:accent2>
      <a:accent3>
        <a:srgbClr val="2ECC71"/>
      </a:accent3>
      <a:accent4>
        <a:srgbClr val="9B59B6"/>
      </a:accent4>
      <a:accent5>
        <a:srgbClr val="1ABC9C"/>
      </a:accent5>
      <a:accent6>
        <a:srgbClr val="E67E22"/>
      </a:accent6>
      <a:hlink>
        <a:srgbClr val="2980B9"/>
      </a:hlink>
      <a:folHlink>
        <a:srgbClr val="8E44AD"/>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noFill/>
        <a:ln w="19050" cap="flat">
          <a:solidFill>
            <a:srgbClr val="000000"/>
          </a:solidFill>
          <a:prstDash val="solid"/>
          <a:round/>
          <a:headEnd type="none" w="lg" len="lg"/>
          <a:tailEnd type="triangle" w="lg" len="lg"/>
        </a:ln>
      </a:spPr>
      <a:bodyPr/>
      <a:lstStyle/>
    </a:ln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EOSDIS-EED.thmx</Template>
  <TotalTime>73213</TotalTime>
  <Words>1317</Words>
  <Application>Microsoft Macintosh PowerPoint</Application>
  <PresentationFormat>On-screen Show (4:3)</PresentationFormat>
  <Paragraphs>96</Paragraphs>
  <Slides>12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Avenir Heavy</vt:lpstr>
      <vt:lpstr>Franklin Gothic Book</vt:lpstr>
      <vt:lpstr>Helvetica Neue</vt:lpstr>
      <vt:lpstr>Times-Roman</vt:lpstr>
      <vt:lpstr>Verdana</vt:lpstr>
      <vt:lpstr>Arial</vt:lpstr>
      <vt:lpstr>EOSDIS-EED</vt:lpstr>
      <vt:lpstr>Unified Metadata Model- WIGOS/CGMS Mapping</vt:lpstr>
      <vt:lpstr>Agenda</vt:lpstr>
      <vt:lpstr>Unified Metadata Model (UMM)</vt:lpstr>
      <vt:lpstr>Unified Metadata Model</vt:lpstr>
      <vt:lpstr>WIGOS Metadata Model</vt:lpstr>
      <vt:lpstr>Comparison of Unified Metadata Model with WIGOS UML Data Model</vt:lpstr>
      <vt:lpstr>Clarification of mappings:  WIGOS-&gt;UMM</vt:lpstr>
      <vt:lpstr>CGMS Metadata Model</vt:lpstr>
      <vt:lpstr>Comparison of Unified Metadata Model with CGMS UML Data Model</vt:lpstr>
      <vt:lpstr>Clarification of mappings:  CGMS-&gt;UMM</vt:lpstr>
      <vt:lpstr>Discussion of similarities/differences</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G PLOFCHAN</dc:creator>
  <cp:lastModifiedBy>Microsoft Office User</cp:lastModifiedBy>
  <cp:revision>807</cp:revision>
  <cp:lastPrinted>2016-07-27T15:28:03Z</cp:lastPrinted>
  <dcterms:modified xsi:type="dcterms:W3CDTF">2016-09-20T13:28:31Z</dcterms:modified>
</cp:coreProperties>
</file>