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notesSlides/notesSlide5.xml" ContentType="application/vnd.openxmlformats-officedocument.presentationml.notesSlide+xml"/>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8" r:id="rId1"/>
    <p:sldMasterId id="2147484019" r:id="rId2"/>
  </p:sldMasterIdLst>
  <p:notesMasterIdLst>
    <p:notesMasterId r:id="rId42"/>
  </p:notesMasterIdLst>
  <p:handoutMasterIdLst>
    <p:handoutMasterId r:id="rId43"/>
  </p:handoutMasterIdLst>
  <p:sldIdLst>
    <p:sldId id="256" r:id="rId3"/>
    <p:sldId id="582" r:id="rId4"/>
    <p:sldId id="684" r:id="rId5"/>
    <p:sldId id="712" r:id="rId6"/>
    <p:sldId id="713" r:id="rId7"/>
    <p:sldId id="714" r:id="rId8"/>
    <p:sldId id="717" r:id="rId9"/>
    <p:sldId id="719" r:id="rId10"/>
    <p:sldId id="718" r:id="rId11"/>
    <p:sldId id="757" r:id="rId12"/>
    <p:sldId id="760" r:id="rId13"/>
    <p:sldId id="759" r:id="rId14"/>
    <p:sldId id="736" r:id="rId15"/>
    <p:sldId id="725" r:id="rId16"/>
    <p:sldId id="726" r:id="rId17"/>
    <p:sldId id="733" r:id="rId18"/>
    <p:sldId id="734" r:id="rId19"/>
    <p:sldId id="762" r:id="rId20"/>
    <p:sldId id="763" r:id="rId21"/>
    <p:sldId id="764" r:id="rId22"/>
    <p:sldId id="737" r:id="rId23"/>
    <p:sldId id="738" r:id="rId24"/>
    <p:sldId id="739" r:id="rId25"/>
    <p:sldId id="740" r:id="rId26"/>
    <p:sldId id="741" r:id="rId27"/>
    <p:sldId id="742" r:id="rId28"/>
    <p:sldId id="746" r:id="rId29"/>
    <p:sldId id="750" r:id="rId30"/>
    <p:sldId id="690" r:id="rId31"/>
    <p:sldId id="765" r:id="rId32"/>
    <p:sldId id="766" r:id="rId33"/>
    <p:sldId id="767" r:id="rId34"/>
    <p:sldId id="768" r:id="rId35"/>
    <p:sldId id="769" r:id="rId36"/>
    <p:sldId id="770" r:id="rId37"/>
    <p:sldId id="771" r:id="rId38"/>
    <p:sldId id="772" r:id="rId39"/>
    <p:sldId id="453" r:id="rId40"/>
    <p:sldId id="774" r:id="rId41"/>
  </p:sldIdLst>
  <p:sldSz cx="9144000" cy="6858000" type="screen4x3"/>
  <p:notesSz cx="6810375" cy="9942513"/>
  <p:defaultTextStyle>
    <a:defPPr>
      <a:defRPr lang="en-GB"/>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ollanda" initials="I" lastIdx="25" clrIdx="0"/>
  <p:cmAuthor id="1" name="Rosemarie Leone" initials="" lastIdx="1" clrIdx="1"/>
  <p:cmAuthor id="2" name="Iolanda Maggio" initials="IM" lastIdx="7" clrIdx="2"/>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CF4A"/>
    <a:srgbClr val="FDC82F"/>
    <a:srgbClr val="E37222"/>
    <a:srgbClr val="99CF64"/>
    <a:srgbClr val="9CCF1F"/>
    <a:srgbClr val="00CF00"/>
    <a:srgbClr val="0098DB"/>
    <a:srgbClr val="00549F"/>
    <a:srgbClr val="00338D"/>
    <a:srgbClr val="D010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244" autoAdjust="0"/>
    <p:restoredTop sz="82649" autoAdjust="0"/>
  </p:normalViewPr>
  <p:slideViewPr>
    <p:cSldViewPr snapToGrid="0">
      <p:cViewPr varScale="1">
        <p:scale>
          <a:sx n="60" d="100"/>
          <a:sy n="60" d="100"/>
        </p:scale>
        <p:origin x="-2464" y="-96"/>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4764"/>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notesMaster" Target="notesMasters/notesMaster1.xml"/><Relationship Id="rId43" Type="http://schemas.openxmlformats.org/officeDocument/2006/relationships/handoutMaster" Target="handoutMasters/handoutMaster1.xml"/><Relationship Id="rId44" Type="http://schemas.openxmlformats.org/officeDocument/2006/relationships/printerSettings" Target="printerSettings/printerSettings1.bin"/><Relationship Id="rId45"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 Id="rId2"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 Id="rId2"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8738" name="Rectangle 2"/>
          <p:cNvSpPr>
            <a:spLocks noGrp="1" noChangeArrowheads="1"/>
          </p:cNvSpPr>
          <p:nvPr>
            <p:ph type="hdr" sz="quarter"/>
          </p:nvPr>
        </p:nvSpPr>
        <p:spPr bwMode="auto">
          <a:xfrm>
            <a:off x="0" y="0"/>
            <a:ext cx="2951060" cy="496787"/>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defTabSz="892175">
              <a:defRPr sz="1100">
                <a:latin typeface="Arial" pitchFamily="34" charset="0"/>
              </a:defRPr>
            </a:lvl1pPr>
          </a:lstStyle>
          <a:p>
            <a:pPr>
              <a:defRPr/>
            </a:pPr>
            <a:endParaRPr lang="it-IT"/>
          </a:p>
        </p:txBody>
      </p:sp>
      <p:sp>
        <p:nvSpPr>
          <p:cNvPr id="628739" name="Rectangle 3"/>
          <p:cNvSpPr>
            <a:spLocks noGrp="1" noChangeArrowheads="1"/>
          </p:cNvSpPr>
          <p:nvPr>
            <p:ph type="dt" sz="quarter" idx="1"/>
          </p:nvPr>
        </p:nvSpPr>
        <p:spPr bwMode="auto">
          <a:xfrm>
            <a:off x="3857776" y="0"/>
            <a:ext cx="2951060" cy="496787"/>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algn="r" defTabSz="892175">
              <a:defRPr sz="1100">
                <a:latin typeface="Arial" pitchFamily="34" charset="0"/>
              </a:defRPr>
            </a:lvl1pPr>
          </a:lstStyle>
          <a:p>
            <a:pPr>
              <a:defRPr/>
            </a:pPr>
            <a:endParaRPr lang="it-IT"/>
          </a:p>
        </p:txBody>
      </p:sp>
      <p:sp>
        <p:nvSpPr>
          <p:cNvPr id="628740" name="Rectangle 4"/>
          <p:cNvSpPr>
            <a:spLocks noGrp="1" noChangeArrowheads="1"/>
          </p:cNvSpPr>
          <p:nvPr>
            <p:ph type="ftr" sz="quarter" idx="2"/>
          </p:nvPr>
        </p:nvSpPr>
        <p:spPr bwMode="auto">
          <a:xfrm>
            <a:off x="0" y="9444031"/>
            <a:ext cx="2951060" cy="496787"/>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defTabSz="892175">
              <a:defRPr sz="1100">
                <a:latin typeface="Arial" pitchFamily="34" charset="0"/>
              </a:defRPr>
            </a:lvl1pPr>
          </a:lstStyle>
          <a:p>
            <a:pPr>
              <a:defRPr/>
            </a:pPr>
            <a:endParaRPr lang="it-IT"/>
          </a:p>
        </p:txBody>
      </p:sp>
      <p:sp>
        <p:nvSpPr>
          <p:cNvPr id="628741" name="Rectangle 5"/>
          <p:cNvSpPr>
            <a:spLocks noGrp="1" noChangeArrowheads="1"/>
          </p:cNvSpPr>
          <p:nvPr>
            <p:ph type="sldNum" sz="quarter" idx="3"/>
          </p:nvPr>
        </p:nvSpPr>
        <p:spPr bwMode="auto">
          <a:xfrm>
            <a:off x="3857776" y="9444031"/>
            <a:ext cx="2951060" cy="496787"/>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algn="r" defTabSz="892175">
              <a:defRPr sz="1100">
                <a:latin typeface="Arial" pitchFamily="34" charset="0"/>
              </a:defRPr>
            </a:lvl1pPr>
          </a:lstStyle>
          <a:p>
            <a:pPr>
              <a:defRPr/>
            </a:pPr>
            <a:fld id="{933B368F-7390-407E-A166-C3FF4AEA6310}" type="slidenum">
              <a:rPr lang="it-IT"/>
              <a:pPr>
                <a:defRPr/>
              </a:pPr>
              <a:t>‹#›</a:t>
            </a:fld>
            <a:endParaRPr lang="it-IT"/>
          </a:p>
        </p:txBody>
      </p:sp>
    </p:spTree>
    <p:extLst>
      <p:ext uri="{BB962C8B-B14F-4D97-AF65-F5344CB8AC3E}">
        <p14:creationId xmlns:p14="http://schemas.microsoft.com/office/powerpoint/2010/main" val="1696080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1"/>
            <a:ext cx="2923351" cy="518828"/>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defTabSz="862013">
              <a:defRPr sz="1100"/>
            </a:lvl1pPr>
          </a:lstStyle>
          <a:p>
            <a:pPr>
              <a:defRPr/>
            </a:pPr>
            <a:endParaRPr lang="en-US"/>
          </a:p>
        </p:txBody>
      </p:sp>
      <p:sp>
        <p:nvSpPr>
          <p:cNvPr id="58371" name="Rectangle 3"/>
          <p:cNvSpPr>
            <a:spLocks noGrp="1" noChangeArrowheads="1"/>
          </p:cNvSpPr>
          <p:nvPr>
            <p:ph type="dt" idx="1"/>
          </p:nvPr>
        </p:nvSpPr>
        <p:spPr bwMode="auto">
          <a:xfrm>
            <a:off x="3874710" y="1"/>
            <a:ext cx="2923350" cy="518828"/>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algn="r" defTabSz="862013">
              <a:defRPr sz="1100"/>
            </a:lvl1pPr>
          </a:lstStyle>
          <a:p>
            <a:pPr>
              <a:defRPr/>
            </a:pPr>
            <a:fld id="{CF29402C-3E51-426F-A9D1-4184FC0D9C3E}" type="datetimeFigureOut">
              <a:rPr lang="en-US"/>
              <a:pPr>
                <a:defRPr/>
              </a:pPr>
              <a:t>20/09/16</a:t>
            </a:fld>
            <a:endParaRPr lang="en-US"/>
          </a:p>
        </p:txBody>
      </p:sp>
      <p:sp>
        <p:nvSpPr>
          <p:cNvPr id="22532" name="Rectangle 4"/>
          <p:cNvSpPr>
            <a:spLocks noGrp="1" noRot="1" noChangeAspect="1" noChangeArrowheads="1" noTextEdit="1"/>
          </p:cNvSpPr>
          <p:nvPr>
            <p:ph type="sldImg" idx="2"/>
          </p:nvPr>
        </p:nvSpPr>
        <p:spPr bwMode="auto">
          <a:xfrm>
            <a:off x="968375" y="741363"/>
            <a:ext cx="4932363" cy="37004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3" name="Rectangle 5"/>
          <p:cNvSpPr>
            <a:spLocks noGrp="1" noChangeArrowheads="1"/>
          </p:cNvSpPr>
          <p:nvPr>
            <p:ph type="body" sz="quarter" idx="3"/>
          </p:nvPr>
        </p:nvSpPr>
        <p:spPr bwMode="auto">
          <a:xfrm>
            <a:off x="877467" y="4737275"/>
            <a:ext cx="5043126" cy="4442255"/>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58374" name="Rectangle 6"/>
          <p:cNvSpPr>
            <a:spLocks noGrp="1" noChangeArrowheads="1"/>
          </p:cNvSpPr>
          <p:nvPr>
            <p:ph type="ftr" sz="quarter" idx="4"/>
          </p:nvPr>
        </p:nvSpPr>
        <p:spPr bwMode="auto">
          <a:xfrm>
            <a:off x="0" y="9474551"/>
            <a:ext cx="2923351" cy="444226"/>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defTabSz="862013">
              <a:defRPr sz="1100"/>
            </a:lvl1pPr>
          </a:lstStyle>
          <a:p>
            <a:pPr>
              <a:defRPr/>
            </a:pPr>
            <a:endParaRPr lang="en-US"/>
          </a:p>
        </p:txBody>
      </p:sp>
      <p:sp>
        <p:nvSpPr>
          <p:cNvPr id="58375" name="Rectangle 7"/>
          <p:cNvSpPr>
            <a:spLocks noGrp="1" noChangeArrowheads="1"/>
          </p:cNvSpPr>
          <p:nvPr>
            <p:ph type="sldNum" sz="quarter" idx="5"/>
          </p:nvPr>
        </p:nvSpPr>
        <p:spPr bwMode="auto">
          <a:xfrm>
            <a:off x="3874710" y="9474551"/>
            <a:ext cx="2923350" cy="444226"/>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algn="r" defTabSz="862013">
              <a:defRPr sz="1100"/>
            </a:lvl1pPr>
          </a:lstStyle>
          <a:p>
            <a:pPr>
              <a:defRPr/>
            </a:pPr>
            <a:fld id="{7CDE6C7F-2D6A-43CA-B515-688D5488897A}" type="slidenum">
              <a:rPr lang="en-US"/>
              <a:pPr>
                <a:defRPr/>
              </a:pPr>
              <a:t>‹#›</a:t>
            </a:fld>
            <a:endParaRPr lang="en-US"/>
          </a:p>
        </p:txBody>
      </p:sp>
    </p:spTree>
    <p:extLst>
      <p:ext uri="{BB962C8B-B14F-4D97-AF65-F5344CB8AC3E}">
        <p14:creationId xmlns:p14="http://schemas.microsoft.com/office/powerpoint/2010/main" val="15929943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8828" eaLnBrk="0" hangingPunct="0">
              <a:defRPr sz="2400">
                <a:solidFill>
                  <a:schemeClr val="tx1"/>
                </a:solidFill>
                <a:latin typeface="Verdana" charset="0"/>
                <a:ea typeface="ＭＳ Ｐゴシック" charset="0"/>
                <a:cs typeface="ＭＳ Ｐゴシック" charset="0"/>
              </a:defRPr>
            </a:lvl1pPr>
            <a:lvl2pPr marL="745253" indent="-286636" defTabSz="918828" eaLnBrk="0" hangingPunct="0">
              <a:defRPr sz="2400">
                <a:solidFill>
                  <a:schemeClr val="tx1"/>
                </a:solidFill>
                <a:latin typeface="Verdana" charset="0"/>
                <a:ea typeface="ＭＳ Ｐゴシック" charset="0"/>
              </a:defRPr>
            </a:lvl2pPr>
            <a:lvl3pPr marL="1146543" indent="-229309" defTabSz="918828" eaLnBrk="0" hangingPunct="0">
              <a:defRPr sz="2400">
                <a:solidFill>
                  <a:schemeClr val="tx1"/>
                </a:solidFill>
                <a:latin typeface="Verdana" charset="0"/>
                <a:ea typeface="ＭＳ Ｐゴシック" charset="0"/>
              </a:defRPr>
            </a:lvl3pPr>
            <a:lvl4pPr marL="1605161" indent="-229309" defTabSz="918828" eaLnBrk="0" hangingPunct="0">
              <a:defRPr sz="2400">
                <a:solidFill>
                  <a:schemeClr val="tx1"/>
                </a:solidFill>
                <a:latin typeface="Verdana" charset="0"/>
                <a:ea typeface="ＭＳ Ｐゴシック" charset="0"/>
              </a:defRPr>
            </a:lvl4pPr>
            <a:lvl5pPr marL="2063778" indent="-229309" defTabSz="918828" eaLnBrk="0" hangingPunct="0">
              <a:defRPr sz="2400">
                <a:solidFill>
                  <a:schemeClr val="tx1"/>
                </a:solidFill>
                <a:latin typeface="Verdana" charset="0"/>
                <a:ea typeface="ＭＳ Ｐゴシック" charset="0"/>
              </a:defRPr>
            </a:lvl5pPr>
            <a:lvl6pPr marL="2522395" indent="-229309" defTabSz="918828" eaLnBrk="0" fontAlgn="base" hangingPunct="0">
              <a:spcBef>
                <a:spcPct val="0"/>
              </a:spcBef>
              <a:spcAft>
                <a:spcPct val="0"/>
              </a:spcAft>
              <a:defRPr sz="2400">
                <a:solidFill>
                  <a:schemeClr val="tx1"/>
                </a:solidFill>
                <a:latin typeface="Verdana" charset="0"/>
                <a:ea typeface="ＭＳ Ｐゴシック" charset="0"/>
              </a:defRPr>
            </a:lvl6pPr>
            <a:lvl7pPr marL="2981013" indent="-229309" defTabSz="918828" eaLnBrk="0" fontAlgn="base" hangingPunct="0">
              <a:spcBef>
                <a:spcPct val="0"/>
              </a:spcBef>
              <a:spcAft>
                <a:spcPct val="0"/>
              </a:spcAft>
              <a:defRPr sz="2400">
                <a:solidFill>
                  <a:schemeClr val="tx1"/>
                </a:solidFill>
                <a:latin typeface="Verdana" charset="0"/>
                <a:ea typeface="ＭＳ Ｐゴシック" charset="0"/>
              </a:defRPr>
            </a:lvl7pPr>
            <a:lvl8pPr marL="3439630" indent="-229309" defTabSz="918828" eaLnBrk="0" fontAlgn="base" hangingPunct="0">
              <a:spcBef>
                <a:spcPct val="0"/>
              </a:spcBef>
              <a:spcAft>
                <a:spcPct val="0"/>
              </a:spcAft>
              <a:defRPr sz="2400">
                <a:solidFill>
                  <a:schemeClr val="tx1"/>
                </a:solidFill>
                <a:latin typeface="Verdana" charset="0"/>
                <a:ea typeface="ＭＳ Ｐゴシック" charset="0"/>
              </a:defRPr>
            </a:lvl8pPr>
            <a:lvl9pPr marL="3898247" indent="-229309" defTabSz="918828"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fld id="{6CF39842-8273-8742-B7EF-911C76AEC8FE}" type="slidenum">
              <a:rPr lang="en-GB" sz="1200">
                <a:latin typeface="Arial" charset="0"/>
                <a:ea typeface="MS PGothic" charset="0"/>
                <a:cs typeface="MS PGothic" charset="0"/>
              </a:rPr>
              <a:pPr eaLnBrk="1" hangingPunct="1"/>
              <a:t>4</a:t>
            </a:fld>
            <a:endParaRPr lang="en-GB" sz="1200">
              <a:latin typeface="Arial" charset="0"/>
              <a:ea typeface="MS PGothic" charset="0"/>
              <a:cs typeface="MS PGothic" charset="0"/>
            </a:endParaRPr>
          </a:p>
        </p:txBody>
      </p:sp>
      <p:sp>
        <p:nvSpPr>
          <p:cNvPr id="20482" name="Rectangle 2"/>
          <p:cNvSpPr>
            <a:spLocks noGrp="1" noRot="1" noChangeAspect="1" noChangeArrowheads="1" noTextEdit="1"/>
          </p:cNvSpPr>
          <p:nvPr>
            <p:ph type="sldImg"/>
          </p:nvPr>
        </p:nvSpPr>
        <p:spPr>
          <a:xfrm>
            <a:off x="923925" y="747713"/>
            <a:ext cx="4964113" cy="3724275"/>
          </a:xfrm>
          <a:ln/>
        </p:spPr>
      </p:sp>
      <p:sp>
        <p:nvSpPr>
          <p:cNvPr id="20483" name="Rectangle 3"/>
          <p:cNvSpPr>
            <a:spLocks noGrp="1" noChangeArrowheads="1"/>
          </p:cNvSpPr>
          <p:nvPr>
            <p:ph type="body" idx="1"/>
          </p:nvPr>
        </p:nvSpPr>
        <p:spPr>
          <a:xfrm>
            <a:off x="467816" y="4721101"/>
            <a:ext cx="6153206" cy="447413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7046" tIns="48523" rIns="97046" bIns="48523"/>
          <a:lstStyle/>
          <a:p>
            <a:pPr marL="0" lvl="1" eaLnBrk="1" hangingPunct="1">
              <a:spcBef>
                <a:spcPts val="1204"/>
              </a:spcBef>
            </a:pPr>
            <a:endParaRPr lang="en-US">
              <a:latin typeface="Calibri" charset="0"/>
              <a:ea typeface="MS PGothic" charset="0"/>
              <a:cs typeface="MS PGothic"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2467" name="Rectangle 3"/>
          <p:cNvSpPr>
            <a:spLocks noGrp="1" noChangeArrowheads="1"/>
          </p:cNvSpPr>
          <p:nvPr>
            <p:ph type="body" idx="1"/>
          </p:nvPr>
        </p:nvSpPr>
        <p:spPr/>
        <p:txBody>
          <a:bodyPr/>
          <a:lstStyle/>
          <a:p>
            <a:pPr eaLnBrk="1" hangingPunct="1">
              <a:defRPr/>
            </a:pPr>
            <a:endParaRPr lang="en-GB" dirty="0" smtClean="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2467" name="Rectangle 3"/>
          <p:cNvSpPr>
            <a:spLocks noGrp="1" noChangeArrowheads="1"/>
          </p:cNvSpPr>
          <p:nvPr>
            <p:ph type="body" idx="1"/>
          </p:nvPr>
        </p:nvSpPr>
        <p:spPr/>
        <p:txBody>
          <a:bodyPr/>
          <a:lstStyle/>
          <a:p>
            <a:pPr eaLnBrk="1" hangingPunct="1">
              <a:defRPr/>
            </a:pPr>
            <a:endParaRPr lang="en-GB" dirty="0" smtClean="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2467" name="Rectangle 3"/>
          <p:cNvSpPr>
            <a:spLocks noGrp="1" noChangeArrowheads="1"/>
          </p:cNvSpPr>
          <p:nvPr>
            <p:ph type="body" idx="1"/>
          </p:nvPr>
        </p:nvSpPr>
        <p:spPr/>
        <p:txBody>
          <a:bodyPr/>
          <a:lstStyle/>
          <a:p>
            <a:pPr eaLnBrk="1" hangingPunct="1">
              <a:defRPr/>
            </a:pPr>
            <a:endParaRPr lang="en-GB" dirty="0" smtClean="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2467" name="Rectangle 3"/>
          <p:cNvSpPr>
            <a:spLocks noGrp="1" noChangeArrowheads="1"/>
          </p:cNvSpPr>
          <p:nvPr>
            <p:ph type="body" idx="1"/>
          </p:nvPr>
        </p:nvSpPr>
        <p:spPr/>
        <p:txBody>
          <a:bodyPr/>
          <a:lstStyle/>
          <a:p>
            <a:pPr eaLnBrk="1" hangingPunct="1">
              <a:defRPr/>
            </a:pPr>
            <a:endParaRPr lang="en-GB" dirty="0" smtClean="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2467" name="Rectangle 3"/>
          <p:cNvSpPr>
            <a:spLocks noGrp="1" noChangeArrowheads="1"/>
          </p:cNvSpPr>
          <p:nvPr>
            <p:ph type="body" idx="1"/>
          </p:nvPr>
        </p:nvSpPr>
        <p:spPr/>
        <p:txBody>
          <a:bodyPr/>
          <a:lstStyle/>
          <a:p>
            <a:pPr eaLnBrk="1" hangingPunct="1">
              <a:defRPr/>
            </a:pPr>
            <a:endParaRPr lang="en-GB" dirty="0" smtClean="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a:ln/>
        </p:spPr>
      </p:sp>
      <p:sp>
        <p:nvSpPr>
          <p:cNvPr id="286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ea typeface="MS PGothic" charset="0"/>
              <a:cs typeface="MS PGothic" charset="0"/>
            </a:endParaRPr>
          </a:p>
        </p:txBody>
      </p:sp>
      <p:sp>
        <p:nvSpPr>
          <p:cNvPr id="286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4685" eaLnBrk="0" hangingPunct="0">
              <a:defRPr sz="2400">
                <a:solidFill>
                  <a:schemeClr val="tx1"/>
                </a:solidFill>
                <a:latin typeface="Verdana" charset="0"/>
                <a:ea typeface="ＭＳ Ｐゴシック" charset="0"/>
                <a:cs typeface="ＭＳ Ｐゴシック" charset="0"/>
              </a:defRPr>
            </a:lvl1pPr>
            <a:lvl2pPr marL="745253" indent="-286636" defTabSz="864685" eaLnBrk="0" hangingPunct="0">
              <a:defRPr sz="2400">
                <a:solidFill>
                  <a:schemeClr val="tx1"/>
                </a:solidFill>
                <a:latin typeface="Verdana" charset="0"/>
                <a:ea typeface="ＭＳ Ｐゴシック" charset="0"/>
              </a:defRPr>
            </a:lvl2pPr>
            <a:lvl3pPr marL="1146543" indent="-229309" defTabSz="864685" eaLnBrk="0" hangingPunct="0">
              <a:defRPr sz="2400">
                <a:solidFill>
                  <a:schemeClr val="tx1"/>
                </a:solidFill>
                <a:latin typeface="Verdana" charset="0"/>
                <a:ea typeface="ＭＳ Ｐゴシック" charset="0"/>
              </a:defRPr>
            </a:lvl3pPr>
            <a:lvl4pPr marL="1605161" indent="-229309" defTabSz="864685" eaLnBrk="0" hangingPunct="0">
              <a:defRPr sz="2400">
                <a:solidFill>
                  <a:schemeClr val="tx1"/>
                </a:solidFill>
                <a:latin typeface="Verdana" charset="0"/>
                <a:ea typeface="ＭＳ Ｐゴシック" charset="0"/>
              </a:defRPr>
            </a:lvl4pPr>
            <a:lvl5pPr marL="2063778" indent="-229309" defTabSz="864685" eaLnBrk="0" hangingPunct="0">
              <a:defRPr sz="2400">
                <a:solidFill>
                  <a:schemeClr val="tx1"/>
                </a:solidFill>
                <a:latin typeface="Verdana" charset="0"/>
                <a:ea typeface="ＭＳ Ｐゴシック" charset="0"/>
              </a:defRPr>
            </a:lvl5pPr>
            <a:lvl6pPr marL="2522395" indent="-229309" defTabSz="864685" eaLnBrk="0" fontAlgn="base" hangingPunct="0">
              <a:spcBef>
                <a:spcPct val="0"/>
              </a:spcBef>
              <a:spcAft>
                <a:spcPct val="0"/>
              </a:spcAft>
              <a:defRPr sz="2400">
                <a:solidFill>
                  <a:schemeClr val="tx1"/>
                </a:solidFill>
                <a:latin typeface="Verdana" charset="0"/>
                <a:ea typeface="ＭＳ Ｐゴシック" charset="0"/>
              </a:defRPr>
            </a:lvl6pPr>
            <a:lvl7pPr marL="2981013" indent="-229309" defTabSz="864685" eaLnBrk="0" fontAlgn="base" hangingPunct="0">
              <a:spcBef>
                <a:spcPct val="0"/>
              </a:spcBef>
              <a:spcAft>
                <a:spcPct val="0"/>
              </a:spcAft>
              <a:defRPr sz="2400">
                <a:solidFill>
                  <a:schemeClr val="tx1"/>
                </a:solidFill>
                <a:latin typeface="Verdana" charset="0"/>
                <a:ea typeface="ＭＳ Ｐゴシック" charset="0"/>
              </a:defRPr>
            </a:lvl7pPr>
            <a:lvl8pPr marL="3439630" indent="-229309" defTabSz="864685" eaLnBrk="0" fontAlgn="base" hangingPunct="0">
              <a:spcBef>
                <a:spcPct val="0"/>
              </a:spcBef>
              <a:spcAft>
                <a:spcPct val="0"/>
              </a:spcAft>
              <a:defRPr sz="2400">
                <a:solidFill>
                  <a:schemeClr val="tx1"/>
                </a:solidFill>
                <a:latin typeface="Verdana" charset="0"/>
                <a:ea typeface="ＭＳ Ｐゴシック" charset="0"/>
              </a:defRPr>
            </a:lvl8pPr>
            <a:lvl9pPr marL="3898247" indent="-229309" defTabSz="864685"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fld id="{40B76DE8-D181-CD48-BD2F-8FF527B8DEF1}" type="slidenum">
              <a:rPr lang="en-US" sz="1100">
                <a:ea typeface="MS PGothic" charset="0"/>
                <a:cs typeface="MS PGothic" charset="0"/>
              </a:rPr>
              <a:pPr eaLnBrk="1" hangingPunct="1"/>
              <a:t>5</a:t>
            </a:fld>
            <a:endParaRPr lang="en-US" sz="1100">
              <a:ea typeface="MS PGothic" charset="0"/>
              <a:cs typeface="MS PGothic"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a:ln/>
        </p:spPr>
      </p:sp>
      <p:sp>
        <p:nvSpPr>
          <p:cNvPr id="327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ea typeface="MS PGothic" charset="0"/>
              <a:cs typeface="MS PGothic" charset="0"/>
            </a:endParaRPr>
          </a:p>
        </p:txBody>
      </p:sp>
      <p:sp>
        <p:nvSpPr>
          <p:cNvPr id="327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4685" eaLnBrk="0" hangingPunct="0">
              <a:defRPr sz="2400">
                <a:solidFill>
                  <a:schemeClr val="tx1"/>
                </a:solidFill>
                <a:latin typeface="Verdana" charset="0"/>
                <a:ea typeface="ＭＳ Ｐゴシック" charset="0"/>
                <a:cs typeface="ＭＳ Ｐゴシック" charset="0"/>
              </a:defRPr>
            </a:lvl1pPr>
            <a:lvl2pPr marL="745253" indent="-286636" defTabSz="864685" eaLnBrk="0" hangingPunct="0">
              <a:defRPr sz="2400">
                <a:solidFill>
                  <a:schemeClr val="tx1"/>
                </a:solidFill>
                <a:latin typeface="Verdana" charset="0"/>
                <a:ea typeface="ＭＳ Ｐゴシック" charset="0"/>
              </a:defRPr>
            </a:lvl2pPr>
            <a:lvl3pPr marL="1146543" indent="-229309" defTabSz="864685" eaLnBrk="0" hangingPunct="0">
              <a:defRPr sz="2400">
                <a:solidFill>
                  <a:schemeClr val="tx1"/>
                </a:solidFill>
                <a:latin typeface="Verdana" charset="0"/>
                <a:ea typeface="ＭＳ Ｐゴシック" charset="0"/>
              </a:defRPr>
            </a:lvl3pPr>
            <a:lvl4pPr marL="1605161" indent="-229309" defTabSz="864685" eaLnBrk="0" hangingPunct="0">
              <a:defRPr sz="2400">
                <a:solidFill>
                  <a:schemeClr val="tx1"/>
                </a:solidFill>
                <a:latin typeface="Verdana" charset="0"/>
                <a:ea typeface="ＭＳ Ｐゴシック" charset="0"/>
              </a:defRPr>
            </a:lvl4pPr>
            <a:lvl5pPr marL="2063778" indent="-229309" defTabSz="864685" eaLnBrk="0" hangingPunct="0">
              <a:defRPr sz="2400">
                <a:solidFill>
                  <a:schemeClr val="tx1"/>
                </a:solidFill>
                <a:latin typeface="Verdana" charset="0"/>
                <a:ea typeface="ＭＳ Ｐゴシック" charset="0"/>
              </a:defRPr>
            </a:lvl5pPr>
            <a:lvl6pPr marL="2522395" indent="-229309" defTabSz="864685" eaLnBrk="0" fontAlgn="base" hangingPunct="0">
              <a:spcBef>
                <a:spcPct val="0"/>
              </a:spcBef>
              <a:spcAft>
                <a:spcPct val="0"/>
              </a:spcAft>
              <a:defRPr sz="2400">
                <a:solidFill>
                  <a:schemeClr val="tx1"/>
                </a:solidFill>
                <a:latin typeface="Verdana" charset="0"/>
                <a:ea typeface="ＭＳ Ｐゴシック" charset="0"/>
              </a:defRPr>
            </a:lvl6pPr>
            <a:lvl7pPr marL="2981013" indent="-229309" defTabSz="864685" eaLnBrk="0" fontAlgn="base" hangingPunct="0">
              <a:spcBef>
                <a:spcPct val="0"/>
              </a:spcBef>
              <a:spcAft>
                <a:spcPct val="0"/>
              </a:spcAft>
              <a:defRPr sz="2400">
                <a:solidFill>
                  <a:schemeClr val="tx1"/>
                </a:solidFill>
                <a:latin typeface="Verdana" charset="0"/>
                <a:ea typeface="ＭＳ Ｐゴシック" charset="0"/>
              </a:defRPr>
            </a:lvl7pPr>
            <a:lvl8pPr marL="3439630" indent="-229309" defTabSz="864685" eaLnBrk="0" fontAlgn="base" hangingPunct="0">
              <a:spcBef>
                <a:spcPct val="0"/>
              </a:spcBef>
              <a:spcAft>
                <a:spcPct val="0"/>
              </a:spcAft>
              <a:defRPr sz="2400">
                <a:solidFill>
                  <a:schemeClr val="tx1"/>
                </a:solidFill>
                <a:latin typeface="Verdana" charset="0"/>
                <a:ea typeface="ＭＳ Ｐゴシック" charset="0"/>
              </a:defRPr>
            </a:lvl8pPr>
            <a:lvl9pPr marL="3898247" indent="-229309" defTabSz="864685"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fld id="{61DAC011-56D3-F84A-91B0-257E13B2D1CB}" type="slidenum">
              <a:rPr lang="en-US" sz="1100">
                <a:ea typeface="MS PGothic" charset="0"/>
                <a:cs typeface="MS PGothic" charset="0"/>
              </a:rPr>
              <a:pPr eaLnBrk="1" hangingPunct="1"/>
              <a:t>6</a:t>
            </a:fld>
            <a:endParaRPr lang="en-US" sz="1100">
              <a:ea typeface="MS PGothic" charset="0"/>
              <a:cs typeface="MS PGothic"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ltLang="en-US" sz="1800" b="1" dirty="0" smtClean="0">
                <a:solidFill>
                  <a:schemeClr val="tx1"/>
                </a:solidFill>
              </a:rPr>
              <a:t>Data and Knowledge Preservation</a:t>
            </a:r>
          </a:p>
          <a:p>
            <a:pPr marL="285750" indent="-285750">
              <a:buClrTx/>
              <a:buFont typeface="Arial" panose="020B0604020202020204" pitchFamily="34" charset="0"/>
              <a:buChar char="•"/>
            </a:pPr>
            <a:r>
              <a:rPr lang="en-US" altLang="en-US" b="0" dirty="0" smtClean="0">
                <a:solidFill>
                  <a:schemeClr val="tx1"/>
                </a:solidFill>
              </a:rPr>
              <a:t>Preserve any mission acquired data </a:t>
            </a:r>
            <a:r>
              <a:rPr lang="en-US" altLang="en-US" b="0" u="sng" dirty="0" smtClean="0">
                <a:solidFill>
                  <a:schemeClr val="tx1"/>
                </a:solidFill>
              </a:rPr>
              <a:t>&amp; associated knowledge</a:t>
            </a:r>
            <a:r>
              <a:rPr lang="en-US" altLang="en-US" b="0" dirty="0" smtClean="0">
                <a:solidFill>
                  <a:schemeClr val="tx1"/>
                </a:solidFill>
              </a:rPr>
              <a:t> as humankind asset.</a:t>
            </a:r>
          </a:p>
          <a:p>
            <a:pPr marL="285750" indent="-285750">
              <a:buClrTx/>
              <a:buFont typeface="Arial" panose="020B0604020202020204" pitchFamily="34" charset="0"/>
              <a:buChar char="•"/>
            </a:pPr>
            <a:r>
              <a:rPr lang="en-US" altLang="en-US" b="0" dirty="0" smtClean="0">
                <a:solidFill>
                  <a:schemeClr val="tx1"/>
                </a:solidFill>
              </a:rPr>
              <a:t>With the assumption/awareness that one can never anticipate the exploitation value of the data asset in the future.</a:t>
            </a:r>
          </a:p>
          <a:p>
            <a:pPr marL="285750" indent="-285750">
              <a:buClrTx/>
              <a:buFont typeface="Arial" panose="020B0604020202020204" pitchFamily="34" charset="0"/>
              <a:buChar char="•"/>
            </a:pPr>
            <a:r>
              <a:rPr lang="en-GB" altLang="en-US" b="0" dirty="0" smtClean="0">
                <a:solidFill>
                  <a:schemeClr val="tx1"/>
                </a:solidFill>
              </a:rPr>
              <a:t>Preservation to be addressed in all EO mission phases; incremental approach for past/current missions, systematic planning/approach for future ones.</a:t>
            </a:r>
            <a:endParaRPr lang="en-US" altLang="en-US" b="0" dirty="0" smtClean="0">
              <a:solidFill>
                <a:schemeClr val="tx1"/>
              </a:solidFill>
            </a:endParaRPr>
          </a:p>
          <a:p>
            <a:pPr defTabSz="441107">
              <a:spcBef>
                <a:spcPts val="1158"/>
              </a:spcBef>
              <a:defRPr/>
            </a:pPr>
            <a:endParaRPr lang="en-US" dirty="0" smtClean="0">
              <a:solidFill>
                <a:srgbClr val="000000"/>
              </a:solidFill>
            </a:endParaRPr>
          </a:p>
          <a:p>
            <a:pPr defTabSz="441107">
              <a:spcBef>
                <a:spcPts val="1158"/>
              </a:spcBef>
              <a:defRPr/>
            </a:pPr>
            <a:r>
              <a:rPr lang="en-US" dirty="0" smtClean="0">
                <a:solidFill>
                  <a:srgbClr val="000000"/>
                </a:solidFill>
              </a:rPr>
              <a:t>Several activities have been started in the Earth Observation domain aimed at </a:t>
            </a:r>
            <a:r>
              <a:rPr lang="en-GB" i="1" dirty="0" smtClean="0"/>
              <a:t>preventing the unrecoverable loss</a:t>
            </a:r>
            <a:r>
              <a:rPr lang="en-GB" dirty="0" smtClean="0"/>
              <a:t> of unique ESA heritage data and associated knowledge holdings:</a:t>
            </a:r>
          </a:p>
          <a:p>
            <a:pPr marL="220553" indent="-220553">
              <a:lnSpc>
                <a:spcPct val="120000"/>
              </a:lnSpc>
              <a:spcBef>
                <a:spcPct val="20000"/>
              </a:spcBef>
              <a:buClr>
                <a:schemeClr val="accent1"/>
              </a:buClr>
              <a:buAutoNum type="arabicParenR"/>
            </a:pPr>
            <a:r>
              <a:rPr lang="en-US" dirty="0" smtClean="0"/>
              <a:t>Comprehensive </a:t>
            </a:r>
            <a:r>
              <a:rPr lang="en-GB" dirty="0" smtClean="0"/>
              <a:t>review of the ESA historic archive completeness, including the availability of data associated provenance and context information.</a:t>
            </a:r>
          </a:p>
          <a:p>
            <a:pPr marL="0" marR="0" indent="0" algn="l" defTabSz="457200" rtl="0" eaLnBrk="1" fontAlgn="auto" latinLnBrk="0" hangingPunct="1">
              <a:lnSpc>
                <a:spcPct val="120000"/>
              </a:lnSpc>
              <a:spcBef>
                <a:spcPct val="20000"/>
              </a:spcBef>
              <a:spcAft>
                <a:spcPts val="0"/>
              </a:spcAft>
              <a:buClr>
                <a:schemeClr val="accent1"/>
              </a:buClr>
              <a:buSzTx/>
              <a:buFontTx/>
              <a:buNone/>
              <a:tabLst/>
              <a:defRPr/>
            </a:pPr>
            <a:r>
              <a:rPr lang="en-GB" dirty="0" smtClean="0">
                <a:sym typeface="Wingdings"/>
              </a:rPr>
              <a:t>2) </a:t>
            </a:r>
            <a:r>
              <a:rPr lang="en-GB" dirty="0" smtClean="0"/>
              <a:t>Started rationalization of the ESA historical archives, the transcription and ingestion into robotic tape libraries of data available as unique copy on old media, and performing the recovery, consolidation, reprocessing and access provision to high priority heritage EO missions datasets (including some which were no more accessible and exploitable).</a:t>
            </a:r>
          </a:p>
          <a:p>
            <a:pPr eaLnBrk="1" hangingPunct="1">
              <a:lnSpc>
                <a:spcPct val="120000"/>
              </a:lnSpc>
              <a:spcBef>
                <a:spcPct val="20000"/>
              </a:spcBef>
              <a:buClr>
                <a:schemeClr val="accent1"/>
              </a:buClr>
            </a:pPr>
            <a:r>
              <a:rPr lang="en-GB" dirty="0" smtClean="0"/>
              <a:t>3) Pilot curation projects started for high priority instruments datasets (e.g. ERS ATSR and MWR, AVHRR).</a:t>
            </a:r>
          </a:p>
          <a:p>
            <a:endParaRPr lang="en-US" dirty="0"/>
          </a:p>
        </p:txBody>
      </p:sp>
      <p:sp>
        <p:nvSpPr>
          <p:cNvPr id="4" name="Slide Number Placeholder 3"/>
          <p:cNvSpPr>
            <a:spLocks noGrp="1"/>
          </p:cNvSpPr>
          <p:nvPr>
            <p:ph type="sldNum" sz="quarter" idx="10"/>
          </p:nvPr>
        </p:nvSpPr>
        <p:spPr/>
        <p:txBody>
          <a:bodyPr/>
          <a:lstStyle/>
          <a:p>
            <a:pPr>
              <a:defRPr/>
            </a:pPr>
            <a:fld id="{7CDE6C7F-2D6A-43CA-B515-688D5488897A}" type="slidenum">
              <a:rPr lang="en-US" smtClean="0"/>
              <a:pPr>
                <a:defRPr/>
              </a:pPr>
              <a:t>9</a:t>
            </a:fld>
            <a:endParaRPr lang="en-US"/>
          </a:p>
        </p:txBody>
      </p:sp>
    </p:spTree>
    <p:extLst>
      <p:ext uri="{BB962C8B-B14F-4D97-AF65-F5344CB8AC3E}">
        <p14:creationId xmlns:p14="http://schemas.microsoft.com/office/powerpoint/2010/main" val="2612499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390786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just">
              <a:lnSpc>
                <a:spcPct val="130000"/>
              </a:lnSpc>
              <a:spcBef>
                <a:spcPct val="20000"/>
              </a:spcBef>
              <a:defRPr/>
            </a:pPr>
            <a:r>
              <a:rPr lang="en-AU" sz="1200" dirty="0" smtClean="0">
                <a:solidFill>
                  <a:srgbClr val="000000"/>
                </a:solidFill>
              </a:rPr>
              <a:t>Knowledge metadata have been defined and information from different sources (e.g. ESA facilities, support contractors, personal archives) is being ingested in the Disk Based Storage System to ensure availability of a comprehensive source of information for any possible ESA internal and external use. EO associated knowledge is stored in the system in heterogeneous native formats which are also provided on-demand to authorised users.</a:t>
            </a:r>
          </a:p>
        </p:txBody>
      </p:sp>
    </p:spTree>
    <p:extLst>
      <p:ext uri="{BB962C8B-B14F-4D97-AF65-F5344CB8AC3E}">
        <p14:creationId xmlns:p14="http://schemas.microsoft.com/office/powerpoint/2010/main" val="292777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2467" name="Rectangle 3"/>
          <p:cNvSpPr>
            <a:spLocks noGrp="1" noChangeArrowheads="1"/>
          </p:cNvSpPr>
          <p:nvPr>
            <p:ph type="body" idx="1"/>
          </p:nvPr>
        </p:nvSpPr>
        <p:spPr/>
        <p:txBody>
          <a:bodyPr/>
          <a:lstStyle/>
          <a:p>
            <a:r>
              <a:rPr lang="en-US" dirty="0" smtClean="0">
                <a:latin typeface="Calibri" pitchFamily="34" charset="0"/>
                <a:ea typeface="ＭＳ Ｐゴシック" charset="-128"/>
              </a:rPr>
              <a:t>There are a number of organizations in the space industry that are today are using </a:t>
            </a:r>
            <a:r>
              <a:rPr lang="en-US" dirty="0" err="1" smtClean="0">
                <a:latin typeface="Calibri" pitchFamily="34" charset="0"/>
                <a:ea typeface="ＭＳ Ｐゴシック" charset="-128"/>
              </a:rPr>
              <a:t>iPhones</a:t>
            </a:r>
            <a:r>
              <a:rPr lang="en-US" smtClean="0">
                <a:latin typeface="Calibri" pitchFamily="34" charset="0"/>
                <a:ea typeface="ＭＳ Ｐゴシック" charset="-128"/>
              </a:rPr>
              <a:t> and iPad not only as a communication tool but also in their business processes. If one goes on App Store one can find more than 400,000 applications, with many productivity applications available.</a:t>
            </a:r>
          </a:p>
          <a:p>
            <a:r>
              <a:rPr lang="en-US" smtClean="0">
                <a:latin typeface="Calibri" pitchFamily="34" charset="0"/>
                <a:ea typeface="ＭＳ Ｐゴシック" charset="-128"/>
              </a:rPr>
              <a:t> </a:t>
            </a:r>
          </a:p>
          <a:p>
            <a:r>
              <a:rPr lang="en-US" smtClean="0">
                <a:latin typeface="Calibri" pitchFamily="34" charset="0"/>
                <a:ea typeface="ＭＳ Ｐゴシック" charset="-128"/>
              </a:rPr>
              <a:t>If at the beginning the iphone was seen as a nice tool to have, today it is really becoming a business mobile device and the question we asked ourselves about a year ago was how could we use this opportunity for a satellite mission and of course for CryoSat.</a:t>
            </a:r>
          </a:p>
          <a:p>
            <a:r>
              <a:rPr lang="en-US" smtClean="0">
                <a:latin typeface="Calibri" pitchFamily="34" charset="0"/>
                <a:ea typeface="ＭＳ Ｐゴシック" charset="-128"/>
              </a:rPr>
              <a:t> </a:t>
            </a:r>
          </a:p>
          <a:p>
            <a:r>
              <a:rPr lang="en-US" smtClean="0">
                <a:latin typeface="Calibri" pitchFamily="34" charset="0"/>
                <a:ea typeface="ＭＳ Ｐゴシック" charset="-128"/>
              </a:rPr>
              <a:t>ESA with the group of Fulvio and Science in ESTEC have already developed tools, which go into this direction, and today I would say that as ESA we are building an interesting portfolio of ESA apps, which hopefully will bring us to an international event in January. </a:t>
            </a:r>
          </a:p>
          <a:p>
            <a:r>
              <a:rPr lang="en-US" smtClean="0">
                <a:latin typeface="Calibri" pitchFamily="34" charset="0"/>
                <a:ea typeface="ＭＳ Ｐゴシック" charset="-128"/>
              </a:rPr>
              <a:t> </a:t>
            </a:r>
          </a:p>
          <a:p>
            <a:r>
              <a:rPr lang="en-US" smtClean="0">
                <a:latin typeface="Calibri" pitchFamily="34" charset="0"/>
                <a:ea typeface="ＭＳ Ｐゴシック" charset="-128"/>
              </a:rPr>
              <a:t>All this is in my challenging and very important for ESA and especially for its promotion to the general public.</a:t>
            </a:r>
          </a:p>
          <a:p>
            <a:r>
              <a:rPr lang="en-US" smtClean="0">
                <a:latin typeface="Calibri" pitchFamily="34" charset="0"/>
                <a:ea typeface="ＭＳ Ｐゴシック" charset="-128"/>
              </a:rPr>
              <a:t> </a:t>
            </a:r>
          </a:p>
          <a:p>
            <a:r>
              <a:rPr lang="en-US" smtClean="0">
                <a:latin typeface="Calibri" pitchFamily="34" charset="0"/>
                <a:ea typeface="ＭＳ Ｐゴシック" charset="-128"/>
              </a:rPr>
              <a:t>Let</a:t>
            </a:r>
            <a:r>
              <a:rPr lang="en-US" altLang="en-GB" smtClean="0">
                <a:latin typeface="Calibri" pitchFamily="34" charset="0"/>
                <a:ea typeface="ＭＳ Ｐゴシック" charset="-128"/>
              </a:rPr>
              <a:t>’</a:t>
            </a:r>
            <a:r>
              <a:rPr lang="en-US" smtClean="0">
                <a:latin typeface="Calibri" pitchFamily="34" charset="0"/>
                <a:ea typeface="ＭＳ Ｐゴシック" charset="-128"/>
              </a:rPr>
              <a:t>s us now go to Cryosat</a:t>
            </a:r>
          </a:p>
          <a:p>
            <a:pPr eaLnBrk="1" hangingPunct="1"/>
            <a:endParaRPr lang="en-GB" smtClean="0">
              <a:latin typeface="Calibri" pitchFamily="34" charset="0"/>
              <a:ea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2467" name="Rectangle 3"/>
          <p:cNvSpPr>
            <a:spLocks noGrp="1" noChangeArrowheads="1"/>
          </p:cNvSpPr>
          <p:nvPr>
            <p:ph type="body" idx="1"/>
          </p:nvPr>
        </p:nvSpPr>
        <p:spPr/>
        <p:txBody>
          <a:bodyPr/>
          <a:lstStyle/>
          <a:p>
            <a:pPr eaLnBrk="1" hangingPunct="1">
              <a:defRPr/>
            </a:pPr>
            <a:endParaRPr lang="en-GB" dirty="0" smtClean="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2467" name="Rectangle 3"/>
          <p:cNvSpPr>
            <a:spLocks noGrp="1" noChangeArrowheads="1"/>
          </p:cNvSpPr>
          <p:nvPr>
            <p:ph type="body" idx="1"/>
          </p:nvPr>
        </p:nvSpPr>
        <p:spPr/>
        <p:txBody>
          <a:bodyPr/>
          <a:lstStyle/>
          <a:p>
            <a:pPr eaLnBrk="1" hangingPunct="1">
              <a:defRPr/>
            </a:pPr>
            <a:endParaRPr lang="en-GB" dirty="0" smtClean="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2" descr="signature"/>
          <p:cNvPicPr>
            <a:picLocks noChangeAspect="1" noChangeArrowheads="1"/>
          </p:cNvPicPr>
          <p:nvPr/>
        </p:nvPicPr>
        <p:blipFill>
          <a:blip r:embed="rId2" cstate="screen">
            <a:extLst>
              <a:ext uri="{28A0092B-C50C-407E-A947-70E740481C1C}">
                <a14:useLocalDpi xmlns:a14="http://schemas.microsoft.com/office/drawing/2010/main"/>
              </a:ext>
            </a:extLst>
          </a:blip>
          <a:srcRect l="84271" t="-8163"/>
          <a:stretch>
            <a:fillRect/>
          </a:stretch>
        </p:blipFill>
        <p:spPr bwMode="auto">
          <a:xfrm>
            <a:off x="7705725" y="6202363"/>
            <a:ext cx="1438275"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PPT_Header02" hidden="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5" descr="PPT_Header0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914400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Rectangle 2"/>
          <p:cNvSpPr>
            <a:spLocks noGrp="1" noChangeArrowheads="1"/>
          </p:cNvSpPr>
          <p:nvPr>
            <p:ph type="subTitle" idx="1"/>
          </p:nvPr>
        </p:nvSpPr>
        <p:spPr>
          <a:xfrm>
            <a:off x="614363" y="3886200"/>
            <a:ext cx="7772400" cy="419100"/>
          </a:xfrm>
        </p:spPr>
        <p:txBody>
          <a:bodyPr>
            <a:spAutoFit/>
          </a:bodyPr>
          <a:lstStyle>
            <a:lvl1pPr marL="0" indent="0">
              <a:buFont typeface="Verdana" pitchFamily="34" charset="0"/>
              <a:buNone/>
              <a:defRPr sz="1800"/>
            </a:lvl1pPr>
          </a:lstStyle>
          <a:p>
            <a:pPr lvl="0"/>
            <a:r>
              <a:rPr lang="en-GB" noProof="0" smtClean="0"/>
              <a:t>Click to edit Master subtitle style</a:t>
            </a:r>
          </a:p>
        </p:txBody>
      </p:sp>
      <p:sp>
        <p:nvSpPr>
          <p:cNvPr id="56325" name="Rectangle 6"/>
          <p:cNvSpPr>
            <a:spLocks noGrp="1" noChangeArrowheads="1"/>
          </p:cNvSpPr>
          <p:nvPr>
            <p:ph type="ctrTitle"/>
          </p:nvPr>
        </p:nvSpPr>
        <p:spPr>
          <a:xfrm>
            <a:off x="587375" y="2574925"/>
            <a:ext cx="7772400" cy="579438"/>
          </a:xfrm>
        </p:spPr>
        <p:txBody>
          <a:bodyPr/>
          <a:lstStyle>
            <a:lvl1pPr>
              <a:defRPr sz="3200">
                <a:solidFill>
                  <a:schemeClr val="accent1"/>
                </a:solidFill>
              </a:defRPr>
            </a:lvl1pPr>
          </a:lstStyle>
          <a:p>
            <a:pPr lvl="0"/>
            <a:r>
              <a:rPr lang="en-GB" noProof="0" smtClean="0"/>
              <a:t>Click to edit Master title style</a:t>
            </a:r>
          </a:p>
        </p:txBody>
      </p:sp>
      <p:sp>
        <p:nvSpPr>
          <p:cNvPr id="7" name="Rectangle 8"/>
          <p:cNvSpPr>
            <a:spLocks noGrp="1" noChangeArrowheads="1"/>
          </p:cNvSpPr>
          <p:nvPr>
            <p:ph type="ftr" sz="quarter" idx="10"/>
          </p:nvPr>
        </p:nvSpPr>
        <p:spPr>
          <a:xfrm>
            <a:off x="715963" y="6405563"/>
            <a:ext cx="5216525" cy="230187"/>
          </a:xfrm>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2383207485"/>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717735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350" y="381000"/>
            <a:ext cx="1912938" cy="56102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15950" y="381000"/>
            <a:ext cx="5588000" cy="5610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1884601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15950" y="381000"/>
            <a:ext cx="6105525" cy="42703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15950" y="1673225"/>
            <a:ext cx="3749675" cy="431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518025" y="1673225"/>
            <a:ext cx="3751263" cy="208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18025" y="3908425"/>
            <a:ext cx="3751263" cy="208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3949679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5950" y="381000"/>
            <a:ext cx="6105525" cy="42703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15950" y="1673225"/>
            <a:ext cx="3749675" cy="431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18025" y="1673225"/>
            <a:ext cx="3751263" cy="431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29765285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15950" y="381000"/>
            <a:ext cx="6105525" cy="42703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15950" y="1673225"/>
            <a:ext cx="7653338" cy="4318000"/>
          </a:xfrm>
        </p:spPr>
        <p:txBody>
          <a:bodyPr/>
          <a:lstStyle/>
          <a:p>
            <a:pPr lvl="0"/>
            <a:endParaRPr lang="en-GB" noProof="0" smtClean="0"/>
          </a:p>
        </p:txBody>
      </p:sp>
      <p:sp>
        <p:nvSpPr>
          <p:cNvPr id="4"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37700455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pic>
        <p:nvPicPr>
          <p:cNvPr id="2" name="Picture 22" descr="signature"/>
          <p:cNvPicPr>
            <a:picLocks noChangeAspect="1" noChangeArrowheads="1"/>
          </p:cNvPicPr>
          <p:nvPr userDrawn="1"/>
        </p:nvPicPr>
        <p:blipFill>
          <a:blip r:embed="rId2" cstate="screen">
            <a:extLst>
              <a:ext uri="{28A0092B-C50C-407E-A947-70E740481C1C}">
                <a14:useLocalDpi xmlns:a14="http://schemas.microsoft.com/office/drawing/2010/main"/>
              </a:ext>
            </a:extLst>
          </a:blip>
          <a:srcRect l="84271" t="-8163"/>
          <a:stretch>
            <a:fillRect/>
          </a:stretch>
        </p:blipFill>
        <p:spPr bwMode="auto">
          <a:xfrm>
            <a:off x="7705725" y="6380163"/>
            <a:ext cx="1438275"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4" descr="PPT_Header02"/>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5" descr="PPT_Header01"/>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0" y="0"/>
            <a:ext cx="914400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8"/>
          <p:cNvSpPr txBox="1">
            <a:spLocks noChangeArrowheads="1"/>
          </p:cNvSpPr>
          <p:nvPr userDrawn="1"/>
        </p:nvSpPr>
        <p:spPr bwMode="auto">
          <a:xfrm>
            <a:off x="142875" y="6597650"/>
            <a:ext cx="2855913"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spcBef>
                <a:spcPct val="50000"/>
              </a:spcBef>
              <a:defRPr/>
            </a:pPr>
            <a:r>
              <a:rPr lang="en-US" sz="800" smtClean="0"/>
              <a:t>ESA UNCLASSIFIED – For Official Use </a:t>
            </a:r>
            <a:endParaRPr lang="en-GB" sz="800" smtClean="0"/>
          </a:p>
        </p:txBody>
      </p:sp>
    </p:spTree>
    <p:extLst>
      <p:ext uri="{BB962C8B-B14F-4D97-AF65-F5344CB8AC3E}">
        <p14:creationId xmlns:p14="http://schemas.microsoft.com/office/powerpoint/2010/main" val="1557146392"/>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6323" name="Rectangle 2"/>
          <p:cNvSpPr>
            <a:spLocks noGrp="1" noChangeArrowheads="1"/>
          </p:cNvSpPr>
          <p:nvPr>
            <p:ph type="subTitle" idx="1"/>
          </p:nvPr>
        </p:nvSpPr>
        <p:spPr>
          <a:xfrm>
            <a:off x="614361" y="3886200"/>
            <a:ext cx="7948800" cy="419100"/>
          </a:xfrm>
        </p:spPr>
        <p:txBody>
          <a:bodyPr wrap="square">
            <a:spAutoFit/>
          </a:bodyPr>
          <a:lstStyle>
            <a:lvl1pPr marL="0" indent="0">
              <a:buFont typeface="Verdana" pitchFamily="34" charset="0"/>
              <a:buNone/>
              <a:defRPr sz="1800"/>
            </a:lvl1pPr>
          </a:lstStyle>
          <a:p>
            <a:pPr lvl="0"/>
            <a:r>
              <a:rPr lang="en-US" noProof="0" smtClean="0"/>
              <a:t>Click to edit Master subtitle style</a:t>
            </a:r>
            <a:endParaRPr lang="en-GB" noProof="0" dirty="0" smtClean="0"/>
          </a:p>
        </p:txBody>
      </p:sp>
      <p:sp>
        <p:nvSpPr>
          <p:cNvPr id="56325" name="Rectangle 6"/>
          <p:cNvSpPr>
            <a:spLocks noGrp="1" noChangeArrowheads="1"/>
          </p:cNvSpPr>
          <p:nvPr>
            <p:ph type="ctrTitle"/>
          </p:nvPr>
        </p:nvSpPr>
        <p:spPr>
          <a:xfrm>
            <a:off x="587374" y="2574925"/>
            <a:ext cx="7947025" cy="579438"/>
          </a:xfrm>
        </p:spPr>
        <p:txBody>
          <a:bodyPr/>
          <a:lstStyle>
            <a:lvl1pPr>
              <a:defRPr sz="3200">
                <a:solidFill>
                  <a:schemeClr val="accent1"/>
                </a:solidFill>
              </a:defRPr>
            </a:lvl1pPr>
          </a:lstStyle>
          <a:p>
            <a:pPr lvl="0"/>
            <a:r>
              <a:rPr lang="en-US" noProof="0" smtClean="0"/>
              <a:t>Click to edit Master title style</a:t>
            </a:r>
            <a:endParaRPr lang="en-GB" noProof="0" dirty="0" smtClean="0"/>
          </a:p>
        </p:txBody>
      </p:sp>
      <p:pic>
        <p:nvPicPr>
          <p:cNvPr id="56341" name="Picture 22" descr="signature"/>
          <p:cNvPicPr>
            <a:picLocks noChangeAspect="1" noChangeArrowheads="1"/>
          </p:cNvPicPr>
          <p:nvPr userDrawn="1"/>
        </p:nvPicPr>
        <p:blipFill>
          <a:blip r:embed="rId2" cstate="screen">
            <a:extLst>
              <a:ext uri="{28A0092B-C50C-407E-A947-70E740481C1C}">
                <a14:useLocalDpi xmlns:a14="http://schemas.microsoft.com/office/drawing/2010/main"/>
              </a:ext>
            </a:extLst>
          </a:blip>
          <a:srcRect l="84271" t="-8163"/>
          <a:stretch>
            <a:fillRect/>
          </a:stretch>
        </p:blipFill>
        <p:spPr bwMode="auto">
          <a:xfrm>
            <a:off x="7705725" y="6202363"/>
            <a:ext cx="1438275"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44" name="Picture 24" descr="PPT_Header02" hidden="1"/>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1204913"/>
          </a:xfrm>
          <a:prstGeom prst="rect">
            <a:avLst/>
          </a:prstGeom>
          <a:noFill/>
          <a:extLst>
            <a:ext uri="{909E8E84-426E-40dd-AFC4-6F175D3DCCD1}">
              <a14:hiddenFill xmlns:a14="http://schemas.microsoft.com/office/drawing/2010/main">
                <a:solidFill>
                  <a:srgbClr val="FFFFFF"/>
                </a:solidFill>
              </a14:hiddenFill>
            </a:ext>
          </a:extLst>
        </p:spPr>
      </p:pic>
      <p:pic>
        <p:nvPicPr>
          <p:cNvPr id="56345" name="Picture 25" descr="PPT_Header01"/>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0" y="0"/>
            <a:ext cx="9144000" cy="1204913"/>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631825" y="6429375"/>
            <a:ext cx="50165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800" smtClean="0">
                <a:solidFill>
                  <a:srgbClr val="000000"/>
                </a:solidFill>
              </a:rPr>
              <a:t>ESA UNCLASSIFIED – For Official Use</a:t>
            </a:r>
            <a:endParaRPr lang="en-GB" sz="800" dirty="0">
              <a:solidFill>
                <a:srgbClr val="000000"/>
              </a:solidFill>
            </a:endParaRPr>
          </a:p>
        </p:txBody>
      </p:sp>
    </p:spTree>
    <p:extLst>
      <p:ext uri="{BB962C8B-B14F-4D97-AF65-F5344CB8AC3E}">
        <p14:creationId xmlns:p14="http://schemas.microsoft.com/office/powerpoint/2010/main" val="3194540565"/>
      </p:ext>
    </p:extLst>
  </p:cSld>
  <p:clrMapOvr>
    <a:masterClrMapping/>
  </p:clrMapOvr>
  <p:timing>
    <p:tnLst>
      <p:par>
        <p:cTn xmlns:p14="http://schemas.microsoft.com/office/powerpoint/2010/main" id="1" dur="indefinite" restart="never" nodeType="tmRoot"/>
      </p:par>
    </p:tnLst>
  </p:timing>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idx="1"/>
          </p:nvPr>
        </p:nvSpPr>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3666113257"/>
      </p:ext>
    </p:extLst>
  </p:cSld>
  <p:clrMapOvr>
    <a:masterClrMapping/>
  </p:clrMapOvr>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2000" y="4406898"/>
            <a:ext cx="7789050" cy="1323439"/>
          </a:xfrm>
        </p:spPr>
        <p:txBody>
          <a:bodyPr anchor="t"/>
          <a:lstStyle>
            <a:lvl1pPr algn="l">
              <a:defRPr sz="4000" b="1" cap="all">
                <a:solidFill>
                  <a:srgbClr val="0098DB"/>
                </a:solidFill>
              </a:defRPr>
            </a:lvl1p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612000" y="2906713"/>
            <a:ext cx="77890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noProof="0" smtClean="0"/>
              <a:t>Click to edit Master text styles</a:t>
            </a:r>
          </a:p>
        </p:txBody>
      </p:sp>
    </p:spTree>
    <p:extLst>
      <p:ext uri="{BB962C8B-B14F-4D97-AF65-F5344CB8AC3E}">
        <p14:creationId xmlns:p14="http://schemas.microsoft.com/office/powerpoint/2010/main" val="1582976555"/>
      </p:ext>
    </p:extLst>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sz="half" idx="1"/>
          </p:nvPr>
        </p:nvSpPr>
        <p:spPr>
          <a:xfrm>
            <a:off x="615950" y="1673225"/>
            <a:ext cx="3889376" cy="43180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Content Placeholder 3"/>
          <p:cNvSpPr>
            <a:spLocks noGrp="1"/>
          </p:cNvSpPr>
          <p:nvPr>
            <p:ph sz="half" idx="2"/>
          </p:nvPr>
        </p:nvSpPr>
        <p:spPr>
          <a:xfrm>
            <a:off x="4657723" y="1673225"/>
            <a:ext cx="3888000" cy="43180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2171868672"/>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6145045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6400" y="381600"/>
            <a:ext cx="6105600" cy="428400"/>
          </a:xfrm>
        </p:spPr>
        <p:txBody>
          <a:bodyPr/>
          <a:lstStyle>
            <a:lvl1pPr>
              <a:defRPr/>
            </a:lvl1p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619123" y="1666800"/>
            <a:ext cx="3895200" cy="496800"/>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5" name="Text Placeholder 4"/>
          <p:cNvSpPr>
            <a:spLocks noGrp="1"/>
          </p:cNvSpPr>
          <p:nvPr>
            <p:ph type="body" sz="quarter" idx="3"/>
          </p:nvPr>
        </p:nvSpPr>
        <p:spPr>
          <a:xfrm>
            <a:off x="4645025" y="1666875"/>
            <a:ext cx="3896416" cy="495324"/>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4645026" y="2174875"/>
            <a:ext cx="3898900" cy="3816350"/>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7" name="Content Placeholder 5"/>
          <p:cNvSpPr>
            <a:spLocks noGrp="1"/>
          </p:cNvSpPr>
          <p:nvPr>
            <p:ph sz="quarter" idx="10"/>
          </p:nvPr>
        </p:nvSpPr>
        <p:spPr>
          <a:xfrm>
            <a:off x="619200" y="2174400"/>
            <a:ext cx="3898900" cy="3816350"/>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Tree>
    <p:extLst>
      <p:ext uri="{BB962C8B-B14F-4D97-AF65-F5344CB8AC3E}">
        <p14:creationId xmlns:p14="http://schemas.microsoft.com/office/powerpoint/2010/main" val="2556850213"/>
      </p:ext>
    </p:extLst>
  </p:cSld>
  <p:clrMapOvr>
    <a:masterClrMapping/>
  </p:clrMapOvr>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34271244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26598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6400" y="409890"/>
            <a:ext cx="6105600" cy="400110"/>
          </a:xfrm>
        </p:spPr>
        <p:txBody>
          <a:bodyPr anchor="b"/>
          <a:lstStyle>
            <a:lvl1pPr algn="l">
              <a:defRPr sz="2000" b="1"/>
            </a:lvl1pPr>
          </a:lstStyle>
          <a:p>
            <a:r>
              <a:rPr lang="en-US" noProof="0" smtClean="0"/>
              <a:t>Click to edit Master title style</a:t>
            </a:r>
            <a:endParaRPr lang="en-GB" noProof="0"/>
          </a:p>
        </p:txBody>
      </p:sp>
      <p:sp>
        <p:nvSpPr>
          <p:cNvPr id="3" name="Content Placeholder 2"/>
          <p:cNvSpPr>
            <a:spLocks noGrp="1"/>
          </p:cNvSpPr>
          <p:nvPr>
            <p:ph idx="1"/>
          </p:nvPr>
        </p:nvSpPr>
        <p:spPr>
          <a:xfrm>
            <a:off x="3575050" y="1666874"/>
            <a:ext cx="4968875" cy="4324351"/>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Text Placeholder 3"/>
          <p:cNvSpPr>
            <a:spLocks noGrp="1"/>
          </p:cNvSpPr>
          <p:nvPr>
            <p:ph type="body" sz="half" idx="2"/>
          </p:nvPr>
        </p:nvSpPr>
        <p:spPr>
          <a:xfrm>
            <a:off x="619125" y="1666800"/>
            <a:ext cx="2846388" cy="4324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Click to edit Master text styles</a:t>
            </a:r>
          </a:p>
        </p:txBody>
      </p:sp>
    </p:spTree>
    <p:extLst>
      <p:ext uri="{BB962C8B-B14F-4D97-AF65-F5344CB8AC3E}">
        <p14:creationId xmlns:p14="http://schemas.microsoft.com/office/powerpoint/2010/main" val="29396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2000" y="5069086"/>
            <a:ext cx="5932800" cy="307777"/>
          </a:xfrm>
        </p:spPr>
        <p:txBody>
          <a:bodyPr anchor="b"/>
          <a:lstStyle>
            <a:lvl1pPr algn="l">
              <a:defRPr sz="1400" b="1"/>
            </a:lvl1pPr>
          </a:lstStyle>
          <a:p>
            <a:r>
              <a:rPr lang="en-US" noProof="0" smtClean="0"/>
              <a:t>Click to edit Master title style</a:t>
            </a:r>
            <a:endParaRPr lang="en-GB" noProof="0"/>
          </a:p>
        </p:txBody>
      </p:sp>
      <p:sp>
        <p:nvSpPr>
          <p:cNvPr id="3" name="Picture Placeholder 2"/>
          <p:cNvSpPr>
            <a:spLocks noGrp="1"/>
          </p:cNvSpPr>
          <p:nvPr>
            <p:ph type="pic" idx="1"/>
          </p:nvPr>
        </p:nvSpPr>
        <p:spPr>
          <a:xfrm>
            <a:off x="1601787" y="1666873"/>
            <a:ext cx="5932488" cy="3390901"/>
          </a:xfrm>
        </p:spPr>
        <p:txBody>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dirty="0"/>
          </a:p>
        </p:txBody>
      </p:sp>
      <p:sp>
        <p:nvSpPr>
          <p:cNvPr id="4" name="Text Placeholder 3"/>
          <p:cNvSpPr>
            <a:spLocks noGrp="1"/>
          </p:cNvSpPr>
          <p:nvPr>
            <p:ph type="body" sz="half" idx="2"/>
          </p:nvPr>
        </p:nvSpPr>
        <p:spPr>
          <a:xfrm>
            <a:off x="1602000" y="5372100"/>
            <a:ext cx="5932800" cy="6191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Click to edit Master text styles</a:t>
            </a:r>
          </a:p>
        </p:txBody>
      </p:sp>
    </p:spTree>
    <p:extLst>
      <p:ext uri="{BB962C8B-B14F-4D97-AF65-F5344CB8AC3E}">
        <p14:creationId xmlns:p14="http://schemas.microsoft.com/office/powerpoint/2010/main" val="3163696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2416279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15950" y="1673225"/>
            <a:ext cx="3749675"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18025" y="1673225"/>
            <a:ext cx="3751263"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3400145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1684542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1356774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2013405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1845243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38941521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png"/><Relationship Id="rId18" Type="http://schemas.openxmlformats.org/officeDocument/2006/relationships/image" Target="../media/image2.png"/><Relationship Id="rId19"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image" Target="../media/image1.png"/><Relationship Id="rId12" Type="http://schemas.openxmlformats.org/officeDocument/2006/relationships/image" Target="../media/image2.png"/><Relationship Id="rId13" Type="http://schemas.openxmlformats.org/officeDocument/2006/relationships/image" Target="../media/image4.png"/><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 Id="rId9" Type="http://schemas.openxmlformats.org/officeDocument/2006/relationships/slideLayout" Target="../slideLayouts/slideLayout24.xml"/><Relationship Id="rId10"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35" descr="PPT_Header02" hidden="1"/>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0" y="0"/>
            <a:ext cx="914400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6" descr="PPT_Header01"/>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0" y="0"/>
            <a:ext cx="914400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2"/>
          <p:cNvSpPr>
            <a:spLocks noGrp="1" noChangeArrowheads="1"/>
          </p:cNvSpPr>
          <p:nvPr>
            <p:ph type="body" idx="1"/>
          </p:nvPr>
        </p:nvSpPr>
        <p:spPr bwMode="auto">
          <a:xfrm>
            <a:off x="615950" y="1673225"/>
            <a:ext cx="7653338"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30" name="Rectangle 6"/>
          <p:cNvSpPr>
            <a:spLocks noGrp="1" noChangeArrowheads="1"/>
          </p:cNvSpPr>
          <p:nvPr>
            <p:ph type="title"/>
          </p:nvPr>
        </p:nvSpPr>
        <p:spPr bwMode="auto">
          <a:xfrm>
            <a:off x="1143348" y="332992"/>
            <a:ext cx="61055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GB" dirty="0" smtClean="0"/>
              <a:t>Click to edit Master title style</a:t>
            </a:r>
          </a:p>
        </p:txBody>
      </p:sp>
      <p:sp>
        <p:nvSpPr>
          <p:cNvPr id="326664" name="Rectangle 8"/>
          <p:cNvSpPr>
            <a:spLocks noGrp="1" noChangeArrowheads="1"/>
          </p:cNvSpPr>
          <p:nvPr>
            <p:ph type="ftr" sz="quarter" idx="3"/>
          </p:nvPr>
        </p:nvSpPr>
        <p:spPr bwMode="auto">
          <a:xfrm>
            <a:off x="298238" y="6438986"/>
            <a:ext cx="6526212" cy="231775"/>
          </a:xfrm>
          <a:prstGeom prst="rect">
            <a:avLst/>
          </a:prstGeom>
          <a:noFill/>
          <a:ln w="9525">
            <a:noFill/>
            <a:miter lim="800000"/>
            <a:headEnd/>
            <a:tailEnd/>
          </a:ln>
          <a:effectLst/>
        </p:spPr>
        <p:txBody>
          <a:bodyPr vert="horz" wrap="square" lIns="0" tIns="72000" rIns="0" bIns="0" numCol="1" anchor="t" anchorCtr="0" compatLnSpc="1">
            <a:prstTxWarp prst="textNoShape">
              <a:avLst/>
            </a:prstTxWarp>
          </a:bodyPr>
          <a:lstStyle>
            <a:lvl1pPr>
              <a:defRPr sz="800"/>
            </a:lvl1pPr>
          </a:lstStyle>
          <a:p>
            <a:pPr>
              <a:defRPr/>
            </a:pPr>
            <a:r>
              <a:rPr lang="en-GB"/>
              <a:t>ESA UNCLASSIFIED – For Official Use</a:t>
            </a:r>
          </a:p>
        </p:txBody>
      </p:sp>
      <p:sp>
        <p:nvSpPr>
          <p:cNvPr id="1032" name="Text Box 34" hidden="1"/>
          <p:cNvSpPr txBox="1">
            <a:spLocks noChangeAspect="1" noChangeArrowheads="1"/>
          </p:cNvSpPr>
          <p:nvPr/>
        </p:nvSpPr>
        <p:spPr bwMode="auto">
          <a:xfrm>
            <a:off x="620713" y="6197600"/>
            <a:ext cx="6977062" cy="147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defRPr/>
            </a:pPr>
            <a:r>
              <a:rPr lang="en-GB" sz="800" smtClean="0">
                <a:solidFill>
                  <a:schemeClr val="bg2"/>
                </a:solidFill>
              </a:rPr>
              <a:t>Mission sheets | Paulo Sacramento | 06/09/2011 | EOP | Slide </a:t>
            </a:r>
            <a:fld id="{ACB2B019-2B1F-4020-8785-E12D3DCABE62}" type="slidenum">
              <a:rPr sz="800" noProof="1" smtClean="0">
                <a:solidFill>
                  <a:schemeClr val="bg2"/>
                </a:solidFill>
              </a:rPr>
              <a:pPr eaLnBrk="1" hangingPunct="1">
                <a:spcBef>
                  <a:spcPct val="50000"/>
                </a:spcBef>
                <a:defRPr/>
              </a:pPr>
              <a:t>‹#›</a:t>
            </a:fld>
            <a:endParaRPr lang="en-GB" sz="800" noProof="1" smtClean="0">
              <a:solidFill>
                <a:schemeClr val="bg2"/>
              </a:solidFill>
            </a:endParaRPr>
          </a:p>
        </p:txBody>
      </p:sp>
      <p:pic>
        <p:nvPicPr>
          <p:cNvPr id="9" name="Picture 8"/>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7739935" y="6195497"/>
            <a:ext cx="1404065" cy="675203"/>
          </a:xfrm>
          <a:prstGeom prst="rect">
            <a:avLst/>
          </a:prstGeom>
        </p:spPr>
      </p:pic>
    </p:spTree>
  </p:cSld>
  <p:clrMap bg1="lt1" tx1="dk1" bg2="lt2" tx2="dk2" accent1="accent1" accent2="accent2" accent3="accent3" accent4="accent4" accent5="accent5" accent6="accent6" hlink="hlink" folHlink="folHlink"/>
  <p:sldLayoutIdLst>
    <p:sldLayoutId id="2147484017"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 id="2147484014" r:id="rId12"/>
    <p:sldLayoutId id="2147484015" r:id="rId13"/>
    <p:sldLayoutId id="2147484016" r:id="rId14"/>
    <p:sldLayoutId id="2147484018" r:id="rId15"/>
  </p:sldLayoutIdLst>
  <p:timing>
    <p:tnLst>
      <p:par>
        <p:cTn xmlns:p14="http://schemas.microsoft.com/office/powerpoint/2010/main" id="1" dur="indefinite" restart="never" nodeType="tmRoot"/>
      </p:par>
    </p:tnLst>
  </p:timing>
  <p:hf sldNum="0" hdr="0" dt="0"/>
  <p:txStyles>
    <p:titleStyle>
      <a:lvl1pPr algn="l" rtl="0" eaLnBrk="0" fontAlgn="base" hangingPunct="0">
        <a:spcBef>
          <a:spcPct val="0"/>
        </a:spcBef>
        <a:spcAft>
          <a:spcPct val="0"/>
        </a:spcAft>
        <a:defRPr sz="2200" b="1">
          <a:solidFill>
            <a:schemeClr val="bg1"/>
          </a:solidFill>
          <a:latin typeface="+mj-lt"/>
          <a:ea typeface="+mj-ea"/>
          <a:cs typeface="+mj-cs"/>
        </a:defRPr>
      </a:lvl1pPr>
      <a:lvl2pPr algn="l" rtl="0" eaLnBrk="0" fontAlgn="base" hangingPunct="0">
        <a:spcBef>
          <a:spcPct val="0"/>
        </a:spcBef>
        <a:spcAft>
          <a:spcPct val="0"/>
        </a:spcAft>
        <a:defRPr sz="2200" b="1">
          <a:solidFill>
            <a:schemeClr val="bg1"/>
          </a:solidFill>
          <a:latin typeface="Verdana" pitchFamily="34" charset="0"/>
        </a:defRPr>
      </a:lvl2pPr>
      <a:lvl3pPr algn="l" rtl="0" eaLnBrk="0" fontAlgn="base" hangingPunct="0">
        <a:spcBef>
          <a:spcPct val="0"/>
        </a:spcBef>
        <a:spcAft>
          <a:spcPct val="0"/>
        </a:spcAft>
        <a:defRPr sz="2200" b="1">
          <a:solidFill>
            <a:schemeClr val="bg1"/>
          </a:solidFill>
          <a:latin typeface="Verdana" pitchFamily="34" charset="0"/>
        </a:defRPr>
      </a:lvl3pPr>
      <a:lvl4pPr algn="l" rtl="0" eaLnBrk="0" fontAlgn="base" hangingPunct="0">
        <a:spcBef>
          <a:spcPct val="0"/>
        </a:spcBef>
        <a:spcAft>
          <a:spcPct val="0"/>
        </a:spcAft>
        <a:defRPr sz="2200" b="1">
          <a:solidFill>
            <a:schemeClr val="bg1"/>
          </a:solidFill>
          <a:latin typeface="Verdana" pitchFamily="34" charset="0"/>
        </a:defRPr>
      </a:lvl4pPr>
      <a:lvl5pPr algn="l" rtl="0" eaLnBrk="0" fontAlgn="base" hangingPunct="0">
        <a:spcBef>
          <a:spcPct val="0"/>
        </a:spcBef>
        <a:spcAft>
          <a:spcPct val="0"/>
        </a:spcAft>
        <a:defRPr sz="2200" b="1">
          <a:solidFill>
            <a:schemeClr val="bg1"/>
          </a:solidFill>
          <a:latin typeface="Verdana" pitchFamily="34" charset="0"/>
        </a:defRPr>
      </a:lvl5pPr>
      <a:lvl6pPr marL="457200" algn="l" rtl="0" fontAlgn="base">
        <a:spcBef>
          <a:spcPct val="0"/>
        </a:spcBef>
        <a:spcAft>
          <a:spcPct val="0"/>
        </a:spcAft>
        <a:defRPr sz="2200" b="1">
          <a:solidFill>
            <a:schemeClr val="bg1"/>
          </a:solidFill>
          <a:latin typeface="Verdana" pitchFamily="34" charset="0"/>
        </a:defRPr>
      </a:lvl6pPr>
      <a:lvl7pPr marL="914400" algn="l" rtl="0" fontAlgn="base">
        <a:spcBef>
          <a:spcPct val="0"/>
        </a:spcBef>
        <a:spcAft>
          <a:spcPct val="0"/>
        </a:spcAft>
        <a:defRPr sz="2200" b="1">
          <a:solidFill>
            <a:schemeClr val="bg1"/>
          </a:solidFill>
          <a:latin typeface="Verdana" pitchFamily="34" charset="0"/>
        </a:defRPr>
      </a:lvl7pPr>
      <a:lvl8pPr marL="1371600" algn="l" rtl="0" fontAlgn="base">
        <a:spcBef>
          <a:spcPct val="0"/>
        </a:spcBef>
        <a:spcAft>
          <a:spcPct val="0"/>
        </a:spcAft>
        <a:defRPr sz="2200" b="1">
          <a:solidFill>
            <a:schemeClr val="bg1"/>
          </a:solidFill>
          <a:latin typeface="Verdana" pitchFamily="34" charset="0"/>
        </a:defRPr>
      </a:lvl8pPr>
      <a:lvl9pPr marL="1828800" algn="l" rtl="0" fontAlgn="base">
        <a:spcBef>
          <a:spcPct val="0"/>
        </a:spcBef>
        <a:spcAft>
          <a:spcPct val="0"/>
        </a:spcAft>
        <a:defRPr sz="2200" b="1">
          <a:solidFill>
            <a:schemeClr val="bg1"/>
          </a:solidFill>
          <a:latin typeface="Verdana" pitchFamily="34" charset="0"/>
        </a:defRPr>
      </a:lvl9pPr>
    </p:titleStyle>
    <p:bodyStyle>
      <a:lvl1pPr marL="342900" indent="-342900" algn="l" rtl="0" eaLnBrk="0" fontAlgn="base" hangingPunct="0">
        <a:lnSpc>
          <a:spcPct val="119000"/>
        </a:lnSpc>
        <a:spcBef>
          <a:spcPct val="20000"/>
        </a:spcBef>
        <a:spcAft>
          <a:spcPct val="0"/>
        </a:spcAft>
        <a:buClr>
          <a:schemeClr val="accent1"/>
        </a:buClr>
        <a:buFont typeface="Verdana" pitchFamily="34" charset="0"/>
        <a:buAutoNum type="arabicPeriod"/>
        <a:defRPr sz="1600">
          <a:solidFill>
            <a:schemeClr val="bg2"/>
          </a:solidFill>
          <a:latin typeface="+mn-lt"/>
          <a:ea typeface="+mn-ea"/>
          <a:cs typeface="+mn-cs"/>
        </a:defRPr>
      </a:lvl1pPr>
      <a:lvl2pPr marL="1227138" indent="-419100" algn="l" rtl="0" eaLnBrk="0" fontAlgn="base" hangingPunct="0">
        <a:lnSpc>
          <a:spcPct val="119000"/>
        </a:lnSpc>
        <a:spcBef>
          <a:spcPct val="20000"/>
        </a:spcBef>
        <a:spcAft>
          <a:spcPct val="0"/>
        </a:spcAft>
        <a:buClr>
          <a:schemeClr val="accent1"/>
        </a:buClr>
        <a:buFont typeface="Verdana" pitchFamily="34" charset="0"/>
        <a:buAutoNum type="alphaLcPeriod"/>
        <a:defRPr sz="1600">
          <a:solidFill>
            <a:schemeClr val="bg2"/>
          </a:solidFill>
          <a:latin typeface="+mn-lt"/>
        </a:defRPr>
      </a:lvl2pPr>
      <a:lvl3pPr marL="1825625" indent="-419100" algn="l" rtl="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mn-lt"/>
        </a:defRPr>
      </a:lvl3pPr>
      <a:lvl4pPr marL="2424113" indent="-419100" algn="l" rtl="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mn-lt"/>
        </a:defRPr>
      </a:lvl4pPr>
      <a:lvl5pPr marL="3022600" indent="-419100" algn="l" rtl="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mn-lt"/>
        </a:defRPr>
      </a:lvl5pPr>
      <a:lvl6pPr marL="3479800" indent="-419100" algn="l" rtl="0" fontAlgn="base">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fontAlgn="base">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fontAlgn="base">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fontAlgn="base">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5331" name="Picture 35" descr="PPT_Header02" hidden="1"/>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0" y="0"/>
            <a:ext cx="9144000" cy="1204913"/>
          </a:xfrm>
          <a:prstGeom prst="rect">
            <a:avLst/>
          </a:prstGeom>
          <a:noFill/>
          <a:extLst>
            <a:ext uri="{909E8E84-426E-40dd-AFC4-6F175D3DCCD1}">
              <a14:hiddenFill xmlns:a14="http://schemas.microsoft.com/office/drawing/2010/main">
                <a:solidFill>
                  <a:srgbClr val="FFFFFF"/>
                </a:solidFill>
              </a14:hiddenFill>
            </a:ext>
          </a:extLst>
        </p:spPr>
      </p:pic>
      <p:pic>
        <p:nvPicPr>
          <p:cNvPr id="55332" name="Picture 36" descr="PPT_Header01"/>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0" y="0"/>
            <a:ext cx="9144000" cy="1204913"/>
          </a:xfrm>
          <a:prstGeom prst="rect">
            <a:avLst/>
          </a:prstGeom>
          <a:noFill/>
          <a:extLst>
            <a:ext uri="{909E8E84-426E-40dd-AFC4-6F175D3DCCD1}">
              <a14:hiddenFill xmlns:a14="http://schemas.microsoft.com/office/drawing/2010/main">
                <a:solidFill>
                  <a:srgbClr val="FFFFFF"/>
                </a:solidFill>
              </a14:hiddenFill>
            </a:ext>
          </a:extLst>
        </p:spPr>
      </p:pic>
      <p:pic>
        <p:nvPicPr>
          <p:cNvPr id="55321" name="Picture 22" descr="signature"/>
          <p:cNvPicPr>
            <a:picLocks noChangeAspect="1" noChangeArrowheads="1"/>
          </p:cNvPicPr>
          <p:nvPr/>
        </p:nvPicPr>
        <p:blipFill>
          <a:blip r:embed="rId13" cstate="screen">
            <a:extLst>
              <a:ext uri="{28A0092B-C50C-407E-A947-70E740481C1C}">
                <a14:useLocalDpi xmlns:a14="http://schemas.microsoft.com/office/drawing/2010/main"/>
              </a:ext>
            </a:extLst>
          </a:blip>
          <a:srcRect l="84271" t="-8163"/>
          <a:stretch>
            <a:fillRect/>
          </a:stretch>
        </p:blipFill>
        <p:spPr bwMode="auto">
          <a:xfrm>
            <a:off x="7705725" y="6202363"/>
            <a:ext cx="1438275"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Rectangle 2"/>
          <p:cNvSpPr>
            <a:spLocks noGrp="1" noChangeArrowheads="1"/>
          </p:cNvSpPr>
          <p:nvPr>
            <p:ph type="body" idx="1"/>
          </p:nvPr>
        </p:nvSpPr>
        <p:spPr bwMode="auto">
          <a:xfrm>
            <a:off x="615950" y="1673225"/>
            <a:ext cx="7905750"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55301" name="Rectangle 6"/>
          <p:cNvSpPr>
            <a:spLocks noGrp="1" noChangeArrowheads="1"/>
          </p:cNvSpPr>
          <p:nvPr>
            <p:ph type="title"/>
          </p:nvPr>
        </p:nvSpPr>
        <p:spPr bwMode="auto">
          <a:xfrm>
            <a:off x="625475" y="381000"/>
            <a:ext cx="61055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endParaRPr lang="en-GB" dirty="0" smtClean="0"/>
          </a:p>
        </p:txBody>
      </p:sp>
      <p:sp>
        <p:nvSpPr>
          <p:cNvPr id="55334" name="Text Box 38"/>
          <p:cNvSpPr txBox="1">
            <a:spLocks noChangeArrowheads="1"/>
          </p:cNvSpPr>
          <p:nvPr/>
        </p:nvSpPr>
        <p:spPr bwMode="auto">
          <a:xfrm>
            <a:off x="631825" y="6429375"/>
            <a:ext cx="50165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800" smtClean="0">
                <a:solidFill>
                  <a:srgbClr val="000000"/>
                </a:solidFill>
              </a:rPr>
              <a:t>ESA UNCLASSIFIED – For Official Use</a:t>
            </a:r>
            <a:endParaRPr lang="en-GB" sz="800" dirty="0">
              <a:solidFill>
                <a:srgbClr val="000000"/>
              </a:solidFill>
            </a:endParaRPr>
          </a:p>
        </p:txBody>
      </p:sp>
    </p:spTree>
    <p:extLst>
      <p:ext uri="{BB962C8B-B14F-4D97-AF65-F5344CB8AC3E}">
        <p14:creationId xmlns:p14="http://schemas.microsoft.com/office/powerpoint/2010/main" val="4151020236"/>
      </p:ext>
    </p:extLst>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Lst>
  <p:timing>
    <p:tnLst>
      <p:par>
        <p:cTn xmlns:p14="http://schemas.microsoft.com/office/powerpoint/2010/main" id="1" dur="indefinite" restart="never" nodeType="tmRoot"/>
      </p:par>
    </p:tnLst>
  </p:timing>
  <p:hf sldNum="0" hdr="0" dt="0"/>
  <p:txStyles>
    <p:titleStyle>
      <a:lvl1pPr algn="l" rtl="0" eaLnBrk="1" fontAlgn="base" hangingPunct="1">
        <a:spcBef>
          <a:spcPct val="0"/>
        </a:spcBef>
        <a:spcAft>
          <a:spcPct val="0"/>
        </a:spcAft>
        <a:defRPr sz="2200" b="1">
          <a:solidFill>
            <a:schemeClr val="bg1"/>
          </a:solidFill>
          <a:latin typeface="+mj-lt"/>
          <a:ea typeface="+mj-ea"/>
          <a:cs typeface="+mj-cs"/>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p:titleStyle>
    <p:bodyStyle>
      <a:lvl1pPr marL="342900" indent="-342900" algn="l" rtl="0" eaLnBrk="1" fontAlgn="base" hangingPunct="1">
        <a:lnSpc>
          <a:spcPct val="119000"/>
        </a:lnSpc>
        <a:spcBef>
          <a:spcPct val="20000"/>
        </a:spcBef>
        <a:spcAft>
          <a:spcPct val="0"/>
        </a:spcAft>
        <a:buClr>
          <a:schemeClr val="accent1"/>
        </a:buClr>
        <a:buFont typeface="Verdana" pitchFamily="34" charset="0"/>
        <a:buAutoNum type="arabicPeriod"/>
        <a:defRPr sz="1600">
          <a:solidFill>
            <a:schemeClr val="bg2"/>
          </a:solidFill>
          <a:latin typeface="+mn-lt"/>
          <a:ea typeface="+mn-ea"/>
          <a:cs typeface="+mn-cs"/>
        </a:defRPr>
      </a:lvl1pPr>
      <a:lvl2pPr marL="1227138" indent="-419100" algn="l" rtl="0" eaLnBrk="1" fontAlgn="base" hangingPunct="1">
        <a:lnSpc>
          <a:spcPct val="119000"/>
        </a:lnSpc>
        <a:spcBef>
          <a:spcPct val="20000"/>
        </a:spcBef>
        <a:spcAft>
          <a:spcPct val="0"/>
        </a:spcAft>
        <a:buClr>
          <a:schemeClr val="accent1"/>
        </a:buClr>
        <a:buFont typeface="Verdana" pitchFamily="34" charset="0"/>
        <a:buAutoNum type="alphaLcPeriod"/>
        <a:defRPr sz="1600">
          <a:solidFill>
            <a:schemeClr val="bg2"/>
          </a:solidFill>
          <a:latin typeface="+mn-lt"/>
        </a:defRPr>
      </a:lvl2pPr>
      <a:lvl3pPr marL="1825625"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3pPr>
      <a:lvl4pPr marL="2424113"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4pPr>
      <a:lvl5pPr marL="30226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1" Type="http://schemas.openxmlformats.org/officeDocument/2006/relationships/image" Target="../media/image19.png"/><Relationship Id="rId12" Type="http://schemas.openxmlformats.org/officeDocument/2006/relationships/oleObject" Target="../embeddings/oleObject17.bin"/><Relationship Id="rId13" Type="http://schemas.openxmlformats.org/officeDocument/2006/relationships/oleObject" Target="../embeddings/Microsoft_Excel_97_-_2004_Worksheet1.xls"/><Relationship Id="rId14" Type="http://schemas.openxmlformats.org/officeDocument/2006/relationships/image" Target="../media/image10.png"/><Relationship Id="rId15" Type="http://schemas.openxmlformats.org/officeDocument/2006/relationships/oleObject" Target="../embeddings/oleObject18.bin"/><Relationship Id="rId16" Type="http://schemas.openxmlformats.org/officeDocument/2006/relationships/oleObject" Target="../embeddings/Microsoft_Excel_97_-_2004_Worksheet2.xls"/><Relationship Id="rId17" Type="http://schemas.openxmlformats.org/officeDocument/2006/relationships/image" Target="../media/image11.png"/><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notesSlide" Target="../notesSlides/notesSlide5.xml"/><Relationship Id="rId4" Type="http://schemas.openxmlformats.org/officeDocument/2006/relationships/image" Target="../media/image12.jpeg"/><Relationship Id="rId5" Type="http://schemas.openxmlformats.org/officeDocument/2006/relationships/image" Target="../media/image13.jpeg"/><Relationship Id="rId6" Type="http://schemas.openxmlformats.org/officeDocument/2006/relationships/image" Target="../media/image14.jpeg"/><Relationship Id="rId7" Type="http://schemas.openxmlformats.org/officeDocument/2006/relationships/image" Target="../media/image15.jpeg"/><Relationship Id="rId8" Type="http://schemas.openxmlformats.org/officeDocument/2006/relationships/image" Target="../media/image16.jpeg"/><Relationship Id="rId9" Type="http://schemas.openxmlformats.org/officeDocument/2006/relationships/image" Target="../media/image17.png"/><Relationship Id="rId10" Type="http://schemas.openxmlformats.org/officeDocument/2006/relationships/image" Target="../media/image18.png"/></Relationships>
</file>

<file path=ppt/slides/_rels/slide11.xml.rels><?xml version="1.0" encoding="UTF-8" standalone="yes"?>
<Relationships xmlns="http://schemas.openxmlformats.org/package/2006/relationships"><Relationship Id="rId9" Type="http://schemas.openxmlformats.org/officeDocument/2006/relationships/oleObject" Target="../embeddings/oleObject22.bin"/><Relationship Id="rId20" Type="http://schemas.openxmlformats.org/officeDocument/2006/relationships/image" Target="../media/image7.wmf"/><Relationship Id="rId21" Type="http://schemas.openxmlformats.org/officeDocument/2006/relationships/oleObject" Target="../embeddings/oleObject33.bin"/><Relationship Id="rId22" Type="http://schemas.openxmlformats.org/officeDocument/2006/relationships/image" Target="../media/image21.jpeg"/><Relationship Id="rId23" Type="http://schemas.openxmlformats.org/officeDocument/2006/relationships/image" Target="../media/image22.emf"/><Relationship Id="rId24" Type="http://schemas.openxmlformats.org/officeDocument/2006/relationships/image" Target="../media/image23.png"/><Relationship Id="rId25" Type="http://schemas.openxmlformats.org/officeDocument/2006/relationships/image" Target="../media/image24.png"/><Relationship Id="rId10" Type="http://schemas.openxmlformats.org/officeDocument/2006/relationships/oleObject" Target="../embeddings/oleObject23.bin"/><Relationship Id="rId11" Type="http://schemas.openxmlformats.org/officeDocument/2006/relationships/oleObject" Target="../embeddings/oleObject24.bin"/><Relationship Id="rId12" Type="http://schemas.openxmlformats.org/officeDocument/2006/relationships/oleObject" Target="../embeddings/oleObject25.bin"/><Relationship Id="rId13" Type="http://schemas.openxmlformats.org/officeDocument/2006/relationships/oleObject" Target="../embeddings/oleObject26.bin"/><Relationship Id="rId14" Type="http://schemas.openxmlformats.org/officeDocument/2006/relationships/oleObject" Target="../embeddings/oleObject27.bin"/><Relationship Id="rId15" Type="http://schemas.openxmlformats.org/officeDocument/2006/relationships/oleObject" Target="../embeddings/oleObject28.bin"/><Relationship Id="rId16" Type="http://schemas.openxmlformats.org/officeDocument/2006/relationships/oleObject" Target="../embeddings/oleObject29.bin"/><Relationship Id="rId17" Type="http://schemas.openxmlformats.org/officeDocument/2006/relationships/oleObject" Target="../embeddings/oleObject30.bin"/><Relationship Id="rId18" Type="http://schemas.openxmlformats.org/officeDocument/2006/relationships/oleObject" Target="../embeddings/oleObject31.bin"/><Relationship Id="rId19" Type="http://schemas.openxmlformats.org/officeDocument/2006/relationships/oleObject" Target="../embeddings/oleObject32.bin"/><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image" Target="../media/image20.png"/><Relationship Id="rId4" Type="http://schemas.openxmlformats.org/officeDocument/2006/relationships/image" Target="../media/image8.jpeg"/><Relationship Id="rId5" Type="http://schemas.openxmlformats.org/officeDocument/2006/relationships/oleObject" Target="../embeddings/oleObject19.bin"/><Relationship Id="rId6" Type="http://schemas.openxmlformats.org/officeDocument/2006/relationships/image" Target="../media/image6.wmf"/><Relationship Id="rId7" Type="http://schemas.openxmlformats.org/officeDocument/2006/relationships/oleObject" Target="../embeddings/oleObject20.bin"/><Relationship Id="rId8" Type="http://schemas.openxmlformats.org/officeDocument/2006/relationships/oleObject" Target="../embeddings/oleObject21.bin"/></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png"/><Relationship Id="rId5"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jpeg"/><Relationship Id="rId5" Type="http://schemas.openxmlformats.org/officeDocument/2006/relationships/image" Target="../media/image33.png"/><Relationship Id="rId1" Type="http://schemas.openxmlformats.org/officeDocument/2006/relationships/slideLayout" Target="../slideLayouts/slideLayout6.xml"/><Relationship Id="rId2" Type="http://schemas.openxmlformats.org/officeDocument/2006/relationships/image" Target="../media/image3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3.png"/><Relationship Id="rId3" Type="http://schemas.openxmlformats.org/officeDocument/2006/relationships/image" Target="../media/image3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5.png"/><Relationship Id="rId3" Type="http://schemas.openxmlformats.org/officeDocument/2006/relationships/image" Target="../media/image3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7.png"/><Relationship Id="rId3" Type="http://schemas.openxmlformats.org/officeDocument/2006/relationships/image" Target="../media/image3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9.png"/></Relationships>
</file>

<file path=ppt/slides/_rels/slide2.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png"/><Relationship Id="rId3" Type="http://schemas.openxmlformats.org/officeDocument/2006/relationships/image" Target="../media/image4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2.png"/><Relationship Id="rId3" Type="http://schemas.openxmlformats.org/officeDocument/2006/relationships/image" Target="../media/image4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4.jpeg"/><Relationship Id="rId4" Type="http://schemas.openxmlformats.org/officeDocument/2006/relationships/image" Target="../media/image45.png"/><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46.jpeg"/></Relationships>
</file>

<file path=ppt/slides/_rels/slide32.xml.rels><?xml version="1.0" encoding="UTF-8" standalone="yes"?>
<Relationships xmlns="http://schemas.openxmlformats.org/package/2006/relationships"><Relationship Id="rId3" Type="http://schemas.openxmlformats.org/officeDocument/2006/relationships/image" Target="../media/image47.jpeg"/><Relationship Id="rId4" Type="http://schemas.openxmlformats.org/officeDocument/2006/relationships/image" Target="../media/image48.png"/><Relationship Id="rId5" Type="http://schemas.openxmlformats.org/officeDocument/2006/relationships/image" Target="../media/image49.png"/><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_rels/slide33.xml.rels><?xml version="1.0" encoding="UTF-8" standalone="yes"?>
<Relationships xmlns="http://schemas.openxmlformats.org/package/2006/relationships"><Relationship Id="rId3" Type="http://schemas.openxmlformats.org/officeDocument/2006/relationships/image" Target="../media/image47.jpeg"/><Relationship Id="rId4" Type="http://schemas.openxmlformats.org/officeDocument/2006/relationships/image" Target="../media/image50.png"/><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34.xml.rels><?xml version="1.0" encoding="UTF-8" standalone="yes"?>
<Relationships xmlns="http://schemas.openxmlformats.org/package/2006/relationships"><Relationship Id="rId3" Type="http://schemas.openxmlformats.org/officeDocument/2006/relationships/image" Target="../media/image47.jpeg"/><Relationship Id="rId4" Type="http://schemas.openxmlformats.org/officeDocument/2006/relationships/image" Target="../media/image51.png"/><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35.xml.rels><?xml version="1.0" encoding="UTF-8" standalone="yes"?>
<Relationships xmlns="http://schemas.openxmlformats.org/package/2006/relationships"><Relationship Id="rId3" Type="http://schemas.openxmlformats.org/officeDocument/2006/relationships/image" Target="../media/image47.jpeg"/><Relationship Id="rId4" Type="http://schemas.openxmlformats.org/officeDocument/2006/relationships/image" Target="../media/image52.png"/><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36.xml.rels><?xml version="1.0" encoding="UTF-8" standalone="yes"?>
<Relationships xmlns="http://schemas.openxmlformats.org/package/2006/relationships"><Relationship Id="rId3" Type="http://schemas.openxmlformats.org/officeDocument/2006/relationships/image" Target="../media/image47.jpeg"/><Relationship Id="rId4" Type="http://schemas.openxmlformats.org/officeDocument/2006/relationships/image" Target="../media/image53.png"/><Relationship Id="rId5" Type="http://schemas.openxmlformats.org/officeDocument/2006/relationships/image" Target="../media/image54.png"/><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37.xml.rels><?xml version="1.0" encoding="UTF-8" standalone="yes"?>
<Relationships xmlns="http://schemas.openxmlformats.org/package/2006/relationships"><Relationship Id="rId3" Type="http://schemas.openxmlformats.org/officeDocument/2006/relationships/image" Target="../media/image47.jpeg"/><Relationship Id="rId4" Type="http://schemas.openxmlformats.org/officeDocument/2006/relationships/hyperlink" Target="https://itunes.apple.com/it/app/esa-ers/id1059438540?mt=8" TargetMode="External"/><Relationship Id="rId5" Type="http://schemas.openxmlformats.org/officeDocument/2006/relationships/hyperlink" Target="https://play.google.com/store/apps/details?id=it.acsys.android.esaersapp&amp;hl=it" TargetMode="External"/><Relationship Id="rId6" Type="http://schemas.openxmlformats.org/officeDocument/2006/relationships/image" Target="../media/image55.png"/><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png"/><Relationship Id="rId3" Type="http://schemas.openxmlformats.org/officeDocument/2006/relationships/image" Target="../media/image5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9" Type="http://schemas.openxmlformats.org/officeDocument/2006/relationships/oleObject" Target="../embeddings/oleObject4.bin"/><Relationship Id="rId20" Type="http://schemas.openxmlformats.org/officeDocument/2006/relationships/oleObject" Target="../embeddings/oleObject14.bin"/><Relationship Id="rId21" Type="http://schemas.openxmlformats.org/officeDocument/2006/relationships/image" Target="../media/image7.wmf"/><Relationship Id="rId22" Type="http://schemas.openxmlformats.org/officeDocument/2006/relationships/oleObject" Target="../embeddings/oleObject15.bin"/><Relationship Id="rId23" Type="http://schemas.openxmlformats.org/officeDocument/2006/relationships/oleObject" Target="../embeddings/oleObject16.bin"/><Relationship Id="rId10" Type="http://schemas.openxmlformats.org/officeDocument/2006/relationships/oleObject" Target="../embeddings/oleObject5.bin"/><Relationship Id="rId11" Type="http://schemas.openxmlformats.org/officeDocument/2006/relationships/oleObject" Target="../embeddings/oleObject6.bin"/><Relationship Id="rId12" Type="http://schemas.openxmlformats.org/officeDocument/2006/relationships/oleObject" Target="../embeddings/oleObject7.bin"/><Relationship Id="rId13" Type="http://schemas.openxmlformats.org/officeDocument/2006/relationships/oleObject" Target="../embeddings/oleObject8.bin"/><Relationship Id="rId14" Type="http://schemas.openxmlformats.org/officeDocument/2006/relationships/oleObject" Target="../embeddings/oleObject9.bin"/><Relationship Id="rId15" Type="http://schemas.openxmlformats.org/officeDocument/2006/relationships/oleObject" Target="../embeddings/oleObject10.bin"/><Relationship Id="rId16" Type="http://schemas.openxmlformats.org/officeDocument/2006/relationships/oleObject" Target="../embeddings/oleObject11.bin"/><Relationship Id="rId17" Type="http://schemas.openxmlformats.org/officeDocument/2006/relationships/oleObject" Target="../embeddings/oleObject12.bin"/><Relationship Id="rId18" Type="http://schemas.openxmlformats.org/officeDocument/2006/relationships/oleObject" Target="../embeddings/oleObject13.bin"/><Relationship Id="rId19" Type="http://schemas.openxmlformats.org/officeDocument/2006/relationships/image" Target="../media/image9.jpeg"/><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notesSlide" Target="../notesSlides/notesSlide4.xml"/><Relationship Id="rId4" Type="http://schemas.openxmlformats.org/officeDocument/2006/relationships/image" Target="../media/image8.jpeg"/><Relationship Id="rId5" Type="http://schemas.openxmlformats.org/officeDocument/2006/relationships/oleObject" Target="../embeddings/oleObject1.bin"/><Relationship Id="rId6" Type="http://schemas.openxmlformats.org/officeDocument/2006/relationships/image" Target="../media/image6.wmf"/><Relationship Id="rId7" Type="http://schemas.openxmlformats.org/officeDocument/2006/relationships/oleObject" Target="../embeddings/oleObject2.bin"/><Relationship Id="rId8"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GB" smtClean="0"/>
              <a:t>ESA UNCLASSIFIED – For Official Use</a:t>
            </a:r>
          </a:p>
        </p:txBody>
      </p:sp>
      <p:sp>
        <p:nvSpPr>
          <p:cNvPr id="8" name="Rectangle 7"/>
          <p:cNvSpPr>
            <a:spLocks noGrp="1" noChangeArrowheads="1"/>
          </p:cNvSpPr>
          <p:nvPr/>
        </p:nvSpPr>
        <p:spPr bwMode="auto">
          <a:xfrm>
            <a:off x="285482" y="1917942"/>
            <a:ext cx="8640762" cy="3081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S PGothic" pitchFamily="34" charset="-128"/>
                <a:cs typeface="MS PGothic" charset="0"/>
              </a:defRPr>
            </a:lvl1pPr>
            <a:lvl2pPr marL="457200" indent="0" algn="ctr" rtl="0" eaLnBrk="0" fontAlgn="base" hangingPunct="0">
              <a:spcBef>
                <a:spcPct val="20000"/>
              </a:spcBef>
              <a:spcAft>
                <a:spcPct val="0"/>
              </a:spcAft>
              <a:buNone/>
              <a:defRPr sz="2800">
                <a:solidFill>
                  <a:schemeClr val="tx1"/>
                </a:solidFill>
                <a:latin typeface="+mn-lt"/>
                <a:ea typeface="MS PGothic" pitchFamily="34" charset="-128"/>
                <a:cs typeface="MS PGothic" charset="0"/>
              </a:defRPr>
            </a:lvl2pPr>
            <a:lvl3pPr marL="914400" indent="0" algn="ctr" rtl="0" eaLnBrk="0" fontAlgn="base" hangingPunct="0">
              <a:spcBef>
                <a:spcPct val="20000"/>
              </a:spcBef>
              <a:spcAft>
                <a:spcPct val="0"/>
              </a:spcAft>
              <a:buNone/>
              <a:defRPr sz="2400">
                <a:solidFill>
                  <a:schemeClr val="tx1"/>
                </a:solidFill>
                <a:latin typeface="+mn-lt"/>
                <a:ea typeface="MS PGothic" pitchFamily="34" charset="-128"/>
                <a:cs typeface="MS PGothic" charset="0"/>
              </a:defRPr>
            </a:lvl3pPr>
            <a:lvl4pPr marL="1371600" indent="0" algn="ctr" rtl="0" eaLnBrk="0" fontAlgn="base" hangingPunct="0">
              <a:spcBef>
                <a:spcPct val="20000"/>
              </a:spcBef>
              <a:spcAft>
                <a:spcPct val="0"/>
              </a:spcAft>
              <a:buNone/>
              <a:defRPr sz="2000">
                <a:solidFill>
                  <a:schemeClr val="tx1"/>
                </a:solidFill>
                <a:latin typeface="+mn-lt"/>
                <a:ea typeface="MS PGothic" pitchFamily="34" charset="-128"/>
                <a:cs typeface="MS PGothic" charset="0"/>
              </a:defRPr>
            </a:lvl4pPr>
            <a:lvl5pPr marL="1828800" indent="0" algn="ctr" rtl="0" eaLnBrk="0" fontAlgn="base" hangingPunct="0">
              <a:spcBef>
                <a:spcPct val="20000"/>
              </a:spcBef>
              <a:spcAft>
                <a:spcPct val="0"/>
              </a:spcAft>
              <a:buNone/>
              <a:defRPr sz="2000">
                <a:solidFill>
                  <a:schemeClr val="tx1"/>
                </a:solidFill>
                <a:latin typeface="+mn-lt"/>
                <a:ea typeface="MS PGothic" pitchFamily="34" charset="-128"/>
                <a:cs typeface="MS PGothic" charset="0"/>
              </a:defRPr>
            </a:lvl5pPr>
            <a:lvl6pPr marL="2286000" indent="0" algn="ctr" rtl="0" fontAlgn="base">
              <a:spcBef>
                <a:spcPct val="20000"/>
              </a:spcBef>
              <a:spcAft>
                <a:spcPct val="0"/>
              </a:spcAft>
              <a:buNone/>
              <a:defRPr sz="2000">
                <a:solidFill>
                  <a:schemeClr val="tx1"/>
                </a:solidFill>
                <a:latin typeface="+mn-lt"/>
                <a:ea typeface="+mn-ea"/>
              </a:defRPr>
            </a:lvl6pPr>
            <a:lvl7pPr marL="2743200" indent="0" algn="ctr" rtl="0" fontAlgn="base">
              <a:spcBef>
                <a:spcPct val="20000"/>
              </a:spcBef>
              <a:spcAft>
                <a:spcPct val="0"/>
              </a:spcAft>
              <a:buNone/>
              <a:defRPr sz="2000">
                <a:solidFill>
                  <a:schemeClr val="tx1"/>
                </a:solidFill>
                <a:latin typeface="+mn-lt"/>
                <a:ea typeface="+mn-ea"/>
              </a:defRPr>
            </a:lvl7pPr>
            <a:lvl8pPr marL="3200400" indent="0" algn="ctr" rtl="0" fontAlgn="base">
              <a:spcBef>
                <a:spcPct val="20000"/>
              </a:spcBef>
              <a:spcAft>
                <a:spcPct val="0"/>
              </a:spcAft>
              <a:buNone/>
              <a:defRPr sz="2000">
                <a:solidFill>
                  <a:schemeClr val="tx1"/>
                </a:solidFill>
                <a:latin typeface="+mn-lt"/>
                <a:ea typeface="+mn-ea"/>
              </a:defRPr>
            </a:lvl8pPr>
            <a:lvl9pPr marL="3657600" indent="0" algn="ctr" rtl="0" fontAlgn="base">
              <a:spcBef>
                <a:spcPct val="20000"/>
              </a:spcBef>
              <a:spcAft>
                <a:spcPct val="0"/>
              </a:spcAft>
              <a:buNone/>
              <a:defRPr sz="2000">
                <a:solidFill>
                  <a:schemeClr val="tx1"/>
                </a:solidFill>
                <a:latin typeface="+mn-lt"/>
                <a:ea typeface="+mn-ea"/>
              </a:defRPr>
            </a:lvl9pPr>
          </a:lstStyle>
          <a:p>
            <a:pPr eaLnBrk="1" hangingPunct="1">
              <a:lnSpc>
                <a:spcPct val="80000"/>
              </a:lnSpc>
            </a:pPr>
            <a:r>
              <a:rPr lang="en-GB" altLang="en-US" b="1" dirty="0"/>
              <a:t>Data Stewardship Interest Group</a:t>
            </a:r>
            <a:br>
              <a:rPr lang="en-GB" altLang="en-US" b="1" dirty="0"/>
            </a:br>
            <a:r>
              <a:rPr lang="en-GB" altLang="en-US" b="1" dirty="0"/>
              <a:t> </a:t>
            </a:r>
            <a:r>
              <a:rPr lang="en-GB" altLang="en-US" sz="2400" b="1" dirty="0"/>
              <a:t>WGISS-42 Meeting</a:t>
            </a:r>
          </a:p>
          <a:p>
            <a:pPr eaLnBrk="1" hangingPunct="1">
              <a:lnSpc>
                <a:spcPct val="80000"/>
              </a:lnSpc>
            </a:pPr>
            <a:r>
              <a:rPr lang="en-GB" altLang="en-US" b="1" dirty="0"/>
              <a:t/>
            </a:r>
            <a:br>
              <a:rPr lang="en-GB" altLang="en-US" b="1" dirty="0"/>
            </a:br>
            <a:endParaRPr lang="en-GB" altLang="en-US" b="1" dirty="0"/>
          </a:p>
          <a:p>
            <a:pPr eaLnBrk="1" hangingPunct="1">
              <a:lnSpc>
                <a:spcPct val="80000"/>
              </a:lnSpc>
            </a:pPr>
            <a:r>
              <a:rPr lang="en-GB" altLang="en-US" sz="2400" b="1" dirty="0"/>
              <a:t>ESA Heritage Data &amp; Knowledge Preservation</a:t>
            </a:r>
          </a:p>
          <a:p>
            <a:pPr eaLnBrk="1" hangingPunct="1">
              <a:lnSpc>
                <a:spcPct val="80000"/>
              </a:lnSpc>
            </a:pPr>
            <a:endParaRPr lang="en-GB" altLang="en-US" sz="2400" b="1" dirty="0" smtClean="0"/>
          </a:p>
          <a:p>
            <a:pPr eaLnBrk="1" hangingPunct="1">
              <a:lnSpc>
                <a:spcPct val="80000"/>
              </a:lnSpc>
            </a:pPr>
            <a:endParaRPr lang="en-GB" altLang="en-US" sz="2000" b="1" dirty="0" smtClean="0"/>
          </a:p>
          <a:p>
            <a:pPr eaLnBrk="1" hangingPunct="1">
              <a:lnSpc>
                <a:spcPct val="80000"/>
              </a:lnSpc>
            </a:pPr>
            <a:r>
              <a:rPr lang="en-GB" sz="2400" dirty="0" smtClean="0"/>
              <a:t>  ESA-ESRIN, </a:t>
            </a:r>
            <a:r>
              <a:rPr lang="en-GB" sz="2400" dirty="0" err="1" smtClean="0"/>
              <a:t>Frascati</a:t>
            </a:r>
            <a:r>
              <a:rPr lang="en-GB" sz="2400" dirty="0"/>
              <a:t> </a:t>
            </a:r>
            <a:r>
              <a:rPr lang="en-GB" sz="2400" dirty="0" smtClean="0"/>
              <a:t>19-22 September</a:t>
            </a:r>
            <a:r>
              <a:rPr lang="en-GB" sz="2400" dirty="0" smtClean="0">
                <a:latin typeface="Arial" charset="0"/>
              </a:rPr>
              <a:t>, 2016</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txBox="1">
            <a:spLocks/>
          </p:cNvSpPr>
          <p:nvPr/>
        </p:nvSpPr>
        <p:spPr bwMode="auto">
          <a:xfrm>
            <a:off x="315662" y="201183"/>
            <a:ext cx="65532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400">
                <a:solidFill>
                  <a:schemeClr val="tx1"/>
                </a:solidFill>
                <a:latin typeface="Verdana" charset="0"/>
                <a:ea typeface="MS PGothic" charset="0"/>
                <a:cs typeface="MS PGothic" charset="0"/>
              </a:defRPr>
            </a:lvl1pPr>
            <a:lvl2pPr marL="742950" indent="-285750" eaLnBrk="0" hangingPunct="0">
              <a:defRPr sz="2400">
                <a:solidFill>
                  <a:schemeClr val="tx1"/>
                </a:solidFill>
                <a:latin typeface="Verdana" charset="0"/>
                <a:ea typeface="MS PGothic" charset="0"/>
                <a:cs typeface="MS PGothic" charset="0"/>
              </a:defRPr>
            </a:lvl2pPr>
            <a:lvl3pPr marL="1143000" indent="-228600" eaLnBrk="0" hangingPunct="0">
              <a:defRPr sz="2400">
                <a:solidFill>
                  <a:schemeClr val="tx1"/>
                </a:solidFill>
                <a:latin typeface="Verdana" charset="0"/>
                <a:ea typeface="MS PGothic" charset="0"/>
                <a:cs typeface="MS PGothic" charset="0"/>
              </a:defRPr>
            </a:lvl3pPr>
            <a:lvl4pPr marL="1600200" indent="-228600" eaLnBrk="0" hangingPunct="0">
              <a:defRPr sz="2400">
                <a:solidFill>
                  <a:schemeClr val="tx1"/>
                </a:solidFill>
                <a:latin typeface="Verdana" charset="0"/>
                <a:ea typeface="MS PGothic" charset="0"/>
                <a:cs typeface="MS PGothic" charset="0"/>
              </a:defRPr>
            </a:lvl4pPr>
            <a:lvl5pPr marL="2057400" indent="-228600" eaLnBrk="0" hangingPunct="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eaLnBrk="1" hangingPunct="1">
              <a:spcBef>
                <a:spcPct val="0"/>
              </a:spcBef>
            </a:pPr>
            <a:r>
              <a:rPr lang="en-GB" sz="2200" b="1" dirty="0">
                <a:solidFill>
                  <a:schemeClr val="bg1"/>
                </a:solidFill>
                <a:latin typeface="+mj-lt"/>
                <a:ea typeface="+mj-ea"/>
                <a:cs typeface="+mj-cs"/>
                <a:sym typeface="Wingdings"/>
              </a:rPr>
              <a:t>Heritage EO Assets Recovery, Consolidation and Preservation</a:t>
            </a:r>
          </a:p>
        </p:txBody>
      </p:sp>
      <p:pic>
        <p:nvPicPr>
          <p:cNvPr id="55" name="Picture 54" descr="IMG_20160609_115316.jpg"/>
          <p:cNvPicPr/>
          <p:nvPr/>
        </p:nvPicPr>
        <p:blipFill>
          <a:blip r:embed="rId4" cstate="print">
            <a:extLst>
              <a:ext uri="{28A0092B-C50C-407E-A947-70E740481C1C}">
                <a14:useLocalDpi xmlns:a14="http://schemas.microsoft.com/office/drawing/2010/main"/>
              </a:ext>
            </a:extLst>
          </a:blip>
          <a:stretch>
            <a:fillRect/>
          </a:stretch>
        </p:blipFill>
        <p:spPr>
          <a:xfrm>
            <a:off x="0" y="1215190"/>
            <a:ext cx="2302011" cy="3657600"/>
          </a:xfrm>
          <a:prstGeom prst="rect">
            <a:avLst/>
          </a:prstGeom>
        </p:spPr>
      </p:pic>
      <p:pic>
        <p:nvPicPr>
          <p:cNvPr id="45060" name="Picture 45059" descr="IMG-20120127-00218.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46423" y="1816769"/>
            <a:ext cx="3048000" cy="3556000"/>
          </a:xfrm>
          <a:prstGeom prst="rect">
            <a:avLst/>
          </a:prstGeom>
        </p:spPr>
      </p:pic>
      <p:grpSp>
        <p:nvGrpSpPr>
          <p:cNvPr id="68" name="Group 67"/>
          <p:cNvGrpSpPr/>
          <p:nvPr/>
        </p:nvGrpSpPr>
        <p:grpSpPr>
          <a:xfrm>
            <a:off x="1451770" y="4431631"/>
            <a:ext cx="2934970" cy="980440"/>
            <a:chOff x="4495800" y="2114550"/>
            <a:chExt cx="3087370" cy="735330"/>
          </a:xfrm>
        </p:grpSpPr>
        <p:pic>
          <p:nvPicPr>
            <p:cNvPr id="69" name="Picture 68" descr="Macintosh HD:Users:imaggio:Desktop:thumb_IMG_20160126_163925_1024.jpg"/>
            <p:cNvPicPr/>
            <p:nvPr/>
          </p:nvPicPr>
          <p:blipFill>
            <a:blip r:embed="rId6" cstate="screen">
              <a:extLst>
                <a:ext uri="{28A0092B-C50C-407E-A947-70E740481C1C}">
                  <a14:useLocalDpi xmlns:a14="http://schemas.microsoft.com/office/drawing/2010/main"/>
                </a:ext>
              </a:extLst>
            </a:blip>
            <a:srcRect/>
            <a:stretch>
              <a:fillRect/>
            </a:stretch>
          </p:blipFill>
          <p:spPr bwMode="auto">
            <a:xfrm>
              <a:off x="5943600" y="2114550"/>
              <a:ext cx="1639570" cy="735330"/>
            </a:xfrm>
            <a:prstGeom prst="rect">
              <a:avLst/>
            </a:prstGeom>
            <a:noFill/>
            <a:ln>
              <a:noFill/>
            </a:ln>
          </p:spPr>
        </p:pic>
        <p:pic>
          <p:nvPicPr>
            <p:cNvPr id="71" name="Picture 70" descr="Macintosh HD:Users:imaggio:Desktop:thumb_IMG_20160126_164214_1024.jpg"/>
            <p:cNvPicPr/>
            <p:nvPr/>
          </p:nvPicPr>
          <p:blipFill>
            <a:blip r:embed="rId7" cstate="screen">
              <a:extLst>
                <a:ext uri="{28A0092B-C50C-407E-A947-70E740481C1C}">
                  <a14:useLocalDpi xmlns:a14="http://schemas.microsoft.com/office/drawing/2010/main"/>
                </a:ext>
              </a:extLst>
            </a:blip>
            <a:srcRect/>
            <a:stretch>
              <a:fillRect/>
            </a:stretch>
          </p:blipFill>
          <p:spPr bwMode="auto">
            <a:xfrm>
              <a:off x="4495800" y="2114550"/>
              <a:ext cx="1219200" cy="697230"/>
            </a:xfrm>
            <a:prstGeom prst="rect">
              <a:avLst/>
            </a:prstGeom>
            <a:noFill/>
            <a:ln>
              <a:noFill/>
            </a:ln>
          </p:spPr>
        </p:pic>
        <p:pic>
          <p:nvPicPr>
            <p:cNvPr id="72" name="Picture 71" descr="Macintosh HD:Users:imaggio:Desktop:thumb_IMG_20160126_163805_1024.jpg"/>
            <p:cNvPicPr/>
            <p:nvPr/>
          </p:nvPicPr>
          <p:blipFill>
            <a:blip r:embed="rId8" cstate="screen">
              <a:extLst>
                <a:ext uri="{28A0092B-C50C-407E-A947-70E740481C1C}">
                  <a14:useLocalDpi xmlns:a14="http://schemas.microsoft.com/office/drawing/2010/main"/>
                </a:ext>
              </a:extLst>
            </a:blip>
            <a:srcRect/>
            <a:stretch>
              <a:fillRect/>
            </a:stretch>
          </p:blipFill>
          <p:spPr bwMode="auto">
            <a:xfrm>
              <a:off x="5562600" y="2114550"/>
              <a:ext cx="609600" cy="712470"/>
            </a:xfrm>
            <a:prstGeom prst="rect">
              <a:avLst/>
            </a:prstGeom>
            <a:noFill/>
            <a:ln>
              <a:noFill/>
            </a:ln>
          </p:spPr>
        </p:pic>
      </p:grpSp>
      <p:pic>
        <p:nvPicPr>
          <p:cNvPr id="51" name="Picture 115"/>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072064" y="2926347"/>
            <a:ext cx="2743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p:cNvGrpSpPr/>
          <p:nvPr/>
        </p:nvGrpSpPr>
        <p:grpSpPr>
          <a:xfrm>
            <a:off x="4566652" y="1669715"/>
            <a:ext cx="1752600" cy="3657600"/>
            <a:chOff x="3657600" y="1733550"/>
            <a:chExt cx="1752600" cy="2743200"/>
          </a:xfrm>
        </p:grpSpPr>
        <p:pic>
          <p:nvPicPr>
            <p:cNvPr id="8" name="Picture 7"/>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657600" y="2724150"/>
              <a:ext cx="1752600" cy="1752600"/>
            </a:xfrm>
            <a:prstGeom prst="rect">
              <a:avLst/>
            </a:prstGeom>
          </p:spPr>
        </p:pic>
        <p:pic>
          <p:nvPicPr>
            <p:cNvPr id="16" name="Picture 15"/>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657600" y="1733550"/>
              <a:ext cx="1752600" cy="996950"/>
            </a:xfrm>
            <a:prstGeom prst="rect">
              <a:avLst/>
            </a:prstGeom>
            <a:solidFill>
              <a:schemeClr val="bg1"/>
            </a:solidFill>
            <a:effectLst/>
          </p:spPr>
        </p:pic>
      </p:grpSp>
      <p:grpSp>
        <p:nvGrpSpPr>
          <p:cNvPr id="17" name="Group 16"/>
          <p:cNvGrpSpPr/>
          <p:nvPr/>
        </p:nvGrpSpPr>
        <p:grpSpPr>
          <a:xfrm>
            <a:off x="6446252" y="1228558"/>
            <a:ext cx="2590800" cy="3556000"/>
            <a:chOff x="5257800" y="1733550"/>
            <a:chExt cx="2590800" cy="2667000"/>
          </a:xfrm>
        </p:grpSpPr>
        <p:graphicFrame>
          <p:nvGraphicFramePr>
            <p:cNvPr id="56" name="Chart 10"/>
            <p:cNvGraphicFramePr>
              <a:graphicFrameLocks/>
            </p:cNvGraphicFramePr>
            <p:nvPr>
              <p:extLst>
                <p:ext uri="{D42A27DB-BD31-4B8C-83A1-F6EECF244321}">
                  <p14:modId xmlns:p14="http://schemas.microsoft.com/office/powerpoint/2010/main" val="1445843687"/>
                </p:ext>
              </p:extLst>
            </p:nvPr>
          </p:nvGraphicFramePr>
          <p:xfrm>
            <a:off x="5257800" y="2800350"/>
            <a:ext cx="2514600" cy="1600200"/>
          </p:xfrm>
          <a:graphic>
            <a:graphicData uri="http://schemas.openxmlformats.org/presentationml/2006/ole">
              <mc:AlternateContent xmlns:mc="http://schemas.openxmlformats.org/markup-compatibility/2006">
                <mc:Choice xmlns:v="urn:schemas-microsoft-com:vml" Requires="v">
                  <p:oleObj spid="_x0000_s3440" r:id="rId13" imgW="4669941" imgH="2840982" progId="Excel.Chart.8">
                    <p:embed/>
                  </p:oleObj>
                </mc:Choice>
                <mc:Fallback>
                  <p:oleObj r:id="rId13" imgW="4669941" imgH="2840982" progId="Excel.Chart.8">
                    <p:embed/>
                    <p:pic>
                      <p:nvPicPr>
                        <p:cNvPr id="0" name=""/>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257800" y="2800350"/>
                          <a:ext cx="2514600" cy="1600200"/>
                        </a:xfrm>
                        <a:prstGeom prst="rect">
                          <a:avLst/>
                        </a:prstGeom>
                        <a:noFill/>
                        <a:ln>
                          <a:noFill/>
                        </a:ln>
                      </p:spPr>
                    </p:pic>
                  </p:oleObj>
                </mc:Fallback>
              </mc:AlternateContent>
            </a:graphicData>
          </a:graphic>
        </p:graphicFrame>
        <p:graphicFrame>
          <p:nvGraphicFramePr>
            <p:cNvPr id="57" name="Chart 14"/>
            <p:cNvGraphicFramePr>
              <a:graphicFrameLocks/>
            </p:cNvGraphicFramePr>
            <p:nvPr>
              <p:extLst>
                <p:ext uri="{D42A27DB-BD31-4B8C-83A1-F6EECF244321}">
                  <p14:modId xmlns:p14="http://schemas.microsoft.com/office/powerpoint/2010/main" val="4158937924"/>
                </p:ext>
              </p:extLst>
            </p:nvPr>
          </p:nvGraphicFramePr>
          <p:xfrm>
            <a:off x="5257800" y="1733550"/>
            <a:ext cx="2590800" cy="1436687"/>
          </p:xfrm>
          <a:graphic>
            <a:graphicData uri="http://schemas.openxmlformats.org/presentationml/2006/ole">
              <mc:AlternateContent xmlns:mc="http://schemas.openxmlformats.org/markup-compatibility/2006">
                <mc:Choice xmlns:v="urn:schemas-microsoft-com:vml" Requires="v">
                  <p:oleObj spid="_x0000_s3441" r:id="rId16" imgW="4688230" imgH="2450804" progId="Excel.Chart.8">
                    <p:embed/>
                  </p:oleObj>
                </mc:Choice>
                <mc:Fallback>
                  <p:oleObj r:id="rId16" imgW="4688230" imgH="2450804" progId="Excel.Chart.8">
                    <p:embed/>
                    <p:pic>
                      <p:nvPicPr>
                        <p:cNvPr id="0" name=""/>
                        <p:cNvPicPr>
                          <a:picLocks noChangeArrowheads="1"/>
                        </p:cNvPicPr>
                        <p:nvPr/>
                      </p:nvPicPr>
                      <p:blipFill>
                        <a:blip r:embed="rId17">
                          <a:alphaModFix/>
                          <a:extLst>
                            <a:ext uri="{28A0092B-C50C-407E-A947-70E740481C1C}">
                              <a14:useLocalDpi xmlns:a14="http://schemas.microsoft.com/office/drawing/2010/main" val="0"/>
                            </a:ext>
                          </a:extLst>
                        </a:blip>
                        <a:srcRect/>
                        <a:stretch>
                          <a:fillRect/>
                        </a:stretch>
                      </p:blipFill>
                      <p:spPr bwMode="auto">
                        <a:xfrm>
                          <a:off x="5257800" y="1733550"/>
                          <a:ext cx="2590800" cy="1436687"/>
                        </a:xfrm>
                        <a:prstGeom prst="rect">
                          <a:avLst/>
                        </a:prstGeom>
                        <a:noFill/>
                        <a:ln>
                          <a:noFill/>
                        </a:ln>
                      </p:spPr>
                    </p:pic>
                  </p:oleObj>
                </mc:Fallback>
              </mc:AlternateContent>
            </a:graphicData>
          </a:graphic>
        </p:graphicFrame>
      </p:grpSp>
    </p:spTree>
    <p:extLst>
      <p:ext uri="{BB962C8B-B14F-4D97-AF65-F5344CB8AC3E}">
        <p14:creationId xmlns:p14="http://schemas.microsoft.com/office/powerpoint/2010/main" val="515199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0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283850" y="5194375"/>
            <a:ext cx="2763515" cy="1547568"/>
          </a:xfrm>
          <a:prstGeom prst="rect">
            <a:avLst/>
          </a:prstGeom>
        </p:spPr>
      </p:pic>
      <p:grpSp>
        <p:nvGrpSpPr>
          <p:cNvPr id="5" name="Group 76"/>
          <p:cNvGrpSpPr>
            <a:grpSpLocks/>
          </p:cNvGrpSpPr>
          <p:nvPr/>
        </p:nvGrpSpPr>
        <p:grpSpPr bwMode="auto">
          <a:xfrm>
            <a:off x="189473" y="1167662"/>
            <a:ext cx="5566375" cy="5535963"/>
            <a:chOff x="480" y="813"/>
            <a:chExt cx="3497" cy="3515"/>
          </a:xfrm>
        </p:grpSpPr>
        <p:pic>
          <p:nvPicPr>
            <p:cNvPr id="6" name="Picture 2" descr="Europe"/>
            <p:cNvPicPr>
              <a:picLocks noChangeAspect="1" noChangeArrowheads="1"/>
            </p:cNvPicPr>
            <p:nvPr/>
          </p:nvPicPr>
          <p:blipFill>
            <a:blip r:embed="rId4"/>
            <a:srcRect/>
            <a:stretch>
              <a:fillRect/>
            </a:stretch>
          </p:blipFill>
          <p:spPr bwMode="auto">
            <a:xfrm>
              <a:off x="480" y="813"/>
              <a:ext cx="3438" cy="3515"/>
            </a:xfrm>
            <a:prstGeom prst="rect">
              <a:avLst/>
            </a:prstGeom>
            <a:solidFill>
              <a:srgbClr val="3399FF"/>
            </a:solidFill>
            <a:ln w="9525">
              <a:noFill/>
              <a:miter lim="800000"/>
              <a:headEnd/>
              <a:tailEnd/>
            </a:ln>
          </p:spPr>
        </p:pic>
        <p:graphicFrame>
          <p:nvGraphicFramePr>
            <p:cNvPr id="7" name="Object 7"/>
            <p:cNvGraphicFramePr>
              <a:graphicFrameLocks/>
            </p:cNvGraphicFramePr>
            <p:nvPr/>
          </p:nvGraphicFramePr>
          <p:xfrm>
            <a:off x="3159" y="1684"/>
            <a:ext cx="218" cy="130"/>
          </p:xfrm>
          <a:graphic>
            <a:graphicData uri="http://schemas.openxmlformats.org/presentationml/2006/ole">
              <mc:AlternateContent xmlns:mc="http://schemas.openxmlformats.org/markup-compatibility/2006">
                <mc:Choice xmlns:v="urn:schemas-microsoft-com:vml" Requires="v">
                  <p:oleObj spid="_x0000_s5948" name="Clip" r:id="rId5" imgW="5278138" imgH="2430807" progId="">
                    <p:embed/>
                  </p:oleObj>
                </mc:Choice>
                <mc:Fallback>
                  <p:oleObj name="Clip" r:id="rId5" imgW="5278138" imgH="2430807" progId="">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59" y="1684"/>
                          <a:ext cx="218" cy="130"/>
                        </a:xfrm>
                        <a:prstGeom prst="rect">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 name="Object 9"/>
            <p:cNvGraphicFramePr>
              <a:graphicFrameLocks/>
            </p:cNvGraphicFramePr>
            <p:nvPr/>
          </p:nvGraphicFramePr>
          <p:xfrm>
            <a:off x="2757" y="3198"/>
            <a:ext cx="219" cy="128"/>
          </p:xfrm>
          <a:graphic>
            <a:graphicData uri="http://schemas.openxmlformats.org/presentationml/2006/ole">
              <mc:AlternateContent xmlns:mc="http://schemas.openxmlformats.org/markup-compatibility/2006">
                <mc:Choice xmlns:v="urn:schemas-microsoft-com:vml" Requires="v">
                  <p:oleObj spid="_x0000_s5949" name="Clip" r:id="rId7" imgW="5278138" imgH="2430807" progId="">
                    <p:embed/>
                  </p:oleObj>
                </mc:Choice>
                <mc:Fallback>
                  <p:oleObj name="Clip" r:id="rId7" imgW="5278138" imgH="2430807" progId="">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57" y="3198"/>
                          <a:ext cx="219" cy="12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 name="Object 10"/>
            <p:cNvGraphicFramePr>
              <a:graphicFrameLocks/>
            </p:cNvGraphicFramePr>
            <p:nvPr/>
          </p:nvGraphicFramePr>
          <p:xfrm>
            <a:off x="1738" y="2816"/>
            <a:ext cx="219" cy="129"/>
          </p:xfrm>
          <a:graphic>
            <a:graphicData uri="http://schemas.openxmlformats.org/presentationml/2006/ole">
              <mc:AlternateContent xmlns:mc="http://schemas.openxmlformats.org/markup-compatibility/2006">
                <mc:Choice xmlns:v="urn:schemas-microsoft-com:vml" Requires="v">
                  <p:oleObj spid="_x0000_s5950" name="Clip" r:id="rId8" imgW="5278138" imgH="2430807" progId="">
                    <p:embed/>
                  </p:oleObj>
                </mc:Choice>
                <mc:Fallback>
                  <p:oleObj name="Clip" r:id="rId8" imgW="5278138" imgH="2430807" progId="">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38" y="2816"/>
                          <a:ext cx="219" cy="129"/>
                        </a:xfrm>
                        <a:prstGeom prst="rect">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1" name="Object 11"/>
            <p:cNvGraphicFramePr>
              <a:graphicFrameLocks/>
            </p:cNvGraphicFramePr>
            <p:nvPr/>
          </p:nvGraphicFramePr>
          <p:xfrm>
            <a:off x="1846" y="2496"/>
            <a:ext cx="219" cy="130"/>
          </p:xfrm>
          <a:graphic>
            <a:graphicData uri="http://schemas.openxmlformats.org/presentationml/2006/ole">
              <mc:AlternateContent xmlns:mc="http://schemas.openxmlformats.org/markup-compatibility/2006">
                <mc:Choice xmlns:v="urn:schemas-microsoft-com:vml" Requires="v">
                  <p:oleObj spid="_x0000_s5951" name="Clip" r:id="rId9" imgW="5278138" imgH="2430807" progId="">
                    <p:embed/>
                  </p:oleObj>
                </mc:Choice>
                <mc:Fallback>
                  <p:oleObj name="Clip" r:id="rId9" imgW="5278138" imgH="2430807" progId="">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6" y="2496"/>
                          <a:ext cx="219" cy="130"/>
                        </a:xfrm>
                        <a:prstGeom prst="rect">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2" name="Object 12"/>
            <p:cNvGraphicFramePr>
              <a:graphicFrameLocks/>
            </p:cNvGraphicFramePr>
            <p:nvPr/>
          </p:nvGraphicFramePr>
          <p:xfrm>
            <a:off x="2757" y="2606"/>
            <a:ext cx="219" cy="131"/>
          </p:xfrm>
          <a:graphic>
            <a:graphicData uri="http://schemas.openxmlformats.org/presentationml/2006/ole">
              <mc:AlternateContent xmlns:mc="http://schemas.openxmlformats.org/markup-compatibility/2006">
                <mc:Choice xmlns:v="urn:schemas-microsoft-com:vml" Requires="v">
                  <p:oleObj spid="_x0000_s5952" name="Clip" r:id="rId10" imgW="5278138" imgH="2430807" progId="">
                    <p:embed/>
                  </p:oleObj>
                </mc:Choice>
                <mc:Fallback>
                  <p:oleObj name="Clip" r:id="rId10" imgW="5278138" imgH="2430807" progId="">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57" y="2606"/>
                          <a:ext cx="219" cy="131"/>
                        </a:xfrm>
                        <a:prstGeom prst="rect">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3" name="Object 13"/>
            <p:cNvGraphicFramePr>
              <a:graphicFrameLocks/>
            </p:cNvGraphicFramePr>
            <p:nvPr/>
          </p:nvGraphicFramePr>
          <p:xfrm>
            <a:off x="826" y="4010"/>
            <a:ext cx="219" cy="130"/>
          </p:xfrm>
          <a:graphic>
            <a:graphicData uri="http://schemas.openxmlformats.org/presentationml/2006/ole">
              <mc:AlternateContent xmlns:mc="http://schemas.openxmlformats.org/markup-compatibility/2006">
                <mc:Choice xmlns:v="urn:schemas-microsoft-com:vml" Requires="v">
                  <p:oleObj spid="_x0000_s5953" name="Clip" r:id="rId11" imgW="5278138" imgH="2430807" progId="">
                    <p:embed/>
                  </p:oleObj>
                </mc:Choice>
                <mc:Fallback>
                  <p:oleObj name="Clip" r:id="rId11" imgW="5278138" imgH="2430807" progId="">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6" y="4010"/>
                          <a:ext cx="219" cy="130"/>
                        </a:xfrm>
                        <a:prstGeom prst="rect">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4" name="Object 14"/>
            <p:cNvGraphicFramePr>
              <a:graphicFrameLocks/>
            </p:cNvGraphicFramePr>
            <p:nvPr/>
          </p:nvGraphicFramePr>
          <p:xfrm>
            <a:off x="1846" y="3013"/>
            <a:ext cx="219" cy="129"/>
          </p:xfrm>
          <a:graphic>
            <a:graphicData uri="http://schemas.openxmlformats.org/presentationml/2006/ole">
              <mc:AlternateContent xmlns:mc="http://schemas.openxmlformats.org/markup-compatibility/2006">
                <mc:Choice xmlns:v="urn:schemas-microsoft-com:vml" Requires="v">
                  <p:oleObj spid="_x0000_s5954" name="Clip" r:id="rId12" imgW="5278138" imgH="2430807" progId="">
                    <p:embed/>
                  </p:oleObj>
                </mc:Choice>
                <mc:Fallback>
                  <p:oleObj name="Clip" r:id="rId12" imgW="5278138" imgH="2430807" progId="">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6" y="3013"/>
                          <a:ext cx="219" cy="129"/>
                        </a:xfrm>
                        <a:prstGeom prst="rect">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5" name="Object 15"/>
            <p:cNvGraphicFramePr>
              <a:graphicFrameLocks/>
            </p:cNvGraphicFramePr>
            <p:nvPr/>
          </p:nvGraphicFramePr>
          <p:xfrm>
            <a:off x="2721" y="2829"/>
            <a:ext cx="219" cy="129"/>
          </p:xfrm>
          <a:graphic>
            <a:graphicData uri="http://schemas.openxmlformats.org/presentationml/2006/ole">
              <mc:AlternateContent xmlns:mc="http://schemas.openxmlformats.org/markup-compatibility/2006">
                <mc:Choice xmlns:v="urn:schemas-microsoft-com:vml" Requires="v">
                  <p:oleObj spid="_x0000_s5955" name="Clip" r:id="rId13" imgW="5278138" imgH="2430807" progId="">
                    <p:embed/>
                  </p:oleObj>
                </mc:Choice>
                <mc:Fallback>
                  <p:oleObj name="Clip" r:id="rId13" imgW="5278138" imgH="2430807" progId="">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21" y="2829"/>
                          <a:ext cx="219" cy="129"/>
                        </a:xfrm>
                        <a:prstGeom prst="rect">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6" name="Object 16"/>
            <p:cNvGraphicFramePr>
              <a:graphicFrameLocks/>
            </p:cNvGraphicFramePr>
            <p:nvPr/>
          </p:nvGraphicFramePr>
          <p:xfrm>
            <a:off x="2940" y="1500"/>
            <a:ext cx="219" cy="129"/>
          </p:xfrm>
          <a:graphic>
            <a:graphicData uri="http://schemas.openxmlformats.org/presentationml/2006/ole">
              <mc:AlternateContent xmlns:mc="http://schemas.openxmlformats.org/markup-compatibility/2006">
                <mc:Choice xmlns:v="urn:schemas-microsoft-com:vml" Requires="v">
                  <p:oleObj spid="_x0000_s5956" name="Clip" r:id="rId14" imgW="5278138" imgH="2430807" progId="">
                    <p:embed/>
                  </p:oleObj>
                </mc:Choice>
                <mc:Fallback>
                  <p:oleObj name="Clip" r:id="rId14" imgW="5278138" imgH="2430807" progId="">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40" y="1500"/>
                          <a:ext cx="219" cy="129"/>
                        </a:xfrm>
                        <a:prstGeom prst="rect">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7" name="Text Box 14"/>
            <p:cNvSpPr txBox="1">
              <a:spLocks noChangeArrowheads="1"/>
            </p:cNvSpPr>
            <p:nvPr/>
          </p:nvSpPr>
          <p:spPr bwMode="auto">
            <a:xfrm>
              <a:off x="1205" y="2140"/>
              <a:ext cx="697" cy="155"/>
            </a:xfrm>
            <a:prstGeom prst="rect">
              <a:avLst/>
            </a:prstGeom>
            <a:noFill/>
            <a:ln w="9525">
              <a:noFill/>
              <a:miter lim="800000"/>
              <a:headEnd/>
              <a:tailEnd/>
            </a:ln>
          </p:spPr>
          <p:txBody>
            <a:bodyPr>
              <a:prstTxWarp prst="textNoShape">
                <a:avLst/>
              </a:prstTxWarp>
              <a:spAutoFit/>
            </a:bodyPr>
            <a:lstStyle/>
            <a:p>
              <a:pPr algn="r" defTabSz="914400" fontAlgn="base">
                <a:spcBef>
                  <a:spcPct val="50000"/>
                </a:spcBef>
                <a:spcAft>
                  <a:spcPct val="0"/>
                </a:spcAft>
              </a:pPr>
              <a:r>
                <a:rPr lang="en-GB" sz="1000" dirty="0">
                  <a:solidFill>
                    <a:srgbClr val="FFFFFF"/>
                  </a:solidFill>
                  <a:latin typeface="Verdana" charset="0"/>
                  <a:ea typeface="ＭＳ Ｐゴシック" charset="-128"/>
                </a:rPr>
                <a:t>Farnborough</a:t>
              </a:r>
            </a:p>
          </p:txBody>
        </p:sp>
        <p:sp>
          <p:nvSpPr>
            <p:cNvPr id="18" name="Text Box 15"/>
            <p:cNvSpPr txBox="1">
              <a:spLocks noChangeArrowheads="1"/>
            </p:cNvSpPr>
            <p:nvPr/>
          </p:nvSpPr>
          <p:spPr bwMode="auto">
            <a:xfrm>
              <a:off x="1312" y="2805"/>
              <a:ext cx="436" cy="154"/>
            </a:xfrm>
            <a:prstGeom prst="rect">
              <a:avLst/>
            </a:prstGeom>
            <a:noFill/>
            <a:ln w="9525">
              <a:noFill/>
              <a:miter lim="800000"/>
              <a:headEnd/>
              <a:tailEnd/>
            </a:ln>
          </p:spPr>
          <p:txBody>
            <a:bodyPr>
              <a:prstTxWarp prst="textNoShape">
                <a:avLst/>
              </a:prstTxWarp>
              <a:spAutoFit/>
            </a:bodyPr>
            <a:lstStyle/>
            <a:p>
              <a:pPr algn="r" defTabSz="914400" fontAlgn="base">
                <a:spcBef>
                  <a:spcPct val="50000"/>
                </a:spcBef>
                <a:spcAft>
                  <a:spcPct val="0"/>
                </a:spcAft>
              </a:pPr>
              <a:r>
                <a:rPr lang="en-GB" sz="1000">
                  <a:solidFill>
                    <a:srgbClr val="FFFFFF"/>
                  </a:solidFill>
                  <a:latin typeface="Verdana" charset="0"/>
                  <a:ea typeface="ＭＳ Ｐゴシック" charset="-128"/>
                </a:rPr>
                <a:t>Brest</a:t>
              </a:r>
            </a:p>
          </p:txBody>
        </p:sp>
        <p:sp>
          <p:nvSpPr>
            <p:cNvPr id="19" name="Text Box 16"/>
            <p:cNvSpPr txBox="1">
              <a:spLocks noChangeArrowheads="1"/>
            </p:cNvSpPr>
            <p:nvPr/>
          </p:nvSpPr>
          <p:spPr bwMode="auto">
            <a:xfrm>
              <a:off x="632" y="3854"/>
              <a:ext cx="906" cy="154"/>
            </a:xfrm>
            <a:prstGeom prst="rect">
              <a:avLst/>
            </a:prstGeom>
            <a:noFill/>
            <a:ln w="9525">
              <a:noFill/>
              <a:miter lim="800000"/>
              <a:headEnd/>
              <a:tailEnd/>
            </a:ln>
          </p:spPr>
          <p:txBody>
            <a:bodyPr>
              <a:prstTxWarp prst="textNoShape">
                <a:avLst/>
              </a:prstTxWarp>
              <a:spAutoFit/>
            </a:bodyPr>
            <a:lstStyle/>
            <a:p>
              <a:pPr defTabSz="914400" fontAlgn="base">
                <a:spcBef>
                  <a:spcPct val="50000"/>
                </a:spcBef>
                <a:spcAft>
                  <a:spcPct val="0"/>
                </a:spcAft>
              </a:pPr>
              <a:r>
                <a:rPr lang="en-GB" sz="1000">
                  <a:solidFill>
                    <a:srgbClr val="FFFFFF"/>
                  </a:solidFill>
                  <a:latin typeface="Verdana" charset="0"/>
                  <a:ea typeface="ＭＳ Ｐゴシック" charset="-128"/>
                </a:rPr>
                <a:t>Maspalomas</a:t>
              </a:r>
            </a:p>
          </p:txBody>
        </p:sp>
        <p:sp>
          <p:nvSpPr>
            <p:cNvPr id="22" name="Text Box 19"/>
            <p:cNvSpPr txBox="1">
              <a:spLocks noChangeArrowheads="1"/>
            </p:cNvSpPr>
            <p:nvPr/>
          </p:nvSpPr>
          <p:spPr bwMode="auto">
            <a:xfrm>
              <a:off x="2919" y="2773"/>
              <a:ext cx="922" cy="252"/>
            </a:xfrm>
            <a:prstGeom prst="rect">
              <a:avLst/>
            </a:prstGeom>
            <a:noFill/>
            <a:ln w="9525">
              <a:noFill/>
              <a:miter lim="800000"/>
              <a:headEnd/>
              <a:tailEnd/>
            </a:ln>
          </p:spPr>
          <p:txBody>
            <a:bodyPr>
              <a:prstTxWarp prst="textNoShape">
                <a:avLst/>
              </a:prstTxWarp>
              <a:spAutoFit/>
            </a:bodyPr>
            <a:lstStyle/>
            <a:p>
              <a:pPr defTabSz="914400" fontAlgn="base">
                <a:spcBef>
                  <a:spcPct val="50000"/>
                </a:spcBef>
                <a:spcAft>
                  <a:spcPct val="0"/>
                </a:spcAft>
              </a:pPr>
              <a:r>
                <a:rPr lang="en-GB" sz="1000" dirty="0">
                  <a:solidFill>
                    <a:srgbClr val="FFFFFF"/>
                  </a:solidFill>
                  <a:latin typeface="Verdana" charset="0"/>
                  <a:ea typeface="ＭＳ Ｐゴシック" charset="-128"/>
                </a:rPr>
                <a:t>DLR, </a:t>
              </a:r>
              <a:r>
                <a:rPr lang="en-GB" sz="1000" dirty="0" err="1">
                  <a:solidFill>
                    <a:srgbClr val="FFFFFF"/>
                  </a:solidFill>
                  <a:latin typeface="Verdana" charset="0"/>
                  <a:ea typeface="ＭＳ Ｐゴシック" charset="-128"/>
                </a:rPr>
                <a:t>Oberpfaffenhofen</a:t>
              </a:r>
              <a:endParaRPr lang="en-GB" sz="1000" dirty="0">
                <a:solidFill>
                  <a:srgbClr val="FFFFFF"/>
                </a:solidFill>
                <a:latin typeface="Verdana" charset="0"/>
                <a:ea typeface="ＭＳ Ｐゴシック" charset="-128"/>
              </a:endParaRPr>
            </a:p>
          </p:txBody>
        </p:sp>
        <p:sp>
          <p:nvSpPr>
            <p:cNvPr id="23" name="Text Box 20"/>
            <p:cNvSpPr txBox="1">
              <a:spLocks noChangeArrowheads="1"/>
            </p:cNvSpPr>
            <p:nvPr/>
          </p:nvSpPr>
          <p:spPr bwMode="auto">
            <a:xfrm>
              <a:off x="2512" y="2421"/>
              <a:ext cx="692" cy="154"/>
            </a:xfrm>
            <a:prstGeom prst="rect">
              <a:avLst/>
            </a:prstGeom>
            <a:noFill/>
            <a:ln w="9525">
              <a:noFill/>
              <a:miter lim="800000"/>
              <a:headEnd/>
              <a:tailEnd/>
            </a:ln>
          </p:spPr>
          <p:txBody>
            <a:bodyPr>
              <a:prstTxWarp prst="textNoShape">
                <a:avLst/>
              </a:prstTxWarp>
              <a:spAutoFit/>
            </a:bodyPr>
            <a:lstStyle/>
            <a:p>
              <a:pPr defTabSz="914400" fontAlgn="base">
                <a:spcBef>
                  <a:spcPct val="50000"/>
                </a:spcBef>
                <a:spcAft>
                  <a:spcPct val="0"/>
                </a:spcAft>
              </a:pPr>
              <a:r>
                <a:rPr lang="en-GB" sz="1000" dirty="0" err="1">
                  <a:solidFill>
                    <a:srgbClr val="FFFFFF"/>
                  </a:solidFill>
                  <a:latin typeface="Verdana" charset="0"/>
                  <a:ea typeface="ＭＳ Ｐゴシック" charset="-128"/>
                </a:rPr>
                <a:t>Neustreltz</a:t>
              </a:r>
              <a:endParaRPr lang="en-GB" sz="1000" dirty="0">
                <a:solidFill>
                  <a:srgbClr val="FFFFFF"/>
                </a:solidFill>
                <a:latin typeface="Verdana" charset="0"/>
                <a:ea typeface="ＭＳ Ｐゴシック" charset="-128"/>
              </a:endParaRPr>
            </a:p>
          </p:txBody>
        </p:sp>
        <p:sp>
          <p:nvSpPr>
            <p:cNvPr id="24" name="Text Box 21"/>
            <p:cNvSpPr txBox="1">
              <a:spLocks noChangeArrowheads="1"/>
            </p:cNvSpPr>
            <p:nvPr/>
          </p:nvSpPr>
          <p:spPr bwMode="auto">
            <a:xfrm>
              <a:off x="3112" y="1530"/>
              <a:ext cx="437" cy="155"/>
            </a:xfrm>
            <a:prstGeom prst="rect">
              <a:avLst/>
            </a:prstGeom>
            <a:noFill/>
            <a:ln w="9525">
              <a:noFill/>
              <a:miter lim="800000"/>
              <a:headEnd/>
              <a:tailEnd/>
            </a:ln>
          </p:spPr>
          <p:txBody>
            <a:bodyPr>
              <a:prstTxWarp prst="textNoShape">
                <a:avLst/>
              </a:prstTxWarp>
              <a:spAutoFit/>
            </a:bodyPr>
            <a:lstStyle/>
            <a:p>
              <a:pPr defTabSz="914400" fontAlgn="base">
                <a:spcBef>
                  <a:spcPct val="50000"/>
                </a:spcBef>
                <a:spcAft>
                  <a:spcPct val="0"/>
                </a:spcAft>
              </a:pPr>
              <a:r>
                <a:rPr lang="en-GB" sz="1000" dirty="0" err="1">
                  <a:solidFill>
                    <a:srgbClr val="FFFFFF"/>
                  </a:solidFill>
                  <a:latin typeface="Verdana" charset="0"/>
                  <a:ea typeface="ＭＳ Ｐゴシック" charset="-128"/>
                </a:rPr>
                <a:t>Kiruna</a:t>
              </a:r>
              <a:endParaRPr lang="en-GB" sz="1000" dirty="0">
                <a:solidFill>
                  <a:srgbClr val="FFFFFF"/>
                </a:solidFill>
                <a:latin typeface="Verdana" charset="0"/>
                <a:ea typeface="ＭＳ Ｐゴシック" charset="-128"/>
              </a:endParaRPr>
            </a:p>
          </p:txBody>
        </p:sp>
        <p:sp>
          <p:nvSpPr>
            <p:cNvPr id="25" name="Text Box 22"/>
            <p:cNvSpPr txBox="1">
              <a:spLocks noChangeArrowheads="1"/>
            </p:cNvSpPr>
            <p:nvPr/>
          </p:nvSpPr>
          <p:spPr bwMode="auto">
            <a:xfrm>
              <a:off x="2769" y="1342"/>
              <a:ext cx="509" cy="155"/>
            </a:xfrm>
            <a:prstGeom prst="rect">
              <a:avLst/>
            </a:prstGeom>
            <a:noFill/>
            <a:ln w="9525">
              <a:noFill/>
              <a:miter lim="800000"/>
              <a:headEnd/>
              <a:tailEnd/>
            </a:ln>
          </p:spPr>
          <p:txBody>
            <a:bodyPr wrap="square">
              <a:prstTxWarp prst="textNoShape">
                <a:avLst/>
              </a:prstTxWarp>
              <a:spAutoFit/>
            </a:bodyPr>
            <a:lstStyle/>
            <a:p>
              <a:pPr algn="r" defTabSz="914400" fontAlgn="base">
                <a:spcBef>
                  <a:spcPct val="50000"/>
                </a:spcBef>
                <a:spcAft>
                  <a:spcPct val="0"/>
                </a:spcAft>
              </a:pPr>
              <a:r>
                <a:rPr lang="en-GB" sz="1000" dirty="0" err="1">
                  <a:solidFill>
                    <a:srgbClr val="FFFFFF"/>
                  </a:solidFill>
                  <a:latin typeface="Verdana" charset="0"/>
                  <a:ea typeface="ＭＳ Ｐゴシック" charset="-128"/>
                </a:rPr>
                <a:t>Tromso</a:t>
              </a:r>
              <a:endParaRPr lang="en-GB" sz="1000" dirty="0">
                <a:solidFill>
                  <a:srgbClr val="FFFFFF"/>
                </a:solidFill>
                <a:latin typeface="Verdana" charset="0"/>
                <a:ea typeface="ＭＳ Ｐゴシック" charset="-128"/>
              </a:endParaRPr>
            </a:p>
          </p:txBody>
        </p:sp>
        <p:sp>
          <p:nvSpPr>
            <p:cNvPr id="26" name="Text Box 27"/>
            <p:cNvSpPr txBox="1">
              <a:spLocks noChangeArrowheads="1"/>
            </p:cNvSpPr>
            <p:nvPr/>
          </p:nvSpPr>
          <p:spPr bwMode="auto">
            <a:xfrm>
              <a:off x="1475" y="2985"/>
              <a:ext cx="522" cy="254"/>
            </a:xfrm>
            <a:prstGeom prst="rect">
              <a:avLst/>
            </a:prstGeom>
            <a:noFill/>
            <a:ln w="9525">
              <a:noFill/>
              <a:miter lim="800000"/>
              <a:headEnd/>
              <a:tailEnd/>
            </a:ln>
          </p:spPr>
          <p:txBody>
            <a:bodyPr wrap="square">
              <a:prstTxWarp prst="textNoShape">
                <a:avLst/>
              </a:prstTxWarp>
              <a:spAutoFit/>
            </a:bodyPr>
            <a:lstStyle/>
            <a:p>
              <a:pPr defTabSz="914400" fontAlgn="base">
                <a:spcBef>
                  <a:spcPct val="50000"/>
                </a:spcBef>
                <a:spcAft>
                  <a:spcPct val="0"/>
                </a:spcAft>
              </a:pPr>
              <a:r>
                <a:rPr lang="en-GB" sz="1000" dirty="0">
                  <a:solidFill>
                    <a:srgbClr val="FFFFFF"/>
                  </a:solidFill>
                  <a:latin typeface="Verdana" charset="0"/>
                  <a:ea typeface="ＭＳ Ｐゴシック" charset="-128"/>
                </a:rPr>
                <a:t>CNES, Toulouse</a:t>
              </a:r>
            </a:p>
          </p:txBody>
        </p:sp>
        <p:graphicFrame>
          <p:nvGraphicFramePr>
            <p:cNvPr id="27" name="Object 31"/>
            <p:cNvGraphicFramePr>
              <a:graphicFrameLocks/>
            </p:cNvGraphicFramePr>
            <p:nvPr/>
          </p:nvGraphicFramePr>
          <p:xfrm>
            <a:off x="3408" y="1942"/>
            <a:ext cx="219" cy="130"/>
          </p:xfrm>
          <a:graphic>
            <a:graphicData uri="http://schemas.openxmlformats.org/presentationml/2006/ole">
              <mc:AlternateContent xmlns:mc="http://schemas.openxmlformats.org/markup-compatibility/2006">
                <mc:Choice xmlns:v="urn:schemas-microsoft-com:vml" Requires="v">
                  <p:oleObj spid="_x0000_s5957" name="Clip" r:id="rId15" imgW="5278138" imgH="2430807" progId="">
                    <p:embed/>
                  </p:oleObj>
                </mc:Choice>
                <mc:Fallback>
                  <p:oleObj name="Clip" r:id="rId15" imgW="5278138" imgH="2430807" progId="">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8" y="1942"/>
                          <a:ext cx="219" cy="130"/>
                        </a:xfrm>
                        <a:prstGeom prst="rect">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28" name="Object 32"/>
            <p:cNvGraphicFramePr>
              <a:graphicFrameLocks/>
            </p:cNvGraphicFramePr>
            <p:nvPr/>
          </p:nvGraphicFramePr>
          <p:xfrm>
            <a:off x="1586" y="2331"/>
            <a:ext cx="218" cy="129"/>
          </p:xfrm>
          <a:graphic>
            <a:graphicData uri="http://schemas.openxmlformats.org/presentationml/2006/ole">
              <mc:AlternateContent xmlns:mc="http://schemas.openxmlformats.org/markup-compatibility/2006">
                <mc:Choice xmlns:v="urn:schemas-microsoft-com:vml" Requires="v">
                  <p:oleObj spid="_x0000_s5958" name="Clip" r:id="rId16" imgW="5278138" imgH="2430807" progId="">
                    <p:embed/>
                  </p:oleObj>
                </mc:Choice>
                <mc:Fallback>
                  <p:oleObj name="Clip" r:id="rId16" imgW="5278138" imgH="2430807" progId="">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6" y="2331"/>
                          <a:ext cx="218" cy="129"/>
                        </a:xfrm>
                        <a:prstGeom prst="rect">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9" name="Text Box 34"/>
            <p:cNvSpPr txBox="1">
              <a:spLocks noChangeArrowheads="1"/>
            </p:cNvSpPr>
            <p:nvPr/>
          </p:nvSpPr>
          <p:spPr bwMode="auto">
            <a:xfrm>
              <a:off x="1796" y="2259"/>
              <a:ext cx="437" cy="252"/>
            </a:xfrm>
            <a:prstGeom prst="rect">
              <a:avLst/>
            </a:prstGeom>
            <a:noFill/>
            <a:ln w="9525">
              <a:noFill/>
              <a:miter lim="800000"/>
              <a:headEnd/>
              <a:tailEnd/>
            </a:ln>
          </p:spPr>
          <p:txBody>
            <a:bodyPr>
              <a:prstTxWarp prst="textNoShape">
                <a:avLst/>
              </a:prstTxWarp>
              <a:spAutoFit/>
            </a:bodyPr>
            <a:lstStyle/>
            <a:p>
              <a:pPr defTabSz="914400" fontAlgn="base">
                <a:spcBef>
                  <a:spcPct val="50000"/>
                </a:spcBef>
                <a:spcAft>
                  <a:spcPct val="0"/>
                </a:spcAft>
              </a:pPr>
              <a:r>
                <a:rPr lang="en-GB" sz="1000" dirty="0">
                  <a:solidFill>
                    <a:srgbClr val="FFFFFF"/>
                  </a:solidFill>
                  <a:latin typeface="Verdana" charset="0"/>
                  <a:ea typeface="ＭＳ Ｐゴシック" charset="-128"/>
                </a:rPr>
                <a:t>West </a:t>
              </a:r>
              <a:r>
                <a:rPr lang="en-GB" sz="1000" dirty="0" err="1">
                  <a:solidFill>
                    <a:srgbClr val="FFFFFF"/>
                  </a:solidFill>
                  <a:latin typeface="Verdana" charset="0"/>
                  <a:ea typeface="ＭＳ Ｐゴシック" charset="-128"/>
                </a:rPr>
                <a:t>Freugh</a:t>
              </a:r>
              <a:endParaRPr lang="en-GB" sz="1000" dirty="0">
                <a:solidFill>
                  <a:srgbClr val="FFFFFF"/>
                </a:solidFill>
                <a:latin typeface="Verdana" charset="0"/>
                <a:ea typeface="ＭＳ Ｐゴシック" charset="-128"/>
              </a:endParaRPr>
            </a:p>
          </p:txBody>
        </p:sp>
        <p:sp>
          <p:nvSpPr>
            <p:cNvPr id="30" name="Text Box 35"/>
            <p:cNvSpPr txBox="1">
              <a:spLocks noChangeArrowheads="1"/>
            </p:cNvSpPr>
            <p:nvPr/>
          </p:nvSpPr>
          <p:spPr bwMode="auto">
            <a:xfrm>
              <a:off x="3327" y="1814"/>
              <a:ext cx="650" cy="154"/>
            </a:xfrm>
            <a:prstGeom prst="rect">
              <a:avLst/>
            </a:prstGeom>
            <a:noFill/>
            <a:ln w="9525">
              <a:noFill/>
              <a:miter lim="800000"/>
              <a:headEnd/>
              <a:tailEnd/>
            </a:ln>
          </p:spPr>
          <p:txBody>
            <a:bodyPr>
              <a:prstTxWarp prst="textNoShape">
                <a:avLst/>
              </a:prstTxWarp>
              <a:spAutoFit/>
            </a:bodyPr>
            <a:lstStyle/>
            <a:p>
              <a:pPr defTabSz="914400" fontAlgn="base">
                <a:spcBef>
                  <a:spcPct val="50000"/>
                </a:spcBef>
                <a:spcAft>
                  <a:spcPct val="0"/>
                </a:spcAft>
              </a:pPr>
              <a:r>
                <a:rPr lang="en-GB" sz="1000" dirty="0" err="1">
                  <a:solidFill>
                    <a:srgbClr val="FFFFFF"/>
                  </a:solidFill>
                  <a:latin typeface="Verdana" charset="0"/>
                  <a:ea typeface="ＭＳ Ｐゴシック" charset="-128"/>
                </a:rPr>
                <a:t>Sodankila</a:t>
              </a:r>
              <a:endParaRPr lang="en-GB" sz="1000" dirty="0">
                <a:solidFill>
                  <a:srgbClr val="FFFFFF"/>
                </a:solidFill>
                <a:latin typeface="Verdana" charset="0"/>
                <a:ea typeface="ＭＳ Ｐゴシック" charset="-128"/>
              </a:endParaRPr>
            </a:p>
          </p:txBody>
        </p:sp>
        <p:graphicFrame>
          <p:nvGraphicFramePr>
            <p:cNvPr id="8" name="Object 8"/>
            <p:cNvGraphicFramePr>
              <a:graphicFrameLocks/>
            </p:cNvGraphicFramePr>
            <p:nvPr>
              <p:extLst>
                <p:ext uri="{D42A27DB-BD31-4B8C-83A1-F6EECF244321}">
                  <p14:modId xmlns:p14="http://schemas.microsoft.com/office/powerpoint/2010/main" val="3816431036"/>
                </p:ext>
              </p:extLst>
            </p:nvPr>
          </p:nvGraphicFramePr>
          <p:xfrm>
            <a:off x="3013" y="3308"/>
            <a:ext cx="218" cy="130"/>
          </p:xfrm>
          <a:graphic>
            <a:graphicData uri="http://schemas.openxmlformats.org/presentationml/2006/ole">
              <mc:AlternateContent xmlns:mc="http://schemas.openxmlformats.org/markup-compatibility/2006">
                <mc:Choice xmlns:v="urn:schemas-microsoft-com:vml" Requires="v">
                  <p:oleObj spid="_x0000_s5959" name="Clip" r:id="rId17" imgW="5278138" imgH="2430807" progId="">
                    <p:embed/>
                  </p:oleObj>
                </mc:Choice>
                <mc:Fallback>
                  <p:oleObj name="Clip" r:id="rId17" imgW="5278138" imgH="2430807" progId="">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13" y="3308"/>
                          <a:ext cx="218" cy="130"/>
                        </a:xfrm>
                        <a:prstGeom prst="rect">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0" name="Text Box 17"/>
            <p:cNvSpPr txBox="1">
              <a:spLocks noChangeArrowheads="1"/>
            </p:cNvSpPr>
            <p:nvPr/>
          </p:nvSpPr>
          <p:spPr bwMode="auto">
            <a:xfrm>
              <a:off x="2932" y="3484"/>
              <a:ext cx="437" cy="155"/>
            </a:xfrm>
            <a:prstGeom prst="rect">
              <a:avLst/>
            </a:prstGeom>
            <a:noFill/>
            <a:ln w="9525">
              <a:noFill/>
              <a:miter lim="800000"/>
              <a:headEnd/>
              <a:tailEnd/>
            </a:ln>
          </p:spPr>
          <p:txBody>
            <a:bodyPr>
              <a:prstTxWarp prst="textNoShape">
                <a:avLst/>
              </a:prstTxWarp>
              <a:spAutoFit/>
            </a:bodyPr>
            <a:lstStyle/>
            <a:p>
              <a:pPr defTabSz="914400" fontAlgn="base">
                <a:spcBef>
                  <a:spcPct val="50000"/>
                </a:spcBef>
                <a:spcAft>
                  <a:spcPct val="0"/>
                </a:spcAft>
              </a:pPr>
              <a:r>
                <a:rPr lang="en-GB" sz="1000" dirty="0">
                  <a:solidFill>
                    <a:srgbClr val="FFFFFF"/>
                  </a:solidFill>
                  <a:latin typeface="Verdana" charset="0"/>
                  <a:ea typeface="ＭＳ Ｐゴシック" charset="-128"/>
                </a:rPr>
                <a:t>Matera</a:t>
              </a:r>
            </a:p>
          </p:txBody>
        </p:sp>
        <p:sp>
          <p:nvSpPr>
            <p:cNvPr id="21" name="Text Box 18"/>
            <p:cNvSpPr txBox="1">
              <a:spLocks noChangeArrowheads="1"/>
            </p:cNvSpPr>
            <p:nvPr/>
          </p:nvSpPr>
          <p:spPr bwMode="auto">
            <a:xfrm>
              <a:off x="2846" y="3159"/>
              <a:ext cx="437" cy="154"/>
            </a:xfrm>
            <a:prstGeom prst="rect">
              <a:avLst/>
            </a:prstGeom>
            <a:noFill/>
            <a:ln w="9525">
              <a:noFill/>
              <a:miter lim="800000"/>
              <a:headEnd/>
              <a:tailEnd/>
            </a:ln>
          </p:spPr>
          <p:txBody>
            <a:bodyPr>
              <a:prstTxWarp prst="textNoShape">
                <a:avLst/>
              </a:prstTxWarp>
              <a:spAutoFit/>
            </a:bodyPr>
            <a:lstStyle/>
            <a:p>
              <a:pPr algn="r" defTabSz="914400" fontAlgn="base">
                <a:spcBef>
                  <a:spcPct val="50000"/>
                </a:spcBef>
                <a:spcAft>
                  <a:spcPct val="0"/>
                </a:spcAft>
              </a:pPr>
              <a:r>
                <a:rPr lang="en-GB" sz="1000" dirty="0">
                  <a:solidFill>
                    <a:srgbClr val="FFFFFF"/>
                  </a:solidFill>
                  <a:latin typeface="Verdana" charset="0"/>
                  <a:ea typeface="ＭＳ Ｐゴシック" charset="-128"/>
                </a:rPr>
                <a:t>ESRIN</a:t>
              </a:r>
            </a:p>
          </p:txBody>
        </p:sp>
      </p:grpSp>
      <p:cxnSp>
        <p:nvCxnSpPr>
          <p:cNvPr id="52" name="Curved Connector 51"/>
          <p:cNvCxnSpPr>
            <a:stCxn id="12" idx="2"/>
          </p:cNvCxnSpPr>
          <p:nvPr/>
        </p:nvCxnSpPr>
        <p:spPr>
          <a:xfrm rot="16200000" flipH="1">
            <a:off x="4893138" y="3292936"/>
            <a:ext cx="1364727" cy="3174600"/>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32" name="Text Box 43"/>
          <p:cNvSpPr txBox="1">
            <a:spLocks noChangeArrowheads="1"/>
          </p:cNvSpPr>
          <p:nvPr/>
        </p:nvSpPr>
        <p:spPr bwMode="auto">
          <a:xfrm>
            <a:off x="0" y="944101"/>
            <a:ext cx="2794000" cy="1169551"/>
          </a:xfrm>
          <a:prstGeom prst="rect">
            <a:avLst/>
          </a:prstGeom>
          <a:solidFill>
            <a:schemeClr val="bg1"/>
          </a:solidFill>
          <a:ln>
            <a:noFill/>
          </a:ln>
          <a:effectLst/>
          <a:extLst/>
        </p:spPr>
        <p:txBody>
          <a:bodyPr wrap="square" lIns="540000">
            <a:spAutoFit/>
          </a:bodyPr>
          <a:lstStyle/>
          <a:p>
            <a:pPr defTabSz="914400" fontAlgn="base">
              <a:spcBef>
                <a:spcPct val="0"/>
              </a:spcBef>
              <a:spcAft>
                <a:spcPct val="50000"/>
              </a:spcAft>
              <a:defRPr/>
            </a:pPr>
            <a:r>
              <a:rPr lang="en-GB" sz="1400" dirty="0" smtClean="0">
                <a:solidFill>
                  <a:srgbClr val="000000"/>
                </a:solidFill>
                <a:ea typeface="ＭＳ Ｐゴシック" charset="0"/>
              </a:rPr>
              <a:t>National </a:t>
            </a:r>
            <a:r>
              <a:rPr lang="en-GB" sz="1400" dirty="0">
                <a:solidFill>
                  <a:srgbClr val="000000"/>
                </a:solidFill>
                <a:ea typeface="ＭＳ Ｐゴシック" charset="0"/>
              </a:rPr>
              <a:t>Archiving centres shared by </a:t>
            </a:r>
            <a:r>
              <a:rPr lang="en-GB" sz="1400" dirty="0" smtClean="0">
                <a:solidFill>
                  <a:srgbClr val="000000"/>
                </a:solidFill>
                <a:ea typeface="ＭＳ Ｐゴシック" charset="0"/>
              </a:rPr>
              <a:t>ESA</a:t>
            </a:r>
          </a:p>
          <a:p>
            <a:pPr defTabSz="914400" fontAlgn="base">
              <a:spcBef>
                <a:spcPct val="0"/>
              </a:spcBef>
              <a:spcAft>
                <a:spcPct val="50000"/>
              </a:spcAft>
              <a:defRPr/>
            </a:pPr>
            <a:endParaRPr lang="en-GB" sz="1400" dirty="0" smtClean="0">
              <a:solidFill>
                <a:srgbClr val="000000"/>
              </a:solidFill>
              <a:ea typeface="ＭＳ Ｐゴシック" charset="0"/>
            </a:endParaRPr>
          </a:p>
          <a:p>
            <a:pPr defTabSz="914400" fontAlgn="base">
              <a:spcBef>
                <a:spcPct val="0"/>
              </a:spcBef>
              <a:spcAft>
                <a:spcPct val="50000"/>
              </a:spcAft>
              <a:defRPr/>
            </a:pPr>
            <a:endParaRPr lang="en-GB" sz="1400" dirty="0">
              <a:solidFill>
                <a:srgbClr val="000000"/>
              </a:solidFill>
              <a:ea typeface="ＭＳ Ｐゴシック" charset="0"/>
            </a:endParaRPr>
          </a:p>
        </p:txBody>
      </p:sp>
      <p:graphicFrame>
        <p:nvGraphicFramePr>
          <p:cNvPr id="33" name="Object 44"/>
          <p:cNvGraphicFramePr>
            <a:graphicFrameLocks noChangeAspect="1"/>
          </p:cNvGraphicFramePr>
          <p:nvPr>
            <p:extLst>
              <p:ext uri="{D42A27DB-BD31-4B8C-83A1-F6EECF244321}">
                <p14:modId xmlns:p14="http://schemas.microsoft.com/office/powerpoint/2010/main" val="2774646587"/>
              </p:ext>
            </p:extLst>
          </p:nvPr>
        </p:nvGraphicFramePr>
        <p:xfrm>
          <a:off x="104777" y="1091076"/>
          <a:ext cx="349250" cy="203200"/>
        </p:xfrm>
        <a:graphic>
          <a:graphicData uri="http://schemas.openxmlformats.org/presentationml/2006/ole">
            <mc:AlternateContent xmlns:mc="http://schemas.openxmlformats.org/markup-compatibility/2006">
              <mc:Choice xmlns:v="urn:schemas-microsoft-com:vml" Requires="v">
                <p:oleObj spid="_x0000_s5960" name="Clip" r:id="rId18" imgW="5278138" imgH="2430807" progId="">
                  <p:embed/>
                </p:oleObj>
              </mc:Choice>
              <mc:Fallback>
                <p:oleObj name="Clip" r:id="rId18" imgW="5278138" imgH="2430807"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777" y="1091076"/>
                        <a:ext cx="349250" cy="203200"/>
                      </a:xfrm>
                      <a:prstGeom prst="rect">
                        <a:avLst/>
                      </a:prstGeom>
                      <a:solidFill>
                        <a:srgbClr val="3399FF"/>
                      </a:solidFill>
                      <a:ln>
                        <a:noFill/>
                      </a:ln>
                      <a:effectLst/>
                      <a:extLst/>
                    </p:spPr>
                  </p:pic>
                </p:oleObj>
              </mc:Fallback>
            </mc:AlternateContent>
          </a:graphicData>
        </a:graphic>
      </p:graphicFrame>
      <p:sp>
        <p:nvSpPr>
          <p:cNvPr id="36" name="TextBox 35"/>
          <p:cNvSpPr txBox="1"/>
          <p:nvPr/>
        </p:nvSpPr>
        <p:spPr>
          <a:xfrm>
            <a:off x="7126455" y="5458174"/>
            <a:ext cx="1550965" cy="369332"/>
          </a:xfrm>
          <a:prstGeom prst="rect">
            <a:avLst/>
          </a:prstGeom>
          <a:noFill/>
        </p:spPr>
        <p:txBody>
          <a:bodyPr wrap="square" rtlCol="0">
            <a:spAutoFit/>
          </a:bodyPr>
          <a:lstStyle/>
          <a:p>
            <a:r>
              <a:rPr lang="en-US" b="1" dirty="0" smtClean="0">
                <a:solidFill>
                  <a:srgbClr val="0000FF"/>
                </a:solidFill>
              </a:rPr>
              <a:t>ESRIN</a:t>
            </a:r>
            <a:endParaRPr lang="en-US" b="1" dirty="0">
              <a:solidFill>
                <a:srgbClr val="0000FF"/>
              </a:solidFill>
            </a:endParaRPr>
          </a:p>
        </p:txBody>
      </p:sp>
      <p:cxnSp>
        <p:nvCxnSpPr>
          <p:cNvPr id="39" name="Curved Connector 38"/>
          <p:cNvCxnSpPr>
            <a:stCxn id="27" idx="2"/>
          </p:cNvCxnSpPr>
          <p:nvPr/>
        </p:nvCxnSpPr>
        <p:spPr>
          <a:xfrm rot="16200000" flipH="1">
            <a:off x="4887583" y="3287381"/>
            <a:ext cx="2412071" cy="2138366"/>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5" name="Curved Connector 44"/>
          <p:cNvCxnSpPr>
            <a:stCxn id="7" idx="2"/>
          </p:cNvCxnSpPr>
          <p:nvPr/>
        </p:nvCxnSpPr>
        <p:spPr>
          <a:xfrm rot="16200000" flipH="1">
            <a:off x="4485842" y="2885640"/>
            <a:ext cx="2818409" cy="2535509"/>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8" name="Curved Connector 47"/>
          <p:cNvCxnSpPr/>
          <p:nvPr/>
        </p:nvCxnSpPr>
        <p:spPr>
          <a:xfrm rot="16200000" flipH="1">
            <a:off x="4051959" y="2451757"/>
            <a:ext cx="3300277" cy="2921407"/>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9" name="Curved Connector 58"/>
          <p:cNvCxnSpPr>
            <a:stCxn id="8" idx="2"/>
          </p:cNvCxnSpPr>
          <p:nvPr/>
        </p:nvCxnSpPr>
        <p:spPr>
          <a:xfrm rot="16200000" flipH="1">
            <a:off x="5648506" y="4048305"/>
            <a:ext cx="260684" cy="2767906"/>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2" name="Curved Connector 61"/>
          <p:cNvCxnSpPr>
            <a:stCxn id="14" idx="2"/>
          </p:cNvCxnSpPr>
          <p:nvPr/>
        </p:nvCxnSpPr>
        <p:spPr>
          <a:xfrm rot="16200000" flipH="1">
            <a:off x="4487021" y="2886820"/>
            <a:ext cx="726870" cy="4624690"/>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5" name="Curved Connector 64"/>
          <p:cNvCxnSpPr>
            <a:stCxn id="10" idx="2"/>
          </p:cNvCxnSpPr>
          <p:nvPr/>
        </p:nvCxnSpPr>
        <p:spPr>
          <a:xfrm rot="16200000" flipH="1">
            <a:off x="4245933" y="2645732"/>
            <a:ext cx="1037136" cy="4796600"/>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8" name="Curved Connector 67"/>
          <p:cNvCxnSpPr>
            <a:stCxn id="13" idx="3"/>
          </p:cNvCxnSpPr>
          <p:nvPr/>
        </p:nvCxnSpPr>
        <p:spPr>
          <a:xfrm flipV="1">
            <a:off x="1088816" y="5562600"/>
            <a:ext cx="6073985" cy="742562"/>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7" name="Curved Connector 76"/>
          <p:cNvCxnSpPr>
            <a:stCxn id="11" idx="2"/>
          </p:cNvCxnSpPr>
          <p:nvPr/>
        </p:nvCxnSpPr>
        <p:spPr>
          <a:xfrm rot="16200000" flipH="1">
            <a:off x="4080683" y="2480481"/>
            <a:ext cx="1539547" cy="4624690"/>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0" name="Curved Connector 79"/>
          <p:cNvCxnSpPr>
            <a:stCxn id="28" idx="2"/>
          </p:cNvCxnSpPr>
          <p:nvPr/>
        </p:nvCxnSpPr>
        <p:spPr>
          <a:xfrm rot="16200000" flipH="1">
            <a:off x="3742635" y="2142433"/>
            <a:ext cx="1800989" cy="5039343"/>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6" name="Curved Connector 55"/>
          <p:cNvCxnSpPr/>
          <p:nvPr/>
        </p:nvCxnSpPr>
        <p:spPr>
          <a:xfrm rot="16200000" flipH="1">
            <a:off x="5078624" y="3438318"/>
            <a:ext cx="1016662" cy="3231903"/>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83" name="TextBox 82"/>
          <p:cNvSpPr txBox="1"/>
          <p:nvPr/>
        </p:nvSpPr>
        <p:spPr>
          <a:xfrm>
            <a:off x="5772094" y="1251283"/>
            <a:ext cx="3256289" cy="923330"/>
          </a:xfrm>
          <a:prstGeom prst="rect">
            <a:avLst/>
          </a:prstGeom>
          <a:noFill/>
        </p:spPr>
        <p:txBody>
          <a:bodyPr wrap="square" rtlCol="0">
            <a:spAutoFit/>
          </a:bodyPr>
          <a:lstStyle/>
          <a:p>
            <a:r>
              <a:rPr lang="en-US" b="1" dirty="0" smtClean="0"/>
              <a:t>Assets: </a:t>
            </a:r>
            <a:r>
              <a:rPr lang="en-US" dirty="0" smtClean="0"/>
              <a:t>Data Knowledge, </a:t>
            </a:r>
          </a:p>
          <a:p>
            <a:r>
              <a:rPr lang="en-US" dirty="0" smtClean="0"/>
              <a:t>Heritage Media and HW of interest.</a:t>
            </a:r>
          </a:p>
        </p:txBody>
      </p:sp>
      <p:graphicFrame>
        <p:nvGraphicFramePr>
          <p:cNvPr id="47" name="Object 5"/>
          <p:cNvGraphicFramePr>
            <a:graphicFrameLocks/>
          </p:cNvGraphicFramePr>
          <p:nvPr>
            <p:extLst>
              <p:ext uri="{D42A27DB-BD31-4B8C-83A1-F6EECF244321}">
                <p14:modId xmlns:p14="http://schemas.microsoft.com/office/powerpoint/2010/main" val="268732098"/>
              </p:ext>
            </p:extLst>
          </p:nvPr>
        </p:nvGraphicFramePr>
        <p:xfrm>
          <a:off x="3251891" y="4638842"/>
          <a:ext cx="357583" cy="278276"/>
        </p:xfrm>
        <a:graphic>
          <a:graphicData uri="http://schemas.openxmlformats.org/presentationml/2006/ole">
            <mc:AlternateContent xmlns:mc="http://schemas.openxmlformats.org/markup-compatibility/2006">
              <mc:Choice xmlns:v="urn:schemas-microsoft-com:vml" Requires="v">
                <p:oleObj spid="_x0000_s5961" name="Clip" r:id="rId19" imgW="5279760" imgH="2428560" progId="MS_ClipArt_Gallery.2">
                  <p:embed/>
                </p:oleObj>
              </mc:Choice>
              <mc:Fallback>
                <p:oleObj name="Clip" r:id="rId19" imgW="5279760" imgH="2428560" progId="MS_ClipArt_Gallery.2">
                  <p:embed/>
                  <p:pic>
                    <p:nvPicPr>
                      <p:cNvPr id="0" name=""/>
                      <p:cNvPicPr>
                        <a:picLocks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251891" y="4638842"/>
                        <a:ext cx="357583" cy="278276"/>
                      </a:xfrm>
                      <a:prstGeom prst="rect">
                        <a:avLst/>
                      </a:prstGeom>
                      <a:solidFill>
                        <a:srgbClr val="FF0000"/>
                      </a:solidFill>
                      <a:ln>
                        <a:noFill/>
                      </a:ln>
                      <a:effectLst/>
                      <a:extLst/>
                    </p:spPr>
                  </p:pic>
                </p:oleObj>
              </mc:Fallback>
            </mc:AlternateContent>
          </a:graphicData>
        </a:graphic>
      </p:graphicFrame>
      <p:graphicFrame>
        <p:nvGraphicFramePr>
          <p:cNvPr id="49" name="Object 23"/>
          <p:cNvGraphicFramePr>
            <a:graphicFrameLocks/>
          </p:cNvGraphicFramePr>
          <p:nvPr>
            <p:extLst>
              <p:ext uri="{D42A27DB-BD31-4B8C-83A1-F6EECF244321}">
                <p14:modId xmlns:p14="http://schemas.microsoft.com/office/powerpoint/2010/main" val="3446623180"/>
              </p:ext>
            </p:extLst>
          </p:nvPr>
        </p:nvGraphicFramePr>
        <p:xfrm>
          <a:off x="119394" y="1597167"/>
          <a:ext cx="348501" cy="234307"/>
        </p:xfrm>
        <a:graphic>
          <a:graphicData uri="http://schemas.openxmlformats.org/presentationml/2006/ole">
            <mc:AlternateContent xmlns:mc="http://schemas.openxmlformats.org/markup-compatibility/2006">
              <mc:Choice xmlns:v="urn:schemas-microsoft-com:vml" Requires="v">
                <p:oleObj spid="_x0000_s5962" name="Clip" r:id="rId21" imgW="5279760" imgH="2428560" progId="MS_ClipArt_Gallery.2">
                  <p:embed/>
                </p:oleObj>
              </mc:Choice>
              <mc:Fallback>
                <p:oleObj name="Clip" r:id="rId21" imgW="5279760" imgH="2428560" progId="MS_ClipArt_Gallery.2">
                  <p:embed/>
                  <p:pic>
                    <p:nvPicPr>
                      <p:cNvPr id="0" name=""/>
                      <p:cNvPicPr>
                        <a:picLocks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19394" y="1597167"/>
                        <a:ext cx="348501" cy="234307"/>
                      </a:xfrm>
                      <a:prstGeom prst="rect">
                        <a:avLst/>
                      </a:prstGeom>
                      <a:solidFill>
                        <a:srgbClr val="FF0000"/>
                      </a:solidFill>
                      <a:ln>
                        <a:noFill/>
                      </a:ln>
                      <a:effectLst/>
                      <a:extLst/>
                    </p:spPr>
                  </p:pic>
                </p:oleObj>
              </mc:Fallback>
            </mc:AlternateContent>
          </a:graphicData>
        </a:graphic>
      </p:graphicFrame>
      <p:sp>
        <p:nvSpPr>
          <p:cNvPr id="51" name="Text Box 26"/>
          <p:cNvSpPr txBox="1">
            <a:spLocks noChangeArrowheads="1"/>
          </p:cNvSpPr>
          <p:nvPr/>
        </p:nvSpPr>
        <p:spPr bwMode="auto">
          <a:xfrm>
            <a:off x="578805" y="1490579"/>
            <a:ext cx="21750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l"/>
            <a:r>
              <a:rPr lang="en-GB" sz="1400" dirty="0">
                <a:solidFill>
                  <a:srgbClr val="000000"/>
                </a:solidFill>
                <a:ea typeface="ＭＳ Ｐゴシック" charset="0"/>
              </a:rPr>
              <a:t>Master and Cold Back-up Archive</a:t>
            </a:r>
          </a:p>
        </p:txBody>
      </p:sp>
      <p:sp>
        <p:nvSpPr>
          <p:cNvPr id="53" name="Text Box 34"/>
          <p:cNvSpPr txBox="1">
            <a:spLocks noChangeArrowheads="1"/>
          </p:cNvSpPr>
          <p:nvPr/>
        </p:nvSpPr>
        <p:spPr bwMode="auto">
          <a:xfrm>
            <a:off x="2757468" y="4412921"/>
            <a:ext cx="1199584" cy="400110"/>
          </a:xfrm>
          <a:prstGeom prst="rect">
            <a:avLst/>
          </a:prstGeom>
          <a:noFill/>
          <a:ln w="9525">
            <a:noFill/>
            <a:miter lim="800000"/>
            <a:headEnd/>
            <a:tailEnd/>
          </a:ln>
        </p:spPr>
        <p:txBody>
          <a:bodyPr wrap="square">
            <a:prstTxWarp prst="textNoShape">
              <a:avLst/>
            </a:prstTxWarp>
            <a:spAutoFit/>
          </a:bodyPr>
          <a:lstStyle/>
          <a:p>
            <a:pPr defTabSz="914400" fontAlgn="base">
              <a:spcBef>
                <a:spcPct val="50000"/>
              </a:spcBef>
              <a:spcAft>
                <a:spcPct val="0"/>
              </a:spcAft>
            </a:pPr>
            <a:r>
              <a:rPr lang="en-GB" sz="1000" dirty="0" smtClean="0">
                <a:solidFill>
                  <a:srgbClr val="FFFFFF"/>
                </a:solidFill>
                <a:latin typeface="Verdana" charset="0"/>
                <a:ea typeface="ＭＳ Ｐゴシック" charset="-128"/>
              </a:rPr>
              <a:t>Data Archiving Service</a:t>
            </a:r>
            <a:endParaRPr lang="en-GB" sz="1000" dirty="0">
              <a:solidFill>
                <a:srgbClr val="FFFFFF"/>
              </a:solidFill>
              <a:latin typeface="Verdana" charset="0"/>
              <a:ea typeface="ＭＳ Ｐゴシック" charset="-128"/>
            </a:endParaRPr>
          </a:p>
        </p:txBody>
      </p:sp>
      <p:pic>
        <p:nvPicPr>
          <p:cNvPr id="63" name="Picture 62" descr="Macintosh HD:Users:imaggio:Desktop:thumb_IMG_20160126_163925_1024.jpg"/>
          <p:cNvPicPr/>
          <p:nvPr/>
        </p:nvPicPr>
        <p:blipFill>
          <a:blip r:embed="rId22" cstate="screen">
            <a:extLst>
              <a:ext uri="{28A0092B-C50C-407E-A947-70E740481C1C}">
                <a14:useLocalDpi xmlns:a14="http://schemas.microsoft.com/office/drawing/2010/main"/>
              </a:ext>
            </a:extLst>
          </a:blip>
          <a:srcRect/>
          <a:stretch>
            <a:fillRect/>
          </a:stretch>
        </p:blipFill>
        <p:spPr bwMode="auto">
          <a:xfrm>
            <a:off x="7337606" y="1919877"/>
            <a:ext cx="1136015" cy="678815"/>
          </a:xfrm>
          <a:prstGeom prst="rect">
            <a:avLst/>
          </a:prstGeom>
          <a:noFill/>
          <a:ln>
            <a:noFill/>
          </a:ln>
        </p:spPr>
      </p:pic>
      <p:pic>
        <p:nvPicPr>
          <p:cNvPr id="66" name="Picture 2"/>
          <p:cNvPicPr>
            <a:picLocks noChangeAspect="1" noChangeArrowheads="1"/>
          </p:cNvPicPr>
          <p:nvPr/>
        </p:nvPicPr>
        <p:blipFill>
          <a:blip r:embed="rId23" cstate="screen">
            <a:extLst>
              <a:ext uri="{28A0092B-C50C-407E-A947-70E740481C1C}">
                <a14:useLocalDpi xmlns:a14="http://schemas.microsoft.com/office/drawing/2010/main"/>
              </a:ext>
            </a:extLst>
          </a:blip>
          <a:srcRect/>
          <a:stretch>
            <a:fillRect/>
          </a:stretch>
        </p:blipFill>
        <p:spPr bwMode="auto">
          <a:xfrm>
            <a:off x="5902912" y="2288726"/>
            <a:ext cx="916694" cy="1208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 name="Title 1"/>
          <p:cNvSpPr txBox="1">
            <a:spLocks/>
          </p:cNvSpPr>
          <p:nvPr/>
        </p:nvSpPr>
        <p:spPr bwMode="auto">
          <a:xfrm>
            <a:off x="315662" y="201183"/>
            <a:ext cx="65532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400">
                <a:solidFill>
                  <a:schemeClr val="tx1"/>
                </a:solidFill>
                <a:latin typeface="Verdana" charset="0"/>
                <a:ea typeface="MS PGothic" charset="0"/>
                <a:cs typeface="MS PGothic" charset="0"/>
              </a:defRPr>
            </a:lvl1pPr>
            <a:lvl2pPr marL="742950" indent="-285750" eaLnBrk="0" hangingPunct="0">
              <a:defRPr sz="2400">
                <a:solidFill>
                  <a:schemeClr val="tx1"/>
                </a:solidFill>
                <a:latin typeface="Verdana" charset="0"/>
                <a:ea typeface="MS PGothic" charset="0"/>
                <a:cs typeface="MS PGothic" charset="0"/>
              </a:defRPr>
            </a:lvl2pPr>
            <a:lvl3pPr marL="1143000" indent="-228600" eaLnBrk="0" hangingPunct="0">
              <a:defRPr sz="2400">
                <a:solidFill>
                  <a:schemeClr val="tx1"/>
                </a:solidFill>
                <a:latin typeface="Verdana" charset="0"/>
                <a:ea typeface="MS PGothic" charset="0"/>
                <a:cs typeface="MS PGothic" charset="0"/>
              </a:defRPr>
            </a:lvl3pPr>
            <a:lvl4pPr marL="1600200" indent="-228600" eaLnBrk="0" hangingPunct="0">
              <a:defRPr sz="2400">
                <a:solidFill>
                  <a:schemeClr val="tx1"/>
                </a:solidFill>
                <a:latin typeface="Verdana" charset="0"/>
                <a:ea typeface="MS PGothic" charset="0"/>
                <a:cs typeface="MS PGothic" charset="0"/>
              </a:defRPr>
            </a:lvl4pPr>
            <a:lvl5pPr marL="2057400" indent="-228600" eaLnBrk="0" hangingPunct="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eaLnBrk="1" hangingPunct="1">
              <a:spcBef>
                <a:spcPct val="0"/>
              </a:spcBef>
            </a:pPr>
            <a:r>
              <a:rPr lang="en-GB" sz="2200" b="1" dirty="0">
                <a:solidFill>
                  <a:schemeClr val="bg1"/>
                </a:solidFill>
                <a:latin typeface="+mj-lt"/>
                <a:ea typeface="+mj-ea"/>
                <a:cs typeface="+mj-cs"/>
                <a:sym typeface="Wingdings"/>
              </a:rPr>
              <a:t>Heritage EO Assets Recovery, Consolidation and Preservation</a:t>
            </a:r>
          </a:p>
        </p:txBody>
      </p:sp>
      <p:grpSp>
        <p:nvGrpSpPr>
          <p:cNvPr id="69" name="Group 68"/>
          <p:cNvGrpSpPr/>
          <p:nvPr/>
        </p:nvGrpSpPr>
        <p:grpSpPr>
          <a:xfrm>
            <a:off x="7012143" y="2713371"/>
            <a:ext cx="1958693" cy="1443985"/>
            <a:chOff x="2514600" y="1200150"/>
            <a:chExt cx="3429000" cy="2667000"/>
          </a:xfrm>
        </p:grpSpPr>
        <p:pic>
          <p:nvPicPr>
            <p:cNvPr id="70" name="Picture 69"/>
            <p:cNvPicPr/>
            <p:nvPr/>
          </p:nvPicPr>
          <p:blipFill>
            <a:blip r:embed="rId24" cstate="screen">
              <a:extLst>
                <a:ext uri="{28A0092B-C50C-407E-A947-70E740481C1C}">
                  <a14:useLocalDpi xmlns:a14="http://schemas.microsoft.com/office/drawing/2010/main"/>
                </a:ext>
              </a:extLst>
            </a:blip>
            <a:srcRect/>
            <a:stretch>
              <a:fillRect/>
            </a:stretch>
          </p:blipFill>
          <p:spPr bwMode="auto">
            <a:xfrm>
              <a:off x="4038600" y="1200150"/>
              <a:ext cx="1905000" cy="2667000"/>
            </a:xfrm>
            <a:prstGeom prst="rect">
              <a:avLst/>
            </a:prstGeom>
            <a:noFill/>
            <a:ln>
              <a:noFill/>
            </a:ln>
          </p:spPr>
        </p:pic>
        <p:pic>
          <p:nvPicPr>
            <p:cNvPr id="71" name="Picture 70"/>
            <p:cNvPicPr/>
            <p:nvPr/>
          </p:nvPicPr>
          <p:blipFill>
            <a:blip r:embed="rId25">
              <a:extLst>
                <a:ext uri="{28A0092B-C50C-407E-A947-70E740481C1C}">
                  <a14:useLocalDpi xmlns:a14="http://schemas.microsoft.com/office/drawing/2010/main"/>
                </a:ext>
              </a:extLst>
            </a:blip>
            <a:srcRect/>
            <a:stretch>
              <a:fillRect/>
            </a:stretch>
          </p:blipFill>
          <p:spPr bwMode="auto">
            <a:xfrm>
              <a:off x="2514600" y="1200150"/>
              <a:ext cx="2286000" cy="2666999"/>
            </a:xfrm>
            <a:prstGeom prst="rect">
              <a:avLst/>
            </a:prstGeom>
            <a:noFill/>
            <a:ln>
              <a:noFill/>
            </a:ln>
          </p:spPr>
        </p:pic>
      </p:grpSp>
    </p:spTree>
    <p:extLst>
      <p:ext uri="{BB962C8B-B14F-4D97-AF65-F5344CB8AC3E}">
        <p14:creationId xmlns:p14="http://schemas.microsoft.com/office/powerpoint/2010/main" val="16280376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6" descr="PPT_Header0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2"/>
            <a:ext cx="9144000" cy="1193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txBox="1">
            <a:spLocks/>
          </p:cNvSpPr>
          <p:nvPr/>
        </p:nvSpPr>
        <p:spPr>
          <a:xfrm>
            <a:off x="152400" y="279401"/>
            <a:ext cx="8666162" cy="642937"/>
          </a:xfrm>
          <a:prstGeom prst="rect">
            <a:avLst/>
          </a:prstGeom>
        </p:spPr>
        <p:txBody>
          <a:bodyPr lIns="0" tIns="0" rIns="0" bIns="0" anchor="t" anchorCtr="0"/>
          <a:lstStyle>
            <a:lvl1pPr algn="l" defTabSz="457200" rtl="0" eaLnBrk="1" latinLnBrk="0" hangingPunct="1">
              <a:lnSpc>
                <a:spcPct val="100000"/>
              </a:lnSpc>
              <a:spcBef>
                <a:spcPct val="0"/>
              </a:spcBef>
              <a:buNone/>
              <a:defRPr sz="2800" kern="1200">
                <a:solidFill>
                  <a:schemeClr val="tx2"/>
                </a:solidFill>
                <a:latin typeface="Architects Daughter"/>
                <a:ea typeface="+mj-ea"/>
                <a:cs typeface="Architects Daughter"/>
              </a:defRPr>
            </a:lvl1pPr>
          </a:lstStyle>
          <a:p>
            <a:r>
              <a:rPr lang="en-US" sz="2000" b="1" dirty="0" smtClean="0">
                <a:solidFill>
                  <a:schemeClr val="bg1"/>
                </a:solidFill>
                <a:latin typeface="+mj-lt"/>
                <a:ea typeface="MS PGothic" charset="0"/>
                <a:cs typeface="MS PGothic" charset="0"/>
              </a:rPr>
              <a:t>Knowledge Management System (KMS)</a:t>
            </a:r>
            <a:endParaRPr lang="en-US" sz="2000" b="1" dirty="0">
              <a:solidFill>
                <a:schemeClr val="bg1"/>
              </a:solidFill>
              <a:latin typeface="+mj-lt"/>
              <a:ea typeface="MS PGothic" charset="0"/>
              <a:cs typeface="MS PGothic" charset="0"/>
            </a:endParaRPr>
          </a:p>
        </p:txBody>
      </p:sp>
      <p:sp>
        <p:nvSpPr>
          <p:cNvPr id="16" name="Content Placeholder 13"/>
          <p:cNvSpPr txBox="1">
            <a:spLocks/>
          </p:cNvSpPr>
          <p:nvPr/>
        </p:nvSpPr>
        <p:spPr>
          <a:xfrm>
            <a:off x="76200" y="1219200"/>
            <a:ext cx="5715000" cy="5461000"/>
          </a:xfrm>
          <a:prstGeom prst="rect">
            <a:avLst/>
          </a:prstGeom>
        </p:spPr>
        <p:txBody>
          <a:bodyPr lIns="0" tIns="0" rIns="0" bIns="0"/>
          <a:lstStyle/>
          <a:p>
            <a:pPr lvl="0" algn="just">
              <a:lnSpc>
                <a:spcPct val="130000"/>
              </a:lnSpc>
              <a:spcBef>
                <a:spcPct val="20000"/>
              </a:spcBef>
              <a:defRPr/>
            </a:pPr>
            <a:r>
              <a:rPr lang="en-AU" dirty="0" smtClean="0">
                <a:solidFill>
                  <a:srgbClr val="000000"/>
                </a:solidFill>
              </a:rPr>
              <a:t>“EO Knowledge Management System (KMS) aimed at facilitating the tracking, management and preservation of the ESA EO data assets associated knowledge (e.g. documents, auxiliary data, software tools).</a:t>
            </a:r>
          </a:p>
          <a:p>
            <a:pPr lvl="0" algn="just">
              <a:lnSpc>
                <a:spcPct val="130000"/>
              </a:lnSpc>
              <a:spcBef>
                <a:spcPct val="20000"/>
              </a:spcBef>
              <a:defRPr/>
            </a:pPr>
            <a:endParaRPr lang="en-AU" sz="1000" dirty="0">
              <a:solidFill>
                <a:srgbClr val="000000"/>
              </a:solidFill>
            </a:endParaRPr>
          </a:p>
          <a:p>
            <a:pPr lvl="0" algn="just">
              <a:lnSpc>
                <a:spcPct val="130000"/>
              </a:lnSpc>
              <a:spcBef>
                <a:spcPct val="20000"/>
              </a:spcBef>
              <a:defRPr/>
            </a:pPr>
            <a:r>
              <a:rPr lang="en-AU" dirty="0" smtClean="0">
                <a:solidFill>
                  <a:srgbClr val="000000"/>
                </a:solidFill>
              </a:rPr>
              <a:t>Conversion to FITS format will be carried out in future to ensure harmonization within the preservation layer whilst maintaining capability to provide information to users in the requested format </a:t>
            </a:r>
            <a:r>
              <a:rPr lang="en-US" dirty="0" smtClean="0">
                <a:solidFill>
                  <a:srgbClr val="000000"/>
                </a:solidFill>
              </a:rPr>
              <a:t>using open source conversion tools (e.g. from </a:t>
            </a:r>
            <a:r>
              <a:rPr lang="en-US" dirty="0">
                <a:solidFill>
                  <a:srgbClr val="000000"/>
                </a:solidFill>
              </a:rPr>
              <a:t>FITS to TIFF, PDF, </a:t>
            </a:r>
            <a:r>
              <a:rPr lang="en-US" dirty="0" smtClean="0">
                <a:solidFill>
                  <a:srgbClr val="000000"/>
                </a:solidFill>
              </a:rPr>
              <a:t>JPG, JPG2000)</a:t>
            </a:r>
            <a:endParaRPr lang="en-AU" dirty="0" smtClean="0">
              <a:solidFill>
                <a:srgbClr val="000000"/>
              </a:solidFill>
            </a:endParaRPr>
          </a:p>
        </p:txBody>
      </p:sp>
      <p:pic>
        <p:nvPicPr>
          <p:cNvPr id="18" name="Picture 17" descr="C:\Users\diozzino\Desktop\DSC_0070.JPG"/>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96000" y="1701800"/>
            <a:ext cx="2895600" cy="4572000"/>
          </a:xfrm>
          <a:prstGeom prst="rect">
            <a:avLst/>
          </a:prstGeom>
          <a:noFill/>
          <a:ln>
            <a:noFill/>
          </a:ln>
          <a:effectLst>
            <a:softEdge rad="152400"/>
          </a:effectLst>
        </p:spPr>
      </p:pic>
    </p:spTree>
    <p:extLst>
      <p:ext uri="{BB962C8B-B14F-4D97-AF65-F5344CB8AC3E}">
        <p14:creationId xmlns:p14="http://schemas.microsoft.com/office/powerpoint/2010/main" val="84785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748" y="332992"/>
            <a:ext cx="6105525" cy="427038"/>
          </a:xfrm>
        </p:spPr>
        <p:txBody>
          <a:bodyPr/>
          <a:lstStyle/>
          <a:p>
            <a:r>
              <a:rPr lang="en-US" dirty="0" smtClean="0"/>
              <a:t>ESRIN Heritage Media Archive</a:t>
            </a:r>
            <a:endParaRPr lang="en-US" dirty="0"/>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pic>
        <p:nvPicPr>
          <p:cNvPr id="9" name="Picture 8" descr="Macintosh HD:Users:imaggio:Desktop:thumb_IMG_20160126_163805_1024.jpg"/>
          <p:cNvPicPr/>
          <p:nvPr/>
        </p:nvPicPr>
        <p:blipFill>
          <a:blip r:embed="rId2" cstate="screen">
            <a:extLst>
              <a:ext uri="{28A0092B-C50C-407E-A947-70E740481C1C}">
                <a14:useLocalDpi xmlns:a14="http://schemas.microsoft.com/office/drawing/2010/main"/>
              </a:ext>
            </a:extLst>
          </a:blip>
          <a:srcRect/>
          <a:stretch>
            <a:fillRect/>
          </a:stretch>
        </p:blipFill>
        <p:spPr bwMode="auto">
          <a:xfrm>
            <a:off x="5932528" y="1540362"/>
            <a:ext cx="1618719" cy="2556598"/>
          </a:xfrm>
          <a:prstGeom prst="rect">
            <a:avLst/>
          </a:prstGeom>
          <a:noFill/>
          <a:ln>
            <a:noFill/>
          </a:ln>
        </p:spPr>
      </p:pic>
      <p:pic>
        <p:nvPicPr>
          <p:cNvPr id="10" name="Picture 9" descr="Macintosh HD:Users:imaggio:Desktop:thumb_IMG_20160126_164214_1024.jpg"/>
          <p:cNvPicPr/>
          <p:nvPr/>
        </p:nvPicPr>
        <p:blipFill>
          <a:blip r:embed="rId3" cstate="screen">
            <a:extLst>
              <a:ext uri="{28A0092B-C50C-407E-A947-70E740481C1C}">
                <a14:useLocalDpi xmlns:a14="http://schemas.microsoft.com/office/drawing/2010/main"/>
              </a:ext>
            </a:extLst>
          </a:blip>
          <a:srcRect/>
          <a:stretch>
            <a:fillRect/>
          </a:stretch>
        </p:blipFill>
        <p:spPr bwMode="auto">
          <a:xfrm>
            <a:off x="5522951" y="4703310"/>
            <a:ext cx="2378610" cy="1322556"/>
          </a:xfrm>
          <a:prstGeom prst="rect">
            <a:avLst/>
          </a:prstGeom>
          <a:noFill/>
          <a:ln>
            <a:noFill/>
          </a:ln>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2633" y="4045081"/>
            <a:ext cx="4510027" cy="2481535"/>
          </a:xfrm>
          <a:prstGeom prst="rect">
            <a:avLst/>
          </a:prstGeom>
        </p:spPr>
      </p:pic>
      <p:pic>
        <p:nvPicPr>
          <p:cNvPr id="12" name="Pictur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72731" y="1291992"/>
            <a:ext cx="4614250" cy="2615031"/>
          </a:xfrm>
          <a:prstGeom prst="rect">
            <a:avLst/>
          </a:prstGeom>
        </p:spPr>
      </p:pic>
    </p:spTree>
    <p:extLst>
      <p:ext uri="{BB962C8B-B14F-4D97-AF65-F5344CB8AC3E}">
        <p14:creationId xmlns:p14="http://schemas.microsoft.com/office/powerpoint/2010/main" val="238249654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GB" smtClean="0"/>
              <a:t>ESA UNCLASSIFIED – For Official Use</a:t>
            </a:r>
          </a:p>
        </p:txBody>
      </p:sp>
      <p:sp>
        <p:nvSpPr>
          <p:cNvPr id="8" name="Rectangle 7"/>
          <p:cNvSpPr>
            <a:spLocks noGrp="1" noChangeArrowheads="1"/>
          </p:cNvSpPr>
          <p:nvPr/>
        </p:nvSpPr>
        <p:spPr bwMode="auto">
          <a:xfrm>
            <a:off x="310882" y="2840693"/>
            <a:ext cx="8640762" cy="1223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S PGothic" pitchFamily="34" charset="-128"/>
                <a:cs typeface="MS PGothic" charset="0"/>
              </a:defRPr>
            </a:lvl1pPr>
            <a:lvl2pPr marL="457200" indent="0" algn="ctr" rtl="0" eaLnBrk="0" fontAlgn="base" hangingPunct="0">
              <a:spcBef>
                <a:spcPct val="20000"/>
              </a:spcBef>
              <a:spcAft>
                <a:spcPct val="0"/>
              </a:spcAft>
              <a:buNone/>
              <a:defRPr sz="2800">
                <a:solidFill>
                  <a:schemeClr val="tx1"/>
                </a:solidFill>
                <a:latin typeface="+mn-lt"/>
                <a:ea typeface="MS PGothic" pitchFamily="34" charset="-128"/>
                <a:cs typeface="MS PGothic" charset="0"/>
              </a:defRPr>
            </a:lvl2pPr>
            <a:lvl3pPr marL="914400" indent="0" algn="ctr" rtl="0" eaLnBrk="0" fontAlgn="base" hangingPunct="0">
              <a:spcBef>
                <a:spcPct val="20000"/>
              </a:spcBef>
              <a:spcAft>
                <a:spcPct val="0"/>
              </a:spcAft>
              <a:buNone/>
              <a:defRPr sz="2400">
                <a:solidFill>
                  <a:schemeClr val="tx1"/>
                </a:solidFill>
                <a:latin typeface="+mn-lt"/>
                <a:ea typeface="MS PGothic" pitchFamily="34" charset="-128"/>
                <a:cs typeface="MS PGothic" charset="0"/>
              </a:defRPr>
            </a:lvl3pPr>
            <a:lvl4pPr marL="1371600" indent="0" algn="ctr" rtl="0" eaLnBrk="0" fontAlgn="base" hangingPunct="0">
              <a:spcBef>
                <a:spcPct val="20000"/>
              </a:spcBef>
              <a:spcAft>
                <a:spcPct val="0"/>
              </a:spcAft>
              <a:buNone/>
              <a:defRPr sz="2000">
                <a:solidFill>
                  <a:schemeClr val="tx1"/>
                </a:solidFill>
                <a:latin typeface="+mn-lt"/>
                <a:ea typeface="MS PGothic" pitchFamily="34" charset="-128"/>
                <a:cs typeface="MS PGothic" charset="0"/>
              </a:defRPr>
            </a:lvl4pPr>
            <a:lvl5pPr marL="1828800" indent="0" algn="ctr" rtl="0" eaLnBrk="0" fontAlgn="base" hangingPunct="0">
              <a:spcBef>
                <a:spcPct val="20000"/>
              </a:spcBef>
              <a:spcAft>
                <a:spcPct val="0"/>
              </a:spcAft>
              <a:buNone/>
              <a:defRPr sz="2000">
                <a:solidFill>
                  <a:schemeClr val="tx1"/>
                </a:solidFill>
                <a:latin typeface="+mn-lt"/>
                <a:ea typeface="MS PGothic" pitchFamily="34" charset="-128"/>
                <a:cs typeface="MS PGothic" charset="0"/>
              </a:defRPr>
            </a:lvl5pPr>
            <a:lvl6pPr marL="2286000" indent="0" algn="ctr" rtl="0" fontAlgn="base">
              <a:spcBef>
                <a:spcPct val="20000"/>
              </a:spcBef>
              <a:spcAft>
                <a:spcPct val="0"/>
              </a:spcAft>
              <a:buNone/>
              <a:defRPr sz="2000">
                <a:solidFill>
                  <a:schemeClr val="tx1"/>
                </a:solidFill>
                <a:latin typeface="+mn-lt"/>
                <a:ea typeface="+mn-ea"/>
              </a:defRPr>
            </a:lvl6pPr>
            <a:lvl7pPr marL="2743200" indent="0" algn="ctr" rtl="0" fontAlgn="base">
              <a:spcBef>
                <a:spcPct val="20000"/>
              </a:spcBef>
              <a:spcAft>
                <a:spcPct val="0"/>
              </a:spcAft>
              <a:buNone/>
              <a:defRPr sz="2000">
                <a:solidFill>
                  <a:schemeClr val="tx1"/>
                </a:solidFill>
                <a:latin typeface="+mn-lt"/>
                <a:ea typeface="+mn-ea"/>
              </a:defRPr>
            </a:lvl7pPr>
            <a:lvl8pPr marL="3200400" indent="0" algn="ctr" rtl="0" fontAlgn="base">
              <a:spcBef>
                <a:spcPct val="20000"/>
              </a:spcBef>
              <a:spcAft>
                <a:spcPct val="0"/>
              </a:spcAft>
              <a:buNone/>
              <a:defRPr sz="2000">
                <a:solidFill>
                  <a:schemeClr val="tx1"/>
                </a:solidFill>
                <a:latin typeface="+mn-lt"/>
                <a:ea typeface="+mn-ea"/>
              </a:defRPr>
            </a:lvl8pPr>
            <a:lvl9pPr marL="3657600" indent="0" algn="ctr" rtl="0" fontAlgn="base">
              <a:spcBef>
                <a:spcPct val="20000"/>
              </a:spcBef>
              <a:spcAft>
                <a:spcPct val="0"/>
              </a:spcAft>
              <a:buNone/>
              <a:defRPr sz="2000">
                <a:solidFill>
                  <a:schemeClr val="tx1"/>
                </a:solidFill>
                <a:latin typeface="+mn-lt"/>
                <a:ea typeface="+mn-ea"/>
              </a:defRPr>
            </a:lvl9pPr>
          </a:lstStyle>
          <a:p>
            <a:pPr eaLnBrk="1" hangingPunct="1">
              <a:lnSpc>
                <a:spcPct val="80000"/>
              </a:lnSpc>
            </a:pPr>
            <a:r>
              <a:rPr lang="en-GB" altLang="en-US" sz="4000" b="1" dirty="0">
                <a:solidFill>
                  <a:srgbClr val="000000"/>
                </a:solidFill>
              </a:rPr>
              <a:t>Heritage </a:t>
            </a:r>
            <a:r>
              <a:rPr lang="en-GB" altLang="en-US" sz="4000" b="1" dirty="0" smtClean="0">
                <a:solidFill>
                  <a:srgbClr val="000000"/>
                </a:solidFill>
              </a:rPr>
              <a:t>EO Assets</a:t>
            </a:r>
            <a:endParaRPr lang="en-GB" altLang="en-US" sz="4000" b="1" dirty="0">
              <a:solidFill>
                <a:srgbClr val="000000"/>
              </a:solidFill>
            </a:endParaRPr>
          </a:p>
          <a:p>
            <a:pPr eaLnBrk="1" hangingPunct="1">
              <a:lnSpc>
                <a:spcPct val="80000"/>
              </a:lnSpc>
            </a:pPr>
            <a:r>
              <a:rPr lang="en-GB" altLang="en-US" sz="4000" b="1" dirty="0">
                <a:solidFill>
                  <a:srgbClr val="000000"/>
                </a:solidFill>
              </a:rPr>
              <a:t>Permanent </a:t>
            </a:r>
            <a:r>
              <a:rPr lang="en-GB" altLang="en-US" sz="4000" b="1" dirty="0" smtClean="0">
                <a:solidFill>
                  <a:srgbClr val="000000"/>
                </a:solidFill>
              </a:rPr>
              <a:t>Exhibition</a:t>
            </a:r>
            <a:endParaRPr lang="en-GB" altLang="en-US" sz="4000" b="1" dirty="0">
              <a:solidFill>
                <a:srgbClr val="000000"/>
              </a:solidFill>
            </a:endParaRPr>
          </a:p>
          <a:p>
            <a:pPr eaLnBrk="1" hangingPunct="1">
              <a:lnSpc>
                <a:spcPct val="80000"/>
              </a:lnSpc>
            </a:pPr>
            <a:endParaRPr lang="en-GB" altLang="en-US" b="1" dirty="0" smtClean="0"/>
          </a:p>
        </p:txBody>
      </p:sp>
    </p:spTree>
    <p:extLst>
      <p:ext uri="{BB962C8B-B14F-4D97-AF65-F5344CB8AC3E}">
        <p14:creationId xmlns:p14="http://schemas.microsoft.com/office/powerpoint/2010/main" val="321162813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36722" y="3899902"/>
            <a:ext cx="8795172" cy="2540145"/>
          </a:xfrm>
          <a:prstGeom prst="roundRect">
            <a:avLst/>
          </a:prstGeom>
          <a:solidFill>
            <a:schemeClr val="accent2">
              <a:lumMod val="90000"/>
              <a:alpha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ounded Rectangle 1"/>
          <p:cNvSpPr/>
          <p:nvPr/>
        </p:nvSpPr>
        <p:spPr>
          <a:xfrm>
            <a:off x="125421" y="1270073"/>
            <a:ext cx="8795172" cy="2540145"/>
          </a:xfrm>
          <a:prstGeom prst="roundRect">
            <a:avLst/>
          </a:prstGeom>
          <a:solidFill>
            <a:schemeClr val="accent2">
              <a:lumMod val="90000"/>
              <a:alpha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0"/>
          </p:nvPr>
        </p:nvSpPr>
        <p:spPr/>
        <p:txBody>
          <a:bodyPr/>
          <a:lstStyle/>
          <a:p>
            <a:pPr>
              <a:defRPr/>
            </a:pPr>
            <a:r>
              <a:rPr lang="en-GB" smtClean="0"/>
              <a:t>ESA UNCLASSIFIED – For Official Use</a:t>
            </a:r>
            <a:endParaRPr lang="en-GB"/>
          </a:p>
        </p:txBody>
      </p:sp>
      <p:sp>
        <p:nvSpPr>
          <p:cNvPr id="4" name="TextBox 3"/>
          <p:cNvSpPr txBox="1"/>
          <p:nvPr/>
        </p:nvSpPr>
        <p:spPr>
          <a:xfrm>
            <a:off x="286383" y="300162"/>
            <a:ext cx="6260673" cy="523220"/>
          </a:xfrm>
          <a:prstGeom prst="rect">
            <a:avLst/>
          </a:prstGeom>
          <a:noFill/>
        </p:spPr>
        <p:txBody>
          <a:bodyPr wrap="none" rtlCol="0">
            <a:spAutoFit/>
          </a:bodyPr>
          <a:lstStyle/>
          <a:p>
            <a:r>
              <a:rPr lang="en-US" sz="2800" b="1" dirty="0" smtClean="0">
                <a:solidFill>
                  <a:schemeClr val="bg1"/>
                </a:solidFill>
              </a:rPr>
              <a:t>Permanent Exhibition Project</a:t>
            </a:r>
          </a:p>
        </p:txBody>
      </p:sp>
      <p:pic>
        <p:nvPicPr>
          <p:cNvPr id="5" name="Immagin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3186" y="1561133"/>
            <a:ext cx="3775370" cy="2123646"/>
          </a:xfrm>
          <a:prstGeom prst="rect">
            <a:avLst/>
          </a:prstGeom>
        </p:spPr>
      </p:pic>
      <p:sp>
        <p:nvSpPr>
          <p:cNvPr id="6" name="TextBox 5"/>
          <p:cNvSpPr txBox="1"/>
          <p:nvPr/>
        </p:nvSpPr>
        <p:spPr>
          <a:xfrm>
            <a:off x="3980313" y="1216619"/>
            <a:ext cx="1124339" cy="369332"/>
          </a:xfrm>
          <a:prstGeom prst="rect">
            <a:avLst/>
          </a:prstGeom>
          <a:noFill/>
        </p:spPr>
        <p:txBody>
          <a:bodyPr wrap="none" rtlCol="0">
            <a:spAutoFit/>
          </a:bodyPr>
          <a:lstStyle/>
          <a:p>
            <a:r>
              <a:rPr lang="en-US" b="1" dirty="0" smtClean="0"/>
              <a:t>AREA 1 </a:t>
            </a:r>
            <a:endParaRPr lang="en-US" b="1" dirty="0"/>
          </a:p>
        </p:txBody>
      </p:sp>
      <p:pic>
        <p:nvPicPr>
          <p:cNvPr id="7" name="Immagin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66570" y="4232732"/>
            <a:ext cx="3820429" cy="2148991"/>
          </a:xfrm>
          <a:prstGeom prst="rect">
            <a:avLst/>
          </a:prstGeom>
        </p:spPr>
      </p:pic>
      <p:sp>
        <p:nvSpPr>
          <p:cNvPr id="8" name="TextBox 7"/>
          <p:cNvSpPr txBox="1"/>
          <p:nvPr/>
        </p:nvSpPr>
        <p:spPr>
          <a:xfrm>
            <a:off x="3990146" y="3922873"/>
            <a:ext cx="1124339" cy="369332"/>
          </a:xfrm>
          <a:prstGeom prst="rect">
            <a:avLst/>
          </a:prstGeom>
          <a:noFill/>
        </p:spPr>
        <p:txBody>
          <a:bodyPr wrap="none" rtlCol="0">
            <a:spAutoFit/>
          </a:bodyPr>
          <a:lstStyle/>
          <a:p>
            <a:r>
              <a:rPr lang="en-US" b="1" dirty="0" smtClean="0"/>
              <a:t>AREA 2</a:t>
            </a:r>
            <a:endParaRPr lang="en-US" b="1" dirty="0"/>
          </a:p>
        </p:txBody>
      </p:sp>
      <p:pic>
        <p:nvPicPr>
          <p:cNvPr id="9" name="Immagin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18977" y="1554267"/>
            <a:ext cx="3856707" cy="2169398"/>
          </a:xfrm>
          <a:prstGeom prst="rect">
            <a:avLst/>
          </a:prstGeom>
        </p:spPr>
      </p:pic>
      <p:pic>
        <p:nvPicPr>
          <p:cNvPr id="11" name="Picture 10"/>
          <p:cNvPicPr>
            <a:picLocks noChangeAspect="1"/>
          </p:cNvPicPr>
          <p:nvPr/>
        </p:nvPicPr>
        <p:blipFill>
          <a:blip r:embed="rId5"/>
          <a:stretch>
            <a:fillRect/>
          </a:stretch>
        </p:blipFill>
        <p:spPr>
          <a:xfrm>
            <a:off x="266520" y="4202568"/>
            <a:ext cx="4358762" cy="2210515"/>
          </a:xfrm>
          <a:prstGeom prst="rect">
            <a:avLst/>
          </a:prstGeom>
        </p:spPr>
      </p:pic>
    </p:spTree>
    <p:extLst>
      <p:ext uri="{BB962C8B-B14F-4D97-AF65-F5344CB8AC3E}">
        <p14:creationId xmlns:p14="http://schemas.microsoft.com/office/powerpoint/2010/main" val="34382928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GB" smtClean="0"/>
              <a:t>ESA UNCLASSIFIED – For Official Use</a:t>
            </a:r>
            <a:endParaRPr lang="en-GB"/>
          </a:p>
        </p:txBody>
      </p:sp>
      <p:sp>
        <p:nvSpPr>
          <p:cNvPr id="4" name="TextBox 3"/>
          <p:cNvSpPr txBox="1"/>
          <p:nvPr/>
        </p:nvSpPr>
        <p:spPr>
          <a:xfrm>
            <a:off x="286383" y="185862"/>
            <a:ext cx="6260673" cy="954107"/>
          </a:xfrm>
          <a:prstGeom prst="rect">
            <a:avLst/>
          </a:prstGeom>
          <a:noFill/>
        </p:spPr>
        <p:txBody>
          <a:bodyPr wrap="none" rtlCol="0">
            <a:spAutoFit/>
          </a:bodyPr>
          <a:lstStyle/>
          <a:p>
            <a:r>
              <a:rPr lang="en-US" sz="2800" b="1" dirty="0" smtClean="0">
                <a:solidFill>
                  <a:schemeClr val="bg1"/>
                </a:solidFill>
              </a:rPr>
              <a:t>Permanent Exhibition Project: </a:t>
            </a:r>
          </a:p>
          <a:p>
            <a:r>
              <a:rPr lang="en-US" sz="2800" b="1" dirty="0" smtClean="0">
                <a:solidFill>
                  <a:schemeClr val="bg1"/>
                </a:solidFill>
              </a:rPr>
              <a:t>AREA 2</a:t>
            </a:r>
            <a:endParaRPr lang="en-US" sz="2800" b="1" dirty="0">
              <a:solidFill>
                <a:schemeClr val="bg1"/>
              </a:solidFill>
            </a:endParaRPr>
          </a:p>
        </p:txBody>
      </p:sp>
      <p:sp>
        <p:nvSpPr>
          <p:cNvPr id="8" name="TextBox 7"/>
          <p:cNvSpPr txBox="1"/>
          <p:nvPr/>
        </p:nvSpPr>
        <p:spPr>
          <a:xfrm>
            <a:off x="292379" y="3971675"/>
            <a:ext cx="8659570" cy="2554545"/>
          </a:xfrm>
          <a:prstGeom prst="rect">
            <a:avLst/>
          </a:prstGeom>
          <a:noFill/>
        </p:spPr>
        <p:txBody>
          <a:bodyPr wrap="square" rtlCol="0">
            <a:spAutoFit/>
          </a:bodyPr>
          <a:lstStyle/>
          <a:p>
            <a:r>
              <a:rPr lang="en-GB" sz="1600" dirty="0" smtClean="0"/>
              <a:t>5 Temporal Milestones identified with a representative satellite for each time period:</a:t>
            </a:r>
          </a:p>
          <a:p>
            <a:pPr marL="342900" indent="-342900">
              <a:buFont typeface="+mj-lt"/>
              <a:buAutoNum type="arabicPeriod"/>
            </a:pPr>
            <a:r>
              <a:rPr lang="en-US" sz="1600" b="1" dirty="0" smtClean="0"/>
              <a:t>1976-1983 </a:t>
            </a:r>
            <a:r>
              <a:rPr lang="en-US" sz="1600" dirty="0" smtClean="0"/>
              <a:t>Meteosat</a:t>
            </a:r>
            <a:r>
              <a:rPr lang="en-US" sz="1600" dirty="0"/>
              <a:t>-</a:t>
            </a:r>
            <a:r>
              <a:rPr lang="en-US" sz="1600" dirty="0" smtClean="0"/>
              <a:t>1 </a:t>
            </a:r>
          </a:p>
          <a:p>
            <a:pPr marL="342900" indent="-342900">
              <a:buFont typeface="+mj-lt"/>
              <a:buAutoNum type="arabicPeriod"/>
            </a:pPr>
            <a:r>
              <a:rPr lang="en-US" sz="1600" b="1" dirty="0" smtClean="0"/>
              <a:t>1984-1990 </a:t>
            </a:r>
            <a:r>
              <a:rPr lang="en-US" sz="1600" dirty="0" smtClean="0"/>
              <a:t>Landsat TM (4) </a:t>
            </a:r>
          </a:p>
          <a:p>
            <a:pPr marL="342900" indent="-342900">
              <a:buFont typeface="+mj-lt"/>
              <a:buAutoNum type="arabicPeriod"/>
            </a:pPr>
            <a:r>
              <a:rPr lang="en-US" sz="1600" b="1" dirty="0" smtClean="0"/>
              <a:t>1991-2000 </a:t>
            </a:r>
            <a:r>
              <a:rPr lang="en-US" sz="1600" dirty="0" smtClean="0"/>
              <a:t>ERS-1</a:t>
            </a:r>
            <a:endParaRPr lang="en-US" sz="1600" dirty="0"/>
          </a:p>
          <a:p>
            <a:pPr marL="342900" indent="-342900">
              <a:buFont typeface="+mj-lt"/>
              <a:buAutoNum type="arabicPeriod"/>
            </a:pPr>
            <a:r>
              <a:rPr lang="en-US" sz="1600" b="1" dirty="0" smtClean="0"/>
              <a:t>2001-2008 </a:t>
            </a:r>
            <a:r>
              <a:rPr lang="en-US" sz="1600" dirty="0" err="1" smtClean="0"/>
              <a:t>Envisat</a:t>
            </a:r>
            <a:r>
              <a:rPr lang="en-US" sz="1600" dirty="0" smtClean="0"/>
              <a:t> </a:t>
            </a:r>
          </a:p>
          <a:p>
            <a:pPr marL="342900" indent="-342900">
              <a:buFont typeface="+mj-lt"/>
              <a:buAutoNum type="arabicPeriod"/>
            </a:pPr>
            <a:r>
              <a:rPr lang="en-US" sz="1600" b="1" dirty="0" smtClean="0"/>
              <a:t>2009-Today </a:t>
            </a:r>
            <a:r>
              <a:rPr lang="en-US" sz="1600" dirty="0" smtClean="0"/>
              <a:t>GOCE </a:t>
            </a:r>
          </a:p>
          <a:p>
            <a:endParaRPr lang="en-US" sz="1600" dirty="0" smtClean="0"/>
          </a:p>
          <a:p>
            <a:r>
              <a:rPr lang="en-US" sz="1600" dirty="0" smtClean="0"/>
              <a:t>For each Milestone the technology evolution is shown in terms of hardware, Media, Catalogue, photos.</a:t>
            </a:r>
          </a:p>
        </p:txBody>
      </p:sp>
      <p:pic>
        <p:nvPicPr>
          <p:cNvPr id="9" name="Picture 8"/>
          <p:cNvPicPr>
            <a:picLocks noChangeAspect="1"/>
          </p:cNvPicPr>
          <p:nvPr/>
        </p:nvPicPr>
        <p:blipFill>
          <a:blip r:embed="rId2"/>
          <a:stretch>
            <a:fillRect/>
          </a:stretch>
        </p:blipFill>
        <p:spPr>
          <a:xfrm>
            <a:off x="156775" y="1160667"/>
            <a:ext cx="5377442" cy="2727131"/>
          </a:xfrm>
          <a:prstGeom prst="rect">
            <a:avLst/>
          </a:prstGeom>
        </p:spPr>
      </p:pic>
      <p:pic>
        <p:nvPicPr>
          <p:cNvPr id="2" name="Picture 1"/>
          <p:cNvPicPr>
            <a:picLocks noChangeAspect="1"/>
          </p:cNvPicPr>
          <p:nvPr/>
        </p:nvPicPr>
        <p:blipFill>
          <a:blip r:embed="rId3"/>
          <a:stretch>
            <a:fillRect/>
          </a:stretch>
        </p:blipFill>
        <p:spPr>
          <a:xfrm>
            <a:off x="5841853" y="1188761"/>
            <a:ext cx="3188484" cy="2643673"/>
          </a:xfrm>
          <a:prstGeom prst="rect">
            <a:avLst/>
          </a:prstGeom>
        </p:spPr>
      </p:pic>
    </p:spTree>
    <p:extLst>
      <p:ext uri="{BB962C8B-B14F-4D97-AF65-F5344CB8AC3E}">
        <p14:creationId xmlns:p14="http://schemas.microsoft.com/office/powerpoint/2010/main" val="403031958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GB" smtClean="0"/>
              <a:t>ESA UNCLASSIFIED – For Official Use</a:t>
            </a:r>
            <a:endParaRPr lang="en-GB"/>
          </a:p>
        </p:txBody>
      </p:sp>
      <p:sp>
        <p:nvSpPr>
          <p:cNvPr id="4" name="TextBox 3"/>
          <p:cNvSpPr txBox="1"/>
          <p:nvPr/>
        </p:nvSpPr>
        <p:spPr>
          <a:xfrm>
            <a:off x="286383" y="296310"/>
            <a:ext cx="6548562" cy="523220"/>
          </a:xfrm>
          <a:prstGeom prst="rect">
            <a:avLst/>
          </a:prstGeom>
          <a:noFill/>
        </p:spPr>
        <p:txBody>
          <a:bodyPr wrap="none" rtlCol="0">
            <a:spAutoFit/>
          </a:bodyPr>
          <a:lstStyle/>
          <a:p>
            <a:r>
              <a:rPr lang="en-US" sz="2800" b="1" dirty="0" smtClean="0">
                <a:solidFill>
                  <a:schemeClr val="bg1"/>
                </a:solidFill>
              </a:rPr>
              <a:t>Examples of Heritage hardware</a:t>
            </a:r>
            <a:endParaRPr lang="en-US" sz="2800" b="1" dirty="0">
              <a:solidFill>
                <a:schemeClr val="bg1"/>
              </a:solidFill>
            </a:endParaRP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17439" y="1279684"/>
            <a:ext cx="3072511" cy="5426452"/>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86796" y="1297738"/>
            <a:ext cx="2869402" cy="5339369"/>
          </a:xfrm>
          <a:prstGeom prst="rect">
            <a:avLst/>
          </a:prstGeom>
        </p:spPr>
      </p:pic>
    </p:spTree>
    <p:extLst>
      <p:ext uri="{BB962C8B-B14F-4D97-AF65-F5344CB8AC3E}">
        <p14:creationId xmlns:p14="http://schemas.microsoft.com/office/powerpoint/2010/main" val="347567339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GB" smtClean="0"/>
              <a:t>ESA UNCLASSIFIED – For Official Use</a:t>
            </a:r>
            <a:endParaRPr lang="en-GB"/>
          </a:p>
        </p:txBody>
      </p:sp>
      <p:sp>
        <p:nvSpPr>
          <p:cNvPr id="4" name="TextBox 3"/>
          <p:cNvSpPr txBox="1"/>
          <p:nvPr/>
        </p:nvSpPr>
        <p:spPr>
          <a:xfrm>
            <a:off x="286383" y="296310"/>
            <a:ext cx="6548562" cy="523220"/>
          </a:xfrm>
          <a:prstGeom prst="rect">
            <a:avLst/>
          </a:prstGeom>
          <a:noFill/>
        </p:spPr>
        <p:txBody>
          <a:bodyPr wrap="none" rtlCol="0">
            <a:spAutoFit/>
          </a:bodyPr>
          <a:lstStyle/>
          <a:p>
            <a:r>
              <a:rPr lang="en-US" sz="2800" b="1" dirty="0" smtClean="0">
                <a:solidFill>
                  <a:schemeClr val="bg1"/>
                </a:solidFill>
              </a:rPr>
              <a:t>Examples of Heritage hardware</a:t>
            </a:r>
            <a:endParaRPr lang="en-US" sz="2800" b="1" dirty="0">
              <a:solidFill>
                <a:schemeClr val="bg1"/>
              </a:solidFill>
            </a:endParaRPr>
          </a:p>
        </p:txBody>
      </p:sp>
      <p:pic>
        <p:nvPicPr>
          <p:cNvPr id="6" name="Picture 5"/>
          <p:cNvPicPr/>
          <p:nvPr/>
        </p:nvPicPr>
        <p:blipFill>
          <a:blip r:embed="rId2" cstate="screen">
            <a:extLst>
              <a:ext uri="{28A0092B-C50C-407E-A947-70E740481C1C}">
                <a14:useLocalDpi xmlns:a14="http://schemas.microsoft.com/office/drawing/2010/main"/>
              </a:ext>
            </a:extLst>
          </a:blip>
          <a:srcRect/>
          <a:stretch>
            <a:fillRect/>
          </a:stretch>
        </p:blipFill>
        <p:spPr bwMode="auto">
          <a:xfrm>
            <a:off x="245322" y="1400792"/>
            <a:ext cx="3799505" cy="2602872"/>
          </a:xfrm>
          <a:prstGeom prst="rect">
            <a:avLst/>
          </a:prstGeom>
          <a:noFill/>
          <a:ln>
            <a:noFill/>
          </a:ln>
        </p:spPr>
      </p:pic>
      <p:pic>
        <p:nvPicPr>
          <p:cNvPr id="7" name="Picture 6"/>
          <p:cNvPicPr/>
          <p:nvPr/>
        </p:nvPicPr>
        <p:blipFill>
          <a:blip r:embed="rId3">
            <a:extLst>
              <a:ext uri="{28A0092B-C50C-407E-A947-70E740481C1C}">
                <a14:useLocalDpi xmlns:a14="http://schemas.microsoft.com/office/drawing/2010/main"/>
              </a:ext>
            </a:extLst>
          </a:blip>
          <a:srcRect/>
          <a:stretch>
            <a:fillRect/>
          </a:stretch>
        </p:blipFill>
        <p:spPr bwMode="auto">
          <a:xfrm>
            <a:off x="4322761" y="2963664"/>
            <a:ext cx="4112013" cy="3317945"/>
          </a:xfrm>
          <a:prstGeom prst="rect">
            <a:avLst/>
          </a:prstGeom>
          <a:noFill/>
          <a:ln>
            <a:noFill/>
          </a:ln>
        </p:spPr>
      </p:pic>
    </p:spTree>
    <p:extLst>
      <p:ext uri="{BB962C8B-B14F-4D97-AF65-F5344CB8AC3E}">
        <p14:creationId xmlns:p14="http://schemas.microsoft.com/office/powerpoint/2010/main" val="218419952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GB" smtClean="0"/>
              <a:t>ESA UNCLASSIFIED – For Official Use</a:t>
            </a:r>
            <a:endParaRPr lang="en-GB"/>
          </a:p>
        </p:txBody>
      </p:sp>
      <p:sp>
        <p:nvSpPr>
          <p:cNvPr id="4" name="TextBox 3"/>
          <p:cNvSpPr txBox="1"/>
          <p:nvPr/>
        </p:nvSpPr>
        <p:spPr>
          <a:xfrm>
            <a:off x="286383" y="296310"/>
            <a:ext cx="6548562" cy="523220"/>
          </a:xfrm>
          <a:prstGeom prst="rect">
            <a:avLst/>
          </a:prstGeom>
          <a:noFill/>
        </p:spPr>
        <p:txBody>
          <a:bodyPr wrap="none" rtlCol="0">
            <a:spAutoFit/>
          </a:bodyPr>
          <a:lstStyle/>
          <a:p>
            <a:r>
              <a:rPr lang="en-US" sz="2800" b="1" dirty="0" smtClean="0">
                <a:solidFill>
                  <a:schemeClr val="bg1"/>
                </a:solidFill>
              </a:rPr>
              <a:t>Examples of Heritage hardware</a:t>
            </a:r>
            <a:endParaRPr lang="en-US" sz="2800" b="1" dirty="0">
              <a:solidFill>
                <a:schemeClr val="bg1"/>
              </a:solidFill>
            </a:endParaRPr>
          </a:p>
        </p:txBody>
      </p:sp>
      <p:pic>
        <p:nvPicPr>
          <p:cNvPr id="8" name="Picture 7"/>
          <p:cNvPicPr/>
          <p:nvPr/>
        </p:nvPicPr>
        <p:blipFill>
          <a:blip r:embed="rId2">
            <a:extLst>
              <a:ext uri="{28A0092B-C50C-407E-A947-70E740481C1C}">
                <a14:useLocalDpi xmlns:a14="http://schemas.microsoft.com/office/drawing/2010/main"/>
              </a:ext>
            </a:extLst>
          </a:blip>
          <a:srcRect/>
          <a:stretch>
            <a:fillRect/>
          </a:stretch>
        </p:blipFill>
        <p:spPr bwMode="auto">
          <a:xfrm>
            <a:off x="2746834" y="1281018"/>
            <a:ext cx="3603405" cy="5262901"/>
          </a:xfrm>
          <a:prstGeom prst="rect">
            <a:avLst/>
          </a:prstGeom>
          <a:noFill/>
          <a:ln>
            <a:noFill/>
          </a:ln>
        </p:spPr>
      </p:pic>
    </p:spTree>
    <p:extLst>
      <p:ext uri="{BB962C8B-B14F-4D97-AF65-F5344CB8AC3E}">
        <p14:creationId xmlns:p14="http://schemas.microsoft.com/office/powerpoint/2010/main" val="313729153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93700" y="1464391"/>
            <a:ext cx="8420100" cy="4318000"/>
          </a:xfrm>
        </p:spPr>
        <p:txBody>
          <a:bodyPr/>
          <a:lstStyle/>
          <a:p>
            <a:pPr>
              <a:buFont typeface="Wingdings" charset="2"/>
              <a:buChar char="Ø"/>
            </a:pPr>
            <a:r>
              <a:rPr lang="en-US" sz="2000" dirty="0" smtClean="0">
                <a:solidFill>
                  <a:schemeClr val="tx1"/>
                </a:solidFill>
              </a:rPr>
              <a:t>Heritage Data Programme (LTDP+)</a:t>
            </a:r>
          </a:p>
          <a:p>
            <a:pPr>
              <a:buFont typeface="Wingdings" charset="2"/>
              <a:buChar char="Ø"/>
            </a:pPr>
            <a:endParaRPr lang="en-US" sz="2000" dirty="0" smtClean="0">
              <a:solidFill>
                <a:schemeClr val="tx1"/>
              </a:solidFill>
            </a:endParaRPr>
          </a:p>
          <a:p>
            <a:pPr>
              <a:buFont typeface="Wingdings" charset="2"/>
              <a:buChar char="Ø"/>
            </a:pPr>
            <a:r>
              <a:rPr lang="en-US" sz="2000" dirty="0" smtClean="0">
                <a:solidFill>
                  <a:schemeClr val="tx1"/>
                </a:solidFill>
              </a:rPr>
              <a:t>Assets (Data Record, Associated Knowledge and Hardware) Repatriation – Migration Project</a:t>
            </a:r>
          </a:p>
          <a:p>
            <a:pPr>
              <a:buFont typeface="Wingdings" charset="2"/>
              <a:buChar char="Ø"/>
            </a:pPr>
            <a:endParaRPr lang="en-US" sz="2000" dirty="0">
              <a:solidFill>
                <a:schemeClr val="tx1"/>
              </a:solidFill>
            </a:endParaRPr>
          </a:p>
          <a:p>
            <a:pPr eaLnBrk="1" hangingPunct="1">
              <a:lnSpc>
                <a:spcPct val="80000"/>
              </a:lnSpc>
              <a:buFont typeface="Wingdings" charset="2"/>
              <a:buChar char="Ø"/>
            </a:pPr>
            <a:r>
              <a:rPr lang="en-GB" altLang="en-US" sz="2000" dirty="0">
                <a:solidFill>
                  <a:schemeClr val="tx1"/>
                </a:solidFill>
              </a:rPr>
              <a:t>Heritage </a:t>
            </a:r>
            <a:r>
              <a:rPr lang="en-GB" altLang="en-US" sz="2000" dirty="0" smtClean="0">
                <a:solidFill>
                  <a:schemeClr val="tx1"/>
                </a:solidFill>
              </a:rPr>
              <a:t>EO Assets Permanent </a:t>
            </a:r>
            <a:r>
              <a:rPr lang="en-GB" altLang="en-US" sz="2000" dirty="0">
                <a:solidFill>
                  <a:schemeClr val="tx1"/>
                </a:solidFill>
              </a:rPr>
              <a:t>Exhibition </a:t>
            </a:r>
          </a:p>
          <a:p>
            <a:pPr>
              <a:buFont typeface="Wingdings" charset="2"/>
              <a:buChar char="Ø"/>
            </a:pPr>
            <a:endParaRPr lang="en-US" sz="2000" dirty="0">
              <a:solidFill>
                <a:schemeClr val="tx1"/>
              </a:solidFill>
            </a:endParaRPr>
          </a:p>
          <a:p>
            <a:pPr>
              <a:buFont typeface="Wingdings" charset="2"/>
              <a:buChar char="Ø"/>
            </a:pPr>
            <a:r>
              <a:rPr lang="en-US" sz="2000" dirty="0" smtClean="0">
                <a:solidFill>
                  <a:schemeClr val="tx1"/>
                </a:solidFill>
              </a:rPr>
              <a:t>Preservation </a:t>
            </a:r>
            <a:r>
              <a:rPr lang="en-US" sz="2000" dirty="0">
                <a:solidFill>
                  <a:schemeClr val="tx1"/>
                </a:solidFill>
              </a:rPr>
              <a:t>Status for Heritage ESA/TPM </a:t>
            </a:r>
            <a:r>
              <a:rPr lang="en-US" sz="2000" dirty="0" smtClean="0">
                <a:solidFill>
                  <a:schemeClr val="tx1"/>
                </a:solidFill>
              </a:rPr>
              <a:t>Missions</a:t>
            </a:r>
          </a:p>
          <a:p>
            <a:pPr>
              <a:buFont typeface="Wingdings" charset="2"/>
              <a:buChar char="Ø"/>
            </a:pPr>
            <a:endParaRPr lang="en-US" sz="2000" dirty="0">
              <a:solidFill>
                <a:schemeClr val="tx1"/>
              </a:solidFill>
            </a:endParaRPr>
          </a:p>
          <a:p>
            <a:pPr>
              <a:buFont typeface="Wingdings" charset="2"/>
              <a:buChar char="Ø"/>
            </a:pPr>
            <a:r>
              <a:rPr lang="en-US" sz="2000" dirty="0" smtClean="0">
                <a:solidFill>
                  <a:schemeClr val="tx1"/>
                </a:solidFill>
              </a:rPr>
              <a:t>ERS Mobile Application</a:t>
            </a:r>
            <a:endParaRPr lang="en-US" sz="2000" dirty="0">
              <a:solidFill>
                <a:schemeClr val="tx1"/>
              </a:solidFill>
            </a:endParaRPr>
          </a:p>
          <a:p>
            <a:pPr marL="0" indent="0">
              <a:buNone/>
            </a:pPr>
            <a:endParaRPr lang="en-US" sz="1700" dirty="0">
              <a:solidFill>
                <a:schemeClr val="tx1"/>
              </a:solidFill>
            </a:endParaRPr>
          </a:p>
          <a:p>
            <a:pPr marL="0" indent="0">
              <a:buNone/>
            </a:pPr>
            <a:endParaRPr lang="en-US" sz="1700" dirty="0">
              <a:solidFill>
                <a:schemeClr val="tx1"/>
              </a:solidFill>
            </a:endParaRPr>
          </a:p>
          <a:p>
            <a:pPr>
              <a:buFont typeface="Wingdings" charset="2"/>
              <a:buChar char="Ø"/>
            </a:pPr>
            <a:endParaRPr lang="en-US" sz="1700" dirty="0" smtClean="0">
              <a:solidFill>
                <a:schemeClr val="tx1"/>
              </a:solidFill>
            </a:endParaRPr>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7" name="Title 1"/>
          <p:cNvSpPr>
            <a:spLocks noGrp="1"/>
          </p:cNvSpPr>
          <p:nvPr>
            <p:ph type="title"/>
          </p:nvPr>
        </p:nvSpPr>
        <p:spPr>
          <a:xfrm>
            <a:off x="217714" y="162661"/>
            <a:ext cx="7342188" cy="584776"/>
          </a:xfrm>
          <a:noFill/>
          <a:ln>
            <a:noFill/>
          </a:ln>
        </p:spPr>
        <p:txBody>
          <a:bodyPr vert="horz" wrap="square" lIns="91440" tIns="45720" rIns="91440" bIns="45720" numCol="1" anchor="ctr" anchorCtr="0" compatLnSpc="1">
            <a:prstTxWarp prst="textNoShape">
              <a:avLst/>
            </a:prstTxWarp>
            <a:spAutoFit/>
          </a:bodyPr>
          <a:lstStyle/>
          <a:p>
            <a:r>
              <a:rPr lang="en-US" altLang="en-US" sz="3200" dirty="0" smtClean="0">
                <a:latin typeface="Calibri" charset="0"/>
                <a:ea typeface="ＭＳ Ｐゴシック" charset="0"/>
                <a:cs typeface="Calibri" charset="0"/>
              </a:rPr>
              <a:t>Presentation Outline</a:t>
            </a:r>
            <a:endParaRPr lang="en-US" sz="3200" dirty="0">
              <a:latin typeface="Calibri" charset="0"/>
              <a:ea typeface="ＭＳ Ｐゴシック" charset="0"/>
              <a:cs typeface="Calibri" charset="0"/>
            </a:endParaRPr>
          </a:p>
        </p:txBody>
      </p:sp>
    </p:spTree>
    <p:extLst>
      <p:ext uri="{BB962C8B-B14F-4D97-AF65-F5344CB8AC3E}">
        <p14:creationId xmlns:p14="http://schemas.microsoft.com/office/powerpoint/2010/main" val="1535031358"/>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GB" smtClean="0"/>
              <a:t>ESA UNCLASSIFIED – For Official Use</a:t>
            </a:r>
            <a:endParaRPr lang="en-GB"/>
          </a:p>
        </p:txBody>
      </p:sp>
      <p:sp>
        <p:nvSpPr>
          <p:cNvPr id="4" name="TextBox 3"/>
          <p:cNvSpPr txBox="1"/>
          <p:nvPr/>
        </p:nvSpPr>
        <p:spPr>
          <a:xfrm>
            <a:off x="286383" y="296310"/>
            <a:ext cx="6548562" cy="523220"/>
          </a:xfrm>
          <a:prstGeom prst="rect">
            <a:avLst/>
          </a:prstGeom>
          <a:noFill/>
        </p:spPr>
        <p:txBody>
          <a:bodyPr wrap="none" rtlCol="0">
            <a:spAutoFit/>
          </a:bodyPr>
          <a:lstStyle/>
          <a:p>
            <a:r>
              <a:rPr lang="en-US" sz="2800" b="1" dirty="0" smtClean="0">
                <a:solidFill>
                  <a:schemeClr val="bg1"/>
                </a:solidFill>
              </a:rPr>
              <a:t>Examples of Heritage hardware</a:t>
            </a:r>
            <a:endParaRPr lang="en-US" sz="2800" b="1" dirty="0">
              <a:solidFill>
                <a:schemeClr val="bg1"/>
              </a:solidFill>
            </a:endParaRPr>
          </a:p>
        </p:txBody>
      </p:sp>
      <p:pic>
        <p:nvPicPr>
          <p:cNvPr id="5" name="Picture 4"/>
          <p:cNvPicPr/>
          <p:nvPr/>
        </p:nvPicPr>
        <p:blipFill>
          <a:blip r:embed="rId2">
            <a:extLst>
              <a:ext uri="{28A0092B-C50C-407E-A947-70E740481C1C}">
                <a14:useLocalDpi xmlns:a14="http://schemas.microsoft.com/office/drawing/2010/main"/>
              </a:ext>
            </a:extLst>
          </a:blip>
          <a:srcRect/>
          <a:stretch>
            <a:fillRect/>
          </a:stretch>
        </p:blipFill>
        <p:spPr bwMode="auto">
          <a:xfrm>
            <a:off x="967556" y="1359691"/>
            <a:ext cx="3891757" cy="5253256"/>
          </a:xfrm>
          <a:prstGeom prst="rect">
            <a:avLst/>
          </a:prstGeom>
          <a:noFill/>
          <a:ln>
            <a:noFill/>
          </a:ln>
        </p:spPr>
      </p:pic>
      <p:pic>
        <p:nvPicPr>
          <p:cNvPr id="6" name="Picture 5"/>
          <p:cNvPicPr/>
          <p:nvPr/>
        </p:nvPicPr>
        <p:blipFill>
          <a:blip r:embed="rId3" cstate="screen">
            <a:extLst>
              <a:ext uri="{28A0092B-C50C-407E-A947-70E740481C1C}">
                <a14:useLocalDpi xmlns:a14="http://schemas.microsoft.com/office/drawing/2010/main"/>
              </a:ext>
            </a:extLst>
          </a:blip>
          <a:srcRect/>
          <a:stretch>
            <a:fillRect/>
          </a:stretch>
        </p:blipFill>
        <p:spPr bwMode="auto">
          <a:xfrm>
            <a:off x="5597788" y="1439471"/>
            <a:ext cx="2726548" cy="5145866"/>
          </a:xfrm>
          <a:prstGeom prst="rect">
            <a:avLst/>
          </a:prstGeom>
          <a:noFill/>
          <a:ln>
            <a:noFill/>
          </a:ln>
        </p:spPr>
      </p:pic>
    </p:spTree>
    <p:extLst>
      <p:ext uri="{BB962C8B-B14F-4D97-AF65-F5344CB8AC3E}">
        <p14:creationId xmlns:p14="http://schemas.microsoft.com/office/powerpoint/2010/main" val="317177536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GB" smtClean="0"/>
              <a:t>ESA UNCLASSIFIED – For Official Use</a:t>
            </a:r>
          </a:p>
        </p:txBody>
      </p:sp>
      <p:sp>
        <p:nvSpPr>
          <p:cNvPr id="8" name="Rectangle 7"/>
          <p:cNvSpPr>
            <a:spLocks noGrp="1" noChangeArrowheads="1"/>
          </p:cNvSpPr>
          <p:nvPr/>
        </p:nvSpPr>
        <p:spPr bwMode="auto">
          <a:xfrm>
            <a:off x="310882" y="2840693"/>
            <a:ext cx="8640762" cy="1223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S PGothic" pitchFamily="34" charset="-128"/>
                <a:cs typeface="MS PGothic" charset="0"/>
              </a:defRPr>
            </a:lvl1pPr>
            <a:lvl2pPr marL="457200" indent="0" algn="ctr" rtl="0" eaLnBrk="0" fontAlgn="base" hangingPunct="0">
              <a:spcBef>
                <a:spcPct val="20000"/>
              </a:spcBef>
              <a:spcAft>
                <a:spcPct val="0"/>
              </a:spcAft>
              <a:buNone/>
              <a:defRPr sz="2800">
                <a:solidFill>
                  <a:schemeClr val="tx1"/>
                </a:solidFill>
                <a:latin typeface="+mn-lt"/>
                <a:ea typeface="MS PGothic" pitchFamily="34" charset="-128"/>
                <a:cs typeface="MS PGothic" charset="0"/>
              </a:defRPr>
            </a:lvl2pPr>
            <a:lvl3pPr marL="914400" indent="0" algn="ctr" rtl="0" eaLnBrk="0" fontAlgn="base" hangingPunct="0">
              <a:spcBef>
                <a:spcPct val="20000"/>
              </a:spcBef>
              <a:spcAft>
                <a:spcPct val="0"/>
              </a:spcAft>
              <a:buNone/>
              <a:defRPr sz="2400">
                <a:solidFill>
                  <a:schemeClr val="tx1"/>
                </a:solidFill>
                <a:latin typeface="+mn-lt"/>
                <a:ea typeface="MS PGothic" pitchFamily="34" charset="-128"/>
                <a:cs typeface="MS PGothic" charset="0"/>
              </a:defRPr>
            </a:lvl3pPr>
            <a:lvl4pPr marL="1371600" indent="0" algn="ctr" rtl="0" eaLnBrk="0" fontAlgn="base" hangingPunct="0">
              <a:spcBef>
                <a:spcPct val="20000"/>
              </a:spcBef>
              <a:spcAft>
                <a:spcPct val="0"/>
              </a:spcAft>
              <a:buNone/>
              <a:defRPr sz="2000">
                <a:solidFill>
                  <a:schemeClr val="tx1"/>
                </a:solidFill>
                <a:latin typeface="+mn-lt"/>
                <a:ea typeface="MS PGothic" pitchFamily="34" charset="-128"/>
                <a:cs typeface="MS PGothic" charset="0"/>
              </a:defRPr>
            </a:lvl4pPr>
            <a:lvl5pPr marL="1828800" indent="0" algn="ctr" rtl="0" eaLnBrk="0" fontAlgn="base" hangingPunct="0">
              <a:spcBef>
                <a:spcPct val="20000"/>
              </a:spcBef>
              <a:spcAft>
                <a:spcPct val="0"/>
              </a:spcAft>
              <a:buNone/>
              <a:defRPr sz="2000">
                <a:solidFill>
                  <a:schemeClr val="tx1"/>
                </a:solidFill>
                <a:latin typeface="+mn-lt"/>
                <a:ea typeface="MS PGothic" pitchFamily="34" charset="-128"/>
                <a:cs typeface="MS PGothic" charset="0"/>
              </a:defRPr>
            </a:lvl5pPr>
            <a:lvl6pPr marL="2286000" indent="0" algn="ctr" rtl="0" fontAlgn="base">
              <a:spcBef>
                <a:spcPct val="20000"/>
              </a:spcBef>
              <a:spcAft>
                <a:spcPct val="0"/>
              </a:spcAft>
              <a:buNone/>
              <a:defRPr sz="2000">
                <a:solidFill>
                  <a:schemeClr val="tx1"/>
                </a:solidFill>
                <a:latin typeface="+mn-lt"/>
                <a:ea typeface="+mn-ea"/>
              </a:defRPr>
            </a:lvl6pPr>
            <a:lvl7pPr marL="2743200" indent="0" algn="ctr" rtl="0" fontAlgn="base">
              <a:spcBef>
                <a:spcPct val="20000"/>
              </a:spcBef>
              <a:spcAft>
                <a:spcPct val="0"/>
              </a:spcAft>
              <a:buNone/>
              <a:defRPr sz="2000">
                <a:solidFill>
                  <a:schemeClr val="tx1"/>
                </a:solidFill>
                <a:latin typeface="+mn-lt"/>
                <a:ea typeface="+mn-ea"/>
              </a:defRPr>
            </a:lvl7pPr>
            <a:lvl8pPr marL="3200400" indent="0" algn="ctr" rtl="0" fontAlgn="base">
              <a:spcBef>
                <a:spcPct val="20000"/>
              </a:spcBef>
              <a:spcAft>
                <a:spcPct val="0"/>
              </a:spcAft>
              <a:buNone/>
              <a:defRPr sz="2000">
                <a:solidFill>
                  <a:schemeClr val="tx1"/>
                </a:solidFill>
                <a:latin typeface="+mn-lt"/>
                <a:ea typeface="+mn-ea"/>
              </a:defRPr>
            </a:lvl8pPr>
            <a:lvl9pPr marL="3657600" indent="0" algn="ctr" rtl="0" fontAlgn="base">
              <a:spcBef>
                <a:spcPct val="20000"/>
              </a:spcBef>
              <a:spcAft>
                <a:spcPct val="0"/>
              </a:spcAft>
              <a:buNone/>
              <a:defRPr sz="2000">
                <a:solidFill>
                  <a:schemeClr val="tx1"/>
                </a:solidFill>
                <a:latin typeface="+mn-lt"/>
                <a:ea typeface="+mn-ea"/>
              </a:defRPr>
            </a:lvl9pPr>
          </a:lstStyle>
          <a:p>
            <a:r>
              <a:rPr lang="en-US" sz="4000" dirty="0" smtClean="0"/>
              <a:t>Preservation </a:t>
            </a:r>
            <a:r>
              <a:rPr lang="en-US" sz="4000" dirty="0"/>
              <a:t>Status for </a:t>
            </a:r>
            <a:r>
              <a:rPr lang="en-US" sz="4000" dirty="0" smtClean="0"/>
              <a:t>Heritage </a:t>
            </a:r>
            <a:r>
              <a:rPr lang="en-US" sz="4000" dirty="0"/>
              <a:t>ESA/TPM </a:t>
            </a:r>
            <a:r>
              <a:rPr lang="en-US" sz="4000" dirty="0" smtClean="0"/>
              <a:t>Missions</a:t>
            </a:r>
            <a:endParaRPr lang="en-US" sz="4000" dirty="0"/>
          </a:p>
          <a:p>
            <a:pPr eaLnBrk="1" hangingPunct="1">
              <a:lnSpc>
                <a:spcPct val="80000"/>
              </a:lnSpc>
            </a:pPr>
            <a:endParaRPr lang="en-GB" altLang="en-US" b="1" dirty="0" smtClean="0"/>
          </a:p>
        </p:txBody>
      </p:sp>
    </p:spTree>
    <p:extLst>
      <p:ext uri="{BB962C8B-B14F-4D97-AF65-F5344CB8AC3E}">
        <p14:creationId xmlns:p14="http://schemas.microsoft.com/office/powerpoint/2010/main" val="41473878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Desktop\Mirko Documents\Mission Page 2016-2019.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7720" y="1196208"/>
            <a:ext cx="9046144" cy="566179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90"/>
          <p:cNvSpPr>
            <a:spLocks noGrp="1" noChangeArrowheads="1"/>
          </p:cNvSpPr>
          <p:nvPr>
            <p:ph type="title"/>
          </p:nvPr>
        </p:nvSpPr>
        <p:spPr>
          <a:xfrm>
            <a:off x="625475" y="355600"/>
            <a:ext cx="6105525" cy="427038"/>
          </a:xfrm>
        </p:spPr>
        <p:txBody>
          <a:bodyPr>
            <a:noAutofit/>
          </a:bodyPr>
          <a:lstStyle/>
          <a:p>
            <a:r>
              <a:rPr lang="en-GB" sz="2400" b="1" dirty="0" smtClean="0">
                <a:latin typeface="Verdana" charset="0"/>
                <a:ea typeface="ＭＳ Ｐゴシック" charset="0"/>
              </a:rPr>
              <a:t>Missions Covered in the Heritage Data Programme</a:t>
            </a:r>
            <a:endParaRPr lang="en-GB" sz="2400" b="1" dirty="0">
              <a:latin typeface="Verdana" charset="0"/>
              <a:ea typeface="ＭＳ Ｐゴシック" charset="0"/>
            </a:endParaRPr>
          </a:p>
        </p:txBody>
      </p:sp>
    </p:spTree>
    <p:extLst>
      <p:ext uri="{BB962C8B-B14F-4D97-AF65-F5344CB8AC3E}">
        <p14:creationId xmlns:p14="http://schemas.microsoft.com/office/powerpoint/2010/main" val="160006342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552983181"/>
              </p:ext>
            </p:extLst>
          </p:nvPr>
        </p:nvGraphicFramePr>
        <p:xfrm>
          <a:off x="101600" y="1429812"/>
          <a:ext cx="8940800" cy="5120640"/>
        </p:xfrm>
        <a:graphic>
          <a:graphicData uri="http://schemas.openxmlformats.org/drawingml/2006/table">
            <a:tbl>
              <a:tblPr firstRow="1" bandRow="1">
                <a:tableStyleId>{5C22544A-7EE6-4342-B048-85BDC9FD1C3A}</a:tableStyleId>
              </a:tblPr>
              <a:tblGrid>
                <a:gridCol w="2635738"/>
                <a:gridCol w="3790462"/>
                <a:gridCol w="2514600"/>
              </a:tblGrid>
              <a:tr h="320318">
                <a:tc gridSpan="2">
                  <a:txBody>
                    <a:bodyPr/>
                    <a:lstStyle/>
                    <a:p>
                      <a:pPr algn="ctr"/>
                      <a:r>
                        <a:rPr lang="en-US" sz="1400" dirty="0" smtClean="0">
                          <a:solidFill>
                            <a:schemeClr val="bg1"/>
                          </a:solidFill>
                        </a:rPr>
                        <a:t>PRESERVATION</a:t>
                      </a:r>
                      <a:r>
                        <a:rPr lang="en-US" sz="1400" baseline="0" dirty="0" smtClean="0">
                          <a:solidFill>
                            <a:schemeClr val="bg1"/>
                          </a:solidFill>
                        </a:rPr>
                        <a:t> </a:t>
                      </a:r>
                      <a:r>
                        <a:rPr lang="en-US" sz="1400" dirty="0" smtClean="0">
                          <a:solidFill>
                            <a:schemeClr val="bg1"/>
                          </a:solidFill>
                        </a:rPr>
                        <a:t>CRITERIA</a:t>
                      </a:r>
                      <a:endParaRPr lang="en-US" sz="1400" dirty="0">
                        <a:solidFill>
                          <a:schemeClr val="bg1"/>
                        </a:solidFill>
                      </a:endParaRPr>
                    </a:p>
                  </a:txBody>
                  <a:tcPr/>
                </a:tc>
                <a:tc hMerge="1">
                  <a:txBody>
                    <a:bodyPr/>
                    <a:lstStyle/>
                    <a:p>
                      <a:pPr algn="ctr"/>
                      <a:endParaRPr lang="en-US" dirty="0"/>
                    </a:p>
                  </a:txBody>
                  <a:tcPr/>
                </a:tc>
                <a:tc>
                  <a:txBody>
                    <a:bodyPr/>
                    <a:lstStyle/>
                    <a:p>
                      <a:pPr algn="ctr"/>
                      <a:r>
                        <a:rPr lang="en-US" sz="1400" dirty="0" smtClean="0"/>
                        <a:t>Ref. to DSIG </a:t>
                      </a:r>
                      <a:r>
                        <a:rPr lang="en-US" sz="1400" baseline="0" dirty="0" smtClean="0"/>
                        <a:t>Core Documents</a:t>
                      </a:r>
                      <a:endParaRPr lang="en-US" sz="1400" dirty="0"/>
                    </a:p>
                  </a:txBody>
                  <a:tcPr/>
                </a:tc>
              </a:tr>
              <a:tr h="407611">
                <a:tc>
                  <a:txBody>
                    <a:bodyPr/>
                    <a:lstStyle/>
                    <a:p>
                      <a:r>
                        <a:rPr lang="en-GB" sz="1200" b="0" dirty="0" smtClean="0">
                          <a:solidFill>
                            <a:srgbClr val="000000"/>
                          </a:solidFill>
                          <a:latin typeface="+mn-lt"/>
                          <a:ea typeface="MS PGothic" charset="0"/>
                        </a:rPr>
                        <a:t>EO Mission/Sensor Dataset </a:t>
                      </a:r>
                      <a:r>
                        <a:rPr lang="en-US" sz="1200" dirty="0" smtClean="0">
                          <a:solidFill>
                            <a:schemeClr val="tx1"/>
                          </a:solidFill>
                          <a:latin typeface="+mn-lt"/>
                        </a:rPr>
                        <a:t>APPRAISAL and ASSESSMENT</a:t>
                      </a:r>
                      <a:endParaRPr lang="en-US" sz="12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latin typeface="+mn-lt"/>
                        </a:rPr>
                        <a:t>Determine Dataset Value (Appraisal) l</a:t>
                      </a:r>
                      <a:r>
                        <a:rPr lang="en-US" sz="1100" dirty="0" smtClean="0">
                          <a:latin typeface="+mn-lt"/>
                        </a:rPr>
                        <a:t>iaising with Designated User</a:t>
                      </a:r>
                      <a:r>
                        <a:rPr lang="en-US" sz="1100" baseline="0" dirty="0" smtClean="0">
                          <a:latin typeface="+mn-lt"/>
                        </a:rPr>
                        <a:t> Community, </a:t>
                      </a:r>
                      <a:r>
                        <a:rPr lang="en-US" sz="1100" dirty="0" smtClean="0">
                          <a:solidFill>
                            <a:schemeClr val="tx1"/>
                          </a:solidFill>
                          <a:latin typeface="+mn-lt"/>
                        </a:rPr>
                        <a:t>Assess Dataset Status, Decide on Preservation</a:t>
                      </a:r>
                      <a:r>
                        <a:rPr lang="en-US" sz="1100" baseline="0" dirty="0" smtClean="0">
                          <a:solidFill>
                            <a:schemeClr val="tx1"/>
                          </a:solidFill>
                          <a:latin typeface="+mn-lt"/>
                        </a:rPr>
                        <a:t> or </a:t>
                      </a:r>
                      <a:r>
                        <a:rPr lang="en-US" sz="1100" dirty="0" smtClean="0">
                          <a:solidFill>
                            <a:schemeClr val="tx1"/>
                          </a:solidFill>
                          <a:latin typeface="+mn-lt"/>
                        </a:rPr>
                        <a:t>Purging; If</a:t>
                      </a:r>
                      <a:r>
                        <a:rPr lang="en-US" sz="1100" baseline="0" dirty="0" smtClean="0">
                          <a:solidFill>
                            <a:schemeClr val="tx1"/>
                          </a:solidFill>
                          <a:latin typeface="+mn-lt"/>
                        </a:rPr>
                        <a:t> Preserved </a:t>
                      </a:r>
                      <a:r>
                        <a:rPr lang="en-US" sz="1100" dirty="0" smtClean="0">
                          <a:solidFill>
                            <a:schemeClr val="tx1"/>
                          </a:solidFill>
                          <a:latin typeface="+mn-lt"/>
                        </a:rPr>
                        <a:t>Perform Tailoring of Core Preservation Documents, </a:t>
                      </a:r>
                      <a:r>
                        <a:rPr lang="en-US" sz="1100" baseline="0" dirty="0" smtClean="0">
                          <a:latin typeface="+mn-lt"/>
                        </a:rPr>
                        <a:t>and define </a:t>
                      </a:r>
                      <a:r>
                        <a:rPr lang="en-GB" sz="1100" b="0" dirty="0" smtClean="0">
                          <a:solidFill>
                            <a:srgbClr val="000000"/>
                          </a:solidFill>
                          <a:latin typeface="+mn-lt"/>
                          <a:ea typeface="MS PGothic" charset="0"/>
                        </a:rPr>
                        <a:t>EO Dataset specific requirements.</a:t>
                      </a:r>
                      <a:endParaRPr lang="en-US" sz="11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solidFill>
                            <a:srgbClr val="000000"/>
                          </a:solidFill>
                        </a:rPr>
                        <a:t>EO Data Preservation </a:t>
                      </a:r>
                      <a:r>
                        <a:rPr lang="en-US" sz="1000" dirty="0" smtClean="0">
                          <a:latin typeface="+mn-lt"/>
                        </a:rPr>
                        <a:t>Guidelines Theme 1 Level A and Theme</a:t>
                      </a:r>
                      <a:r>
                        <a:rPr lang="en-US" sz="1000" baseline="0" dirty="0" smtClean="0">
                          <a:latin typeface="+mn-lt"/>
                        </a:rPr>
                        <a:t> 8 level A;</a:t>
                      </a:r>
                      <a:r>
                        <a:rPr lang="en-US" sz="1000" dirty="0" smtClean="0">
                          <a:latin typeface="+mn-lt"/>
                        </a:rPr>
                        <a:t> Preserved Data Set Content; Preservation Workflow</a:t>
                      </a:r>
                    </a:p>
                    <a:p>
                      <a:endParaRPr lang="en-US" sz="1000" dirty="0">
                        <a:latin typeface="+mn-lt"/>
                      </a:endParaRPr>
                    </a:p>
                  </a:txBody>
                  <a:tcPr/>
                </a:tc>
              </a:tr>
              <a:tr h="4187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smtClean="0">
                          <a:solidFill>
                            <a:srgbClr val="000000"/>
                          </a:solidFill>
                          <a:latin typeface="+mn-lt"/>
                          <a:ea typeface="MS PGothic" charset="0"/>
                        </a:rPr>
                        <a:t>EO Mission/Sensor Dataset </a:t>
                      </a:r>
                      <a:r>
                        <a:rPr lang="en-US" sz="1200" dirty="0" smtClean="0">
                          <a:latin typeface="+mn-lt"/>
                        </a:rPr>
                        <a:t>COLLECTION</a:t>
                      </a:r>
                      <a:r>
                        <a:rPr lang="en-US" sz="1200" baseline="0" dirty="0" smtClean="0">
                          <a:latin typeface="+mn-lt"/>
                        </a:rPr>
                        <a:t> &amp; REPATRIATION</a:t>
                      </a:r>
                      <a:endParaRPr lang="en-US" sz="1200" dirty="0">
                        <a:latin typeface="+mn-lt"/>
                      </a:endParaRPr>
                    </a:p>
                  </a:txBody>
                  <a:tcPr/>
                </a:tc>
                <a:tc>
                  <a:txBody>
                    <a:bodyPr/>
                    <a:lstStyle/>
                    <a:p>
                      <a:r>
                        <a:rPr lang="en-US" sz="1100" dirty="0" smtClean="0">
                          <a:latin typeface="+mn-lt"/>
                        </a:rPr>
                        <a:t>Consolidate tailored inventory and collect Datasets composing items (incl. associated knowledge)</a:t>
                      </a:r>
                      <a:endParaRPr lang="en-US" sz="1100" dirty="0">
                        <a:latin typeface="+mn-lt"/>
                      </a:endParaRPr>
                    </a:p>
                  </a:txBody>
                  <a:tcPr/>
                </a:tc>
                <a:tc>
                  <a:txBody>
                    <a:bodyPr/>
                    <a:lstStyle/>
                    <a:p>
                      <a:r>
                        <a:rPr lang="en-US" sz="1000" dirty="0" smtClean="0">
                          <a:latin typeface="+mn-lt"/>
                        </a:rPr>
                        <a:t>Preservation Workflow</a:t>
                      </a:r>
                      <a:endParaRPr lang="en-US" sz="1000" dirty="0">
                        <a:latin typeface="+mn-lt"/>
                      </a:endParaRPr>
                    </a:p>
                  </a:txBody>
                  <a:tcPr/>
                </a:tc>
              </a:tr>
              <a:tr h="5429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smtClean="0">
                          <a:solidFill>
                            <a:srgbClr val="000000"/>
                          </a:solidFill>
                          <a:latin typeface="+mn-lt"/>
                          <a:ea typeface="MS PGothic" charset="0"/>
                        </a:rPr>
                        <a:t>EO Mission/Sensor Dataset </a:t>
                      </a:r>
                      <a:r>
                        <a:rPr lang="en-US" sz="1200" baseline="0" dirty="0" smtClean="0">
                          <a:solidFill>
                            <a:schemeClr val="tx1"/>
                          </a:solidFill>
                          <a:latin typeface="+mn-lt"/>
                        </a:rPr>
                        <a:t>CONSOLIDATION</a:t>
                      </a:r>
                      <a:endParaRPr lang="en-US" sz="1200" dirty="0" smtClean="0">
                        <a:solidFill>
                          <a:schemeClr val="tx1"/>
                        </a:solidFill>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mn-lt"/>
                        </a:rPr>
                        <a:t>Consolidate L0 Data Records and associated knowledge: Gap Filling, Provenance Info, Quality Indicators, Metadata</a:t>
                      </a:r>
                      <a:r>
                        <a:rPr lang="en-US" sz="1100" baseline="0" dirty="0" smtClean="0">
                          <a:latin typeface="+mn-lt"/>
                        </a:rPr>
                        <a:t> generation</a:t>
                      </a:r>
                      <a:endParaRPr lang="en-US" sz="11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latin typeface="+mn-lt"/>
                        </a:rPr>
                        <a:t>Preservation Workflow;</a:t>
                      </a:r>
                      <a:r>
                        <a:rPr lang="en-US" sz="1000" baseline="0" dirty="0" smtClean="0">
                          <a:latin typeface="+mn-lt"/>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latin typeface="+mn-lt"/>
                        </a:rPr>
                        <a:t>EO Data Set Consolidation Process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a:latin typeface="+mn-lt"/>
                      </a:endParaRPr>
                    </a:p>
                  </a:txBody>
                  <a:tcPr/>
                </a:tc>
              </a:tr>
              <a:tr h="4950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mn-lt"/>
                        </a:rPr>
                        <a:t>EO Mission/Sensor Dataset</a:t>
                      </a:r>
                      <a:r>
                        <a:rPr lang="en-US" sz="1200" baseline="0" dirty="0" smtClean="0">
                          <a:latin typeface="+mn-lt"/>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mn-lt"/>
                        </a:rPr>
                        <a:t>ARCHIVING</a:t>
                      </a:r>
                      <a:r>
                        <a:rPr lang="en-US" sz="1200" b="0" kern="1200" baseline="0" dirty="0" smtClean="0">
                          <a:solidFill>
                            <a:srgbClr val="000000"/>
                          </a:solidFill>
                          <a:latin typeface="+mn-lt"/>
                          <a:ea typeface="MS PGothic" charset="0"/>
                          <a:cs typeface="+mn-cs"/>
                        </a:rPr>
                        <a:t> &amp; PRESERVATION</a:t>
                      </a:r>
                      <a:endParaRPr lang="en-US" sz="1200" dirty="0">
                        <a:latin typeface="+mn-lt"/>
                      </a:endParaRPr>
                    </a:p>
                  </a:txBody>
                  <a:tcPr/>
                </a:tc>
                <a:tc>
                  <a:txBody>
                    <a:bodyPr/>
                    <a:lstStyle/>
                    <a:p>
                      <a:r>
                        <a:rPr lang="en-US" sz="1100" dirty="0" smtClean="0">
                          <a:latin typeface="+mn-lt"/>
                        </a:rPr>
                        <a:t>Ensure Datasets Integrity, Security, Availability;</a:t>
                      </a:r>
                      <a:r>
                        <a:rPr lang="en-US" sz="1100" baseline="0" dirty="0" smtClean="0">
                          <a:latin typeface="+mn-lt"/>
                        </a:rPr>
                        <a:t> Ensure</a:t>
                      </a:r>
                      <a:r>
                        <a:rPr lang="en-US" sz="1100" dirty="0" smtClean="0">
                          <a:latin typeface="+mn-lt"/>
                        </a:rPr>
                        <a:t> management capability</a:t>
                      </a:r>
                      <a:endParaRPr lang="en-US" sz="11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solidFill>
                            <a:srgbClr val="000000"/>
                          </a:solidFill>
                        </a:rPr>
                        <a:t>EO Data Preservation </a:t>
                      </a:r>
                      <a:r>
                        <a:rPr lang="en-US" sz="1000" dirty="0" smtClean="0">
                          <a:latin typeface="+mn-lt"/>
                        </a:rPr>
                        <a:t>Guidelines Theme 1 Level B, </a:t>
                      </a:r>
                      <a:r>
                        <a:rPr lang="en-US" sz="1000" kern="1200" dirty="0" smtClean="0">
                          <a:solidFill>
                            <a:schemeClr val="dk1"/>
                          </a:solidFill>
                          <a:latin typeface="+mn-lt"/>
                          <a:ea typeface="+mn-ea"/>
                          <a:cs typeface="+mn-cs"/>
                        </a:rPr>
                        <a:t>Theme </a:t>
                      </a:r>
                      <a:r>
                        <a:rPr lang="en-US" sz="1000" dirty="0" smtClean="0">
                          <a:latin typeface="+mn-lt"/>
                        </a:rPr>
                        <a:t>2-3-4 Level A, Theme 5 Level A</a:t>
                      </a:r>
                      <a:r>
                        <a:rPr lang="en-US" sz="1000" baseline="0" dirty="0" smtClean="0">
                          <a:latin typeface="+mn-lt"/>
                        </a:rPr>
                        <a:t> &amp; </a:t>
                      </a:r>
                      <a:r>
                        <a:rPr lang="en-US" sz="1000" dirty="0" smtClean="0">
                          <a:latin typeface="+mn-lt"/>
                        </a:rPr>
                        <a:t>B</a:t>
                      </a:r>
                      <a:endParaRPr lang="en-US" sz="1000" dirty="0">
                        <a:latin typeface="+mn-lt"/>
                      </a:endParaRPr>
                    </a:p>
                  </a:txBody>
                  <a:tcPr/>
                </a:tc>
              </a:tr>
              <a:tr h="495037">
                <a:tc>
                  <a:txBody>
                    <a:bodyPr/>
                    <a:lstStyle/>
                    <a:p>
                      <a:r>
                        <a:rPr lang="en-US" sz="1200" dirty="0" smtClean="0">
                          <a:latin typeface="+mn-lt"/>
                        </a:rPr>
                        <a:t>REPROCESSING</a:t>
                      </a:r>
                      <a:r>
                        <a:rPr lang="en-US" sz="1200" baseline="0" dirty="0" smtClean="0">
                          <a:latin typeface="+mn-lt"/>
                        </a:rPr>
                        <a:t> or ON-DEMAND PROCESSING IMPLEMENTATION</a:t>
                      </a:r>
                      <a:endParaRPr lang="en-US" sz="1200" dirty="0" smtClean="0">
                        <a:latin typeface="+mn-lt"/>
                      </a:endParaRPr>
                    </a:p>
                  </a:txBody>
                  <a:tcPr/>
                </a:tc>
                <a:tc>
                  <a:txBody>
                    <a:bodyPr/>
                    <a:lstStyle/>
                    <a:p>
                      <a:r>
                        <a:rPr lang="en-US" sz="1100" dirty="0" smtClean="0">
                          <a:latin typeface="+mn-lt"/>
                        </a:rPr>
                        <a:t>Higher level products bulk generation and archival or ensure capability to generate on-demand. Provenance Info, Quality Indicators, Metadata generation</a:t>
                      </a:r>
                      <a:endParaRPr lang="en-US" sz="11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solidFill>
                            <a:srgbClr val="000000"/>
                          </a:solidFill>
                        </a:rPr>
                        <a:t>EO Data Preservation </a:t>
                      </a:r>
                      <a:r>
                        <a:rPr lang="en-US" sz="1000" dirty="0" smtClean="0">
                          <a:latin typeface="+mn-lt"/>
                        </a:rPr>
                        <a:t>Guidelines Theme 7 Level A</a:t>
                      </a:r>
                      <a:r>
                        <a:rPr lang="en-US" sz="1000" baseline="0" dirty="0" smtClean="0">
                          <a:latin typeface="+mn-lt"/>
                        </a:rPr>
                        <a:t> &amp; </a:t>
                      </a:r>
                      <a:r>
                        <a:rPr lang="en-US" sz="1000" dirty="0" smtClean="0">
                          <a:latin typeface="+mn-lt"/>
                        </a:rPr>
                        <a:t>B</a:t>
                      </a:r>
                    </a:p>
                    <a:p>
                      <a:endParaRPr lang="en-US" sz="1000" dirty="0">
                        <a:latin typeface="+mn-lt"/>
                      </a:endParaRPr>
                    </a:p>
                  </a:txBody>
                  <a:tcPr/>
                </a:tc>
              </a:tr>
              <a:tr h="495037">
                <a:tc>
                  <a:txBody>
                    <a:bodyPr/>
                    <a:lstStyle/>
                    <a:p>
                      <a:r>
                        <a:rPr lang="en-GB" sz="1200" b="0" dirty="0" smtClean="0">
                          <a:solidFill>
                            <a:srgbClr val="000000"/>
                          </a:solidFill>
                          <a:latin typeface="+mn-lt"/>
                          <a:ea typeface="MS PGothic" charset="0"/>
                        </a:rPr>
                        <a:t>EO Mission/Sensor Dataset DISCOVERABILITY</a:t>
                      </a:r>
                      <a:endParaRPr lang="en-US" sz="1200" dirty="0">
                        <a:latin typeface="+mn-lt"/>
                      </a:endParaRPr>
                    </a:p>
                  </a:txBody>
                  <a:tcPr/>
                </a:tc>
                <a:tc>
                  <a:txBody>
                    <a:bodyPr/>
                    <a:lstStyle/>
                    <a:p>
                      <a:r>
                        <a:rPr lang="en-US" sz="1100" dirty="0" smtClean="0">
                          <a:latin typeface="+mn-lt"/>
                        </a:rPr>
                        <a:t>Ensure Data Records and</a:t>
                      </a:r>
                      <a:r>
                        <a:rPr lang="en-US" sz="1100" baseline="0" dirty="0" smtClean="0">
                          <a:latin typeface="+mn-lt"/>
                        </a:rPr>
                        <a:t> information is discoverable by end users</a:t>
                      </a:r>
                      <a:endParaRPr lang="en-US" sz="11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solidFill>
                            <a:srgbClr val="000000"/>
                          </a:solidFill>
                        </a:rPr>
                        <a:t>EO Data Preservation </a:t>
                      </a:r>
                      <a:r>
                        <a:rPr lang="en-US" sz="1000" dirty="0" smtClean="0">
                          <a:latin typeface="+mn-lt"/>
                        </a:rPr>
                        <a:t>Guidelines Theme 6 Level A</a:t>
                      </a:r>
                    </a:p>
                    <a:p>
                      <a:endParaRPr lang="en-US" sz="1000" dirty="0">
                        <a:latin typeface="+mn-lt"/>
                      </a:endParaRPr>
                    </a:p>
                  </a:txBody>
                  <a:tcPr/>
                </a:tc>
              </a:tr>
              <a:tr h="495037">
                <a:tc>
                  <a:txBody>
                    <a:bodyPr/>
                    <a:lstStyle/>
                    <a:p>
                      <a:r>
                        <a:rPr lang="en-GB" sz="1200" b="0" dirty="0" smtClean="0">
                          <a:solidFill>
                            <a:srgbClr val="000000"/>
                          </a:solidFill>
                          <a:latin typeface="+mn-lt"/>
                          <a:ea typeface="MS PGothic" charset="0"/>
                        </a:rPr>
                        <a:t>EO Mission/Sensor Dataset ACCESSIBILITY</a:t>
                      </a:r>
                      <a:endParaRPr lang="en-US" sz="1200" dirty="0">
                        <a:latin typeface="+mn-lt"/>
                      </a:endParaRPr>
                    </a:p>
                  </a:txBody>
                  <a:tcPr/>
                </a:tc>
                <a:tc>
                  <a:txBody>
                    <a:bodyPr/>
                    <a:lstStyle/>
                    <a:p>
                      <a:r>
                        <a:rPr lang="en-US" sz="1100" dirty="0" smtClean="0">
                          <a:latin typeface="+mn-lt"/>
                        </a:rPr>
                        <a:t>Ensure Data Records and</a:t>
                      </a:r>
                      <a:r>
                        <a:rPr lang="en-US" sz="1100" baseline="0" dirty="0" smtClean="0">
                          <a:latin typeface="+mn-lt"/>
                        </a:rPr>
                        <a:t> information is accessible by end </a:t>
                      </a:r>
                      <a:r>
                        <a:rPr lang="en-US" sz="1100" baseline="0" dirty="0" smtClean="0">
                          <a:solidFill>
                            <a:schemeClr val="tx1"/>
                          </a:solidFill>
                          <a:latin typeface="+mn-lt"/>
                        </a:rPr>
                        <a:t>users + Reporting Setup + User Registration</a:t>
                      </a:r>
                      <a:endParaRPr lang="en-US" sz="1100" dirty="0" smtClean="0">
                        <a:solidFill>
                          <a:schemeClr val="tx1"/>
                        </a:solidFill>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solidFill>
                            <a:srgbClr val="000000"/>
                          </a:solidFill>
                        </a:rPr>
                        <a:t>EO Data Preservation </a:t>
                      </a:r>
                      <a:r>
                        <a:rPr lang="en-US" sz="1000" dirty="0" smtClean="0">
                          <a:latin typeface="+mn-lt"/>
                        </a:rPr>
                        <a:t>Guidelines Theme 6 Level A</a:t>
                      </a:r>
                    </a:p>
                    <a:p>
                      <a:endParaRPr lang="en-US" sz="1000" dirty="0">
                        <a:latin typeface="+mn-lt"/>
                      </a:endParaRPr>
                    </a:p>
                  </a:txBody>
                  <a:tcPr/>
                </a:tc>
              </a:tr>
            </a:tbl>
          </a:graphicData>
        </a:graphic>
      </p:graphicFrame>
      <p:sp>
        <p:nvSpPr>
          <p:cNvPr id="117762" name="Rectangle 2"/>
          <p:cNvSpPr>
            <a:spLocks noGrp="1" noChangeArrowheads="1"/>
          </p:cNvSpPr>
          <p:nvPr>
            <p:ph type="title"/>
          </p:nvPr>
        </p:nvSpPr>
        <p:spPr>
          <a:xfrm>
            <a:off x="399878" y="179020"/>
            <a:ext cx="6610522" cy="830997"/>
          </a:xfrm>
        </p:spPr>
        <p:txBody>
          <a:bodyPr/>
          <a:lstStyle/>
          <a:p>
            <a:r>
              <a:rPr lang="en-GB" sz="2400" dirty="0" smtClean="0"/>
              <a:t>Data Preservation Evaluation Criteria</a:t>
            </a:r>
            <a:endParaRPr lang="en-GB" sz="2400" dirty="0"/>
          </a:p>
        </p:txBody>
      </p:sp>
    </p:spTree>
    <p:extLst>
      <p:ext uri="{BB962C8B-B14F-4D97-AF65-F5344CB8AC3E}">
        <p14:creationId xmlns:p14="http://schemas.microsoft.com/office/powerpoint/2010/main" val="232857001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82549" y="5611217"/>
            <a:ext cx="8978902" cy="769461"/>
          </a:xfrm>
          <a:prstGeom prst="roundRect">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latin typeface="Verdana"/>
            </a:endParaRPr>
          </a:p>
        </p:txBody>
      </p:sp>
      <p:graphicFrame>
        <p:nvGraphicFramePr>
          <p:cNvPr id="2" name="Table 1"/>
          <p:cNvGraphicFramePr>
            <a:graphicFrameLocks noGrp="1"/>
          </p:cNvGraphicFramePr>
          <p:nvPr>
            <p:extLst>
              <p:ext uri="{D42A27DB-BD31-4B8C-83A1-F6EECF244321}">
                <p14:modId xmlns:p14="http://schemas.microsoft.com/office/powerpoint/2010/main" val="331574853"/>
              </p:ext>
            </p:extLst>
          </p:nvPr>
        </p:nvGraphicFramePr>
        <p:xfrm>
          <a:off x="82549" y="1354813"/>
          <a:ext cx="8958479" cy="4068087"/>
        </p:xfrm>
        <a:graphic>
          <a:graphicData uri="http://schemas.openxmlformats.org/drawingml/2006/table">
            <a:tbl>
              <a:tblPr firstRow="1" bandRow="1">
                <a:tableStyleId>{5C22544A-7EE6-4342-B048-85BDC9FD1C3A}</a:tableStyleId>
              </a:tblPr>
              <a:tblGrid>
                <a:gridCol w="1606560"/>
                <a:gridCol w="1914587"/>
                <a:gridCol w="1812444"/>
                <a:gridCol w="1812444"/>
                <a:gridCol w="1812444"/>
              </a:tblGrid>
              <a:tr h="334287">
                <a:tc>
                  <a:txBody>
                    <a:bodyPr/>
                    <a:lstStyle/>
                    <a:p>
                      <a:pPr algn="ctr"/>
                      <a:r>
                        <a:rPr lang="en-US" sz="1100" dirty="0" smtClean="0">
                          <a:solidFill>
                            <a:schemeClr val="tx1"/>
                          </a:solidFill>
                        </a:rPr>
                        <a:t>PRESERVATION</a:t>
                      </a:r>
                      <a:r>
                        <a:rPr lang="en-US" sz="1100" baseline="0" dirty="0" smtClean="0">
                          <a:solidFill>
                            <a:schemeClr val="tx1"/>
                          </a:solidFill>
                        </a:rPr>
                        <a:t> </a:t>
                      </a:r>
                      <a:r>
                        <a:rPr lang="en-US" sz="1100" dirty="0" smtClean="0">
                          <a:solidFill>
                            <a:schemeClr val="tx1"/>
                          </a:solidFill>
                        </a:rPr>
                        <a:t>CRITERIA</a:t>
                      </a:r>
                      <a:endParaRPr lang="en-US" sz="1100" dirty="0"/>
                    </a:p>
                  </a:txBody>
                  <a:tcPr anchor="ctr"/>
                </a:tc>
                <a:tc>
                  <a:txBody>
                    <a:bodyPr/>
                    <a:lstStyle/>
                    <a:p>
                      <a:pPr algn="ctr"/>
                      <a:r>
                        <a:rPr lang="en-US" sz="1400" dirty="0" smtClean="0"/>
                        <a:t>0 – 25 %</a:t>
                      </a:r>
                      <a:endParaRPr lang="en-US" sz="1400" dirty="0"/>
                    </a:p>
                  </a:txBody>
                  <a:tcPr anchor="ctr"/>
                </a:tc>
                <a:tc>
                  <a:txBody>
                    <a:bodyPr/>
                    <a:lstStyle/>
                    <a:p>
                      <a:pPr algn="ctr"/>
                      <a:r>
                        <a:rPr lang="en-US" sz="1400" dirty="0" smtClean="0"/>
                        <a:t>25 – 50 %</a:t>
                      </a:r>
                      <a:endParaRPr lang="en-US" sz="1400" dirty="0"/>
                    </a:p>
                  </a:txBody>
                  <a:tcPr anchor="ctr"/>
                </a:tc>
                <a:tc>
                  <a:txBody>
                    <a:bodyPr/>
                    <a:lstStyle/>
                    <a:p>
                      <a:pPr algn="ctr"/>
                      <a:r>
                        <a:rPr lang="en-US" sz="1400" dirty="0" smtClean="0"/>
                        <a:t>50</a:t>
                      </a:r>
                      <a:r>
                        <a:rPr lang="en-US" sz="1400" baseline="0" dirty="0" smtClean="0"/>
                        <a:t> – 75 %</a:t>
                      </a:r>
                      <a:endParaRPr lang="en-US" sz="1400" dirty="0"/>
                    </a:p>
                  </a:txBody>
                  <a:tcPr anchor="ctr"/>
                </a:tc>
                <a:tc>
                  <a:txBody>
                    <a:bodyPr/>
                    <a:lstStyle/>
                    <a:p>
                      <a:pPr algn="ctr"/>
                      <a:r>
                        <a:rPr lang="en-US" sz="1400" dirty="0" smtClean="0"/>
                        <a:t>75 – 100 %</a:t>
                      </a:r>
                      <a:endParaRPr lang="en-US" sz="1400" dirty="0"/>
                    </a:p>
                  </a:txBody>
                  <a:tcPr anchor="ctr"/>
                </a:tc>
              </a:tr>
              <a:tr h="479067">
                <a:tc>
                  <a:txBody>
                    <a:bodyPr/>
                    <a:lstStyle/>
                    <a:p>
                      <a:pPr algn="ctr"/>
                      <a:r>
                        <a:rPr lang="en-US" sz="1050" dirty="0" smtClean="0">
                          <a:solidFill>
                            <a:schemeClr val="tx1"/>
                          </a:solidFill>
                          <a:latin typeface="+mn-lt"/>
                        </a:rPr>
                        <a:t>APPRAISAL &amp; ASSESSMENT</a:t>
                      </a:r>
                      <a:endParaRPr lang="en-US" sz="1050" dirty="0">
                        <a:latin typeface="+mn-lt"/>
                      </a:endParaRPr>
                    </a:p>
                  </a:txBody>
                  <a:tcPr anchor="ctr"/>
                </a:tc>
                <a:tc>
                  <a:txBody>
                    <a:bodyPr/>
                    <a:lstStyle/>
                    <a:p>
                      <a:endParaRPr lang="en-US" dirty="0"/>
                    </a:p>
                  </a:txBody>
                  <a:tcPr anchor="ctr">
                    <a:solidFill>
                      <a:srgbClr val="92D050"/>
                    </a:solidFill>
                  </a:tcPr>
                </a:tc>
                <a:tc>
                  <a:txBody>
                    <a:bodyPr/>
                    <a:lstStyle/>
                    <a:p>
                      <a:endParaRPr lang="en-US" dirty="0"/>
                    </a:p>
                  </a:txBody>
                  <a:tcPr anchor="ctr">
                    <a:solidFill>
                      <a:srgbClr val="92D050"/>
                    </a:solidFill>
                  </a:tcPr>
                </a:tc>
                <a:tc>
                  <a:txBody>
                    <a:bodyPr/>
                    <a:lstStyle/>
                    <a:p>
                      <a:endParaRPr lang="en-US"/>
                    </a:p>
                  </a:txBody>
                  <a:tcPr anchor="ctr">
                    <a:solidFill>
                      <a:srgbClr val="92D050"/>
                    </a:solidFill>
                  </a:tcPr>
                </a:tc>
                <a:tc>
                  <a:txBody>
                    <a:bodyPr/>
                    <a:lstStyle/>
                    <a:p>
                      <a:endParaRPr lang="en-US" dirty="0"/>
                    </a:p>
                  </a:txBody>
                  <a:tcPr anchor="ctr">
                    <a:solidFill>
                      <a:srgbClr val="92D050"/>
                    </a:solidFill>
                  </a:tcPr>
                </a:tc>
              </a:tr>
              <a:tr h="4826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latin typeface="+mn-lt"/>
                        </a:rPr>
                        <a:t>COLLECTION</a:t>
                      </a:r>
                      <a:r>
                        <a:rPr lang="en-US" sz="1050" baseline="0" dirty="0" smtClean="0">
                          <a:latin typeface="+mn-lt"/>
                        </a:rPr>
                        <a:t> &amp; REPATRIATION</a:t>
                      </a:r>
                      <a:endParaRPr lang="en-US" sz="1050" dirty="0">
                        <a:latin typeface="+mn-lt"/>
                      </a:endParaRPr>
                    </a:p>
                  </a:txBody>
                  <a:tcPr anchor="ctr"/>
                </a:tc>
                <a:tc>
                  <a:txBody>
                    <a:bodyPr/>
                    <a:lstStyle/>
                    <a:p>
                      <a:endParaRPr lang="en-US" dirty="0"/>
                    </a:p>
                  </a:txBody>
                  <a:tcPr anchor="ctr">
                    <a:solidFill>
                      <a:srgbClr val="92D050"/>
                    </a:solidFill>
                  </a:tcPr>
                </a:tc>
                <a:tc>
                  <a:txBody>
                    <a:bodyPr/>
                    <a:lstStyle/>
                    <a:p>
                      <a:endParaRPr lang="en-US" dirty="0"/>
                    </a:p>
                  </a:txBody>
                  <a:tcPr anchor="ctr">
                    <a:solidFill>
                      <a:srgbClr val="92D050"/>
                    </a:solidFill>
                  </a:tcPr>
                </a:tc>
                <a:tc>
                  <a:txBody>
                    <a:bodyPr/>
                    <a:lstStyle/>
                    <a:p>
                      <a:endParaRPr lang="en-US"/>
                    </a:p>
                  </a:txBody>
                  <a:tcPr anchor="ctr">
                    <a:solidFill>
                      <a:srgbClr val="92D050"/>
                    </a:solidFill>
                  </a:tcPr>
                </a:tc>
                <a:tc>
                  <a:txBody>
                    <a:bodyPr/>
                    <a:lstStyle/>
                    <a:p>
                      <a:endParaRPr lang="en-US" dirty="0"/>
                    </a:p>
                  </a:txBody>
                  <a:tcPr anchor="ctr">
                    <a:solidFill>
                      <a:srgbClr val="92D050"/>
                    </a:solidFill>
                  </a:tcPr>
                </a:tc>
              </a:tr>
              <a:tr h="4902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aseline="0" dirty="0" smtClean="0">
                          <a:solidFill>
                            <a:schemeClr val="tx1"/>
                          </a:solidFill>
                          <a:latin typeface="+mn-lt"/>
                        </a:rPr>
                        <a:t>CONSOLIDATION</a:t>
                      </a:r>
                      <a:endParaRPr lang="en-US" sz="1050" dirty="0" smtClean="0">
                        <a:solidFill>
                          <a:schemeClr val="tx1"/>
                        </a:solidFill>
                        <a:latin typeface="+mn-lt"/>
                      </a:endParaRPr>
                    </a:p>
                  </a:txBody>
                  <a:tcPr anchor="ctr"/>
                </a:tc>
                <a:tc>
                  <a:txBody>
                    <a:bodyPr/>
                    <a:lstStyle/>
                    <a:p>
                      <a:endParaRPr lang="en-US"/>
                    </a:p>
                  </a:txBody>
                  <a:tcPr anchor="ctr">
                    <a:solidFill>
                      <a:srgbClr val="92D050"/>
                    </a:solidFill>
                  </a:tcPr>
                </a:tc>
                <a:tc>
                  <a:txBody>
                    <a:bodyPr/>
                    <a:lstStyle/>
                    <a:p>
                      <a:endParaRPr lang="en-US"/>
                    </a:p>
                  </a:txBody>
                  <a:tcPr anchor="ctr">
                    <a:solidFill>
                      <a:srgbClr val="92D050"/>
                    </a:solidFill>
                  </a:tcPr>
                </a:tc>
                <a:tc>
                  <a:txBody>
                    <a:bodyPr/>
                    <a:lstStyle/>
                    <a:p>
                      <a:endParaRPr lang="en-US"/>
                    </a:p>
                  </a:txBody>
                  <a:tcPr anchor="ctr">
                    <a:solidFill>
                      <a:srgbClr val="92D050"/>
                    </a:solidFill>
                  </a:tcPr>
                </a:tc>
                <a:tc>
                  <a:txBody>
                    <a:bodyPr/>
                    <a:lstStyle/>
                    <a:p>
                      <a:endParaRPr lang="en-US" dirty="0"/>
                    </a:p>
                  </a:txBody>
                  <a:tcPr anchor="ctr">
                    <a:solidFill>
                      <a:srgbClr val="FFC000"/>
                    </a:solidFill>
                  </a:tcPr>
                </a:tc>
              </a:tr>
              <a:tr h="4876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aseline="0" dirty="0" smtClean="0">
                          <a:latin typeface="+mn-lt"/>
                        </a:rPr>
                        <a:t>ARCHIVING</a:t>
                      </a:r>
                      <a:r>
                        <a:rPr lang="en-US" sz="1050" b="0" kern="1200" baseline="0" dirty="0" smtClean="0">
                          <a:solidFill>
                            <a:srgbClr val="000000"/>
                          </a:solidFill>
                          <a:latin typeface="+mn-lt"/>
                          <a:ea typeface="MS PGothic" charset="0"/>
                          <a:cs typeface="+mn-cs"/>
                        </a:rPr>
                        <a:t> &amp; PRESERVATION</a:t>
                      </a:r>
                      <a:endParaRPr lang="en-US" sz="1050" dirty="0">
                        <a:latin typeface="+mn-lt"/>
                      </a:endParaRPr>
                    </a:p>
                  </a:txBody>
                  <a:tcPr anchor="ctr"/>
                </a:tc>
                <a:tc>
                  <a:txBody>
                    <a:bodyPr/>
                    <a:lstStyle/>
                    <a:p>
                      <a:endParaRPr lang="en-US" dirty="0"/>
                    </a:p>
                  </a:txBody>
                  <a:tcPr anchor="ctr">
                    <a:solidFill>
                      <a:srgbClr val="92D050"/>
                    </a:solidFill>
                  </a:tcPr>
                </a:tc>
                <a:tc>
                  <a:txBody>
                    <a:bodyPr/>
                    <a:lstStyle/>
                    <a:p>
                      <a:endParaRPr lang="en-US" dirty="0"/>
                    </a:p>
                  </a:txBody>
                  <a:tcPr anchor="ctr">
                    <a:solidFill>
                      <a:srgbClr val="92D050"/>
                    </a:solidFill>
                  </a:tcPr>
                </a:tc>
                <a:tc>
                  <a:txBody>
                    <a:bodyPr/>
                    <a:lstStyle/>
                    <a:p>
                      <a:endParaRPr lang="en-US" dirty="0"/>
                    </a:p>
                  </a:txBody>
                  <a:tcPr anchor="ctr">
                    <a:solidFill>
                      <a:srgbClr val="FFC000"/>
                    </a:solidFill>
                  </a:tcPr>
                </a:tc>
                <a:tc>
                  <a:txBody>
                    <a:bodyPr/>
                    <a:lstStyle/>
                    <a:p>
                      <a:endParaRPr lang="en-US" dirty="0"/>
                    </a:p>
                  </a:txBody>
                  <a:tcPr anchor="ctr">
                    <a:solidFill>
                      <a:srgbClr val="FFC000"/>
                    </a:solidFill>
                  </a:tcPr>
                </a:tc>
              </a:tr>
              <a:tr h="477520">
                <a:tc>
                  <a:txBody>
                    <a:bodyPr/>
                    <a:lstStyle/>
                    <a:p>
                      <a:pPr algn="ctr"/>
                      <a:r>
                        <a:rPr lang="en-US" sz="1050" dirty="0" smtClean="0">
                          <a:latin typeface="+mn-lt"/>
                        </a:rPr>
                        <a:t>REPROCESSING</a:t>
                      </a:r>
                      <a:r>
                        <a:rPr lang="en-US" sz="1050" baseline="0" dirty="0" smtClean="0">
                          <a:latin typeface="+mn-lt"/>
                        </a:rPr>
                        <a:t> or ON-DEMAND PROCESSING </a:t>
                      </a:r>
                      <a:r>
                        <a:rPr lang="en-US" sz="1050" baseline="0" dirty="0" smtClean="0">
                          <a:solidFill>
                            <a:schemeClr val="tx1"/>
                          </a:solidFill>
                          <a:latin typeface="+mn-lt"/>
                        </a:rPr>
                        <a:t>IMPLEMENTATION</a:t>
                      </a:r>
                      <a:endParaRPr lang="en-US" sz="1050" dirty="0" smtClean="0">
                        <a:solidFill>
                          <a:schemeClr val="tx1"/>
                        </a:solidFill>
                        <a:latin typeface="+mn-lt"/>
                      </a:endParaRPr>
                    </a:p>
                  </a:txBody>
                  <a:tcPr anchor="ctr"/>
                </a:tc>
                <a:tc>
                  <a:txBody>
                    <a:bodyPr/>
                    <a:lstStyle/>
                    <a:p>
                      <a:endParaRPr lang="en-US" dirty="0"/>
                    </a:p>
                  </a:txBody>
                  <a:tcPr anchor="ctr">
                    <a:solidFill>
                      <a:srgbClr val="92D050"/>
                    </a:solidFill>
                  </a:tcPr>
                </a:tc>
                <a:tc>
                  <a:txBody>
                    <a:bodyPr/>
                    <a:lstStyle/>
                    <a:p>
                      <a:endParaRPr lang="en-US" dirty="0"/>
                    </a:p>
                  </a:txBody>
                  <a:tcPr anchor="ctr">
                    <a:solidFill>
                      <a:srgbClr val="92D050"/>
                    </a:solidFill>
                  </a:tcPr>
                </a:tc>
                <a:tc>
                  <a:txBody>
                    <a:bodyPr/>
                    <a:lstStyle/>
                    <a:p>
                      <a:endParaRPr lang="en-US" dirty="0"/>
                    </a:p>
                  </a:txBody>
                  <a:tcPr anchor="ctr">
                    <a:solidFill>
                      <a:srgbClr val="FFC000"/>
                    </a:solidFill>
                  </a:tcPr>
                </a:tc>
                <a:tc>
                  <a:txBody>
                    <a:bodyPr/>
                    <a:lstStyle/>
                    <a:p>
                      <a:endParaRPr lang="en-US" dirty="0"/>
                    </a:p>
                  </a:txBody>
                  <a:tcPr anchor="ctr">
                    <a:solidFill>
                      <a:srgbClr val="FFC000"/>
                    </a:solidFill>
                  </a:tcPr>
                </a:tc>
              </a:tr>
              <a:tr h="500380">
                <a:tc>
                  <a:txBody>
                    <a:bodyPr/>
                    <a:lstStyle/>
                    <a:p>
                      <a:pPr algn="ctr"/>
                      <a:r>
                        <a:rPr lang="en-GB" sz="1050" b="0" dirty="0" smtClean="0">
                          <a:solidFill>
                            <a:srgbClr val="000000"/>
                          </a:solidFill>
                          <a:latin typeface="+mn-lt"/>
                          <a:ea typeface="MS PGothic" charset="0"/>
                        </a:rPr>
                        <a:t>DISCOVERABILITY</a:t>
                      </a:r>
                      <a:endParaRPr lang="en-US" sz="1050" dirty="0">
                        <a:latin typeface="+mn-lt"/>
                      </a:endParaRPr>
                    </a:p>
                  </a:txBody>
                  <a:tcPr anchor="ctr"/>
                </a:tc>
                <a:tc>
                  <a:txBody>
                    <a:bodyPr/>
                    <a:lstStyle/>
                    <a:p>
                      <a:endParaRPr lang="en-US"/>
                    </a:p>
                  </a:txBody>
                  <a:tcPr anchor="ctr">
                    <a:solidFill>
                      <a:srgbClr val="92D050"/>
                    </a:solidFill>
                  </a:tcPr>
                </a:tc>
                <a:tc>
                  <a:txBody>
                    <a:bodyPr/>
                    <a:lstStyle/>
                    <a:p>
                      <a:endParaRPr lang="en-US"/>
                    </a:p>
                  </a:txBody>
                  <a:tcPr anchor="ctr">
                    <a:solidFill>
                      <a:srgbClr val="92D050"/>
                    </a:solidFill>
                  </a:tcPr>
                </a:tc>
                <a:tc>
                  <a:txBody>
                    <a:bodyPr/>
                    <a:lstStyle/>
                    <a:p>
                      <a:endParaRPr lang="en-US" dirty="0"/>
                    </a:p>
                  </a:txBody>
                  <a:tcPr anchor="ctr">
                    <a:solidFill>
                      <a:srgbClr val="FFC000"/>
                    </a:solidFill>
                  </a:tcPr>
                </a:tc>
                <a:tc>
                  <a:txBody>
                    <a:bodyPr/>
                    <a:lstStyle/>
                    <a:p>
                      <a:endParaRPr lang="en-US" dirty="0"/>
                    </a:p>
                  </a:txBody>
                  <a:tcPr anchor="ctr">
                    <a:solidFill>
                      <a:srgbClr val="FFC000"/>
                    </a:solidFill>
                  </a:tcPr>
                </a:tc>
              </a:tr>
              <a:tr h="469900">
                <a:tc>
                  <a:txBody>
                    <a:bodyPr/>
                    <a:lstStyle/>
                    <a:p>
                      <a:pPr algn="ctr"/>
                      <a:r>
                        <a:rPr lang="en-GB" sz="1050" b="0" dirty="0" smtClean="0">
                          <a:solidFill>
                            <a:srgbClr val="000000"/>
                          </a:solidFill>
                          <a:latin typeface="+mn-lt"/>
                          <a:ea typeface="MS PGothic" charset="0"/>
                        </a:rPr>
                        <a:t>ACCESSIBILITY</a:t>
                      </a:r>
                      <a:endParaRPr lang="en-US" sz="1050" dirty="0">
                        <a:latin typeface="+mn-lt"/>
                      </a:endParaRPr>
                    </a:p>
                  </a:txBody>
                  <a:tcPr anchor="ctr"/>
                </a:tc>
                <a:tc>
                  <a:txBody>
                    <a:bodyPr/>
                    <a:lstStyle/>
                    <a:p>
                      <a:pPr algn="ctr"/>
                      <a:endParaRPr lang="en-US" sz="1000" dirty="0">
                        <a:latin typeface="+mn-lt"/>
                      </a:endParaRPr>
                    </a:p>
                  </a:txBody>
                  <a:tcPr anchor="ctr">
                    <a:solidFill>
                      <a:srgbClr val="92D050"/>
                    </a:solidFill>
                  </a:tcPr>
                </a:tc>
                <a:tc>
                  <a:txBody>
                    <a:bodyPr/>
                    <a:lstStyle/>
                    <a:p>
                      <a:pPr algn="ctr"/>
                      <a:endParaRPr lang="en-US" sz="1000" dirty="0">
                        <a:latin typeface="+mn-lt"/>
                      </a:endParaRPr>
                    </a:p>
                  </a:txBody>
                  <a:tcPr anchor="ctr">
                    <a:solidFill>
                      <a:srgbClr val="FFC000"/>
                    </a:solidFill>
                  </a:tcPr>
                </a:tc>
                <a:tc>
                  <a:txBody>
                    <a:bodyPr/>
                    <a:lstStyle/>
                    <a:p>
                      <a:pPr algn="ctr"/>
                      <a:endParaRPr lang="en-US" sz="1000" dirty="0">
                        <a:latin typeface="+mn-lt"/>
                      </a:endParaRPr>
                    </a:p>
                  </a:txBody>
                  <a:tcPr anchor="ctr">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dirty="0" smtClean="0">
                        <a:latin typeface="+mn-lt"/>
                      </a:endParaRPr>
                    </a:p>
                  </a:txBody>
                  <a:tcPr anchor="ctr">
                    <a:solidFill>
                      <a:srgbClr val="FFC000"/>
                    </a:solidFill>
                  </a:tcPr>
                </a:tc>
              </a:tr>
            </a:tbl>
          </a:graphicData>
        </a:graphic>
      </p:graphicFrame>
      <p:sp>
        <p:nvSpPr>
          <p:cNvPr id="117762" name="Rectangle 2"/>
          <p:cNvSpPr>
            <a:spLocks noGrp="1" noChangeArrowheads="1"/>
          </p:cNvSpPr>
          <p:nvPr>
            <p:ph type="title"/>
          </p:nvPr>
        </p:nvSpPr>
        <p:spPr>
          <a:xfrm>
            <a:off x="399878" y="179020"/>
            <a:ext cx="6105525" cy="830997"/>
          </a:xfrm>
        </p:spPr>
        <p:txBody>
          <a:bodyPr/>
          <a:lstStyle/>
          <a:p>
            <a:r>
              <a:rPr lang="en-GB" sz="2400" dirty="0" smtClean="0"/>
              <a:t>Overall Preservation Status for Heritage TPM Missions</a:t>
            </a:r>
            <a:endParaRPr lang="en-GB" sz="2400" dirty="0"/>
          </a:p>
        </p:txBody>
      </p:sp>
      <p:sp>
        <p:nvSpPr>
          <p:cNvPr id="4" name="Rectangle 3"/>
          <p:cNvSpPr/>
          <p:nvPr/>
        </p:nvSpPr>
        <p:spPr>
          <a:xfrm>
            <a:off x="8152713" y="2272189"/>
            <a:ext cx="881136" cy="46545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latin typeface="Verdana"/>
            </a:endParaRPr>
          </a:p>
        </p:txBody>
      </p:sp>
      <p:sp>
        <p:nvSpPr>
          <p:cNvPr id="6" name="Rectangle 5"/>
          <p:cNvSpPr/>
          <p:nvPr/>
        </p:nvSpPr>
        <p:spPr>
          <a:xfrm>
            <a:off x="8152713" y="1798320"/>
            <a:ext cx="881136" cy="457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latin typeface="Verdana"/>
            </a:endParaRPr>
          </a:p>
        </p:txBody>
      </p:sp>
      <p:sp>
        <p:nvSpPr>
          <p:cNvPr id="3" name="TextBox 2"/>
          <p:cNvSpPr txBox="1"/>
          <p:nvPr/>
        </p:nvSpPr>
        <p:spPr>
          <a:xfrm>
            <a:off x="165098" y="5811282"/>
            <a:ext cx="1221809" cy="369332"/>
          </a:xfrm>
          <a:prstGeom prst="rect">
            <a:avLst/>
          </a:prstGeom>
          <a:noFill/>
        </p:spPr>
        <p:txBody>
          <a:bodyPr wrap="none" rtlCol="0">
            <a:spAutoFit/>
          </a:bodyPr>
          <a:lstStyle/>
          <a:p>
            <a:r>
              <a:rPr lang="en-GB" b="1" dirty="0" smtClean="0">
                <a:solidFill>
                  <a:srgbClr val="000000"/>
                </a:solidFill>
              </a:rPr>
              <a:t>Legend:</a:t>
            </a:r>
            <a:endParaRPr lang="en-GB" b="1" dirty="0">
              <a:solidFill>
                <a:srgbClr val="000000"/>
              </a:solidFill>
            </a:endParaRPr>
          </a:p>
        </p:txBody>
      </p:sp>
      <p:sp>
        <p:nvSpPr>
          <p:cNvPr id="7" name="TextBox 6"/>
          <p:cNvSpPr txBox="1"/>
          <p:nvPr/>
        </p:nvSpPr>
        <p:spPr>
          <a:xfrm>
            <a:off x="1479656" y="5811282"/>
            <a:ext cx="1430200" cy="369332"/>
          </a:xfrm>
          <a:prstGeom prst="rect">
            <a:avLst/>
          </a:prstGeom>
          <a:solidFill>
            <a:srgbClr val="92D050"/>
          </a:solidFill>
          <a:ln>
            <a:solidFill>
              <a:srgbClr val="00B050"/>
            </a:solidFill>
          </a:ln>
        </p:spPr>
        <p:txBody>
          <a:bodyPr wrap="none" rtlCol="0">
            <a:spAutoFit/>
          </a:bodyPr>
          <a:lstStyle/>
          <a:p>
            <a:pPr algn="ctr"/>
            <a:r>
              <a:rPr lang="en-GB" dirty="0" smtClean="0">
                <a:solidFill>
                  <a:srgbClr val="000000"/>
                </a:solidFill>
              </a:rPr>
              <a:t>Completed</a:t>
            </a:r>
            <a:endParaRPr lang="en-GB" dirty="0">
              <a:solidFill>
                <a:srgbClr val="000000"/>
              </a:solidFill>
            </a:endParaRPr>
          </a:p>
        </p:txBody>
      </p:sp>
      <p:sp>
        <p:nvSpPr>
          <p:cNvPr id="8" name="TextBox 7"/>
          <p:cNvSpPr txBox="1"/>
          <p:nvPr/>
        </p:nvSpPr>
        <p:spPr>
          <a:xfrm>
            <a:off x="3140181" y="5811282"/>
            <a:ext cx="2169184" cy="369332"/>
          </a:xfrm>
          <a:prstGeom prst="rect">
            <a:avLst/>
          </a:prstGeom>
          <a:solidFill>
            <a:srgbClr val="FFC000"/>
          </a:solidFill>
          <a:ln>
            <a:solidFill>
              <a:srgbClr val="FF5050"/>
            </a:solidFill>
          </a:ln>
        </p:spPr>
        <p:txBody>
          <a:bodyPr wrap="none" rtlCol="0">
            <a:spAutoFit/>
          </a:bodyPr>
          <a:lstStyle/>
          <a:p>
            <a:pPr algn="ctr"/>
            <a:r>
              <a:rPr lang="en-GB" dirty="0" smtClean="0">
                <a:solidFill>
                  <a:srgbClr val="000000"/>
                </a:solidFill>
              </a:rPr>
              <a:t>Ongoing/Planned</a:t>
            </a:r>
            <a:endParaRPr lang="en-GB" dirty="0">
              <a:solidFill>
                <a:srgbClr val="000000"/>
              </a:solidFill>
            </a:endParaRPr>
          </a:p>
        </p:txBody>
      </p:sp>
      <p:sp>
        <p:nvSpPr>
          <p:cNvPr id="9" name="TextBox 8"/>
          <p:cNvSpPr txBox="1"/>
          <p:nvPr/>
        </p:nvSpPr>
        <p:spPr>
          <a:xfrm>
            <a:off x="5518256" y="5811282"/>
            <a:ext cx="3405932" cy="369332"/>
          </a:xfrm>
          <a:prstGeom prst="rect">
            <a:avLst/>
          </a:prstGeom>
          <a:solidFill>
            <a:schemeClr val="accent6"/>
          </a:solidFill>
          <a:ln>
            <a:solidFill>
              <a:schemeClr val="tx2"/>
            </a:solidFill>
          </a:ln>
        </p:spPr>
        <p:txBody>
          <a:bodyPr wrap="none" rtlCol="0">
            <a:spAutoFit/>
          </a:bodyPr>
          <a:lstStyle/>
          <a:p>
            <a:pPr algn="ctr"/>
            <a:r>
              <a:rPr lang="en-GB" dirty="0" smtClean="0">
                <a:solidFill>
                  <a:srgbClr val="000000"/>
                </a:solidFill>
              </a:rPr>
              <a:t>On hold; n/a; To be defined</a:t>
            </a:r>
            <a:endParaRPr lang="en-GB" dirty="0">
              <a:solidFill>
                <a:srgbClr val="000000"/>
              </a:solidFill>
            </a:endParaRPr>
          </a:p>
        </p:txBody>
      </p:sp>
    </p:spTree>
    <p:extLst>
      <p:ext uri="{BB962C8B-B14F-4D97-AF65-F5344CB8AC3E}">
        <p14:creationId xmlns:p14="http://schemas.microsoft.com/office/powerpoint/2010/main" val="319330790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67515684"/>
              </p:ext>
            </p:extLst>
          </p:nvPr>
        </p:nvGraphicFramePr>
        <p:xfrm>
          <a:off x="78131" y="1306755"/>
          <a:ext cx="8987739" cy="4777381"/>
        </p:xfrm>
        <a:graphic>
          <a:graphicData uri="http://schemas.openxmlformats.org/drawingml/2006/table">
            <a:tbl>
              <a:tblPr firstRow="1" bandRow="1">
                <a:tableStyleId>{5C22544A-7EE6-4342-B048-85BDC9FD1C3A}</a:tableStyleId>
              </a:tblPr>
              <a:tblGrid>
                <a:gridCol w="1606560"/>
                <a:gridCol w="1914587"/>
                <a:gridCol w="1758192"/>
                <a:gridCol w="1765300"/>
                <a:gridCol w="1943100"/>
              </a:tblGrid>
              <a:tr h="320318">
                <a:tc>
                  <a:txBody>
                    <a:bodyPr/>
                    <a:lstStyle/>
                    <a:p>
                      <a:pPr algn="ctr"/>
                      <a:r>
                        <a:rPr lang="en-US" sz="1100" dirty="0" smtClean="0">
                          <a:solidFill>
                            <a:schemeClr val="tx1"/>
                          </a:solidFill>
                        </a:rPr>
                        <a:t>PRESERVATION</a:t>
                      </a:r>
                      <a:r>
                        <a:rPr lang="en-US" sz="1100" baseline="0" dirty="0" smtClean="0">
                          <a:solidFill>
                            <a:schemeClr val="tx1"/>
                          </a:solidFill>
                        </a:rPr>
                        <a:t> </a:t>
                      </a:r>
                      <a:r>
                        <a:rPr lang="en-US" sz="1100" dirty="0" smtClean="0">
                          <a:solidFill>
                            <a:schemeClr val="tx1"/>
                          </a:solidFill>
                        </a:rPr>
                        <a:t>CRITERIA</a:t>
                      </a:r>
                      <a:endParaRPr lang="en-US" sz="1100" dirty="0"/>
                    </a:p>
                  </a:txBody>
                  <a:tcPr anchor="ctr"/>
                </a:tc>
                <a:tc>
                  <a:txBody>
                    <a:bodyPr/>
                    <a:lstStyle/>
                    <a:p>
                      <a:pPr algn="ctr"/>
                      <a:r>
                        <a:rPr lang="en-US" sz="1400" dirty="0" smtClean="0"/>
                        <a:t>0 – 25 %</a:t>
                      </a:r>
                      <a:endParaRPr lang="en-US" sz="1400" dirty="0"/>
                    </a:p>
                  </a:txBody>
                  <a:tcPr anchor="ctr"/>
                </a:tc>
                <a:tc>
                  <a:txBody>
                    <a:bodyPr/>
                    <a:lstStyle/>
                    <a:p>
                      <a:pPr algn="ctr"/>
                      <a:r>
                        <a:rPr lang="en-US" sz="1400" dirty="0" smtClean="0"/>
                        <a:t>25 – 50 %</a:t>
                      </a:r>
                      <a:endParaRPr lang="en-US" sz="1400" dirty="0"/>
                    </a:p>
                  </a:txBody>
                  <a:tcPr anchor="ctr"/>
                </a:tc>
                <a:tc>
                  <a:txBody>
                    <a:bodyPr/>
                    <a:lstStyle/>
                    <a:p>
                      <a:pPr algn="ctr"/>
                      <a:r>
                        <a:rPr lang="en-US" sz="1400" dirty="0" smtClean="0"/>
                        <a:t>50</a:t>
                      </a:r>
                      <a:r>
                        <a:rPr lang="en-US" sz="1400" baseline="0" dirty="0" smtClean="0"/>
                        <a:t> – 75 %</a:t>
                      </a:r>
                      <a:endParaRPr lang="en-US" sz="1400" dirty="0"/>
                    </a:p>
                  </a:txBody>
                  <a:tcPr anchor="ctr"/>
                </a:tc>
                <a:tc>
                  <a:txBody>
                    <a:bodyPr/>
                    <a:lstStyle/>
                    <a:p>
                      <a:pPr algn="ctr"/>
                      <a:r>
                        <a:rPr lang="en-US" sz="1400" dirty="0" smtClean="0"/>
                        <a:t>75 – 100 %</a:t>
                      </a:r>
                      <a:endParaRPr lang="en-US" sz="1400" dirty="0"/>
                    </a:p>
                  </a:txBody>
                  <a:tcPr anchor="ctr"/>
                </a:tc>
              </a:tr>
              <a:tr h="496001">
                <a:tc>
                  <a:txBody>
                    <a:bodyPr/>
                    <a:lstStyle/>
                    <a:p>
                      <a:pPr algn="ctr"/>
                      <a:r>
                        <a:rPr lang="en-US" sz="1050" dirty="0" smtClean="0">
                          <a:solidFill>
                            <a:schemeClr val="tx1"/>
                          </a:solidFill>
                          <a:latin typeface="+mn-lt"/>
                        </a:rPr>
                        <a:t>APPRAISAL &amp; ASSESSMENT</a:t>
                      </a:r>
                      <a:endParaRPr lang="en-US" sz="1050" dirty="0">
                        <a:latin typeface="+mn-lt"/>
                      </a:endParaRPr>
                    </a:p>
                  </a:txBody>
                  <a:tcPr anchor="ctr"/>
                </a:tc>
                <a:tc>
                  <a:txBody>
                    <a:bodyPr/>
                    <a:lstStyle/>
                    <a:p>
                      <a:pPr algn="ctr"/>
                      <a:endParaRPr lang="en-US" sz="1000" dirty="0">
                        <a:latin typeface="+mn-lt"/>
                      </a:endParaRPr>
                    </a:p>
                  </a:txBody>
                  <a:tcPr anchor="ctr">
                    <a:solidFill>
                      <a:srgbClr val="92D050"/>
                    </a:solidFill>
                  </a:tcPr>
                </a:tc>
                <a:tc>
                  <a:txBody>
                    <a:bodyPr/>
                    <a:lstStyle/>
                    <a:p>
                      <a:pPr algn="ctr"/>
                      <a:endParaRPr lang="en-US" sz="1000" dirty="0">
                        <a:latin typeface="+mn-lt"/>
                      </a:endParaRPr>
                    </a:p>
                  </a:txBody>
                  <a:tcPr anchor="ctr">
                    <a:solidFill>
                      <a:srgbClr val="92D050"/>
                    </a:solidFill>
                  </a:tcPr>
                </a:tc>
                <a:tc>
                  <a:txBody>
                    <a:bodyPr/>
                    <a:lstStyle/>
                    <a:p>
                      <a:pPr algn="ctr"/>
                      <a:endParaRPr lang="en-US" sz="1000" dirty="0">
                        <a:latin typeface="+mn-lt"/>
                      </a:endParaRPr>
                    </a:p>
                  </a:txBody>
                  <a:tcPr anchor="ctr">
                    <a:solidFill>
                      <a:srgbClr val="92D050"/>
                    </a:solidFill>
                  </a:tcPr>
                </a:tc>
                <a:tc>
                  <a:txBody>
                    <a:bodyPr/>
                    <a:lstStyle/>
                    <a:p>
                      <a:pPr algn="ctr"/>
                      <a:r>
                        <a:rPr lang="en-US" sz="1000" dirty="0" smtClean="0">
                          <a:latin typeface="+mn-lt"/>
                        </a:rPr>
                        <a:t>Completed</a:t>
                      </a:r>
                      <a:endParaRPr lang="en-US" sz="1000" dirty="0">
                        <a:latin typeface="+mn-lt"/>
                      </a:endParaRPr>
                    </a:p>
                  </a:txBody>
                  <a:tcPr anchor="ctr">
                    <a:solidFill>
                      <a:srgbClr val="92D050"/>
                    </a:solidFill>
                  </a:tcPr>
                </a:tc>
              </a:tr>
              <a:tr h="51208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latin typeface="+mn-lt"/>
                        </a:rPr>
                        <a:t>COLLECTION</a:t>
                      </a:r>
                      <a:r>
                        <a:rPr lang="en-US" sz="1050" baseline="0" dirty="0" smtClean="0">
                          <a:latin typeface="+mn-lt"/>
                        </a:rPr>
                        <a:t> &amp; REPATRIATION</a:t>
                      </a:r>
                      <a:endParaRPr lang="en-US" sz="1050" dirty="0">
                        <a:latin typeface="+mn-lt"/>
                      </a:endParaRPr>
                    </a:p>
                  </a:txBody>
                  <a:tcPr anchor="ctr"/>
                </a:tc>
                <a:tc>
                  <a:txBody>
                    <a:bodyPr/>
                    <a:lstStyle/>
                    <a:p>
                      <a:pPr algn="ctr"/>
                      <a:endParaRPr lang="en-US" sz="1000" dirty="0">
                        <a:latin typeface="+mn-lt"/>
                      </a:endParaRPr>
                    </a:p>
                  </a:txBody>
                  <a:tcPr anchor="ctr">
                    <a:solidFill>
                      <a:srgbClr val="92D050"/>
                    </a:solidFill>
                  </a:tcPr>
                </a:tc>
                <a:tc>
                  <a:txBody>
                    <a:bodyPr/>
                    <a:lstStyle/>
                    <a:p>
                      <a:pPr algn="ctr"/>
                      <a:endParaRPr lang="en-US" sz="1000" dirty="0">
                        <a:latin typeface="+mn-lt"/>
                      </a:endParaRPr>
                    </a:p>
                  </a:txBody>
                  <a:tcPr anchor="ctr">
                    <a:solidFill>
                      <a:srgbClr val="92D050"/>
                    </a:solidFill>
                  </a:tcPr>
                </a:tc>
                <a:tc>
                  <a:txBody>
                    <a:bodyPr/>
                    <a:lstStyle/>
                    <a:p>
                      <a:pPr algn="ctr"/>
                      <a:endParaRPr lang="en-US" sz="1000" dirty="0">
                        <a:latin typeface="+mn-lt"/>
                      </a:endParaRPr>
                    </a:p>
                  </a:txBody>
                  <a:tcPr anchor="ctr">
                    <a:solidFill>
                      <a:srgbClr val="92D050"/>
                    </a:solidFill>
                  </a:tcPr>
                </a:tc>
                <a:tc>
                  <a:txBody>
                    <a:bodyPr/>
                    <a:lstStyle/>
                    <a:p>
                      <a:pPr algn="ctr"/>
                      <a:r>
                        <a:rPr lang="en-US" sz="1000" dirty="0" smtClean="0">
                          <a:latin typeface="+mn-lt"/>
                        </a:rPr>
                        <a:t>Completed</a:t>
                      </a:r>
                      <a:endParaRPr lang="en-US" sz="1000" dirty="0">
                        <a:latin typeface="+mn-lt"/>
                      </a:endParaRPr>
                    </a:p>
                  </a:txBody>
                  <a:tcPr anchor="ctr">
                    <a:solidFill>
                      <a:srgbClr val="92D050"/>
                    </a:solidFill>
                  </a:tcPr>
                </a:tc>
              </a:tr>
              <a:tr h="49246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aseline="0" dirty="0" smtClean="0">
                          <a:solidFill>
                            <a:schemeClr val="tx1"/>
                          </a:solidFill>
                          <a:latin typeface="+mn-lt"/>
                        </a:rPr>
                        <a:t>CONSOLIDATION</a:t>
                      </a:r>
                      <a:endParaRPr lang="en-US" sz="1050" dirty="0" smtClean="0">
                        <a:solidFill>
                          <a:schemeClr val="tx1"/>
                        </a:solidFill>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dirty="0">
                        <a:latin typeface="+mn-lt"/>
                      </a:endParaRPr>
                    </a:p>
                  </a:txBody>
                  <a:tcPr anchor="ctr">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dirty="0">
                        <a:latin typeface="+mn-lt"/>
                      </a:endParaRPr>
                    </a:p>
                  </a:txBody>
                  <a:tcPr anchor="ctr">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dirty="0">
                        <a:latin typeface="+mn-lt"/>
                      </a:endParaRPr>
                    </a:p>
                  </a:txBody>
                  <a:tcPr anchor="ctr">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mn-lt"/>
                        </a:rPr>
                        <a:t>Completed</a:t>
                      </a:r>
                    </a:p>
                  </a:txBody>
                  <a:tcPr anchor="ctr">
                    <a:solidFill>
                      <a:srgbClr val="92D050"/>
                    </a:solidFill>
                  </a:tcPr>
                </a:tc>
              </a:tr>
              <a:tr h="56410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aseline="0" dirty="0" smtClean="0">
                          <a:latin typeface="+mn-lt"/>
                        </a:rPr>
                        <a:t>ARCHIVING</a:t>
                      </a:r>
                      <a:r>
                        <a:rPr lang="en-US" sz="1050" b="0" kern="1200" baseline="0" dirty="0" smtClean="0">
                          <a:solidFill>
                            <a:srgbClr val="000000"/>
                          </a:solidFill>
                          <a:latin typeface="+mn-lt"/>
                          <a:ea typeface="MS PGothic" charset="0"/>
                          <a:cs typeface="+mn-cs"/>
                        </a:rPr>
                        <a:t> &amp; PRESERVATION</a:t>
                      </a:r>
                      <a:endParaRPr lang="en-US" sz="1050" dirty="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aseline="0" dirty="0" smtClean="0">
                          <a:latin typeface="+mn-lt"/>
                        </a:rPr>
                        <a:t>Associated Knowledge Preservation Completed</a:t>
                      </a:r>
                      <a:br>
                        <a:rPr lang="en-US" sz="1000" baseline="0" dirty="0" smtClean="0">
                          <a:latin typeface="+mn-lt"/>
                        </a:rPr>
                      </a:br>
                      <a:r>
                        <a:rPr lang="en-US" sz="1000" baseline="0" dirty="0" smtClean="0">
                          <a:latin typeface="+mn-lt"/>
                        </a:rPr>
                        <a:t>(PDSC MGM System)</a:t>
                      </a:r>
                    </a:p>
                  </a:txBody>
                  <a:tcPr anchor="ctr">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mn-lt"/>
                        </a:rPr>
                        <a:t>Test</a:t>
                      </a:r>
                      <a:r>
                        <a:rPr lang="en-US" sz="1000" baseline="0" dirty="0" smtClean="0">
                          <a:latin typeface="+mn-lt"/>
                        </a:rPr>
                        <a:t> EO-SIP Ingestion for CSA successful</a:t>
                      </a:r>
                    </a:p>
                  </a:txBody>
                  <a:tcPr anchor="ctr">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mn-lt"/>
                        </a:rPr>
                        <a:t>Full dataset EO-SIP Ingestion</a:t>
                      </a:r>
                      <a:r>
                        <a:rPr lang="en-US" sz="1000" baseline="0" dirty="0" smtClean="0">
                          <a:latin typeface="+mn-lt"/>
                        </a:rPr>
                        <a:t> (Cold Back-up Archive)</a:t>
                      </a:r>
                      <a:endParaRPr lang="en-US" sz="1000" dirty="0" smtClean="0">
                        <a:latin typeface="+mn-lt"/>
                      </a:endParaRPr>
                    </a:p>
                  </a:txBody>
                  <a:tcPr anchor="ctr">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mn-lt"/>
                        </a:rPr>
                        <a:t>Completed</a:t>
                      </a:r>
                      <a:endParaRPr lang="en-US" sz="1000" dirty="0">
                        <a:latin typeface="+mn-lt"/>
                      </a:endParaRPr>
                    </a:p>
                  </a:txBody>
                  <a:tcPr anchor="ctr">
                    <a:solidFill>
                      <a:srgbClr val="92D050"/>
                    </a:solidFill>
                  </a:tcPr>
                </a:tc>
              </a:tr>
              <a:tr h="583160">
                <a:tc>
                  <a:txBody>
                    <a:bodyPr/>
                    <a:lstStyle/>
                    <a:p>
                      <a:pPr algn="ctr"/>
                      <a:r>
                        <a:rPr lang="en-US" sz="1050" dirty="0" smtClean="0">
                          <a:latin typeface="+mn-lt"/>
                        </a:rPr>
                        <a:t>REPROCESSING</a:t>
                      </a:r>
                      <a:r>
                        <a:rPr lang="en-US" sz="1050" baseline="0" dirty="0" smtClean="0">
                          <a:latin typeface="+mn-lt"/>
                        </a:rPr>
                        <a:t> or ON-DEMAND PROCESSING </a:t>
                      </a:r>
                      <a:r>
                        <a:rPr lang="en-US" sz="1050" baseline="0" dirty="0" smtClean="0">
                          <a:solidFill>
                            <a:schemeClr val="tx1"/>
                          </a:solidFill>
                          <a:latin typeface="+mn-lt"/>
                        </a:rPr>
                        <a:t>IMPLEMENTATION</a:t>
                      </a:r>
                      <a:endParaRPr lang="en-US" sz="1050" dirty="0" smtClean="0">
                        <a:solidFill>
                          <a:schemeClr val="tx1"/>
                        </a:solidFill>
                        <a:latin typeface="+mn-lt"/>
                      </a:endParaRPr>
                    </a:p>
                  </a:txBody>
                  <a:tcPr anchor="ctr"/>
                </a:tc>
                <a:tc>
                  <a:txBody>
                    <a:bodyPr/>
                    <a:lstStyle/>
                    <a:p>
                      <a:pPr algn="ctr"/>
                      <a:endParaRPr lang="en-US" sz="1000" dirty="0">
                        <a:latin typeface="+mn-lt"/>
                      </a:endParaRPr>
                    </a:p>
                  </a:txBody>
                  <a:tcPr anchor="ctr">
                    <a:solidFill>
                      <a:srgbClr val="92D050"/>
                    </a:solidFill>
                  </a:tcPr>
                </a:tc>
                <a:tc>
                  <a:txBody>
                    <a:bodyPr/>
                    <a:lstStyle/>
                    <a:p>
                      <a:pPr algn="ctr"/>
                      <a:endParaRPr lang="en-US" sz="1000" dirty="0">
                        <a:latin typeface="+mn-lt"/>
                      </a:endParaRPr>
                    </a:p>
                  </a:txBody>
                  <a:tcPr anchor="ctr">
                    <a:solidFill>
                      <a:srgbClr val="92D050"/>
                    </a:solidFill>
                  </a:tcPr>
                </a:tc>
                <a:tc>
                  <a:txBody>
                    <a:bodyPr/>
                    <a:lstStyle/>
                    <a:p>
                      <a:pPr algn="ctr"/>
                      <a:r>
                        <a:rPr lang="en-US" sz="1000" dirty="0" smtClean="0">
                          <a:latin typeface="+mn-lt"/>
                        </a:rPr>
                        <a:t>Reprocessing Completed</a:t>
                      </a:r>
                      <a:endParaRPr lang="en-US" sz="1000" dirty="0">
                        <a:latin typeface="+mn-lt"/>
                      </a:endParaRPr>
                    </a:p>
                  </a:txBody>
                  <a:tcPr anchor="ctr">
                    <a:solidFill>
                      <a:srgbClr val="92D050"/>
                    </a:solidFill>
                  </a:tcPr>
                </a:tc>
                <a:tc>
                  <a:txBody>
                    <a:bodyPr/>
                    <a:lstStyle/>
                    <a:p>
                      <a:pPr algn="ctr"/>
                      <a:r>
                        <a:rPr lang="en-US" sz="1000" dirty="0" smtClean="0">
                          <a:latin typeface="+mn-lt"/>
                        </a:rPr>
                        <a:t>Reprocessed Dataset has been delivered</a:t>
                      </a:r>
                      <a:endParaRPr lang="en-US" sz="1000" dirty="0">
                        <a:latin typeface="+mn-lt"/>
                      </a:endParaRPr>
                    </a:p>
                  </a:txBody>
                  <a:tcPr anchor="ctr">
                    <a:solidFill>
                      <a:srgbClr val="92D050"/>
                    </a:solidFill>
                  </a:tcPr>
                </a:tc>
              </a:tr>
              <a:tr h="407963">
                <a:tc>
                  <a:txBody>
                    <a:bodyPr/>
                    <a:lstStyle/>
                    <a:p>
                      <a:pPr algn="ctr"/>
                      <a:r>
                        <a:rPr lang="en-GB" sz="1050" b="0" dirty="0" smtClean="0">
                          <a:solidFill>
                            <a:srgbClr val="000000"/>
                          </a:solidFill>
                          <a:latin typeface="+mn-lt"/>
                          <a:ea typeface="MS PGothic" charset="0"/>
                        </a:rPr>
                        <a:t>DISCOVERABILITY</a:t>
                      </a:r>
                      <a:endParaRPr lang="en-US" sz="1050" dirty="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mn-lt"/>
                        </a:rPr>
                        <a:t>URD</a:t>
                      </a:r>
                      <a:r>
                        <a:rPr lang="en-US" sz="1000" baseline="0" dirty="0" smtClean="0">
                          <a:latin typeface="+mn-lt"/>
                        </a:rPr>
                        <a:t> Approved</a:t>
                      </a:r>
                      <a:endParaRPr lang="en-US" sz="1000" dirty="0" smtClean="0">
                        <a:latin typeface="+mn-lt"/>
                      </a:endParaRP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srgbClr val="000000"/>
                          </a:solidFill>
                          <a:effectLst/>
                          <a:uLnTx/>
                          <a:uFillTx/>
                          <a:latin typeface="+mn-lt"/>
                          <a:ea typeface="+mn-ea"/>
                          <a:cs typeface="+mn-cs"/>
                        </a:rPr>
                        <a:t>Mission and Product details webpages created and aligned</a:t>
                      </a:r>
                    </a:p>
                  </a:txBody>
                  <a:tcPr anchor="ctr">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dirty="0" smtClean="0">
                          <a:latin typeface="+mn-lt"/>
                        </a:rPr>
                        <a:t>Key documents uploaded</a:t>
                      </a:r>
                      <a:endParaRPr lang="en-US" sz="1000" dirty="0" smtClean="0">
                        <a:latin typeface="+mn-lt"/>
                      </a:endParaRPr>
                    </a:p>
                  </a:txBody>
                  <a:tcPr anchor="ctr">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mn-lt"/>
                        </a:rPr>
                        <a:t>Full alignment</a:t>
                      </a:r>
                      <a:r>
                        <a:rPr lang="en-US" sz="1000" baseline="0" dirty="0" smtClean="0">
                          <a:latin typeface="+mn-lt"/>
                        </a:rPr>
                        <a:t> to reprocessed dataset. Discovery </a:t>
                      </a:r>
                      <a:r>
                        <a:rPr lang="en-US" sz="1000" dirty="0" smtClean="0">
                          <a:latin typeface="+mn-lt"/>
                        </a:rPr>
                        <a:t>via</a:t>
                      </a:r>
                      <a:r>
                        <a:rPr lang="en-US" sz="1000" baseline="0" dirty="0" smtClean="0">
                          <a:latin typeface="+mn-lt"/>
                        </a:rPr>
                        <a:t> ESA catalogues (EOLI, Static Map)</a:t>
                      </a:r>
                      <a:endParaRPr lang="en-US" sz="1000" dirty="0" smtClean="0">
                        <a:latin typeface="+mn-lt"/>
                      </a:endParaRPr>
                    </a:p>
                  </a:txBody>
                  <a:tcPr anchor="ctr">
                    <a:solidFill>
                      <a:srgbClr val="92D050"/>
                    </a:solidFill>
                  </a:tcPr>
                </a:tc>
              </a:tr>
              <a:tr h="314835">
                <a:tc>
                  <a:txBody>
                    <a:bodyPr/>
                    <a:lstStyle/>
                    <a:p>
                      <a:pPr algn="ctr"/>
                      <a:r>
                        <a:rPr lang="en-GB" sz="1050" b="0" dirty="0" smtClean="0">
                          <a:solidFill>
                            <a:srgbClr val="000000"/>
                          </a:solidFill>
                          <a:latin typeface="+mn-lt"/>
                          <a:ea typeface="MS PGothic" charset="0"/>
                        </a:rPr>
                        <a:t>ACCESSIBILITY</a:t>
                      </a:r>
                      <a:endParaRPr lang="en-US" sz="1050" dirty="0">
                        <a:latin typeface="+mn-l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mn-lt"/>
                          <a:ea typeface="+mn-ea"/>
                          <a:cs typeface="+mn-cs"/>
                        </a:rPr>
                        <a:t>URD Approved</a:t>
                      </a:r>
                    </a:p>
                  </a:txBody>
                  <a:tcPr anchor="ctr">
                    <a:solidFill>
                      <a:srgbClr val="92D050"/>
                    </a:solidFill>
                  </a:tcPr>
                </a:tc>
                <a:tc>
                  <a:txBody>
                    <a:bodyPr/>
                    <a:lstStyle/>
                    <a:p>
                      <a:pPr algn="ctr"/>
                      <a:r>
                        <a:rPr lang="en-US" sz="1000" dirty="0" smtClean="0">
                          <a:latin typeface="+mn-lt"/>
                        </a:rPr>
                        <a:t>Planned via LDS (</a:t>
                      </a:r>
                      <a:r>
                        <a:rPr lang="en-US" sz="1000" dirty="0" err="1" smtClean="0">
                          <a:latin typeface="+mn-lt"/>
                        </a:rPr>
                        <a:t>DISSHarm</a:t>
                      </a:r>
                      <a:r>
                        <a:rPr lang="en-US" sz="1000" dirty="0" smtClean="0">
                          <a:latin typeface="+mn-lt"/>
                        </a:rPr>
                        <a:t>)</a:t>
                      </a:r>
                      <a:endParaRPr lang="en-US" sz="1000" dirty="0">
                        <a:latin typeface="+mn-lt"/>
                      </a:endParaRPr>
                    </a:p>
                  </a:txBody>
                  <a:tcPr anchor="ctr">
                    <a:solidFill>
                      <a:srgbClr val="92D050"/>
                    </a:solidFill>
                  </a:tcPr>
                </a:tc>
                <a:tc>
                  <a:txBody>
                    <a:bodyPr/>
                    <a:lstStyle/>
                    <a:p>
                      <a:pPr algn="ctr"/>
                      <a:r>
                        <a:rPr lang="en-US" sz="1000" dirty="0" smtClean="0">
                          <a:latin typeface="+mn-lt"/>
                        </a:rPr>
                        <a:t>LDS Configured</a:t>
                      </a:r>
                      <a:endParaRPr lang="en-US" sz="1000" dirty="0">
                        <a:latin typeface="+mn-lt"/>
                      </a:endParaRPr>
                    </a:p>
                  </a:txBody>
                  <a:tcPr anchor="ctr">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mn-lt"/>
                        </a:rPr>
                        <a:t>Full reprocessed dataset accessible with fast registration via Earth Online</a:t>
                      </a:r>
                    </a:p>
                  </a:txBody>
                  <a:tcPr anchor="ctr">
                    <a:solidFill>
                      <a:srgbClr val="92D050"/>
                    </a:solidFill>
                  </a:tcPr>
                </a:tc>
              </a:tr>
            </a:tbl>
          </a:graphicData>
        </a:graphic>
      </p:graphicFrame>
      <p:sp>
        <p:nvSpPr>
          <p:cNvPr id="117762" name="Rectangle 2"/>
          <p:cNvSpPr>
            <a:spLocks noGrp="1" noChangeArrowheads="1"/>
          </p:cNvSpPr>
          <p:nvPr>
            <p:ph type="title"/>
          </p:nvPr>
        </p:nvSpPr>
        <p:spPr>
          <a:xfrm>
            <a:off x="399878" y="363686"/>
            <a:ext cx="6105525" cy="461665"/>
          </a:xfrm>
        </p:spPr>
        <p:txBody>
          <a:bodyPr/>
          <a:lstStyle/>
          <a:p>
            <a:r>
              <a:rPr lang="en-GB" sz="2400" dirty="0" err="1" smtClean="0"/>
              <a:t>SeaSat</a:t>
            </a:r>
            <a:r>
              <a:rPr lang="en-GB" sz="2400" dirty="0" smtClean="0"/>
              <a:t> Status</a:t>
            </a:r>
            <a:endParaRPr lang="en-GB" sz="2400" dirty="0"/>
          </a:p>
        </p:txBody>
      </p:sp>
    </p:spTree>
    <p:extLst>
      <p:ext uri="{BB962C8B-B14F-4D97-AF65-F5344CB8AC3E}">
        <p14:creationId xmlns:p14="http://schemas.microsoft.com/office/powerpoint/2010/main" val="402621438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00630274"/>
              </p:ext>
            </p:extLst>
          </p:nvPr>
        </p:nvGraphicFramePr>
        <p:xfrm>
          <a:off x="92761" y="1326006"/>
          <a:ext cx="8958479" cy="4651072"/>
        </p:xfrm>
        <a:graphic>
          <a:graphicData uri="http://schemas.openxmlformats.org/drawingml/2006/table">
            <a:tbl>
              <a:tblPr firstRow="1" bandRow="1">
                <a:tableStyleId>{5C22544A-7EE6-4342-B048-85BDC9FD1C3A}</a:tableStyleId>
              </a:tblPr>
              <a:tblGrid>
                <a:gridCol w="1606560"/>
                <a:gridCol w="1914587"/>
                <a:gridCol w="1820977"/>
                <a:gridCol w="1803911"/>
                <a:gridCol w="1812444"/>
              </a:tblGrid>
              <a:tr h="438428">
                <a:tc>
                  <a:txBody>
                    <a:bodyPr/>
                    <a:lstStyle/>
                    <a:p>
                      <a:pPr algn="ctr"/>
                      <a:r>
                        <a:rPr lang="en-US" sz="1100" dirty="0" smtClean="0">
                          <a:solidFill>
                            <a:schemeClr val="tx1"/>
                          </a:solidFill>
                        </a:rPr>
                        <a:t>PRESERVATION</a:t>
                      </a:r>
                      <a:r>
                        <a:rPr lang="en-US" sz="1100" baseline="0" dirty="0" smtClean="0">
                          <a:solidFill>
                            <a:schemeClr val="tx1"/>
                          </a:solidFill>
                        </a:rPr>
                        <a:t> </a:t>
                      </a:r>
                      <a:r>
                        <a:rPr lang="en-US" sz="1100" dirty="0" smtClean="0">
                          <a:solidFill>
                            <a:schemeClr val="tx1"/>
                          </a:solidFill>
                        </a:rPr>
                        <a:t>CRITERIA</a:t>
                      </a:r>
                      <a:endParaRPr lang="en-US" sz="1100" dirty="0"/>
                    </a:p>
                  </a:txBody>
                  <a:tcPr anchor="ctr"/>
                </a:tc>
                <a:tc>
                  <a:txBody>
                    <a:bodyPr/>
                    <a:lstStyle/>
                    <a:p>
                      <a:pPr algn="ctr"/>
                      <a:r>
                        <a:rPr lang="en-US" sz="1400" dirty="0" smtClean="0"/>
                        <a:t>0 – 25 %</a:t>
                      </a:r>
                      <a:endParaRPr lang="en-US" sz="1400" dirty="0"/>
                    </a:p>
                  </a:txBody>
                  <a:tcPr anchor="ctr"/>
                </a:tc>
                <a:tc>
                  <a:txBody>
                    <a:bodyPr/>
                    <a:lstStyle/>
                    <a:p>
                      <a:pPr algn="ctr"/>
                      <a:r>
                        <a:rPr lang="en-US" sz="1400" dirty="0" smtClean="0"/>
                        <a:t>25 – 50 %</a:t>
                      </a:r>
                      <a:endParaRPr lang="en-US" sz="1400" dirty="0"/>
                    </a:p>
                  </a:txBody>
                  <a:tcPr anchor="ctr"/>
                </a:tc>
                <a:tc>
                  <a:txBody>
                    <a:bodyPr/>
                    <a:lstStyle/>
                    <a:p>
                      <a:pPr algn="ctr"/>
                      <a:r>
                        <a:rPr lang="en-US" sz="1400" dirty="0" smtClean="0"/>
                        <a:t>50</a:t>
                      </a:r>
                      <a:r>
                        <a:rPr lang="en-US" sz="1400" baseline="0" dirty="0" smtClean="0"/>
                        <a:t> – 75 %</a:t>
                      </a:r>
                      <a:endParaRPr lang="en-US" sz="1400" dirty="0"/>
                    </a:p>
                  </a:txBody>
                  <a:tcPr anchor="ctr"/>
                </a:tc>
                <a:tc>
                  <a:txBody>
                    <a:bodyPr/>
                    <a:lstStyle/>
                    <a:p>
                      <a:pPr algn="ctr"/>
                      <a:r>
                        <a:rPr lang="en-US" sz="1400" dirty="0" smtClean="0"/>
                        <a:t>75 – 100 %</a:t>
                      </a:r>
                      <a:endParaRPr lang="en-US" sz="1400" dirty="0"/>
                    </a:p>
                  </a:txBody>
                  <a:tcPr anchor="ctr"/>
                </a:tc>
              </a:tr>
              <a:tr h="511540">
                <a:tc>
                  <a:txBody>
                    <a:bodyPr/>
                    <a:lstStyle/>
                    <a:p>
                      <a:pPr algn="ctr"/>
                      <a:r>
                        <a:rPr lang="en-US" sz="1050" dirty="0" smtClean="0">
                          <a:solidFill>
                            <a:schemeClr val="tx1"/>
                          </a:solidFill>
                          <a:latin typeface="+mn-lt"/>
                        </a:rPr>
                        <a:t>APPRAISAL &amp; ASSESSMENT</a:t>
                      </a:r>
                      <a:endParaRPr lang="en-US" sz="1050" dirty="0">
                        <a:latin typeface="+mn-lt"/>
                      </a:endParaRPr>
                    </a:p>
                  </a:txBody>
                  <a:tcPr anchor="ctr"/>
                </a:tc>
                <a:tc>
                  <a:txBody>
                    <a:bodyPr/>
                    <a:lstStyle/>
                    <a:p>
                      <a:pPr algn="ctr"/>
                      <a:endParaRPr lang="en-US" sz="1000" dirty="0">
                        <a:latin typeface="+mn-lt"/>
                      </a:endParaRPr>
                    </a:p>
                  </a:txBody>
                  <a:tcPr anchor="ctr">
                    <a:solidFill>
                      <a:srgbClr val="92D050"/>
                    </a:solidFill>
                  </a:tcPr>
                </a:tc>
                <a:tc>
                  <a:txBody>
                    <a:bodyPr/>
                    <a:lstStyle/>
                    <a:p>
                      <a:pPr algn="ctr"/>
                      <a:endParaRPr lang="en-US" sz="1000" dirty="0">
                        <a:latin typeface="+mn-lt"/>
                      </a:endParaRPr>
                    </a:p>
                  </a:txBody>
                  <a:tcPr anchor="ctr">
                    <a:solidFill>
                      <a:srgbClr val="92D050"/>
                    </a:solidFill>
                  </a:tcPr>
                </a:tc>
                <a:tc>
                  <a:txBody>
                    <a:bodyPr/>
                    <a:lstStyle/>
                    <a:p>
                      <a:pPr algn="ctr"/>
                      <a:endParaRPr lang="en-US" sz="1000" dirty="0">
                        <a:latin typeface="+mn-lt"/>
                      </a:endParaRPr>
                    </a:p>
                  </a:txBody>
                  <a:tcPr anchor="ctr">
                    <a:solidFill>
                      <a:srgbClr val="92D050"/>
                    </a:solidFill>
                  </a:tcPr>
                </a:tc>
                <a:tc>
                  <a:txBody>
                    <a:bodyPr/>
                    <a:lstStyle/>
                    <a:p>
                      <a:pPr algn="ctr"/>
                      <a:r>
                        <a:rPr lang="en-US" sz="1000" dirty="0" smtClean="0">
                          <a:latin typeface="+mn-lt"/>
                        </a:rPr>
                        <a:t>Completed</a:t>
                      </a:r>
                      <a:endParaRPr lang="en-US" sz="1000" dirty="0">
                        <a:latin typeface="+mn-lt"/>
                      </a:endParaRPr>
                    </a:p>
                  </a:txBody>
                  <a:tcPr anchor="ctr">
                    <a:solidFill>
                      <a:srgbClr val="92D050"/>
                    </a:solidFill>
                  </a:tcPr>
                </a:tc>
              </a:tr>
              <a:tr h="53866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latin typeface="+mn-lt"/>
                        </a:rPr>
                        <a:t>COLLECTION</a:t>
                      </a:r>
                      <a:r>
                        <a:rPr lang="en-US" sz="1050" baseline="0" dirty="0" smtClean="0">
                          <a:latin typeface="+mn-lt"/>
                        </a:rPr>
                        <a:t> &amp; REPATRIATION</a:t>
                      </a:r>
                      <a:endParaRPr lang="en-US" sz="1050" dirty="0">
                        <a:latin typeface="+mn-lt"/>
                      </a:endParaRPr>
                    </a:p>
                  </a:txBody>
                  <a:tcPr anchor="ctr"/>
                </a:tc>
                <a:tc>
                  <a:txBody>
                    <a:bodyPr/>
                    <a:lstStyle/>
                    <a:p>
                      <a:pPr algn="ctr"/>
                      <a:endParaRPr lang="en-US" sz="1000" dirty="0">
                        <a:latin typeface="+mn-lt"/>
                      </a:endParaRPr>
                    </a:p>
                  </a:txBody>
                  <a:tcPr anchor="ctr">
                    <a:solidFill>
                      <a:srgbClr val="92D050"/>
                    </a:solidFill>
                  </a:tcPr>
                </a:tc>
                <a:tc>
                  <a:txBody>
                    <a:bodyPr/>
                    <a:lstStyle/>
                    <a:p>
                      <a:pPr algn="ctr"/>
                      <a:endParaRPr lang="en-US" sz="1000" dirty="0">
                        <a:latin typeface="+mn-lt"/>
                      </a:endParaRPr>
                    </a:p>
                  </a:txBody>
                  <a:tcPr anchor="ctr">
                    <a:solidFill>
                      <a:srgbClr val="92D050"/>
                    </a:solidFill>
                  </a:tcPr>
                </a:tc>
                <a:tc>
                  <a:txBody>
                    <a:bodyPr/>
                    <a:lstStyle/>
                    <a:p>
                      <a:pPr algn="ctr"/>
                      <a:endParaRPr lang="en-US" sz="1000" dirty="0">
                        <a:latin typeface="+mn-lt"/>
                      </a:endParaRPr>
                    </a:p>
                  </a:txBody>
                  <a:tcPr anchor="ctr">
                    <a:solidFill>
                      <a:srgbClr val="92D050"/>
                    </a:solidFill>
                  </a:tcPr>
                </a:tc>
                <a:tc>
                  <a:txBody>
                    <a:bodyPr/>
                    <a:lstStyle/>
                    <a:p>
                      <a:pPr algn="ctr"/>
                      <a:r>
                        <a:rPr lang="en-US" sz="1000" dirty="0" smtClean="0">
                          <a:latin typeface="+mn-lt"/>
                        </a:rPr>
                        <a:t>Completed</a:t>
                      </a:r>
                      <a:endParaRPr lang="en-US" sz="1000" dirty="0">
                        <a:latin typeface="+mn-lt"/>
                      </a:endParaRPr>
                    </a:p>
                  </a:txBody>
                  <a:tcPr anchor="ctr">
                    <a:solidFill>
                      <a:srgbClr val="92D050"/>
                    </a:solidFill>
                  </a:tcPr>
                </a:tc>
              </a:tr>
              <a:tr h="53932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aseline="0" dirty="0" smtClean="0">
                          <a:solidFill>
                            <a:schemeClr val="tx1"/>
                          </a:solidFill>
                          <a:latin typeface="+mn-lt"/>
                        </a:rPr>
                        <a:t>CONSOLIDATION</a:t>
                      </a:r>
                      <a:endParaRPr lang="en-US" sz="1050" dirty="0" smtClean="0">
                        <a:solidFill>
                          <a:schemeClr val="tx1"/>
                        </a:solidFill>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mn-lt"/>
                        </a:rPr>
                        <a:t>No consolidation foreseen. Only reprocessing of WILMA to CEOS format</a:t>
                      </a:r>
                      <a:endParaRPr lang="en-US" sz="1000" dirty="0">
                        <a:latin typeface="+mn-lt"/>
                      </a:endParaRPr>
                    </a:p>
                  </a:txBody>
                  <a:tcPr anchor="ctr">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dirty="0">
                        <a:latin typeface="+mn-lt"/>
                      </a:endParaRPr>
                    </a:p>
                  </a:txBody>
                  <a:tcPr anchor="ctr">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dirty="0">
                        <a:latin typeface="+mn-lt"/>
                      </a:endParaRPr>
                    </a:p>
                  </a:txBody>
                  <a:tcPr anchor="ctr">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mn-lt"/>
                        </a:rPr>
                        <a:t>Completed</a:t>
                      </a:r>
                    </a:p>
                  </a:txBody>
                  <a:tcPr anchor="ctr">
                    <a:solidFill>
                      <a:srgbClr val="92D050"/>
                    </a:solidFill>
                  </a:tcPr>
                </a:tc>
              </a:tr>
              <a:tr h="62896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aseline="0" dirty="0" smtClean="0">
                          <a:latin typeface="+mn-lt"/>
                        </a:rPr>
                        <a:t>ARCHIVING</a:t>
                      </a:r>
                      <a:r>
                        <a:rPr lang="en-US" sz="1050" b="0" kern="1200" baseline="0" dirty="0" smtClean="0">
                          <a:solidFill>
                            <a:srgbClr val="000000"/>
                          </a:solidFill>
                          <a:latin typeface="+mn-lt"/>
                          <a:ea typeface="MS PGothic" charset="0"/>
                          <a:cs typeface="+mn-cs"/>
                        </a:rPr>
                        <a:t> &amp; PRESERVATION</a:t>
                      </a:r>
                      <a:endParaRPr lang="en-US" sz="1050" dirty="0">
                        <a:latin typeface="+mn-l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mn-lt"/>
                          <a:ea typeface="+mn-ea"/>
                          <a:cs typeface="+mn-cs"/>
                        </a:rPr>
                        <a:t>Full data set copy in Cold Back-up Archive </a:t>
                      </a:r>
                      <a:br>
                        <a:rPr kumimoji="0" lang="en-US" sz="1000" b="0" i="0" u="none" strike="noStrike" kern="1200" cap="none" spc="0" normalizeH="0" baseline="0" noProof="0" dirty="0" smtClean="0">
                          <a:ln>
                            <a:noFill/>
                          </a:ln>
                          <a:solidFill>
                            <a:srgbClr val="000000"/>
                          </a:solidFill>
                          <a:effectLst/>
                          <a:uLnTx/>
                          <a:uFillTx/>
                          <a:latin typeface="+mn-lt"/>
                          <a:ea typeface="+mn-ea"/>
                          <a:cs typeface="+mn-cs"/>
                        </a:rPr>
                      </a:br>
                      <a:r>
                        <a:rPr kumimoji="0" lang="en-US" sz="1000" b="0" i="0" u="none" strike="noStrike" kern="1200" cap="none" spc="0" normalizeH="0" baseline="0" noProof="0" dirty="0" smtClean="0">
                          <a:ln>
                            <a:noFill/>
                          </a:ln>
                          <a:solidFill>
                            <a:srgbClr val="000000"/>
                          </a:solidFill>
                          <a:effectLst/>
                          <a:uLnTx/>
                          <a:uFillTx/>
                          <a:latin typeface="+mn-lt"/>
                          <a:ea typeface="+mn-ea"/>
                          <a:cs typeface="+mn-cs"/>
                        </a:rPr>
                        <a:t>(non-EO-SIP format)</a:t>
                      </a:r>
                    </a:p>
                  </a:txBody>
                  <a:tcPr anchor="ctr">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mn-lt"/>
                        </a:rPr>
                        <a:t>Test</a:t>
                      </a:r>
                      <a:r>
                        <a:rPr lang="en-US" sz="1000" baseline="0" dirty="0" smtClean="0">
                          <a:latin typeface="+mn-lt"/>
                        </a:rPr>
                        <a:t> EO-SIP Ingestion for CSA successful</a:t>
                      </a:r>
                    </a:p>
                  </a:txBody>
                  <a:tcPr anchor="ctr">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baseline="0" dirty="0" smtClean="0">
                        <a:latin typeface="+mn-lt"/>
                      </a:endParaRPr>
                    </a:p>
                  </a:txBody>
                  <a:tcPr anchor="ctr">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mn-lt"/>
                        </a:rPr>
                        <a:t>Full dataset ingestion when EO-SIPs</a:t>
                      </a:r>
                      <a:r>
                        <a:rPr lang="en-US" sz="1000" baseline="0" dirty="0" smtClean="0">
                          <a:latin typeface="+mn-lt"/>
                        </a:rPr>
                        <a:t> available </a:t>
                      </a:r>
                      <a:endParaRPr lang="en-US" sz="1000" dirty="0">
                        <a:latin typeface="+mn-lt"/>
                      </a:endParaRPr>
                    </a:p>
                  </a:txBody>
                  <a:tcPr anchor="ctr">
                    <a:solidFill>
                      <a:srgbClr val="FFC000"/>
                    </a:solidFill>
                  </a:tcPr>
                </a:tc>
              </a:tr>
              <a:tr h="751591">
                <a:tc>
                  <a:txBody>
                    <a:bodyPr/>
                    <a:lstStyle/>
                    <a:p>
                      <a:pPr algn="ctr"/>
                      <a:r>
                        <a:rPr lang="en-US" sz="1050" dirty="0" smtClean="0">
                          <a:latin typeface="+mn-lt"/>
                        </a:rPr>
                        <a:t>REPROCESSING</a:t>
                      </a:r>
                      <a:r>
                        <a:rPr lang="en-US" sz="1050" baseline="0" dirty="0" smtClean="0">
                          <a:latin typeface="+mn-lt"/>
                        </a:rPr>
                        <a:t> or ON-DEMAND PROCESSING </a:t>
                      </a:r>
                      <a:r>
                        <a:rPr lang="en-US" sz="1050" baseline="0" dirty="0" smtClean="0">
                          <a:solidFill>
                            <a:schemeClr val="tx1"/>
                          </a:solidFill>
                          <a:latin typeface="+mn-lt"/>
                        </a:rPr>
                        <a:t>IMPLEMENTATION</a:t>
                      </a:r>
                      <a:endParaRPr lang="en-US" sz="1050" dirty="0" smtClean="0">
                        <a:solidFill>
                          <a:schemeClr val="tx1"/>
                        </a:solidFill>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dirty="0" smtClean="0">
                        <a:latin typeface="+mn-lt"/>
                      </a:endParaRPr>
                    </a:p>
                  </a:txBody>
                  <a:tcPr anchor="ctr">
                    <a:solidFill>
                      <a:srgbClr val="92D050"/>
                    </a:solidFill>
                  </a:tcPr>
                </a:tc>
                <a:tc>
                  <a:txBody>
                    <a:bodyPr/>
                    <a:lstStyle/>
                    <a:p>
                      <a:pPr algn="ctr"/>
                      <a:r>
                        <a:rPr lang="en-US" sz="1000" dirty="0" smtClean="0">
                          <a:latin typeface="+mn-lt"/>
                        </a:rPr>
                        <a:t>Test Data Set Reprocessing Validation Completed</a:t>
                      </a:r>
                      <a:endParaRPr lang="en-US" sz="1000" dirty="0">
                        <a:latin typeface="+mn-lt"/>
                      </a:endParaRPr>
                    </a:p>
                  </a:txBody>
                  <a:tcPr anchor="ctr">
                    <a:solidFill>
                      <a:srgbClr val="92D050"/>
                    </a:solidFill>
                  </a:tcPr>
                </a:tc>
                <a:tc>
                  <a:txBody>
                    <a:bodyPr/>
                    <a:lstStyle/>
                    <a:p>
                      <a:pPr algn="ctr"/>
                      <a:endParaRPr lang="en-US" sz="1000" dirty="0">
                        <a:latin typeface="+mn-lt"/>
                      </a:endParaRPr>
                    </a:p>
                  </a:txBody>
                  <a:tcPr anchor="ctr">
                    <a:solidFill>
                      <a:srgbClr val="92D050"/>
                    </a:solidFill>
                  </a:tcPr>
                </a:tc>
                <a:tc>
                  <a:txBody>
                    <a:bodyPr/>
                    <a:lstStyle/>
                    <a:p>
                      <a:pPr algn="ctr"/>
                      <a:r>
                        <a:rPr lang="en-US" sz="1000" dirty="0" smtClean="0">
                          <a:latin typeface="+mn-lt"/>
                        </a:rPr>
                        <a:t>Complete reprocessing</a:t>
                      </a:r>
                      <a:r>
                        <a:rPr lang="en-US" sz="1000" baseline="0" dirty="0" smtClean="0">
                          <a:latin typeface="+mn-lt"/>
                        </a:rPr>
                        <a:t> of all OPS and SAR data to EO-SIP products</a:t>
                      </a:r>
                      <a:endParaRPr lang="en-US" sz="1000" dirty="0">
                        <a:latin typeface="+mn-lt"/>
                      </a:endParaRPr>
                    </a:p>
                  </a:txBody>
                  <a:tcPr anchor="ctr">
                    <a:solidFill>
                      <a:srgbClr val="FFC000"/>
                    </a:solidFill>
                  </a:tcPr>
                </a:tc>
              </a:tr>
              <a:tr h="624561">
                <a:tc>
                  <a:txBody>
                    <a:bodyPr/>
                    <a:lstStyle/>
                    <a:p>
                      <a:pPr algn="ctr"/>
                      <a:r>
                        <a:rPr lang="en-GB" sz="1050" b="0" dirty="0" smtClean="0">
                          <a:solidFill>
                            <a:srgbClr val="000000"/>
                          </a:solidFill>
                          <a:latin typeface="+mn-lt"/>
                          <a:ea typeface="MS PGothic" charset="0"/>
                        </a:rPr>
                        <a:t>DISCOVERABILITY</a:t>
                      </a:r>
                      <a:endParaRPr lang="en-US" sz="1050" dirty="0">
                        <a:latin typeface="+mn-l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mn-lt"/>
                          <a:ea typeface="+mn-ea"/>
                          <a:cs typeface="+mn-cs"/>
                        </a:rPr>
                        <a:t>URD Approved</a:t>
                      </a:r>
                    </a:p>
                  </a:txBody>
                  <a:tcPr anchor="ctr">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dirty="0" smtClean="0">
                        <a:latin typeface="+mn-lt"/>
                      </a:endParaRPr>
                    </a:p>
                  </a:txBody>
                  <a:tcPr anchor="ctr">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mn-lt"/>
                        </a:rPr>
                        <a:t>Full alignment</a:t>
                      </a:r>
                      <a:r>
                        <a:rPr lang="en-US" sz="1000" baseline="0" dirty="0" smtClean="0">
                          <a:latin typeface="+mn-lt"/>
                        </a:rPr>
                        <a:t> to reprocessed dataset</a:t>
                      </a:r>
                      <a:endParaRPr lang="en-US" sz="1000" dirty="0" smtClean="0">
                        <a:latin typeface="+mn-lt"/>
                      </a:endParaRPr>
                    </a:p>
                  </a:txBody>
                  <a:tcPr anchor="ctr">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mn-lt"/>
                        </a:rPr>
                        <a:t>Currently not discoverable via</a:t>
                      </a:r>
                      <a:r>
                        <a:rPr lang="en-US" sz="1000" baseline="0" dirty="0" smtClean="0">
                          <a:latin typeface="+mn-lt"/>
                        </a:rPr>
                        <a:t> ESA catalogues</a:t>
                      </a:r>
                      <a:endParaRPr lang="en-US" sz="1000" dirty="0" smtClean="0">
                        <a:latin typeface="+mn-lt"/>
                      </a:endParaRPr>
                    </a:p>
                  </a:txBody>
                  <a:tcPr anchor="ctr">
                    <a:solidFill>
                      <a:srgbClr val="FFC000"/>
                    </a:solidFill>
                  </a:tcPr>
                </a:tc>
              </a:tr>
              <a:tr h="608682">
                <a:tc>
                  <a:txBody>
                    <a:bodyPr/>
                    <a:lstStyle/>
                    <a:p>
                      <a:pPr algn="ctr"/>
                      <a:r>
                        <a:rPr lang="en-GB" sz="1050" b="0" dirty="0" smtClean="0">
                          <a:solidFill>
                            <a:srgbClr val="000000"/>
                          </a:solidFill>
                          <a:latin typeface="+mn-lt"/>
                          <a:ea typeface="MS PGothic" charset="0"/>
                        </a:rPr>
                        <a:t>ACCESSIBILITY</a:t>
                      </a:r>
                      <a:endParaRPr lang="en-US" sz="1050" dirty="0">
                        <a:latin typeface="+mn-l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mn-lt"/>
                          <a:ea typeface="+mn-ea"/>
                          <a:cs typeface="+mn-cs"/>
                        </a:rPr>
                        <a:t>URD Approved</a:t>
                      </a:r>
                    </a:p>
                  </a:txBody>
                  <a:tcPr anchor="ctr">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mn-lt"/>
                        </a:rPr>
                        <a:t>Planned via </a:t>
                      </a:r>
                      <a:r>
                        <a:rPr lang="en-US" sz="1000" dirty="0" err="1" smtClean="0">
                          <a:latin typeface="+mn-lt"/>
                        </a:rPr>
                        <a:t>DISSHarm</a:t>
                      </a:r>
                      <a:r>
                        <a:rPr lang="en-US" sz="1000" dirty="0" smtClean="0">
                          <a:latin typeface="+mn-lt"/>
                        </a:rPr>
                        <a:t> LDS</a:t>
                      </a:r>
                    </a:p>
                  </a:txBody>
                  <a:tcPr anchor="ctr">
                    <a:solidFill>
                      <a:srgbClr val="92D050"/>
                    </a:solidFill>
                  </a:tcPr>
                </a:tc>
                <a:tc>
                  <a:txBody>
                    <a:bodyPr/>
                    <a:lstStyle/>
                    <a:p>
                      <a:pPr algn="ctr"/>
                      <a:r>
                        <a:rPr lang="en-US" sz="1000" dirty="0" smtClean="0">
                          <a:latin typeface="+mn-lt"/>
                        </a:rPr>
                        <a:t>LDS Configuration</a:t>
                      </a:r>
                      <a:endParaRPr lang="en-US" sz="1000" dirty="0">
                        <a:latin typeface="+mn-lt"/>
                      </a:endParaRPr>
                    </a:p>
                  </a:txBody>
                  <a:tcPr anchor="ctr">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mn-lt"/>
                        </a:rPr>
                        <a:t>Currently not accessible</a:t>
                      </a:r>
                    </a:p>
                  </a:txBody>
                  <a:tcPr anchor="ctr">
                    <a:solidFill>
                      <a:srgbClr val="FFC000"/>
                    </a:solidFill>
                  </a:tcPr>
                </a:tc>
              </a:tr>
            </a:tbl>
          </a:graphicData>
        </a:graphic>
      </p:graphicFrame>
      <p:sp>
        <p:nvSpPr>
          <p:cNvPr id="117762" name="Rectangle 2"/>
          <p:cNvSpPr>
            <a:spLocks noGrp="1" noChangeArrowheads="1"/>
          </p:cNvSpPr>
          <p:nvPr>
            <p:ph type="title"/>
          </p:nvPr>
        </p:nvSpPr>
        <p:spPr>
          <a:xfrm>
            <a:off x="399878" y="363686"/>
            <a:ext cx="6105525" cy="461665"/>
          </a:xfrm>
        </p:spPr>
        <p:txBody>
          <a:bodyPr/>
          <a:lstStyle/>
          <a:p>
            <a:r>
              <a:rPr lang="en-GB" sz="2400" dirty="0" smtClean="0"/>
              <a:t>JERS-1 Status</a:t>
            </a:r>
            <a:endParaRPr lang="en-GB" sz="2400" dirty="0"/>
          </a:p>
        </p:txBody>
      </p:sp>
      <p:sp>
        <p:nvSpPr>
          <p:cNvPr id="4" name="Rectangle 3"/>
          <p:cNvSpPr/>
          <p:nvPr/>
        </p:nvSpPr>
        <p:spPr>
          <a:xfrm>
            <a:off x="6693112" y="3994150"/>
            <a:ext cx="539294" cy="74167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5448300" y="4094934"/>
            <a:ext cx="1779661" cy="553998"/>
          </a:xfrm>
          <a:prstGeom prst="rect">
            <a:avLst/>
          </a:prstGeom>
          <a:noFill/>
        </p:spPr>
        <p:txBody>
          <a:bodyPr wrap="square" rtlCol="0">
            <a:spAutoFit/>
          </a:bodyPr>
          <a:lstStyle/>
          <a:p>
            <a:pPr algn="ctr"/>
            <a:r>
              <a:rPr lang="en-US" sz="1000" dirty="0"/>
              <a:t>Reprocessing of OPS data completed. SAR reprocessing ongoing</a:t>
            </a:r>
          </a:p>
        </p:txBody>
      </p:sp>
      <p:sp>
        <p:nvSpPr>
          <p:cNvPr id="7" name="Rectangle 6"/>
          <p:cNvSpPr/>
          <p:nvPr/>
        </p:nvSpPr>
        <p:spPr>
          <a:xfrm>
            <a:off x="5229225" y="4751071"/>
            <a:ext cx="197168" cy="6079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3600450" y="4778352"/>
            <a:ext cx="1847850" cy="553998"/>
          </a:xfrm>
          <a:prstGeom prst="rect">
            <a:avLst/>
          </a:prstGeom>
          <a:noFill/>
        </p:spPr>
        <p:txBody>
          <a:bodyPr wrap="square" rtlCol="0">
            <a:spAutoFit/>
          </a:bodyPr>
          <a:lstStyle/>
          <a:p>
            <a:pPr algn="ctr" fontAlgn="auto">
              <a:spcBef>
                <a:spcPts val="0"/>
              </a:spcBef>
              <a:spcAft>
                <a:spcPts val="0"/>
              </a:spcAft>
              <a:defRPr/>
            </a:pPr>
            <a:r>
              <a:rPr lang="en-GB" sz="1000" dirty="0"/>
              <a:t>Mission Page aligned Product details page requires minor update</a:t>
            </a:r>
            <a:endParaRPr lang="en-US" sz="1000" dirty="0"/>
          </a:p>
        </p:txBody>
      </p:sp>
      <p:sp>
        <p:nvSpPr>
          <p:cNvPr id="8" name="Rectangle 7"/>
          <p:cNvSpPr/>
          <p:nvPr/>
        </p:nvSpPr>
        <p:spPr>
          <a:xfrm>
            <a:off x="6338130" y="3370580"/>
            <a:ext cx="892371" cy="60960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5448299" y="3397111"/>
            <a:ext cx="1779661" cy="553998"/>
          </a:xfrm>
          <a:prstGeom prst="rect">
            <a:avLst/>
          </a:prstGeom>
          <a:noFill/>
        </p:spPr>
        <p:txBody>
          <a:bodyPr wrap="square" rtlCol="0">
            <a:spAutoFit/>
          </a:bodyPr>
          <a:lstStyle/>
          <a:p>
            <a:pPr algn="ctr" fontAlgn="auto">
              <a:spcBef>
                <a:spcPts val="0"/>
              </a:spcBef>
              <a:spcAft>
                <a:spcPts val="0"/>
              </a:spcAft>
              <a:defRPr/>
            </a:pPr>
            <a:r>
              <a:rPr lang="en-US" sz="1000" dirty="0"/>
              <a:t>Associated Knowledge Preservation ongoing</a:t>
            </a:r>
            <a:br>
              <a:rPr lang="en-US" sz="1000" dirty="0"/>
            </a:br>
            <a:r>
              <a:rPr lang="en-US" sz="1000" dirty="0"/>
              <a:t>(PDSC MGM System)</a:t>
            </a:r>
          </a:p>
        </p:txBody>
      </p:sp>
    </p:spTree>
    <p:extLst>
      <p:ext uri="{BB962C8B-B14F-4D97-AF65-F5344CB8AC3E}">
        <p14:creationId xmlns:p14="http://schemas.microsoft.com/office/powerpoint/2010/main" val="192826960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906440318"/>
              </p:ext>
            </p:extLst>
          </p:nvPr>
        </p:nvGraphicFramePr>
        <p:xfrm>
          <a:off x="92761" y="1385826"/>
          <a:ext cx="8958479" cy="4483028"/>
        </p:xfrm>
        <a:graphic>
          <a:graphicData uri="http://schemas.openxmlformats.org/drawingml/2006/table">
            <a:tbl>
              <a:tblPr firstRow="1" bandRow="1">
                <a:tableStyleId>{5C22544A-7EE6-4342-B048-85BDC9FD1C3A}</a:tableStyleId>
              </a:tblPr>
              <a:tblGrid>
                <a:gridCol w="1606560"/>
                <a:gridCol w="1914587"/>
                <a:gridCol w="1812444"/>
                <a:gridCol w="1812444"/>
                <a:gridCol w="1812444"/>
              </a:tblGrid>
              <a:tr h="320318">
                <a:tc>
                  <a:txBody>
                    <a:bodyPr/>
                    <a:lstStyle/>
                    <a:p>
                      <a:pPr algn="ctr"/>
                      <a:r>
                        <a:rPr lang="en-US" sz="1100" dirty="0" smtClean="0">
                          <a:solidFill>
                            <a:schemeClr val="tx1"/>
                          </a:solidFill>
                        </a:rPr>
                        <a:t>PRESERVATION</a:t>
                      </a:r>
                      <a:r>
                        <a:rPr lang="en-US" sz="1100" baseline="0" dirty="0" smtClean="0">
                          <a:solidFill>
                            <a:schemeClr val="tx1"/>
                          </a:solidFill>
                        </a:rPr>
                        <a:t> </a:t>
                      </a:r>
                      <a:r>
                        <a:rPr lang="en-US" sz="1100" dirty="0" smtClean="0">
                          <a:solidFill>
                            <a:schemeClr val="tx1"/>
                          </a:solidFill>
                        </a:rPr>
                        <a:t>CRITERIA</a:t>
                      </a:r>
                      <a:endParaRPr lang="en-US" sz="1100" dirty="0"/>
                    </a:p>
                  </a:txBody>
                  <a:tcPr anchor="ctr"/>
                </a:tc>
                <a:tc>
                  <a:txBody>
                    <a:bodyPr/>
                    <a:lstStyle/>
                    <a:p>
                      <a:pPr algn="ctr"/>
                      <a:r>
                        <a:rPr lang="en-US" sz="1400" dirty="0" smtClean="0"/>
                        <a:t>0 – 25 %</a:t>
                      </a:r>
                      <a:endParaRPr lang="en-US" sz="1400" dirty="0"/>
                    </a:p>
                  </a:txBody>
                  <a:tcPr anchor="ctr"/>
                </a:tc>
                <a:tc>
                  <a:txBody>
                    <a:bodyPr/>
                    <a:lstStyle/>
                    <a:p>
                      <a:pPr algn="ctr"/>
                      <a:r>
                        <a:rPr lang="en-US" sz="1400" dirty="0" smtClean="0"/>
                        <a:t>25 – 50 %</a:t>
                      </a:r>
                      <a:endParaRPr lang="en-US" sz="1400" dirty="0"/>
                    </a:p>
                  </a:txBody>
                  <a:tcPr anchor="ctr"/>
                </a:tc>
                <a:tc>
                  <a:txBody>
                    <a:bodyPr/>
                    <a:lstStyle/>
                    <a:p>
                      <a:pPr algn="ctr"/>
                      <a:r>
                        <a:rPr lang="en-US" sz="1400" dirty="0" smtClean="0"/>
                        <a:t>50</a:t>
                      </a:r>
                      <a:r>
                        <a:rPr lang="en-US" sz="1400" baseline="0" dirty="0" smtClean="0"/>
                        <a:t> – 75 %</a:t>
                      </a:r>
                      <a:endParaRPr lang="en-US" sz="1400" dirty="0"/>
                    </a:p>
                  </a:txBody>
                  <a:tcPr anchor="ctr"/>
                </a:tc>
                <a:tc>
                  <a:txBody>
                    <a:bodyPr/>
                    <a:lstStyle/>
                    <a:p>
                      <a:pPr algn="ctr"/>
                      <a:r>
                        <a:rPr lang="en-US" sz="1400" dirty="0" smtClean="0"/>
                        <a:t>75 – 100 %</a:t>
                      </a:r>
                      <a:endParaRPr lang="en-US" sz="1400" dirty="0"/>
                    </a:p>
                  </a:txBody>
                  <a:tcPr anchor="ctr"/>
                </a:tc>
              </a:tr>
              <a:tr h="634440">
                <a:tc>
                  <a:txBody>
                    <a:bodyPr/>
                    <a:lstStyle/>
                    <a:p>
                      <a:pPr algn="ctr"/>
                      <a:r>
                        <a:rPr lang="en-US" sz="1050" dirty="0" smtClean="0">
                          <a:solidFill>
                            <a:schemeClr val="tx1"/>
                          </a:solidFill>
                          <a:latin typeface="+mn-lt"/>
                        </a:rPr>
                        <a:t>APPRAISAL &amp; ASSESSMENT</a:t>
                      </a:r>
                      <a:endParaRPr lang="en-US" sz="1050" dirty="0">
                        <a:latin typeface="+mn-lt"/>
                      </a:endParaRPr>
                    </a:p>
                  </a:txBody>
                  <a:tcPr anchor="ctr"/>
                </a:tc>
                <a:tc>
                  <a:txBody>
                    <a:bodyPr/>
                    <a:lstStyle/>
                    <a:p>
                      <a:pPr algn="ctr"/>
                      <a:endParaRPr lang="en-US" sz="1000" dirty="0">
                        <a:latin typeface="+mn-lt"/>
                      </a:endParaRPr>
                    </a:p>
                  </a:txBody>
                  <a:tcPr anchor="ctr">
                    <a:solidFill>
                      <a:srgbClr val="92D050"/>
                    </a:solidFill>
                  </a:tcPr>
                </a:tc>
                <a:tc>
                  <a:txBody>
                    <a:bodyPr/>
                    <a:lstStyle/>
                    <a:p>
                      <a:pPr algn="ctr"/>
                      <a:endParaRPr lang="en-US" sz="1000" dirty="0">
                        <a:latin typeface="+mn-lt"/>
                      </a:endParaRPr>
                    </a:p>
                  </a:txBody>
                  <a:tcPr anchor="ctr">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mn-lt"/>
                        </a:rPr>
                        <a:t>All</a:t>
                      </a:r>
                      <a:r>
                        <a:rPr lang="en-US" sz="1000" baseline="0" dirty="0" smtClean="0">
                          <a:latin typeface="+mn-lt"/>
                        </a:rPr>
                        <a:t> ESA </a:t>
                      </a:r>
                      <a:r>
                        <a:rPr lang="en-US" sz="1000" dirty="0" smtClean="0">
                          <a:latin typeface="+mn-lt"/>
                        </a:rPr>
                        <a:t>data is to be preserved</a:t>
                      </a:r>
                    </a:p>
                  </a:txBody>
                  <a:tcPr anchor="ctr">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mn-lt"/>
                        </a:rPr>
                        <a:t>Completed</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mn-lt"/>
                        </a:rPr>
                        <a:t>(50% data</a:t>
                      </a:r>
                      <a:r>
                        <a:rPr lang="en-US" sz="1000" baseline="0" dirty="0" smtClean="0">
                          <a:latin typeface="+mn-lt"/>
                        </a:rPr>
                        <a:t> is u</a:t>
                      </a:r>
                      <a:r>
                        <a:rPr lang="en-US" sz="1000" dirty="0" smtClean="0">
                          <a:latin typeface="+mn-lt"/>
                        </a:rPr>
                        <a:t>nique)</a:t>
                      </a:r>
                      <a:endParaRPr lang="en-US" sz="1000" baseline="0" dirty="0" smtClean="0">
                        <a:latin typeface="+mn-lt"/>
                      </a:endParaRPr>
                    </a:p>
                  </a:txBody>
                  <a:tcPr anchor="ctr">
                    <a:solidFill>
                      <a:srgbClr val="92D050"/>
                    </a:solidFill>
                  </a:tcPr>
                </a:tc>
              </a:tr>
              <a:tr h="57734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latin typeface="+mn-lt"/>
                        </a:rPr>
                        <a:t>COLLECTION</a:t>
                      </a:r>
                      <a:r>
                        <a:rPr lang="en-US" sz="1050" baseline="0" dirty="0" smtClean="0">
                          <a:latin typeface="+mn-lt"/>
                        </a:rPr>
                        <a:t> &amp; REPATRIATION</a:t>
                      </a:r>
                      <a:endParaRPr lang="en-US" sz="1050" dirty="0">
                        <a:latin typeface="+mn-lt"/>
                      </a:endParaRPr>
                    </a:p>
                  </a:txBody>
                  <a:tcPr anchor="ctr"/>
                </a:tc>
                <a:tc>
                  <a:txBody>
                    <a:bodyPr/>
                    <a:lstStyle/>
                    <a:p>
                      <a:pPr algn="ctr"/>
                      <a:endParaRPr lang="en-US" sz="1000" dirty="0">
                        <a:latin typeface="+mn-lt"/>
                      </a:endParaRPr>
                    </a:p>
                  </a:txBody>
                  <a:tcPr anchor="ctr">
                    <a:solidFill>
                      <a:srgbClr val="92D050"/>
                    </a:solidFill>
                  </a:tcPr>
                </a:tc>
                <a:tc>
                  <a:txBody>
                    <a:bodyPr/>
                    <a:lstStyle/>
                    <a:p>
                      <a:pPr algn="ctr"/>
                      <a:endParaRPr lang="en-US" sz="1000" dirty="0">
                        <a:latin typeface="+mn-lt"/>
                      </a:endParaRPr>
                    </a:p>
                  </a:txBody>
                  <a:tcPr anchor="ctr">
                    <a:solidFill>
                      <a:srgbClr val="92D050"/>
                    </a:solidFill>
                  </a:tcPr>
                </a:tc>
                <a:tc>
                  <a:txBody>
                    <a:bodyPr/>
                    <a:lstStyle/>
                    <a:p>
                      <a:pPr algn="ctr"/>
                      <a:endParaRPr lang="en-US" sz="1000" dirty="0">
                        <a:latin typeface="+mn-lt"/>
                      </a:endParaRPr>
                    </a:p>
                  </a:txBody>
                  <a:tcPr anchor="ctr">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mn-lt"/>
                        </a:rPr>
                        <a:t>Completed</a:t>
                      </a:r>
                    </a:p>
                  </a:txBody>
                  <a:tcPr anchor="ctr">
                    <a:solidFill>
                      <a:srgbClr val="92D050"/>
                    </a:solidFill>
                  </a:tcPr>
                </a:tc>
              </a:tr>
              <a:tr h="32668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aseline="0" dirty="0" smtClean="0">
                          <a:solidFill>
                            <a:schemeClr val="tx1"/>
                          </a:solidFill>
                          <a:latin typeface="+mn-lt"/>
                        </a:rPr>
                        <a:t>CONSOLIDATION</a:t>
                      </a:r>
                      <a:endParaRPr lang="en-US" sz="1050" dirty="0" smtClean="0">
                        <a:solidFill>
                          <a:schemeClr val="tx1"/>
                        </a:solidFill>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dirty="0">
                        <a:latin typeface="+mn-lt"/>
                      </a:endParaRP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mn-lt"/>
                          <a:ea typeface="+mn-ea"/>
                          <a:cs typeface="+mn-cs"/>
                        </a:rPr>
                        <a:t>Draft EO-SIP </a:t>
                      </a:r>
                      <a:r>
                        <a:rPr kumimoji="0" lang="en-US" sz="1000" b="0" i="0" u="none" strike="noStrike" kern="1200" cap="none" spc="0" normalizeH="0" baseline="0" noProof="0" dirty="0" err="1" smtClean="0">
                          <a:ln>
                            <a:noFill/>
                          </a:ln>
                          <a:solidFill>
                            <a:srgbClr val="000000"/>
                          </a:solidFill>
                          <a:effectLst/>
                          <a:uLnTx/>
                          <a:uFillTx/>
                          <a:latin typeface="+mn-lt"/>
                          <a:ea typeface="+mn-ea"/>
                          <a:cs typeface="+mn-cs"/>
                        </a:rPr>
                        <a:t>Specialisation</a:t>
                      </a:r>
                      <a:r>
                        <a:rPr kumimoji="0" lang="en-US" sz="1000" b="0" i="0" u="none" strike="noStrike" kern="1200" cap="none" spc="0" normalizeH="0" baseline="0" noProof="0" dirty="0" smtClean="0">
                          <a:ln>
                            <a:noFill/>
                          </a:ln>
                          <a:solidFill>
                            <a:srgbClr val="000000"/>
                          </a:solidFill>
                          <a:effectLst/>
                          <a:uLnTx/>
                          <a:uFillTx/>
                          <a:latin typeface="+mn-lt"/>
                          <a:ea typeface="+mn-ea"/>
                          <a:cs typeface="+mn-cs"/>
                        </a:rPr>
                        <a:t> Completed</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srgbClr val="000000"/>
                        </a:solidFill>
                        <a:effectLst/>
                        <a:uLnTx/>
                        <a:uFillTx/>
                        <a:latin typeface="+mn-lt"/>
                        <a:ea typeface="+mn-ea"/>
                        <a:cs typeface="+mn-cs"/>
                      </a:endParaRPr>
                    </a:p>
                  </a:txBody>
                  <a:tcPr anchor="ctr">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mn-lt"/>
                        </a:rPr>
                        <a:t>ESA dataset Completed. Contacted</a:t>
                      </a:r>
                      <a:r>
                        <a:rPr lang="en-US" sz="1000" baseline="0" dirty="0" smtClean="0">
                          <a:latin typeface="+mn-lt"/>
                        </a:rPr>
                        <a:t> NASA for further cooperation</a:t>
                      </a:r>
                      <a:endParaRPr lang="en-US" sz="1000" dirty="0">
                        <a:latin typeface="+mn-lt"/>
                      </a:endParaRPr>
                    </a:p>
                  </a:txBody>
                  <a:tcPr anchor="ctr">
                    <a:solidFill>
                      <a:srgbClr val="92D050"/>
                    </a:solidFill>
                  </a:tcPr>
                </a:tc>
              </a:tr>
              <a:tr h="49503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aseline="0" dirty="0" smtClean="0">
                          <a:latin typeface="+mn-lt"/>
                        </a:rPr>
                        <a:t>ARCHIVING</a:t>
                      </a:r>
                      <a:r>
                        <a:rPr lang="en-US" sz="1050" b="0" kern="1200" baseline="0" dirty="0" smtClean="0">
                          <a:solidFill>
                            <a:srgbClr val="000000"/>
                          </a:solidFill>
                          <a:latin typeface="+mn-lt"/>
                          <a:ea typeface="MS PGothic" charset="0"/>
                          <a:cs typeface="+mn-cs"/>
                        </a:rPr>
                        <a:t> &amp; PRESERVATION</a:t>
                      </a:r>
                      <a:endParaRPr lang="en-US" sz="1050" dirty="0">
                        <a:latin typeface="+mn-l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aseline="0" dirty="0" smtClean="0">
                          <a:latin typeface="+mn-lt"/>
                        </a:rPr>
                        <a:t>Associated Knowledge Preservation Completed</a:t>
                      </a:r>
                      <a:br>
                        <a:rPr lang="en-US" sz="1000" baseline="0" dirty="0" smtClean="0">
                          <a:latin typeface="+mn-lt"/>
                        </a:rPr>
                      </a:br>
                      <a:r>
                        <a:rPr lang="en-US" sz="1000" baseline="0" dirty="0" smtClean="0">
                          <a:latin typeface="+mn-lt"/>
                        </a:rPr>
                        <a:t>(PDSC MGM System)</a:t>
                      </a:r>
                      <a:r>
                        <a:rPr kumimoji="0" lang="en-US" sz="1000" b="0" i="0" u="none" strike="noStrike" kern="1200" cap="none" spc="0" normalizeH="0" baseline="0" noProof="0" dirty="0" smtClean="0">
                          <a:ln>
                            <a:noFill/>
                          </a:ln>
                          <a:solidFill>
                            <a:srgbClr val="000000"/>
                          </a:solidFill>
                          <a:effectLst/>
                          <a:uLnTx/>
                          <a:uFillTx/>
                          <a:latin typeface="+mn-lt"/>
                          <a:ea typeface="+mn-ea"/>
                          <a:cs typeface="+mn-cs"/>
                        </a:rPr>
                        <a:t> </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mn-lt"/>
                          <a:ea typeface="+mn-ea"/>
                          <a:cs typeface="+mn-cs"/>
                        </a:rPr>
                        <a:t>Full data set copy in Cold Back-up Archive </a:t>
                      </a:r>
                      <a:br>
                        <a:rPr kumimoji="0" lang="en-US" sz="1000" b="0" i="0" u="none" strike="noStrike" kern="1200" cap="none" spc="0" normalizeH="0" baseline="0" noProof="0" dirty="0" smtClean="0">
                          <a:ln>
                            <a:noFill/>
                          </a:ln>
                          <a:solidFill>
                            <a:srgbClr val="000000"/>
                          </a:solidFill>
                          <a:effectLst/>
                          <a:uLnTx/>
                          <a:uFillTx/>
                          <a:latin typeface="+mn-lt"/>
                          <a:ea typeface="+mn-ea"/>
                          <a:cs typeface="+mn-cs"/>
                        </a:rPr>
                      </a:br>
                      <a:r>
                        <a:rPr kumimoji="0" lang="en-US" sz="1000" b="0" i="0" u="none" strike="noStrike" kern="1200" cap="none" spc="0" normalizeH="0" baseline="0" noProof="0" dirty="0" smtClean="0">
                          <a:ln>
                            <a:noFill/>
                          </a:ln>
                          <a:solidFill>
                            <a:srgbClr val="000000"/>
                          </a:solidFill>
                          <a:effectLst/>
                          <a:uLnTx/>
                          <a:uFillTx/>
                          <a:latin typeface="+mn-lt"/>
                          <a:ea typeface="+mn-ea"/>
                          <a:cs typeface="+mn-cs"/>
                        </a:rPr>
                        <a:t>(non-EO-SIP format)</a:t>
                      </a:r>
                    </a:p>
                  </a:txBody>
                  <a:tcPr anchor="ctr">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mn-lt"/>
                        </a:rPr>
                        <a:t>Test</a:t>
                      </a:r>
                      <a:r>
                        <a:rPr lang="en-US" sz="1000" baseline="0" dirty="0" smtClean="0">
                          <a:latin typeface="+mn-lt"/>
                        </a:rPr>
                        <a:t> EO-SIP Ingestion into CSA was successful</a:t>
                      </a:r>
                    </a:p>
                  </a:txBody>
                  <a:tcPr anchor="ctr">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mn-lt"/>
                        </a:rPr>
                        <a:t>EO-SIP</a:t>
                      </a:r>
                      <a:r>
                        <a:rPr lang="en-US" sz="1000" baseline="0" dirty="0" smtClean="0">
                          <a:latin typeface="+mn-lt"/>
                        </a:rPr>
                        <a:t> I</a:t>
                      </a:r>
                      <a:r>
                        <a:rPr lang="en-US" sz="1000" dirty="0" smtClean="0">
                          <a:latin typeface="+mn-lt"/>
                        </a:rPr>
                        <a:t>ngestion (TBC)</a:t>
                      </a:r>
                    </a:p>
                  </a:txBody>
                  <a:tcPr anchor="ctr">
                    <a:solidFill>
                      <a:schemeClr val="accent6"/>
                    </a:solidFill>
                  </a:tcPr>
                </a:tc>
              </a:tr>
              <a:tr h="606814">
                <a:tc>
                  <a:txBody>
                    <a:bodyPr/>
                    <a:lstStyle/>
                    <a:p>
                      <a:pPr algn="ctr"/>
                      <a:r>
                        <a:rPr lang="en-US" sz="1050" dirty="0" smtClean="0">
                          <a:latin typeface="+mn-lt"/>
                        </a:rPr>
                        <a:t>REPROCESSING</a:t>
                      </a:r>
                      <a:r>
                        <a:rPr lang="en-US" sz="1050" baseline="0" dirty="0" smtClean="0">
                          <a:latin typeface="+mn-lt"/>
                        </a:rPr>
                        <a:t> or ON-DEMAND PROCESSING </a:t>
                      </a:r>
                      <a:r>
                        <a:rPr lang="en-US" sz="1050" baseline="0" dirty="0" smtClean="0">
                          <a:solidFill>
                            <a:schemeClr val="tx1"/>
                          </a:solidFill>
                          <a:latin typeface="+mn-lt"/>
                        </a:rPr>
                        <a:t>IMPLEMENTATION</a:t>
                      </a:r>
                      <a:endParaRPr lang="en-US" sz="1050" dirty="0" smtClean="0">
                        <a:solidFill>
                          <a:schemeClr val="tx1"/>
                        </a:solidFill>
                        <a:latin typeface="+mn-lt"/>
                      </a:endParaRPr>
                    </a:p>
                  </a:txBody>
                  <a:tcPr anchor="ct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mn-lt"/>
                        </a:rPr>
                        <a:t>N/A</a:t>
                      </a:r>
                      <a:r>
                        <a:rPr lang="en-US" sz="1000" baseline="0" dirty="0" smtClean="0">
                          <a:latin typeface="+mn-lt"/>
                        </a:rPr>
                        <a:t> (p</a:t>
                      </a:r>
                      <a:r>
                        <a:rPr lang="en-US" sz="1000" dirty="0" smtClean="0">
                          <a:latin typeface="+mn-lt"/>
                        </a:rPr>
                        <a:t>rocessor unavailable)</a:t>
                      </a:r>
                    </a:p>
                  </a:txBody>
                  <a:tcPr anchor="ctr">
                    <a:solidFill>
                      <a:schemeClr val="accent6"/>
                    </a:solidFill>
                  </a:tcPr>
                </a:tc>
                <a:tc hMerge="1">
                  <a:txBody>
                    <a:bodyPr/>
                    <a:lstStyle/>
                    <a:p>
                      <a:pPr algn="ctr"/>
                      <a:endParaRPr lang="en-US" sz="1000" dirty="0">
                        <a:latin typeface="+mn-lt"/>
                      </a:endParaRPr>
                    </a:p>
                  </a:txBody>
                  <a:tcPr anchor="ctr">
                    <a:solidFill>
                      <a:srgbClr val="FF5050"/>
                    </a:solidFill>
                  </a:tcPr>
                </a:tc>
                <a:tc hMerge="1">
                  <a:txBody>
                    <a:bodyPr/>
                    <a:lstStyle/>
                    <a:p>
                      <a:pPr algn="ctr"/>
                      <a:endParaRPr lang="en-US" sz="1000" dirty="0">
                        <a:latin typeface="+mn-lt"/>
                      </a:endParaRPr>
                    </a:p>
                  </a:txBody>
                  <a:tcPr anchor="ctr">
                    <a:solidFill>
                      <a:srgbClr val="FF5050"/>
                    </a:solidFill>
                  </a:tcPr>
                </a:tc>
                <a:tc hMerge="1">
                  <a:txBody>
                    <a:bodyPr/>
                    <a:lstStyle/>
                    <a:p>
                      <a:pPr algn="ctr"/>
                      <a:endParaRPr lang="en-US" sz="1000" dirty="0">
                        <a:latin typeface="+mn-lt"/>
                      </a:endParaRPr>
                    </a:p>
                  </a:txBody>
                  <a:tcPr anchor="ctr">
                    <a:solidFill>
                      <a:srgbClr val="FF5050"/>
                    </a:solidFill>
                  </a:tcPr>
                </a:tc>
              </a:tr>
              <a:tr h="544996">
                <a:tc>
                  <a:txBody>
                    <a:bodyPr/>
                    <a:lstStyle/>
                    <a:p>
                      <a:pPr algn="ctr"/>
                      <a:r>
                        <a:rPr lang="en-GB" sz="1050" b="0" dirty="0" smtClean="0">
                          <a:solidFill>
                            <a:srgbClr val="000000"/>
                          </a:solidFill>
                          <a:latin typeface="+mn-lt"/>
                          <a:ea typeface="MS PGothic" charset="0"/>
                        </a:rPr>
                        <a:t>DISCOVERABILITY</a:t>
                      </a:r>
                      <a:endParaRPr lang="en-US" sz="1050" dirty="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000" dirty="0" smtClean="0">
                        <a:latin typeface="+mn-lt"/>
                      </a:endParaRPr>
                    </a:p>
                  </a:txBody>
                  <a:tcPr anchor="ctr">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dirty="0" smtClean="0">
                          <a:latin typeface="+mn-lt"/>
                        </a:rPr>
                        <a:t>Mission Page aligned</a:t>
                      </a:r>
                    </a:p>
                  </a:txBody>
                  <a:tcPr anchor="ctr">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dirty="0" smtClean="0">
                          <a:latin typeface="+mn-lt"/>
                        </a:rPr>
                        <a:t>Product details page requires minor update</a:t>
                      </a:r>
                      <a:endParaRPr lang="en-US" sz="1000" dirty="0" smtClean="0">
                        <a:latin typeface="+mn-lt"/>
                      </a:endParaRPr>
                    </a:p>
                  </a:txBody>
                  <a:tcPr anchor="ctr">
                    <a:solidFill>
                      <a:srgbClr val="FFC000"/>
                    </a:solidFill>
                  </a:tcPr>
                </a:tc>
                <a:tc>
                  <a:txBody>
                    <a:bodyPr/>
                    <a:lstStyle/>
                    <a:p>
                      <a:pPr algn="ctr"/>
                      <a:r>
                        <a:rPr lang="en-US" sz="1000" dirty="0" smtClean="0">
                          <a:latin typeface="+mn-lt"/>
                        </a:rPr>
                        <a:t>Not discoverable via</a:t>
                      </a:r>
                      <a:r>
                        <a:rPr lang="en-US" sz="1000" baseline="0" dirty="0" smtClean="0">
                          <a:latin typeface="+mn-lt"/>
                        </a:rPr>
                        <a:t> ESA catalogues</a:t>
                      </a:r>
                      <a:endParaRPr lang="en-US" sz="1000" dirty="0">
                        <a:latin typeface="+mn-lt"/>
                      </a:endParaRPr>
                    </a:p>
                  </a:txBody>
                  <a:tcPr anchor="ctr">
                    <a:solidFill>
                      <a:schemeClr val="accent6"/>
                    </a:solidFill>
                  </a:tcPr>
                </a:tc>
              </a:tr>
              <a:tr h="470728">
                <a:tc>
                  <a:txBody>
                    <a:bodyPr/>
                    <a:lstStyle/>
                    <a:p>
                      <a:pPr algn="ctr"/>
                      <a:r>
                        <a:rPr lang="en-GB" sz="1050" b="0" dirty="0" smtClean="0">
                          <a:solidFill>
                            <a:srgbClr val="000000"/>
                          </a:solidFill>
                          <a:latin typeface="+mn-lt"/>
                          <a:ea typeface="MS PGothic" charset="0"/>
                        </a:rPr>
                        <a:t>ACCESSIBILITY</a:t>
                      </a:r>
                      <a:endParaRPr lang="en-US" sz="1050" dirty="0">
                        <a:latin typeface="+mn-lt"/>
                      </a:endParaRPr>
                    </a:p>
                  </a:txBody>
                  <a:tcPr anchor="ctr"/>
                </a:tc>
                <a:tc gridSpan="4">
                  <a:txBody>
                    <a:bodyPr/>
                    <a:lstStyle/>
                    <a:p>
                      <a:pPr algn="ctr"/>
                      <a:r>
                        <a:rPr lang="en-GB" sz="1000" dirty="0" smtClean="0">
                          <a:latin typeface="+mn-lt"/>
                        </a:rPr>
                        <a:t>Not accessible to users via ESA systems</a:t>
                      </a:r>
                      <a:endParaRPr lang="en-US" sz="1000" dirty="0">
                        <a:latin typeface="+mn-lt"/>
                      </a:endParaRPr>
                    </a:p>
                  </a:txBody>
                  <a:tcPr anchor="ctr">
                    <a:solidFill>
                      <a:schemeClr val="accent6"/>
                    </a:solidFill>
                  </a:tcPr>
                </a:tc>
                <a:tc hMerge="1">
                  <a:txBody>
                    <a:bodyPr/>
                    <a:lstStyle/>
                    <a:p>
                      <a:pPr algn="ctr"/>
                      <a:endParaRPr lang="en-US" sz="1000" dirty="0">
                        <a:latin typeface="+mn-lt"/>
                      </a:endParaRPr>
                    </a:p>
                  </a:txBody>
                  <a:tcPr anchor="ctr"/>
                </a:tc>
                <a:tc hMerge="1">
                  <a:txBody>
                    <a:bodyPr/>
                    <a:lstStyle/>
                    <a:p>
                      <a:pPr algn="ctr"/>
                      <a:endParaRPr lang="en-US" sz="1000" dirty="0">
                        <a:latin typeface="+mn-lt"/>
                      </a:endParaRPr>
                    </a:p>
                  </a:txBody>
                  <a:tcPr anchor="ctr"/>
                </a:tc>
                <a:tc hMerge="1">
                  <a:txBody>
                    <a:bodyPr/>
                    <a:lstStyle/>
                    <a:p>
                      <a:pPr algn="ctr"/>
                      <a:endParaRPr lang="en-US" sz="1000" dirty="0">
                        <a:latin typeface="+mn-lt"/>
                      </a:endParaRPr>
                    </a:p>
                  </a:txBody>
                  <a:tcPr anchor="ctr"/>
                </a:tc>
              </a:tr>
            </a:tbl>
          </a:graphicData>
        </a:graphic>
      </p:graphicFrame>
      <p:sp>
        <p:nvSpPr>
          <p:cNvPr id="117762" name="Rectangle 2"/>
          <p:cNvSpPr>
            <a:spLocks noGrp="1" noChangeArrowheads="1"/>
          </p:cNvSpPr>
          <p:nvPr>
            <p:ph type="title"/>
          </p:nvPr>
        </p:nvSpPr>
        <p:spPr>
          <a:xfrm>
            <a:off x="574049" y="363686"/>
            <a:ext cx="6105525" cy="461665"/>
          </a:xfrm>
        </p:spPr>
        <p:txBody>
          <a:bodyPr/>
          <a:lstStyle/>
          <a:p>
            <a:r>
              <a:rPr lang="en-GB" sz="2400" dirty="0" smtClean="0"/>
              <a:t>Nimbus-7 </a:t>
            </a:r>
            <a:r>
              <a:rPr lang="en-GB" sz="2400" dirty="0"/>
              <a:t>CZCS Status</a:t>
            </a:r>
          </a:p>
        </p:txBody>
      </p:sp>
    </p:spTree>
    <p:extLst>
      <p:ext uri="{BB962C8B-B14F-4D97-AF65-F5344CB8AC3E}">
        <p14:creationId xmlns:p14="http://schemas.microsoft.com/office/powerpoint/2010/main" val="266692084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50494005"/>
              </p:ext>
            </p:extLst>
          </p:nvPr>
        </p:nvGraphicFramePr>
        <p:xfrm>
          <a:off x="93372" y="1485707"/>
          <a:ext cx="8957256" cy="4387240"/>
        </p:xfrm>
        <a:graphic>
          <a:graphicData uri="http://schemas.openxmlformats.org/drawingml/2006/table">
            <a:tbl>
              <a:tblPr firstRow="1" bandRow="1">
                <a:tableStyleId>{5C22544A-7EE6-4342-B048-85BDC9FD1C3A}</a:tableStyleId>
              </a:tblPr>
              <a:tblGrid>
                <a:gridCol w="1574529"/>
                <a:gridCol w="1915847"/>
                <a:gridCol w="1840768"/>
                <a:gridCol w="1710265"/>
                <a:gridCol w="1915847"/>
              </a:tblGrid>
              <a:tr h="320318">
                <a:tc>
                  <a:txBody>
                    <a:bodyPr/>
                    <a:lstStyle/>
                    <a:p>
                      <a:pPr algn="ctr"/>
                      <a:r>
                        <a:rPr lang="en-US" sz="1100" dirty="0" smtClean="0">
                          <a:solidFill>
                            <a:schemeClr val="tx1"/>
                          </a:solidFill>
                        </a:rPr>
                        <a:t>PRESERVATION</a:t>
                      </a:r>
                      <a:r>
                        <a:rPr lang="en-US" sz="1100" baseline="0" dirty="0" smtClean="0">
                          <a:solidFill>
                            <a:schemeClr val="tx1"/>
                          </a:solidFill>
                        </a:rPr>
                        <a:t> </a:t>
                      </a:r>
                      <a:r>
                        <a:rPr lang="en-US" sz="1100" dirty="0" smtClean="0">
                          <a:solidFill>
                            <a:schemeClr val="tx1"/>
                          </a:solidFill>
                        </a:rPr>
                        <a:t>CRITERIA</a:t>
                      </a:r>
                      <a:endParaRPr lang="en-US" sz="1100" dirty="0"/>
                    </a:p>
                  </a:txBody>
                  <a:tcPr anchor="ctr"/>
                </a:tc>
                <a:tc>
                  <a:txBody>
                    <a:bodyPr/>
                    <a:lstStyle/>
                    <a:p>
                      <a:pPr algn="ctr"/>
                      <a:r>
                        <a:rPr lang="en-US" sz="1400" dirty="0" smtClean="0"/>
                        <a:t>0 – 25 %</a:t>
                      </a:r>
                      <a:endParaRPr lang="en-US" sz="1400" dirty="0"/>
                    </a:p>
                  </a:txBody>
                  <a:tcPr anchor="ctr"/>
                </a:tc>
                <a:tc>
                  <a:txBody>
                    <a:bodyPr/>
                    <a:lstStyle/>
                    <a:p>
                      <a:pPr algn="ctr"/>
                      <a:r>
                        <a:rPr lang="en-US" sz="1400" dirty="0" smtClean="0"/>
                        <a:t>25 – 50 %</a:t>
                      </a:r>
                      <a:endParaRPr lang="en-US" sz="1400" dirty="0"/>
                    </a:p>
                  </a:txBody>
                  <a:tcPr anchor="ctr"/>
                </a:tc>
                <a:tc>
                  <a:txBody>
                    <a:bodyPr/>
                    <a:lstStyle/>
                    <a:p>
                      <a:pPr algn="ctr"/>
                      <a:r>
                        <a:rPr lang="en-US" sz="1400" dirty="0" smtClean="0"/>
                        <a:t>50</a:t>
                      </a:r>
                      <a:r>
                        <a:rPr lang="en-US" sz="1400" baseline="0" dirty="0" smtClean="0"/>
                        <a:t> – 75 %</a:t>
                      </a:r>
                      <a:endParaRPr lang="en-US" sz="1400" dirty="0"/>
                    </a:p>
                  </a:txBody>
                  <a:tcPr anchor="ctr"/>
                </a:tc>
                <a:tc>
                  <a:txBody>
                    <a:bodyPr/>
                    <a:lstStyle/>
                    <a:p>
                      <a:pPr algn="ctr"/>
                      <a:r>
                        <a:rPr lang="en-US" sz="1400" dirty="0" smtClean="0"/>
                        <a:t>75 – 100 %</a:t>
                      </a:r>
                      <a:endParaRPr lang="en-US" sz="1400" dirty="0"/>
                    </a:p>
                  </a:txBody>
                  <a:tcPr anchor="ctr"/>
                </a:tc>
              </a:tr>
              <a:tr h="508801">
                <a:tc>
                  <a:txBody>
                    <a:bodyPr/>
                    <a:lstStyle/>
                    <a:p>
                      <a:pPr algn="ctr"/>
                      <a:r>
                        <a:rPr lang="en-US" sz="1050" dirty="0" smtClean="0">
                          <a:solidFill>
                            <a:schemeClr val="tx1"/>
                          </a:solidFill>
                          <a:latin typeface="+mn-lt"/>
                        </a:rPr>
                        <a:t>APPRAISAL &amp; ASSESSMENT</a:t>
                      </a:r>
                      <a:endParaRPr lang="en-US" sz="1050" dirty="0">
                        <a:latin typeface="+mn-lt"/>
                      </a:endParaRPr>
                    </a:p>
                  </a:txBody>
                  <a:tcPr anchor="ctr"/>
                </a:tc>
                <a:tc>
                  <a:txBody>
                    <a:bodyPr/>
                    <a:lstStyle/>
                    <a:p>
                      <a:pPr algn="ctr"/>
                      <a:r>
                        <a:rPr lang="en-US" sz="1000" dirty="0" smtClean="0">
                          <a:latin typeface="+mn-lt"/>
                        </a:rPr>
                        <a:t>ESA Data Holdings: </a:t>
                      </a:r>
                    </a:p>
                    <a:p>
                      <a:pPr algn="ctr"/>
                      <a:r>
                        <a:rPr lang="en-GB" sz="1000" dirty="0" smtClean="0">
                          <a:solidFill>
                            <a:schemeClr val="tx1"/>
                          </a:solidFill>
                        </a:rPr>
                        <a:t>18, 1600 bpi CCTs</a:t>
                      </a:r>
                      <a:endParaRPr lang="en-US" sz="1000" dirty="0">
                        <a:latin typeface="+mn-lt"/>
                      </a:endParaRPr>
                    </a:p>
                  </a:txBody>
                  <a:tcPr anchor="ctr">
                    <a:solidFill>
                      <a:srgbClr val="92D050"/>
                    </a:solidFill>
                  </a:tcPr>
                </a:tc>
                <a:tc>
                  <a:txBody>
                    <a:bodyPr/>
                    <a:lstStyle/>
                    <a:p>
                      <a:pPr algn="ctr"/>
                      <a:endParaRPr lang="en-US" sz="1000" dirty="0">
                        <a:latin typeface="+mn-lt"/>
                      </a:endParaRPr>
                    </a:p>
                  </a:txBody>
                  <a:tcPr anchor="ctr">
                    <a:solidFill>
                      <a:srgbClr val="92D050"/>
                    </a:solidFill>
                  </a:tcPr>
                </a:tc>
                <a:tc>
                  <a:txBody>
                    <a:bodyPr/>
                    <a:lstStyle/>
                    <a:p>
                      <a:pPr algn="ctr"/>
                      <a:endParaRPr lang="en-US" sz="1000" dirty="0">
                        <a:latin typeface="+mn-lt"/>
                      </a:endParaRPr>
                    </a:p>
                  </a:txBody>
                  <a:tcPr anchor="ctr">
                    <a:solidFill>
                      <a:srgbClr val="92D050"/>
                    </a:solidFill>
                  </a:tcPr>
                </a:tc>
                <a:tc>
                  <a:txBody>
                    <a:bodyPr/>
                    <a:lstStyle/>
                    <a:p>
                      <a:pPr algn="ctr"/>
                      <a:r>
                        <a:rPr lang="en-US" sz="1000" dirty="0" smtClean="0">
                          <a:latin typeface="+mn-lt"/>
                        </a:rPr>
                        <a:t>Completed</a:t>
                      </a:r>
                    </a:p>
                  </a:txBody>
                  <a:tcPr anchor="ctr">
                    <a:solidFill>
                      <a:srgbClr val="92D050"/>
                    </a:solidFill>
                  </a:tcPr>
                </a:tc>
              </a:tr>
              <a:tr h="54091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latin typeface="+mn-lt"/>
                        </a:rPr>
                        <a:t>COLLECTION</a:t>
                      </a:r>
                      <a:r>
                        <a:rPr lang="en-US" sz="1050" baseline="0" dirty="0" smtClean="0">
                          <a:latin typeface="+mn-lt"/>
                        </a:rPr>
                        <a:t> &amp; REPATRIATION</a:t>
                      </a:r>
                      <a:endParaRPr lang="en-US" sz="1050" dirty="0">
                        <a:latin typeface="+mn-lt"/>
                      </a:endParaRPr>
                    </a:p>
                  </a:txBody>
                  <a:tcPr anchor="ctr"/>
                </a:tc>
                <a:tc>
                  <a:txBody>
                    <a:bodyPr/>
                    <a:lstStyle/>
                    <a:p>
                      <a:pPr algn="ctr"/>
                      <a:endParaRPr lang="en-US" sz="1000" dirty="0">
                        <a:latin typeface="+mn-lt"/>
                      </a:endParaRPr>
                    </a:p>
                  </a:txBody>
                  <a:tcPr anchor="ctr">
                    <a:solidFill>
                      <a:srgbClr val="92D050"/>
                    </a:solidFill>
                  </a:tcPr>
                </a:tc>
                <a:tc>
                  <a:txBody>
                    <a:bodyPr/>
                    <a:lstStyle/>
                    <a:p>
                      <a:pPr algn="ctr"/>
                      <a:endParaRPr lang="en-US" sz="1000" dirty="0">
                        <a:latin typeface="+mn-lt"/>
                      </a:endParaRPr>
                    </a:p>
                  </a:txBody>
                  <a:tcPr anchor="ctr">
                    <a:solidFill>
                      <a:srgbClr val="92D050"/>
                    </a:solidFill>
                  </a:tcPr>
                </a:tc>
                <a:tc>
                  <a:txBody>
                    <a:bodyPr/>
                    <a:lstStyle/>
                    <a:p>
                      <a:pPr algn="ctr"/>
                      <a:endParaRPr lang="en-US" sz="1000" dirty="0">
                        <a:latin typeface="+mn-lt"/>
                      </a:endParaRPr>
                    </a:p>
                  </a:txBody>
                  <a:tcPr anchor="ctr">
                    <a:solidFill>
                      <a:srgbClr val="92D050"/>
                    </a:solidFill>
                  </a:tcPr>
                </a:tc>
                <a:tc>
                  <a:txBody>
                    <a:bodyPr/>
                    <a:lstStyle/>
                    <a:p>
                      <a:pPr algn="ctr"/>
                      <a:r>
                        <a:rPr lang="en-US" sz="1000" dirty="0" smtClean="0">
                          <a:latin typeface="+mn-lt"/>
                        </a:rPr>
                        <a:t>Completed</a:t>
                      </a:r>
                      <a:endParaRPr lang="en-US" sz="1000" dirty="0">
                        <a:latin typeface="+mn-lt"/>
                      </a:endParaRPr>
                    </a:p>
                  </a:txBody>
                  <a:tcPr anchor="ctr">
                    <a:solidFill>
                      <a:srgbClr val="92D050"/>
                    </a:solidFill>
                  </a:tcPr>
                </a:tc>
              </a:tr>
              <a:tr h="52024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aseline="0" dirty="0" smtClean="0">
                          <a:solidFill>
                            <a:schemeClr val="tx1"/>
                          </a:solidFill>
                          <a:latin typeface="+mn-lt"/>
                        </a:rPr>
                        <a:t>CONSOLIDATION</a:t>
                      </a:r>
                      <a:endParaRPr lang="en-US" sz="1050" dirty="0" smtClean="0">
                        <a:solidFill>
                          <a:schemeClr val="tx1"/>
                        </a:solidFill>
                        <a:latin typeface="+mn-lt"/>
                      </a:endParaRPr>
                    </a:p>
                  </a:txBody>
                  <a:tcPr anchor="ct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dirty="0" smtClean="0">
                          <a:latin typeface="+mn-lt"/>
                        </a:rPr>
                        <a:t>Identify available CCT readers at ESA facilities as part of Phase-Out Project for possible transcription. </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dirty="0" smtClean="0">
                          <a:latin typeface="+mn-lt"/>
                        </a:rPr>
                        <a:t>Extract and read the data from the tapes (if</a:t>
                      </a:r>
                      <a:r>
                        <a:rPr lang="en-GB" sz="1000" baseline="0" dirty="0" smtClean="0">
                          <a:latin typeface="+mn-lt"/>
                        </a:rPr>
                        <a:t> available CCT readers)</a:t>
                      </a:r>
                      <a:r>
                        <a:rPr lang="en-GB" sz="1000" dirty="0" smtClean="0">
                          <a:latin typeface="+mn-lt"/>
                        </a:rPr>
                        <a:t>. </a:t>
                      </a:r>
                      <a:br>
                        <a:rPr lang="en-GB" sz="1000" dirty="0" smtClean="0">
                          <a:latin typeface="+mn-lt"/>
                        </a:rPr>
                      </a:br>
                      <a:r>
                        <a:rPr lang="en-GB" sz="1000" dirty="0" smtClean="0">
                          <a:latin typeface="+mn-lt"/>
                        </a:rPr>
                        <a:t>ESA has very few products. TBC if to keep or send</a:t>
                      </a:r>
                      <a:r>
                        <a:rPr lang="en-GB" sz="1000" baseline="0" dirty="0" smtClean="0">
                          <a:latin typeface="+mn-lt"/>
                        </a:rPr>
                        <a:t> to NASA/discard</a:t>
                      </a:r>
                      <a:endParaRPr lang="en-GB" sz="1000" dirty="0" smtClean="0">
                        <a:latin typeface="+mn-lt"/>
                      </a:endParaRPr>
                    </a:p>
                  </a:txBody>
                  <a:tcPr anchor="ctr">
                    <a:solidFill>
                      <a:schemeClr val="accent6"/>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dirty="0">
                        <a:latin typeface="+mn-lt"/>
                      </a:endParaRPr>
                    </a:p>
                  </a:txBody>
                  <a:tcPr anchor="ctr">
                    <a:solidFill>
                      <a:schemeClr val="accent6"/>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dirty="0" smtClean="0">
                        <a:latin typeface="+mn-lt"/>
                      </a:endParaRPr>
                    </a:p>
                  </a:txBody>
                  <a:tcPr anchor="ctr">
                    <a:solidFill>
                      <a:schemeClr val="accent6"/>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dirty="0" smtClean="0">
                        <a:latin typeface="+mn-lt"/>
                      </a:endParaRPr>
                    </a:p>
                  </a:txBody>
                  <a:tcPr anchor="ctr">
                    <a:solidFill>
                      <a:schemeClr val="accent6"/>
                    </a:solidFill>
                  </a:tcPr>
                </a:tc>
              </a:tr>
              <a:tr h="49503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aseline="0" dirty="0" smtClean="0">
                          <a:latin typeface="+mn-lt"/>
                        </a:rPr>
                        <a:t>ARCHIVING</a:t>
                      </a:r>
                      <a:r>
                        <a:rPr lang="en-US" sz="1050" b="0" kern="1200" baseline="0" dirty="0" smtClean="0">
                          <a:solidFill>
                            <a:srgbClr val="000000"/>
                          </a:solidFill>
                          <a:latin typeface="+mn-lt"/>
                          <a:ea typeface="MS PGothic" charset="0"/>
                          <a:cs typeface="+mn-cs"/>
                        </a:rPr>
                        <a:t> &amp; PRESERVATION</a:t>
                      </a:r>
                      <a:endParaRPr lang="en-US" sz="1050" dirty="0">
                        <a:latin typeface="+mn-l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srgbClr val="000000"/>
                        </a:solidFill>
                        <a:effectLst/>
                        <a:uLnTx/>
                        <a:uFillTx/>
                        <a:latin typeface="+mn-lt"/>
                        <a:ea typeface="+mn-ea"/>
                        <a:cs typeface="+mn-cs"/>
                      </a:endParaRP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mn-lt"/>
                          <a:ea typeface="+mn-ea"/>
                          <a:cs typeface="+mn-cs"/>
                        </a:rPr>
                        <a:t>Associated Knowledge Preservation </a:t>
                      </a:r>
                      <a:r>
                        <a:rPr lang="en-US" sz="1000" baseline="0" dirty="0" smtClean="0">
                          <a:latin typeface="+mn-lt"/>
                        </a:rPr>
                        <a:t>Completed</a:t>
                      </a:r>
                      <a:r>
                        <a:rPr kumimoji="0" lang="en-US" sz="1000" b="0" i="0" u="none" strike="noStrike" kern="1200" cap="none" spc="0" normalizeH="0" baseline="0" noProof="0" dirty="0" smtClean="0">
                          <a:ln>
                            <a:noFill/>
                          </a:ln>
                          <a:solidFill>
                            <a:srgbClr val="000000"/>
                          </a:solidFill>
                          <a:effectLst/>
                          <a:uLnTx/>
                          <a:uFillTx/>
                          <a:latin typeface="+mn-lt"/>
                          <a:ea typeface="+mn-ea"/>
                          <a:cs typeface="+mn-cs"/>
                        </a:rPr>
                        <a:t/>
                      </a:r>
                      <a:br>
                        <a:rPr kumimoji="0" lang="en-US" sz="1000" b="0" i="0" u="none" strike="noStrike" kern="1200" cap="none" spc="0" normalizeH="0" baseline="0" noProof="0" dirty="0" smtClean="0">
                          <a:ln>
                            <a:noFill/>
                          </a:ln>
                          <a:solidFill>
                            <a:srgbClr val="000000"/>
                          </a:solidFill>
                          <a:effectLst/>
                          <a:uLnTx/>
                          <a:uFillTx/>
                          <a:latin typeface="+mn-lt"/>
                          <a:ea typeface="+mn-ea"/>
                          <a:cs typeface="+mn-cs"/>
                        </a:rPr>
                      </a:br>
                      <a:r>
                        <a:rPr kumimoji="0" lang="en-US" sz="1000" b="0" i="0" u="none" strike="noStrike" kern="1200" cap="none" spc="0" normalizeH="0" baseline="0" noProof="0" dirty="0" smtClean="0">
                          <a:ln>
                            <a:noFill/>
                          </a:ln>
                          <a:solidFill>
                            <a:srgbClr val="000000"/>
                          </a:solidFill>
                          <a:effectLst/>
                          <a:uLnTx/>
                          <a:uFillTx/>
                          <a:latin typeface="+mn-lt"/>
                          <a:ea typeface="+mn-ea"/>
                          <a:cs typeface="+mn-cs"/>
                        </a:rPr>
                        <a:t>(PDSC MGM System) </a:t>
                      </a:r>
                    </a:p>
                  </a:txBody>
                  <a:tcPr anchor="ctr">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dirty="0" smtClean="0">
                          <a:latin typeface="+mn-lt"/>
                        </a:rPr>
                        <a:t>Data not archived at ESA facilities</a:t>
                      </a:r>
                    </a:p>
                  </a:txBody>
                  <a:tcPr anchor="ctr">
                    <a:solidFill>
                      <a:schemeClr val="accent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dirty="0" smtClean="0">
                          <a:latin typeface="+mn-lt"/>
                        </a:rPr>
                        <a:t>Data</a:t>
                      </a:r>
                      <a:r>
                        <a:rPr lang="en-GB" sz="1000" baseline="0" dirty="0" smtClean="0">
                          <a:latin typeface="+mn-lt"/>
                        </a:rPr>
                        <a:t> n</a:t>
                      </a:r>
                      <a:r>
                        <a:rPr lang="en-GB" sz="1000" dirty="0" smtClean="0">
                          <a:latin typeface="+mn-lt"/>
                        </a:rPr>
                        <a:t>ot</a:t>
                      </a:r>
                      <a:r>
                        <a:rPr lang="en-GB" sz="1000" baseline="0" dirty="0" smtClean="0">
                          <a:latin typeface="+mn-lt"/>
                        </a:rPr>
                        <a:t> </a:t>
                      </a:r>
                      <a:r>
                        <a:rPr lang="en-GB" sz="1000" dirty="0" smtClean="0">
                          <a:latin typeface="+mn-lt"/>
                        </a:rPr>
                        <a:t>ingested in robotic libraries</a:t>
                      </a:r>
                    </a:p>
                  </a:txBody>
                  <a:tcPr anchor="ctr">
                    <a:solidFill>
                      <a:schemeClr val="accent6"/>
                    </a:solidFill>
                  </a:tcPr>
                </a:tc>
              </a:tr>
              <a:tr h="495037">
                <a:tc>
                  <a:txBody>
                    <a:bodyPr/>
                    <a:lstStyle/>
                    <a:p>
                      <a:pPr algn="ctr"/>
                      <a:r>
                        <a:rPr lang="en-US" sz="1050" dirty="0" smtClean="0">
                          <a:latin typeface="+mn-lt"/>
                        </a:rPr>
                        <a:t>REPROCESSING</a:t>
                      </a:r>
                      <a:r>
                        <a:rPr lang="en-US" sz="1050" baseline="0" dirty="0" smtClean="0">
                          <a:latin typeface="+mn-lt"/>
                        </a:rPr>
                        <a:t> or ON-DEMAND PROCESSING </a:t>
                      </a:r>
                      <a:r>
                        <a:rPr lang="en-US" sz="1050" baseline="0" dirty="0" smtClean="0">
                          <a:solidFill>
                            <a:schemeClr val="tx1"/>
                          </a:solidFill>
                          <a:latin typeface="+mn-lt"/>
                        </a:rPr>
                        <a:t>IMPLEMENTATION</a:t>
                      </a:r>
                      <a:endParaRPr lang="en-US" sz="1050" dirty="0" smtClean="0">
                        <a:solidFill>
                          <a:schemeClr val="tx1"/>
                        </a:solidFill>
                        <a:latin typeface="+mn-lt"/>
                      </a:endParaRPr>
                    </a:p>
                  </a:txBody>
                  <a:tcPr anchor="ctr"/>
                </a:tc>
                <a:tc gridSpan="4">
                  <a:txBody>
                    <a:bodyPr/>
                    <a:lstStyle/>
                    <a:p>
                      <a:pPr algn="ctr"/>
                      <a:r>
                        <a:rPr lang="en-US" sz="1000" dirty="0" smtClean="0">
                          <a:latin typeface="+mn-lt"/>
                        </a:rPr>
                        <a:t>No reprocessing foreseen. </a:t>
                      </a:r>
                      <a:r>
                        <a:rPr lang="en-GB" sz="1000" dirty="0" smtClean="0">
                          <a:latin typeface="+mn-lt"/>
                        </a:rPr>
                        <a:t>ESA has 7-12 unique scenes, whereas the NASA HCMM dataset includes approximately 48,000 frames. NASA was contacted</a:t>
                      </a:r>
                      <a:r>
                        <a:rPr lang="en-GB" sz="1000" baseline="0" dirty="0" smtClean="0">
                          <a:latin typeface="+mn-lt"/>
                        </a:rPr>
                        <a:t> </a:t>
                      </a:r>
                      <a:r>
                        <a:rPr lang="en-GB" sz="1000" dirty="0" smtClean="0">
                          <a:latin typeface="+mn-lt"/>
                        </a:rPr>
                        <a:t>for possible cooperation.</a:t>
                      </a:r>
                      <a:endParaRPr lang="en-US" sz="1000" dirty="0">
                        <a:latin typeface="+mn-lt"/>
                      </a:endParaRPr>
                    </a:p>
                  </a:txBody>
                  <a:tcPr anchor="ctr">
                    <a:solidFill>
                      <a:schemeClr val="accent6"/>
                    </a:solidFill>
                  </a:tcPr>
                </a:tc>
                <a:tc hMerge="1">
                  <a:txBody>
                    <a:bodyPr/>
                    <a:lstStyle/>
                    <a:p>
                      <a:pPr algn="ctr"/>
                      <a:endParaRPr lang="en-US" sz="1000" dirty="0">
                        <a:latin typeface="+mn-lt"/>
                      </a:endParaRPr>
                    </a:p>
                  </a:txBody>
                  <a:tcPr anchor="ctr">
                    <a:solidFill>
                      <a:schemeClr val="accent6"/>
                    </a:solidFill>
                  </a:tcPr>
                </a:tc>
                <a:tc hMerge="1">
                  <a:txBody>
                    <a:bodyPr/>
                    <a:lstStyle/>
                    <a:p>
                      <a:pPr algn="ctr"/>
                      <a:endParaRPr lang="en-US" sz="1000" dirty="0">
                        <a:latin typeface="+mn-lt"/>
                      </a:endParaRPr>
                    </a:p>
                  </a:txBody>
                  <a:tcPr anchor="ctr">
                    <a:solidFill>
                      <a:schemeClr val="accent6"/>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latin typeface="+mn-lt"/>
                      </a:endParaRPr>
                    </a:p>
                  </a:txBody>
                  <a:tcPr anchor="ctr">
                    <a:solidFill>
                      <a:schemeClr val="accent6"/>
                    </a:solidFill>
                  </a:tcPr>
                </a:tc>
              </a:tr>
              <a:tr h="519116">
                <a:tc>
                  <a:txBody>
                    <a:bodyPr/>
                    <a:lstStyle/>
                    <a:p>
                      <a:pPr algn="ctr"/>
                      <a:r>
                        <a:rPr lang="en-GB" sz="1050" b="0" dirty="0" smtClean="0">
                          <a:solidFill>
                            <a:srgbClr val="000000"/>
                          </a:solidFill>
                          <a:latin typeface="+mn-lt"/>
                          <a:ea typeface="MS PGothic" charset="0"/>
                        </a:rPr>
                        <a:t>DISCOVERABILITY</a:t>
                      </a:r>
                      <a:endParaRPr lang="en-US" sz="1050" dirty="0">
                        <a:latin typeface="+mn-lt"/>
                      </a:endParaRPr>
                    </a:p>
                  </a:txBody>
                  <a:tcPr anchor="ctr"/>
                </a:tc>
                <a:tc gridSpan="4">
                  <a:txBody>
                    <a:bodyPr/>
                    <a:lstStyle/>
                    <a:p>
                      <a:pPr algn="ctr"/>
                      <a:r>
                        <a:rPr lang="en-US" sz="1000" dirty="0" smtClean="0">
                          <a:latin typeface="+mn-lt"/>
                        </a:rPr>
                        <a:t>Not discoverable via ESA Catalogues</a:t>
                      </a:r>
                      <a:endParaRPr lang="en-US" sz="1000" dirty="0">
                        <a:latin typeface="+mn-lt"/>
                      </a:endParaRPr>
                    </a:p>
                  </a:txBody>
                  <a:tcPr anchor="ctr">
                    <a:solidFill>
                      <a:schemeClr val="accent6"/>
                    </a:solidFill>
                  </a:tcPr>
                </a:tc>
                <a:tc hMerge="1">
                  <a:txBody>
                    <a:bodyPr/>
                    <a:lstStyle/>
                    <a:p>
                      <a:pPr algn="ctr"/>
                      <a:endParaRPr lang="en-US" sz="1000" dirty="0">
                        <a:latin typeface="+mn-lt"/>
                      </a:endParaRPr>
                    </a:p>
                  </a:txBody>
                  <a:tcPr anchor="ctr">
                    <a:solidFill>
                      <a:schemeClr val="accent6"/>
                    </a:solidFill>
                  </a:tcPr>
                </a:tc>
                <a:tc hMerge="1">
                  <a:txBody>
                    <a:bodyPr/>
                    <a:lstStyle/>
                    <a:p>
                      <a:pPr algn="ctr"/>
                      <a:endParaRPr lang="en-US" sz="1000" dirty="0">
                        <a:latin typeface="+mn-lt"/>
                      </a:endParaRPr>
                    </a:p>
                  </a:txBody>
                  <a:tcPr anchor="ctr">
                    <a:solidFill>
                      <a:schemeClr val="accent6"/>
                    </a:solidFill>
                  </a:tcPr>
                </a:tc>
                <a:tc hMerge="1">
                  <a:txBody>
                    <a:bodyPr/>
                    <a:lstStyle/>
                    <a:p>
                      <a:pPr algn="ctr"/>
                      <a:endParaRPr lang="en-US" sz="1000" dirty="0">
                        <a:latin typeface="+mn-lt"/>
                      </a:endParaRPr>
                    </a:p>
                  </a:txBody>
                  <a:tcPr anchor="ctr">
                    <a:solidFill>
                      <a:schemeClr val="accent6"/>
                    </a:solidFill>
                  </a:tcPr>
                </a:tc>
              </a:tr>
              <a:tr h="562890">
                <a:tc>
                  <a:txBody>
                    <a:bodyPr/>
                    <a:lstStyle/>
                    <a:p>
                      <a:pPr algn="ctr"/>
                      <a:r>
                        <a:rPr lang="en-GB" sz="1050" b="0" dirty="0" smtClean="0">
                          <a:solidFill>
                            <a:srgbClr val="000000"/>
                          </a:solidFill>
                          <a:latin typeface="+mn-lt"/>
                          <a:ea typeface="MS PGothic" charset="0"/>
                        </a:rPr>
                        <a:t>ACCESSIBILITY</a:t>
                      </a:r>
                      <a:endParaRPr lang="en-US" sz="1050" dirty="0">
                        <a:latin typeface="+mn-lt"/>
                      </a:endParaRPr>
                    </a:p>
                  </a:txBody>
                  <a:tcPr anchor="ctr"/>
                </a:tc>
                <a:tc gridSpan="4">
                  <a:txBody>
                    <a:bodyPr/>
                    <a:lstStyle/>
                    <a:p>
                      <a:pPr algn="ctr"/>
                      <a:r>
                        <a:rPr lang="en-GB" sz="1000" dirty="0" smtClean="0">
                          <a:latin typeface="+mn-lt"/>
                        </a:rPr>
                        <a:t>Not accessible to users via ESA systems</a:t>
                      </a:r>
                      <a:endParaRPr lang="en-US" sz="1000" dirty="0">
                        <a:latin typeface="+mn-lt"/>
                      </a:endParaRPr>
                    </a:p>
                  </a:txBody>
                  <a:tcPr anchor="ctr">
                    <a:solidFill>
                      <a:schemeClr val="accent6"/>
                    </a:solidFill>
                  </a:tcPr>
                </a:tc>
                <a:tc hMerge="1">
                  <a:txBody>
                    <a:bodyPr/>
                    <a:lstStyle/>
                    <a:p>
                      <a:pPr algn="ctr"/>
                      <a:endParaRPr lang="en-US" sz="1000" dirty="0">
                        <a:latin typeface="+mn-lt"/>
                      </a:endParaRPr>
                    </a:p>
                  </a:txBody>
                  <a:tcPr anchor="ctr">
                    <a:solidFill>
                      <a:schemeClr val="accent6"/>
                    </a:solidFill>
                  </a:tcPr>
                </a:tc>
                <a:tc hMerge="1">
                  <a:txBody>
                    <a:bodyPr/>
                    <a:lstStyle/>
                    <a:p>
                      <a:pPr algn="ctr"/>
                      <a:endParaRPr lang="en-US" sz="1000" dirty="0">
                        <a:latin typeface="+mn-lt"/>
                      </a:endParaRPr>
                    </a:p>
                  </a:txBody>
                  <a:tcPr anchor="ctr">
                    <a:solidFill>
                      <a:schemeClr val="accent6"/>
                    </a:solidFill>
                  </a:tcPr>
                </a:tc>
                <a:tc hMerge="1">
                  <a:txBody>
                    <a:bodyPr/>
                    <a:lstStyle/>
                    <a:p>
                      <a:pPr algn="ctr"/>
                      <a:endParaRPr lang="en-US" sz="1000" dirty="0">
                        <a:latin typeface="+mn-lt"/>
                      </a:endParaRPr>
                    </a:p>
                  </a:txBody>
                  <a:tcPr anchor="ctr">
                    <a:solidFill>
                      <a:schemeClr val="accent6"/>
                    </a:solidFill>
                  </a:tcPr>
                </a:tc>
              </a:tr>
            </a:tbl>
          </a:graphicData>
        </a:graphic>
      </p:graphicFrame>
      <p:sp>
        <p:nvSpPr>
          <p:cNvPr id="117762" name="Rectangle 2"/>
          <p:cNvSpPr>
            <a:spLocks noGrp="1" noChangeArrowheads="1"/>
          </p:cNvSpPr>
          <p:nvPr>
            <p:ph type="title"/>
          </p:nvPr>
        </p:nvSpPr>
        <p:spPr>
          <a:xfrm>
            <a:off x="399878" y="363686"/>
            <a:ext cx="6105525" cy="461665"/>
          </a:xfrm>
        </p:spPr>
        <p:txBody>
          <a:bodyPr/>
          <a:lstStyle/>
          <a:p>
            <a:r>
              <a:rPr lang="en-GB" sz="2400" dirty="0"/>
              <a:t>HCMM Status</a:t>
            </a:r>
          </a:p>
        </p:txBody>
      </p:sp>
    </p:spTree>
    <p:extLst>
      <p:ext uri="{BB962C8B-B14F-4D97-AF65-F5344CB8AC3E}">
        <p14:creationId xmlns:p14="http://schemas.microsoft.com/office/powerpoint/2010/main" val="84096003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7"/>
          <p:cNvSpPr>
            <a:spLocks noChangeArrowheads="1"/>
          </p:cNvSpPr>
          <p:nvPr/>
        </p:nvSpPr>
        <p:spPr bwMode="auto">
          <a:xfrm>
            <a:off x="223838" y="1156629"/>
            <a:ext cx="8666162" cy="5586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b="1" dirty="0" smtClean="0"/>
              <a:t>NOAA AVHRR</a:t>
            </a:r>
          </a:p>
          <a:p>
            <a:pPr marL="447675" lvl="1" indent="-171450">
              <a:buFont typeface="Arial" charset="0"/>
              <a:buChar char="•"/>
            </a:pPr>
            <a:r>
              <a:rPr lang="en-US" sz="1600" dirty="0" smtClean="0"/>
              <a:t>1987-2011</a:t>
            </a:r>
            <a:endParaRPr lang="en-US" sz="1600" dirty="0"/>
          </a:p>
          <a:p>
            <a:endParaRPr lang="en-US" b="1" dirty="0" smtClean="0"/>
          </a:p>
          <a:p>
            <a:r>
              <a:rPr lang="en-US" b="1" dirty="0" smtClean="0"/>
              <a:t>Nimbus</a:t>
            </a:r>
            <a:r>
              <a:rPr lang="en-US" b="1" dirty="0"/>
              <a:t>-7</a:t>
            </a:r>
            <a:r>
              <a:rPr lang="en-US" sz="2000" dirty="0"/>
              <a:t> </a:t>
            </a:r>
          </a:p>
          <a:p>
            <a:pPr marL="447675" lvl="1" indent="-171450">
              <a:buFont typeface="Arial" charset="0"/>
              <a:buChar char="•"/>
            </a:pPr>
            <a:r>
              <a:rPr lang="en-US" sz="1600" dirty="0"/>
              <a:t>Coastal Zone Color Scanner (</a:t>
            </a:r>
            <a:r>
              <a:rPr lang="en-US" sz="1600" b="1" i="1" dirty="0"/>
              <a:t>CZCS</a:t>
            </a:r>
            <a:r>
              <a:rPr lang="en-US" sz="1600" dirty="0"/>
              <a:t>)</a:t>
            </a:r>
          </a:p>
          <a:p>
            <a:pPr marL="447675" lvl="1" indent="-171450">
              <a:buFont typeface="Arial" charset="0"/>
              <a:buChar char="•"/>
            </a:pPr>
            <a:r>
              <a:rPr lang="en-GB" sz="1600" dirty="0"/>
              <a:t>Nov 1978 – Jun 1986</a:t>
            </a:r>
            <a:endParaRPr lang="en-US" sz="1600" dirty="0"/>
          </a:p>
          <a:p>
            <a:endParaRPr lang="en-US" sz="1400" dirty="0"/>
          </a:p>
          <a:p>
            <a:r>
              <a:rPr lang="en-US" dirty="0"/>
              <a:t>Marine Observation Satellites </a:t>
            </a:r>
            <a:r>
              <a:rPr lang="en-US" b="1" dirty="0"/>
              <a:t>MOS-1 &amp; MOS-1b</a:t>
            </a:r>
            <a:r>
              <a:rPr lang="en-US" sz="2000" b="1" dirty="0"/>
              <a:t> </a:t>
            </a:r>
          </a:p>
          <a:p>
            <a:pPr marL="447675" lvl="1" indent="-171450">
              <a:buFont typeface="Arial" charset="0"/>
              <a:buChar char="•"/>
            </a:pPr>
            <a:r>
              <a:rPr lang="en-GB" sz="1600" dirty="0"/>
              <a:t>MESSR </a:t>
            </a:r>
            <a:r>
              <a:rPr lang="en-GB" sz="1400" dirty="0"/>
              <a:t>(Multi-Spectral Electronic Self-Scanning Radiometer)</a:t>
            </a:r>
          </a:p>
          <a:p>
            <a:pPr marL="447675" lvl="1" indent="-171450">
              <a:buFont typeface="Arial" charset="0"/>
              <a:buChar char="•"/>
            </a:pPr>
            <a:r>
              <a:rPr lang="en-GB" sz="1600" dirty="0"/>
              <a:t>VTIR </a:t>
            </a:r>
            <a:r>
              <a:rPr lang="en-GB" sz="1400" dirty="0"/>
              <a:t>(Visible and Thermal Infrared Radiometer)</a:t>
            </a:r>
          </a:p>
          <a:p>
            <a:pPr marL="447675" lvl="1" indent="-171450">
              <a:buFont typeface="Arial" charset="0"/>
              <a:buChar char="•"/>
            </a:pPr>
            <a:r>
              <a:rPr lang="en-GB" sz="1600" dirty="0"/>
              <a:t>Feb 1987 – Nov 1995 &amp; Feb 1990 – April 1996</a:t>
            </a:r>
            <a:endParaRPr lang="en-US" sz="1600" dirty="0"/>
          </a:p>
          <a:p>
            <a:endParaRPr lang="en-US" sz="1400" dirty="0"/>
          </a:p>
          <a:p>
            <a:pPr algn="just">
              <a:spcAft>
                <a:spcPts val="600"/>
              </a:spcAft>
            </a:pPr>
            <a:r>
              <a:rPr lang="en-US" b="1" dirty="0"/>
              <a:t>Adeos-1</a:t>
            </a:r>
            <a:endParaRPr lang="en-GB" sz="1100" b="1" dirty="0"/>
          </a:p>
          <a:p>
            <a:pPr marL="447675" lvl="1" indent="-171450">
              <a:buFont typeface="Arial" charset="0"/>
              <a:buChar char="•"/>
            </a:pPr>
            <a:r>
              <a:rPr lang="en-GB" sz="1600" dirty="0"/>
              <a:t>OCTS (Ocean Colour and Temperature Scanner)</a:t>
            </a:r>
            <a:endParaRPr lang="en-US" sz="1600" dirty="0"/>
          </a:p>
          <a:p>
            <a:pPr marL="447675" lvl="1" indent="-171450">
              <a:buFont typeface="Arial" charset="0"/>
              <a:buChar char="•"/>
            </a:pPr>
            <a:r>
              <a:rPr lang="en-GB" sz="1600" dirty="0"/>
              <a:t>Aug 1996 – Jun 1997</a:t>
            </a:r>
          </a:p>
          <a:p>
            <a:endParaRPr lang="en-US" sz="1400" dirty="0"/>
          </a:p>
          <a:p>
            <a:r>
              <a:rPr lang="en-US" b="1" dirty="0"/>
              <a:t>SPOT-1 &amp; SPOT-2</a:t>
            </a:r>
          </a:p>
          <a:p>
            <a:pPr marL="447675" lvl="1" indent="-171450">
              <a:buFont typeface="Arial" charset="0"/>
              <a:buChar char="•"/>
            </a:pPr>
            <a:r>
              <a:rPr lang="en-GB" sz="1600" dirty="0"/>
              <a:t>Feb 1986 – Dec 1990 &amp; Jan 1990 – Jun 2009 </a:t>
            </a:r>
          </a:p>
          <a:p>
            <a:pPr marL="447675" lvl="1" indent="-171450">
              <a:buFont typeface="Arial" charset="0"/>
              <a:buChar char="•"/>
            </a:pPr>
            <a:r>
              <a:rPr lang="en-GB" sz="1600" dirty="0"/>
              <a:t>HRV (High Resolution Visible) &amp; HRVIR (High Resolution Visible IR)</a:t>
            </a:r>
          </a:p>
          <a:p>
            <a:endParaRPr lang="en-US" sz="2000" dirty="0"/>
          </a:p>
          <a:p>
            <a:pPr algn="ctr"/>
            <a:r>
              <a:rPr lang="en-US" b="1" i="1" dirty="0" smtClean="0"/>
              <a:t>Priority </a:t>
            </a:r>
            <a:r>
              <a:rPr lang="en-US" b="1" i="1" dirty="0"/>
              <a:t>order </a:t>
            </a:r>
            <a:r>
              <a:rPr lang="en-US" b="1" i="1" dirty="0" smtClean="0"/>
              <a:t>being confirmed with CCI representatives</a:t>
            </a:r>
            <a:endParaRPr lang="en-US" b="1" i="1" dirty="0"/>
          </a:p>
        </p:txBody>
      </p:sp>
      <p:sp>
        <p:nvSpPr>
          <p:cNvPr id="31746" name="Rectangle 1"/>
          <p:cNvSpPr>
            <a:spLocks noChangeArrowheads="1"/>
          </p:cNvSpPr>
          <p:nvPr/>
        </p:nvSpPr>
        <p:spPr bwMode="auto">
          <a:xfrm>
            <a:off x="109538" y="390525"/>
            <a:ext cx="7537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000" b="1">
                <a:solidFill>
                  <a:schemeClr val="bg1"/>
                </a:solidFill>
              </a:rPr>
              <a:t>Heritage datasets addressed in the coming months</a:t>
            </a:r>
          </a:p>
        </p:txBody>
      </p:sp>
      <p:pic>
        <p:nvPicPr>
          <p:cNvPr id="30723" name="Picture 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338888" y="2479675"/>
            <a:ext cx="2036762" cy="2717800"/>
          </a:xfrm>
          <a:prstGeom prst="rect">
            <a:avLst/>
          </a:prstGeom>
          <a:noFill/>
          <a:ln w="9525">
            <a:solidFill>
              <a:srgbClr val="000000"/>
            </a:solidFill>
            <a:miter lim="800000"/>
            <a:headEnd/>
            <a:tailEnd/>
          </a:ln>
          <a:effectLst>
            <a:outerShdw blurRad="508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89825" y="1293813"/>
            <a:ext cx="1400175" cy="2908300"/>
          </a:xfrm>
          <a:prstGeom prst="rect">
            <a:avLst/>
          </a:prstGeom>
          <a:noFill/>
          <a:ln w="9525">
            <a:solidFill>
              <a:srgbClr val="000000"/>
            </a:solidFill>
            <a:miter lim="800000"/>
            <a:headEnd/>
            <a:tailEnd/>
          </a:ln>
          <a:effectLst>
            <a:outerShdw blurRad="508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8033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GB" smtClean="0"/>
              <a:t>ESA UNCLASSIFIED – For Official Use</a:t>
            </a:r>
          </a:p>
        </p:txBody>
      </p:sp>
      <p:sp>
        <p:nvSpPr>
          <p:cNvPr id="8" name="Rectangle 7"/>
          <p:cNvSpPr>
            <a:spLocks noGrp="1" noChangeArrowheads="1"/>
          </p:cNvSpPr>
          <p:nvPr/>
        </p:nvSpPr>
        <p:spPr bwMode="auto">
          <a:xfrm>
            <a:off x="310882" y="3996393"/>
            <a:ext cx="8640762" cy="196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S PGothic" pitchFamily="34" charset="-128"/>
                <a:cs typeface="MS PGothic" charset="0"/>
              </a:defRPr>
            </a:lvl1pPr>
            <a:lvl2pPr marL="457200" indent="0" algn="ctr" rtl="0" eaLnBrk="0" fontAlgn="base" hangingPunct="0">
              <a:spcBef>
                <a:spcPct val="20000"/>
              </a:spcBef>
              <a:spcAft>
                <a:spcPct val="0"/>
              </a:spcAft>
              <a:buNone/>
              <a:defRPr sz="2800">
                <a:solidFill>
                  <a:schemeClr val="tx1"/>
                </a:solidFill>
                <a:latin typeface="+mn-lt"/>
                <a:ea typeface="MS PGothic" pitchFamily="34" charset="-128"/>
                <a:cs typeface="MS PGothic" charset="0"/>
              </a:defRPr>
            </a:lvl2pPr>
            <a:lvl3pPr marL="914400" indent="0" algn="ctr" rtl="0" eaLnBrk="0" fontAlgn="base" hangingPunct="0">
              <a:spcBef>
                <a:spcPct val="20000"/>
              </a:spcBef>
              <a:spcAft>
                <a:spcPct val="0"/>
              </a:spcAft>
              <a:buNone/>
              <a:defRPr sz="2400">
                <a:solidFill>
                  <a:schemeClr val="tx1"/>
                </a:solidFill>
                <a:latin typeface="+mn-lt"/>
                <a:ea typeface="MS PGothic" pitchFamily="34" charset="-128"/>
                <a:cs typeface="MS PGothic" charset="0"/>
              </a:defRPr>
            </a:lvl3pPr>
            <a:lvl4pPr marL="1371600" indent="0" algn="ctr" rtl="0" eaLnBrk="0" fontAlgn="base" hangingPunct="0">
              <a:spcBef>
                <a:spcPct val="20000"/>
              </a:spcBef>
              <a:spcAft>
                <a:spcPct val="0"/>
              </a:spcAft>
              <a:buNone/>
              <a:defRPr sz="2000">
                <a:solidFill>
                  <a:schemeClr val="tx1"/>
                </a:solidFill>
                <a:latin typeface="+mn-lt"/>
                <a:ea typeface="MS PGothic" pitchFamily="34" charset="-128"/>
                <a:cs typeface="MS PGothic" charset="0"/>
              </a:defRPr>
            </a:lvl4pPr>
            <a:lvl5pPr marL="1828800" indent="0" algn="ctr" rtl="0" eaLnBrk="0" fontAlgn="base" hangingPunct="0">
              <a:spcBef>
                <a:spcPct val="20000"/>
              </a:spcBef>
              <a:spcAft>
                <a:spcPct val="0"/>
              </a:spcAft>
              <a:buNone/>
              <a:defRPr sz="2000">
                <a:solidFill>
                  <a:schemeClr val="tx1"/>
                </a:solidFill>
                <a:latin typeface="+mn-lt"/>
                <a:ea typeface="MS PGothic" pitchFamily="34" charset="-128"/>
                <a:cs typeface="MS PGothic" charset="0"/>
              </a:defRPr>
            </a:lvl5pPr>
            <a:lvl6pPr marL="2286000" indent="0" algn="ctr" rtl="0" fontAlgn="base">
              <a:spcBef>
                <a:spcPct val="20000"/>
              </a:spcBef>
              <a:spcAft>
                <a:spcPct val="0"/>
              </a:spcAft>
              <a:buNone/>
              <a:defRPr sz="2000">
                <a:solidFill>
                  <a:schemeClr val="tx1"/>
                </a:solidFill>
                <a:latin typeface="+mn-lt"/>
                <a:ea typeface="+mn-ea"/>
              </a:defRPr>
            </a:lvl6pPr>
            <a:lvl7pPr marL="2743200" indent="0" algn="ctr" rtl="0" fontAlgn="base">
              <a:spcBef>
                <a:spcPct val="20000"/>
              </a:spcBef>
              <a:spcAft>
                <a:spcPct val="0"/>
              </a:spcAft>
              <a:buNone/>
              <a:defRPr sz="2000">
                <a:solidFill>
                  <a:schemeClr val="tx1"/>
                </a:solidFill>
                <a:latin typeface="+mn-lt"/>
                <a:ea typeface="+mn-ea"/>
              </a:defRPr>
            </a:lvl7pPr>
            <a:lvl8pPr marL="3200400" indent="0" algn="ctr" rtl="0" fontAlgn="base">
              <a:spcBef>
                <a:spcPct val="20000"/>
              </a:spcBef>
              <a:spcAft>
                <a:spcPct val="0"/>
              </a:spcAft>
              <a:buNone/>
              <a:defRPr sz="2000">
                <a:solidFill>
                  <a:schemeClr val="tx1"/>
                </a:solidFill>
                <a:latin typeface="+mn-lt"/>
                <a:ea typeface="+mn-ea"/>
              </a:defRPr>
            </a:lvl8pPr>
            <a:lvl9pPr marL="3657600" indent="0" algn="ctr" rtl="0" fontAlgn="base">
              <a:spcBef>
                <a:spcPct val="20000"/>
              </a:spcBef>
              <a:spcAft>
                <a:spcPct val="0"/>
              </a:spcAft>
              <a:buNone/>
              <a:defRPr sz="2000">
                <a:solidFill>
                  <a:schemeClr val="tx1"/>
                </a:solidFill>
                <a:latin typeface="+mn-lt"/>
                <a:ea typeface="+mn-ea"/>
              </a:defRPr>
            </a:lvl9pPr>
          </a:lstStyle>
          <a:p>
            <a:pPr eaLnBrk="1" hangingPunct="1">
              <a:lnSpc>
                <a:spcPct val="80000"/>
              </a:lnSpc>
            </a:pPr>
            <a:r>
              <a:rPr lang="en-GB" altLang="en-US" sz="4000" b="1" dirty="0" smtClean="0"/>
              <a:t>Heritage Data Programme</a:t>
            </a:r>
            <a:endParaRPr lang="en-GB" altLang="en-US" b="1" dirty="0" smtClean="0"/>
          </a:p>
        </p:txBody>
      </p:sp>
      <p:sp>
        <p:nvSpPr>
          <p:cNvPr id="3" name="Rectangle 2"/>
          <p:cNvSpPr/>
          <p:nvPr/>
        </p:nvSpPr>
        <p:spPr>
          <a:xfrm>
            <a:off x="960598" y="3260137"/>
            <a:ext cx="7294035" cy="400110"/>
          </a:xfrm>
          <a:prstGeom prst="rect">
            <a:avLst/>
          </a:prstGeom>
        </p:spPr>
        <p:txBody>
          <a:bodyPr wrap="square">
            <a:spAutoFit/>
          </a:bodyPr>
          <a:lstStyle/>
          <a:p>
            <a:r>
              <a:rPr lang="en-GB" sz="2000" b="1" i="1" dirty="0" smtClean="0"/>
              <a:t>Valorise </a:t>
            </a:r>
            <a:r>
              <a:rPr lang="en-GB" sz="2000" b="1" i="1" dirty="0"/>
              <a:t>the past to better understand the future</a:t>
            </a:r>
            <a:r>
              <a:rPr lang="en-US" sz="2000" b="1" dirty="0"/>
              <a:t> </a:t>
            </a:r>
          </a:p>
        </p:txBody>
      </p:sp>
      <p:pic>
        <p:nvPicPr>
          <p:cNvPr id="7" name="Picture 6"/>
          <p:cNvPicPr/>
          <p:nvPr/>
        </p:nvPicPr>
        <p:blipFill>
          <a:blip r:embed="rId2">
            <a:extLst>
              <a:ext uri="{28A0092B-C50C-407E-A947-70E740481C1C}">
                <a14:useLocalDpi xmlns:a14="http://schemas.microsoft.com/office/drawing/2010/main"/>
              </a:ext>
            </a:extLst>
          </a:blip>
          <a:srcRect/>
          <a:stretch>
            <a:fillRect/>
          </a:stretch>
        </p:blipFill>
        <p:spPr bwMode="auto">
          <a:xfrm>
            <a:off x="2606040" y="1239520"/>
            <a:ext cx="3502660" cy="1897380"/>
          </a:xfrm>
          <a:prstGeom prst="rect">
            <a:avLst/>
          </a:prstGeom>
          <a:noFill/>
          <a:ln>
            <a:noFill/>
          </a:ln>
        </p:spPr>
      </p:pic>
    </p:spTree>
    <p:extLst>
      <p:ext uri="{BB962C8B-B14F-4D97-AF65-F5344CB8AC3E}">
        <p14:creationId xmlns:p14="http://schemas.microsoft.com/office/powerpoint/2010/main" val="349995458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
          <p:cNvSpPr>
            <a:spLocks noChangeArrowheads="1"/>
          </p:cNvSpPr>
          <p:nvPr/>
        </p:nvSpPr>
        <p:spPr bwMode="auto">
          <a:xfrm>
            <a:off x="263770" y="2365375"/>
            <a:ext cx="5870331" cy="1149350"/>
          </a:xfrm>
          <a:prstGeom prst="rect">
            <a:avLst/>
          </a:prstGeom>
          <a:noFill/>
          <a:ln w="9525">
            <a:noFill/>
            <a:miter lim="800000"/>
            <a:headEnd/>
            <a:tailEnd/>
          </a:ln>
        </p:spPr>
        <p:txBody>
          <a:bodyPr tIns="0" bIns="0"/>
          <a:lstStyle/>
          <a:p>
            <a:pPr>
              <a:lnSpc>
                <a:spcPct val="110000"/>
              </a:lnSpc>
            </a:pPr>
            <a:r>
              <a:rPr lang="da-DK" sz="3200" b="1" dirty="0" smtClean="0">
                <a:solidFill>
                  <a:schemeClr val="accent1"/>
                </a:solidFill>
              </a:rPr>
              <a:t>ERS-1/2 Mobile </a:t>
            </a:r>
            <a:r>
              <a:rPr lang="da-DK" sz="3200" b="1" dirty="0" err="1" smtClean="0">
                <a:solidFill>
                  <a:schemeClr val="accent1"/>
                </a:solidFill>
              </a:rPr>
              <a:t>App</a:t>
            </a:r>
            <a:endParaRPr lang="da-DK" sz="3200" b="1" dirty="0">
              <a:solidFill>
                <a:schemeClr val="accent1"/>
              </a:solidFill>
            </a:endParaRPr>
          </a:p>
        </p:txBody>
      </p:sp>
      <p:sp>
        <p:nvSpPr>
          <p:cNvPr id="13" name="Rectangle 12"/>
          <p:cNvSpPr/>
          <p:nvPr/>
        </p:nvSpPr>
        <p:spPr>
          <a:xfrm>
            <a:off x="240324" y="6497638"/>
            <a:ext cx="4552950" cy="273050"/>
          </a:xfrm>
          <a:prstGeom prst="rect">
            <a:avLst/>
          </a:prstGeom>
          <a:ln>
            <a:no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GB" dirty="0"/>
          </a:p>
        </p:txBody>
      </p:sp>
      <p:pic>
        <p:nvPicPr>
          <p:cNvPr id="5125" name="Picture 4" descr="ACS_logo.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3335" y="6113463"/>
            <a:ext cx="1024303" cy="552450"/>
          </a:xfrm>
          <a:prstGeom prst="rect">
            <a:avLst/>
          </a:prstGeom>
          <a:noFill/>
          <a:ln w="9525">
            <a:noFill/>
            <a:miter lim="800000"/>
            <a:headEnd/>
            <a:tailEnd/>
          </a:ln>
        </p:spPr>
      </p:pic>
      <p:pic>
        <p:nvPicPr>
          <p:cNvPr id="1026" name="Picture 2" descr="C:\Data\Shared\ERS\ScreenShots_iPhone6\ERSiPhone6_1.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369433" y="1356128"/>
            <a:ext cx="2719170" cy="5239537"/>
          </a:xfrm>
          <a:prstGeom prst="rect">
            <a:avLst/>
          </a:prstGeom>
          <a:noFill/>
        </p:spPr>
      </p:pic>
    </p:spTree>
    <p:extLst>
      <p:ext uri="{BB962C8B-B14F-4D97-AF65-F5344CB8AC3E}">
        <p14:creationId xmlns:p14="http://schemas.microsoft.com/office/powerpoint/2010/main" val="280272961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title"/>
          </p:nvPr>
        </p:nvSpPr>
        <p:spPr>
          <a:xfrm>
            <a:off x="133350" y="323514"/>
            <a:ext cx="6200042" cy="430887"/>
          </a:xfrm>
        </p:spPr>
        <p:txBody>
          <a:bodyPr/>
          <a:lstStyle/>
          <a:p>
            <a:pPr eaLnBrk="1" hangingPunct="1"/>
            <a:r>
              <a:rPr lang="en-GB" dirty="0" smtClean="0">
                <a:ea typeface="ＭＳ Ｐゴシック" charset="-128"/>
              </a:rPr>
              <a:t>ERS-1/2 – Mobile App</a:t>
            </a:r>
          </a:p>
        </p:txBody>
      </p:sp>
      <p:sp>
        <p:nvSpPr>
          <p:cNvPr id="5122" name="Rectangle 9"/>
          <p:cNvSpPr>
            <a:spLocks noGrp="1" noChangeArrowheads="1"/>
          </p:cNvSpPr>
          <p:nvPr>
            <p:ph type="body" sz="half" idx="1"/>
          </p:nvPr>
        </p:nvSpPr>
        <p:spPr>
          <a:xfrm>
            <a:off x="162656" y="1518631"/>
            <a:ext cx="8694755" cy="4271286"/>
          </a:xfrm>
        </p:spPr>
        <p:txBody>
          <a:bodyPr/>
          <a:lstStyle/>
          <a:p>
            <a:pPr algn="just">
              <a:lnSpc>
                <a:spcPct val="110000"/>
              </a:lnSpc>
              <a:buFont typeface="Verdana" pitchFamily="34" charset="0"/>
              <a:buAutoNum type="alphaLcPeriod"/>
              <a:defRPr/>
            </a:pPr>
            <a:r>
              <a:rPr lang="en-GB" sz="1800" kern="1200" dirty="0" smtClean="0">
                <a:solidFill>
                  <a:schemeClr val="tx1"/>
                </a:solidFill>
              </a:rPr>
              <a:t>Promotion/outreach of the </a:t>
            </a:r>
            <a:r>
              <a:rPr lang="en-GB" sz="1800" kern="1200" dirty="0">
                <a:solidFill>
                  <a:schemeClr val="tx1"/>
                </a:solidFill>
              </a:rPr>
              <a:t>ERS </a:t>
            </a:r>
            <a:r>
              <a:rPr lang="en-GB" sz="1800" kern="1200" dirty="0" smtClean="0">
                <a:solidFill>
                  <a:schemeClr val="tx1"/>
                </a:solidFill>
              </a:rPr>
              <a:t>Heritage Mission to </a:t>
            </a:r>
            <a:r>
              <a:rPr lang="en-GB" sz="1800" kern="1200" dirty="0">
                <a:solidFill>
                  <a:schemeClr val="tx1"/>
                </a:solidFill>
              </a:rPr>
              <a:t>the general </a:t>
            </a:r>
            <a:r>
              <a:rPr lang="en-GB" sz="1800" kern="1200" dirty="0" smtClean="0">
                <a:solidFill>
                  <a:schemeClr val="tx1"/>
                </a:solidFill>
              </a:rPr>
              <a:t>public and scientific community.</a:t>
            </a:r>
            <a:endParaRPr lang="en-GB" sz="1800" kern="1200" dirty="0">
              <a:solidFill>
                <a:schemeClr val="tx1"/>
              </a:solidFill>
            </a:endParaRPr>
          </a:p>
          <a:p>
            <a:pPr marL="0" indent="0" algn="just">
              <a:lnSpc>
                <a:spcPct val="110000"/>
              </a:lnSpc>
              <a:buNone/>
              <a:defRPr/>
            </a:pPr>
            <a:endParaRPr lang="en-GB" sz="1100" kern="1200" dirty="0" smtClean="0">
              <a:solidFill>
                <a:schemeClr val="tx1"/>
              </a:solidFill>
            </a:endParaRPr>
          </a:p>
          <a:p>
            <a:pPr marL="0" indent="0" algn="just">
              <a:lnSpc>
                <a:spcPct val="110000"/>
              </a:lnSpc>
              <a:buNone/>
              <a:defRPr/>
            </a:pPr>
            <a:r>
              <a:rPr lang="en-GB" sz="1800" b="1" kern="1200" dirty="0">
                <a:solidFill>
                  <a:schemeClr val="accent1"/>
                </a:solidFill>
                <a:latin typeface="Verdana" pitchFamily="34" charset="0"/>
              </a:rPr>
              <a:t>Main Features</a:t>
            </a:r>
          </a:p>
          <a:p>
            <a:pPr algn="just">
              <a:lnSpc>
                <a:spcPct val="110000"/>
              </a:lnSpc>
              <a:buFont typeface="Verdana" pitchFamily="34" charset="0"/>
              <a:buAutoNum type="alphaLcPeriod"/>
              <a:defRPr/>
            </a:pPr>
            <a:r>
              <a:rPr lang="en-GB" sz="1800" kern="1200" dirty="0">
                <a:solidFill>
                  <a:schemeClr val="tx1"/>
                </a:solidFill>
              </a:rPr>
              <a:t>D</a:t>
            </a:r>
            <a:r>
              <a:rPr lang="en-GB" sz="1800" kern="1200" dirty="0" smtClean="0">
                <a:solidFill>
                  <a:schemeClr val="tx1"/>
                </a:solidFill>
              </a:rPr>
              <a:t>escription of mission objectives, ground </a:t>
            </a:r>
            <a:r>
              <a:rPr lang="en-GB" sz="1800" kern="1200" dirty="0">
                <a:solidFill>
                  <a:schemeClr val="tx1"/>
                </a:solidFill>
              </a:rPr>
              <a:t>segment </a:t>
            </a:r>
            <a:r>
              <a:rPr lang="en-GB" sz="1800" kern="1200" dirty="0" smtClean="0">
                <a:solidFill>
                  <a:schemeClr val="tx1"/>
                </a:solidFill>
              </a:rPr>
              <a:t>data flow, satellites and instruments including 3D models, application areas.</a:t>
            </a:r>
            <a:endParaRPr lang="en-GB" sz="1800" kern="1200" dirty="0">
              <a:solidFill>
                <a:schemeClr val="tx1"/>
              </a:solidFill>
            </a:endParaRPr>
          </a:p>
          <a:p>
            <a:pPr algn="just">
              <a:lnSpc>
                <a:spcPct val="110000"/>
              </a:lnSpc>
              <a:buFont typeface="Verdana" pitchFamily="34" charset="0"/>
              <a:buAutoNum type="alphaLcPeriod"/>
              <a:defRPr/>
            </a:pPr>
            <a:r>
              <a:rPr lang="en-GB" sz="1800" kern="1200" dirty="0">
                <a:solidFill>
                  <a:schemeClr val="tx1"/>
                </a:solidFill>
              </a:rPr>
              <a:t>A</a:t>
            </a:r>
            <a:r>
              <a:rPr lang="en-GB" sz="1800" kern="1200" dirty="0" smtClean="0">
                <a:solidFill>
                  <a:schemeClr val="tx1"/>
                </a:solidFill>
              </a:rPr>
              <a:t>nimations </a:t>
            </a:r>
            <a:r>
              <a:rPr lang="en-GB" sz="1800" kern="1200" dirty="0">
                <a:solidFill>
                  <a:schemeClr val="tx1"/>
                </a:solidFill>
              </a:rPr>
              <a:t>and satellites flight simulation.</a:t>
            </a:r>
          </a:p>
          <a:p>
            <a:pPr algn="just">
              <a:lnSpc>
                <a:spcPct val="110000"/>
              </a:lnSpc>
              <a:buFont typeface="Verdana" pitchFamily="34" charset="0"/>
              <a:buAutoNum type="alphaLcPeriod"/>
              <a:defRPr/>
            </a:pPr>
            <a:r>
              <a:rPr lang="en-GB" sz="1800" kern="1200" dirty="0" smtClean="0">
                <a:solidFill>
                  <a:schemeClr val="tx1"/>
                </a:solidFill>
              </a:rPr>
              <a:t>Visualization of ERS-1/2 Radar Altimeter (RA) </a:t>
            </a:r>
            <a:r>
              <a:rPr lang="en-GB" sz="1800" kern="1200" dirty="0">
                <a:solidFill>
                  <a:schemeClr val="tx1"/>
                </a:solidFill>
              </a:rPr>
              <a:t>and ATSR L1 </a:t>
            </a:r>
            <a:r>
              <a:rPr lang="en-GB" sz="1800" kern="1200" dirty="0" smtClean="0">
                <a:solidFill>
                  <a:schemeClr val="tx1"/>
                </a:solidFill>
              </a:rPr>
              <a:t>products on </a:t>
            </a:r>
            <a:r>
              <a:rPr lang="en-GB" sz="1800" kern="1200" dirty="0">
                <a:solidFill>
                  <a:schemeClr val="tx1"/>
                </a:solidFill>
              </a:rPr>
              <a:t>a</a:t>
            </a:r>
            <a:r>
              <a:rPr lang="en-GB" sz="1800" kern="1200" dirty="0" smtClean="0">
                <a:solidFill>
                  <a:schemeClr val="tx1"/>
                </a:solidFill>
              </a:rPr>
              <a:t> </a:t>
            </a:r>
            <a:r>
              <a:rPr lang="en-GB" sz="1800" kern="1200" dirty="0">
                <a:solidFill>
                  <a:schemeClr val="tx1"/>
                </a:solidFill>
              </a:rPr>
              <a:t>3D </a:t>
            </a:r>
            <a:r>
              <a:rPr lang="en-GB" sz="1800" kern="1200" dirty="0" smtClean="0">
                <a:solidFill>
                  <a:schemeClr val="tx1"/>
                </a:solidFill>
              </a:rPr>
              <a:t>map.</a:t>
            </a:r>
          </a:p>
          <a:p>
            <a:pPr algn="just">
              <a:lnSpc>
                <a:spcPct val="110000"/>
              </a:lnSpc>
              <a:buFont typeface="Verdana" pitchFamily="34" charset="0"/>
              <a:buAutoNum type="alphaLcPeriod"/>
              <a:defRPr/>
            </a:pPr>
            <a:r>
              <a:rPr lang="en-GB" sz="1800" kern="1200" dirty="0" smtClean="0">
                <a:solidFill>
                  <a:schemeClr val="tx1"/>
                </a:solidFill>
              </a:rPr>
              <a:t>Download of ERS</a:t>
            </a:r>
            <a:r>
              <a:rPr lang="en-GB" sz="1800" kern="1200" dirty="0">
                <a:solidFill>
                  <a:schemeClr val="tx1"/>
                </a:solidFill>
              </a:rPr>
              <a:t>-1/2 RA and ATSR L1 products </a:t>
            </a:r>
            <a:r>
              <a:rPr lang="en-GB" sz="1800" kern="1200" dirty="0" smtClean="0">
                <a:solidFill>
                  <a:schemeClr val="tx1"/>
                </a:solidFill>
              </a:rPr>
              <a:t>in a local </a:t>
            </a:r>
            <a:r>
              <a:rPr lang="en-GB" sz="1800" kern="1200" dirty="0">
                <a:solidFill>
                  <a:schemeClr val="tx1"/>
                </a:solidFill>
              </a:rPr>
              <a:t>user environment (via </a:t>
            </a:r>
            <a:r>
              <a:rPr lang="en-GB" sz="1800" kern="1200" dirty="0" err="1">
                <a:solidFill>
                  <a:schemeClr val="tx1"/>
                </a:solidFill>
              </a:rPr>
              <a:t>DropBox</a:t>
            </a:r>
            <a:r>
              <a:rPr lang="en-GB" sz="1800" kern="1200" dirty="0" smtClean="0">
                <a:solidFill>
                  <a:schemeClr val="tx1"/>
                </a:solidFill>
              </a:rPr>
              <a:t>).</a:t>
            </a:r>
          </a:p>
          <a:p>
            <a:pPr algn="just">
              <a:lnSpc>
                <a:spcPct val="110000"/>
              </a:lnSpc>
              <a:buFont typeface="Verdana" pitchFamily="34" charset="0"/>
              <a:buAutoNum type="alphaLcPeriod"/>
              <a:defRPr/>
            </a:pPr>
            <a:r>
              <a:rPr lang="en-GB" sz="1800" kern="1200" dirty="0" smtClean="0">
                <a:solidFill>
                  <a:schemeClr val="tx1"/>
                </a:solidFill>
              </a:rPr>
              <a:t>Available for Android and </a:t>
            </a:r>
            <a:r>
              <a:rPr lang="en-GB" sz="1800" kern="1200" dirty="0" err="1" smtClean="0">
                <a:solidFill>
                  <a:schemeClr val="tx1"/>
                </a:solidFill>
              </a:rPr>
              <a:t>iOS</a:t>
            </a:r>
            <a:endParaRPr lang="en-GB" sz="1800" dirty="0">
              <a:solidFill>
                <a:srgbClr val="FF0000"/>
              </a:solidFill>
            </a:endParaRPr>
          </a:p>
        </p:txBody>
      </p:sp>
      <p:sp>
        <p:nvSpPr>
          <p:cNvPr id="7171" name="Rectangle 3"/>
          <p:cNvSpPr>
            <a:spLocks noChangeArrowheads="1"/>
          </p:cNvSpPr>
          <p:nvPr/>
        </p:nvSpPr>
        <p:spPr bwMode="auto">
          <a:xfrm>
            <a:off x="133351" y="1137087"/>
            <a:ext cx="5048250" cy="473075"/>
          </a:xfrm>
          <a:prstGeom prst="rect">
            <a:avLst/>
          </a:prstGeom>
          <a:noFill/>
          <a:ln w="9525">
            <a:noFill/>
            <a:miter lim="800000"/>
            <a:headEnd/>
            <a:tailEnd/>
          </a:ln>
        </p:spPr>
        <p:txBody>
          <a:bodyPr/>
          <a:lstStyle/>
          <a:p>
            <a:pPr>
              <a:lnSpc>
                <a:spcPts val="2500"/>
              </a:lnSpc>
              <a:spcBef>
                <a:spcPct val="20000"/>
              </a:spcBef>
              <a:buClr>
                <a:schemeClr val="accent1"/>
              </a:buClr>
              <a:buFont typeface="Arial" pitchFamily="34" charset="0"/>
              <a:buNone/>
            </a:pPr>
            <a:r>
              <a:rPr lang="en-GB" sz="1800" b="1" dirty="0">
                <a:solidFill>
                  <a:schemeClr val="accent1"/>
                </a:solidFill>
              </a:rPr>
              <a:t>Objectives</a:t>
            </a:r>
            <a:r>
              <a:rPr lang="en-GB" sz="1800" dirty="0">
                <a:solidFill>
                  <a:schemeClr val="accent1"/>
                </a:solidFill>
              </a:rPr>
              <a:t> </a:t>
            </a:r>
          </a:p>
          <a:p>
            <a:pPr>
              <a:lnSpc>
                <a:spcPts val="2500"/>
              </a:lnSpc>
              <a:spcBef>
                <a:spcPct val="20000"/>
              </a:spcBef>
              <a:buClr>
                <a:schemeClr val="accent1"/>
              </a:buClr>
              <a:buFont typeface="Arial" pitchFamily="34" charset="0"/>
              <a:buNone/>
            </a:pPr>
            <a:endParaRPr lang="en-GB" sz="1600" dirty="0">
              <a:solidFill>
                <a:schemeClr val="accent1"/>
              </a:solidFill>
            </a:endParaRPr>
          </a:p>
        </p:txBody>
      </p:sp>
      <p:sp>
        <p:nvSpPr>
          <p:cNvPr id="7172" name="Rectangle 3"/>
          <p:cNvSpPr>
            <a:spLocks noChangeArrowheads="1"/>
          </p:cNvSpPr>
          <p:nvPr/>
        </p:nvSpPr>
        <p:spPr bwMode="auto">
          <a:xfrm>
            <a:off x="191250" y="5874917"/>
            <a:ext cx="5994094" cy="473075"/>
          </a:xfrm>
          <a:prstGeom prst="rect">
            <a:avLst/>
          </a:prstGeom>
          <a:noFill/>
          <a:ln w="9525">
            <a:noFill/>
            <a:miter lim="800000"/>
            <a:headEnd/>
            <a:tailEnd/>
          </a:ln>
        </p:spPr>
        <p:txBody>
          <a:bodyPr/>
          <a:lstStyle/>
          <a:p>
            <a:pPr>
              <a:lnSpc>
                <a:spcPts val="2500"/>
              </a:lnSpc>
              <a:spcBef>
                <a:spcPct val="20000"/>
              </a:spcBef>
              <a:buClr>
                <a:schemeClr val="accent1"/>
              </a:buClr>
            </a:pPr>
            <a:r>
              <a:rPr lang="en-GB" sz="1800" b="1" dirty="0">
                <a:solidFill>
                  <a:schemeClr val="accent1"/>
                </a:solidFill>
              </a:rPr>
              <a:t>Contract (ACS Rome</a:t>
            </a:r>
            <a:r>
              <a:rPr lang="en-GB" sz="1800" b="1" dirty="0" smtClean="0">
                <a:solidFill>
                  <a:schemeClr val="accent1"/>
                </a:solidFill>
              </a:rPr>
              <a:t>): </a:t>
            </a:r>
            <a:r>
              <a:rPr lang="en-GB" dirty="0">
                <a:ea typeface="ＭＳ Ｐゴシック" charset="0"/>
                <a:cs typeface="ＭＳ Ｐゴシック" charset="0"/>
              </a:rPr>
              <a:t>Development, maintenance, server infrastructure hosting.</a:t>
            </a:r>
          </a:p>
          <a:p>
            <a:pPr>
              <a:lnSpc>
                <a:spcPts val="2500"/>
              </a:lnSpc>
              <a:spcBef>
                <a:spcPct val="20000"/>
              </a:spcBef>
              <a:buClr>
                <a:schemeClr val="accent1"/>
              </a:buClr>
              <a:buFont typeface="Arial" pitchFamily="34" charset="0"/>
              <a:buNone/>
            </a:pPr>
            <a:r>
              <a:rPr lang="en-GB" sz="1800" b="1" dirty="0" smtClean="0">
                <a:solidFill>
                  <a:schemeClr val="accent1"/>
                </a:solidFill>
              </a:rPr>
              <a:t>  </a:t>
            </a:r>
            <a:endParaRPr lang="en-GB" sz="1800" dirty="0">
              <a:solidFill>
                <a:schemeClr val="accent1"/>
              </a:solidFill>
            </a:endParaRPr>
          </a:p>
          <a:p>
            <a:pPr>
              <a:lnSpc>
                <a:spcPts val="2500"/>
              </a:lnSpc>
              <a:spcBef>
                <a:spcPct val="20000"/>
              </a:spcBef>
              <a:buClr>
                <a:schemeClr val="accent1"/>
              </a:buClr>
              <a:buFont typeface="Arial" pitchFamily="34" charset="0"/>
              <a:buNone/>
            </a:pPr>
            <a:endParaRPr lang="en-GB" sz="1600" dirty="0">
              <a:solidFill>
                <a:schemeClr val="accent1"/>
              </a:solidFill>
            </a:endParaRPr>
          </a:p>
        </p:txBody>
      </p:sp>
      <p:pic>
        <p:nvPicPr>
          <p:cNvPr id="7175" name="Picture 9" descr="ACS_logo.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63796" y="6096963"/>
            <a:ext cx="836734" cy="450850"/>
          </a:xfrm>
          <a:prstGeom prst="rect">
            <a:avLst/>
          </a:prstGeom>
          <a:noFill/>
          <a:ln w="9525">
            <a:noFill/>
            <a:miter lim="800000"/>
            <a:headEnd/>
            <a:tailEnd/>
          </a:ln>
        </p:spPr>
      </p:pic>
    </p:spTree>
    <p:extLst>
      <p:ext uri="{BB962C8B-B14F-4D97-AF65-F5344CB8AC3E}">
        <p14:creationId xmlns:p14="http://schemas.microsoft.com/office/powerpoint/2010/main" val="84422972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title"/>
          </p:nvPr>
        </p:nvSpPr>
        <p:spPr>
          <a:xfrm>
            <a:off x="133350" y="323514"/>
            <a:ext cx="6200042" cy="430887"/>
          </a:xfrm>
        </p:spPr>
        <p:txBody>
          <a:bodyPr/>
          <a:lstStyle/>
          <a:p>
            <a:pPr eaLnBrk="1" hangingPunct="1"/>
            <a:r>
              <a:rPr lang="en-GB" dirty="0">
                <a:ea typeface="ＭＳ Ｐゴシック" charset="-128"/>
              </a:rPr>
              <a:t>ERS-1/2 </a:t>
            </a:r>
            <a:r>
              <a:rPr lang="en-GB" dirty="0" smtClean="0">
                <a:ea typeface="ＭＳ Ｐゴシック" charset="-128"/>
              </a:rPr>
              <a:t>– Mobile App Menu</a:t>
            </a:r>
          </a:p>
        </p:txBody>
      </p:sp>
      <p:sp>
        <p:nvSpPr>
          <p:cNvPr id="7" name="Rectangle 9"/>
          <p:cNvSpPr>
            <a:spLocks noGrp="1" noChangeArrowheads="1"/>
          </p:cNvSpPr>
          <p:nvPr>
            <p:ph type="body" sz="half" idx="1"/>
          </p:nvPr>
        </p:nvSpPr>
        <p:spPr>
          <a:xfrm>
            <a:off x="147025" y="1628399"/>
            <a:ext cx="6252743" cy="1553318"/>
          </a:xfrm>
        </p:spPr>
        <p:txBody>
          <a:bodyPr/>
          <a:lstStyle/>
          <a:p>
            <a:pPr algn="just">
              <a:lnSpc>
                <a:spcPct val="110000"/>
              </a:lnSpc>
              <a:buFont typeface="Verdana" pitchFamily="34" charset="0"/>
              <a:buAutoNum type="alphaLcPeriod"/>
              <a:defRPr/>
            </a:pPr>
            <a:r>
              <a:rPr lang="en-GB" sz="1800" kern="1200" dirty="0">
                <a:solidFill>
                  <a:schemeClr val="tx1"/>
                </a:solidFill>
              </a:rPr>
              <a:t>Mission </a:t>
            </a:r>
            <a:r>
              <a:rPr lang="en-GB" sz="1800" kern="1200" dirty="0" smtClean="0">
                <a:solidFill>
                  <a:schemeClr val="tx1"/>
                </a:solidFill>
              </a:rPr>
              <a:t>description, </a:t>
            </a:r>
            <a:r>
              <a:rPr lang="en-GB" sz="1800" kern="1200" dirty="0">
                <a:solidFill>
                  <a:schemeClr val="tx1"/>
                </a:solidFill>
              </a:rPr>
              <a:t>photos and videos.</a:t>
            </a:r>
          </a:p>
          <a:p>
            <a:pPr algn="just">
              <a:lnSpc>
                <a:spcPct val="110000"/>
              </a:lnSpc>
              <a:buFont typeface="Verdana" pitchFamily="34" charset="0"/>
              <a:buAutoNum type="alphaLcPeriod"/>
              <a:defRPr/>
            </a:pPr>
            <a:r>
              <a:rPr lang="en-GB" sz="1800" kern="1200" dirty="0">
                <a:solidFill>
                  <a:schemeClr val="tx1"/>
                </a:solidFill>
              </a:rPr>
              <a:t>New </a:t>
            </a:r>
            <a:r>
              <a:rPr lang="en-GB" sz="1800" kern="1200" dirty="0" smtClean="0">
                <a:solidFill>
                  <a:schemeClr val="tx1"/>
                </a:solidFill>
              </a:rPr>
              <a:t>contents available in the mobile with </a:t>
            </a:r>
            <a:r>
              <a:rPr lang="en-GB" sz="1800" kern="1200" dirty="0">
                <a:solidFill>
                  <a:schemeClr val="tx1"/>
                </a:solidFill>
              </a:rPr>
              <a:t>no </a:t>
            </a:r>
            <a:r>
              <a:rPr lang="en-GB" sz="1800" kern="1200" dirty="0" smtClean="0">
                <a:solidFill>
                  <a:schemeClr val="tx1"/>
                </a:solidFill>
              </a:rPr>
              <a:t>App version updating on Apple Store and Google Play.</a:t>
            </a:r>
            <a:endParaRPr lang="en-GB" sz="1800" kern="1200" dirty="0">
              <a:solidFill>
                <a:schemeClr val="tx1"/>
              </a:solidFill>
            </a:endParaRPr>
          </a:p>
          <a:p>
            <a:pPr algn="just">
              <a:lnSpc>
                <a:spcPct val="110000"/>
              </a:lnSpc>
              <a:buFont typeface="Verdana" pitchFamily="34" charset="0"/>
              <a:buAutoNum type="alphaLcPeriod"/>
              <a:defRPr/>
            </a:pPr>
            <a:r>
              <a:rPr lang="en-GB" sz="1800" kern="1200" dirty="0">
                <a:solidFill>
                  <a:schemeClr val="tx1"/>
                </a:solidFill>
              </a:rPr>
              <a:t>Ground </a:t>
            </a:r>
            <a:r>
              <a:rPr lang="en-GB" sz="1800" kern="1200" dirty="0" smtClean="0">
                <a:solidFill>
                  <a:schemeClr val="tx1"/>
                </a:solidFill>
              </a:rPr>
              <a:t>Segment </a:t>
            </a:r>
            <a:r>
              <a:rPr lang="en-GB" sz="1800" kern="1200" dirty="0">
                <a:solidFill>
                  <a:schemeClr val="tx1"/>
                </a:solidFill>
              </a:rPr>
              <a:t>multiple stages </a:t>
            </a:r>
            <a:r>
              <a:rPr lang="en-GB" sz="1800" kern="1200" dirty="0" smtClean="0">
                <a:solidFill>
                  <a:schemeClr val="tx1"/>
                </a:solidFill>
              </a:rPr>
              <a:t>description.</a:t>
            </a:r>
            <a:endParaRPr lang="en-GB" sz="1800" kern="1200" dirty="0">
              <a:solidFill>
                <a:schemeClr val="tx1"/>
              </a:solidFill>
            </a:endParaRPr>
          </a:p>
          <a:p>
            <a:pPr marL="285750" indent="-285750" eaLnBrk="1" hangingPunct="1">
              <a:buFontTx/>
              <a:buNone/>
              <a:defRPr/>
            </a:pPr>
            <a:endParaRPr lang="en-GB" sz="1400" dirty="0"/>
          </a:p>
          <a:p>
            <a:pPr marL="285750" indent="-285750" eaLnBrk="1" hangingPunct="1">
              <a:buFontTx/>
              <a:buNone/>
              <a:defRPr/>
            </a:pPr>
            <a:endParaRPr lang="en-GB" sz="1400" dirty="0"/>
          </a:p>
          <a:p>
            <a:pPr marL="285750" indent="-285750" eaLnBrk="1" hangingPunct="1">
              <a:buFontTx/>
              <a:buNone/>
              <a:defRPr/>
            </a:pPr>
            <a:endParaRPr lang="en-GB" sz="1400" dirty="0"/>
          </a:p>
          <a:p>
            <a:pPr marL="285750" indent="-285750" eaLnBrk="1" hangingPunct="1">
              <a:buFontTx/>
              <a:buNone/>
              <a:defRPr/>
            </a:pPr>
            <a:endParaRPr lang="en-GB" sz="1400" dirty="0"/>
          </a:p>
        </p:txBody>
      </p:sp>
      <p:pic>
        <p:nvPicPr>
          <p:cNvPr id="9219" name="Picture 10" descr="ACS_logo.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754" y="5986463"/>
            <a:ext cx="962758" cy="520700"/>
          </a:xfrm>
          <a:prstGeom prst="rect">
            <a:avLst/>
          </a:prstGeom>
          <a:noFill/>
          <a:ln w="9525">
            <a:noFill/>
            <a:miter lim="800000"/>
            <a:headEnd/>
            <a:tailEnd/>
          </a:ln>
        </p:spPr>
      </p:pic>
      <p:sp>
        <p:nvSpPr>
          <p:cNvPr id="9220" name="Rectangle 3"/>
          <p:cNvSpPr>
            <a:spLocks noChangeArrowheads="1"/>
          </p:cNvSpPr>
          <p:nvPr/>
        </p:nvSpPr>
        <p:spPr bwMode="auto">
          <a:xfrm>
            <a:off x="123092" y="1123936"/>
            <a:ext cx="5046785" cy="473075"/>
          </a:xfrm>
          <a:prstGeom prst="rect">
            <a:avLst/>
          </a:prstGeom>
          <a:noFill/>
          <a:ln w="9525">
            <a:noFill/>
            <a:miter lim="800000"/>
            <a:headEnd/>
            <a:tailEnd/>
          </a:ln>
        </p:spPr>
        <p:txBody>
          <a:bodyPr/>
          <a:lstStyle/>
          <a:p>
            <a:pPr>
              <a:lnSpc>
                <a:spcPts val="2500"/>
              </a:lnSpc>
              <a:spcBef>
                <a:spcPct val="20000"/>
              </a:spcBef>
              <a:buClr>
                <a:schemeClr val="accent1"/>
              </a:buClr>
              <a:buFont typeface="Arial" pitchFamily="34" charset="0"/>
              <a:buNone/>
            </a:pPr>
            <a:r>
              <a:rPr lang="en-GB" sz="1800" b="1" dirty="0" smtClean="0">
                <a:solidFill>
                  <a:schemeClr val="accent1"/>
                </a:solidFill>
              </a:rPr>
              <a:t>Mission Description Session</a:t>
            </a:r>
          </a:p>
          <a:p>
            <a:pPr>
              <a:lnSpc>
                <a:spcPts val="2500"/>
              </a:lnSpc>
              <a:spcBef>
                <a:spcPct val="20000"/>
              </a:spcBef>
              <a:buClr>
                <a:schemeClr val="accent1"/>
              </a:buClr>
              <a:buFont typeface="Arial" pitchFamily="34" charset="0"/>
              <a:buNone/>
            </a:pPr>
            <a:endParaRPr lang="en-GB" sz="1800" dirty="0">
              <a:solidFill>
                <a:schemeClr val="accent1"/>
              </a:solidFill>
            </a:endParaRPr>
          </a:p>
          <a:p>
            <a:pPr>
              <a:lnSpc>
                <a:spcPts val="2500"/>
              </a:lnSpc>
              <a:spcBef>
                <a:spcPct val="20000"/>
              </a:spcBef>
              <a:buClr>
                <a:schemeClr val="accent1"/>
              </a:buClr>
              <a:buFont typeface="Arial" pitchFamily="34" charset="0"/>
              <a:buNone/>
            </a:pPr>
            <a:endParaRPr lang="en-GB" sz="1800" dirty="0">
              <a:latin typeface="+mn-lt"/>
              <a:ea typeface="ＭＳ Ｐゴシック" charset="0"/>
              <a:cs typeface="ＭＳ Ｐゴシック" charset="0"/>
            </a:endParaRPr>
          </a:p>
        </p:txBody>
      </p:sp>
      <p:pic>
        <p:nvPicPr>
          <p:cNvPr id="1026" name="Picture 2" descr="C:\Data\Shared\ERS\MediaWorkflow.png"/>
          <p:cNvPicPr>
            <a:picLocks noChangeAspect="1" noChangeArrowheads="1"/>
          </p:cNvPicPr>
          <p:nvPr/>
        </p:nvPicPr>
        <p:blipFill>
          <a:blip r:embed="rId4" cstate="print"/>
          <a:srcRect/>
          <a:stretch>
            <a:fillRect/>
          </a:stretch>
        </p:blipFill>
        <p:spPr bwMode="auto">
          <a:xfrm>
            <a:off x="328216" y="3558642"/>
            <a:ext cx="6038566" cy="2183269"/>
          </a:xfrm>
          <a:prstGeom prst="rect">
            <a:avLst/>
          </a:prstGeom>
          <a:noFill/>
        </p:spPr>
      </p:pic>
      <p:pic>
        <p:nvPicPr>
          <p:cNvPr id="8" name="Picture 3" descr="C:\Data\Shared\ERS\ScreenShots_iPhone6\ERSiPhone6_2.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376445" y="1344442"/>
            <a:ext cx="2734896" cy="5269841"/>
          </a:xfrm>
          <a:prstGeom prst="rect">
            <a:avLst/>
          </a:prstGeom>
          <a:noFill/>
        </p:spPr>
      </p:pic>
    </p:spTree>
    <p:extLst>
      <p:ext uri="{BB962C8B-B14F-4D97-AF65-F5344CB8AC3E}">
        <p14:creationId xmlns:p14="http://schemas.microsoft.com/office/powerpoint/2010/main" val="175869123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title"/>
          </p:nvPr>
        </p:nvSpPr>
        <p:spPr>
          <a:xfrm>
            <a:off x="133350" y="323514"/>
            <a:ext cx="6200042" cy="430887"/>
          </a:xfrm>
        </p:spPr>
        <p:txBody>
          <a:bodyPr/>
          <a:lstStyle/>
          <a:p>
            <a:pPr eaLnBrk="1" hangingPunct="1"/>
            <a:r>
              <a:rPr lang="en-GB" dirty="0">
                <a:ea typeface="ＭＳ Ｐゴシック" charset="-128"/>
              </a:rPr>
              <a:t>ERS-1/2 – Mobile App Menu</a:t>
            </a:r>
            <a:endParaRPr lang="en-GB" dirty="0" smtClean="0">
              <a:ea typeface="ＭＳ Ｐゴシック" charset="-128"/>
            </a:endParaRPr>
          </a:p>
        </p:txBody>
      </p:sp>
      <p:sp>
        <p:nvSpPr>
          <p:cNvPr id="7" name="Rectangle 9"/>
          <p:cNvSpPr>
            <a:spLocks noGrp="1" noChangeArrowheads="1"/>
          </p:cNvSpPr>
          <p:nvPr>
            <p:ph type="body" sz="half" idx="1"/>
          </p:nvPr>
        </p:nvSpPr>
        <p:spPr>
          <a:xfrm>
            <a:off x="139211" y="1685913"/>
            <a:ext cx="5918688" cy="2005554"/>
          </a:xfrm>
        </p:spPr>
        <p:txBody>
          <a:bodyPr/>
          <a:lstStyle/>
          <a:p>
            <a:pPr algn="just">
              <a:lnSpc>
                <a:spcPct val="110000"/>
              </a:lnSpc>
              <a:buFont typeface="Verdana" pitchFamily="34" charset="0"/>
              <a:buAutoNum type="alphaLcPeriod"/>
              <a:defRPr/>
            </a:pPr>
            <a:r>
              <a:rPr lang="en-GB" sz="1800" kern="1200" dirty="0">
                <a:solidFill>
                  <a:schemeClr val="tx1"/>
                </a:solidFill>
              </a:rPr>
              <a:t>3D interactive CAD model inspection (with </a:t>
            </a:r>
            <a:r>
              <a:rPr lang="en-GB" sz="1800" kern="1200" dirty="0" smtClean="0">
                <a:solidFill>
                  <a:schemeClr val="tx1"/>
                </a:solidFill>
              </a:rPr>
              <a:t>satellite dimensions).</a:t>
            </a:r>
            <a:endParaRPr lang="en-GB" sz="1800" kern="1200" dirty="0">
              <a:solidFill>
                <a:schemeClr val="tx1"/>
              </a:solidFill>
            </a:endParaRPr>
          </a:p>
          <a:p>
            <a:pPr algn="just">
              <a:lnSpc>
                <a:spcPct val="110000"/>
              </a:lnSpc>
              <a:buFont typeface="Verdana" pitchFamily="34" charset="0"/>
              <a:buAutoNum type="alphaLcPeriod"/>
              <a:defRPr/>
            </a:pPr>
            <a:r>
              <a:rPr lang="en-GB" sz="1800" kern="1200" dirty="0">
                <a:solidFill>
                  <a:schemeClr val="tx1"/>
                </a:solidFill>
              </a:rPr>
              <a:t>Visual inspection of main hardware and devices on board.</a:t>
            </a:r>
          </a:p>
          <a:p>
            <a:pPr algn="just">
              <a:lnSpc>
                <a:spcPct val="110000"/>
              </a:lnSpc>
              <a:buFont typeface="Verdana" pitchFamily="34" charset="0"/>
              <a:buAutoNum type="alphaLcPeriod"/>
              <a:defRPr/>
            </a:pPr>
            <a:r>
              <a:rPr lang="en-GB" sz="1800" kern="1200" dirty="0">
                <a:solidFill>
                  <a:schemeClr val="tx1"/>
                </a:solidFill>
              </a:rPr>
              <a:t>Link to </a:t>
            </a:r>
            <a:r>
              <a:rPr lang="en-GB" sz="1800" kern="1200" dirty="0" smtClean="0">
                <a:solidFill>
                  <a:schemeClr val="tx1"/>
                </a:solidFill>
              </a:rPr>
              <a:t>satellite’s instrument and equipment descriptions. </a:t>
            </a:r>
            <a:endParaRPr lang="en-GB" sz="1800" kern="1200" dirty="0">
              <a:solidFill>
                <a:schemeClr val="tx1"/>
              </a:solidFill>
            </a:endParaRPr>
          </a:p>
        </p:txBody>
      </p:sp>
      <p:pic>
        <p:nvPicPr>
          <p:cNvPr id="9219" name="Picture 10" descr="ACS_logo.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754" y="5986463"/>
            <a:ext cx="962758" cy="520700"/>
          </a:xfrm>
          <a:prstGeom prst="rect">
            <a:avLst/>
          </a:prstGeom>
          <a:noFill/>
          <a:ln w="9525">
            <a:noFill/>
            <a:miter lim="800000"/>
            <a:headEnd/>
            <a:tailEnd/>
          </a:ln>
        </p:spPr>
      </p:pic>
      <p:sp>
        <p:nvSpPr>
          <p:cNvPr id="9220" name="Rectangle 3"/>
          <p:cNvSpPr>
            <a:spLocks noChangeArrowheads="1"/>
          </p:cNvSpPr>
          <p:nvPr/>
        </p:nvSpPr>
        <p:spPr bwMode="auto">
          <a:xfrm>
            <a:off x="123092" y="1123936"/>
            <a:ext cx="5046785" cy="473075"/>
          </a:xfrm>
          <a:prstGeom prst="rect">
            <a:avLst/>
          </a:prstGeom>
          <a:noFill/>
          <a:ln w="9525">
            <a:noFill/>
            <a:miter lim="800000"/>
            <a:headEnd/>
            <a:tailEnd/>
          </a:ln>
        </p:spPr>
        <p:txBody>
          <a:bodyPr/>
          <a:lstStyle/>
          <a:p>
            <a:pPr>
              <a:lnSpc>
                <a:spcPts val="2500"/>
              </a:lnSpc>
              <a:spcBef>
                <a:spcPct val="20000"/>
              </a:spcBef>
              <a:buClr>
                <a:schemeClr val="accent1"/>
              </a:buClr>
              <a:buFont typeface="Arial" pitchFamily="34" charset="0"/>
              <a:buNone/>
            </a:pPr>
            <a:r>
              <a:rPr lang="en-GB" sz="1800" b="1" dirty="0" smtClean="0">
                <a:solidFill>
                  <a:schemeClr val="accent1"/>
                </a:solidFill>
              </a:rPr>
              <a:t>3D Model Session</a:t>
            </a:r>
          </a:p>
          <a:p>
            <a:pPr>
              <a:lnSpc>
                <a:spcPts val="2500"/>
              </a:lnSpc>
              <a:spcBef>
                <a:spcPct val="20000"/>
              </a:spcBef>
              <a:buClr>
                <a:schemeClr val="accent1"/>
              </a:buClr>
              <a:buFont typeface="Arial" pitchFamily="34" charset="0"/>
              <a:buNone/>
            </a:pPr>
            <a:endParaRPr lang="en-GB" sz="1800" dirty="0">
              <a:solidFill>
                <a:schemeClr val="accent1"/>
              </a:solidFill>
            </a:endParaRPr>
          </a:p>
          <a:p>
            <a:pPr>
              <a:lnSpc>
                <a:spcPts val="2500"/>
              </a:lnSpc>
              <a:spcBef>
                <a:spcPct val="20000"/>
              </a:spcBef>
              <a:buClr>
                <a:schemeClr val="accent1"/>
              </a:buClr>
              <a:buFont typeface="Arial" pitchFamily="34" charset="0"/>
              <a:buNone/>
            </a:pPr>
            <a:endParaRPr lang="en-GB" sz="1800" dirty="0">
              <a:latin typeface="+mn-lt"/>
              <a:ea typeface="ＭＳ Ｐゴシック" charset="0"/>
              <a:cs typeface="ＭＳ Ｐゴシック" charset="0"/>
            </a:endParaRPr>
          </a:p>
        </p:txBody>
      </p:sp>
      <p:pic>
        <p:nvPicPr>
          <p:cNvPr id="8" name="Picture 2" descr="C:\Data\Shared\ERS\ScreenShots_iPhone6\ERSiPhone6_3.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139871" y="1202266"/>
            <a:ext cx="2691025" cy="5185305"/>
          </a:xfrm>
          <a:prstGeom prst="rect">
            <a:avLst/>
          </a:prstGeom>
          <a:noFill/>
        </p:spPr>
      </p:pic>
    </p:spTree>
    <p:extLst>
      <p:ext uri="{BB962C8B-B14F-4D97-AF65-F5344CB8AC3E}">
        <p14:creationId xmlns:p14="http://schemas.microsoft.com/office/powerpoint/2010/main" val="378851779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title"/>
          </p:nvPr>
        </p:nvSpPr>
        <p:spPr>
          <a:xfrm>
            <a:off x="133350" y="323514"/>
            <a:ext cx="6200042" cy="430887"/>
          </a:xfrm>
        </p:spPr>
        <p:txBody>
          <a:bodyPr/>
          <a:lstStyle/>
          <a:p>
            <a:pPr eaLnBrk="1" hangingPunct="1"/>
            <a:r>
              <a:rPr lang="en-GB" dirty="0">
                <a:ea typeface="ＭＳ Ｐゴシック" charset="-128"/>
              </a:rPr>
              <a:t>ERS-1/2 – Mobile App Menu</a:t>
            </a:r>
            <a:endParaRPr lang="en-GB" dirty="0" smtClean="0">
              <a:ea typeface="ＭＳ Ｐゴシック" charset="-128"/>
            </a:endParaRPr>
          </a:p>
        </p:txBody>
      </p:sp>
      <p:pic>
        <p:nvPicPr>
          <p:cNvPr id="9219" name="Picture 10" descr="ACS_logo.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754" y="5986463"/>
            <a:ext cx="962758" cy="520700"/>
          </a:xfrm>
          <a:prstGeom prst="rect">
            <a:avLst/>
          </a:prstGeom>
          <a:noFill/>
          <a:ln w="9525">
            <a:noFill/>
            <a:miter lim="800000"/>
            <a:headEnd/>
            <a:tailEnd/>
          </a:ln>
        </p:spPr>
      </p:pic>
      <p:sp>
        <p:nvSpPr>
          <p:cNvPr id="9220" name="Rectangle 3"/>
          <p:cNvSpPr>
            <a:spLocks noChangeArrowheads="1"/>
          </p:cNvSpPr>
          <p:nvPr/>
        </p:nvSpPr>
        <p:spPr bwMode="auto">
          <a:xfrm>
            <a:off x="123092" y="1123936"/>
            <a:ext cx="5046785" cy="473075"/>
          </a:xfrm>
          <a:prstGeom prst="rect">
            <a:avLst/>
          </a:prstGeom>
          <a:noFill/>
          <a:ln w="9525">
            <a:noFill/>
            <a:miter lim="800000"/>
            <a:headEnd/>
            <a:tailEnd/>
          </a:ln>
        </p:spPr>
        <p:txBody>
          <a:bodyPr/>
          <a:lstStyle/>
          <a:p>
            <a:pPr>
              <a:lnSpc>
                <a:spcPts val="2500"/>
              </a:lnSpc>
              <a:spcBef>
                <a:spcPct val="20000"/>
              </a:spcBef>
              <a:buClr>
                <a:schemeClr val="accent1"/>
              </a:buClr>
              <a:buFont typeface="Arial" pitchFamily="34" charset="0"/>
              <a:buNone/>
            </a:pPr>
            <a:r>
              <a:rPr lang="en-GB" sz="1800" b="1" dirty="0" smtClean="0">
                <a:solidFill>
                  <a:schemeClr val="accent1"/>
                </a:solidFill>
              </a:rPr>
              <a:t>Tracking Session</a:t>
            </a:r>
          </a:p>
          <a:p>
            <a:pPr>
              <a:lnSpc>
                <a:spcPts val="2500"/>
              </a:lnSpc>
              <a:spcBef>
                <a:spcPct val="20000"/>
              </a:spcBef>
              <a:buClr>
                <a:schemeClr val="accent1"/>
              </a:buClr>
              <a:buFont typeface="Arial" pitchFamily="34" charset="0"/>
              <a:buNone/>
            </a:pPr>
            <a:endParaRPr lang="en-GB" sz="1800" dirty="0">
              <a:solidFill>
                <a:schemeClr val="accent1"/>
              </a:solidFill>
            </a:endParaRPr>
          </a:p>
          <a:p>
            <a:pPr>
              <a:lnSpc>
                <a:spcPts val="2500"/>
              </a:lnSpc>
              <a:spcBef>
                <a:spcPct val="20000"/>
              </a:spcBef>
              <a:buClr>
                <a:schemeClr val="accent1"/>
              </a:buClr>
              <a:buFont typeface="Arial" pitchFamily="34" charset="0"/>
              <a:buNone/>
            </a:pPr>
            <a:endParaRPr lang="en-GB" sz="1600" dirty="0">
              <a:solidFill>
                <a:schemeClr val="accent1"/>
              </a:solidFill>
            </a:endParaRPr>
          </a:p>
        </p:txBody>
      </p:sp>
      <p:sp>
        <p:nvSpPr>
          <p:cNvPr id="7" name="Rectangle 9"/>
          <p:cNvSpPr>
            <a:spLocks noGrp="1" noChangeArrowheads="1"/>
          </p:cNvSpPr>
          <p:nvPr>
            <p:ph type="body" sz="half" idx="1"/>
          </p:nvPr>
        </p:nvSpPr>
        <p:spPr>
          <a:xfrm>
            <a:off x="147027" y="1694379"/>
            <a:ext cx="5918688" cy="2549375"/>
          </a:xfrm>
        </p:spPr>
        <p:txBody>
          <a:bodyPr/>
          <a:lstStyle/>
          <a:p>
            <a:pPr algn="just">
              <a:lnSpc>
                <a:spcPct val="110000"/>
              </a:lnSpc>
              <a:buFont typeface="Verdana" pitchFamily="34" charset="0"/>
              <a:buAutoNum type="alphaLcPeriod"/>
              <a:defRPr/>
            </a:pPr>
            <a:r>
              <a:rPr lang="en-GB" sz="1800" kern="1200" dirty="0" smtClean="0">
                <a:solidFill>
                  <a:schemeClr val="tx1"/>
                </a:solidFill>
              </a:rPr>
              <a:t>Historical </a:t>
            </a:r>
            <a:r>
              <a:rPr lang="en-GB" sz="1800" kern="1200" dirty="0">
                <a:solidFill>
                  <a:schemeClr val="tx1"/>
                </a:solidFill>
              </a:rPr>
              <a:t>satellite position </a:t>
            </a:r>
            <a:r>
              <a:rPr lang="en-GB" sz="1800" kern="1200" dirty="0" smtClean="0">
                <a:solidFill>
                  <a:schemeClr val="tx1"/>
                </a:solidFill>
              </a:rPr>
              <a:t>by propagation </a:t>
            </a:r>
            <a:r>
              <a:rPr lang="en-GB" sz="1800" kern="1200" dirty="0">
                <a:solidFill>
                  <a:schemeClr val="tx1"/>
                </a:solidFill>
              </a:rPr>
              <a:t>in </a:t>
            </a:r>
            <a:r>
              <a:rPr lang="en-GB" sz="1800" kern="1200" dirty="0" smtClean="0">
                <a:solidFill>
                  <a:schemeClr val="tx1"/>
                </a:solidFill>
              </a:rPr>
              <a:t>an </a:t>
            </a:r>
            <a:r>
              <a:rPr lang="en-GB" sz="1800" kern="1200" dirty="0">
                <a:solidFill>
                  <a:schemeClr val="tx1"/>
                </a:solidFill>
              </a:rPr>
              <a:t>interactive 3D environment.</a:t>
            </a:r>
          </a:p>
          <a:p>
            <a:pPr algn="just">
              <a:lnSpc>
                <a:spcPct val="110000"/>
              </a:lnSpc>
              <a:buFont typeface="Verdana" pitchFamily="34" charset="0"/>
              <a:buAutoNum type="alphaLcPeriod"/>
              <a:defRPr/>
            </a:pPr>
            <a:r>
              <a:rPr lang="en-GB" sz="1800" kern="1200" dirty="0" smtClean="0">
                <a:solidFill>
                  <a:schemeClr val="tx1"/>
                </a:solidFill>
              </a:rPr>
              <a:t>Selection of date and time for flight simulation.</a:t>
            </a:r>
            <a:endParaRPr lang="en-GB" sz="1800" kern="1200" dirty="0">
              <a:solidFill>
                <a:schemeClr val="tx1"/>
              </a:solidFill>
            </a:endParaRPr>
          </a:p>
          <a:p>
            <a:pPr algn="just">
              <a:lnSpc>
                <a:spcPct val="110000"/>
              </a:lnSpc>
              <a:buFont typeface="Verdana" pitchFamily="34" charset="0"/>
              <a:buAutoNum type="alphaLcPeriod"/>
              <a:defRPr/>
            </a:pPr>
            <a:r>
              <a:rPr lang="en-GB" sz="1800" kern="1200" dirty="0" smtClean="0">
                <a:solidFill>
                  <a:schemeClr val="tx1"/>
                </a:solidFill>
              </a:rPr>
              <a:t>Flashing of station involved </a:t>
            </a:r>
            <a:r>
              <a:rPr lang="en-GB" sz="1800" kern="1200" dirty="0">
                <a:solidFill>
                  <a:schemeClr val="tx1"/>
                </a:solidFill>
              </a:rPr>
              <a:t>in the acquisition </a:t>
            </a:r>
            <a:r>
              <a:rPr lang="en-GB" sz="1800" kern="1200" dirty="0" smtClean="0">
                <a:solidFill>
                  <a:schemeClr val="tx1"/>
                </a:solidFill>
              </a:rPr>
              <a:t>along the satellite orbit.</a:t>
            </a:r>
            <a:endParaRPr lang="en-GB" sz="1800" kern="1200" dirty="0">
              <a:solidFill>
                <a:schemeClr val="tx1"/>
              </a:solidFill>
            </a:endParaRPr>
          </a:p>
        </p:txBody>
      </p:sp>
      <p:pic>
        <p:nvPicPr>
          <p:cNvPr id="3074" name="Picture 2" descr="C:\Data\Shared\ERS\ScreenShots_iPhone6\ERSiPhone6_4.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242765" y="1240659"/>
            <a:ext cx="2772996" cy="5343257"/>
          </a:xfrm>
          <a:prstGeom prst="rect">
            <a:avLst/>
          </a:prstGeom>
          <a:noFill/>
        </p:spPr>
      </p:pic>
    </p:spTree>
    <p:extLst>
      <p:ext uri="{BB962C8B-B14F-4D97-AF65-F5344CB8AC3E}">
        <p14:creationId xmlns:p14="http://schemas.microsoft.com/office/powerpoint/2010/main" val="19186058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title"/>
          </p:nvPr>
        </p:nvSpPr>
        <p:spPr>
          <a:xfrm>
            <a:off x="133350" y="323514"/>
            <a:ext cx="6200042" cy="430887"/>
          </a:xfrm>
        </p:spPr>
        <p:txBody>
          <a:bodyPr/>
          <a:lstStyle/>
          <a:p>
            <a:pPr eaLnBrk="1" hangingPunct="1"/>
            <a:r>
              <a:rPr lang="en-GB" dirty="0">
                <a:ea typeface="ＭＳ Ｐゴシック" charset="-128"/>
              </a:rPr>
              <a:t>ERS-1/2 – Mobile App Menu</a:t>
            </a:r>
            <a:endParaRPr lang="en-GB" dirty="0" smtClean="0">
              <a:ea typeface="ＭＳ Ｐゴシック" charset="-128"/>
            </a:endParaRPr>
          </a:p>
        </p:txBody>
      </p:sp>
      <p:sp>
        <p:nvSpPr>
          <p:cNvPr id="7" name="Rectangle 9"/>
          <p:cNvSpPr>
            <a:spLocks noGrp="1" noChangeArrowheads="1"/>
          </p:cNvSpPr>
          <p:nvPr>
            <p:ph type="body" sz="half" idx="1"/>
          </p:nvPr>
        </p:nvSpPr>
        <p:spPr>
          <a:xfrm>
            <a:off x="147027" y="1694378"/>
            <a:ext cx="5918688" cy="4722367"/>
          </a:xfrm>
        </p:spPr>
        <p:txBody>
          <a:bodyPr/>
          <a:lstStyle/>
          <a:p>
            <a:pPr algn="just">
              <a:lnSpc>
                <a:spcPct val="110000"/>
              </a:lnSpc>
              <a:buFont typeface="Verdana" pitchFamily="34" charset="0"/>
              <a:buAutoNum type="alphaLcPeriod"/>
              <a:defRPr/>
            </a:pPr>
            <a:r>
              <a:rPr lang="en-GB" sz="1800" kern="1200" dirty="0" smtClean="0">
                <a:solidFill>
                  <a:schemeClr val="tx1"/>
                </a:solidFill>
              </a:rPr>
              <a:t>Radar Altimeter (RA) and Along Track Scanning Radiometer (ATSR) instruments products variables (e.g. Sea </a:t>
            </a:r>
            <a:r>
              <a:rPr lang="en-GB" sz="1800" kern="1200" dirty="0">
                <a:solidFill>
                  <a:schemeClr val="tx1"/>
                </a:solidFill>
              </a:rPr>
              <a:t>Surface </a:t>
            </a:r>
            <a:r>
              <a:rPr lang="en-GB" sz="1800" kern="1200" dirty="0" smtClean="0">
                <a:solidFill>
                  <a:schemeClr val="tx1"/>
                </a:solidFill>
              </a:rPr>
              <a:t>Temperature, </a:t>
            </a:r>
            <a:r>
              <a:rPr lang="en-GB" sz="1800" kern="1200" dirty="0">
                <a:solidFill>
                  <a:schemeClr val="tx1"/>
                </a:solidFill>
              </a:rPr>
              <a:t>Land Surface </a:t>
            </a:r>
            <a:r>
              <a:rPr lang="en-GB" sz="1800" kern="1200" dirty="0" smtClean="0">
                <a:solidFill>
                  <a:schemeClr val="tx1"/>
                </a:solidFill>
              </a:rPr>
              <a:t>Temperature, </a:t>
            </a:r>
            <a:r>
              <a:rPr lang="en-US" sz="1800" kern="1200" dirty="0" smtClean="0">
                <a:solidFill>
                  <a:schemeClr val="tx1"/>
                </a:solidFill>
              </a:rPr>
              <a:t>Significant </a:t>
            </a:r>
            <a:r>
              <a:rPr lang="en-US" sz="1800" kern="1200" dirty="0">
                <a:solidFill>
                  <a:schemeClr val="tx1"/>
                </a:solidFill>
              </a:rPr>
              <a:t>Wave height, </a:t>
            </a:r>
            <a:r>
              <a:rPr lang="en-US" sz="1800" kern="1200" dirty="0" smtClean="0">
                <a:solidFill>
                  <a:schemeClr val="tx1"/>
                </a:solidFill>
              </a:rPr>
              <a:t>etc</a:t>
            </a:r>
            <a:r>
              <a:rPr lang="en-US" sz="1800" kern="1200" dirty="0">
                <a:solidFill>
                  <a:schemeClr val="tx1"/>
                </a:solidFill>
              </a:rPr>
              <a:t>.</a:t>
            </a:r>
            <a:r>
              <a:rPr lang="en-US" sz="1800" kern="1200" dirty="0" smtClean="0">
                <a:solidFill>
                  <a:schemeClr val="tx1"/>
                </a:solidFill>
              </a:rPr>
              <a:t>.</a:t>
            </a:r>
            <a:r>
              <a:rPr lang="en-GB" sz="1800" kern="1200" dirty="0" smtClean="0">
                <a:solidFill>
                  <a:schemeClr val="tx1"/>
                </a:solidFill>
              </a:rPr>
              <a:t>) </a:t>
            </a:r>
            <a:r>
              <a:rPr lang="en-GB" sz="1800" kern="1200" dirty="0">
                <a:solidFill>
                  <a:schemeClr val="tx1"/>
                </a:solidFill>
              </a:rPr>
              <a:t>selection and visualization </a:t>
            </a:r>
            <a:r>
              <a:rPr lang="en-GB" sz="1800" kern="1200" dirty="0" smtClean="0">
                <a:solidFill>
                  <a:schemeClr val="tx1"/>
                </a:solidFill>
              </a:rPr>
              <a:t>along the selected </a:t>
            </a:r>
            <a:r>
              <a:rPr lang="en-GB" sz="1800" kern="1200" dirty="0">
                <a:solidFill>
                  <a:schemeClr val="tx1"/>
                </a:solidFill>
              </a:rPr>
              <a:t>satellite </a:t>
            </a:r>
            <a:r>
              <a:rPr lang="en-GB" sz="1800" kern="1200" dirty="0" smtClean="0">
                <a:solidFill>
                  <a:schemeClr val="tx1"/>
                </a:solidFill>
              </a:rPr>
              <a:t>orbit.</a:t>
            </a:r>
            <a:endParaRPr lang="en-GB" sz="1800" kern="1200" dirty="0">
              <a:solidFill>
                <a:schemeClr val="tx1"/>
              </a:solidFill>
            </a:endParaRPr>
          </a:p>
          <a:p>
            <a:pPr algn="just">
              <a:lnSpc>
                <a:spcPct val="110000"/>
              </a:lnSpc>
              <a:buFont typeface="Verdana" pitchFamily="34" charset="0"/>
              <a:buAutoNum type="alphaLcPeriod"/>
              <a:defRPr/>
            </a:pPr>
            <a:r>
              <a:rPr lang="en-GB" sz="1800" kern="1200" dirty="0">
                <a:solidFill>
                  <a:schemeClr val="tx1"/>
                </a:solidFill>
              </a:rPr>
              <a:t>Exporting </a:t>
            </a:r>
            <a:r>
              <a:rPr lang="en-GB" sz="1800" kern="1200" dirty="0" smtClean="0">
                <a:solidFill>
                  <a:schemeClr val="tx1"/>
                </a:solidFill>
              </a:rPr>
              <a:t>products and variables information </a:t>
            </a:r>
            <a:r>
              <a:rPr lang="en-GB" sz="1800" kern="1200" dirty="0">
                <a:solidFill>
                  <a:schemeClr val="tx1"/>
                </a:solidFill>
              </a:rPr>
              <a:t>and images </a:t>
            </a:r>
            <a:r>
              <a:rPr lang="en-GB" sz="1800" kern="1200" dirty="0" smtClean="0">
                <a:solidFill>
                  <a:schemeClr val="tx1"/>
                </a:solidFill>
              </a:rPr>
              <a:t>through e-mail.</a:t>
            </a:r>
          </a:p>
          <a:p>
            <a:pPr algn="just">
              <a:lnSpc>
                <a:spcPct val="110000"/>
              </a:lnSpc>
              <a:buFont typeface="Verdana" pitchFamily="34" charset="0"/>
              <a:buAutoNum type="alphaLcPeriod"/>
              <a:defRPr/>
            </a:pPr>
            <a:r>
              <a:rPr lang="en-GB" sz="1800" kern="1200" dirty="0" smtClean="0">
                <a:solidFill>
                  <a:schemeClr val="tx1"/>
                </a:solidFill>
              </a:rPr>
              <a:t>Downloading </a:t>
            </a:r>
            <a:r>
              <a:rPr lang="en-GB" sz="1800" kern="1200" dirty="0">
                <a:solidFill>
                  <a:schemeClr val="tx1"/>
                </a:solidFill>
              </a:rPr>
              <a:t>selected </a:t>
            </a:r>
            <a:r>
              <a:rPr lang="en-GB" sz="1800" kern="1200" dirty="0" smtClean="0">
                <a:solidFill>
                  <a:schemeClr val="tx1"/>
                </a:solidFill>
              </a:rPr>
              <a:t>L1 products through </a:t>
            </a:r>
            <a:r>
              <a:rPr lang="en-GB" sz="1800" kern="1200" dirty="0" err="1" smtClean="0">
                <a:solidFill>
                  <a:schemeClr val="tx1"/>
                </a:solidFill>
              </a:rPr>
              <a:t>DropBox</a:t>
            </a:r>
            <a:r>
              <a:rPr lang="en-GB" sz="1800" kern="1200" dirty="0" smtClean="0">
                <a:solidFill>
                  <a:schemeClr val="tx1"/>
                </a:solidFill>
              </a:rPr>
              <a:t> (after login through ESA Single Sign On).</a:t>
            </a:r>
            <a:endParaRPr lang="en-US" sz="1800" kern="1200" dirty="0">
              <a:solidFill>
                <a:schemeClr val="tx1"/>
              </a:solidFill>
            </a:endParaRPr>
          </a:p>
          <a:p>
            <a:pPr algn="just">
              <a:lnSpc>
                <a:spcPct val="110000"/>
              </a:lnSpc>
              <a:buFont typeface="+mj-lt"/>
              <a:buAutoNum type="alphaLcPeriod"/>
              <a:defRPr/>
            </a:pPr>
            <a:endParaRPr lang="en-GB" sz="1800" dirty="0" smtClean="0"/>
          </a:p>
          <a:p>
            <a:pPr algn="just">
              <a:lnSpc>
                <a:spcPct val="110000"/>
              </a:lnSpc>
              <a:buFont typeface="+mj-lt"/>
              <a:buAutoNum type="alphaLcPeriod"/>
              <a:defRPr/>
            </a:pPr>
            <a:endParaRPr lang="en-GB" sz="1800" dirty="0" smtClean="0"/>
          </a:p>
          <a:p>
            <a:pPr algn="just">
              <a:lnSpc>
                <a:spcPct val="110000"/>
              </a:lnSpc>
              <a:buFont typeface="+mj-lt"/>
              <a:buAutoNum type="alphaLcPeriod"/>
              <a:defRPr/>
            </a:pPr>
            <a:endParaRPr lang="en-GB" sz="1400" dirty="0"/>
          </a:p>
        </p:txBody>
      </p:sp>
      <p:pic>
        <p:nvPicPr>
          <p:cNvPr id="9219" name="Picture 10" descr="ACS_logo.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754" y="6200898"/>
            <a:ext cx="962758" cy="520700"/>
          </a:xfrm>
          <a:prstGeom prst="rect">
            <a:avLst/>
          </a:prstGeom>
          <a:noFill/>
          <a:ln w="9525">
            <a:noFill/>
            <a:miter lim="800000"/>
            <a:headEnd/>
            <a:tailEnd/>
          </a:ln>
        </p:spPr>
      </p:pic>
      <p:sp>
        <p:nvSpPr>
          <p:cNvPr id="9220" name="Rectangle 3"/>
          <p:cNvSpPr>
            <a:spLocks noChangeArrowheads="1"/>
          </p:cNvSpPr>
          <p:nvPr/>
        </p:nvSpPr>
        <p:spPr bwMode="auto">
          <a:xfrm>
            <a:off x="123092" y="1123936"/>
            <a:ext cx="5046785" cy="558604"/>
          </a:xfrm>
          <a:prstGeom prst="rect">
            <a:avLst/>
          </a:prstGeom>
          <a:noFill/>
          <a:ln w="9525">
            <a:noFill/>
            <a:miter lim="800000"/>
            <a:headEnd/>
            <a:tailEnd/>
          </a:ln>
        </p:spPr>
        <p:txBody>
          <a:bodyPr/>
          <a:lstStyle/>
          <a:p>
            <a:pPr>
              <a:lnSpc>
                <a:spcPts val="2500"/>
              </a:lnSpc>
              <a:spcBef>
                <a:spcPct val="20000"/>
              </a:spcBef>
              <a:buClr>
                <a:schemeClr val="accent1"/>
              </a:buClr>
              <a:buFont typeface="Arial" pitchFamily="34" charset="0"/>
              <a:buNone/>
            </a:pPr>
            <a:r>
              <a:rPr lang="en-GB" sz="1800" b="1" dirty="0" smtClean="0">
                <a:solidFill>
                  <a:schemeClr val="accent1"/>
                </a:solidFill>
              </a:rPr>
              <a:t>Data Session</a:t>
            </a:r>
          </a:p>
        </p:txBody>
      </p:sp>
      <p:pic>
        <p:nvPicPr>
          <p:cNvPr id="4098" name="Picture 2" descr="C:\Data\Shared\ERS\ScreenShots_iPhone6\ERSiPhone6_5.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248728" y="1263434"/>
            <a:ext cx="2770226" cy="5337917"/>
          </a:xfrm>
          <a:prstGeom prst="rect">
            <a:avLst/>
          </a:prstGeom>
          <a:noFill/>
        </p:spPr>
      </p:pic>
    </p:spTree>
    <p:extLst>
      <p:ext uri="{BB962C8B-B14F-4D97-AF65-F5344CB8AC3E}">
        <p14:creationId xmlns:p14="http://schemas.microsoft.com/office/powerpoint/2010/main" val="194659197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title"/>
          </p:nvPr>
        </p:nvSpPr>
        <p:spPr>
          <a:xfrm>
            <a:off x="133350" y="323514"/>
            <a:ext cx="6200042" cy="430887"/>
          </a:xfrm>
        </p:spPr>
        <p:txBody>
          <a:bodyPr/>
          <a:lstStyle/>
          <a:p>
            <a:pPr eaLnBrk="1" hangingPunct="1"/>
            <a:r>
              <a:rPr lang="en-GB" dirty="0">
                <a:ea typeface="ＭＳ Ｐゴシック" charset="-128"/>
              </a:rPr>
              <a:t>ERS-1/2 – Mobile </a:t>
            </a:r>
            <a:r>
              <a:rPr lang="en-GB" dirty="0" smtClean="0">
                <a:ea typeface="ＭＳ Ｐゴシック" charset="-128"/>
              </a:rPr>
              <a:t>App: Architecture</a:t>
            </a:r>
          </a:p>
        </p:txBody>
      </p:sp>
      <p:sp>
        <p:nvSpPr>
          <p:cNvPr id="7" name="Rectangle 9"/>
          <p:cNvSpPr>
            <a:spLocks noGrp="1" noChangeArrowheads="1"/>
          </p:cNvSpPr>
          <p:nvPr>
            <p:ph type="body" sz="half" idx="1"/>
          </p:nvPr>
        </p:nvSpPr>
        <p:spPr>
          <a:xfrm>
            <a:off x="133725" y="3918181"/>
            <a:ext cx="3973343" cy="1951426"/>
          </a:xfrm>
        </p:spPr>
        <p:txBody>
          <a:bodyPr/>
          <a:lstStyle/>
          <a:p>
            <a:pPr marL="0" indent="0" algn="just">
              <a:lnSpc>
                <a:spcPct val="110000"/>
              </a:lnSpc>
              <a:buNone/>
              <a:defRPr/>
            </a:pPr>
            <a:r>
              <a:rPr lang="en-GB" sz="1800" kern="1200" dirty="0" smtClean="0">
                <a:solidFill>
                  <a:schemeClr val="tx1"/>
                </a:solidFill>
              </a:rPr>
              <a:t>ATSR </a:t>
            </a:r>
            <a:r>
              <a:rPr lang="en-GB" sz="1800" kern="1200" dirty="0">
                <a:solidFill>
                  <a:schemeClr val="tx1"/>
                </a:solidFill>
              </a:rPr>
              <a:t>and RA L1 </a:t>
            </a:r>
            <a:r>
              <a:rPr lang="en-GB" sz="1800" kern="1200" dirty="0" smtClean="0">
                <a:solidFill>
                  <a:schemeClr val="tx1"/>
                </a:solidFill>
              </a:rPr>
              <a:t>products </a:t>
            </a:r>
            <a:r>
              <a:rPr lang="en-GB" sz="1800" kern="1200" dirty="0">
                <a:solidFill>
                  <a:schemeClr val="tx1"/>
                </a:solidFill>
              </a:rPr>
              <a:t>were </a:t>
            </a:r>
            <a:r>
              <a:rPr lang="en-GB" sz="1800" kern="1200" dirty="0" smtClean="0">
                <a:solidFill>
                  <a:schemeClr val="tx1"/>
                </a:solidFill>
              </a:rPr>
              <a:t>downloaded </a:t>
            </a:r>
            <a:r>
              <a:rPr lang="en-GB" sz="1800" kern="1200" dirty="0">
                <a:solidFill>
                  <a:schemeClr val="tx1"/>
                </a:solidFill>
              </a:rPr>
              <a:t>from ESA </a:t>
            </a:r>
            <a:r>
              <a:rPr lang="en-GB" sz="1800" kern="1200" dirty="0" smtClean="0">
                <a:solidFill>
                  <a:schemeClr val="tx1"/>
                </a:solidFill>
              </a:rPr>
              <a:t>and a back</a:t>
            </a:r>
            <a:r>
              <a:rPr lang="en-GB" sz="1800" kern="1200" dirty="0">
                <a:solidFill>
                  <a:schemeClr val="tx1"/>
                </a:solidFill>
              </a:rPr>
              <a:t>-end process </a:t>
            </a:r>
            <a:r>
              <a:rPr lang="en-GB" sz="1800" kern="1200" dirty="0" smtClean="0">
                <a:solidFill>
                  <a:schemeClr val="tx1"/>
                </a:solidFill>
              </a:rPr>
              <a:t>extracted </a:t>
            </a:r>
            <a:r>
              <a:rPr lang="en-GB" sz="1800" kern="1200" dirty="0">
                <a:solidFill>
                  <a:schemeClr val="tx1"/>
                </a:solidFill>
              </a:rPr>
              <a:t>specific variables </a:t>
            </a:r>
            <a:r>
              <a:rPr lang="en-GB" sz="1800" kern="1200" dirty="0" smtClean="0">
                <a:solidFill>
                  <a:schemeClr val="tx1"/>
                </a:solidFill>
              </a:rPr>
              <a:t>to be displayed on the mobile device (through FTP with Mobile Product Server).</a:t>
            </a:r>
            <a:endParaRPr lang="en-GB" sz="1800" kern="1200" dirty="0">
              <a:solidFill>
                <a:schemeClr val="tx1"/>
              </a:solidFill>
            </a:endParaRPr>
          </a:p>
          <a:p>
            <a:pPr marL="0" indent="0" algn="just">
              <a:lnSpc>
                <a:spcPct val="110000"/>
              </a:lnSpc>
              <a:buNone/>
              <a:defRPr/>
            </a:pPr>
            <a:endParaRPr lang="en-GB" sz="1400" dirty="0"/>
          </a:p>
        </p:txBody>
      </p:sp>
      <p:pic>
        <p:nvPicPr>
          <p:cNvPr id="11267" name="Picture 10" descr="ACS_logo.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337300"/>
            <a:ext cx="962758" cy="520700"/>
          </a:xfrm>
          <a:prstGeom prst="rect">
            <a:avLst/>
          </a:prstGeom>
          <a:noFill/>
          <a:ln w="9525">
            <a:noFill/>
            <a:miter lim="800000"/>
            <a:headEnd/>
            <a:tailEnd/>
          </a:ln>
        </p:spPr>
      </p:pic>
      <p:pic>
        <p:nvPicPr>
          <p:cNvPr id="2050" name="Picture 2" descr="C:\Data\Shared\ERS\ProductsWorkflow.png"/>
          <p:cNvPicPr>
            <a:picLocks noChangeAspect="1" noChangeArrowheads="1"/>
          </p:cNvPicPr>
          <p:nvPr/>
        </p:nvPicPr>
        <p:blipFill>
          <a:blip r:embed="rId4" cstate="print"/>
          <a:srcRect/>
          <a:stretch>
            <a:fillRect/>
          </a:stretch>
        </p:blipFill>
        <p:spPr bwMode="auto">
          <a:xfrm>
            <a:off x="67749" y="1249786"/>
            <a:ext cx="9026202" cy="2273406"/>
          </a:xfrm>
          <a:prstGeom prst="rect">
            <a:avLst/>
          </a:prstGeom>
          <a:noFill/>
        </p:spPr>
      </p:pic>
      <p:pic>
        <p:nvPicPr>
          <p:cNvPr id="2"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592258" y="3626945"/>
            <a:ext cx="808892" cy="217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9"/>
          <p:cNvSpPr txBox="1">
            <a:spLocks noChangeArrowheads="1"/>
          </p:cNvSpPr>
          <p:nvPr/>
        </p:nvSpPr>
        <p:spPr bwMode="auto">
          <a:xfrm>
            <a:off x="5663253" y="3856139"/>
            <a:ext cx="3359102" cy="1951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19000"/>
              </a:lnSpc>
              <a:spcBef>
                <a:spcPct val="20000"/>
              </a:spcBef>
              <a:spcAft>
                <a:spcPct val="0"/>
              </a:spcAft>
              <a:buClr>
                <a:schemeClr val="accent1"/>
              </a:buClr>
              <a:buFont typeface="Verdana" pitchFamily="34" charset="0"/>
              <a:buAutoNum type="arabicPeriod"/>
              <a:defRPr sz="1600">
                <a:solidFill>
                  <a:schemeClr val="bg2"/>
                </a:solidFill>
                <a:latin typeface="+mn-lt"/>
                <a:ea typeface="+mn-ea"/>
                <a:cs typeface="+mn-cs"/>
              </a:defRPr>
            </a:lvl1pPr>
            <a:lvl2pPr marL="1227138" indent="-419100" algn="l" rtl="0" eaLnBrk="0" fontAlgn="base" hangingPunct="0">
              <a:lnSpc>
                <a:spcPct val="119000"/>
              </a:lnSpc>
              <a:spcBef>
                <a:spcPct val="20000"/>
              </a:spcBef>
              <a:spcAft>
                <a:spcPct val="0"/>
              </a:spcAft>
              <a:buClr>
                <a:schemeClr val="accent1"/>
              </a:buClr>
              <a:buFont typeface="Verdana" pitchFamily="34" charset="0"/>
              <a:buAutoNum type="alphaLcPeriod"/>
              <a:defRPr sz="1600">
                <a:solidFill>
                  <a:schemeClr val="bg2"/>
                </a:solidFill>
                <a:latin typeface="+mn-lt"/>
              </a:defRPr>
            </a:lvl2pPr>
            <a:lvl3pPr marL="1825625" indent="-419100" algn="l" rtl="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mn-lt"/>
              </a:defRPr>
            </a:lvl3pPr>
            <a:lvl4pPr marL="2424113" indent="-419100" algn="l" rtl="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mn-lt"/>
              </a:defRPr>
            </a:lvl4pPr>
            <a:lvl5pPr marL="3022600" indent="-419100" algn="l" rtl="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mn-lt"/>
              </a:defRPr>
            </a:lvl5pPr>
            <a:lvl6pPr marL="3479800" indent="-419100" algn="l" rtl="0" fontAlgn="base">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fontAlgn="base">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fontAlgn="base">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fontAlgn="base">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a:lstStyle>
          <a:p>
            <a:pPr marL="0" indent="0" algn="just">
              <a:lnSpc>
                <a:spcPct val="110000"/>
              </a:lnSpc>
              <a:buNone/>
              <a:defRPr/>
            </a:pPr>
            <a:r>
              <a:rPr lang="en-GB" sz="1800" kern="1200" dirty="0" smtClean="0">
                <a:solidFill>
                  <a:schemeClr val="tx1"/>
                </a:solidFill>
              </a:rPr>
              <a:t>User can order the full L1 product through the mobile App; product retrieved from ESA (FTP) and downloaded in </a:t>
            </a:r>
            <a:r>
              <a:rPr lang="en-GB" sz="1800" kern="1200" dirty="0" err="1" smtClean="0">
                <a:solidFill>
                  <a:schemeClr val="tx1"/>
                </a:solidFill>
              </a:rPr>
              <a:t>DropBox</a:t>
            </a:r>
            <a:r>
              <a:rPr lang="en-GB" sz="1800" kern="1200" dirty="0" smtClean="0">
                <a:solidFill>
                  <a:schemeClr val="tx1"/>
                </a:solidFill>
              </a:rPr>
              <a:t> (Socket Protocol). </a:t>
            </a:r>
          </a:p>
          <a:p>
            <a:pPr algn="just">
              <a:lnSpc>
                <a:spcPct val="110000"/>
              </a:lnSpc>
              <a:buFont typeface="+mj-lt"/>
              <a:buAutoNum type="alphaLcPeriod"/>
              <a:defRPr/>
            </a:pPr>
            <a:endParaRPr lang="en-GB" sz="1400" dirty="0"/>
          </a:p>
        </p:txBody>
      </p:sp>
    </p:spTree>
    <p:extLst>
      <p:ext uri="{BB962C8B-B14F-4D97-AF65-F5344CB8AC3E}">
        <p14:creationId xmlns:p14="http://schemas.microsoft.com/office/powerpoint/2010/main" val="128924683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p:nvPr>
        </p:nvSpPr>
        <p:spPr>
          <a:xfrm>
            <a:off x="133350" y="323514"/>
            <a:ext cx="6200042" cy="430887"/>
          </a:xfrm>
        </p:spPr>
        <p:txBody>
          <a:bodyPr/>
          <a:lstStyle/>
          <a:p>
            <a:pPr eaLnBrk="1" hangingPunct="1"/>
            <a:r>
              <a:rPr lang="en-GB" dirty="0" smtClean="0">
                <a:ea typeface="ＭＳ Ｐゴシック" charset="-128"/>
              </a:rPr>
              <a:t>ERS-1/2 – Mobile App</a:t>
            </a:r>
          </a:p>
        </p:txBody>
      </p:sp>
      <p:sp>
        <p:nvSpPr>
          <p:cNvPr id="5122" name="Rectangle 9"/>
          <p:cNvSpPr>
            <a:spLocks noGrp="1" noChangeArrowheads="1"/>
          </p:cNvSpPr>
          <p:nvPr>
            <p:ph type="body" sz="half" idx="1"/>
          </p:nvPr>
        </p:nvSpPr>
        <p:spPr>
          <a:xfrm>
            <a:off x="428852" y="3629017"/>
            <a:ext cx="7959362" cy="1154683"/>
          </a:xfrm>
        </p:spPr>
        <p:txBody>
          <a:bodyPr/>
          <a:lstStyle/>
          <a:p>
            <a:pPr algn="just">
              <a:lnSpc>
                <a:spcPct val="110000"/>
              </a:lnSpc>
              <a:buFont typeface="Verdana" pitchFamily="34" charset="0"/>
              <a:buAutoNum type="alphaLcPeriod"/>
              <a:defRPr/>
            </a:pPr>
            <a:r>
              <a:rPr lang="en-GB" sz="1800" kern="1200" dirty="0" smtClean="0">
                <a:solidFill>
                  <a:schemeClr val="tx1"/>
                </a:solidFill>
              </a:rPr>
              <a:t>Adding visualization </a:t>
            </a:r>
            <a:r>
              <a:rPr lang="en-GB" sz="1800" kern="1200" dirty="0">
                <a:solidFill>
                  <a:schemeClr val="tx1"/>
                </a:solidFill>
              </a:rPr>
              <a:t>and downloading of products related </a:t>
            </a:r>
            <a:r>
              <a:rPr lang="en-GB" sz="1800" kern="1200" dirty="0" smtClean="0">
                <a:solidFill>
                  <a:schemeClr val="tx1"/>
                </a:solidFill>
              </a:rPr>
              <a:t>to other ERS-1/2 instruments. </a:t>
            </a:r>
            <a:endParaRPr lang="en-GB" sz="1800" kern="1200" dirty="0">
              <a:solidFill>
                <a:schemeClr val="tx1"/>
              </a:solidFill>
            </a:endParaRPr>
          </a:p>
          <a:p>
            <a:pPr algn="just">
              <a:lnSpc>
                <a:spcPct val="110000"/>
              </a:lnSpc>
              <a:buFont typeface="Verdana" pitchFamily="34" charset="0"/>
              <a:buAutoNum type="alphaLcPeriod"/>
              <a:defRPr/>
            </a:pPr>
            <a:r>
              <a:rPr lang="en-GB" sz="1800" kern="1200" dirty="0" smtClean="0">
                <a:solidFill>
                  <a:schemeClr val="tx1"/>
                </a:solidFill>
              </a:rPr>
              <a:t>Extension to ENVISAT Mission</a:t>
            </a:r>
            <a:endParaRPr lang="en-GB" sz="1800" kern="1200" dirty="0">
              <a:solidFill>
                <a:schemeClr val="tx1"/>
              </a:solidFill>
            </a:endParaRPr>
          </a:p>
        </p:txBody>
      </p:sp>
      <p:sp>
        <p:nvSpPr>
          <p:cNvPr id="13315" name="Rectangle 3"/>
          <p:cNvSpPr>
            <a:spLocks noChangeArrowheads="1"/>
          </p:cNvSpPr>
          <p:nvPr/>
        </p:nvSpPr>
        <p:spPr bwMode="auto">
          <a:xfrm>
            <a:off x="232318" y="3189631"/>
            <a:ext cx="5048250" cy="473075"/>
          </a:xfrm>
          <a:prstGeom prst="rect">
            <a:avLst/>
          </a:prstGeom>
          <a:noFill/>
          <a:ln w="9525">
            <a:noFill/>
            <a:miter lim="800000"/>
            <a:headEnd/>
            <a:tailEnd/>
          </a:ln>
        </p:spPr>
        <p:txBody>
          <a:bodyPr/>
          <a:lstStyle/>
          <a:p>
            <a:pPr>
              <a:lnSpc>
                <a:spcPts val="2500"/>
              </a:lnSpc>
              <a:spcBef>
                <a:spcPct val="20000"/>
              </a:spcBef>
              <a:buClr>
                <a:schemeClr val="accent1"/>
              </a:buClr>
              <a:buFont typeface="Arial" pitchFamily="34" charset="0"/>
              <a:buNone/>
            </a:pPr>
            <a:r>
              <a:rPr lang="en-GB" sz="1800" b="1" dirty="0">
                <a:solidFill>
                  <a:schemeClr val="accent1"/>
                </a:solidFill>
              </a:rPr>
              <a:t>Next </a:t>
            </a:r>
            <a:r>
              <a:rPr lang="en-GB" sz="1800" b="1" dirty="0" smtClean="0">
                <a:solidFill>
                  <a:schemeClr val="accent1"/>
                </a:solidFill>
              </a:rPr>
              <a:t>Steps under consideration</a:t>
            </a:r>
            <a:endParaRPr lang="en-GB" sz="1800" dirty="0">
              <a:solidFill>
                <a:schemeClr val="accent1"/>
              </a:solidFill>
            </a:endParaRPr>
          </a:p>
        </p:txBody>
      </p:sp>
      <p:pic>
        <p:nvPicPr>
          <p:cNvPr id="13316" name="Picture 9" descr="ACS_logo.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06620" y="6032501"/>
            <a:ext cx="964223" cy="519113"/>
          </a:xfrm>
          <a:prstGeom prst="rect">
            <a:avLst/>
          </a:prstGeom>
          <a:noFill/>
          <a:ln w="9525">
            <a:noFill/>
            <a:miter lim="800000"/>
            <a:headEnd/>
            <a:tailEnd/>
          </a:ln>
        </p:spPr>
      </p:pic>
      <p:sp>
        <p:nvSpPr>
          <p:cNvPr id="2" name="Rectangle 1"/>
          <p:cNvSpPr/>
          <p:nvPr/>
        </p:nvSpPr>
        <p:spPr>
          <a:xfrm>
            <a:off x="240712" y="1235940"/>
            <a:ext cx="8748653" cy="1754326"/>
          </a:xfrm>
          <a:prstGeom prst="rect">
            <a:avLst/>
          </a:prstGeom>
        </p:spPr>
        <p:txBody>
          <a:bodyPr wrap="square">
            <a:spAutoFit/>
          </a:bodyPr>
          <a:lstStyle/>
          <a:p>
            <a:pPr eaLnBrk="1" hangingPunct="1">
              <a:buFontTx/>
              <a:buNone/>
            </a:pPr>
            <a:r>
              <a:rPr lang="en-GB" b="1" dirty="0">
                <a:solidFill>
                  <a:schemeClr val="accent1"/>
                </a:solidFill>
              </a:rPr>
              <a:t>Links for Download:</a:t>
            </a:r>
          </a:p>
          <a:p>
            <a:pPr eaLnBrk="1" hangingPunct="1">
              <a:buNone/>
            </a:pPr>
            <a:endParaRPr lang="en-US" sz="1000" dirty="0" smtClean="0"/>
          </a:p>
          <a:p>
            <a:pPr eaLnBrk="1" hangingPunct="1">
              <a:buNone/>
            </a:pPr>
            <a:r>
              <a:rPr lang="en-US" dirty="0" smtClean="0"/>
              <a:t>Apple's </a:t>
            </a:r>
            <a:r>
              <a:rPr lang="en-US" dirty="0"/>
              <a:t>App Store </a:t>
            </a:r>
            <a:endParaRPr lang="en-US" dirty="0" smtClean="0"/>
          </a:p>
          <a:p>
            <a:pPr eaLnBrk="1" hangingPunct="1">
              <a:buNone/>
            </a:pPr>
            <a:r>
              <a:rPr lang="en-US" sz="1600" u="sng" dirty="0" smtClean="0">
                <a:hlinkClick r:id="rId4"/>
              </a:rPr>
              <a:t>https</a:t>
            </a:r>
            <a:r>
              <a:rPr lang="en-US" sz="1600" u="sng" dirty="0">
                <a:hlinkClick r:id="rId4"/>
              </a:rPr>
              <a:t>://itunes.apple.com/it/app/esa-ers/id1059438540?mt=</a:t>
            </a:r>
            <a:r>
              <a:rPr lang="en-US" sz="1600" u="sng" dirty="0" smtClean="0">
                <a:hlinkClick r:id="rId4"/>
              </a:rPr>
              <a:t>8</a:t>
            </a:r>
            <a:endParaRPr lang="en-US" sz="1600" dirty="0"/>
          </a:p>
          <a:p>
            <a:pPr eaLnBrk="1" hangingPunct="1">
              <a:buNone/>
            </a:pPr>
            <a:endParaRPr lang="en-US" sz="900" dirty="0" smtClean="0"/>
          </a:p>
          <a:p>
            <a:pPr eaLnBrk="1" hangingPunct="1">
              <a:buNone/>
            </a:pPr>
            <a:r>
              <a:rPr lang="en-US" dirty="0" smtClean="0"/>
              <a:t>Google </a:t>
            </a:r>
            <a:r>
              <a:rPr lang="en-US" dirty="0"/>
              <a:t>Play </a:t>
            </a:r>
            <a:r>
              <a:rPr lang="en-US" sz="1600" u="sng" dirty="0">
                <a:hlinkClick r:id="rId5"/>
              </a:rPr>
              <a:t>https://play.google.com/store/apps/details?id=it.acsys.android.esaersapp&amp;hl=it</a:t>
            </a:r>
            <a:r>
              <a:rPr lang="en-US" sz="1600" dirty="0"/>
              <a:t> </a:t>
            </a:r>
            <a:endParaRPr lang="en-GB" sz="1600" dirty="0">
              <a:ea typeface="ＭＳ Ｐゴシック" charset="-128"/>
            </a:endParaRPr>
          </a:p>
        </p:txBody>
      </p:sp>
      <p:sp>
        <p:nvSpPr>
          <p:cNvPr id="3" name="Rounded Rectangle 2"/>
          <p:cNvSpPr/>
          <p:nvPr/>
        </p:nvSpPr>
        <p:spPr>
          <a:xfrm>
            <a:off x="841207" y="5113602"/>
            <a:ext cx="6746148" cy="127015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t>Live Demo during coffee break </a:t>
            </a:r>
          </a:p>
          <a:p>
            <a:pPr algn="ctr"/>
            <a:r>
              <a:rPr lang="en-US" sz="2800" b="1" dirty="0" smtClean="0"/>
              <a:t>(Ask Sergio and Marco)</a:t>
            </a:r>
            <a:endParaRPr lang="en-US" sz="2800" b="1" dirty="0"/>
          </a:p>
        </p:txBody>
      </p:sp>
      <p:pic>
        <p:nvPicPr>
          <p:cNvPr id="8" name="Picture 2" descr="C:\Data\Shared\ERS\ScreenShots_iPhone6\ERSiPhone6_1.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884252" y="4635559"/>
            <a:ext cx="1068603" cy="2059079"/>
          </a:xfrm>
          <a:prstGeom prst="rect">
            <a:avLst/>
          </a:prstGeom>
          <a:noFill/>
        </p:spPr>
      </p:pic>
    </p:spTree>
    <p:extLst>
      <p:ext uri="{BB962C8B-B14F-4D97-AF65-F5344CB8AC3E}">
        <p14:creationId xmlns:p14="http://schemas.microsoft.com/office/powerpoint/2010/main" val="159661110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1" indent="0" algn="ctr">
              <a:buNone/>
            </a:pPr>
            <a:endParaRPr lang="en-US" sz="3600" b="1" dirty="0"/>
          </a:p>
          <a:p>
            <a:pPr marL="0" lvl="1" indent="0" algn="ctr">
              <a:buNone/>
            </a:pPr>
            <a:r>
              <a:rPr lang="en-US" sz="3600" b="1" dirty="0" smtClean="0"/>
              <a:t>Thanks for your attention</a:t>
            </a:r>
          </a:p>
          <a:p>
            <a:pPr marL="0" lvl="1" indent="0" algn="ctr">
              <a:buNone/>
            </a:pPr>
            <a:endParaRPr lang="en-US" sz="3600" b="1" dirty="0"/>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Tree>
    <p:extLst>
      <p:ext uri="{BB962C8B-B14F-4D97-AF65-F5344CB8AC3E}">
        <p14:creationId xmlns:p14="http://schemas.microsoft.com/office/powerpoint/2010/main" val="281041760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pic>
        <p:nvPicPr>
          <p:cNvPr id="5" name="Immagine 4" descr="CloudManager.png"/>
          <p:cNvPicPr/>
          <p:nvPr/>
        </p:nvPicPr>
        <p:blipFill>
          <a:blip r:embed="rId2" cstate="print"/>
          <a:stretch>
            <a:fillRect/>
          </a:stretch>
        </p:blipFill>
        <p:spPr>
          <a:xfrm>
            <a:off x="4320266" y="1270154"/>
            <a:ext cx="4823734" cy="5443510"/>
          </a:xfrm>
          <a:prstGeom prst="rect">
            <a:avLst/>
          </a:prstGeom>
        </p:spPr>
      </p:pic>
      <p:pic>
        <p:nvPicPr>
          <p:cNvPr id="6" name="Immagine 15" descr="MobileProducts.png"/>
          <p:cNvPicPr/>
          <p:nvPr/>
        </p:nvPicPr>
        <p:blipFill>
          <a:blip r:embed="rId3" cstate="print"/>
          <a:stretch>
            <a:fillRect/>
          </a:stretch>
        </p:blipFill>
        <p:spPr>
          <a:xfrm>
            <a:off x="587688" y="1346658"/>
            <a:ext cx="2657475" cy="5286375"/>
          </a:xfrm>
          <a:prstGeom prst="rect">
            <a:avLst/>
          </a:prstGeom>
        </p:spPr>
      </p:pic>
    </p:spTree>
    <p:extLst>
      <p:ext uri="{BB962C8B-B14F-4D97-AF65-F5344CB8AC3E}">
        <p14:creationId xmlns:p14="http://schemas.microsoft.com/office/powerpoint/2010/main" val="326057328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2"/>
          <p:cNvSpPr>
            <a:spLocks noGrp="1"/>
          </p:cNvSpPr>
          <p:nvPr>
            <p:ph type="title"/>
          </p:nvPr>
        </p:nvSpPr>
        <p:spPr>
          <a:xfrm>
            <a:off x="195263" y="361950"/>
            <a:ext cx="5649912" cy="461963"/>
          </a:xfrm>
        </p:spPr>
        <p:txBody>
          <a:bodyPr/>
          <a:lstStyle/>
          <a:p>
            <a:r>
              <a:rPr lang="en-US" sz="2400">
                <a:latin typeface="Verdana" charset="0"/>
                <a:ea typeface="MS PGothic" charset="0"/>
                <a:cs typeface="MS PGothic" charset="0"/>
              </a:rPr>
              <a:t>Background</a:t>
            </a:r>
            <a:endParaRPr lang="en-GB">
              <a:latin typeface="Verdana" charset="0"/>
              <a:ea typeface="MS PGothic" charset="0"/>
              <a:cs typeface="MS PGothic" charset="0"/>
            </a:endParaRPr>
          </a:p>
        </p:txBody>
      </p:sp>
      <p:sp>
        <p:nvSpPr>
          <p:cNvPr id="18435" name="TextBox 1"/>
          <p:cNvSpPr txBox="1">
            <a:spLocks noChangeArrowheads="1"/>
          </p:cNvSpPr>
          <p:nvPr/>
        </p:nvSpPr>
        <p:spPr bwMode="auto">
          <a:xfrm>
            <a:off x="128588" y="1393825"/>
            <a:ext cx="8891587" cy="497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charset="0"/>
                <a:ea typeface="MS PGothic" charset="0"/>
                <a:cs typeface="MS PGothic" charset="0"/>
              </a:defRPr>
            </a:lvl1pPr>
            <a:lvl2pPr eaLnBrk="0" hangingPunct="0">
              <a:defRPr sz="2400">
                <a:solidFill>
                  <a:schemeClr val="tx1"/>
                </a:solidFill>
                <a:latin typeface="Verdana" charset="0"/>
                <a:ea typeface="MS PGothic" charset="0"/>
                <a:cs typeface="MS PGothic" charset="0"/>
              </a:defRPr>
            </a:lvl2pPr>
            <a:lvl3pPr marL="1143000" indent="-228600" eaLnBrk="0" hangingPunct="0">
              <a:defRPr sz="2400">
                <a:solidFill>
                  <a:schemeClr val="tx1"/>
                </a:solidFill>
                <a:latin typeface="Verdana" charset="0"/>
                <a:ea typeface="MS PGothic" charset="0"/>
                <a:cs typeface="MS PGothic" charset="0"/>
              </a:defRPr>
            </a:lvl3pPr>
            <a:lvl4pPr marL="1600200" indent="-228600" eaLnBrk="0" hangingPunct="0">
              <a:defRPr sz="2400">
                <a:solidFill>
                  <a:schemeClr val="tx1"/>
                </a:solidFill>
                <a:latin typeface="Verdana" charset="0"/>
                <a:ea typeface="MS PGothic" charset="0"/>
                <a:cs typeface="MS PGothic" charset="0"/>
              </a:defRPr>
            </a:lvl4pPr>
            <a:lvl5pPr marL="2057400" indent="-228600" eaLnBrk="0" hangingPunct="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marL="285750" indent="-285750">
              <a:spcBef>
                <a:spcPts val="600"/>
              </a:spcBef>
              <a:buFont typeface="Arial"/>
              <a:buChar char="•"/>
              <a:defRPr/>
            </a:pPr>
            <a:r>
              <a:rPr lang="en-GB" sz="1800" dirty="0" smtClean="0"/>
              <a:t>ESA space science</a:t>
            </a:r>
            <a:r>
              <a:rPr lang="en-GB" sz="1800" b="1" dirty="0" smtClean="0"/>
              <a:t> heritage</a:t>
            </a:r>
            <a:r>
              <a:rPr lang="en-GB" sz="1800" dirty="0" smtClean="0"/>
              <a:t> data represent a </a:t>
            </a:r>
            <a:r>
              <a:rPr lang="en-GB" sz="1800" b="1" dirty="0" smtClean="0"/>
              <a:t>unique, valuable, independent and strategic resource</a:t>
            </a:r>
            <a:r>
              <a:rPr lang="en-GB" sz="1800" dirty="0" smtClean="0"/>
              <a:t> owned by ESA Member States.</a:t>
            </a:r>
          </a:p>
          <a:p>
            <a:pPr>
              <a:spcBef>
                <a:spcPts val="600"/>
              </a:spcBef>
              <a:defRPr/>
            </a:pPr>
            <a:endParaRPr lang="en-GB" sz="500" dirty="0" smtClean="0"/>
          </a:p>
          <a:p>
            <a:pPr marL="285750" indent="-285750">
              <a:spcBef>
                <a:spcPts val="600"/>
              </a:spcBef>
              <a:buFont typeface="Arial"/>
              <a:buChar char="•"/>
              <a:defRPr/>
            </a:pPr>
            <a:r>
              <a:rPr lang="en-GB" sz="1800" dirty="0" smtClean="0"/>
              <a:t>The issue of preserving and keeping accessible these data assets was:</a:t>
            </a:r>
          </a:p>
          <a:p>
            <a:pPr marL="742950" lvl="1" indent="-285750">
              <a:spcBef>
                <a:spcPts val="600"/>
              </a:spcBef>
              <a:buFont typeface="Wingdings" charset="2"/>
              <a:buChar char="Ø"/>
              <a:defRPr/>
            </a:pPr>
            <a:r>
              <a:rPr lang="en-GB" sz="1600" dirty="0" smtClean="0"/>
              <a:t>Recognised for the first time at ESA CMIN in 2008: funding of </a:t>
            </a:r>
            <a:r>
              <a:rPr lang="en-GB" sz="1600" i="1" dirty="0" smtClean="0"/>
              <a:t>LTDP as special project in Earth Observation</a:t>
            </a:r>
            <a:r>
              <a:rPr lang="en-GB" sz="1600" dirty="0" smtClean="0"/>
              <a:t> as part of the </a:t>
            </a:r>
            <a:r>
              <a:rPr lang="en-US" sz="1600" dirty="0" smtClean="0"/>
              <a:t>ESA Level of Resources (</a:t>
            </a:r>
            <a:r>
              <a:rPr lang="en-US" sz="1600" dirty="0" err="1" smtClean="0"/>
              <a:t>LoR</a:t>
            </a:r>
            <a:r>
              <a:rPr lang="en-US" sz="1600" dirty="0" smtClean="0"/>
              <a:t>).</a:t>
            </a:r>
          </a:p>
          <a:p>
            <a:pPr marL="742950" lvl="1" indent="-285750">
              <a:spcBef>
                <a:spcPts val="600"/>
              </a:spcBef>
              <a:buFont typeface="Wingdings" charset="2"/>
              <a:buChar char="Ø"/>
              <a:defRPr/>
            </a:pPr>
            <a:r>
              <a:rPr lang="en-US" sz="1600" dirty="0" smtClean="0"/>
              <a:t>Enlarged to </a:t>
            </a:r>
            <a:r>
              <a:rPr lang="en-US" sz="1600" i="1" dirty="0" smtClean="0"/>
              <a:t>all heritage data from space </a:t>
            </a:r>
            <a:r>
              <a:rPr lang="en-GB" sz="1600" dirty="0" smtClean="0"/>
              <a:t>at ESA CMIN in 2012: funding of </a:t>
            </a:r>
            <a:r>
              <a:rPr lang="en-US" sz="1600" i="1" dirty="0" smtClean="0"/>
              <a:t>Long Term Data Preservation (LTDP) basic activity</a:t>
            </a:r>
            <a:r>
              <a:rPr lang="en-US" sz="1600" dirty="0" smtClean="0"/>
              <a:t> as part of the ESA </a:t>
            </a:r>
            <a:r>
              <a:rPr lang="en-US" sz="1600" dirty="0" err="1" smtClean="0"/>
              <a:t>LoR</a:t>
            </a:r>
            <a:r>
              <a:rPr lang="en-US" sz="1600" dirty="0" smtClean="0"/>
              <a:t>.</a:t>
            </a:r>
            <a:endParaRPr lang="en-GB" sz="1600" dirty="0" smtClean="0">
              <a:cs typeface="Arial" charset="0"/>
              <a:sym typeface="Arial" charset="0"/>
            </a:endParaRPr>
          </a:p>
          <a:p>
            <a:pPr marL="0" lvl="1" eaLnBrk="1" hangingPunct="1">
              <a:spcBef>
                <a:spcPts val="1200"/>
              </a:spcBef>
              <a:defRPr/>
            </a:pPr>
            <a:endParaRPr lang="en-US" sz="500" dirty="0" smtClean="0"/>
          </a:p>
          <a:p>
            <a:pPr marL="285750" lvl="1" indent="-285750" eaLnBrk="1" hangingPunct="1">
              <a:spcBef>
                <a:spcPts val="1200"/>
              </a:spcBef>
              <a:buFont typeface="Arial"/>
              <a:buChar char="•"/>
              <a:defRPr/>
            </a:pPr>
            <a:r>
              <a:rPr lang="en-US" sz="1800" dirty="0" smtClean="0"/>
              <a:t>The restricted budget envelope approved in 2012 </a:t>
            </a:r>
            <a:r>
              <a:rPr lang="en-GB" sz="1800" dirty="0" smtClean="0"/>
              <a:t>forced the LTDP activity </a:t>
            </a:r>
            <a:r>
              <a:rPr lang="en-US" sz="1800" dirty="0" smtClean="0"/>
              <a:t>to focus during 2013-2016 on a very </a:t>
            </a:r>
            <a:r>
              <a:rPr lang="en-US" sz="1800" i="1" u="sng" dirty="0" smtClean="0"/>
              <a:t>limited set of requirements</a:t>
            </a:r>
            <a:r>
              <a:rPr lang="en-US" sz="1800" dirty="0" smtClean="0"/>
              <a:t>: </a:t>
            </a:r>
          </a:p>
          <a:p>
            <a:pPr marL="742950" lvl="2" indent="-285750" eaLnBrk="1" hangingPunct="1">
              <a:spcBef>
                <a:spcPts val="600"/>
              </a:spcBef>
              <a:buFont typeface="Wingdings" charset="2"/>
              <a:buChar char="Ø"/>
              <a:defRPr/>
            </a:pPr>
            <a:r>
              <a:rPr lang="en-GB" sz="1600" b="1" i="1" dirty="0" smtClean="0"/>
              <a:t>Preventing the unrecoverable loss</a:t>
            </a:r>
            <a:r>
              <a:rPr lang="en-GB" sz="1600" b="1" dirty="0" smtClean="0"/>
              <a:t> </a:t>
            </a:r>
            <a:r>
              <a:rPr lang="en-GB" sz="1600" dirty="0" smtClean="0"/>
              <a:t>of unique ESA heritage data holdings</a:t>
            </a:r>
          </a:p>
          <a:p>
            <a:pPr marL="742950" lvl="2" indent="-285750" eaLnBrk="1" hangingPunct="1">
              <a:spcBef>
                <a:spcPts val="600"/>
              </a:spcBef>
              <a:buFont typeface="Wingdings" charset="2"/>
              <a:buChar char="Ø"/>
              <a:defRPr/>
            </a:pPr>
            <a:r>
              <a:rPr lang="en-GB" sz="1600" dirty="0" smtClean="0"/>
              <a:t>Providing</a:t>
            </a:r>
            <a:r>
              <a:rPr lang="en-GB" sz="1600" i="1" dirty="0" smtClean="0"/>
              <a:t> </a:t>
            </a:r>
            <a:r>
              <a:rPr lang="en-GB" sz="1600" b="1" i="1" dirty="0" smtClean="0"/>
              <a:t>basic access </a:t>
            </a:r>
            <a:r>
              <a:rPr lang="en-GB" sz="1600" dirty="0" smtClean="0"/>
              <a:t>and perform </a:t>
            </a:r>
            <a:r>
              <a:rPr lang="en-GB" sz="1600" i="1" dirty="0" smtClean="0"/>
              <a:t>data valorisation </a:t>
            </a:r>
            <a:r>
              <a:rPr lang="en-GB" sz="1600" dirty="0" smtClean="0"/>
              <a:t>activities</a:t>
            </a:r>
            <a:r>
              <a:rPr lang="en-GB" sz="1600" i="1" dirty="0" smtClean="0"/>
              <a:t> for a selected subset of Earth Observation data</a:t>
            </a:r>
          </a:p>
          <a:p>
            <a:pPr marL="742950" lvl="2" indent="-285750" eaLnBrk="1" hangingPunct="1">
              <a:spcBef>
                <a:spcPts val="600"/>
              </a:spcBef>
              <a:buFont typeface="Wingdings" charset="2"/>
              <a:buChar char="Ø"/>
              <a:defRPr/>
            </a:pPr>
            <a:r>
              <a:rPr lang="en-GB" sz="1600" dirty="0" smtClean="0"/>
              <a:t>Maintaining </a:t>
            </a:r>
            <a:r>
              <a:rPr lang="en-GB" sz="1600" b="1" i="1" dirty="0" smtClean="0"/>
              <a:t>international cooperation</a:t>
            </a:r>
            <a:r>
              <a:rPr lang="en-GB" sz="1600" b="1" dirty="0" smtClean="0"/>
              <a:t> </a:t>
            </a:r>
            <a:r>
              <a:rPr lang="en-GB" sz="1600" dirty="0" smtClean="0"/>
              <a:t>on data preservation at a </a:t>
            </a:r>
            <a:r>
              <a:rPr lang="en-GB" sz="1600" b="1" i="1" dirty="0" smtClean="0"/>
              <a:t>collaborative level</a:t>
            </a:r>
          </a:p>
        </p:txBody>
      </p:sp>
      <p:sp>
        <p:nvSpPr>
          <p:cNvPr id="19459" name="Rectangle 8"/>
          <p:cNvSpPr>
            <a:spLocks noGrp="1" noChangeArrowheads="1"/>
          </p:cNvSpPr>
          <p:nvPr>
            <p:ph type="ftr" sz="quarter" idx="10"/>
          </p:nvPr>
        </p:nvSpPr>
        <p:spPr>
          <a:noFill/>
          <a:ln/>
        </p:spPr>
        <p:txBody>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r>
              <a:rPr lang="en-US" sz="800"/>
              <a:t>ESA UNCLASSIFIED – For Official Use</a:t>
            </a:r>
          </a:p>
        </p:txBody>
      </p:sp>
    </p:spTree>
    <p:extLst>
      <p:ext uri="{BB962C8B-B14F-4D97-AF65-F5344CB8AC3E}">
        <p14:creationId xmlns:p14="http://schemas.microsoft.com/office/powerpoint/2010/main" val="226413394"/>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35">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435">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43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1"/>
          <p:cNvSpPr txBox="1">
            <a:spLocks noChangeArrowheads="1"/>
          </p:cNvSpPr>
          <p:nvPr/>
        </p:nvSpPr>
        <p:spPr bwMode="auto">
          <a:xfrm>
            <a:off x="79374" y="96838"/>
            <a:ext cx="8715376"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spcBef>
                <a:spcPts val="0"/>
              </a:spcBef>
              <a:defRPr/>
            </a:pPr>
            <a:r>
              <a:rPr lang="en-GB" sz="2000" b="1" dirty="0" smtClean="0">
                <a:solidFill>
                  <a:schemeClr val="bg1"/>
                </a:solidFill>
                <a:latin typeface="+mn-lt"/>
                <a:sym typeface="Wingdings" panose="05000000000000000000" pitchFamily="2" charset="2"/>
              </a:rPr>
              <a:t>Heritage Data Programme (LTDP+) </a:t>
            </a:r>
          </a:p>
          <a:p>
            <a:pPr>
              <a:spcBef>
                <a:spcPts val="0"/>
              </a:spcBef>
              <a:defRPr/>
            </a:pPr>
            <a:r>
              <a:rPr lang="en-US" sz="2000" b="1" dirty="0" smtClean="0">
                <a:solidFill>
                  <a:schemeClr val="bg1"/>
                </a:solidFill>
                <a:latin typeface="+mn-lt"/>
              </a:rPr>
              <a:t>Heritage </a:t>
            </a:r>
            <a:r>
              <a:rPr lang="en-US" sz="2000" b="1" dirty="0">
                <a:solidFill>
                  <a:schemeClr val="bg1"/>
                </a:solidFill>
                <a:latin typeface="+mn-lt"/>
              </a:rPr>
              <a:t>Data Preservation, </a:t>
            </a:r>
            <a:r>
              <a:rPr lang="en-US" sz="2000" b="1" dirty="0" smtClean="0">
                <a:solidFill>
                  <a:schemeClr val="bg1"/>
                </a:solidFill>
                <a:latin typeface="+mn-lt"/>
              </a:rPr>
              <a:t>Discoverability </a:t>
            </a:r>
            <a:r>
              <a:rPr lang="en-US" sz="2000" b="1" dirty="0">
                <a:solidFill>
                  <a:schemeClr val="bg1"/>
                </a:solidFill>
                <a:latin typeface="+mn-lt"/>
              </a:rPr>
              <a:t>&amp;</a:t>
            </a:r>
            <a:r>
              <a:rPr lang="en-US" sz="2000" b="1" dirty="0" smtClean="0">
                <a:solidFill>
                  <a:schemeClr val="bg1"/>
                </a:solidFill>
                <a:latin typeface="+mn-lt"/>
              </a:rPr>
              <a:t> Valorisation</a:t>
            </a:r>
          </a:p>
          <a:p>
            <a:pPr>
              <a:defRPr/>
            </a:pPr>
            <a:r>
              <a:rPr lang="en-US" sz="1800" b="1" i="1" dirty="0">
                <a:solidFill>
                  <a:schemeClr val="bg1"/>
                </a:solidFill>
                <a:cs typeface="+mn-cs"/>
              </a:rPr>
              <a:t> </a:t>
            </a:r>
            <a:r>
              <a:rPr lang="en-GB" sz="1800" b="1" i="1" dirty="0">
                <a:solidFill>
                  <a:schemeClr val="bg1"/>
                </a:solidFill>
                <a:cs typeface="+mn-cs"/>
                <a:sym typeface="Wingdings" panose="05000000000000000000" pitchFamily="2" charset="2"/>
              </a:rPr>
              <a:t> </a:t>
            </a:r>
            <a:r>
              <a:rPr lang="en-GB" sz="1800" b="1" i="1" dirty="0" smtClean="0">
                <a:solidFill>
                  <a:schemeClr val="bg1"/>
                </a:solidFill>
                <a:cs typeface="+mn-cs"/>
                <a:sym typeface="Wingdings" panose="05000000000000000000" pitchFamily="2" charset="2"/>
              </a:rPr>
              <a:t>proposed </a:t>
            </a:r>
            <a:r>
              <a:rPr lang="en-GB" sz="1800" b="1" i="1" dirty="0">
                <a:solidFill>
                  <a:schemeClr val="bg1"/>
                </a:solidFill>
                <a:cs typeface="+mn-cs"/>
                <a:sym typeface="Wingdings" panose="05000000000000000000" pitchFamily="2" charset="2"/>
              </a:rPr>
              <a:t>at </a:t>
            </a:r>
            <a:r>
              <a:rPr lang="en-GB" sz="1800" b="1" i="1" dirty="0" smtClean="0">
                <a:solidFill>
                  <a:schemeClr val="bg1"/>
                </a:solidFill>
                <a:cs typeface="+mn-cs"/>
                <a:sym typeface="Wingdings" panose="05000000000000000000" pitchFamily="2" charset="2"/>
              </a:rPr>
              <a:t>CM16 as Basic Activity in the ESA </a:t>
            </a:r>
            <a:r>
              <a:rPr lang="en-GB" sz="1800" b="1" i="1" dirty="0" err="1" smtClean="0">
                <a:solidFill>
                  <a:schemeClr val="bg1"/>
                </a:solidFill>
                <a:cs typeface="+mn-cs"/>
                <a:sym typeface="Wingdings" panose="05000000000000000000" pitchFamily="2" charset="2"/>
              </a:rPr>
              <a:t>LoR</a:t>
            </a:r>
            <a:endParaRPr lang="en-GB" sz="1800" b="1" i="1" dirty="0">
              <a:solidFill>
                <a:schemeClr val="bg1"/>
              </a:solidFill>
              <a:cs typeface="+mn-cs"/>
            </a:endParaRPr>
          </a:p>
        </p:txBody>
      </p:sp>
      <p:sp>
        <p:nvSpPr>
          <p:cNvPr id="38914" name="TextBox 4"/>
          <p:cNvSpPr txBox="1">
            <a:spLocks noChangeArrowheads="1"/>
          </p:cNvSpPr>
          <p:nvPr/>
        </p:nvSpPr>
        <p:spPr bwMode="auto">
          <a:xfrm>
            <a:off x="153988" y="1255713"/>
            <a:ext cx="8877300" cy="5370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spcBef>
                <a:spcPts val="600"/>
              </a:spcBef>
              <a:defRPr/>
            </a:pPr>
            <a:r>
              <a:rPr lang="en-US" sz="2000" dirty="0">
                <a:solidFill>
                  <a:srgbClr val="000000"/>
                </a:solidFill>
                <a:ea typeface="MS PGothic" charset="0"/>
                <a:cs typeface="MS PGothic" charset="0"/>
              </a:rPr>
              <a:t>If funded at a sufficient level the LTDP + activity will </a:t>
            </a:r>
            <a:r>
              <a:rPr lang="en-US" sz="2000" dirty="0" smtClean="0">
                <a:solidFill>
                  <a:srgbClr val="000000"/>
                </a:solidFill>
                <a:ea typeface="MS PGothic" charset="0"/>
                <a:cs typeface="MS PGothic" charset="0"/>
              </a:rPr>
              <a:t>allow </a:t>
            </a:r>
            <a:r>
              <a:rPr lang="en-GB" sz="2000" dirty="0" smtClean="0">
                <a:solidFill>
                  <a:srgbClr val="000000"/>
                </a:solidFill>
                <a:ea typeface="MS PGothic" charset="0"/>
                <a:cs typeface="MS PGothic" charset="0"/>
              </a:rPr>
              <a:t>consolidating </a:t>
            </a:r>
            <a:r>
              <a:rPr lang="en-GB" sz="2000" dirty="0">
                <a:solidFill>
                  <a:srgbClr val="000000"/>
                </a:solidFill>
                <a:ea typeface="MS PGothic" charset="0"/>
                <a:cs typeface="MS PGothic" charset="0"/>
              </a:rPr>
              <a:t>and </a:t>
            </a:r>
            <a:r>
              <a:rPr lang="en-GB" sz="2000" dirty="0" smtClean="0">
                <a:solidFill>
                  <a:srgbClr val="000000"/>
                </a:solidFill>
                <a:ea typeface="MS PGothic" charset="0"/>
                <a:cs typeface="MS PGothic" charset="0"/>
              </a:rPr>
              <a:t>extending </a:t>
            </a:r>
            <a:r>
              <a:rPr lang="en-GB" sz="2000" dirty="0">
                <a:solidFill>
                  <a:srgbClr val="000000"/>
                </a:solidFill>
                <a:ea typeface="MS PGothic" charset="0"/>
                <a:cs typeface="MS PGothic" charset="0"/>
              </a:rPr>
              <a:t>LTDP programme achievements to: </a:t>
            </a:r>
          </a:p>
          <a:p>
            <a:pPr lvl="1" eaLnBrk="1" hangingPunct="1">
              <a:spcBef>
                <a:spcPts val="600"/>
              </a:spcBef>
              <a:buFont typeface="Wingdings" charset="0"/>
              <a:buChar char="Ø"/>
              <a:defRPr/>
            </a:pPr>
            <a:r>
              <a:rPr lang="en-GB" sz="1800" dirty="0" smtClean="0">
                <a:solidFill>
                  <a:srgbClr val="000000"/>
                </a:solidFill>
                <a:ea typeface="MS PGothic" charset="0"/>
                <a:cs typeface="MS PGothic" charset="0"/>
              </a:rPr>
              <a:t>secure </a:t>
            </a:r>
            <a:r>
              <a:rPr lang="en-GB" sz="1800" b="1" i="1" dirty="0" smtClean="0">
                <a:solidFill>
                  <a:srgbClr val="000000"/>
                </a:solidFill>
                <a:ea typeface="MS PGothic" charset="0"/>
                <a:cs typeface="MS PGothic" charset="0"/>
              </a:rPr>
              <a:t>state-of-art preservation</a:t>
            </a:r>
            <a:r>
              <a:rPr lang="en-GB" sz="1800" i="1" dirty="0" smtClean="0">
                <a:solidFill>
                  <a:srgbClr val="000000"/>
                </a:solidFill>
                <a:ea typeface="MS PGothic" charset="0"/>
                <a:cs typeface="MS PGothic" charset="0"/>
              </a:rPr>
              <a:t> </a:t>
            </a:r>
            <a:r>
              <a:rPr lang="en-GB" sz="1800" b="1" i="1" dirty="0" smtClean="0">
                <a:solidFill>
                  <a:srgbClr val="000000"/>
                </a:solidFill>
                <a:ea typeface="MS PGothic" charset="0"/>
                <a:cs typeface="MS PGothic" charset="0"/>
              </a:rPr>
              <a:t>of </a:t>
            </a:r>
            <a:r>
              <a:rPr lang="en-GB" sz="1800" b="1" i="1" u="sng" dirty="0" smtClean="0">
                <a:solidFill>
                  <a:srgbClr val="000000"/>
                </a:solidFill>
                <a:ea typeface="MS PGothic" charset="0"/>
                <a:cs typeface="MS PGothic" charset="0"/>
              </a:rPr>
              <a:t>all</a:t>
            </a:r>
            <a:r>
              <a:rPr lang="en-GB" sz="1800" b="1" i="1" dirty="0" smtClean="0">
                <a:solidFill>
                  <a:srgbClr val="000000"/>
                </a:solidFill>
                <a:ea typeface="MS PGothic" charset="0"/>
                <a:cs typeface="MS PGothic" charset="0"/>
              </a:rPr>
              <a:t> ESA heritage data assets </a:t>
            </a:r>
            <a:r>
              <a:rPr lang="en-GB" sz="1800" dirty="0" smtClean="0">
                <a:solidFill>
                  <a:srgbClr val="000000"/>
                </a:solidFill>
                <a:ea typeface="MS PGothic" charset="0"/>
                <a:cs typeface="MS PGothic" charset="0"/>
              </a:rPr>
              <a:t>and associated information, and to prevent loss </a:t>
            </a:r>
            <a:r>
              <a:rPr lang="en-GB" sz="1800" dirty="0" smtClean="0">
                <a:ea typeface="MS PGothic" charset="0"/>
                <a:cs typeface="MS PGothic" charset="0"/>
              </a:rPr>
              <a:t>of data from (non-ESA) missions at risk and judged of European interest</a:t>
            </a:r>
            <a:endParaRPr lang="en-US" sz="1800" dirty="0" smtClean="0">
              <a:ea typeface="MS PGothic" charset="0"/>
              <a:cs typeface="MS PGothic" charset="0"/>
            </a:endParaRPr>
          </a:p>
          <a:p>
            <a:pPr lvl="1" eaLnBrk="1" hangingPunct="1">
              <a:spcBef>
                <a:spcPts val="600"/>
              </a:spcBef>
              <a:buFont typeface="Wingdings" charset="0"/>
              <a:buChar char="Ø"/>
              <a:defRPr/>
            </a:pPr>
            <a:r>
              <a:rPr lang="en-US" sz="1800" dirty="0" smtClean="0">
                <a:solidFill>
                  <a:srgbClr val="000000"/>
                </a:solidFill>
                <a:ea typeface="MS PGothic" charset="0"/>
                <a:cs typeface="MS PGothic" charset="0"/>
              </a:rPr>
              <a:t>ensure continuous </a:t>
            </a:r>
            <a:r>
              <a:rPr lang="en-US" sz="1800" b="1" i="1" dirty="0" smtClean="0">
                <a:solidFill>
                  <a:srgbClr val="000000"/>
                </a:solidFill>
                <a:ea typeface="MS PGothic" charset="0"/>
                <a:cs typeface="MS PGothic" charset="0"/>
              </a:rPr>
              <a:t>quality improvement and </a:t>
            </a:r>
            <a:r>
              <a:rPr lang="en-US" sz="1800" b="1" i="1" dirty="0" err="1" smtClean="0">
                <a:solidFill>
                  <a:srgbClr val="000000"/>
                </a:solidFill>
                <a:ea typeface="MS PGothic" charset="0"/>
                <a:cs typeface="MS PGothic" charset="0"/>
              </a:rPr>
              <a:t>valorisation</a:t>
            </a:r>
            <a:r>
              <a:rPr lang="en-US" sz="1800" b="1" i="1" dirty="0" smtClean="0">
                <a:solidFill>
                  <a:srgbClr val="000000"/>
                </a:solidFill>
                <a:ea typeface="MS PGothic" charset="0"/>
                <a:cs typeface="MS PGothic" charset="0"/>
              </a:rPr>
              <a:t> of data from a growing number of Earth Observation missions </a:t>
            </a:r>
            <a:r>
              <a:rPr lang="en-GB" sz="1800" b="1" i="1" dirty="0" smtClean="0">
                <a:ea typeface="MS PGothic" charset="0"/>
                <a:cs typeface="MS PGothic" charset="0"/>
              </a:rPr>
              <a:t>to maximise usability and impact, </a:t>
            </a:r>
            <a:r>
              <a:rPr lang="en-US" sz="1800" dirty="0" smtClean="0">
                <a:solidFill>
                  <a:srgbClr val="000000"/>
                </a:solidFill>
                <a:ea typeface="MS PGothic" charset="0"/>
                <a:cs typeface="MS PGothic" charset="0"/>
              </a:rPr>
              <a:t>to provide continuity with current &amp; future missions, and to enable multi-disciplinary applications</a:t>
            </a:r>
            <a:endParaRPr lang="en-GB" sz="1800" dirty="0" smtClean="0">
              <a:solidFill>
                <a:srgbClr val="000000"/>
              </a:solidFill>
              <a:ea typeface="MS PGothic" charset="0"/>
              <a:cs typeface="MS PGothic" charset="0"/>
            </a:endParaRPr>
          </a:p>
          <a:p>
            <a:pPr lvl="1" eaLnBrk="1" hangingPunct="1">
              <a:spcBef>
                <a:spcPts val="600"/>
              </a:spcBef>
              <a:buFont typeface="Wingdings" charset="0"/>
              <a:buChar char="Ø"/>
              <a:defRPr/>
            </a:pPr>
            <a:r>
              <a:rPr lang="en-GB" sz="1800" dirty="0" smtClean="0">
                <a:solidFill>
                  <a:srgbClr val="000000"/>
                </a:solidFill>
                <a:ea typeface="MS PGothic" charset="0"/>
                <a:cs typeface="MS PGothic" charset="0"/>
              </a:rPr>
              <a:t>ensure heritage </a:t>
            </a:r>
            <a:r>
              <a:rPr lang="en-GB" sz="1800" b="1" i="1" dirty="0" smtClean="0">
                <a:solidFill>
                  <a:srgbClr val="000000"/>
                </a:solidFill>
                <a:ea typeface="MS PGothic" charset="0"/>
                <a:cs typeface="MS PGothic" charset="0"/>
              </a:rPr>
              <a:t>data discoverability and accessibility </a:t>
            </a:r>
            <a:r>
              <a:rPr lang="en-GB" sz="1800" dirty="0" smtClean="0">
                <a:solidFill>
                  <a:srgbClr val="000000"/>
                </a:solidFill>
                <a:ea typeface="MS PGothic" charset="0"/>
                <a:cs typeface="MS PGothic" charset="0"/>
              </a:rPr>
              <a:t>to users relying on latest ICT technology to facilitate exploitation</a:t>
            </a:r>
            <a:r>
              <a:rPr lang="en-GB" sz="1800" b="1" i="1" dirty="0" smtClean="0">
                <a:solidFill>
                  <a:srgbClr val="000000"/>
                </a:solidFill>
                <a:ea typeface="MS PGothic" charset="0"/>
                <a:cs typeface="MS PGothic" charset="0"/>
              </a:rPr>
              <a:t> </a:t>
            </a:r>
            <a:r>
              <a:rPr lang="en-US" sz="1800" dirty="0" smtClean="0">
                <a:solidFill>
                  <a:srgbClr val="000000"/>
                </a:solidFill>
                <a:ea typeface="MS PGothic" charset="0"/>
                <a:cs typeface="MS PGothic" charset="0"/>
              </a:rPr>
              <a:t>and broader data use</a:t>
            </a:r>
            <a:endParaRPr lang="en-GB" sz="1800" dirty="0" smtClean="0">
              <a:solidFill>
                <a:srgbClr val="000000"/>
              </a:solidFill>
              <a:ea typeface="MS PGothic" charset="0"/>
              <a:cs typeface="MS PGothic" charset="0"/>
            </a:endParaRPr>
          </a:p>
          <a:p>
            <a:pPr eaLnBrk="1" hangingPunct="1">
              <a:spcBef>
                <a:spcPts val="600"/>
              </a:spcBef>
              <a:defRPr/>
            </a:pPr>
            <a:endParaRPr lang="en-GB" sz="2000" dirty="0" smtClean="0">
              <a:solidFill>
                <a:srgbClr val="000000"/>
              </a:solidFill>
              <a:ea typeface="MS PGothic" charset="0"/>
              <a:cs typeface="MS PGothic" charset="0"/>
            </a:endParaRPr>
          </a:p>
          <a:p>
            <a:pPr eaLnBrk="1" hangingPunct="1">
              <a:spcBef>
                <a:spcPts val="600"/>
              </a:spcBef>
              <a:defRPr/>
            </a:pPr>
            <a:r>
              <a:rPr lang="en-GB" sz="2000" dirty="0" smtClean="0">
                <a:solidFill>
                  <a:srgbClr val="000000"/>
                </a:solidFill>
                <a:ea typeface="MS PGothic" charset="0"/>
                <a:cs typeface="MS PGothic" charset="0"/>
              </a:rPr>
              <a:t>It will consist of </a:t>
            </a:r>
            <a:r>
              <a:rPr lang="en-GB" sz="2000" b="1" i="1" dirty="0" smtClean="0">
                <a:solidFill>
                  <a:srgbClr val="000000"/>
                </a:solidFill>
                <a:ea typeface="MS PGothic" charset="0"/>
                <a:cs typeface="MS PGothic" charset="0"/>
              </a:rPr>
              <a:t>Joint Activities </a:t>
            </a:r>
            <a:r>
              <a:rPr lang="en-GB" sz="2000" dirty="0" smtClean="0">
                <a:solidFill>
                  <a:srgbClr val="000000"/>
                </a:solidFill>
                <a:ea typeface="MS PGothic" charset="0"/>
                <a:cs typeface="MS PGothic" charset="0"/>
              </a:rPr>
              <a:t>coordinated by D/EOP and of </a:t>
            </a:r>
            <a:r>
              <a:rPr lang="en-GB" sz="2000" b="1" i="1" dirty="0" smtClean="0">
                <a:ea typeface="MS PGothic" charset="0"/>
                <a:cs typeface="MS PGothic" charset="0"/>
              </a:rPr>
              <a:t>Specific Implementation Activities</a:t>
            </a:r>
            <a:r>
              <a:rPr lang="en-GB" sz="2000" b="1" dirty="0" smtClean="0">
                <a:ea typeface="MS PGothic" charset="0"/>
                <a:cs typeface="MS PGothic" charset="0"/>
              </a:rPr>
              <a:t> </a:t>
            </a:r>
            <a:r>
              <a:rPr lang="en-GB" sz="2000" dirty="0" smtClean="0">
                <a:ea typeface="MS PGothic" charset="0"/>
                <a:cs typeface="MS PGothic" charset="0"/>
              </a:rPr>
              <a:t>for each participating directorate managed and carried out independently</a:t>
            </a:r>
          </a:p>
        </p:txBody>
      </p:sp>
    </p:spTree>
    <p:extLst>
      <p:ext uri="{BB962C8B-B14F-4D97-AF65-F5344CB8AC3E}">
        <p14:creationId xmlns:p14="http://schemas.microsoft.com/office/powerpoint/2010/main" val="24607389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891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91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8914">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891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891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1"/>
          <p:cNvSpPr txBox="1">
            <a:spLocks noChangeArrowheads="1"/>
          </p:cNvSpPr>
          <p:nvPr/>
        </p:nvSpPr>
        <p:spPr bwMode="auto">
          <a:xfrm>
            <a:off x="234950" y="250825"/>
            <a:ext cx="69199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spcBef>
                <a:spcPts val="0"/>
              </a:spcBef>
              <a:defRPr/>
            </a:pPr>
            <a:r>
              <a:rPr lang="en-GB" b="1" dirty="0" smtClean="0">
                <a:solidFill>
                  <a:schemeClr val="bg1"/>
                </a:solidFill>
                <a:latin typeface="+mn-lt"/>
                <a:sym typeface="Wingdings" panose="05000000000000000000" pitchFamily="2" charset="2"/>
              </a:rPr>
              <a:t>LTDP+</a:t>
            </a:r>
            <a:r>
              <a:rPr lang="en-US" b="1" dirty="0">
                <a:solidFill>
                  <a:schemeClr val="bg1"/>
                </a:solidFill>
                <a:latin typeface="+mn-lt"/>
                <a:sym typeface="Wingdings" panose="05000000000000000000" pitchFamily="2" charset="2"/>
              </a:rPr>
              <a:t> </a:t>
            </a:r>
            <a:r>
              <a:rPr lang="en-US" b="1" dirty="0" smtClean="0">
                <a:solidFill>
                  <a:schemeClr val="bg1"/>
                </a:solidFill>
                <a:latin typeface="+mn-lt"/>
                <a:sym typeface="Wingdings" panose="05000000000000000000" pitchFamily="2" charset="2"/>
              </a:rPr>
              <a:t>Earth Observation </a:t>
            </a:r>
            <a:r>
              <a:rPr lang="en-GB" b="1" dirty="0" smtClean="0">
                <a:solidFill>
                  <a:schemeClr val="bg1"/>
                </a:solidFill>
                <a:latin typeface="+mn-lt"/>
              </a:rPr>
              <a:t>Specific </a:t>
            </a:r>
            <a:r>
              <a:rPr lang="en-GB" b="1" dirty="0">
                <a:solidFill>
                  <a:schemeClr val="bg1"/>
                </a:solidFill>
                <a:latin typeface="+mn-lt"/>
              </a:rPr>
              <a:t>Implementation Activities</a:t>
            </a:r>
          </a:p>
        </p:txBody>
      </p:sp>
      <p:sp>
        <p:nvSpPr>
          <p:cNvPr id="31747" name="Rectangle 1"/>
          <p:cNvSpPr>
            <a:spLocks noChangeArrowheads="1"/>
          </p:cNvSpPr>
          <p:nvPr/>
        </p:nvSpPr>
        <p:spPr bwMode="auto">
          <a:xfrm>
            <a:off x="236538" y="1281113"/>
            <a:ext cx="8596312"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u="sng" dirty="0"/>
              <a:t>39 Earth Observation heritage missions (~330 Instruments datasets)</a:t>
            </a:r>
            <a:r>
              <a:rPr lang="en-GB" dirty="0"/>
              <a:t> will be fully covered by LTDP+ from 2017 onwards including major missions like </a:t>
            </a:r>
            <a:r>
              <a:rPr lang="en-GB" b="1" i="1" dirty="0"/>
              <a:t>ERS, Envisat, ALOS and Landsat series</a:t>
            </a:r>
            <a:r>
              <a:rPr lang="en-GB" dirty="0"/>
              <a:t>. </a:t>
            </a:r>
          </a:p>
          <a:p>
            <a:endParaRPr lang="en-GB" dirty="0"/>
          </a:p>
          <a:p>
            <a:endParaRPr lang="en-GB" dirty="0"/>
          </a:p>
          <a:p>
            <a:endParaRPr lang="en-GB" sz="1200" dirty="0" smtClean="0"/>
          </a:p>
          <a:p>
            <a:r>
              <a:rPr lang="en-GB" dirty="0" smtClean="0"/>
              <a:t>EO </a:t>
            </a:r>
            <a:r>
              <a:rPr lang="en-GB" dirty="0"/>
              <a:t>heritage data volume will increase from 5.4 Petabytes (PB) in 2017 to about 8 PB in 2021 based on current assumptions on missions lifetime.</a:t>
            </a:r>
            <a:endParaRPr lang="en-US" dirty="0"/>
          </a:p>
        </p:txBody>
      </p:sp>
      <p:sp>
        <p:nvSpPr>
          <p:cNvPr id="50" name="TextBox 4"/>
          <p:cNvSpPr txBox="1">
            <a:spLocks noChangeArrowheads="1"/>
          </p:cNvSpPr>
          <p:nvPr/>
        </p:nvSpPr>
        <p:spPr bwMode="auto">
          <a:xfrm>
            <a:off x="214313" y="3871913"/>
            <a:ext cx="87074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spcBef>
                <a:spcPts val="1200"/>
              </a:spcBef>
            </a:pPr>
            <a:r>
              <a:rPr lang="en-GB" sz="1800" b="1" dirty="0">
                <a:ea typeface="MS PGothic" charset="0"/>
                <a:cs typeface="MS PGothic" charset="0"/>
              </a:rPr>
              <a:t>D/EOP specific implementation activities </a:t>
            </a:r>
            <a:r>
              <a:rPr lang="en-GB" sz="1800" dirty="0">
                <a:ea typeface="MS PGothic" charset="0"/>
                <a:cs typeface="MS PGothic" charset="0"/>
              </a:rPr>
              <a:t>are organised in two main blocks both of which reflect central ambitions of the current EO Ground Segment Evolution </a:t>
            </a:r>
            <a:r>
              <a:rPr lang="en-GB" sz="1800" dirty="0" smtClean="0">
                <a:ea typeface="MS PGothic" charset="0"/>
                <a:cs typeface="MS PGothic" charset="0"/>
              </a:rPr>
              <a:t>Strategy and EO-Innovation Europe</a:t>
            </a:r>
            <a:endParaRPr lang="en-GB" sz="1800" dirty="0">
              <a:ea typeface="MS PGothic" charset="0"/>
              <a:cs typeface="MS PGothic" charset="0"/>
            </a:endParaRPr>
          </a:p>
        </p:txBody>
      </p:sp>
      <p:sp>
        <p:nvSpPr>
          <p:cNvPr id="51" name="Rounded Rectangle 50"/>
          <p:cNvSpPr/>
          <p:nvPr/>
        </p:nvSpPr>
        <p:spPr>
          <a:xfrm>
            <a:off x="315913" y="4978400"/>
            <a:ext cx="2781300" cy="1327150"/>
          </a:xfrm>
          <a:prstGeom prst="roundRect">
            <a:avLst>
              <a:gd name="adj" fmla="val 11872"/>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Calibri" panose="020F0502020204030204" pitchFamily="34" charset="0"/>
            </a:endParaRPr>
          </a:p>
        </p:txBody>
      </p:sp>
      <p:sp>
        <p:nvSpPr>
          <p:cNvPr id="52" name="TextBox 51"/>
          <p:cNvSpPr txBox="1"/>
          <p:nvPr/>
        </p:nvSpPr>
        <p:spPr>
          <a:xfrm>
            <a:off x="663575" y="5646738"/>
            <a:ext cx="2016125" cy="369887"/>
          </a:xfrm>
          <a:prstGeom prst="rect">
            <a:avLst/>
          </a:prstGeom>
          <a:solidFill>
            <a:schemeClr val="tx2">
              <a:lumMod val="20000"/>
              <a:lumOff val="80000"/>
            </a:schemeClr>
          </a:solidFill>
          <a:ln>
            <a:solidFill>
              <a:schemeClr val="tx1"/>
            </a:solidFill>
          </a:ln>
        </p:spPr>
        <p:txBody>
          <a:bodyPr>
            <a:spAutoFit/>
          </a:bodyPr>
          <a:lstStyle/>
          <a:p>
            <a:pPr algn="ctr">
              <a:defRPr/>
            </a:pPr>
            <a:r>
              <a:rPr lang="en-GB" sz="1400" dirty="0">
                <a:latin typeface="Calibri" panose="020F0502020204030204" pitchFamily="34" charset="0"/>
                <a:ea typeface="MS PGothic" pitchFamily="34" charset="-128"/>
                <a:cs typeface="+mn-cs"/>
              </a:rPr>
              <a:t>1.</a:t>
            </a:r>
            <a:r>
              <a:rPr lang="en-GB" dirty="0">
                <a:latin typeface="Calibri" panose="020F0502020204030204" pitchFamily="34" charset="0"/>
                <a:ea typeface="MS PGothic" pitchFamily="34" charset="-128"/>
                <a:cs typeface="+mn-cs"/>
              </a:rPr>
              <a:t>Data preservation</a:t>
            </a:r>
          </a:p>
        </p:txBody>
      </p:sp>
      <p:sp>
        <p:nvSpPr>
          <p:cNvPr id="53" name="TextBox 52"/>
          <p:cNvSpPr txBox="1"/>
          <p:nvPr/>
        </p:nvSpPr>
        <p:spPr>
          <a:xfrm>
            <a:off x="6192838" y="5646738"/>
            <a:ext cx="2265362" cy="369887"/>
          </a:xfrm>
          <a:prstGeom prst="rect">
            <a:avLst/>
          </a:prstGeom>
          <a:solidFill>
            <a:schemeClr val="tx2">
              <a:lumMod val="20000"/>
              <a:lumOff val="80000"/>
            </a:schemeClr>
          </a:solidFill>
          <a:ln>
            <a:solidFill>
              <a:schemeClr val="tx1"/>
            </a:solidFill>
          </a:ln>
        </p:spPr>
        <p:txBody>
          <a:bodyPr>
            <a:spAutoFit/>
          </a:bodyPr>
          <a:lstStyle/>
          <a:p>
            <a:pPr algn="ctr">
              <a:defRPr/>
            </a:pPr>
            <a:r>
              <a:rPr lang="en-GB" sz="1400" dirty="0">
                <a:latin typeface="Calibri" panose="020F0502020204030204" pitchFamily="34" charset="0"/>
                <a:ea typeface="MS PGothic" pitchFamily="34" charset="-128"/>
                <a:cs typeface="+mn-cs"/>
              </a:rPr>
              <a:t>3.</a:t>
            </a:r>
            <a:r>
              <a:rPr lang="en-GB" dirty="0">
                <a:latin typeface="Calibri" panose="020F0502020204030204" pitchFamily="34" charset="0"/>
                <a:ea typeface="MS PGothic" pitchFamily="34" charset="-128"/>
                <a:cs typeface="+mn-cs"/>
              </a:rPr>
              <a:t>Data discoverability</a:t>
            </a:r>
          </a:p>
        </p:txBody>
      </p:sp>
      <p:sp>
        <p:nvSpPr>
          <p:cNvPr id="54" name="TextBox 53"/>
          <p:cNvSpPr txBox="1"/>
          <p:nvPr/>
        </p:nvSpPr>
        <p:spPr>
          <a:xfrm>
            <a:off x="3379788" y="5646738"/>
            <a:ext cx="2132012" cy="369887"/>
          </a:xfrm>
          <a:prstGeom prst="rect">
            <a:avLst/>
          </a:prstGeom>
          <a:solidFill>
            <a:schemeClr val="tx2">
              <a:lumMod val="20000"/>
              <a:lumOff val="80000"/>
            </a:schemeClr>
          </a:solidFill>
          <a:ln>
            <a:solidFill>
              <a:schemeClr val="tx1"/>
            </a:solidFill>
          </a:ln>
        </p:spPr>
        <p:txBody>
          <a:bodyPr>
            <a:spAutoFit/>
          </a:bodyPr>
          <a:lstStyle/>
          <a:p>
            <a:pPr algn="ctr">
              <a:defRPr/>
            </a:pPr>
            <a:r>
              <a:rPr lang="en-GB" sz="1400" dirty="0">
                <a:latin typeface="Calibri" panose="020F0502020204030204" pitchFamily="34" charset="0"/>
                <a:ea typeface="MS PGothic" pitchFamily="34" charset="-128"/>
                <a:cs typeface="+mn-cs"/>
              </a:rPr>
              <a:t>2.</a:t>
            </a:r>
            <a:r>
              <a:rPr lang="en-GB" dirty="0">
                <a:latin typeface="Calibri" panose="020F0502020204030204" pitchFamily="34" charset="0"/>
                <a:ea typeface="MS PGothic" pitchFamily="34" charset="-128"/>
                <a:cs typeface="+mn-cs"/>
              </a:rPr>
              <a:t>Data improvement</a:t>
            </a:r>
          </a:p>
        </p:txBody>
      </p:sp>
      <p:sp>
        <p:nvSpPr>
          <p:cNvPr id="55" name="Rounded Rectangle 54"/>
          <p:cNvSpPr/>
          <p:nvPr/>
        </p:nvSpPr>
        <p:spPr>
          <a:xfrm>
            <a:off x="315913" y="4970463"/>
            <a:ext cx="8421687" cy="1327150"/>
          </a:xfrm>
          <a:prstGeom prst="roundRect">
            <a:avLst>
              <a:gd name="adj" fmla="val 11537"/>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Calibri" panose="020F0502020204030204" pitchFamily="34" charset="0"/>
            </a:endParaRPr>
          </a:p>
        </p:txBody>
      </p:sp>
      <p:sp>
        <p:nvSpPr>
          <p:cNvPr id="56" name="Pentagon 55"/>
          <p:cNvSpPr/>
          <p:nvPr/>
        </p:nvSpPr>
        <p:spPr>
          <a:xfrm>
            <a:off x="2789238" y="5695950"/>
            <a:ext cx="523875" cy="271463"/>
          </a:xfrm>
          <a:prstGeom prst="homePlate">
            <a:avLst/>
          </a:prstGeom>
          <a:solidFill>
            <a:schemeClr val="tx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Calibri" panose="020F0502020204030204" pitchFamily="34" charset="0"/>
            </a:endParaRPr>
          </a:p>
        </p:txBody>
      </p:sp>
      <p:sp>
        <p:nvSpPr>
          <p:cNvPr id="57" name="Pentagon 56"/>
          <p:cNvSpPr/>
          <p:nvPr/>
        </p:nvSpPr>
        <p:spPr>
          <a:xfrm>
            <a:off x="5600700" y="5695950"/>
            <a:ext cx="503238" cy="271463"/>
          </a:xfrm>
          <a:prstGeom prst="homePlate">
            <a:avLst/>
          </a:prstGeom>
          <a:solidFill>
            <a:schemeClr val="tx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Calibri" panose="020F0502020204030204" pitchFamily="34" charset="0"/>
            </a:endParaRPr>
          </a:p>
        </p:txBody>
      </p:sp>
      <p:sp>
        <p:nvSpPr>
          <p:cNvPr id="58" name="Rectangle 5"/>
          <p:cNvSpPr>
            <a:spLocks noChangeArrowheads="1"/>
          </p:cNvSpPr>
          <p:nvPr/>
        </p:nvSpPr>
        <p:spPr bwMode="auto">
          <a:xfrm>
            <a:off x="328613" y="5035550"/>
            <a:ext cx="2768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457200"/>
            <a:r>
              <a:rPr lang="en-US" sz="1600" b="1">
                <a:latin typeface="Calibri" charset="0"/>
              </a:rPr>
              <a:t>Heritage Data Long Term Preservation</a:t>
            </a:r>
          </a:p>
        </p:txBody>
      </p:sp>
      <p:sp>
        <p:nvSpPr>
          <p:cNvPr id="59" name="Rectangle 7"/>
          <p:cNvSpPr>
            <a:spLocks noChangeArrowheads="1"/>
          </p:cNvSpPr>
          <p:nvPr/>
        </p:nvSpPr>
        <p:spPr bwMode="auto">
          <a:xfrm>
            <a:off x="3673475" y="5119688"/>
            <a:ext cx="41148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latin typeface="Calibri" charset="0"/>
              </a:rPr>
              <a:t>Heritage Data Discoverability and Valorisation</a:t>
            </a:r>
            <a:endParaRPr lang="en-GB" sz="1600">
              <a:latin typeface="Calibri" charset="0"/>
            </a:endParaRPr>
          </a:p>
        </p:txBody>
      </p:sp>
      <p:grpSp>
        <p:nvGrpSpPr>
          <p:cNvPr id="31758" name="Group 27"/>
          <p:cNvGrpSpPr>
            <a:grpSpLocks/>
          </p:cNvGrpSpPr>
          <p:nvPr/>
        </p:nvGrpSpPr>
        <p:grpSpPr bwMode="auto">
          <a:xfrm>
            <a:off x="395288" y="2251075"/>
            <a:ext cx="7986712" cy="327025"/>
            <a:chOff x="987312" y="1975729"/>
            <a:chExt cx="7987889" cy="232856"/>
          </a:xfrm>
        </p:grpSpPr>
        <p:sp>
          <p:nvSpPr>
            <p:cNvPr id="61" name="Rectangle 60"/>
            <p:cNvSpPr/>
            <p:nvPr/>
          </p:nvSpPr>
          <p:spPr>
            <a:xfrm>
              <a:off x="987312" y="1979120"/>
              <a:ext cx="7987889" cy="219292"/>
            </a:xfrm>
            <a:prstGeom prst="rect">
              <a:avLst/>
            </a:prstGeom>
            <a:solidFill>
              <a:schemeClr val="accent1">
                <a:lumMod val="20000"/>
                <a:lumOff val="80000"/>
              </a:schemeClr>
            </a:solidFill>
          </p:spPr>
          <p:txBody>
            <a:bodyPr>
              <a:spAutoFit/>
            </a:bodyPr>
            <a:lstStyle/>
            <a:p>
              <a:pPr>
                <a:defRPr/>
              </a:pPr>
              <a:endParaRPr lang="en-GB" sz="1400" b="1" i="1">
                <a:solidFill>
                  <a:srgbClr val="000000"/>
                </a:solidFill>
                <a:latin typeface="Calibri" panose="020F0502020204030204" pitchFamily="34" charset="0"/>
              </a:endParaRPr>
            </a:p>
          </p:txBody>
        </p:sp>
        <p:sp>
          <p:nvSpPr>
            <p:cNvPr id="31760" name="TextBox 24"/>
            <p:cNvSpPr txBox="1">
              <a:spLocks noChangeArrowheads="1"/>
            </p:cNvSpPr>
            <p:nvPr/>
          </p:nvSpPr>
          <p:spPr bwMode="auto">
            <a:xfrm>
              <a:off x="2524815" y="1989304"/>
              <a:ext cx="721407" cy="219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r>
                <a:rPr lang="en-GB" sz="1400" b="1" i="1">
                  <a:solidFill>
                    <a:srgbClr val="000000"/>
                  </a:solidFill>
                  <a:latin typeface="Calibri" charset="0"/>
                  <a:ea typeface="MS PGothic" charset="0"/>
                  <a:cs typeface="MS PGothic" charset="0"/>
                </a:rPr>
                <a:t>Envisat</a:t>
              </a:r>
            </a:p>
          </p:txBody>
        </p:sp>
        <p:sp>
          <p:nvSpPr>
            <p:cNvPr id="31761" name="TextBox 25"/>
            <p:cNvSpPr txBox="1">
              <a:spLocks noChangeArrowheads="1"/>
            </p:cNvSpPr>
            <p:nvPr/>
          </p:nvSpPr>
          <p:spPr bwMode="auto">
            <a:xfrm>
              <a:off x="3410339" y="1989304"/>
              <a:ext cx="825676" cy="219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r>
                <a:rPr lang="en-GB" sz="1400" b="1" i="1">
                  <a:solidFill>
                    <a:srgbClr val="000000"/>
                  </a:solidFill>
                  <a:latin typeface="Calibri" charset="0"/>
                  <a:ea typeface="MS PGothic" charset="0"/>
                  <a:cs typeface="MS PGothic" charset="0"/>
                </a:rPr>
                <a:t>ERS-1/-2</a:t>
              </a:r>
            </a:p>
          </p:txBody>
        </p:sp>
        <p:sp>
          <p:nvSpPr>
            <p:cNvPr id="31762" name="TextBox 31"/>
            <p:cNvSpPr txBox="1">
              <a:spLocks noChangeArrowheads="1"/>
            </p:cNvSpPr>
            <p:nvPr/>
          </p:nvSpPr>
          <p:spPr bwMode="auto">
            <a:xfrm>
              <a:off x="5049139" y="1975729"/>
              <a:ext cx="3926062" cy="219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r>
                <a:rPr lang="en-GB" sz="1400" b="1" i="1">
                  <a:solidFill>
                    <a:srgbClr val="000000"/>
                  </a:solidFill>
                  <a:latin typeface="Calibri" charset="0"/>
                  <a:ea typeface="MS PGothic" charset="0"/>
                  <a:cs typeface="MS PGothic" charset="0"/>
                </a:rPr>
                <a:t>European assets from Landsat, ALOS, AVHRR, etc…</a:t>
              </a:r>
            </a:p>
          </p:txBody>
        </p:sp>
        <p:sp>
          <p:nvSpPr>
            <p:cNvPr id="31763" name="TextBox 32"/>
            <p:cNvSpPr txBox="1">
              <a:spLocks noChangeArrowheads="1"/>
            </p:cNvSpPr>
            <p:nvPr/>
          </p:nvSpPr>
          <p:spPr bwMode="auto">
            <a:xfrm>
              <a:off x="4355497" y="1989301"/>
              <a:ext cx="599891" cy="219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r>
                <a:rPr lang="en-GB" sz="1400" b="1" i="1">
                  <a:solidFill>
                    <a:srgbClr val="000000"/>
                  </a:solidFill>
                  <a:latin typeface="Calibri" charset="0"/>
                  <a:ea typeface="MS PGothic" charset="0"/>
                  <a:cs typeface="MS PGothic" charset="0"/>
                </a:rPr>
                <a:t>GOCE</a:t>
              </a:r>
            </a:p>
          </p:txBody>
        </p:sp>
        <p:sp>
          <p:nvSpPr>
            <p:cNvPr id="31764" name="Rectangle 25"/>
            <p:cNvSpPr>
              <a:spLocks noChangeArrowheads="1"/>
            </p:cNvSpPr>
            <p:nvPr/>
          </p:nvSpPr>
          <p:spPr bwMode="auto">
            <a:xfrm>
              <a:off x="1327744" y="1982520"/>
              <a:ext cx="1085640" cy="219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1400" b="1">
                  <a:solidFill>
                    <a:srgbClr val="000000"/>
                  </a:solidFill>
                  <a:latin typeface="Calibri" charset="0"/>
                </a:rPr>
                <a:t>[2017-2021]</a:t>
              </a:r>
              <a:endParaRPr lang="en-GB" sz="1400">
                <a:solidFill>
                  <a:srgbClr val="000000"/>
                </a:solidFill>
                <a:latin typeface="Calibri" charset="0"/>
              </a:endParaRPr>
            </a:p>
          </p:txBody>
        </p:sp>
      </p:grpSp>
    </p:spTree>
    <p:extLst>
      <p:ext uri="{BB962C8B-B14F-4D97-AF65-F5344CB8AC3E}">
        <p14:creationId xmlns:p14="http://schemas.microsoft.com/office/powerpoint/2010/main" val="25166565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animBg="1"/>
      <p:bldP spid="52" grpId="0" animBg="1"/>
      <p:bldP spid="53" grpId="0" animBg="1"/>
      <p:bldP spid="54" grpId="0" animBg="1"/>
      <p:bldP spid="55" grpId="0" animBg="1"/>
      <p:bldP spid="56" grpId="0" animBg="1"/>
      <p:bldP spid="57" grpId="0" animBg="1"/>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GB" smtClean="0"/>
              <a:t>ESA UNCLASSIFIED – For Official Use</a:t>
            </a:r>
          </a:p>
        </p:txBody>
      </p:sp>
      <p:sp>
        <p:nvSpPr>
          <p:cNvPr id="8" name="Rectangle 7"/>
          <p:cNvSpPr>
            <a:spLocks noGrp="1" noChangeArrowheads="1"/>
          </p:cNvSpPr>
          <p:nvPr/>
        </p:nvSpPr>
        <p:spPr bwMode="auto">
          <a:xfrm>
            <a:off x="348982" y="2497793"/>
            <a:ext cx="8640762" cy="196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S PGothic" pitchFamily="34" charset="-128"/>
                <a:cs typeface="MS PGothic" charset="0"/>
              </a:defRPr>
            </a:lvl1pPr>
            <a:lvl2pPr marL="457200" indent="0" algn="ctr" rtl="0" eaLnBrk="0" fontAlgn="base" hangingPunct="0">
              <a:spcBef>
                <a:spcPct val="20000"/>
              </a:spcBef>
              <a:spcAft>
                <a:spcPct val="0"/>
              </a:spcAft>
              <a:buNone/>
              <a:defRPr sz="2800">
                <a:solidFill>
                  <a:schemeClr val="tx1"/>
                </a:solidFill>
                <a:latin typeface="+mn-lt"/>
                <a:ea typeface="MS PGothic" pitchFamily="34" charset="-128"/>
                <a:cs typeface="MS PGothic" charset="0"/>
              </a:defRPr>
            </a:lvl2pPr>
            <a:lvl3pPr marL="914400" indent="0" algn="ctr" rtl="0" eaLnBrk="0" fontAlgn="base" hangingPunct="0">
              <a:spcBef>
                <a:spcPct val="20000"/>
              </a:spcBef>
              <a:spcAft>
                <a:spcPct val="0"/>
              </a:spcAft>
              <a:buNone/>
              <a:defRPr sz="2400">
                <a:solidFill>
                  <a:schemeClr val="tx1"/>
                </a:solidFill>
                <a:latin typeface="+mn-lt"/>
                <a:ea typeface="MS PGothic" pitchFamily="34" charset="-128"/>
                <a:cs typeface="MS PGothic" charset="0"/>
              </a:defRPr>
            </a:lvl3pPr>
            <a:lvl4pPr marL="1371600" indent="0" algn="ctr" rtl="0" eaLnBrk="0" fontAlgn="base" hangingPunct="0">
              <a:spcBef>
                <a:spcPct val="20000"/>
              </a:spcBef>
              <a:spcAft>
                <a:spcPct val="0"/>
              </a:spcAft>
              <a:buNone/>
              <a:defRPr sz="2000">
                <a:solidFill>
                  <a:schemeClr val="tx1"/>
                </a:solidFill>
                <a:latin typeface="+mn-lt"/>
                <a:ea typeface="MS PGothic" pitchFamily="34" charset="-128"/>
                <a:cs typeface="MS PGothic" charset="0"/>
              </a:defRPr>
            </a:lvl4pPr>
            <a:lvl5pPr marL="1828800" indent="0" algn="ctr" rtl="0" eaLnBrk="0" fontAlgn="base" hangingPunct="0">
              <a:spcBef>
                <a:spcPct val="20000"/>
              </a:spcBef>
              <a:spcAft>
                <a:spcPct val="0"/>
              </a:spcAft>
              <a:buNone/>
              <a:defRPr sz="2000">
                <a:solidFill>
                  <a:schemeClr val="tx1"/>
                </a:solidFill>
                <a:latin typeface="+mn-lt"/>
                <a:ea typeface="MS PGothic" pitchFamily="34" charset="-128"/>
                <a:cs typeface="MS PGothic" charset="0"/>
              </a:defRPr>
            </a:lvl5pPr>
            <a:lvl6pPr marL="2286000" indent="0" algn="ctr" rtl="0" fontAlgn="base">
              <a:spcBef>
                <a:spcPct val="20000"/>
              </a:spcBef>
              <a:spcAft>
                <a:spcPct val="0"/>
              </a:spcAft>
              <a:buNone/>
              <a:defRPr sz="2000">
                <a:solidFill>
                  <a:schemeClr val="tx1"/>
                </a:solidFill>
                <a:latin typeface="+mn-lt"/>
                <a:ea typeface="+mn-ea"/>
              </a:defRPr>
            </a:lvl6pPr>
            <a:lvl7pPr marL="2743200" indent="0" algn="ctr" rtl="0" fontAlgn="base">
              <a:spcBef>
                <a:spcPct val="20000"/>
              </a:spcBef>
              <a:spcAft>
                <a:spcPct val="0"/>
              </a:spcAft>
              <a:buNone/>
              <a:defRPr sz="2000">
                <a:solidFill>
                  <a:schemeClr val="tx1"/>
                </a:solidFill>
                <a:latin typeface="+mn-lt"/>
                <a:ea typeface="+mn-ea"/>
              </a:defRPr>
            </a:lvl7pPr>
            <a:lvl8pPr marL="3200400" indent="0" algn="ctr" rtl="0" fontAlgn="base">
              <a:spcBef>
                <a:spcPct val="20000"/>
              </a:spcBef>
              <a:spcAft>
                <a:spcPct val="0"/>
              </a:spcAft>
              <a:buNone/>
              <a:defRPr sz="2000">
                <a:solidFill>
                  <a:schemeClr val="tx1"/>
                </a:solidFill>
                <a:latin typeface="+mn-lt"/>
                <a:ea typeface="+mn-ea"/>
              </a:defRPr>
            </a:lvl8pPr>
            <a:lvl9pPr marL="3657600" indent="0" algn="ctr" rtl="0" fontAlgn="base">
              <a:spcBef>
                <a:spcPct val="20000"/>
              </a:spcBef>
              <a:spcAft>
                <a:spcPct val="0"/>
              </a:spcAft>
              <a:buNone/>
              <a:defRPr sz="2000">
                <a:solidFill>
                  <a:schemeClr val="tx1"/>
                </a:solidFill>
                <a:latin typeface="+mn-lt"/>
                <a:ea typeface="+mn-ea"/>
              </a:defRPr>
            </a:lvl9pPr>
          </a:lstStyle>
          <a:p>
            <a:pPr eaLnBrk="1" hangingPunct="1">
              <a:lnSpc>
                <a:spcPct val="80000"/>
              </a:lnSpc>
            </a:pPr>
            <a:r>
              <a:rPr lang="en-GB" altLang="en-US" sz="4000" b="1" dirty="0" smtClean="0"/>
              <a:t>Data </a:t>
            </a:r>
            <a:r>
              <a:rPr lang="en-GB" altLang="en-US" sz="4000" b="1" dirty="0"/>
              <a:t>&amp; Knowledge Repatriation </a:t>
            </a:r>
            <a:endParaRPr lang="en-GB" altLang="en-US" sz="4000" b="1" dirty="0" smtClean="0"/>
          </a:p>
          <a:p>
            <a:pPr eaLnBrk="1" hangingPunct="1">
              <a:lnSpc>
                <a:spcPct val="80000"/>
              </a:lnSpc>
            </a:pPr>
            <a:r>
              <a:rPr lang="en-GB" altLang="en-US" sz="4000" b="1" dirty="0" smtClean="0"/>
              <a:t>(Migration Project</a:t>
            </a:r>
            <a:r>
              <a:rPr lang="en-GB" altLang="en-US" sz="4000" b="1" dirty="0"/>
              <a:t>)</a:t>
            </a:r>
          </a:p>
          <a:p>
            <a:pPr eaLnBrk="1" hangingPunct="1">
              <a:lnSpc>
                <a:spcPct val="80000"/>
              </a:lnSpc>
            </a:pPr>
            <a:endParaRPr lang="en-GB" altLang="en-US" b="1" dirty="0" smtClean="0"/>
          </a:p>
        </p:txBody>
      </p:sp>
    </p:spTree>
    <p:extLst>
      <p:ext uri="{BB962C8B-B14F-4D97-AF65-F5344CB8AC3E}">
        <p14:creationId xmlns:p14="http://schemas.microsoft.com/office/powerpoint/2010/main" val="269186882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648" y="307592"/>
            <a:ext cx="6105525" cy="427038"/>
          </a:xfrm>
        </p:spPr>
        <p:txBody>
          <a:bodyPr/>
          <a:lstStyle/>
          <a:p>
            <a:r>
              <a:rPr lang="en-US" dirty="0" smtClean="0"/>
              <a:t>Scope &amp; Objectives</a:t>
            </a:r>
            <a:endParaRPr lang="en-US" dirty="0"/>
          </a:p>
        </p:txBody>
      </p:sp>
      <p:sp>
        <p:nvSpPr>
          <p:cNvPr id="3" name="Content Placeholder 2"/>
          <p:cNvSpPr>
            <a:spLocks noGrp="1"/>
          </p:cNvSpPr>
          <p:nvPr>
            <p:ph idx="1"/>
          </p:nvPr>
        </p:nvSpPr>
        <p:spPr>
          <a:xfrm>
            <a:off x="95249" y="1238077"/>
            <a:ext cx="8941803" cy="5512976"/>
          </a:xfrm>
        </p:spPr>
        <p:txBody>
          <a:bodyPr/>
          <a:lstStyle/>
          <a:p>
            <a:pPr marL="0" indent="0">
              <a:buNone/>
            </a:pPr>
            <a:r>
              <a:rPr lang="en-US" sz="1800" dirty="0" smtClean="0">
                <a:solidFill>
                  <a:srgbClr val="000000"/>
                </a:solidFill>
              </a:rPr>
              <a:t>One of the pillars of the ESA EO Ground Segment Evolution Strategy is the shift towards a service based implementation of core Ground Segment functions (e.g. for archiving, reprocessing, dissemination, </a:t>
            </a:r>
            <a:r>
              <a:rPr lang="en-US" sz="1800" dirty="0" err="1" smtClean="0">
                <a:solidFill>
                  <a:srgbClr val="000000"/>
                </a:solidFill>
              </a:rPr>
              <a:t>etc</a:t>
            </a:r>
            <a:r>
              <a:rPr lang="en-US" sz="1800" dirty="0" smtClean="0">
                <a:solidFill>
                  <a:srgbClr val="000000"/>
                </a:solidFill>
              </a:rPr>
              <a:t>).</a:t>
            </a:r>
          </a:p>
          <a:p>
            <a:pPr marL="0" indent="0">
              <a:buNone/>
            </a:pPr>
            <a:endParaRPr lang="en-US" sz="1100" dirty="0" smtClean="0">
              <a:solidFill>
                <a:srgbClr val="000000"/>
              </a:solidFill>
            </a:endParaRPr>
          </a:p>
          <a:p>
            <a:pPr marL="0" indent="0">
              <a:buNone/>
            </a:pPr>
            <a:r>
              <a:rPr lang="en-US" sz="1800" b="1" dirty="0" smtClean="0">
                <a:solidFill>
                  <a:srgbClr val="000000"/>
                </a:solidFill>
              </a:rPr>
              <a:t>ESA Archiving function:</a:t>
            </a:r>
          </a:p>
          <a:p>
            <a:pPr marL="285750" indent="-285750">
              <a:buFont typeface="Arial"/>
              <a:buChar char="•"/>
            </a:pPr>
            <a:r>
              <a:rPr lang="en-US" sz="1800" dirty="0" smtClean="0">
                <a:solidFill>
                  <a:srgbClr val="000000"/>
                </a:solidFill>
              </a:rPr>
              <a:t>A transition from the previous set-up based on a set of different Processing &amp; Archiving Centers (PACs) and Stations throughout Europe towards a Data Archiving Service outsourced to industry is ongoing.</a:t>
            </a:r>
          </a:p>
          <a:p>
            <a:pPr marL="285750" indent="-285750">
              <a:buFont typeface="Arial"/>
              <a:buChar char="•"/>
            </a:pPr>
            <a:r>
              <a:rPr lang="en-US" sz="1800" dirty="0" smtClean="0">
                <a:solidFill>
                  <a:srgbClr val="000000"/>
                </a:solidFill>
              </a:rPr>
              <a:t>Current </a:t>
            </a:r>
            <a:r>
              <a:rPr lang="en-US" sz="1800" dirty="0">
                <a:solidFill>
                  <a:srgbClr val="000000"/>
                </a:solidFill>
              </a:rPr>
              <a:t>contracts with </a:t>
            </a:r>
            <a:r>
              <a:rPr lang="en-US" sz="1800" dirty="0" smtClean="0">
                <a:solidFill>
                  <a:srgbClr val="000000"/>
                </a:solidFill>
              </a:rPr>
              <a:t>PACs </a:t>
            </a:r>
            <a:r>
              <a:rPr lang="en-US" sz="1800" dirty="0">
                <a:solidFill>
                  <a:srgbClr val="000000"/>
                </a:solidFill>
              </a:rPr>
              <a:t>and stations </a:t>
            </a:r>
            <a:r>
              <a:rPr lang="en-US" sz="1800" dirty="0" smtClean="0">
                <a:solidFill>
                  <a:srgbClr val="000000"/>
                </a:solidFill>
              </a:rPr>
              <a:t>related to ERS</a:t>
            </a:r>
            <a:r>
              <a:rPr lang="en-US" sz="1800" dirty="0">
                <a:solidFill>
                  <a:srgbClr val="000000"/>
                </a:solidFill>
              </a:rPr>
              <a:t>/</a:t>
            </a:r>
            <a:r>
              <a:rPr lang="en-US" sz="1800" dirty="0" smtClean="0">
                <a:solidFill>
                  <a:srgbClr val="000000"/>
                </a:solidFill>
              </a:rPr>
              <a:t>Envisat, Earth Explorers </a:t>
            </a:r>
            <a:r>
              <a:rPr lang="en-US" sz="1800" dirty="0">
                <a:solidFill>
                  <a:srgbClr val="000000"/>
                </a:solidFill>
              </a:rPr>
              <a:t>and TPM </a:t>
            </a:r>
            <a:r>
              <a:rPr lang="en-US" sz="1800" dirty="0" smtClean="0">
                <a:solidFill>
                  <a:srgbClr val="000000"/>
                </a:solidFill>
              </a:rPr>
              <a:t>data archiving, processing and dissemination are being progressively closed.</a:t>
            </a:r>
            <a:endParaRPr lang="en-US" sz="1800" dirty="0">
              <a:solidFill>
                <a:srgbClr val="000000"/>
              </a:solidFill>
            </a:endParaRPr>
          </a:p>
          <a:p>
            <a:pPr marL="0" indent="0">
              <a:buNone/>
            </a:pPr>
            <a:endParaRPr lang="en-US" sz="1100" b="1" dirty="0" smtClean="0">
              <a:solidFill>
                <a:srgbClr val="000000"/>
              </a:solidFill>
            </a:endParaRPr>
          </a:p>
          <a:p>
            <a:pPr marL="0" indent="0">
              <a:buNone/>
            </a:pPr>
            <a:r>
              <a:rPr lang="en-US" sz="1800" b="1" dirty="0" smtClean="0">
                <a:solidFill>
                  <a:srgbClr val="000000"/>
                </a:solidFill>
              </a:rPr>
              <a:t>Migration Project Objective</a:t>
            </a:r>
            <a:r>
              <a:rPr lang="en-US" sz="1800" dirty="0" smtClean="0">
                <a:solidFill>
                  <a:srgbClr val="000000"/>
                </a:solidFill>
              </a:rPr>
              <a:t>: </a:t>
            </a:r>
          </a:p>
          <a:p>
            <a:pPr marL="285750" indent="-285750">
              <a:buFont typeface="Arial"/>
              <a:buChar char="•"/>
            </a:pPr>
            <a:r>
              <a:rPr lang="en-US" sz="1800" dirty="0">
                <a:solidFill>
                  <a:srgbClr val="000000"/>
                </a:solidFill>
              </a:rPr>
              <a:t>E</a:t>
            </a:r>
            <a:r>
              <a:rPr lang="en-US" sz="1800" dirty="0" smtClean="0">
                <a:solidFill>
                  <a:srgbClr val="000000"/>
                </a:solidFill>
              </a:rPr>
              <a:t>nsure repatriation to ESA of </a:t>
            </a:r>
            <a:r>
              <a:rPr lang="en-US" sz="1800" dirty="0">
                <a:solidFill>
                  <a:srgbClr val="000000"/>
                </a:solidFill>
              </a:rPr>
              <a:t>all EO </a:t>
            </a:r>
            <a:r>
              <a:rPr lang="en-US" sz="1800" dirty="0" smtClean="0">
                <a:solidFill>
                  <a:srgbClr val="000000"/>
                </a:solidFill>
              </a:rPr>
              <a:t>data records, </a:t>
            </a:r>
            <a:r>
              <a:rPr lang="en-US" sz="1800" dirty="0">
                <a:solidFill>
                  <a:srgbClr val="000000"/>
                </a:solidFill>
              </a:rPr>
              <a:t>their associated </a:t>
            </a:r>
            <a:r>
              <a:rPr lang="en-US" sz="1800" dirty="0" smtClean="0">
                <a:solidFill>
                  <a:srgbClr val="000000"/>
                </a:solidFill>
              </a:rPr>
              <a:t>knowledge, heritage media of interest and valuable </a:t>
            </a:r>
            <a:r>
              <a:rPr lang="en-US" sz="1800" dirty="0">
                <a:solidFill>
                  <a:srgbClr val="000000"/>
                </a:solidFill>
              </a:rPr>
              <a:t>HW </a:t>
            </a:r>
            <a:r>
              <a:rPr lang="en-US" sz="1800" dirty="0" smtClean="0">
                <a:solidFill>
                  <a:srgbClr val="000000"/>
                </a:solidFill>
              </a:rPr>
              <a:t>assets.</a:t>
            </a:r>
          </a:p>
          <a:p>
            <a:pPr marL="285750" indent="-285750">
              <a:buFont typeface="Arial"/>
              <a:buChar char="•"/>
            </a:pPr>
            <a:r>
              <a:rPr lang="en-US" sz="1800" dirty="0" smtClean="0">
                <a:solidFill>
                  <a:srgbClr val="000000"/>
                </a:solidFill>
              </a:rPr>
              <a:t>Ensure transition into new ESA EO GS operational concept.</a:t>
            </a:r>
          </a:p>
        </p:txBody>
      </p:sp>
    </p:spTree>
    <p:extLst>
      <p:ext uri="{BB962C8B-B14F-4D97-AF65-F5344CB8AC3E}">
        <p14:creationId xmlns:p14="http://schemas.microsoft.com/office/powerpoint/2010/main" val="253484425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76"/>
          <p:cNvGrpSpPr>
            <a:grpSpLocks/>
          </p:cNvGrpSpPr>
          <p:nvPr/>
        </p:nvGrpSpPr>
        <p:grpSpPr bwMode="auto">
          <a:xfrm>
            <a:off x="189473" y="1167662"/>
            <a:ext cx="5566375" cy="5535963"/>
            <a:chOff x="480" y="813"/>
            <a:chExt cx="3497" cy="3515"/>
          </a:xfrm>
        </p:grpSpPr>
        <p:pic>
          <p:nvPicPr>
            <p:cNvPr id="6" name="Picture 2" descr="Europe"/>
            <p:cNvPicPr>
              <a:picLocks noChangeAspect="1" noChangeArrowheads="1"/>
            </p:cNvPicPr>
            <p:nvPr/>
          </p:nvPicPr>
          <p:blipFill>
            <a:blip r:embed="rId4"/>
            <a:srcRect/>
            <a:stretch>
              <a:fillRect/>
            </a:stretch>
          </p:blipFill>
          <p:spPr bwMode="auto">
            <a:xfrm>
              <a:off x="480" y="813"/>
              <a:ext cx="3438" cy="3515"/>
            </a:xfrm>
            <a:prstGeom prst="rect">
              <a:avLst/>
            </a:prstGeom>
            <a:solidFill>
              <a:srgbClr val="3399FF"/>
            </a:solidFill>
            <a:ln w="9525">
              <a:noFill/>
              <a:miter lim="800000"/>
              <a:headEnd/>
              <a:tailEnd/>
            </a:ln>
          </p:spPr>
        </p:pic>
        <p:graphicFrame>
          <p:nvGraphicFramePr>
            <p:cNvPr id="7" name="Object 7"/>
            <p:cNvGraphicFramePr>
              <a:graphicFrameLocks/>
            </p:cNvGraphicFramePr>
            <p:nvPr/>
          </p:nvGraphicFramePr>
          <p:xfrm>
            <a:off x="3159" y="1684"/>
            <a:ext cx="218" cy="130"/>
          </p:xfrm>
          <a:graphic>
            <a:graphicData uri="http://schemas.openxmlformats.org/presentationml/2006/ole">
              <mc:AlternateContent xmlns:mc="http://schemas.openxmlformats.org/markup-compatibility/2006">
                <mc:Choice xmlns:v="urn:schemas-microsoft-com:vml" Requires="v">
                  <p:oleObj spid="_x0000_s6838" name="Clip" r:id="rId5" imgW="5278138" imgH="2430807" progId="">
                    <p:embed/>
                  </p:oleObj>
                </mc:Choice>
                <mc:Fallback>
                  <p:oleObj name="Clip" r:id="rId5" imgW="5278138" imgH="2430807" progId="">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59" y="1684"/>
                          <a:ext cx="218" cy="130"/>
                        </a:xfrm>
                        <a:prstGeom prst="rect">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 name="Object 9"/>
            <p:cNvGraphicFramePr>
              <a:graphicFrameLocks/>
            </p:cNvGraphicFramePr>
            <p:nvPr/>
          </p:nvGraphicFramePr>
          <p:xfrm>
            <a:off x="2757" y="3198"/>
            <a:ext cx="219" cy="128"/>
          </p:xfrm>
          <a:graphic>
            <a:graphicData uri="http://schemas.openxmlformats.org/presentationml/2006/ole">
              <mc:AlternateContent xmlns:mc="http://schemas.openxmlformats.org/markup-compatibility/2006">
                <mc:Choice xmlns:v="urn:schemas-microsoft-com:vml" Requires="v">
                  <p:oleObj spid="_x0000_s6839" name="Clip" r:id="rId7" imgW="5278138" imgH="2430807" progId="">
                    <p:embed/>
                  </p:oleObj>
                </mc:Choice>
                <mc:Fallback>
                  <p:oleObj name="Clip" r:id="rId7" imgW="5278138" imgH="2430807" progId="">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57" y="3198"/>
                          <a:ext cx="219" cy="12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 name="Object 10"/>
            <p:cNvGraphicFramePr>
              <a:graphicFrameLocks/>
            </p:cNvGraphicFramePr>
            <p:nvPr/>
          </p:nvGraphicFramePr>
          <p:xfrm>
            <a:off x="1738" y="2816"/>
            <a:ext cx="219" cy="129"/>
          </p:xfrm>
          <a:graphic>
            <a:graphicData uri="http://schemas.openxmlformats.org/presentationml/2006/ole">
              <mc:AlternateContent xmlns:mc="http://schemas.openxmlformats.org/markup-compatibility/2006">
                <mc:Choice xmlns:v="urn:schemas-microsoft-com:vml" Requires="v">
                  <p:oleObj spid="_x0000_s6840" name="Clip" r:id="rId8" imgW="5278138" imgH="2430807" progId="">
                    <p:embed/>
                  </p:oleObj>
                </mc:Choice>
                <mc:Fallback>
                  <p:oleObj name="Clip" r:id="rId8" imgW="5278138" imgH="2430807" progId="">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38" y="2816"/>
                          <a:ext cx="219" cy="129"/>
                        </a:xfrm>
                        <a:prstGeom prst="rect">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1" name="Object 11"/>
            <p:cNvGraphicFramePr>
              <a:graphicFrameLocks/>
            </p:cNvGraphicFramePr>
            <p:nvPr/>
          </p:nvGraphicFramePr>
          <p:xfrm>
            <a:off x="1846" y="2496"/>
            <a:ext cx="219" cy="130"/>
          </p:xfrm>
          <a:graphic>
            <a:graphicData uri="http://schemas.openxmlformats.org/presentationml/2006/ole">
              <mc:AlternateContent xmlns:mc="http://schemas.openxmlformats.org/markup-compatibility/2006">
                <mc:Choice xmlns:v="urn:schemas-microsoft-com:vml" Requires="v">
                  <p:oleObj spid="_x0000_s6841" name="Clip" r:id="rId9" imgW="5278138" imgH="2430807" progId="">
                    <p:embed/>
                  </p:oleObj>
                </mc:Choice>
                <mc:Fallback>
                  <p:oleObj name="Clip" r:id="rId9" imgW="5278138" imgH="2430807" progId="">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6" y="2496"/>
                          <a:ext cx="219" cy="130"/>
                        </a:xfrm>
                        <a:prstGeom prst="rect">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2" name="Object 12"/>
            <p:cNvGraphicFramePr>
              <a:graphicFrameLocks/>
            </p:cNvGraphicFramePr>
            <p:nvPr/>
          </p:nvGraphicFramePr>
          <p:xfrm>
            <a:off x="2757" y="2606"/>
            <a:ext cx="219" cy="131"/>
          </p:xfrm>
          <a:graphic>
            <a:graphicData uri="http://schemas.openxmlformats.org/presentationml/2006/ole">
              <mc:AlternateContent xmlns:mc="http://schemas.openxmlformats.org/markup-compatibility/2006">
                <mc:Choice xmlns:v="urn:schemas-microsoft-com:vml" Requires="v">
                  <p:oleObj spid="_x0000_s6842" name="Clip" r:id="rId10" imgW="5278138" imgH="2430807" progId="">
                    <p:embed/>
                  </p:oleObj>
                </mc:Choice>
                <mc:Fallback>
                  <p:oleObj name="Clip" r:id="rId10" imgW="5278138" imgH="2430807" progId="">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57" y="2606"/>
                          <a:ext cx="219" cy="131"/>
                        </a:xfrm>
                        <a:prstGeom prst="rect">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3" name="Object 13"/>
            <p:cNvGraphicFramePr>
              <a:graphicFrameLocks/>
            </p:cNvGraphicFramePr>
            <p:nvPr/>
          </p:nvGraphicFramePr>
          <p:xfrm>
            <a:off x="826" y="4010"/>
            <a:ext cx="219" cy="130"/>
          </p:xfrm>
          <a:graphic>
            <a:graphicData uri="http://schemas.openxmlformats.org/presentationml/2006/ole">
              <mc:AlternateContent xmlns:mc="http://schemas.openxmlformats.org/markup-compatibility/2006">
                <mc:Choice xmlns:v="urn:schemas-microsoft-com:vml" Requires="v">
                  <p:oleObj spid="_x0000_s6843" name="Clip" r:id="rId11" imgW="5278138" imgH="2430807" progId="">
                    <p:embed/>
                  </p:oleObj>
                </mc:Choice>
                <mc:Fallback>
                  <p:oleObj name="Clip" r:id="rId11" imgW="5278138" imgH="2430807" progId="">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6" y="4010"/>
                          <a:ext cx="219" cy="130"/>
                        </a:xfrm>
                        <a:prstGeom prst="rect">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4" name="Object 14"/>
            <p:cNvGraphicFramePr>
              <a:graphicFrameLocks/>
            </p:cNvGraphicFramePr>
            <p:nvPr/>
          </p:nvGraphicFramePr>
          <p:xfrm>
            <a:off x="1846" y="3013"/>
            <a:ext cx="219" cy="129"/>
          </p:xfrm>
          <a:graphic>
            <a:graphicData uri="http://schemas.openxmlformats.org/presentationml/2006/ole">
              <mc:AlternateContent xmlns:mc="http://schemas.openxmlformats.org/markup-compatibility/2006">
                <mc:Choice xmlns:v="urn:schemas-microsoft-com:vml" Requires="v">
                  <p:oleObj spid="_x0000_s6844" name="Clip" r:id="rId12" imgW="5278138" imgH="2430807" progId="">
                    <p:embed/>
                  </p:oleObj>
                </mc:Choice>
                <mc:Fallback>
                  <p:oleObj name="Clip" r:id="rId12" imgW="5278138" imgH="2430807" progId="">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6" y="3013"/>
                          <a:ext cx="219" cy="129"/>
                        </a:xfrm>
                        <a:prstGeom prst="rect">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5" name="Object 15"/>
            <p:cNvGraphicFramePr>
              <a:graphicFrameLocks/>
            </p:cNvGraphicFramePr>
            <p:nvPr/>
          </p:nvGraphicFramePr>
          <p:xfrm>
            <a:off x="2721" y="2829"/>
            <a:ext cx="219" cy="129"/>
          </p:xfrm>
          <a:graphic>
            <a:graphicData uri="http://schemas.openxmlformats.org/presentationml/2006/ole">
              <mc:AlternateContent xmlns:mc="http://schemas.openxmlformats.org/markup-compatibility/2006">
                <mc:Choice xmlns:v="urn:schemas-microsoft-com:vml" Requires="v">
                  <p:oleObj spid="_x0000_s6845" name="Clip" r:id="rId13" imgW="5278138" imgH="2430807" progId="">
                    <p:embed/>
                  </p:oleObj>
                </mc:Choice>
                <mc:Fallback>
                  <p:oleObj name="Clip" r:id="rId13" imgW="5278138" imgH="2430807" progId="">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21" y="2829"/>
                          <a:ext cx="219" cy="129"/>
                        </a:xfrm>
                        <a:prstGeom prst="rect">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6" name="Object 16"/>
            <p:cNvGraphicFramePr>
              <a:graphicFrameLocks/>
            </p:cNvGraphicFramePr>
            <p:nvPr/>
          </p:nvGraphicFramePr>
          <p:xfrm>
            <a:off x="2940" y="1500"/>
            <a:ext cx="219" cy="129"/>
          </p:xfrm>
          <a:graphic>
            <a:graphicData uri="http://schemas.openxmlformats.org/presentationml/2006/ole">
              <mc:AlternateContent xmlns:mc="http://schemas.openxmlformats.org/markup-compatibility/2006">
                <mc:Choice xmlns:v="urn:schemas-microsoft-com:vml" Requires="v">
                  <p:oleObj spid="_x0000_s6846" name="Clip" r:id="rId14" imgW="5278138" imgH="2430807" progId="">
                    <p:embed/>
                  </p:oleObj>
                </mc:Choice>
                <mc:Fallback>
                  <p:oleObj name="Clip" r:id="rId14" imgW="5278138" imgH="2430807" progId="">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40" y="1500"/>
                          <a:ext cx="219" cy="129"/>
                        </a:xfrm>
                        <a:prstGeom prst="rect">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7" name="Text Box 14"/>
            <p:cNvSpPr txBox="1">
              <a:spLocks noChangeArrowheads="1"/>
            </p:cNvSpPr>
            <p:nvPr/>
          </p:nvSpPr>
          <p:spPr bwMode="auto">
            <a:xfrm>
              <a:off x="1205" y="2140"/>
              <a:ext cx="697" cy="155"/>
            </a:xfrm>
            <a:prstGeom prst="rect">
              <a:avLst/>
            </a:prstGeom>
            <a:noFill/>
            <a:ln w="9525">
              <a:noFill/>
              <a:miter lim="800000"/>
              <a:headEnd/>
              <a:tailEnd/>
            </a:ln>
          </p:spPr>
          <p:txBody>
            <a:bodyPr>
              <a:prstTxWarp prst="textNoShape">
                <a:avLst/>
              </a:prstTxWarp>
              <a:spAutoFit/>
            </a:bodyPr>
            <a:lstStyle/>
            <a:p>
              <a:pPr algn="r" defTabSz="914400" fontAlgn="base">
                <a:spcBef>
                  <a:spcPct val="50000"/>
                </a:spcBef>
                <a:spcAft>
                  <a:spcPct val="0"/>
                </a:spcAft>
              </a:pPr>
              <a:r>
                <a:rPr lang="en-GB" sz="1000" dirty="0">
                  <a:solidFill>
                    <a:srgbClr val="FFFFFF"/>
                  </a:solidFill>
                  <a:latin typeface="Verdana" charset="0"/>
                  <a:ea typeface="ＭＳ Ｐゴシック" charset="-128"/>
                </a:rPr>
                <a:t>Farnborough</a:t>
              </a:r>
            </a:p>
          </p:txBody>
        </p:sp>
        <p:sp>
          <p:nvSpPr>
            <p:cNvPr id="18" name="Text Box 15"/>
            <p:cNvSpPr txBox="1">
              <a:spLocks noChangeArrowheads="1"/>
            </p:cNvSpPr>
            <p:nvPr/>
          </p:nvSpPr>
          <p:spPr bwMode="auto">
            <a:xfrm>
              <a:off x="1312" y="2805"/>
              <a:ext cx="436" cy="154"/>
            </a:xfrm>
            <a:prstGeom prst="rect">
              <a:avLst/>
            </a:prstGeom>
            <a:noFill/>
            <a:ln w="9525">
              <a:noFill/>
              <a:miter lim="800000"/>
              <a:headEnd/>
              <a:tailEnd/>
            </a:ln>
          </p:spPr>
          <p:txBody>
            <a:bodyPr>
              <a:prstTxWarp prst="textNoShape">
                <a:avLst/>
              </a:prstTxWarp>
              <a:spAutoFit/>
            </a:bodyPr>
            <a:lstStyle/>
            <a:p>
              <a:pPr algn="r" defTabSz="914400" fontAlgn="base">
                <a:spcBef>
                  <a:spcPct val="50000"/>
                </a:spcBef>
                <a:spcAft>
                  <a:spcPct val="0"/>
                </a:spcAft>
              </a:pPr>
              <a:r>
                <a:rPr lang="en-GB" sz="1000">
                  <a:solidFill>
                    <a:srgbClr val="FFFFFF"/>
                  </a:solidFill>
                  <a:latin typeface="Verdana" charset="0"/>
                  <a:ea typeface="ＭＳ Ｐゴシック" charset="-128"/>
                </a:rPr>
                <a:t>Brest</a:t>
              </a:r>
            </a:p>
          </p:txBody>
        </p:sp>
        <p:sp>
          <p:nvSpPr>
            <p:cNvPr id="19" name="Text Box 16"/>
            <p:cNvSpPr txBox="1">
              <a:spLocks noChangeArrowheads="1"/>
            </p:cNvSpPr>
            <p:nvPr/>
          </p:nvSpPr>
          <p:spPr bwMode="auto">
            <a:xfrm>
              <a:off x="632" y="3854"/>
              <a:ext cx="906" cy="154"/>
            </a:xfrm>
            <a:prstGeom prst="rect">
              <a:avLst/>
            </a:prstGeom>
            <a:noFill/>
            <a:ln w="9525">
              <a:noFill/>
              <a:miter lim="800000"/>
              <a:headEnd/>
              <a:tailEnd/>
            </a:ln>
          </p:spPr>
          <p:txBody>
            <a:bodyPr>
              <a:prstTxWarp prst="textNoShape">
                <a:avLst/>
              </a:prstTxWarp>
              <a:spAutoFit/>
            </a:bodyPr>
            <a:lstStyle/>
            <a:p>
              <a:pPr defTabSz="914400" fontAlgn="base">
                <a:spcBef>
                  <a:spcPct val="50000"/>
                </a:spcBef>
                <a:spcAft>
                  <a:spcPct val="0"/>
                </a:spcAft>
              </a:pPr>
              <a:r>
                <a:rPr lang="en-GB" sz="1000">
                  <a:solidFill>
                    <a:srgbClr val="FFFFFF"/>
                  </a:solidFill>
                  <a:latin typeface="Verdana" charset="0"/>
                  <a:ea typeface="ＭＳ Ｐゴシック" charset="-128"/>
                </a:rPr>
                <a:t>Maspalomas</a:t>
              </a:r>
            </a:p>
          </p:txBody>
        </p:sp>
        <p:sp>
          <p:nvSpPr>
            <p:cNvPr id="22" name="Text Box 19"/>
            <p:cNvSpPr txBox="1">
              <a:spLocks noChangeArrowheads="1"/>
            </p:cNvSpPr>
            <p:nvPr/>
          </p:nvSpPr>
          <p:spPr bwMode="auto">
            <a:xfrm>
              <a:off x="2919" y="2773"/>
              <a:ext cx="922" cy="252"/>
            </a:xfrm>
            <a:prstGeom prst="rect">
              <a:avLst/>
            </a:prstGeom>
            <a:noFill/>
            <a:ln w="9525">
              <a:noFill/>
              <a:miter lim="800000"/>
              <a:headEnd/>
              <a:tailEnd/>
            </a:ln>
          </p:spPr>
          <p:txBody>
            <a:bodyPr>
              <a:prstTxWarp prst="textNoShape">
                <a:avLst/>
              </a:prstTxWarp>
              <a:spAutoFit/>
            </a:bodyPr>
            <a:lstStyle/>
            <a:p>
              <a:pPr defTabSz="914400" fontAlgn="base">
                <a:spcBef>
                  <a:spcPct val="50000"/>
                </a:spcBef>
                <a:spcAft>
                  <a:spcPct val="0"/>
                </a:spcAft>
              </a:pPr>
              <a:r>
                <a:rPr lang="en-GB" sz="1000" dirty="0">
                  <a:solidFill>
                    <a:srgbClr val="FFFFFF"/>
                  </a:solidFill>
                  <a:latin typeface="Verdana" charset="0"/>
                  <a:ea typeface="ＭＳ Ｐゴシック" charset="-128"/>
                </a:rPr>
                <a:t>DLR, </a:t>
              </a:r>
              <a:r>
                <a:rPr lang="en-GB" sz="1000" dirty="0" err="1">
                  <a:solidFill>
                    <a:srgbClr val="FFFFFF"/>
                  </a:solidFill>
                  <a:latin typeface="Verdana" charset="0"/>
                  <a:ea typeface="ＭＳ Ｐゴシック" charset="-128"/>
                </a:rPr>
                <a:t>Oberpfaffenhofen</a:t>
              </a:r>
              <a:endParaRPr lang="en-GB" sz="1000" dirty="0">
                <a:solidFill>
                  <a:srgbClr val="FFFFFF"/>
                </a:solidFill>
                <a:latin typeface="Verdana" charset="0"/>
                <a:ea typeface="ＭＳ Ｐゴシック" charset="-128"/>
              </a:endParaRPr>
            </a:p>
          </p:txBody>
        </p:sp>
        <p:sp>
          <p:nvSpPr>
            <p:cNvPr id="23" name="Text Box 20"/>
            <p:cNvSpPr txBox="1">
              <a:spLocks noChangeArrowheads="1"/>
            </p:cNvSpPr>
            <p:nvPr/>
          </p:nvSpPr>
          <p:spPr bwMode="auto">
            <a:xfrm>
              <a:off x="2512" y="2421"/>
              <a:ext cx="692" cy="154"/>
            </a:xfrm>
            <a:prstGeom prst="rect">
              <a:avLst/>
            </a:prstGeom>
            <a:noFill/>
            <a:ln w="9525">
              <a:noFill/>
              <a:miter lim="800000"/>
              <a:headEnd/>
              <a:tailEnd/>
            </a:ln>
          </p:spPr>
          <p:txBody>
            <a:bodyPr>
              <a:prstTxWarp prst="textNoShape">
                <a:avLst/>
              </a:prstTxWarp>
              <a:spAutoFit/>
            </a:bodyPr>
            <a:lstStyle/>
            <a:p>
              <a:pPr defTabSz="914400" fontAlgn="base">
                <a:spcBef>
                  <a:spcPct val="50000"/>
                </a:spcBef>
                <a:spcAft>
                  <a:spcPct val="0"/>
                </a:spcAft>
              </a:pPr>
              <a:r>
                <a:rPr lang="en-GB" sz="1000" dirty="0" err="1">
                  <a:solidFill>
                    <a:srgbClr val="FFFFFF"/>
                  </a:solidFill>
                  <a:latin typeface="Verdana" charset="0"/>
                  <a:ea typeface="ＭＳ Ｐゴシック" charset="-128"/>
                </a:rPr>
                <a:t>Neustreltz</a:t>
              </a:r>
              <a:endParaRPr lang="en-GB" sz="1000" dirty="0">
                <a:solidFill>
                  <a:srgbClr val="FFFFFF"/>
                </a:solidFill>
                <a:latin typeface="Verdana" charset="0"/>
                <a:ea typeface="ＭＳ Ｐゴシック" charset="-128"/>
              </a:endParaRPr>
            </a:p>
          </p:txBody>
        </p:sp>
        <p:sp>
          <p:nvSpPr>
            <p:cNvPr id="24" name="Text Box 21"/>
            <p:cNvSpPr txBox="1">
              <a:spLocks noChangeArrowheads="1"/>
            </p:cNvSpPr>
            <p:nvPr/>
          </p:nvSpPr>
          <p:spPr bwMode="auto">
            <a:xfrm>
              <a:off x="3112" y="1530"/>
              <a:ext cx="437" cy="155"/>
            </a:xfrm>
            <a:prstGeom prst="rect">
              <a:avLst/>
            </a:prstGeom>
            <a:noFill/>
            <a:ln w="9525">
              <a:noFill/>
              <a:miter lim="800000"/>
              <a:headEnd/>
              <a:tailEnd/>
            </a:ln>
          </p:spPr>
          <p:txBody>
            <a:bodyPr>
              <a:prstTxWarp prst="textNoShape">
                <a:avLst/>
              </a:prstTxWarp>
              <a:spAutoFit/>
            </a:bodyPr>
            <a:lstStyle/>
            <a:p>
              <a:pPr defTabSz="914400" fontAlgn="base">
                <a:spcBef>
                  <a:spcPct val="50000"/>
                </a:spcBef>
                <a:spcAft>
                  <a:spcPct val="0"/>
                </a:spcAft>
              </a:pPr>
              <a:r>
                <a:rPr lang="en-GB" sz="1000" dirty="0" err="1">
                  <a:solidFill>
                    <a:srgbClr val="FFFFFF"/>
                  </a:solidFill>
                  <a:latin typeface="Verdana" charset="0"/>
                  <a:ea typeface="ＭＳ Ｐゴシック" charset="-128"/>
                </a:rPr>
                <a:t>Kiruna</a:t>
              </a:r>
              <a:endParaRPr lang="en-GB" sz="1000" dirty="0">
                <a:solidFill>
                  <a:srgbClr val="FFFFFF"/>
                </a:solidFill>
                <a:latin typeface="Verdana" charset="0"/>
                <a:ea typeface="ＭＳ Ｐゴシック" charset="-128"/>
              </a:endParaRPr>
            </a:p>
          </p:txBody>
        </p:sp>
        <p:sp>
          <p:nvSpPr>
            <p:cNvPr id="25" name="Text Box 22"/>
            <p:cNvSpPr txBox="1">
              <a:spLocks noChangeArrowheads="1"/>
            </p:cNvSpPr>
            <p:nvPr/>
          </p:nvSpPr>
          <p:spPr bwMode="auto">
            <a:xfrm>
              <a:off x="2769" y="1342"/>
              <a:ext cx="509" cy="155"/>
            </a:xfrm>
            <a:prstGeom prst="rect">
              <a:avLst/>
            </a:prstGeom>
            <a:noFill/>
            <a:ln w="9525">
              <a:noFill/>
              <a:miter lim="800000"/>
              <a:headEnd/>
              <a:tailEnd/>
            </a:ln>
          </p:spPr>
          <p:txBody>
            <a:bodyPr wrap="square">
              <a:prstTxWarp prst="textNoShape">
                <a:avLst/>
              </a:prstTxWarp>
              <a:spAutoFit/>
            </a:bodyPr>
            <a:lstStyle/>
            <a:p>
              <a:pPr algn="r" defTabSz="914400" fontAlgn="base">
                <a:spcBef>
                  <a:spcPct val="50000"/>
                </a:spcBef>
                <a:spcAft>
                  <a:spcPct val="0"/>
                </a:spcAft>
              </a:pPr>
              <a:r>
                <a:rPr lang="en-GB" sz="1000" dirty="0" err="1">
                  <a:solidFill>
                    <a:srgbClr val="FFFFFF"/>
                  </a:solidFill>
                  <a:latin typeface="Verdana" charset="0"/>
                  <a:ea typeface="ＭＳ Ｐゴシック" charset="-128"/>
                </a:rPr>
                <a:t>Tromso</a:t>
              </a:r>
              <a:endParaRPr lang="en-GB" sz="1000" dirty="0">
                <a:solidFill>
                  <a:srgbClr val="FFFFFF"/>
                </a:solidFill>
                <a:latin typeface="Verdana" charset="0"/>
                <a:ea typeface="ＭＳ Ｐゴシック" charset="-128"/>
              </a:endParaRPr>
            </a:p>
          </p:txBody>
        </p:sp>
        <p:sp>
          <p:nvSpPr>
            <p:cNvPr id="26" name="Text Box 27"/>
            <p:cNvSpPr txBox="1">
              <a:spLocks noChangeArrowheads="1"/>
            </p:cNvSpPr>
            <p:nvPr/>
          </p:nvSpPr>
          <p:spPr bwMode="auto">
            <a:xfrm>
              <a:off x="1475" y="2985"/>
              <a:ext cx="522" cy="254"/>
            </a:xfrm>
            <a:prstGeom prst="rect">
              <a:avLst/>
            </a:prstGeom>
            <a:noFill/>
            <a:ln w="9525">
              <a:noFill/>
              <a:miter lim="800000"/>
              <a:headEnd/>
              <a:tailEnd/>
            </a:ln>
          </p:spPr>
          <p:txBody>
            <a:bodyPr wrap="square">
              <a:prstTxWarp prst="textNoShape">
                <a:avLst/>
              </a:prstTxWarp>
              <a:spAutoFit/>
            </a:bodyPr>
            <a:lstStyle/>
            <a:p>
              <a:pPr defTabSz="914400" fontAlgn="base">
                <a:spcBef>
                  <a:spcPct val="50000"/>
                </a:spcBef>
                <a:spcAft>
                  <a:spcPct val="0"/>
                </a:spcAft>
              </a:pPr>
              <a:r>
                <a:rPr lang="en-GB" sz="1000" dirty="0">
                  <a:solidFill>
                    <a:srgbClr val="FFFFFF"/>
                  </a:solidFill>
                  <a:latin typeface="Verdana" charset="0"/>
                  <a:ea typeface="ＭＳ Ｐゴシック" charset="-128"/>
                </a:rPr>
                <a:t>CNES, Toulouse</a:t>
              </a:r>
            </a:p>
          </p:txBody>
        </p:sp>
        <p:graphicFrame>
          <p:nvGraphicFramePr>
            <p:cNvPr id="27" name="Object 31"/>
            <p:cNvGraphicFramePr>
              <a:graphicFrameLocks/>
            </p:cNvGraphicFramePr>
            <p:nvPr/>
          </p:nvGraphicFramePr>
          <p:xfrm>
            <a:off x="3408" y="1942"/>
            <a:ext cx="219" cy="130"/>
          </p:xfrm>
          <a:graphic>
            <a:graphicData uri="http://schemas.openxmlformats.org/presentationml/2006/ole">
              <mc:AlternateContent xmlns:mc="http://schemas.openxmlformats.org/markup-compatibility/2006">
                <mc:Choice xmlns:v="urn:schemas-microsoft-com:vml" Requires="v">
                  <p:oleObj spid="_x0000_s6847" name="Clip" r:id="rId15" imgW="5278138" imgH="2430807" progId="">
                    <p:embed/>
                  </p:oleObj>
                </mc:Choice>
                <mc:Fallback>
                  <p:oleObj name="Clip" r:id="rId15" imgW="5278138" imgH="2430807" progId="">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8" y="1942"/>
                          <a:ext cx="219" cy="130"/>
                        </a:xfrm>
                        <a:prstGeom prst="rect">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28" name="Object 32"/>
            <p:cNvGraphicFramePr>
              <a:graphicFrameLocks/>
            </p:cNvGraphicFramePr>
            <p:nvPr/>
          </p:nvGraphicFramePr>
          <p:xfrm>
            <a:off x="1586" y="2331"/>
            <a:ext cx="218" cy="129"/>
          </p:xfrm>
          <a:graphic>
            <a:graphicData uri="http://schemas.openxmlformats.org/presentationml/2006/ole">
              <mc:AlternateContent xmlns:mc="http://schemas.openxmlformats.org/markup-compatibility/2006">
                <mc:Choice xmlns:v="urn:schemas-microsoft-com:vml" Requires="v">
                  <p:oleObj spid="_x0000_s6848" name="Clip" r:id="rId16" imgW="5278138" imgH="2430807" progId="">
                    <p:embed/>
                  </p:oleObj>
                </mc:Choice>
                <mc:Fallback>
                  <p:oleObj name="Clip" r:id="rId16" imgW="5278138" imgH="2430807" progId="">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6" y="2331"/>
                          <a:ext cx="218" cy="129"/>
                        </a:xfrm>
                        <a:prstGeom prst="rect">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9" name="Text Box 34"/>
            <p:cNvSpPr txBox="1">
              <a:spLocks noChangeArrowheads="1"/>
            </p:cNvSpPr>
            <p:nvPr/>
          </p:nvSpPr>
          <p:spPr bwMode="auto">
            <a:xfrm>
              <a:off x="1796" y="2259"/>
              <a:ext cx="437" cy="252"/>
            </a:xfrm>
            <a:prstGeom prst="rect">
              <a:avLst/>
            </a:prstGeom>
            <a:noFill/>
            <a:ln w="9525">
              <a:noFill/>
              <a:miter lim="800000"/>
              <a:headEnd/>
              <a:tailEnd/>
            </a:ln>
          </p:spPr>
          <p:txBody>
            <a:bodyPr>
              <a:prstTxWarp prst="textNoShape">
                <a:avLst/>
              </a:prstTxWarp>
              <a:spAutoFit/>
            </a:bodyPr>
            <a:lstStyle/>
            <a:p>
              <a:pPr defTabSz="914400" fontAlgn="base">
                <a:spcBef>
                  <a:spcPct val="50000"/>
                </a:spcBef>
                <a:spcAft>
                  <a:spcPct val="0"/>
                </a:spcAft>
              </a:pPr>
              <a:r>
                <a:rPr lang="en-GB" sz="1000" dirty="0">
                  <a:solidFill>
                    <a:srgbClr val="FFFFFF"/>
                  </a:solidFill>
                  <a:latin typeface="Verdana" charset="0"/>
                  <a:ea typeface="ＭＳ Ｐゴシック" charset="-128"/>
                </a:rPr>
                <a:t>West </a:t>
              </a:r>
              <a:r>
                <a:rPr lang="en-GB" sz="1000" dirty="0" err="1">
                  <a:solidFill>
                    <a:srgbClr val="FFFFFF"/>
                  </a:solidFill>
                  <a:latin typeface="Verdana" charset="0"/>
                  <a:ea typeface="ＭＳ Ｐゴシック" charset="-128"/>
                </a:rPr>
                <a:t>Freugh</a:t>
              </a:r>
              <a:endParaRPr lang="en-GB" sz="1000" dirty="0">
                <a:solidFill>
                  <a:srgbClr val="FFFFFF"/>
                </a:solidFill>
                <a:latin typeface="Verdana" charset="0"/>
                <a:ea typeface="ＭＳ Ｐゴシック" charset="-128"/>
              </a:endParaRPr>
            </a:p>
          </p:txBody>
        </p:sp>
        <p:sp>
          <p:nvSpPr>
            <p:cNvPr id="30" name="Text Box 35"/>
            <p:cNvSpPr txBox="1">
              <a:spLocks noChangeArrowheads="1"/>
            </p:cNvSpPr>
            <p:nvPr/>
          </p:nvSpPr>
          <p:spPr bwMode="auto">
            <a:xfrm>
              <a:off x="3327" y="1814"/>
              <a:ext cx="650" cy="154"/>
            </a:xfrm>
            <a:prstGeom prst="rect">
              <a:avLst/>
            </a:prstGeom>
            <a:noFill/>
            <a:ln w="9525">
              <a:noFill/>
              <a:miter lim="800000"/>
              <a:headEnd/>
              <a:tailEnd/>
            </a:ln>
          </p:spPr>
          <p:txBody>
            <a:bodyPr>
              <a:prstTxWarp prst="textNoShape">
                <a:avLst/>
              </a:prstTxWarp>
              <a:spAutoFit/>
            </a:bodyPr>
            <a:lstStyle/>
            <a:p>
              <a:pPr defTabSz="914400" fontAlgn="base">
                <a:spcBef>
                  <a:spcPct val="50000"/>
                </a:spcBef>
                <a:spcAft>
                  <a:spcPct val="0"/>
                </a:spcAft>
              </a:pPr>
              <a:r>
                <a:rPr lang="en-GB" sz="1000" dirty="0" err="1">
                  <a:solidFill>
                    <a:srgbClr val="FFFFFF"/>
                  </a:solidFill>
                  <a:latin typeface="Verdana" charset="0"/>
                  <a:ea typeface="ＭＳ Ｐゴシック" charset="-128"/>
                </a:rPr>
                <a:t>Sodankila</a:t>
              </a:r>
              <a:endParaRPr lang="en-GB" sz="1000" dirty="0">
                <a:solidFill>
                  <a:srgbClr val="FFFFFF"/>
                </a:solidFill>
                <a:latin typeface="Verdana" charset="0"/>
                <a:ea typeface="ＭＳ Ｐゴシック" charset="-128"/>
              </a:endParaRPr>
            </a:p>
          </p:txBody>
        </p:sp>
        <p:graphicFrame>
          <p:nvGraphicFramePr>
            <p:cNvPr id="8" name="Object 8"/>
            <p:cNvGraphicFramePr>
              <a:graphicFrameLocks/>
            </p:cNvGraphicFramePr>
            <p:nvPr>
              <p:extLst>
                <p:ext uri="{D42A27DB-BD31-4B8C-83A1-F6EECF244321}">
                  <p14:modId xmlns:p14="http://schemas.microsoft.com/office/powerpoint/2010/main" val="384494176"/>
                </p:ext>
              </p:extLst>
            </p:nvPr>
          </p:nvGraphicFramePr>
          <p:xfrm>
            <a:off x="3013" y="3308"/>
            <a:ext cx="218" cy="130"/>
          </p:xfrm>
          <a:graphic>
            <a:graphicData uri="http://schemas.openxmlformats.org/presentationml/2006/ole">
              <mc:AlternateContent xmlns:mc="http://schemas.openxmlformats.org/markup-compatibility/2006">
                <mc:Choice xmlns:v="urn:schemas-microsoft-com:vml" Requires="v">
                  <p:oleObj spid="_x0000_s6849" name="Clip" r:id="rId17" imgW="5278138" imgH="2430807" progId="">
                    <p:embed/>
                  </p:oleObj>
                </mc:Choice>
                <mc:Fallback>
                  <p:oleObj name="Clip" r:id="rId17" imgW="5278138" imgH="2430807" progId="">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13" y="3308"/>
                          <a:ext cx="218" cy="130"/>
                        </a:xfrm>
                        <a:prstGeom prst="rect">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0" name="Text Box 17"/>
            <p:cNvSpPr txBox="1">
              <a:spLocks noChangeArrowheads="1"/>
            </p:cNvSpPr>
            <p:nvPr/>
          </p:nvSpPr>
          <p:spPr bwMode="auto">
            <a:xfrm>
              <a:off x="2932" y="3484"/>
              <a:ext cx="437" cy="155"/>
            </a:xfrm>
            <a:prstGeom prst="rect">
              <a:avLst/>
            </a:prstGeom>
            <a:noFill/>
            <a:ln w="9525">
              <a:noFill/>
              <a:miter lim="800000"/>
              <a:headEnd/>
              <a:tailEnd/>
            </a:ln>
          </p:spPr>
          <p:txBody>
            <a:bodyPr>
              <a:prstTxWarp prst="textNoShape">
                <a:avLst/>
              </a:prstTxWarp>
              <a:spAutoFit/>
            </a:bodyPr>
            <a:lstStyle/>
            <a:p>
              <a:pPr defTabSz="914400" fontAlgn="base">
                <a:spcBef>
                  <a:spcPct val="50000"/>
                </a:spcBef>
                <a:spcAft>
                  <a:spcPct val="0"/>
                </a:spcAft>
              </a:pPr>
              <a:r>
                <a:rPr lang="en-GB" sz="1000" dirty="0">
                  <a:solidFill>
                    <a:srgbClr val="FFFFFF"/>
                  </a:solidFill>
                  <a:latin typeface="Verdana" charset="0"/>
                  <a:ea typeface="ＭＳ Ｐゴシック" charset="-128"/>
                </a:rPr>
                <a:t>Matera</a:t>
              </a:r>
            </a:p>
          </p:txBody>
        </p:sp>
        <p:sp>
          <p:nvSpPr>
            <p:cNvPr id="21" name="Text Box 18"/>
            <p:cNvSpPr txBox="1">
              <a:spLocks noChangeArrowheads="1"/>
            </p:cNvSpPr>
            <p:nvPr/>
          </p:nvSpPr>
          <p:spPr bwMode="auto">
            <a:xfrm>
              <a:off x="2846" y="3159"/>
              <a:ext cx="437" cy="154"/>
            </a:xfrm>
            <a:prstGeom prst="rect">
              <a:avLst/>
            </a:prstGeom>
            <a:noFill/>
            <a:ln w="9525">
              <a:noFill/>
              <a:miter lim="800000"/>
              <a:headEnd/>
              <a:tailEnd/>
            </a:ln>
          </p:spPr>
          <p:txBody>
            <a:bodyPr>
              <a:prstTxWarp prst="textNoShape">
                <a:avLst/>
              </a:prstTxWarp>
              <a:spAutoFit/>
            </a:bodyPr>
            <a:lstStyle/>
            <a:p>
              <a:pPr algn="r" defTabSz="914400" fontAlgn="base">
                <a:spcBef>
                  <a:spcPct val="50000"/>
                </a:spcBef>
                <a:spcAft>
                  <a:spcPct val="0"/>
                </a:spcAft>
              </a:pPr>
              <a:r>
                <a:rPr lang="en-GB" sz="1000" dirty="0">
                  <a:solidFill>
                    <a:srgbClr val="FFFFFF"/>
                  </a:solidFill>
                  <a:latin typeface="Verdana" charset="0"/>
                  <a:ea typeface="ＭＳ Ｐゴシック" charset="-128"/>
                </a:rPr>
                <a:t>ESRIN</a:t>
              </a:r>
            </a:p>
          </p:txBody>
        </p:sp>
      </p:grpSp>
      <p:cxnSp>
        <p:nvCxnSpPr>
          <p:cNvPr id="52" name="Curved Connector 51"/>
          <p:cNvCxnSpPr>
            <a:stCxn id="12" idx="2"/>
            <a:endCxn id="35" idx="1"/>
          </p:cNvCxnSpPr>
          <p:nvPr/>
        </p:nvCxnSpPr>
        <p:spPr>
          <a:xfrm rot="16200000" flipH="1">
            <a:off x="4893138" y="3292936"/>
            <a:ext cx="1364727" cy="3174600"/>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548" y="292968"/>
            <a:ext cx="6105525" cy="430887"/>
          </a:xfrm>
        </p:spPr>
        <p:txBody>
          <a:bodyPr/>
          <a:lstStyle/>
          <a:p>
            <a:r>
              <a:rPr lang="en-US" dirty="0" smtClean="0"/>
              <a:t>ESA Archives Rationalization</a:t>
            </a:r>
            <a:endParaRPr lang="en-US" dirty="0"/>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32" name="Text Box 43"/>
          <p:cNvSpPr txBox="1">
            <a:spLocks noChangeArrowheads="1"/>
          </p:cNvSpPr>
          <p:nvPr/>
        </p:nvSpPr>
        <p:spPr bwMode="auto">
          <a:xfrm>
            <a:off x="0" y="944101"/>
            <a:ext cx="2794000" cy="1169551"/>
          </a:xfrm>
          <a:prstGeom prst="rect">
            <a:avLst/>
          </a:prstGeom>
          <a:solidFill>
            <a:schemeClr val="bg1"/>
          </a:solidFill>
          <a:ln>
            <a:noFill/>
          </a:ln>
          <a:effectLst/>
          <a:extLst/>
        </p:spPr>
        <p:txBody>
          <a:bodyPr wrap="square" lIns="540000">
            <a:spAutoFit/>
          </a:bodyPr>
          <a:lstStyle/>
          <a:p>
            <a:pPr defTabSz="914400" fontAlgn="base">
              <a:spcBef>
                <a:spcPct val="0"/>
              </a:spcBef>
              <a:spcAft>
                <a:spcPct val="50000"/>
              </a:spcAft>
              <a:defRPr/>
            </a:pPr>
            <a:r>
              <a:rPr lang="en-GB" sz="1400" dirty="0" smtClean="0">
                <a:solidFill>
                  <a:srgbClr val="000000"/>
                </a:solidFill>
                <a:ea typeface="ＭＳ Ｐゴシック" charset="0"/>
              </a:rPr>
              <a:t>National </a:t>
            </a:r>
            <a:r>
              <a:rPr lang="en-GB" sz="1400" dirty="0">
                <a:solidFill>
                  <a:srgbClr val="000000"/>
                </a:solidFill>
                <a:ea typeface="ＭＳ Ｐゴシック" charset="0"/>
              </a:rPr>
              <a:t>Archiving centres shared by </a:t>
            </a:r>
            <a:r>
              <a:rPr lang="en-GB" sz="1400" dirty="0" smtClean="0">
                <a:solidFill>
                  <a:srgbClr val="000000"/>
                </a:solidFill>
                <a:ea typeface="ＭＳ Ｐゴシック" charset="0"/>
              </a:rPr>
              <a:t>ESA</a:t>
            </a:r>
          </a:p>
          <a:p>
            <a:pPr defTabSz="914400" fontAlgn="base">
              <a:spcBef>
                <a:spcPct val="0"/>
              </a:spcBef>
              <a:spcAft>
                <a:spcPct val="50000"/>
              </a:spcAft>
              <a:defRPr/>
            </a:pPr>
            <a:endParaRPr lang="en-GB" sz="1400" dirty="0" smtClean="0">
              <a:solidFill>
                <a:srgbClr val="000000"/>
              </a:solidFill>
              <a:ea typeface="ＭＳ Ｐゴシック" charset="0"/>
            </a:endParaRPr>
          </a:p>
          <a:p>
            <a:pPr defTabSz="914400" fontAlgn="base">
              <a:spcBef>
                <a:spcPct val="0"/>
              </a:spcBef>
              <a:spcAft>
                <a:spcPct val="50000"/>
              </a:spcAft>
              <a:defRPr/>
            </a:pPr>
            <a:endParaRPr lang="en-GB" sz="1400" dirty="0">
              <a:solidFill>
                <a:srgbClr val="000000"/>
              </a:solidFill>
              <a:ea typeface="ＭＳ Ｐゴシック" charset="0"/>
            </a:endParaRPr>
          </a:p>
        </p:txBody>
      </p:sp>
      <p:graphicFrame>
        <p:nvGraphicFramePr>
          <p:cNvPr id="33" name="Object 44"/>
          <p:cNvGraphicFramePr>
            <a:graphicFrameLocks noChangeAspect="1"/>
          </p:cNvGraphicFramePr>
          <p:nvPr>
            <p:extLst>
              <p:ext uri="{D42A27DB-BD31-4B8C-83A1-F6EECF244321}">
                <p14:modId xmlns:p14="http://schemas.microsoft.com/office/powerpoint/2010/main" val="226104716"/>
              </p:ext>
            </p:extLst>
          </p:nvPr>
        </p:nvGraphicFramePr>
        <p:xfrm>
          <a:off x="104777" y="1091076"/>
          <a:ext cx="349250" cy="203200"/>
        </p:xfrm>
        <a:graphic>
          <a:graphicData uri="http://schemas.openxmlformats.org/presentationml/2006/ole">
            <mc:AlternateContent xmlns:mc="http://schemas.openxmlformats.org/markup-compatibility/2006">
              <mc:Choice xmlns:v="urn:schemas-microsoft-com:vml" Requires="v">
                <p:oleObj spid="_x0000_s6850" name="Clip" r:id="rId18" imgW="5278138" imgH="2430807" progId="">
                  <p:embed/>
                </p:oleObj>
              </mc:Choice>
              <mc:Fallback>
                <p:oleObj name="Clip" r:id="rId18" imgW="5278138" imgH="2430807"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777" y="1091076"/>
                        <a:ext cx="349250" cy="203200"/>
                      </a:xfrm>
                      <a:prstGeom prst="rect">
                        <a:avLst/>
                      </a:prstGeom>
                      <a:solidFill>
                        <a:srgbClr val="3399FF"/>
                      </a:solidFill>
                      <a:ln>
                        <a:noFill/>
                      </a:ln>
                      <a:effectLst/>
                      <a:extLst/>
                    </p:spPr>
                  </p:pic>
                </p:oleObj>
              </mc:Fallback>
            </mc:AlternateContent>
          </a:graphicData>
        </a:graphic>
      </p:graphicFrame>
      <p:pic>
        <p:nvPicPr>
          <p:cNvPr id="35" name="Picture 34" descr="IMG_20160609_115449.jpg"/>
          <p:cNvPicPr/>
          <p:nvPr/>
        </p:nvPicPr>
        <p:blipFill>
          <a:blip r:embed="rId19" cstate="screen">
            <a:extLst>
              <a:ext uri="{28A0092B-C50C-407E-A947-70E740481C1C}">
                <a14:useLocalDpi xmlns:a14="http://schemas.microsoft.com/office/drawing/2010/main"/>
              </a:ext>
            </a:extLst>
          </a:blip>
          <a:stretch>
            <a:fillRect/>
          </a:stretch>
        </p:blipFill>
        <p:spPr>
          <a:xfrm>
            <a:off x="7162801" y="4267200"/>
            <a:ext cx="1981200" cy="2590800"/>
          </a:xfrm>
          <a:prstGeom prst="rect">
            <a:avLst/>
          </a:prstGeom>
        </p:spPr>
      </p:pic>
      <p:sp>
        <p:nvSpPr>
          <p:cNvPr id="36" name="TextBox 35"/>
          <p:cNvSpPr txBox="1"/>
          <p:nvPr/>
        </p:nvSpPr>
        <p:spPr>
          <a:xfrm>
            <a:off x="7147426" y="6211669"/>
            <a:ext cx="2197100" cy="646331"/>
          </a:xfrm>
          <a:prstGeom prst="rect">
            <a:avLst/>
          </a:prstGeom>
          <a:noFill/>
        </p:spPr>
        <p:txBody>
          <a:bodyPr wrap="square" rtlCol="0">
            <a:spAutoFit/>
          </a:bodyPr>
          <a:lstStyle/>
          <a:p>
            <a:r>
              <a:rPr lang="en-US" dirty="0" smtClean="0"/>
              <a:t>ESRIN Cold Back-up Archive</a:t>
            </a:r>
            <a:endParaRPr lang="en-US" dirty="0"/>
          </a:p>
        </p:txBody>
      </p:sp>
      <p:cxnSp>
        <p:nvCxnSpPr>
          <p:cNvPr id="39" name="Curved Connector 38"/>
          <p:cNvCxnSpPr>
            <a:stCxn id="27" idx="2"/>
            <a:endCxn id="35" idx="1"/>
          </p:cNvCxnSpPr>
          <p:nvPr/>
        </p:nvCxnSpPr>
        <p:spPr>
          <a:xfrm rot="16200000" flipH="1">
            <a:off x="4887583" y="3287381"/>
            <a:ext cx="2412071" cy="2138366"/>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5" name="Curved Connector 44"/>
          <p:cNvCxnSpPr>
            <a:stCxn id="7" idx="2"/>
            <a:endCxn id="35" idx="1"/>
          </p:cNvCxnSpPr>
          <p:nvPr/>
        </p:nvCxnSpPr>
        <p:spPr>
          <a:xfrm rot="16200000" flipH="1">
            <a:off x="4485842" y="2885640"/>
            <a:ext cx="2818409" cy="2535509"/>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8" name="Curved Connector 47"/>
          <p:cNvCxnSpPr>
            <a:endCxn id="35" idx="1"/>
          </p:cNvCxnSpPr>
          <p:nvPr/>
        </p:nvCxnSpPr>
        <p:spPr>
          <a:xfrm rot="16200000" flipH="1">
            <a:off x="4051959" y="2451757"/>
            <a:ext cx="3300277" cy="2921407"/>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9" name="Curved Connector 58"/>
          <p:cNvCxnSpPr>
            <a:stCxn id="8" idx="2"/>
            <a:endCxn id="35" idx="1"/>
          </p:cNvCxnSpPr>
          <p:nvPr/>
        </p:nvCxnSpPr>
        <p:spPr>
          <a:xfrm rot="16200000" flipH="1">
            <a:off x="5648506" y="4048305"/>
            <a:ext cx="260684" cy="2767906"/>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2" name="Curved Connector 61"/>
          <p:cNvCxnSpPr>
            <a:stCxn id="14" idx="2"/>
            <a:endCxn id="35" idx="1"/>
          </p:cNvCxnSpPr>
          <p:nvPr/>
        </p:nvCxnSpPr>
        <p:spPr>
          <a:xfrm rot="16200000" flipH="1">
            <a:off x="4487021" y="2886820"/>
            <a:ext cx="726870" cy="4624690"/>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5" name="Curved Connector 64"/>
          <p:cNvCxnSpPr>
            <a:stCxn id="10" idx="2"/>
            <a:endCxn id="35" idx="1"/>
          </p:cNvCxnSpPr>
          <p:nvPr/>
        </p:nvCxnSpPr>
        <p:spPr>
          <a:xfrm rot="16200000" flipH="1">
            <a:off x="4245933" y="2645732"/>
            <a:ext cx="1037136" cy="4796600"/>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8" name="Curved Connector 67"/>
          <p:cNvCxnSpPr>
            <a:stCxn id="13" idx="3"/>
            <a:endCxn id="35" idx="1"/>
          </p:cNvCxnSpPr>
          <p:nvPr/>
        </p:nvCxnSpPr>
        <p:spPr>
          <a:xfrm flipV="1">
            <a:off x="1088816" y="5562600"/>
            <a:ext cx="6073985" cy="742562"/>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7" name="Curved Connector 76"/>
          <p:cNvCxnSpPr>
            <a:stCxn id="11" idx="2"/>
            <a:endCxn id="35" idx="1"/>
          </p:cNvCxnSpPr>
          <p:nvPr/>
        </p:nvCxnSpPr>
        <p:spPr>
          <a:xfrm rot="16200000" flipH="1">
            <a:off x="4080683" y="2480481"/>
            <a:ext cx="1539547" cy="4624690"/>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0" name="Curved Connector 79"/>
          <p:cNvCxnSpPr>
            <a:stCxn id="28" idx="2"/>
            <a:endCxn id="35" idx="1"/>
          </p:cNvCxnSpPr>
          <p:nvPr/>
        </p:nvCxnSpPr>
        <p:spPr>
          <a:xfrm rot="16200000" flipH="1">
            <a:off x="3742635" y="2142433"/>
            <a:ext cx="1800989" cy="5039343"/>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6" name="Curved Connector 55"/>
          <p:cNvCxnSpPr/>
          <p:nvPr/>
        </p:nvCxnSpPr>
        <p:spPr>
          <a:xfrm rot="16200000" flipH="1">
            <a:off x="5078624" y="3438318"/>
            <a:ext cx="1016662" cy="3231903"/>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83" name="TextBox 82"/>
          <p:cNvSpPr txBox="1"/>
          <p:nvPr/>
        </p:nvSpPr>
        <p:spPr>
          <a:xfrm>
            <a:off x="6075804" y="1251283"/>
            <a:ext cx="2747492" cy="369332"/>
          </a:xfrm>
          <a:prstGeom prst="rect">
            <a:avLst/>
          </a:prstGeom>
          <a:noFill/>
        </p:spPr>
        <p:txBody>
          <a:bodyPr wrap="none" rtlCol="0">
            <a:spAutoFit/>
          </a:bodyPr>
          <a:lstStyle/>
          <a:p>
            <a:r>
              <a:rPr lang="en-US" b="1" dirty="0" smtClean="0"/>
              <a:t>Assets: </a:t>
            </a:r>
            <a:r>
              <a:rPr lang="en-US" dirty="0" smtClean="0"/>
              <a:t>Data Records</a:t>
            </a:r>
          </a:p>
        </p:txBody>
      </p:sp>
      <p:graphicFrame>
        <p:nvGraphicFramePr>
          <p:cNvPr id="47" name="Object 5"/>
          <p:cNvGraphicFramePr>
            <a:graphicFrameLocks/>
          </p:cNvGraphicFramePr>
          <p:nvPr>
            <p:extLst>
              <p:ext uri="{D42A27DB-BD31-4B8C-83A1-F6EECF244321}">
                <p14:modId xmlns:p14="http://schemas.microsoft.com/office/powerpoint/2010/main" val="3754844685"/>
              </p:ext>
            </p:extLst>
          </p:nvPr>
        </p:nvGraphicFramePr>
        <p:xfrm>
          <a:off x="3251891" y="4638842"/>
          <a:ext cx="357583" cy="278276"/>
        </p:xfrm>
        <a:graphic>
          <a:graphicData uri="http://schemas.openxmlformats.org/presentationml/2006/ole">
            <mc:AlternateContent xmlns:mc="http://schemas.openxmlformats.org/markup-compatibility/2006">
              <mc:Choice xmlns:v="urn:schemas-microsoft-com:vml" Requires="v">
                <p:oleObj spid="_x0000_s6851" name="Clip" r:id="rId20" imgW="5279760" imgH="2428560" progId="MS_ClipArt_Gallery.2">
                  <p:embed/>
                </p:oleObj>
              </mc:Choice>
              <mc:Fallback>
                <p:oleObj name="Clip" r:id="rId20" imgW="5279760" imgH="2428560" progId="MS_ClipArt_Gallery.2">
                  <p:embed/>
                  <p:pic>
                    <p:nvPicPr>
                      <p:cNvPr id="0" name=""/>
                      <p:cNvPicPr>
                        <a:picLocks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251891" y="4638842"/>
                        <a:ext cx="357583" cy="278276"/>
                      </a:xfrm>
                      <a:prstGeom prst="rect">
                        <a:avLst/>
                      </a:prstGeom>
                      <a:solidFill>
                        <a:srgbClr val="FF0000"/>
                      </a:solidFill>
                      <a:ln>
                        <a:noFill/>
                      </a:ln>
                      <a:effectLst/>
                      <a:extLst/>
                    </p:spPr>
                  </p:pic>
                </p:oleObj>
              </mc:Fallback>
            </mc:AlternateContent>
          </a:graphicData>
        </a:graphic>
      </p:graphicFrame>
      <p:graphicFrame>
        <p:nvGraphicFramePr>
          <p:cNvPr id="49" name="Object 23"/>
          <p:cNvGraphicFramePr>
            <a:graphicFrameLocks/>
          </p:cNvGraphicFramePr>
          <p:nvPr>
            <p:extLst>
              <p:ext uri="{D42A27DB-BD31-4B8C-83A1-F6EECF244321}">
                <p14:modId xmlns:p14="http://schemas.microsoft.com/office/powerpoint/2010/main" val="3544968115"/>
              </p:ext>
            </p:extLst>
          </p:nvPr>
        </p:nvGraphicFramePr>
        <p:xfrm>
          <a:off x="119394" y="1597167"/>
          <a:ext cx="348501" cy="234307"/>
        </p:xfrm>
        <a:graphic>
          <a:graphicData uri="http://schemas.openxmlformats.org/presentationml/2006/ole">
            <mc:AlternateContent xmlns:mc="http://schemas.openxmlformats.org/markup-compatibility/2006">
              <mc:Choice xmlns:v="urn:schemas-microsoft-com:vml" Requires="v">
                <p:oleObj spid="_x0000_s6852" name="Clip" r:id="rId22" imgW="5279760" imgH="2428560" progId="MS_ClipArt_Gallery.2">
                  <p:embed/>
                </p:oleObj>
              </mc:Choice>
              <mc:Fallback>
                <p:oleObj name="Clip" r:id="rId22" imgW="5279760" imgH="2428560" progId="MS_ClipArt_Gallery.2">
                  <p:embed/>
                  <p:pic>
                    <p:nvPicPr>
                      <p:cNvPr id="0" name=""/>
                      <p:cNvPicPr>
                        <a:picLocks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19394" y="1597167"/>
                        <a:ext cx="348501" cy="234307"/>
                      </a:xfrm>
                      <a:prstGeom prst="rect">
                        <a:avLst/>
                      </a:prstGeom>
                      <a:solidFill>
                        <a:srgbClr val="FF0000"/>
                      </a:solidFill>
                      <a:ln>
                        <a:noFill/>
                      </a:ln>
                      <a:effectLst/>
                      <a:extLst/>
                    </p:spPr>
                  </p:pic>
                </p:oleObj>
              </mc:Fallback>
            </mc:AlternateContent>
          </a:graphicData>
        </a:graphic>
      </p:graphicFrame>
      <p:sp>
        <p:nvSpPr>
          <p:cNvPr id="51" name="Text Box 26"/>
          <p:cNvSpPr txBox="1">
            <a:spLocks noChangeArrowheads="1"/>
          </p:cNvSpPr>
          <p:nvPr/>
        </p:nvSpPr>
        <p:spPr bwMode="auto">
          <a:xfrm>
            <a:off x="578805" y="1490579"/>
            <a:ext cx="21750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l"/>
            <a:r>
              <a:rPr lang="en-GB" sz="1400" dirty="0">
                <a:solidFill>
                  <a:srgbClr val="000000"/>
                </a:solidFill>
                <a:ea typeface="ＭＳ Ｐゴシック" charset="0"/>
              </a:rPr>
              <a:t>Master and Cold Back-up Archive</a:t>
            </a:r>
          </a:p>
        </p:txBody>
      </p:sp>
      <p:sp>
        <p:nvSpPr>
          <p:cNvPr id="53" name="Text Box 34"/>
          <p:cNvSpPr txBox="1">
            <a:spLocks noChangeArrowheads="1"/>
          </p:cNvSpPr>
          <p:nvPr/>
        </p:nvSpPr>
        <p:spPr bwMode="auto">
          <a:xfrm>
            <a:off x="2757468" y="4412921"/>
            <a:ext cx="1199584" cy="400110"/>
          </a:xfrm>
          <a:prstGeom prst="rect">
            <a:avLst/>
          </a:prstGeom>
          <a:noFill/>
          <a:ln w="9525">
            <a:noFill/>
            <a:miter lim="800000"/>
            <a:headEnd/>
            <a:tailEnd/>
          </a:ln>
        </p:spPr>
        <p:txBody>
          <a:bodyPr wrap="square">
            <a:prstTxWarp prst="textNoShape">
              <a:avLst/>
            </a:prstTxWarp>
            <a:spAutoFit/>
          </a:bodyPr>
          <a:lstStyle/>
          <a:p>
            <a:pPr defTabSz="914400" fontAlgn="base">
              <a:spcBef>
                <a:spcPct val="50000"/>
              </a:spcBef>
              <a:spcAft>
                <a:spcPct val="0"/>
              </a:spcAft>
            </a:pPr>
            <a:r>
              <a:rPr lang="en-GB" sz="1000" dirty="0" smtClean="0">
                <a:solidFill>
                  <a:srgbClr val="FFFFFF"/>
                </a:solidFill>
                <a:latin typeface="Verdana" charset="0"/>
                <a:ea typeface="ＭＳ Ｐゴシック" charset="-128"/>
              </a:rPr>
              <a:t>Data Archiving Service</a:t>
            </a:r>
            <a:endParaRPr lang="en-GB" sz="1000" dirty="0">
              <a:solidFill>
                <a:srgbClr val="FFFFFF"/>
              </a:solidFill>
              <a:latin typeface="Verdana" charset="0"/>
              <a:ea typeface="ＭＳ Ｐゴシック" charset="-128"/>
            </a:endParaRPr>
          </a:p>
        </p:txBody>
      </p:sp>
      <p:graphicFrame>
        <p:nvGraphicFramePr>
          <p:cNvPr id="55" name="Object 5"/>
          <p:cNvGraphicFramePr>
            <a:graphicFrameLocks/>
          </p:cNvGraphicFramePr>
          <p:nvPr>
            <p:extLst>
              <p:ext uri="{D42A27DB-BD31-4B8C-83A1-F6EECF244321}">
                <p14:modId xmlns:p14="http://schemas.microsoft.com/office/powerpoint/2010/main" val="3369159352"/>
              </p:ext>
            </p:extLst>
          </p:nvPr>
        </p:nvGraphicFramePr>
        <p:xfrm>
          <a:off x="6398818" y="2032004"/>
          <a:ext cx="1862868" cy="1096209"/>
        </p:xfrm>
        <a:graphic>
          <a:graphicData uri="http://schemas.openxmlformats.org/presentationml/2006/ole">
            <mc:AlternateContent xmlns:mc="http://schemas.openxmlformats.org/markup-compatibility/2006">
              <mc:Choice xmlns:v="urn:schemas-microsoft-com:vml" Requires="v">
                <p:oleObj spid="_x0000_s6853" name="Clip" r:id="rId23" imgW="5279760" imgH="2428560" progId="MS_ClipArt_Gallery.2">
                  <p:embed/>
                </p:oleObj>
              </mc:Choice>
              <mc:Fallback>
                <p:oleObj name="Clip" r:id="rId23" imgW="5279760" imgH="2428560" progId="MS_ClipArt_Gallery.2">
                  <p:embed/>
                  <p:pic>
                    <p:nvPicPr>
                      <p:cNvPr id="0" name=""/>
                      <p:cNvPicPr>
                        <a:picLocks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398818" y="2032004"/>
                        <a:ext cx="1862868" cy="1096209"/>
                      </a:xfrm>
                      <a:prstGeom prst="rect">
                        <a:avLst/>
                      </a:prstGeom>
                      <a:solidFill>
                        <a:srgbClr val="FF0000"/>
                      </a:solidFill>
                      <a:ln>
                        <a:noFill/>
                      </a:ln>
                      <a:effectLst/>
                      <a:extLst/>
                    </p:spPr>
                  </p:pic>
                </p:oleObj>
              </mc:Fallback>
            </mc:AlternateContent>
          </a:graphicData>
        </a:graphic>
      </p:graphicFrame>
      <p:sp>
        <p:nvSpPr>
          <p:cNvPr id="57" name="TextBox 56"/>
          <p:cNvSpPr txBox="1"/>
          <p:nvPr/>
        </p:nvSpPr>
        <p:spPr>
          <a:xfrm>
            <a:off x="5949293" y="3222493"/>
            <a:ext cx="3020597" cy="646331"/>
          </a:xfrm>
          <a:prstGeom prst="rect">
            <a:avLst/>
          </a:prstGeom>
          <a:noFill/>
        </p:spPr>
        <p:txBody>
          <a:bodyPr wrap="square" rtlCol="0">
            <a:spAutoFit/>
          </a:bodyPr>
          <a:lstStyle/>
          <a:p>
            <a:r>
              <a:rPr lang="en-US" dirty="0" smtClean="0"/>
              <a:t>Data Archiving Service (DAS)</a:t>
            </a:r>
            <a:endParaRPr lang="en-US" dirty="0"/>
          </a:p>
        </p:txBody>
      </p:sp>
      <p:cxnSp>
        <p:nvCxnSpPr>
          <p:cNvPr id="54" name="Curved Connector 53"/>
          <p:cNvCxnSpPr/>
          <p:nvPr/>
        </p:nvCxnSpPr>
        <p:spPr>
          <a:xfrm rot="16200000" flipV="1">
            <a:off x="7058530" y="3368842"/>
            <a:ext cx="868945" cy="735268"/>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804242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ESA Presentation">
  <a:themeElements>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ESA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SA Presentation">
  <a:themeElements>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Esa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themeOverride>
</file>

<file path=docProps/app.xml><?xml version="1.0" encoding="utf-8"?>
<Properties xmlns="http://schemas.openxmlformats.org/officeDocument/2006/extended-properties" xmlns:vt="http://schemas.openxmlformats.org/officeDocument/2006/docPropsVTypes">
  <Template>ESA Presentation</Template>
  <TotalTime>9011</TotalTime>
  <Words>2915</Words>
  <Application>Microsoft Macintosh PowerPoint</Application>
  <PresentationFormat>On-screen Show (4:3)</PresentationFormat>
  <Paragraphs>407</Paragraphs>
  <Slides>39</Slides>
  <Notes>14</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39</vt:i4>
      </vt:variant>
    </vt:vector>
  </HeadingPairs>
  <TitlesOfParts>
    <vt:vector size="43" baseType="lpstr">
      <vt:lpstr>ESA Presentation</vt:lpstr>
      <vt:lpstr>1_ESA Presentation</vt:lpstr>
      <vt:lpstr>Clip</vt:lpstr>
      <vt:lpstr>Excel.Chart.8</vt:lpstr>
      <vt:lpstr>PowerPoint Presentation</vt:lpstr>
      <vt:lpstr>Presentation Outline</vt:lpstr>
      <vt:lpstr>PowerPoint Presentation</vt:lpstr>
      <vt:lpstr>Background</vt:lpstr>
      <vt:lpstr>PowerPoint Presentation</vt:lpstr>
      <vt:lpstr>PowerPoint Presentation</vt:lpstr>
      <vt:lpstr>PowerPoint Presentation</vt:lpstr>
      <vt:lpstr>Scope &amp; Objectives</vt:lpstr>
      <vt:lpstr>ESA Archives Rationalization</vt:lpstr>
      <vt:lpstr>PowerPoint Presentation</vt:lpstr>
      <vt:lpstr>PowerPoint Presentation</vt:lpstr>
      <vt:lpstr>PowerPoint Presentation</vt:lpstr>
      <vt:lpstr>ESRIN Heritage Media Archive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Missions Covered in the Heritage Data Programme</vt:lpstr>
      <vt:lpstr>Data Preservation Evaluation Criteria</vt:lpstr>
      <vt:lpstr>Overall Preservation Status for Heritage TPM Missions</vt:lpstr>
      <vt:lpstr>SeaSat Status</vt:lpstr>
      <vt:lpstr>JERS-1 Status</vt:lpstr>
      <vt:lpstr>Nimbus-7 CZCS Status</vt:lpstr>
      <vt:lpstr>HCMM Status</vt:lpstr>
      <vt:lpstr>PowerPoint Presentation</vt:lpstr>
      <vt:lpstr>PowerPoint Presentation</vt:lpstr>
      <vt:lpstr>ERS-1/2 – Mobile App</vt:lpstr>
      <vt:lpstr>ERS-1/2 – Mobile App Menu</vt:lpstr>
      <vt:lpstr>ERS-1/2 – Mobile App Menu</vt:lpstr>
      <vt:lpstr>ERS-1/2 – Mobile App Menu</vt:lpstr>
      <vt:lpstr>ERS-1/2 – Mobile App Menu</vt:lpstr>
      <vt:lpstr>ERS-1/2 – Mobile App: Architecture</vt:lpstr>
      <vt:lpstr>ERS-1/2 – Mobile App</vt:lpstr>
      <vt:lpstr>PowerPoint Presentation</vt:lpstr>
      <vt:lpstr>PowerPoint Presentation</vt:lpstr>
    </vt:vector>
  </TitlesOfParts>
  <Company>ESA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Mission sheets for TPM Steering Group</dc:title>
  <dc:creator>Paulo Sacramento</dc:creator>
  <cp:lastModifiedBy>Mirko Albani</cp:lastModifiedBy>
  <cp:revision>1205</cp:revision>
  <cp:lastPrinted>2012-06-25T10:16:38Z</cp:lastPrinted>
  <dcterms:created xsi:type="dcterms:W3CDTF">2011-09-06T09:08:01Z</dcterms:created>
  <dcterms:modified xsi:type="dcterms:W3CDTF">2016-09-20T13:35:27Z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howESADialog">
    <vt:bool>true</vt:bool>
  </property>
  <property fmtid="{D5CDD505-2E9C-101B-9397-08002B2CF9AE}" pid="3" name="PTitle">
    <vt:lpwstr>Mission sheets for TPM Steering Group</vt:lpwstr>
  </property>
  <property fmtid="{D5CDD505-2E9C-101B-9397-08002B2CF9AE}" pid="4" name="PSubtitle">
    <vt:lpwstr>Mission sheets</vt:lpwstr>
  </property>
  <property fmtid="{D5CDD505-2E9C-101B-9397-08002B2CF9AE}" pid="5" name="PAuthor">
    <vt:lpwstr>Paulo Sacramento</vt:lpwstr>
  </property>
  <property fmtid="{D5CDD505-2E9C-101B-9397-08002B2CF9AE}" pid="6" name="PPlace">
    <vt:lpwstr/>
  </property>
  <property fmtid="{D5CDD505-2E9C-101B-9397-08002B2CF9AE}" pid="7" name="PDate">
    <vt:lpwstr>06/09/2011</vt:lpwstr>
  </property>
  <property fmtid="{D5CDD505-2E9C-101B-9397-08002B2CF9AE}" pid="8" name="PProgramme">
    <vt:lpwstr>EOP</vt:lpwstr>
  </property>
  <property fmtid="{D5CDD505-2E9C-101B-9397-08002B2CF9AE}" pid="9" name="PEmail">
    <vt:lpwstr/>
  </property>
  <property fmtid="{D5CDD505-2E9C-101B-9397-08002B2CF9AE}" pid="10" name="PClassification">
    <vt:lpwstr>ESA UNCLASSIFIED – For Official Use</vt:lpwstr>
  </property>
  <property fmtid="{D5CDD505-2E9C-101B-9397-08002B2CF9AE}" pid="11" name="POptionButton1">
    <vt:bool>true</vt:bool>
  </property>
  <property fmtid="{D5CDD505-2E9C-101B-9397-08002B2CF9AE}" pid="12" name="POptionButton2">
    <vt:bool>false</vt:bool>
  </property>
</Properties>
</file>