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65" r:id="rId3"/>
    <p:sldId id="262" r:id="rId4"/>
    <p:sldId id="276" r:id="rId5"/>
    <p:sldId id="275" r:id="rId6"/>
    <p:sldId id="277" r:id="rId7"/>
    <p:sldId id="272" r:id="rId8"/>
    <p:sldId id="278" r:id="rId9"/>
    <p:sldId id="273" r:id="rId10"/>
    <p:sldId id="267" r:id="rId11"/>
  </p:sldIdLst>
  <p:sldSz cx="9904413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1"/>
    <a:srgbClr val="EC7305"/>
    <a:srgbClr val="FF3300"/>
    <a:srgbClr val="004D86"/>
    <a:srgbClr val="EC7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2" autoAdjust="0"/>
  </p:normalViewPr>
  <p:slideViewPr>
    <p:cSldViewPr>
      <p:cViewPr>
        <p:scale>
          <a:sx n="81" d="100"/>
          <a:sy n="81" d="100"/>
        </p:scale>
        <p:origin x="24" y="13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5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7B6E430-039C-4578-B1D9-C2FC3E09ECF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0C6FD3E-5CD8-41F5-8E65-E4B13E13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79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F12707D-6C43-4D7D-9E88-8A110A5497F5}" type="datetimeFigureOut">
              <a:rPr lang="fr-FR" smtClean="0"/>
              <a:t>04/04/2017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13331F6-2083-468C-B80B-3650EF24A4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2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384993" y="6526776"/>
            <a:ext cx="2311030" cy="216024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02/04/2017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06425" y="6526800"/>
            <a:ext cx="5849063" cy="216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67925" cy="216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6" name="Picture 10" descr="Cou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743003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-194969" y="2134800"/>
            <a:ext cx="9241519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3200" b="1" kern="1200" cap="all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2144237" y="1400400"/>
            <a:ext cx="6864308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1600" b="1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>
          <a:xfrm>
            <a:off x="662014" y="3429000"/>
            <a:ext cx="8423909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24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2144657" y="4276800"/>
            <a:ext cx="6864308" cy="93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1600" b="1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9"/>
          </p:nvPr>
        </p:nvSpPr>
        <p:spPr>
          <a:xfrm>
            <a:off x="6979517" y="4725144"/>
            <a:ext cx="2029029" cy="5032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Line 6"/>
          <p:cNvSpPr>
            <a:spLocks noChangeShapeType="1"/>
          </p:cNvSpPr>
          <p:nvPr userDrawn="1"/>
        </p:nvSpPr>
        <p:spPr bwMode="gray">
          <a:xfrm>
            <a:off x="9319778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25" name="Oval 5"/>
          <p:cNvSpPr>
            <a:spLocks noChangeArrowheads="1"/>
          </p:cNvSpPr>
          <p:nvPr userDrawn="1"/>
        </p:nvSpPr>
        <p:spPr bwMode="gray">
          <a:xfrm>
            <a:off x="9221766" y="585789"/>
            <a:ext cx="194305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26" name="Line 6"/>
          <p:cNvSpPr>
            <a:spLocks noChangeShapeType="1"/>
          </p:cNvSpPr>
          <p:nvPr userDrawn="1"/>
        </p:nvSpPr>
        <p:spPr bwMode="gray">
          <a:xfrm>
            <a:off x="9319778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27" name="Oval 7"/>
          <p:cNvSpPr>
            <a:spLocks noChangeArrowheads="1"/>
          </p:cNvSpPr>
          <p:nvPr userDrawn="1"/>
        </p:nvSpPr>
        <p:spPr bwMode="gray">
          <a:xfrm>
            <a:off x="9221766" y="6053139"/>
            <a:ext cx="194305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7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384993" y="6526800"/>
            <a:ext cx="231103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24/11/2014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06425" y="6526800"/>
            <a:ext cx="5849063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67925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gray">
          <a:xfrm>
            <a:off x="876953" y="549275"/>
            <a:ext cx="1720" cy="554355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 rot="16200000">
            <a:off x="-1818481" y="2980536"/>
            <a:ext cx="446405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300" b="1" dirty="0">
                <a:solidFill>
                  <a:schemeClr val="tx2"/>
                </a:solidFill>
                <a:latin typeface="Arial" charset="0"/>
                <a:cs typeface="Arial" charset="0"/>
              </a:rPr>
              <a:t>SOMMAIRE</a:t>
            </a:r>
          </a:p>
        </p:txBody>
      </p:sp>
      <p:pic>
        <p:nvPicPr>
          <p:cNvPr id="8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10958" y="5799138"/>
            <a:ext cx="179345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7"/>
          <p:cNvSpPr>
            <a:spLocks noChangeArrowheads="1"/>
          </p:cNvSpPr>
          <p:nvPr userDrawn="1"/>
        </p:nvSpPr>
        <p:spPr bwMode="gray">
          <a:xfrm>
            <a:off x="780660" y="512764"/>
            <a:ext cx="194306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 userDrawn="1"/>
        </p:nvSpPr>
        <p:spPr bwMode="gray">
          <a:xfrm>
            <a:off x="780660" y="5986464"/>
            <a:ext cx="194306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286794" y="1486800"/>
            <a:ext cx="8423179" cy="367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EC7405"/>
              </a:buClr>
              <a:buSzPct val="80000"/>
              <a:buFont typeface="Wingdings 2" pitchFamily="18" charset="2"/>
              <a:buChar char=""/>
              <a:defRPr sz="2200" b="1" cap="all" baseline="0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965" y="0"/>
            <a:ext cx="1854448" cy="90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99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10958" y="5799138"/>
            <a:ext cx="179345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384993" y="6526800"/>
            <a:ext cx="231103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02/04/2017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06425" y="6526800"/>
            <a:ext cx="5849063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67925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546806" y="836713"/>
            <a:ext cx="8810801" cy="179389"/>
            <a:chOff x="504825" y="801339"/>
            <a:chExt cx="8134350" cy="179389"/>
          </a:xfrm>
        </p:grpSpPr>
        <p:sp>
          <p:nvSpPr>
            <p:cNvPr id="7" name="Line 6"/>
            <p:cNvSpPr>
              <a:spLocks noChangeShapeType="1"/>
            </p:cNvSpPr>
            <p:nvPr userDrawn="1"/>
          </p:nvSpPr>
          <p:spPr bwMode="gray">
            <a:xfrm rot="5400000">
              <a:off x="4544616" y="-3113833"/>
              <a:ext cx="0" cy="8009732"/>
            </a:xfrm>
            <a:prstGeom prst="line">
              <a:avLst/>
            </a:prstGeom>
            <a:noFill/>
            <a:ln w="3175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 userDrawn="1"/>
          </p:nvSpPr>
          <p:spPr bwMode="gray">
            <a:xfrm rot="5400000">
              <a:off x="8459788" y="801340"/>
              <a:ext cx="179388" cy="179387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 userDrawn="1"/>
          </p:nvSpPr>
          <p:spPr bwMode="gray">
            <a:xfrm rot="5400000">
              <a:off x="504825" y="801339"/>
              <a:ext cx="179388" cy="179388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Espace réservé du contenu 9"/>
          <p:cNvSpPr>
            <a:spLocks noGrp="1"/>
          </p:cNvSpPr>
          <p:nvPr>
            <p:ph sz="quarter" idx="16"/>
          </p:nvPr>
        </p:nvSpPr>
        <p:spPr>
          <a:xfrm>
            <a:off x="584636" y="1340768"/>
            <a:ext cx="8735141" cy="468052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EC7305"/>
                </a:solidFill>
              </a:defRPr>
            </a:lvl1pPr>
            <a:lvl2pPr marL="0" indent="0">
              <a:buNone/>
              <a:defRPr/>
            </a:lvl2pPr>
            <a:lvl3pPr marL="360000" indent="-228600">
              <a:buSzPct val="80000"/>
              <a:buFont typeface="Wingdings 2" pitchFamily="18" charset="2"/>
              <a:buChar char=""/>
              <a:defRPr sz="1800"/>
            </a:lvl3pPr>
            <a:lvl4pPr marL="540000" indent="-228600">
              <a:buFont typeface="Wingdings 2" pitchFamily="18" charset="2"/>
              <a:buChar char="è"/>
              <a:defRPr sz="1600"/>
            </a:lvl4pPr>
            <a:lvl5pPr marL="720000">
              <a:buClr>
                <a:srgbClr val="EC7305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428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84907" y="187200"/>
            <a:ext cx="8734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95221" y="1600201"/>
            <a:ext cx="89139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dirty="0" smtClean="0"/>
              <a:t>Modifiez les styles du texte du masque</a:t>
            </a:r>
          </a:p>
          <a:p>
            <a:pPr marL="0" lvl="1" indent="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SzPct val="80000"/>
              <a:buFont typeface="Wingdings 2" pitchFamily="18" charset="2"/>
              <a:buNone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0" y="6526800"/>
            <a:ext cx="631726" cy="3312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‹#›</a:t>
            </a:fld>
            <a:r>
              <a:rPr lang="fr-FR" dirty="0" smtClean="0"/>
              <a:t>/10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60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200" b="1" kern="1200" cap="all" baseline="0">
          <a:solidFill>
            <a:srgbClr val="00519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fr-FR" sz="2000" kern="1200" cap="all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ct val="20000"/>
        </a:spcBef>
        <a:buClr>
          <a:srgbClr val="EC7305"/>
        </a:buClr>
        <a:buSzPct val="80000"/>
        <a:buFont typeface="Wingdings 2" pitchFamily="18" charset="2"/>
        <a:buNone/>
        <a:defRPr lang="fr-FR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indent="-228600" algn="l" defTabSz="914400" rtl="0" eaLnBrk="1" latinLnBrk="0" hangingPunct="1">
        <a:spcBef>
          <a:spcPct val="20000"/>
        </a:spcBef>
        <a:buClr>
          <a:srgbClr val="EC7305"/>
        </a:buClr>
        <a:buSzPct val="80000"/>
        <a:buFont typeface="Wingdings 2" pitchFamily="18" charset="2"/>
        <a:buChar char=""/>
        <a:defRPr lang="fr-FR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indent="-285750" algn="l" defTabSz="914400" rtl="0" eaLnBrk="1" latinLnBrk="0" hangingPunct="1">
        <a:spcBef>
          <a:spcPct val="20000"/>
        </a:spcBef>
        <a:buClr>
          <a:srgbClr val="EC7305"/>
        </a:buClr>
        <a:buFont typeface="Wingdings 2" pitchFamily="18" charset="2"/>
        <a:buChar char="è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indent="-228600" algn="l" defTabSz="914400" rtl="0" eaLnBrk="1" latinLnBrk="0" hangingPunct="1">
        <a:spcBef>
          <a:spcPct val="20000"/>
        </a:spcBef>
        <a:buClr>
          <a:srgbClr val="EC7305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noProof="0" dirty="0" smtClean="0"/>
              <a:t>CNES DATA CUBE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991766" y="4077072"/>
            <a:ext cx="8017199" cy="1135728"/>
          </a:xfrm>
        </p:spPr>
        <p:txBody>
          <a:bodyPr/>
          <a:lstStyle/>
          <a:p>
            <a:r>
              <a:rPr lang="en-GB" noProof="0" dirty="0" smtClean="0"/>
              <a:t>ERWANN poupart</a:t>
            </a:r>
            <a:endParaRPr lang="en-GB" dirty="0" smtClean="0"/>
          </a:p>
          <a:p>
            <a:r>
              <a:rPr lang="en-GB" dirty="0" smtClean="0"/>
              <a:t>software ground system ENGINEER at CNES, Toulouse, France</a:t>
            </a:r>
          </a:p>
          <a:p>
            <a:r>
              <a:rPr lang="en-GB" noProof="0" dirty="0" smtClean="0"/>
              <a:t>Responsible for </a:t>
            </a:r>
            <a:r>
              <a:rPr lang="en-GB" dirty="0" smtClean="0"/>
              <a:t>CNES COPERNICUS DATA</a:t>
            </a:r>
            <a:r>
              <a:rPr lang="en-GB" noProof="0" dirty="0" smtClean="0"/>
              <a:t> processing architecture</a:t>
            </a:r>
          </a:p>
        </p:txBody>
      </p:sp>
    </p:spTree>
    <p:extLst>
      <p:ext uri="{BB962C8B-B14F-4D97-AF65-F5344CB8AC3E}">
        <p14:creationId xmlns:p14="http://schemas.microsoft.com/office/powerpoint/2010/main" val="32633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7910" y="188640"/>
            <a:ext cx="5328591" cy="720000"/>
          </a:xfrm>
        </p:spPr>
        <p:txBody>
          <a:bodyPr>
            <a:normAutofit/>
          </a:bodyPr>
          <a:lstStyle/>
          <a:p>
            <a:r>
              <a:rPr lang="en-GB" dirty="0"/>
              <a:t>perspective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>
          <a:xfrm>
            <a:off x="584636" y="1340768"/>
            <a:ext cx="8735141" cy="33123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8" y="1340768"/>
            <a:ext cx="9144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174" y="5157192"/>
            <a:ext cx="583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CNES COPERNICUS DATA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 architecture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206565" y="1263783"/>
            <a:ext cx="2146742" cy="943781"/>
            <a:chOff x="7228537" y="1126735"/>
            <a:chExt cx="2146742" cy="943781"/>
          </a:xfrm>
        </p:grpSpPr>
        <p:pic>
          <p:nvPicPr>
            <p:cNvPr id="2052" name="Picture 4" descr="http://www.datacube.org.au/__data/assets/image/0007/45484/what-is-the-agd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18" y="1503453"/>
              <a:ext cx="1008112" cy="567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228537" y="1126735"/>
              <a:ext cx="2146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 Cube server 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897354" y="3943155"/>
            <a:ext cx="2557110" cy="1213393"/>
            <a:chOff x="897354" y="3943155"/>
            <a:chExt cx="2557110" cy="1213393"/>
          </a:xfrm>
        </p:grpSpPr>
        <p:pic>
          <p:nvPicPr>
            <p:cNvPr id="10" name="Picture 4" descr="http://www.datacube.org.au/__data/assets/image/0007/45484/what-is-the-agd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240" y="4589485"/>
              <a:ext cx="1008112" cy="567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97354" y="3943155"/>
              <a:ext cx="25571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 Cube consumer </a:t>
              </a: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process 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03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96022" y="221691"/>
            <a:ext cx="3816423" cy="720000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outline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/>
              <a:t>First data cube experimentations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/>
              <a:t>Lessons learnt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/>
              <a:t>perspectives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581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First </a:t>
            </a:r>
            <a:r>
              <a:rPr lang="en-GB" noProof="0" dirty="0" err="1" smtClean="0"/>
              <a:t>datacube</a:t>
            </a:r>
            <a:r>
              <a:rPr lang="en-GB" noProof="0" dirty="0" smtClean="0"/>
              <a:t> experimentation in 2016</a:t>
            </a:r>
            <a:endParaRPr lang="en-GB" noProof="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6"/>
          </p:nvPr>
        </p:nvSpPr>
        <p:spPr>
          <a:xfrm>
            <a:off x="283722" y="1196752"/>
            <a:ext cx="7188764" cy="5472608"/>
          </a:xfrm>
        </p:spPr>
        <p:txBody>
          <a:bodyPr>
            <a:normAutofit/>
          </a:bodyPr>
          <a:lstStyle/>
          <a:p>
            <a:pPr marL="179388" indent="-179388">
              <a:lnSpc>
                <a:spcPct val="80000"/>
              </a:lnSpc>
              <a:defRPr/>
            </a:pPr>
            <a:r>
              <a:rPr lang="en-GB" sz="1900" dirty="0" smtClean="0"/>
              <a:t>Flood </a:t>
            </a:r>
            <a:r>
              <a:rPr lang="en-GB" sz="1900" dirty="0"/>
              <a:t>detection and Flood </a:t>
            </a:r>
            <a:r>
              <a:rPr lang="en-GB" sz="1900" dirty="0" smtClean="0"/>
              <a:t>prevision in India:</a:t>
            </a:r>
            <a:endParaRPr lang="en-GB" sz="1900" noProof="0" dirty="0" smtClean="0"/>
          </a:p>
          <a:p>
            <a:pPr marL="358775" lvl="1">
              <a:lnSpc>
                <a:spcPct val="80000"/>
              </a:lnSpc>
              <a:defRPr/>
            </a:pPr>
            <a:endParaRPr lang="en-GB" sz="1700" noProof="0" dirty="0" smtClean="0"/>
          </a:p>
          <a:p>
            <a:pPr marL="1004525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700" dirty="0" smtClean="0"/>
              <a:t>Australian Geoscience Data Cube V1</a:t>
            </a:r>
          </a:p>
          <a:p>
            <a:pPr marL="1004525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dirty="0" smtClean="0"/>
          </a:p>
          <a:p>
            <a:pPr marL="1004525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700" dirty="0" smtClean="0"/>
              <a:t>Integration of CESBIO algorithms into AGDC framework</a:t>
            </a:r>
          </a:p>
          <a:p>
            <a:pPr marL="1004525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dirty="0" smtClean="0"/>
          </a:p>
          <a:p>
            <a:pPr marL="1004525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700" dirty="0" smtClean="0"/>
              <a:t>Experimentation of machine learning (apache spark) algorithm for the flood prevision use case</a:t>
            </a:r>
          </a:p>
          <a:p>
            <a:pPr marL="1004525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dirty="0" smtClean="0"/>
          </a:p>
          <a:p>
            <a:pPr marL="1004525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700" dirty="0" smtClean="0"/>
              <a:t>Five </a:t>
            </a:r>
            <a:r>
              <a:rPr lang="en-GB" sz="1700" dirty="0"/>
              <a:t>D</a:t>
            </a:r>
            <a:r>
              <a:rPr lang="en-GB" sz="1700" dirty="0" smtClean="0"/>
              <a:t>ata Cube </a:t>
            </a:r>
            <a:r>
              <a:rPr lang="en-GB" sz="1700" dirty="0" err="1" smtClean="0"/>
              <a:t>ingesters</a:t>
            </a:r>
            <a:r>
              <a:rPr lang="en-GB" sz="1700" dirty="0" smtClean="0"/>
              <a:t> were built: </a:t>
            </a:r>
          </a:p>
          <a:p>
            <a:pPr marL="1004525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dirty="0" smtClean="0"/>
          </a:p>
          <a:p>
            <a:pPr marL="1004525" lvl="2" indent="-28575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GB" sz="1700" dirty="0" smtClean="0"/>
              <a:t>S1 IW GRD data (res = 25m) </a:t>
            </a:r>
          </a:p>
          <a:p>
            <a:pPr marL="1004525" lvl="2" indent="-28575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GB" sz="1700" dirty="0" smtClean="0"/>
              <a:t>NOAA precipitation forecasts </a:t>
            </a:r>
          </a:p>
          <a:p>
            <a:pPr marL="1004525" lvl="2" indent="-28575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GB" sz="1700" dirty="0"/>
              <a:t>A</a:t>
            </a:r>
            <a:r>
              <a:rPr lang="en-GB" sz="1700" dirty="0" smtClean="0"/>
              <a:t>ctual SMOS L3 moisture data (res = 25 km), percentile precipitation and percentile moisture statistic data (Colorado University)</a:t>
            </a:r>
          </a:p>
          <a:p>
            <a:pPr marL="358775" lvl="1">
              <a:lnSpc>
                <a:spcPct val="120000"/>
              </a:lnSpc>
              <a:defRPr/>
            </a:pPr>
            <a:r>
              <a:rPr lang="en-GB" sz="1700" i="1" dirty="0"/>
              <a:t/>
            </a:r>
            <a:br>
              <a:rPr lang="en-GB" sz="1700" i="1" dirty="0"/>
            </a:br>
            <a:endParaRPr lang="en-GB" sz="1700" i="1" dirty="0"/>
          </a:p>
          <a:p>
            <a:pPr marL="1004525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dirty="0" smtClean="0"/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dirty="0"/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noProof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478" y="1484784"/>
            <a:ext cx="2179579" cy="198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5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First data cube experimentation in 2016</a:t>
            </a:r>
            <a:endParaRPr lang="en-GB" noProof="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6"/>
          </p:nvPr>
        </p:nvSpPr>
        <p:spPr>
          <a:xfrm>
            <a:off x="271686" y="1373378"/>
            <a:ext cx="5400600" cy="3711806"/>
          </a:xfrm>
        </p:spPr>
        <p:txBody>
          <a:bodyPr>
            <a:normAutofit lnSpcReduction="10000"/>
          </a:bodyPr>
          <a:lstStyle/>
          <a:p>
            <a:pPr marL="179388" indent="-179388">
              <a:lnSpc>
                <a:spcPct val="80000"/>
              </a:lnSpc>
              <a:defRPr/>
            </a:pPr>
            <a:r>
              <a:rPr lang="en-GB" sz="1900" dirty="0" smtClean="0"/>
              <a:t>Flood detection with data cube:</a:t>
            </a:r>
            <a:endParaRPr lang="en-GB" sz="1900" noProof="0" dirty="0" smtClean="0"/>
          </a:p>
          <a:p>
            <a:pPr marL="358775" lvl="1">
              <a:lnSpc>
                <a:spcPct val="80000"/>
              </a:lnSpc>
              <a:defRPr/>
            </a:pPr>
            <a:endParaRPr lang="en-GB" sz="1700" noProof="0" dirty="0" smtClean="0"/>
          </a:p>
          <a:p>
            <a:pPr marL="18000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One reference image has to be defined</a:t>
            </a:r>
            <a:br>
              <a:rPr lang="en-GB" dirty="0" smtClean="0"/>
            </a:br>
            <a:endParaRPr lang="en-GB" dirty="0" smtClean="0"/>
          </a:p>
          <a:p>
            <a:pPr marL="180000" lvl="1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Automatic thresholds computation for each image in the time series</a:t>
            </a:r>
          </a:p>
          <a:p>
            <a:pPr marL="18000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180000" lvl="1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Recognition of permanent water areas, flooded/dried areas, permanent dried areas</a:t>
            </a:r>
          </a:p>
          <a:p>
            <a:pPr marL="18000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18000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Lessons learnt: interesting results</a:t>
            </a:r>
          </a:p>
          <a:p>
            <a:pPr marL="18000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358775" lvl="1" algn="ctr">
              <a:lnSpc>
                <a:spcPct val="120000"/>
              </a:lnSpc>
              <a:defRPr/>
            </a:pPr>
            <a:r>
              <a:rPr lang="en-GB" sz="1500" noProof="0" dirty="0" smtClean="0"/>
              <a:t/>
            </a:r>
            <a:br>
              <a:rPr lang="en-GB" sz="1500" noProof="0" dirty="0" smtClean="0"/>
            </a:br>
            <a:endParaRPr lang="en-GB" sz="1500" noProof="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8230" y="1844824"/>
            <a:ext cx="428979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26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First data cube experimentation in 2016</a:t>
            </a:r>
            <a:endParaRPr lang="en-GB" noProof="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6"/>
          </p:nvPr>
        </p:nvSpPr>
        <p:spPr>
          <a:xfrm>
            <a:off x="127669" y="1373378"/>
            <a:ext cx="9776744" cy="4647910"/>
          </a:xfrm>
        </p:spPr>
        <p:txBody>
          <a:bodyPr>
            <a:normAutofit fontScale="92500" lnSpcReduction="20000"/>
          </a:bodyPr>
          <a:lstStyle/>
          <a:p>
            <a:pPr marL="179388" indent="-179388">
              <a:lnSpc>
                <a:spcPct val="80000"/>
              </a:lnSpc>
              <a:defRPr/>
            </a:pPr>
            <a:r>
              <a:rPr lang="en-GB" sz="1900" dirty="0" smtClean="0"/>
              <a:t>Flood risk forecasting with data cube:</a:t>
            </a:r>
            <a:endParaRPr lang="en-GB" sz="1900" noProof="0" dirty="0" smtClean="0"/>
          </a:p>
          <a:p>
            <a:pPr marL="358775" lvl="1">
              <a:lnSpc>
                <a:spcPct val="80000"/>
              </a:lnSpc>
              <a:defRPr/>
            </a:pPr>
            <a:endParaRPr lang="en-GB" sz="1700" noProof="0" dirty="0" smtClean="0"/>
          </a:p>
          <a:p>
            <a:pPr marL="18000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Precipitation risk computation</a:t>
            </a:r>
            <a:br>
              <a:rPr lang="en-GB" dirty="0" smtClean="0"/>
            </a:br>
            <a:endParaRPr lang="en-GB" dirty="0" smtClean="0"/>
          </a:p>
          <a:p>
            <a:pPr marL="18000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Soil moisture flood risk computation</a:t>
            </a:r>
          </a:p>
          <a:p>
            <a:pPr marL="18000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18000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fr-FR" dirty="0" err="1" smtClean="0"/>
              <a:t>Result</a:t>
            </a:r>
            <a:r>
              <a:rPr lang="fr-FR" dirty="0" smtClean="0"/>
              <a:t> : 5-class </a:t>
            </a:r>
            <a:r>
              <a:rPr lang="fr-FR" dirty="0" err="1" smtClean="0"/>
              <a:t>probability</a:t>
            </a:r>
            <a:r>
              <a:rPr lang="fr-FR" dirty="0" smtClean="0"/>
              <a:t> of a flood </a:t>
            </a:r>
            <a:r>
              <a:rPr lang="fr-FR" dirty="0" err="1" smtClean="0"/>
              <a:t>event</a:t>
            </a:r>
            <a:r>
              <a:rPr lang="fr-FR" dirty="0" smtClean="0"/>
              <a:t> (</a:t>
            </a:r>
            <a:r>
              <a:rPr lang="fr-FR" dirty="0" err="1" smtClean="0"/>
              <a:t>worldwide</a:t>
            </a:r>
            <a:r>
              <a:rPr lang="fr-FR" dirty="0" smtClean="0"/>
              <a:t>)</a:t>
            </a:r>
            <a:br>
              <a:rPr lang="fr-FR" dirty="0" smtClean="0"/>
            </a:br>
            <a:endParaRPr lang="fr-FR" dirty="0" smtClean="0"/>
          </a:p>
          <a:p>
            <a:pPr marL="540000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fr-FR" dirty="0"/>
              <a:t>n</a:t>
            </a:r>
            <a:r>
              <a:rPr lang="fr-FR" dirty="0" smtClean="0"/>
              <a:t>o </a:t>
            </a:r>
            <a:r>
              <a:rPr lang="fr-FR" dirty="0" err="1" smtClean="0"/>
              <a:t>risk</a:t>
            </a:r>
            <a:r>
              <a:rPr lang="fr-FR" dirty="0" smtClean="0"/>
              <a:t>, </a:t>
            </a:r>
            <a:r>
              <a:rPr lang="fr-FR" dirty="0" err="1" smtClean="0"/>
              <a:t>low</a:t>
            </a:r>
            <a:r>
              <a:rPr lang="fr-FR" dirty="0" smtClean="0"/>
              <a:t>, medium, high, </a:t>
            </a:r>
            <a:r>
              <a:rPr lang="fr-FR" dirty="0" err="1" smtClean="0"/>
              <a:t>very</a:t>
            </a:r>
            <a:r>
              <a:rPr lang="fr-FR" dirty="0" smtClean="0"/>
              <a:t> high </a:t>
            </a:r>
            <a:r>
              <a:rPr lang="fr-FR" dirty="0" err="1" smtClean="0"/>
              <a:t>risk</a:t>
            </a:r>
            <a:endParaRPr lang="fr-FR" dirty="0" smtClean="0"/>
          </a:p>
          <a:p>
            <a:pPr marL="540000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At SMOS </a:t>
            </a:r>
            <a:r>
              <a:rPr lang="fr-FR" dirty="0" err="1" smtClean="0"/>
              <a:t>resolution</a:t>
            </a:r>
            <a:r>
              <a:rPr lang="fr-FR" dirty="0" smtClean="0"/>
              <a:t> (25 km)</a:t>
            </a:r>
            <a:endParaRPr lang="en-GB" dirty="0" smtClean="0"/>
          </a:p>
          <a:p>
            <a:pPr marL="18000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18000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180000" lvl="1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Machine learning experimentation (Spark, </a:t>
            </a:r>
            <a:r>
              <a:rPr lang="en-GB" dirty="0" err="1" smtClean="0"/>
              <a:t>MLLib</a:t>
            </a:r>
            <a:r>
              <a:rPr lang="en-GB" dirty="0" smtClean="0"/>
              <a:t> library) </a:t>
            </a:r>
            <a:br>
              <a:rPr lang="en-GB" dirty="0" smtClean="0"/>
            </a:br>
            <a:r>
              <a:rPr lang="en-GB" dirty="0" smtClean="0"/>
              <a:t>  comparing previsions with observations</a:t>
            </a:r>
          </a:p>
          <a:p>
            <a:pPr lvl="1">
              <a:lnSpc>
                <a:spcPct val="120000"/>
              </a:lnSpc>
              <a:defRPr/>
            </a:pPr>
            <a:r>
              <a:rPr lang="en-GB" dirty="0" smtClean="0"/>
              <a:t> </a:t>
            </a:r>
          </a:p>
          <a:p>
            <a:pPr marL="18000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18000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Lessons learnt: Further developments are necessary</a:t>
            </a:r>
          </a:p>
          <a:p>
            <a:pPr lvl="1">
              <a:lnSpc>
                <a:spcPct val="120000"/>
              </a:lnSpc>
              <a:defRPr/>
            </a:pPr>
            <a:r>
              <a:rPr lang="en-GB" dirty="0" smtClean="0"/>
              <a:t>	Difficulties to handle heterogeneous resolutions from SMOS and Sentinel1 data</a:t>
            </a:r>
          </a:p>
          <a:p>
            <a:pPr marL="18000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fr-FR" dirty="0"/>
          </a:p>
          <a:p>
            <a:pPr marL="358775" lvl="1" algn="ctr">
              <a:lnSpc>
                <a:spcPct val="120000"/>
              </a:lnSpc>
              <a:defRPr/>
            </a:pPr>
            <a:r>
              <a:rPr lang="en-GB" sz="1500" noProof="0" dirty="0" smtClean="0"/>
              <a:t/>
            </a:r>
            <a:br>
              <a:rPr lang="en-GB" sz="1500" noProof="0" dirty="0" smtClean="0"/>
            </a:br>
            <a:endParaRPr lang="en-GB" sz="1500" noProof="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14" y="1700808"/>
            <a:ext cx="2179579" cy="198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4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First data cube experimentation in 2016</a:t>
            </a:r>
            <a:endParaRPr lang="en-GB" noProof="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6"/>
          </p:nvPr>
        </p:nvSpPr>
        <p:spPr>
          <a:xfrm>
            <a:off x="84598" y="1143924"/>
            <a:ext cx="7404788" cy="5472608"/>
          </a:xfrm>
        </p:spPr>
        <p:txBody>
          <a:bodyPr>
            <a:normAutofit/>
          </a:bodyPr>
          <a:lstStyle/>
          <a:p>
            <a:pPr marL="179388" indent="-179388">
              <a:lnSpc>
                <a:spcPct val="80000"/>
              </a:lnSpc>
              <a:defRPr/>
            </a:pPr>
            <a:r>
              <a:rPr lang="en-GB" sz="1900" dirty="0" smtClean="0"/>
              <a:t>Lessons learnt summary:</a:t>
            </a:r>
            <a:endParaRPr lang="en-GB" sz="1900" noProof="0" dirty="0" smtClean="0"/>
          </a:p>
          <a:p>
            <a:pPr marL="358775" lvl="1">
              <a:lnSpc>
                <a:spcPct val="120000"/>
              </a:lnSpc>
              <a:defRPr/>
            </a:pPr>
            <a:endParaRPr lang="en-GB" sz="1700" dirty="0" smtClean="0"/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700" dirty="0" smtClean="0"/>
              <a:t>Very interesting concept. However, how to ease the use of heterogeneous data with heterogeneous resolutions ? What size of data cube tiles ?</a:t>
            </a:r>
            <a:br>
              <a:rPr lang="en-GB" sz="1700" dirty="0" smtClean="0"/>
            </a:br>
            <a:endParaRPr lang="en-GB" sz="1700" dirty="0" smtClean="0"/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700" dirty="0" smtClean="0"/>
              <a:t>Some other points </a:t>
            </a:r>
            <a:r>
              <a:rPr lang="en-GB" sz="1700" dirty="0"/>
              <a:t>about performance </a:t>
            </a:r>
            <a:r>
              <a:rPr lang="en-GB" sz="1700" dirty="0" smtClean="0"/>
              <a:t>that came out the study: </a:t>
            </a:r>
          </a:p>
          <a:p>
            <a:pPr marL="718775" lvl="2" indent="0">
              <a:lnSpc>
                <a:spcPct val="80000"/>
              </a:lnSpc>
              <a:buNone/>
              <a:defRPr/>
            </a:pPr>
            <a:r>
              <a:rPr lang="en-GB" sz="1700" dirty="0"/>
              <a:t>	</a:t>
            </a:r>
            <a:r>
              <a:rPr lang="en-GB" sz="1700" dirty="0" smtClean="0"/>
              <a:t>May be deprecated now ?</a:t>
            </a:r>
            <a:br>
              <a:rPr lang="en-GB" sz="1700" dirty="0" smtClean="0"/>
            </a:br>
            <a:r>
              <a:rPr lang="en-GB" sz="1700" dirty="0" smtClean="0"/>
              <a:t>	File access parallelisation ? Python HDF5 vs Python GDAL 	binding, compression methods, etc.</a:t>
            </a:r>
            <a:br>
              <a:rPr lang="en-GB" sz="1700" dirty="0" smtClean="0"/>
            </a:br>
            <a:endParaRPr lang="en-GB" sz="1700" dirty="0" smtClean="0"/>
          </a:p>
          <a:p>
            <a:pPr marL="644525" lvl="1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GB" sz="1700" dirty="0" smtClean="0"/>
              <a:t>BIDS’16 conference:  </a:t>
            </a:r>
            <a:r>
              <a:rPr lang="en-GB" sz="1700" i="1" dirty="0" smtClean="0"/>
              <a:t>Flood forecasting and monitoring using Sentinel-1 and SMOS satellites: A supervised and predictive </a:t>
            </a:r>
            <a:r>
              <a:rPr lang="en-GB" sz="1700" i="1" dirty="0" err="1" smtClean="0"/>
              <a:t>modeling</a:t>
            </a:r>
            <a:r>
              <a:rPr lang="en-GB" sz="1700" i="1" dirty="0" smtClean="0"/>
              <a:t/>
            </a:r>
            <a:br>
              <a:rPr lang="en-GB" sz="1700" i="1" dirty="0" smtClean="0"/>
            </a:br>
            <a:r>
              <a:rPr lang="en-GB" sz="1700" i="1" dirty="0" smtClean="0"/>
              <a:t/>
            </a:r>
            <a:br>
              <a:rPr lang="en-GB" sz="1700" i="1" dirty="0" smtClean="0"/>
            </a:br>
            <a:r>
              <a:rPr lang="en-GB" sz="1700" i="1" dirty="0" smtClean="0"/>
              <a:t>David </a:t>
            </a:r>
            <a:r>
              <a:rPr lang="en-GB" sz="1700" i="1" dirty="0" err="1"/>
              <a:t>Bastide</a:t>
            </a:r>
            <a:r>
              <a:rPr lang="en-GB" sz="1700" i="1" dirty="0"/>
              <a:t> (</a:t>
            </a:r>
            <a:r>
              <a:rPr lang="en-GB" sz="1700" i="1" dirty="0" err="1"/>
              <a:t>Capgemini</a:t>
            </a:r>
            <a:r>
              <a:rPr lang="en-GB" sz="1700" i="1" dirty="0"/>
              <a:t>), Jérôme Gasperi (CNES), Yann Kerr (CESBIO), Richard Moreno (CNES), Pierre Villard (</a:t>
            </a:r>
            <a:r>
              <a:rPr lang="en-GB" sz="1700" i="1" dirty="0" err="1"/>
              <a:t>Capgemini</a:t>
            </a:r>
            <a:r>
              <a:rPr lang="en-GB" sz="1700" i="1" dirty="0"/>
              <a:t>)</a:t>
            </a:r>
            <a:br>
              <a:rPr lang="en-GB" sz="1700" i="1" dirty="0"/>
            </a:br>
            <a:endParaRPr lang="en-GB" sz="1700" i="1" dirty="0"/>
          </a:p>
          <a:p>
            <a:pPr marL="1004525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dirty="0" smtClean="0"/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dirty="0"/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noProof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86" y="2466927"/>
            <a:ext cx="2179579" cy="198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1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</a:t>
            </a:r>
            <a:r>
              <a:rPr lang="en-GB" noProof="0" dirty="0" smtClean="0"/>
              <a:t> data cube experimentation in 2017</a:t>
            </a:r>
            <a:endParaRPr lang="en-GB" noProof="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6"/>
          </p:nvPr>
        </p:nvSpPr>
        <p:spPr>
          <a:xfrm>
            <a:off x="559718" y="1196752"/>
            <a:ext cx="8760059" cy="4824536"/>
          </a:xfrm>
        </p:spPr>
        <p:txBody>
          <a:bodyPr>
            <a:normAutofit/>
          </a:bodyPr>
          <a:lstStyle/>
          <a:p>
            <a:pPr marL="179388" indent="-179388">
              <a:lnSpc>
                <a:spcPct val="80000"/>
              </a:lnSpc>
              <a:defRPr/>
            </a:pPr>
            <a:r>
              <a:rPr lang="en-GB" sz="1900" dirty="0" err="1" smtClean="0"/>
              <a:t>Jupyter</a:t>
            </a:r>
            <a:r>
              <a:rPr lang="en-GB" sz="1900" dirty="0" smtClean="0"/>
              <a:t> notebook experimentation and comparative study</a:t>
            </a:r>
            <a:r>
              <a:rPr lang="en-GB" sz="1900" noProof="0" dirty="0" smtClean="0"/>
              <a:t>:</a:t>
            </a:r>
          </a:p>
          <a:p>
            <a:pPr marL="358775" lvl="1">
              <a:lnSpc>
                <a:spcPct val="80000"/>
              </a:lnSpc>
              <a:defRPr/>
            </a:pPr>
            <a:endParaRPr lang="en-GB" sz="1700" noProof="0" dirty="0" smtClean="0"/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700" dirty="0" smtClean="0"/>
              <a:t>AGDC V2. </a:t>
            </a:r>
            <a:r>
              <a:rPr lang="en-GB" sz="1700" noProof="0" dirty="0" smtClean="0"/>
              <a:t>Using </a:t>
            </a:r>
            <a:r>
              <a:rPr lang="en-GB" sz="1700" dirty="0" smtClean="0"/>
              <a:t>Sentinel-2 data</a:t>
            </a:r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noProof="0" dirty="0" smtClean="0"/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700" dirty="0" smtClean="0"/>
              <a:t>Main goal : Focus on </a:t>
            </a:r>
            <a:r>
              <a:rPr lang="en-GB" sz="1700" dirty="0" err="1" smtClean="0"/>
              <a:t>jupyter</a:t>
            </a:r>
            <a:r>
              <a:rPr lang="en-GB" sz="1700" dirty="0" smtClean="0"/>
              <a:t> notebook to show prototyping capabilities using Sentinel-2 data. Comparison with some Google Earth Engine capabilities, etc.</a:t>
            </a:r>
          </a:p>
          <a:p>
            <a:pPr marL="358775" lvl="1">
              <a:lnSpc>
                <a:spcPct val="80000"/>
              </a:lnSpc>
              <a:defRPr/>
            </a:pPr>
            <a:r>
              <a:rPr lang="en-GB" sz="1700" dirty="0" smtClean="0"/>
              <a:t>	</a:t>
            </a:r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700" dirty="0" smtClean="0"/>
              <a:t>A prototype has been built:</a:t>
            </a:r>
          </a:p>
          <a:p>
            <a:pPr marL="1004525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700" dirty="0" smtClean="0"/>
              <a:t>AGDC V2 installed natively on one physical node of CNES HPC cluster, </a:t>
            </a:r>
          </a:p>
          <a:p>
            <a:pPr marL="1004525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700" dirty="0" err="1" smtClean="0"/>
              <a:t>Jupyter</a:t>
            </a:r>
            <a:r>
              <a:rPr lang="en-GB" sz="1700" dirty="0" smtClean="0"/>
              <a:t> notebook server « </a:t>
            </a:r>
            <a:r>
              <a:rPr lang="en-GB" sz="1700" dirty="0" err="1" smtClean="0"/>
              <a:t>docker</a:t>
            </a:r>
            <a:r>
              <a:rPr lang="en-GB" sz="1700" dirty="0" smtClean="0"/>
              <a:t>-installed » on one frontal processing </a:t>
            </a:r>
            <a:r>
              <a:rPr lang="en-GB" sz="1700" dirty="0" err="1" smtClean="0"/>
              <a:t>linux</a:t>
            </a:r>
            <a:r>
              <a:rPr lang="en-GB" sz="1700" dirty="0" smtClean="0"/>
              <a:t> server</a:t>
            </a:r>
          </a:p>
          <a:p>
            <a:pPr marL="358775" lvl="1">
              <a:lnSpc>
                <a:spcPct val="80000"/>
              </a:lnSpc>
              <a:defRPr/>
            </a:pPr>
            <a:endParaRPr lang="en-GB" sz="1700" dirty="0" smtClean="0"/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700" dirty="0" smtClean="0"/>
              <a:t>Possible demonstration … but it takes some time</a:t>
            </a:r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dirty="0" smtClean="0"/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700" dirty="0" smtClean="0"/>
              <a:t>This prototype is currently being used to study how to use CNES </a:t>
            </a:r>
            <a:r>
              <a:rPr lang="en-GB" sz="1700" dirty="0" err="1" smtClean="0"/>
              <a:t>Orfeo</a:t>
            </a:r>
            <a:r>
              <a:rPr lang="en-GB" sz="1700" dirty="0" smtClean="0"/>
              <a:t> </a:t>
            </a:r>
            <a:r>
              <a:rPr lang="en-GB" sz="1700" dirty="0" err="1" smtClean="0"/>
              <a:t>ToolBox</a:t>
            </a:r>
            <a:r>
              <a:rPr lang="en-GB" sz="1700" dirty="0" smtClean="0"/>
              <a:t> (</a:t>
            </a:r>
            <a:r>
              <a:rPr lang="en-GB" sz="1700" dirty="0" err="1" smtClean="0"/>
              <a:t>opensource</a:t>
            </a:r>
            <a:r>
              <a:rPr lang="en-GB" sz="1700" dirty="0" smtClean="0"/>
              <a:t> processing library of remote sensing images) in the AGDC framework</a:t>
            </a:r>
          </a:p>
          <a:p>
            <a:pPr marL="358775" lvl="1">
              <a:lnSpc>
                <a:spcPct val="80000"/>
              </a:lnSpc>
              <a:defRPr/>
            </a:pPr>
            <a:r>
              <a:rPr lang="en-GB" sz="1700" noProof="0" dirty="0" smtClean="0"/>
              <a:t/>
            </a:r>
            <a:br>
              <a:rPr lang="en-GB" sz="1700" noProof="0" dirty="0" smtClean="0"/>
            </a:br>
            <a:endParaRPr lang="en-GB" sz="17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4574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data cube experimentation in 2017</a:t>
            </a:r>
            <a:endParaRPr lang="en-GB" noProof="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6"/>
          </p:nvPr>
        </p:nvSpPr>
        <p:spPr>
          <a:xfrm>
            <a:off x="559718" y="1196752"/>
            <a:ext cx="5256584" cy="432048"/>
          </a:xfrm>
        </p:spPr>
        <p:txBody>
          <a:bodyPr>
            <a:normAutofit fontScale="25000" lnSpcReduction="20000"/>
          </a:bodyPr>
          <a:lstStyle/>
          <a:p>
            <a:pPr marL="179388" indent="-179388">
              <a:lnSpc>
                <a:spcPct val="80000"/>
              </a:lnSpc>
              <a:defRPr/>
            </a:pPr>
            <a:r>
              <a:rPr lang="en-GB" sz="8000" b="1" dirty="0" err="1" smtClean="0"/>
              <a:t>Jupyter</a:t>
            </a:r>
            <a:r>
              <a:rPr lang="en-GB" sz="8000" b="1" dirty="0" smtClean="0"/>
              <a:t> notebook screenshot</a:t>
            </a:r>
            <a:r>
              <a:rPr lang="en-GB" sz="8000" b="1" noProof="0" dirty="0" smtClean="0"/>
              <a:t>:</a:t>
            </a:r>
          </a:p>
          <a:p>
            <a:pPr marL="358775" lvl="1">
              <a:lnSpc>
                <a:spcPct val="80000"/>
              </a:lnSpc>
              <a:defRPr/>
            </a:pPr>
            <a:endParaRPr lang="en-GB" sz="1700" noProof="0" dirty="0" smtClean="0"/>
          </a:p>
          <a:p>
            <a:pPr marL="358775" lvl="1">
              <a:lnSpc>
                <a:spcPct val="80000"/>
              </a:lnSpc>
              <a:defRPr/>
            </a:pPr>
            <a:r>
              <a:rPr lang="en-GB" sz="1700" noProof="0" dirty="0" smtClean="0"/>
              <a:t/>
            </a:r>
            <a:br>
              <a:rPr lang="en-GB" sz="1700" noProof="0" dirty="0" smtClean="0"/>
            </a:br>
            <a:endParaRPr lang="en-GB" sz="1700" noProof="0" dirty="0" smtClean="0"/>
          </a:p>
        </p:txBody>
      </p:sp>
      <p:pic>
        <p:nvPicPr>
          <p:cNvPr id="4" name="Picture 4" descr="C:\Users\A616136\Documents\CNES\Valorisation\resources\notebo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62" y="1556792"/>
            <a:ext cx="6506574" cy="51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0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0" y="3212976"/>
            <a:ext cx="5972176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perspective</a:t>
            </a:r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6"/>
          </p:nvPr>
        </p:nvSpPr>
        <p:spPr>
          <a:xfrm>
            <a:off x="3368030" y="1196752"/>
            <a:ext cx="6192688" cy="5256584"/>
          </a:xfrm>
        </p:spPr>
        <p:txBody>
          <a:bodyPr>
            <a:normAutofit lnSpcReduction="10000"/>
          </a:bodyPr>
          <a:lstStyle/>
          <a:p>
            <a:pPr marL="179388" indent="-179388">
              <a:lnSpc>
                <a:spcPct val="80000"/>
              </a:lnSpc>
              <a:defRPr/>
            </a:pPr>
            <a:r>
              <a:rPr lang="en-GB" sz="1900" noProof="0" dirty="0" smtClean="0"/>
              <a:t>Future use of Data cube:</a:t>
            </a:r>
          </a:p>
          <a:p>
            <a:pPr marL="358775" lvl="1">
              <a:lnSpc>
                <a:spcPct val="80000"/>
              </a:lnSpc>
              <a:defRPr/>
            </a:pPr>
            <a:endParaRPr lang="en-GB" sz="1700" noProof="0" dirty="0" smtClean="0"/>
          </a:p>
          <a:p>
            <a:pPr marL="644525" lvl="1" indent="-285750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GB" sz="1700" noProof="0" dirty="0" smtClean="0"/>
              <a:t>Data Cube concept is a good concept, </a:t>
            </a:r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dirty="0" smtClean="0"/>
          </a:p>
          <a:p>
            <a:pPr marL="1004525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700" noProof="0" dirty="0" smtClean="0"/>
              <a:t>What about the idea of a </a:t>
            </a:r>
            <a:r>
              <a:rPr lang="en-GB" sz="2000" i="1" dirty="0">
                <a:solidFill>
                  <a:schemeClr val="accent5"/>
                </a:solidFill>
              </a:rPr>
              <a:t>P</a:t>
            </a:r>
            <a:r>
              <a:rPr lang="en-GB" sz="2000" i="1" noProof="0" dirty="0" err="1" smtClean="0">
                <a:solidFill>
                  <a:schemeClr val="accent5"/>
                </a:solidFill>
              </a:rPr>
              <a:t>yramidal</a:t>
            </a:r>
            <a:r>
              <a:rPr lang="en-GB" sz="2000" i="1" noProof="0" dirty="0" smtClean="0">
                <a:solidFill>
                  <a:schemeClr val="accent5"/>
                </a:solidFill>
              </a:rPr>
              <a:t> Data </a:t>
            </a:r>
            <a:r>
              <a:rPr lang="en-GB" sz="2000" i="1" dirty="0">
                <a:solidFill>
                  <a:schemeClr val="accent5"/>
                </a:solidFill>
              </a:rPr>
              <a:t>C</a:t>
            </a:r>
            <a:r>
              <a:rPr lang="en-GB" sz="2000" i="1" noProof="0" dirty="0" err="1" smtClean="0">
                <a:solidFill>
                  <a:schemeClr val="accent5"/>
                </a:solidFill>
              </a:rPr>
              <a:t>ube</a:t>
            </a:r>
            <a:r>
              <a:rPr lang="en-GB" sz="2000" i="1" noProof="0" dirty="0" smtClean="0">
                <a:solidFill>
                  <a:schemeClr val="accent5"/>
                </a:solidFill>
              </a:rPr>
              <a:t> </a:t>
            </a:r>
            <a:r>
              <a:rPr lang="en-GB" sz="1700" noProof="0" dirty="0" smtClean="0"/>
              <a:t>concept ?</a:t>
            </a:r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dirty="0" smtClean="0"/>
          </a:p>
          <a:p>
            <a:pPr marL="1004525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700" noProof="0" dirty="0" smtClean="0"/>
              <a:t>Goal : To ease the processing of multi-resolution data</a:t>
            </a:r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dirty="0" smtClean="0"/>
          </a:p>
          <a:p>
            <a:pPr marL="1004525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700" noProof="0" dirty="0" smtClean="0"/>
              <a:t>This concept does already exist in Google Earth Engine and is called “scale of analysis” which is the resolution used for the </a:t>
            </a:r>
            <a:r>
              <a:rPr lang="en-GB" sz="1700" dirty="0"/>
              <a:t>data processing. The scale at which to request inputs to a computation is determined from the </a:t>
            </a:r>
            <a:r>
              <a:rPr lang="en-GB" sz="1700" dirty="0" smtClean="0"/>
              <a:t>output</a:t>
            </a:r>
          </a:p>
          <a:p>
            <a:pPr marL="1004525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noProof="0" dirty="0" smtClean="0"/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dirty="0" smtClean="0"/>
          </a:p>
          <a:p>
            <a:pPr marL="1004525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700" noProof="0" dirty="0" smtClean="0"/>
              <a:t>CNES has planned a study on this topic that should start at the beginning of 2018</a:t>
            </a:r>
          </a:p>
          <a:p>
            <a:pPr marL="1004525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noProof="0" dirty="0" smtClean="0"/>
          </a:p>
          <a:p>
            <a:pPr marL="1004525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dirty="0" smtClean="0"/>
          </a:p>
          <a:p>
            <a:pPr marL="644525" lvl="1" indent="-285750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GB" sz="1700" noProof="0" dirty="0" smtClean="0"/>
              <a:t>Machine learning in the area of image data classification is also</a:t>
            </a:r>
            <a:r>
              <a:rPr lang="en-GB" sz="1700" dirty="0" smtClean="0"/>
              <a:t> in our plans</a:t>
            </a:r>
            <a:endParaRPr lang="en-GB" sz="1700" noProof="0" dirty="0" smtClean="0"/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dirty="0" smtClean="0"/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noProof="0" dirty="0" smtClean="0"/>
          </a:p>
          <a:p>
            <a:pPr marL="644525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1700" noProof="0" dirty="0" smtClean="0"/>
          </a:p>
          <a:p>
            <a:pPr marL="358775" lvl="1">
              <a:lnSpc>
                <a:spcPct val="80000"/>
              </a:lnSpc>
              <a:defRPr/>
            </a:pPr>
            <a:endParaRPr lang="en-GB" sz="17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5385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1761</TotalTime>
  <Words>356</Words>
  <Application>Microsoft Office PowerPoint</Application>
  <PresentationFormat>Custom</PresentationFormat>
  <Paragraphs>106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</vt:lpstr>
      <vt:lpstr>PowerPoint Presentation</vt:lpstr>
      <vt:lpstr>outline</vt:lpstr>
      <vt:lpstr>First datacube experimentation in 2016</vt:lpstr>
      <vt:lpstr>First data cube experimentation in 2016</vt:lpstr>
      <vt:lpstr>First data cube experimentation in 2016</vt:lpstr>
      <vt:lpstr>First data cube experimentation in 2016</vt:lpstr>
      <vt:lpstr>second data cube experimentation in 2017</vt:lpstr>
      <vt:lpstr>second data cube experimentation in 2017</vt:lpstr>
      <vt:lpstr>perspective</vt:lpstr>
      <vt:lpstr>perspective</vt:lpstr>
    </vt:vector>
  </TitlesOfParts>
  <Company>CNES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Baize</dc:creator>
  <cp:lastModifiedBy>Anne Kennerley</cp:lastModifiedBy>
  <cp:revision>156</cp:revision>
  <dcterms:created xsi:type="dcterms:W3CDTF">2013-11-14T13:14:26Z</dcterms:created>
  <dcterms:modified xsi:type="dcterms:W3CDTF">2017-04-04T14:09:17Z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