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1" r:id="rId5"/>
    <p:sldId id="262" r:id="rId6"/>
    <p:sldId id="263" r:id="rId7"/>
    <p:sldId id="265" r:id="rId8"/>
    <p:sldId id="266" r:id="rId9"/>
    <p:sldId id="268" r:id="rId10"/>
    <p:sldId id="270" r:id="rId11"/>
    <p:sldId id="274" r:id="rId12"/>
    <p:sldId id="273" r:id="rId13"/>
    <p:sldId id="272" r:id="rId1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p:restoredTop sz="94646"/>
  </p:normalViewPr>
  <p:slideViewPr>
    <p:cSldViewPr snapToGrid="0" snapToObjects="1">
      <p:cViewPr varScale="1">
        <p:scale>
          <a:sx n="99" d="100"/>
          <a:sy n="99" d="100"/>
        </p:scale>
        <p:origin x="5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Shape 28"/>
          <p:cNvSpPr>
            <a:spLocks noGrp="1" noRot="1" noChangeAspect="1"/>
          </p:cNvSpPr>
          <p:nvPr>
            <p:ph type="sldImg"/>
          </p:nvPr>
        </p:nvSpPr>
        <p:spPr>
          <a:xfrm>
            <a:off x="1143000" y="685800"/>
            <a:ext cx="4572000" cy="3429000"/>
          </a:xfrm>
          <a:prstGeom prst="rect">
            <a:avLst/>
          </a:prstGeom>
        </p:spPr>
        <p:txBody>
          <a:bodyPr/>
          <a:lstStyle/>
          <a:p>
            <a:endParaRPr/>
          </a:p>
        </p:txBody>
      </p:sp>
      <p:sp>
        <p:nvSpPr>
          <p:cNvPr id="29" name="Shape 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prstGeom prst="rect">
            <a:avLst/>
          </a:prstGeom>
        </p:spPr>
        <p:txBody>
          <a:bodyPr/>
          <a:lstStyle/>
          <a:p>
            <a:endParaRPr/>
          </a:p>
        </p:txBody>
      </p:sp>
      <p:sp>
        <p:nvSpPr>
          <p:cNvPr id="40" name="Shape 40"/>
          <p:cNvSpPr>
            <a:spLocks noGrp="1"/>
          </p:cNvSpPr>
          <p:nvPr>
            <p:ph type="body" sz="quarter" idx="1"/>
          </p:nvPr>
        </p:nvSpPr>
        <p:spPr>
          <a:prstGeom prst="rect">
            <a:avLst/>
          </a:prstGeom>
        </p:spPr>
        <p:txBody>
          <a:bodyPr/>
          <a:lstStyle/>
          <a:p>
            <a:r>
              <a:t>This presentation will take about 10 minutes following which there is time for discussion	</a:t>
            </a:r>
          </a:p>
          <a:p>
            <a:r>
              <a:t>LSI-VC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endParaRPr/>
          </a:p>
        </p:txBody>
      </p:sp>
      <p:sp>
        <p:nvSpPr>
          <p:cNvPr id="70" name="Shape 70"/>
          <p:cNvSpPr>
            <a:spLocks noGrp="1"/>
          </p:cNvSpPr>
          <p:nvPr>
            <p:ph type="body" sz="quarter" idx="1"/>
          </p:nvPr>
        </p:nvSpPr>
        <p:spPr>
          <a:prstGeom prst="rect">
            <a:avLst/>
          </a:prstGeom>
        </p:spPr>
        <p:txBody>
          <a:bodyPr/>
          <a:lstStyle/>
          <a:p>
            <a:r>
              <a:t>This table illustrates the type of structure that we are thinking of </a:t>
            </a:r>
          </a:p>
          <a:p>
            <a:r>
              <a:t>Update the table.</a:t>
            </a:r>
          </a:p>
          <a:p>
            <a:r>
              <a:t>Link the spreadsheet to the requirements process that LSI-VC.</a:t>
            </a:r>
          </a:p>
          <a:p>
            <a:r>
              <a:t>We have responses from JAXA, CSA, ESA and NASA indicating willingness to participate in a SAR team to progress ARD for SAR, a call will go out including through WGCV.</a:t>
            </a:r>
          </a:p>
          <a:p>
            <a:r>
              <a:t>The work on ARD is likely to feed into further work on FDAs: There is a demand for implementations of ARD and demonstration datasets for use in FDA.</a:t>
            </a:r>
          </a:p>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 name="Shape 14"/>
          <p:cNvSpPr>
            <a:spLocks noGrp="1"/>
          </p:cNvSpPr>
          <p:nvPr>
            <p:ph type="sldNum" sz="quarter" idx="2"/>
          </p:nvPr>
        </p:nvSpPr>
        <p:spPr>
          <a:xfrm>
            <a:off x="4419600" y="6356350"/>
            <a:ext cx="2133600" cy="368300"/>
          </a:xfrm>
          <a:prstGeom prst="rect">
            <a:avLst/>
          </a:prstGeom>
          <a:noFill/>
          <a:ln w="12700">
            <a:noFill/>
          </a:ln>
        </p:spPr>
        <p:txBody>
          <a:bodyPr wrap="none" lIns="45718" tIns="45718" rIns="45718" bIns="45718"/>
          <a:lstStyle>
            <a:lvl1pPr algn="r" defTabSz="457200">
              <a:defRPr sz="1000" i="0">
                <a:solidFill>
                  <a:srgbClr val="00256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8763000" y="6629400"/>
            <a:ext cx="304800" cy="190500"/>
          </a:xfrm>
          <a:prstGeom prst="rect">
            <a:avLst/>
          </a:prstGeom>
          <a:solidFill>
            <a:srgbClr val="FFFFFF">
              <a:alpha val="49000"/>
            </a:srgbClr>
          </a:solidFill>
          <a:ln w="25400">
            <a:solidFill>
              <a:srgbClr val="1F497D">
                <a:alpha val="60000"/>
              </a:srgbClr>
            </a:solidFill>
            <a:miter lim="400000"/>
          </a:ln>
        </p:spPr>
        <p:txBody>
          <a:bodyPr lIns="0" tIns="0" rIns="0" bIns="0">
            <a:spAutoFit/>
          </a:bodyPr>
          <a:lstStyle>
            <a:lvl1pPr algn="ctr" defTabSz="914400">
              <a:spcBef>
                <a:spcPts val="600"/>
              </a:spcBef>
              <a:defRPr sz="1100" i="1">
                <a:solidFill>
                  <a:srgbClr val="1F497D"/>
                </a:solidFill>
                <a:latin typeface="+mj-lt"/>
                <a:ea typeface="+mj-ea"/>
                <a:cs typeface="+mj-cs"/>
                <a:sym typeface="Helvetica"/>
              </a:defRPr>
            </a:lvl1pPr>
          </a:lstStyle>
          <a:p>
            <a:fld id="{86CB4B4D-7CA3-9044-876B-883B54F8677D}" type="slidenum">
              <a:t>‹#›</a:t>
            </a:fld>
            <a:endParaRPr/>
          </a:p>
        </p:txBody>
      </p:sp>
      <p:sp>
        <p:nvSpPr>
          <p:cNvPr id="3" name="Shape 3"/>
          <p:cNvSpPr>
            <a:spLocks noGrp="1"/>
          </p:cNvSpPr>
          <p:nvPr>
            <p:ph type="body" idx="1"/>
          </p:nvPr>
        </p:nvSpPr>
        <p:spPr>
          <a:xfrm>
            <a:off x="457200" y="1600200"/>
            <a:ext cx="8153400" cy="47244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grpSp>
        <p:nvGrpSpPr>
          <p:cNvPr id="6" name="Group 6"/>
          <p:cNvGrpSpPr/>
          <p:nvPr/>
        </p:nvGrpSpPr>
        <p:grpSpPr>
          <a:xfrm>
            <a:off x="76200" y="6629400"/>
            <a:ext cx="2362200" cy="187285"/>
            <a:chOff x="0" y="0"/>
            <a:chExt cx="2362200" cy="187284"/>
          </a:xfrm>
        </p:grpSpPr>
        <p:sp>
          <p:nvSpPr>
            <p:cNvPr id="4" name="Shape 4"/>
            <p:cNvSpPr/>
            <p:nvPr/>
          </p:nvSpPr>
          <p:spPr>
            <a:xfrm>
              <a:off x="0" y="0"/>
              <a:ext cx="2362200" cy="187285"/>
            </a:xfrm>
            <a:prstGeom prst="roundRect">
              <a:avLst>
                <a:gd name="adj" fmla="val 16667"/>
              </a:avLst>
            </a:prstGeom>
            <a:solidFill>
              <a:srgbClr val="FFFFFF">
                <a:alpha val="49000"/>
              </a:srgbClr>
            </a:solidFill>
            <a:ln w="25400" cap="flat">
              <a:solidFill>
                <a:srgbClr val="1F497D">
                  <a:alpha val="60000"/>
                </a:srgbClr>
              </a:solidFill>
              <a:prstDash val="solid"/>
              <a:round/>
            </a:ln>
            <a:effectLst/>
          </p:spPr>
          <p:txBody>
            <a:bodyPr wrap="square" lIns="45718" tIns="45718" rIns="45718" bIns="45718" numCol="1" anchor="t">
              <a:noAutofit/>
            </a:bodyPr>
            <a:lstStyle/>
            <a:p>
              <a:pPr algn="ctr" defTabSz="914400">
                <a:defRPr sz="1100" i="1">
                  <a:solidFill>
                    <a:srgbClr val="1F497D"/>
                  </a:solidFill>
                  <a:latin typeface="+mj-lt"/>
                  <a:ea typeface="+mj-ea"/>
                  <a:cs typeface="+mj-cs"/>
                  <a:sym typeface="Helvetica"/>
                </a:defRPr>
              </a:pPr>
              <a:endParaRPr/>
            </a:p>
          </p:txBody>
        </p:sp>
        <p:sp>
          <p:nvSpPr>
            <p:cNvPr id="5" name="Shape 5"/>
            <p:cNvSpPr/>
            <p:nvPr/>
          </p:nvSpPr>
          <p:spPr>
            <a:xfrm>
              <a:off x="9142" y="9143"/>
              <a:ext cx="2343916" cy="165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defTabSz="914400">
                <a:defRPr sz="1100" i="1">
                  <a:solidFill>
                    <a:srgbClr val="1F497D"/>
                  </a:solidFill>
                  <a:latin typeface="+mj-lt"/>
                  <a:ea typeface="+mj-ea"/>
                  <a:cs typeface="+mj-cs"/>
                  <a:sym typeface="Helvetica"/>
                </a:defRPr>
              </a:lvl1pPr>
            </a:lstStyle>
            <a:p>
              <a:r>
                <a:t>CEOS LSI-VC-3, 20-21 March</a:t>
              </a:r>
            </a:p>
          </p:txBody>
        </p:sp>
      </p:grpSp>
      <p:sp>
        <p:nvSpPr>
          <p:cNvPr id="7" name="Shape 7"/>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r>
              <a:t>Title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1pPr>
      <a:lvl2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2pPr>
      <a:lvl3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3pPr>
      <a:lvl4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4pPr>
      <a:lvl5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5pPr>
      <a:lvl6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6pPr>
      <a:lvl7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7pPr>
      <a:lvl8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8pPr>
      <a:lvl9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9pPr>
    </p:titleStyle>
    <p:bodyStyle>
      <a:lvl1pPr marL="342900" marR="0" indent="-342900" algn="l" defTabSz="914400" rtl="0" latinLnBrk="0">
        <a:lnSpc>
          <a:spcPct val="100000"/>
        </a:lnSpc>
        <a:spcBef>
          <a:spcPts val="500"/>
        </a:spcBef>
        <a:spcAft>
          <a:spcPts val="0"/>
        </a:spcAft>
        <a:buClrTx/>
        <a:buSzPct val="100000"/>
        <a:buFont typeface="Arial"/>
        <a:buChar char="•"/>
        <a:tabLst/>
        <a:defRPr sz="2000" b="0" i="0" u="none" strike="noStrike" cap="none" spc="0" baseline="0">
          <a:ln>
            <a:noFill/>
          </a:ln>
          <a:solidFill>
            <a:srgbClr val="002569"/>
          </a:solidFill>
          <a:uFillTx/>
          <a:latin typeface="+mj-lt"/>
          <a:ea typeface="+mj-ea"/>
          <a:cs typeface="+mj-cs"/>
          <a:sym typeface="Helvetica"/>
        </a:defRPr>
      </a:lvl1pPr>
      <a:lvl2pPr marL="768926" marR="0" indent="-311726" algn="l" defTabSz="914400" rtl="0" latinLnBrk="0">
        <a:lnSpc>
          <a:spcPct val="100000"/>
        </a:lnSpc>
        <a:spcBef>
          <a:spcPts val="500"/>
        </a:spcBef>
        <a:spcAft>
          <a:spcPts val="0"/>
        </a:spcAft>
        <a:buClrTx/>
        <a:buSzPct val="100000"/>
        <a:buFont typeface="Arial"/>
        <a:buChar char="o"/>
        <a:tabLst/>
        <a:defRPr sz="2000" b="0" i="0" u="none" strike="noStrike" cap="none" spc="0" baseline="0">
          <a:ln>
            <a:noFill/>
          </a:ln>
          <a:solidFill>
            <a:srgbClr val="002569"/>
          </a:solidFill>
          <a:uFillTx/>
          <a:latin typeface="+mj-lt"/>
          <a:ea typeface="+mj-ea"/>
          <a:cs typeface="+mj-cs"/>
          <a:sym typeface="Helvetica"/>
        </a:defRPr>
      </a:lvl2pPr>
      <a:lvl3pPr marL="1188719" marR="0" indent="-274319" algn="l" defTabSz="914400" rtl="0" latinLnBrk="0">
        <a:lnSpc>
          <a:spcPct val="100000"/>
        </a:lnSpc>
        <a:spcBef>
          <a:spcPts val="500"/>
        </a:spcBef>
        <a:spcAft>
          <a:spcPts val="0"/>
        </a:spcAft>
        <a:buClrTx/>
        <a:buSzPct val="100000"/>
        <a:buFont typeface="Arial"/>
        <a:buChar char="▪"/>
        <a:tabLst/>
        <a:defRPr sz="2000" b="0" i="0" u="none" strike="noStrike" cap="none" spc="0" baseline="0">
          <a:ln>
            <a:noFill/>
          </a:ln>
          <a:solidFill>
            <a:srgbClr val="002569"/>
          </a:solidFill>
          <a:uFillTx/>
          <a:latin typeface="+mj-lt"/>
          <a:ea typeface="+mj-ea"/>
          <a:cs typeface="+mj-cs"/>
          <a:sym typeface="Helvetica"/>
        </a:defRPr>
      </a:lvl3pPr>
      <a:lvl4pPr marL="1676400" marR="0" indent="-304800" algn="l" defTabSz="914400" rtl="0" latinLnBrk="0">
        <a:lnSpc>
          <a:spcPct val="100000"/>
        </a:lnSpc>
        <a:spcBef>
          <a:spcPts val="500"/>
        </a:spcBef>
        <a:spcAft>
          <a:spcPts val="0"/>
        </a:spcAft>
        <a:buClrTx/>
        <a:buSzPct val="100000"/>
        <a:buFont typeface="Arial"/>
        <a:buChar char="▪"/>
        <a:tabLst/>
        <a:defRPr sz="2000" b="0" i="0" u="none" strike="noStrike" cap="none" spc="0" baseline="0">
          <a:ln>
            <a:noFill/>
          </a:ln>
          <a:solidFill>
            <a:srgbClr val="002569"/>
          </a:solidFill>
          <a:uFillTx/>
          <a:latin typeface="+mj-lt"/>
          <a:ea typeface="+mj-ea"/>
          <a:cs typeface="+mj-cs"/>
          <a:sym typeface="Helvetica"/>
        </a:defRPr>
      </a:lvl4pPr>
      <a:lvl5pPr marL="2171700" marR="0" indent="-342900" algn="l" defTabSz="914400" rtl="0" latinLnBrk="0">
        <a:lnSpc>
          <a:spcPct val="100000"/>
        </a:lnSpc>
        <a:spcBef>
          <a:spcPts val="500"/>
        </a:spcBef>
        <a:spcAft>
          <a:spcPts val="0"/>
        </a:spcAft>
        <a:buClrTx/>
        <a:buSzPct val="100000"/>
        <a:buFont typeface="Arial"/>
        <a:buChar char="•"/>
        <a:tabLst/>
        <a:defRPr sz="2000" b="0" i="0" u="none" strike="noStrike" cap="none" spc="0" baseline="0">
          <a:ln>
            <a:noFill/>
          </a:ln>
          <a:solidFill>
            <a:srgbClr val="002569"/>
          </a:solidFill>
          <a:uFillTx/>
          <a:latin typeface="+mj-lt"/>
          <a:ea typeface="+mj-ea"/>
          <a:cs typeface="+mj-cs"/>
          <a:sym typeface="Helvetica"/>
        </a:defRPr>
      </a:lvl5pPr>
      <a:lvl6pPr marL="0" marR="0" indent="0" algn="l" defTabSz="914400" rtl="0" latinLnBrk="0">
        <a:lnSpc>
          <a:spcPct val="100000"/>
        </a:lnSpc>
        <a:spcBef>
          <a:spcPts val="500"/>
        </a:spcBef>
        <a:spcAft>
          <a:spcPts val="0"/>
        </a:spcAft>
        <a:buClrTx/>
        <a:buSzTx/>
        <a:buFont typeface="Arial"/>
        <a:buNone/>
        <a:tabLst/>
        <a:defRPr sz="2000" b="0" i="0" u="none" strike="noStrike" cap="none" spc="0" baseline="0">
          <a:ln>
            <a:noFill/>
          </a:ln>
          <a:solidFill>
            <a:srgbClr val="002569"/>
          </a:solidFill>
          <a:uFillTx/>
          <a:latin typeface="+mj-lt"/>
          <a:ea typeface="+mj-ea"/>
          <a:cs typeface="+mj-cs"/>
          <a:sym typeface="Helvetica"/>
        </a:defRPr>
      </a:lvl6pPr>
      <a:lvl7pPr marL="0" marR="0" indent="0" algn="l" defTabSz="914400" rtl="0" latinLnBrk="0">
        <a:lnSpc>
          <a:spcPct val="100000"/>
        </a:lnSpc>
        <a:spcBef>
          <a:spcPts val="500"/>
        </a:spcBef>
        <a:spcAft>
          <a:spcPts val="0"/>
        </a:spcAft>
        <a:buClrTx/>
        <a:buSzTx/>
        <a:buFont typeface="Arial"/>
        <a:buNone/>
        <a:tabLst/>
        <a:defRPr sz="2000" b="0" i="0" u="none" strike="noStrike" cap="none" spc="0" baseline="0">
          <a:ln>
            <a:noFill/>
          </a:ln>
          <a:solidFill>
            <a:srgbClr val="002569"/>
          </a:solidFill>
          <a:uFillTx/>
          <a:latin typeface="+mj-lt"/>
          <a:ea typeface="+mj-ea"/>
          <a:cs typeface="+mj-cs"/>
          <a:sym typeface="Helvetica"/>
        </a:defRPr>
      </a:lvl7pPr>
      <a:lvl8pPr marL="0" marR="0" indent="0" algn="l" defTabSz="914400" rtl="0" latinLnBrk="0">
        <a:lnSpc>
          <a:spcPct val="100000"/>
        </a:lnSpc>
        <a:spcBef>
          <a:spcPts val="500"/>
        </a:spcBef>
        <a:spcAft>
          <a:spcPts val="0"/>
        </a:spcAft>
        <a:buClrTx/>
        <a:buSzTx/>
        <a:buFont typeface="Arial"/>
        <a:buNone/>
        <a:tabLst/>
        <a:defRPr sz="2000" b="0" i="0" u="none" strike="noStrike" cap="none" spc="0" baseline="0">
          <a:ln>
            <a:noFill/>
          </a:ln>
          <a:solidFill>
            <a:srgbClr val="002569"/>
          </a:solidFill>
          <a:uFillTx/>
          <a:latin typeface="+mj-lt"/>
          <a:ea typeface="+mj-ea"/>
          <a:cs typeface="+mj-cs"/>
          <a:sym typeface="Helvetica"/>
        </a:defRPr>
      </a:lvl8pPr>
      <a:lvl9pPr marL="0" marR="0" indent="0" algn="l" defTabSz="914400" rtl="0" latinLnBrk="0">
        <a:lnSpc>
          <a:spcPct val="100000"/>
        </a:lnSpc>
        <a:spcBef>
          <a:spcPts val="500"/>
        </a:spcBef>
        <a:spcAft>
          <a:spcPts val="0"/>
        </a:spcAft>
        <a:buClrTx/>
        <a:buSzTx/>
        <a:buFont typeface="Arial"/>
        <a:buNone/>
        <a:tabLst/>
        <a:defRPr sz="2000" b="0" i="0" u="none" strike="noStrike" cap="none" spc="0" baseline="0">
          <a:ln>
            <a:noFill/>
          </a:ln>
          <a:solidFill>
            <a:srgbClr val="002569"/>
          </a:solidFill>
          <a:uFillTx/>
          <a:latin typeface="+mj-lt"/>
          <a:ea typeface="+mj-ea"/>
          <a:cs typeface="+mj-cs"/>
          <a:sym typeface="Helvetica"/>
        </a:defRPr>
      </a:lvl9pPr>
    </p:bodyStyle>
    <p:otherStyle>
      <a:lvl1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1pPr>
      <a:lvl2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2pPr>
      <a:lvl3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3pPr>
      <a:lvl4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4pPr>
      <a:lvl5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5pPr>
      <a:lvl6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6pPr>
      <a:lvl7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7pPr>
      <a:lvl8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8pPr>
      <a:lvl9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a:spLocks noGrp="1"/>
          </p:cNvSpPr>
          <p:nvPr>
            <p:ph type="title" idx="4294967295"/>
          </p:nvPr>
        </p:nvSpPr>
        <p:spPr>
          <a:xfrm>
            <a:off x="622788" y="1664594"/>
            <a:ext cx="6911353" cy="1905000"/>
          </a:xfrm>
          <a:prstGeom prst="rect">
            <a:avLst/>
          </a:prstGeom>
        </p:spPr>
        <p:txBody>
          <a:bodyPr lIns="0" tIns="0" rIns="0" bIns="0" anchor="t">
            <a:normAutofit fontScale="90000"/>
          </a:bodyPr>
          <a:lstStyle>
            <a:lvl1pPr algn="l">
              <a:defRPr sz="4200">
                <a:latin typeface="+mj-lt"/>
                <a:ea typeface="+mj-ea"/>
                <a:cs typeface="+mj-cs"/>
                <a:sym typeface="Helvetica"/>
              </a:defRPr>
            </a:lvl1pPr>
          </a:lstStyle>
          <a:p>
            <a:r>
              <a:t>Moderate Resolution </a:t>
            </a:r>
            <a:r>
              <a:rPr/>
              <a:t>Sensor </a:t>
            </a:r>
            <a:r>
              <a:rPr smtClean="0"/>
              <a:t>Interoperability</a:t>
            </a:r>
            <a:r>
              <a:rPr lang="en-US" smtClean="0"/>
              <a:t> (MRI)</a:t>
            </a:r>
            <a:r>
              <a:rPr smtClean="0"/>
              <a:t> </a:t>
            </a:r>
            <a:r>
              <a:t>Framework</a:t>
            </a:r>
          </a:p>
        </p:txBody>
      </p:sp>
      <p:sp>
        <p:nvSpPr>
          <p:cNvPr id="32" name="Shape 32"/>
          <p:cNvSpPr/>
          <p:nvPr/>
        </p:nvSpPr>
        <p:spPr>
          <a:xfrm>
            <a:off x="609909" y="3873656"/>
            <a:ext cx="4810858" cy="12464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914400">
              <a:lnSpc>
                <a:spcPct val="150000"/>
              </a:lnSpc>
              <a:defRPr>
                <a:solidFill>
                  <a:srgbClr val="FFFFFF"/>
                </a:solidFill>
                <a:latin typeface="+mj-lt"/>
                <a:ea typeface="+mj-ea"/>
                <a:cs typeface="+mj-cs"/>
                <a:sym typeface="Helvetica"/>
              </a:defRPr>
            </a:pPr>
            <a:r>
              <a:rPr lang="en-US" dirty="0" smtClean="0"/>
              <a:t>Content developed by: Gene </a:t>
            </a:r>
            <a:r>
              <a:rPr lang="en-US" dirty="0" err="1" smtClean="0"/>
              <a:t>Fosnight</a:t>
            </a:r>
            <a:endParaRPr lang="en-US" dirty="0" smtClean="0"/>
          </a:p>
          <a:p>
            <a:pPr defTabSz="914400">
              <a:lnSpc>
                <a:spcPct val="150000"/>
              </a:lnSpc>
              <a:defRPr>
                <a:solidFill>
                  <a:srgbClr val="FFFFFF"/>
                </a:solidFill>
                <a:latin typeface="+mj-lt"/>
                <a:ea typeface="+mj-ea"/>
                <a:cs typeface="+mj-cs"/>
                <a:sym typeface="Helvetica"/>
              </a:defRPr>
            </a:pPr>
            <a:r>
              <a:rPr lang="en-US" dirty="0" smtClean="0"/>
              <a:t>Presented by: Brian Killough</a:t>
            </a:r>
          </a:p>
          <a:p>
            <a:pPr defTabSz="914400">
              <a:lnSpc>
                <a:spcPct val="150000"/>
              </a:lnSpc>
              <a:defRPr>
                <a:solidFill>
                  <a:srgbClr val="FFFFFF"/>
                </a:solidFill>
                <a:latin typeface="+mj-lt"/>
                <a:ea typeface="+mj-ea"/>
                <a:cs typeface="+mj-cs"/>
                <a:sym typeface="Helvetica"/>
              </a:defRPr>
            </a:pPr>
            <a:r>
              <a:rPr lang="en-US" dirty="0" smtClean="0"/>
              <a:t>Report to WGISS on </a:t>
            </a:r>
            <a:r>
              <a:rPr dirty="0" smtClean="0"/>
              <a:t>LSI-VC-3</a:t>
            </a:r>
            <a:endParaRPr dirty="0"/>
          </a:p>
        </p:txBody>
      </p:sp>
      <p:pic>
        <p:nvPicPr>
          <p:cNvPr id="33" name="image3.png"/>
          <p:cNvPicPr>
            <a:picLocks noChangeAspect="1"/>
          </p:cNvPicPr>
          <p:nvPr/>
        </p:nvPicPr>
        <p:blipFill>
          <a:blip r:embed="rId2">
            <a:extLst/>
          </a:blip>
          <a:stretch>
            <a:fillRect/>
          </a:stretch>
        </p:blipFill>
        <p:spPr>
          <a:xfrm>
            <a:off x="622789" y="367399"/>
            <a:ext cx="2507907" cy="99313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sldNum" sz="quarter" idx="2"/>
          </p:nvPr>
        </p:nvSpPr>
        <p:spPr>
          <a:xfrm>
            <a:off x="8772142" y="6638542"/>
            <a:ext cx="286515" cy="1905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
        <p:nvSpPr>
          <p:cNvPr id="103" name="Shape 103"/>
          <p:cNvSpPr>
            <a:spLocks noGrp="1"/>
          </p:cNvSpPr>
          <p:nvPr>
            <p:ph type="body" idx="1"/>
          </p:nvPr>
        </p:nvSpPr>
        <p:spPr>
          <a:xfrm>
            <a:off x="381000" y="1206321"/>
            <a:ext cx="8582696" cy="5334000"/>
          </a:xfrm>
          <a:prstGeom prst="rect">
            <a:avLst/>
          </a:prstGeom>
        </p:spPr>
        <p:txBody>
          <a:bodyPr/>
          <a:lstStyle/>
          <a:p>
            <a:r>
              <a:rPr dirty="0"/>
              <a:t>Cooperation among agencies is needed to support interoperability.</a:t>
            </a:r>
          </a:p>
          <a:p>
            <a:r>
              <a:rPr dirty="0"/>
              <a:t>Adopt Standards</a:t>
            </a:r>
          </a:p>
          <a:p>
            <a:pPr lvl="1">
              <a:buFont typeface="Courier New"/>
            </a:pPr>
            <a:r>
              <a:rPr dirty="0"/>
              <a:t>OGC/ISO metadata standards</a:t>
            </a:r>
          </a:p>
          <a:p>
            <a:pPr lvl="1">
              <a:buFont typeface="Courier New"/>
            </a:pPr>
            <a:r>
              <a:rPr dirty="0"/>
              <a:t>Shared reference grids and DEMs</a:t>
            </a:r>
          </a:p>
          <a:p>
            <a:pPr lvl="1">
              <a:buFont typeface="Courier New"/>
            </a:pPr>
            <a:r>
              <a:rPr dirty="0"/>
              <a:t>Reflectance and atmospheric models</a:t>
            </a:r>
          </a:p>
          <a:p>
            <a:pPr lvl="1">
              <a:buFont typeface="Courier New"/>
            </a:pPr>
            <a:r>
              <a:rPr dirty="0"/>
              <a:t>Common general and per pixel metadata</a:t>
            </a:r>
          </a:p>
          <a:p>
            <a:r>
              <a:rPr dirty="0"/>
              <a:t>Compensate for differences</a:t>
            </a:r>
          </a:p>
          <a:p>
            <a:pPr lvl="1">
              <a:buFont typeface="Courier New"/>
            </a:pPr>
            <a:r>
              <a:rPr dirty="0"/>
              <a:t>Pixels sizes</a:t>
            </a:r>
          </a:p>
          <a:p>
            <a:pPr lvl="1">
              <a:buFont typeface="Courier New"/>
            </a:pPr>
            <a:r>
              <a:rPr dirty="0"/>
              <a:t>Spectral band differences</a:t>
            </a:r>
          </a:p>
          <a:p>
            <a:pPr lvl="1">
              <a:buFont typeface="Courier New"/>
            </a:pPr>
            <a:r>
              <a:rPr dirty="0"/>
              <a:t>Spectral band availability</a:t>
            </a:r>
          </a:p>
          <a:p>
            <a:r>
              <a:rPr dirty="0"/>
              <a:t>The MRI initiative supports Future Data Architecture studies and studies at agencies evolving implementation strategies. These strategies may be physical higher level products or models designed to use well defined lower level products as inputs. </a:t>
            </a:r>
          </a:p>
        </p:txBody>
      </p:sp>
      <p:sp>
        <p:nvSpPr>
          <p:cNvPr id="104" name="Shape 104"/>
          <p:cNvSpPr/>
          <p:nvPr/>
        </p:nvSpPr>
        <p:spPr>
          <a:xfrm>
            <a:off x="2044521" y="304800"/>
            <a:ext cx="5425225" cy="4597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Autofit/>
          </a:bodyPr>
          <a:lstStyle>
            <a:lvl1pPr defTabSz="914400">
              <a:spcBef>
                <a:spcPts val="500"/>
              </a:spcBef>
              <a:defRPr sz="2400">
                <a:solidFill>
                  <a:srgbClr val="FFFFFF"/>
                </a:solidFill>
                <a:latin typeface="+mj-lt"/>
                <a:ea typeface="+mj-ea"/>
                <a:cs typeface="+mj-cs"/>
                <a:sym typeface="Helvetica"/>
              </a:defRPr>
            </a:lvl1pPr>
          </a:lstStyle>
          <a:p>
            <a:r>
              <a:rPr sz="3200" b="1" smtClean="0"/>
              <a:t>M</a:t>
            </a:r>
            <a:r>
              <a:rPr lang="en-US" sz="3200" b="1" smtClean="0"/>
              <a:t>RI I</a:t>
            </a:r>
            <a:r>
              <a:rPr sz="3200" b="1" smtClean="0"/>
              <a:t>mplementations</a:t>
            </a:r>
            <a:endParaRPr sz="3200" b="1"/>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sldNum" sz="quarter" idx="2"/>
          </p:nvPr>
        </p:nvSpPr>
        <p:spPr>
          <a:xfrm>
            <a:off x="8772142" y="6638542"/>
            <a:ext cx="286515" cy="1905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
        <p:nvSpPr>
          <p:cNvPr id="51" name="Shape 51"/>
          <p:cNvSpPr>
            <a:spLocks noGrp="1"/>
          </p:cNvSpPr>
          <p:nvPr>
            <p:ph type="body" idx="1"/>
          </p:nvPr>
        </p:nvSpPr>
        <p:spPr>
          <a:xfrm>
            <a:off x="276359" y="1388975"/>
            <a:ext cx="8622942" cy="4960310"/>
          </a:xfrm>
          <a:prstGeom prst="rect">
            <a:avLst/>
          </a:prstGeom>
        </p:spPr>
        <p:txBody>
          <a:bodyPr>
            <a:normAutofit/>
          </a:bodyPr>
          <a:lstStyle/>
          <a:p>
            <a:r>
              <a:rPr sz="2400" dirty="0"/>
              <a:t>The </a:t>
            </a:r>
            <a:r>
              <a:rPr sz="2400" b="1" dirty="0"/>
              <a:t>MRI case studies</a:t>
            </a:r>
            <a:r>
              <a:rPr sz="2400" dirty="0"/>
              <a:t> will provide multi-sensor applications guidance for the </a:t>
            </a:r>
            <a:r>
              <a:rPr sz="2400" dirty="0" smtClean="0"/>
              <a:t>user</a:t>
            </a:r>
            <a:r>
              <a:rPr sz="2400" b="1" dirty="0" smtClean="0"/>
              <a:t> </a:t>
            </a:r>
            <a:r>
              <a:rPr sz="2400" dirty="0"/>
              <a:t>community.</a:t>
            </a:r>
          </a:p>
          <a:p>
            <a:pPr lvl="1">
              <a:buFont typeface="Courier New"/>
            </a:pPr>
            <a:r>
              <a:rPr sz="2400" dirty="0"/>
              <a:t>The user community is rapidly transitioning to surface reflectance, surface temperature, and </a:t>
            </a:r>
            <a:r>
              <a:rPr sz="2400" dirty="0" smtClean="0"/>
              <a:t>gamma</a:t>
            </a:r>
            <a:r>
              <a:rPr lang="en-US" sz="2400" dirty="0" smtClean="0"/>
              <a:t>-</a:t>
            </a:r>
            <a:r>
              <a:rPr sz="2400" dirty="0" smtClean="0"/>
              <a:t>naught </a:t>
            </a:r>
            <a:r>
              <a:rPr sz="2400" dirty="0"/>
              <a:t>SAR products. </a:t>
            </a:r>
          </a:p>
          <a:p>
            <a:pPr lvl="1">
              <a:buFont typeface="Courier New"/>
            </a:pPr>
            <a:r>
              <a:rPr sz="2400" dirty="0"/>
              <a:t>The user community is slowly transitioning to the analysis of deep and dense multi-sensor time series stored as data cubes.</a:t>
            </a:r>
          </a:p>
          <a:p>
            <a:r>
              <a:rPr sz="2400" dirty="0"/>
              <a:t>The 2017 MRI initiative case study deliverable will provide a user guide providing lesson learned for the interoperable use of Landsat </a:t>
            </a:r>
            <a:r>
              <a:rPr lang="en-US" sz="2400" dirty="0" smtClean="0"/>
              <a:t>and </a:t>
            </a:r>
            <a:r>
              <a:rPr sz="2400" dirty="0" smtClean="0"/>
              <a:t>Sentinel-2 </a:t>
            </a:r>
            <a:r>
              <a:rPr sz="2400" dirty="0"/>
              <a:t>data.</a:t>
            </a:r>
          </a:p>
        </p:txBody>
      </p:sp>
      <p:sp>
        <p:nvSpPr>
          <p:cNvPr id="52" name="Shape 52"/>
          <p:cNvSpPr/>
          <p:nvPr/>
        </p:nvSpPr>
        <p:spPr>
          <a:xfrm>
            <a:off x="2366495" y="304800"/>
            <a:ext cx="4953000" cy="4597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Autofit/>
          </a:bodyPr>
          <a:lstStyle>
            <a:lvl1pPr defTabSz="914400">
              <a:spcBef>
                <a:spcPts val="500"/>
              </a:spcBef>
              <a:defRPr sz="2400">
                <a:solidFill>
                  <a:srgbClr val="FFFFFF"/>
                </a:solidFill>
                <a:latin typeface="+mj-lt"/>
                <a:ea typeface="+mj-ea"/>
                <a:cs typeface="+mj-cs"/>
                <a:sym typeface="Helvetica"/>
              </a:defRPr>
            </a:lvl1pPr>
          </a:lstStyle>
          <a:p>
            <a:r>
              <a:rPr sz="3200" b="1"/>
              <a:t>MRI Case Studies</a:t>
            </a:r>
          </a:p>
        </p:txBody>
      </p:sp>
    </p:spTree>
    <p:extLst>
      <p:ext uri="{BB962C8B-B14F-4D97-AF65-F5344CB8AC3E}">
        <p14:creationId xmlns:p14="http://schemas.microsoft.com/office/powerpoint/2010/main" val="137666868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sldNum" sz="quarter" idx="2"/>
          </p:nvPr>
        </p:nvSpPr>
        <p:spPr>
          <a:xfrm>
            <a:off x="8772142" y="6638542"/>
            <a:ext cx="286515" cy="1905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
        <p:nvSpPr>
          <p:cNvPr id="117" name="Shape 117"/>
          <p:cNvSpPr>
            <a:spLocks noGrp="1"/>
          </p:cNvSpPr>
          <p:nvPr>
            <p:ph type="body" idx="1"/>
          </p:nvPr>
        </p:nvSpPr>
        <p:spPr>
          <a:prstGeom prst="rect">
            <a:avLst/>
          </a:prstGeom>
        </p:spPr>
        <p:txBody>
          <a:bodyPr>
            <a:normAutofit/>
          </a:bodyPr>
          <a:lstStyle/>
          <a:p>
            <a:r>
              <a:rPr sz="2400" dirty="0" smtClean="0"/>
              <a:t>Presentation </a:t>
            </a:r>
            <a:r>
              <a:rPr sz="2400" dirty="0"/>
              <a:t>of framework for endorsement at LSI-VC-3 on 20 March 2017</a:t>
            </a:r>
          </a:p>
          <a:p>
            <a:r>
              <a:rPr sz="2400" dirty="0" smtClean="0"/>
              <a:t>Presentation </a:t>
            </a:r>
            <a:r>
              <a:rPr sz="2400" dirty="0"/>
              <a:t>of work plan at SIT-32 in April 2017</a:t>
            </a:r>
          </a:p>
          <a:p>
            <a:r>
              <a:rPr sz="2400" dirty="0" smtClean="0"/>
              <a:t>Initial </a:t>
            </a:r>
            <a:r>
              <a:rPr sz="2400" dirty="0"/>
              <a:t>presentation of 2017 results at LSI-VC-4 and SIT </a:t>
            </a:r>
            <a:r>
              <a:rPr lang="en-US" sz="2400" dirty="0" smtClean="0"/>
              <a:t>Workshop</a:t>
            </a:r>
            <a:r>
              <a:rPr sz="2400" dirty="0" smtClean="0"/>
              <a:t> </a:t>
            </a:r>
            <a:r>
              <a:rPr sz="2400" dirty="0"/>
              <a:t>in September 2017</a:t>
            </a:r>
          </a:p>
          <a:p>
            <a:r>
              <a:rPr sz="2400" dirty="0"/>
              <a:t>Presentation of 2017 results at CEOS Plenary in October 2017</a:t>
            </a:r>
          </a:p>
        </p:txBody>
      </p:sp>
      <p:sp>
        <p:nvSpPr>
          <p:cNvPr id="118" name="Shape 118"/>
          <p:cNvSpPr/>
          <p:nvPr/>
        </p:nvSpPr>
        <p:spPr>
          <a:xfrm>
            <a:off x="2276341" y="240406"/>
            <a:ext cx="4953000" cy="4597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Autofit/>
          </a:bodyPr>
          <a:lstStyle>
            <a:lvl1pPr defTabSz="914400">
              <a:spcBef>
                <a:spcPts val="500"/>
              </a:spcBef>
              <a:defRPr sz="2400">
                <a:solidFill>
                  <a:srgbClr val="FFFFFF"/>
                </a:solidFill>
                <a:latin typeface="+mj-lt"/>
                <a:ea typeface="+mj-ea"/>
                <a:cs typeface="+mj-cs"/>
                <a:sym typeface="Helvetica"/>
              </a:defRPr>
            </a:lvl1pPr>
          </a:lstStyle>
          <a:p>
            <a:r>
              <a:rPr lang="en-US" sz="3600" b="1" smtClean="0"/>
              <a:t>Schedule</a:t>
            </a:r>
            <a:endParaRPr sz="3600" b="1"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sldNum" sz="quarter" idx="2"/>
          </p:nvPr>
        </p:nvSpPr>
        <p:spPr>
          <a:xfrm>
            <a:off x="8772142" y="6638542"/>
            <a:ext cx="286515" cy="1905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
        <p:nvSpPr>
          <p:cNvPr id="111" name="Shape 111"/>
          <p:cNvSpPr>
            <a:spLocks noGrp="1"/>
          </p:cNvSpPr>
          <p:nvPr>
            <p:ph type="body" idx="1"/>
          </p:nvPr>
        </p:nvSpPr>
        <p:spPr>
          <a:xfrm>
            <a:off x="457200" y="1143000"/>
            <a:ext cx="8153400" cy="5481321"/>
          </a:xfrm>
          <a:prstGeom prst="rect">
            <a:avLst/>
          </a:prstGeom>
        </p:spPr>
        <p:txBody>
          <a:bodyPr/>
          <a:lstStyle/>
          <a:p>
            <a:r>
              <a:t>Co-leads</a:t>
            </a:r>
          </a:p>
          <a:p>
            <a:endParaRPr/>
          </a:p>
          <a:p>
            <a:endParaRPr/>
          </a:p>
          <a:p>
            <a:pPr>
              <a:defRPr sz="800"/>
            </a:pPr>
            <a:endParaRPr/>
          </a:p>
          <a:p>
            <a:r>
              <a:t>Team members</a:t>
            </a:r>
          </a:p>
        </p:txBody>
      </p:sp>
      <p:sp>
        <p:nvSpPr>
          <p:cNvPr id="112" name="Shape 112"/>
          <p:cNvSpPr/>
          <p:nvPr/>
        </p:nvSpPr>
        <p:spPr>
          <a:xfrm>
            <a:off x="2057400" y="304800"/>
            <a:ext cx="4953000" cy="4597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Autofit/>
          </a:bodyPr>
          <a:lstStyle>
            <a:lvl1pPr defTabSz="914400">
              <a:spcBef>
                <a:spcPts val="500"/>
              </a:spcBef>
              <a:defRPr sz="2400">
                <a:solidFill>
                  <a:srgbClr val="FFFFFF"/>
                </a:solidFill>
                <a:latin typeface="+mj-lt"/>
                <a:ea typeface="+mj-ea"/>
                <a:cs typeface="+mj-cs"/>
                <a:sym typeface="Helvetica"/>
              </a:defRPr>
            </a:lvl1pPr>
          </a:lstStyle>
          <a:p>
            <a:r>
              <a:rPr sz="3200" b="1"/>
              <a:t>The MRI Team</a:t>
            </a:r>
          </a:p>
        </p:txBody>
      </p:sp>
      <p:graphicFrame>
        <p:nvGraphicFramePr>
          <p:cNvPr id="113" name="Table 113"/>
          <p:cNvGraphicFramePr/>
          <p:nvPr/>
        </p:nvGraphicFramePr>
        <p:xfrm>
          <a:off x="914399" y="1524000"/>
          <a:ext cx="7924801" cy="807720"/>
        </p:xfrm>
        <a:graphic>
          <a:graphicData uri="http://schemas.openxmlformats.org/drawingml/2006/table">
            <a:tbl>
              <a:tblPr>
                <a:tableStyleId>{4C3C2611-4C71-4FC5-86AE-919BDF0F9419}</a:tableStyleId>
              </a:tblPr>
              <a:tblGrid>
                <a:gridCol w="1697506"/>
                <a:gridCol w="978401"/>
                <a:gridCol w="5248894"/>
              </a:tblGrid>
              <a:tr h="203200">
                <a:tc>
                  <a:txBody>
                    <a:bodyPr/>
                    <a:lstStyle/>
                    <a:p>
                      <a:pPr algn="l" defTabSz="457200">
                        <a:defRPr sz="1800"/>
                      </a:pPr>
                      <a:r>
                        <a:rPr sz="1600">
                          <a:latin typeface="Calibri"/>
                          <a:ea typeface="Calibri"/>
                          <a:cs typeface="Calibri"/>
                          <a:sym typeface="Calibri"/>
                        </a:rPr>
                        <a:t>Gene Fosnight</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600">
                          <a:latin typeface="Calibri"/>
                          <a:ea typeface="Calibri"/>
                          <a:cs typeface="Calibri"/>
                          <a:sym typeface="Calibri"/>
                        </a:rPr>
                        <a:t>USGS</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600">
                          <a:latin typeface="Calibri"/>
                          <a:ea typeface="Calibri"/>
                          <a:cs typeface="Calibri"/>
                          <a:sym typeface="Calibri"/>
                        </a:rPr>
                        <a:t>USGS chair team co-lead, Landsat, LSI-VC, SDCG</a:t>
                      </a:r>
                    </a:p>
                  </a:txBody>
                  <a:tcPr marL="12700" marR="12700" marT="12700" marB="12700" anchor="b" horzOverflow="overflow">
                    <a:lnL w="12700">
                      <a:miter lim="400000"/>
                    </a:lnL>
                    <a:lnR w="12700">
                      <a:miter lim="400000"/>
                    </a:lnR>
                    <a:lnT w="12700">
                      <a:miter lim="400000"/>
                    </a:lnT>
                    <a:lnB w="12700">
                      <a:miter lim="400000"/>
                    </a:lnB>
                  </a:tcPr>
                </a:tc>
              </a:tr>
              <a:tr h="203200">
                <a:tc>
                  <a:txBody>
                    <a:bodyPr/>
                    <a:lstStyle/>
                    <a:p>
                      <a:pPr algn="l" defTabSz="457200">
                        <a:defRPr sz="1800"/>
                      </a:pPr>
                      <a:r>
                        <a:rPr sz="1600">
                          <a:latin typeface="Calibri"/>
                          <a:ea typeface="Calibri"/>
                          <a:cs typeface="Calibri"/>
                          <a:sym typeface="Calibri"/>
                        </a:rPr>
                        <a:t>Cindy Ong</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600">
                          <a:latin typeface="Calibri"/>
                          <a:ea typeface="Calibri"/>
                          <a:cs typeface="Calibri"/>
                          <a:sym typeface="Calibri"/>
                        </a:rPr>
                        <a:t>CSIRO</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600">
                          <a:latin typeface="Calibri"/>
                          <a:ea typeface="Calibri"/>
                          <a:cs typeface="Calibri"/>
                          <a:sym typeface="Calibri"/>
                        </a:rPr>
                        <a:t>WGCV co-lead, imaging spectroscopy</a:t>
                      </a:r>
                    </a:p>
                  </a:txBody>
                  <a:tcPr marL="12700" marR="12700" marT="12700" marB="12700" anchor="b" horzOverflow="overflow">
                    <a:lnL w="12700">
                      <a:miter lim="400000"/>
                    </a:lnL>
                    <a:lnR w="12700">
                      <a:miter lim="400000"/>
                    </a:lnR>
                    <a:lnT w="12700">
                      <a:miter lim="400000"/>
                    </a:lnT>
                    <a:lnB w="12700">
                      <a:miter lim="400000"/>
                    </a:lnB>
                  </a:tcPr>
                </a:tc>
              </a:tr>
              <a:tr h="203200">
                <a:tc>
                  <a:txBody>
                    <a:bodyPr/>
                    <a:lstStyle/>
                    <a:p>
                      <a:pPr algn="l" defTabSz="457200">
                        <a:defRPr sz="1800"/>
                      </a:pPr>
                      <a:r>
                        <a:rPr sz="1600">
                          <a:latin typeface="Calibri"/>
                          <a:ea typeface="Calibri"/>
                          <a:cs typeface="Calibri"/>
                          <a:sym typeface="Calibri"/>
                        </a:rPr>
                        <a:t>Richard Moreno</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600">
                          <a:latin typeface="Calibri"/>
                          <a:ea typeface="Calibri"/>
                          <a:cs typeface="Calibri"/>
                          <a:sym typeface="Calibri"/>
                        </a:rPr>
                        <a:t>CNES</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600" dirty="0">
                          <a:latin typeface="Calibri"/>
                          <a:ea typeface="Calibri"/>
                          <a:cs typeface="Calibri"/>
                          <a:sym typeface="Calibri"/>
                        </a:rPr>
                        <a:t>WGISS co-lead, Copernicus </a:t>
                      </a:r>
                    </a:p>
                  </a:txBody>
                  <a:tcPr marL="12700" marR="12700" marT="12700" marB="12700" anchor="b" horzOverflow="overflow">
                    <a:lnL w="12700">
                      <a:miter lim="400000"/>
                    </a:lnL>
                    <a:lnR w="12700">
                      <a:miter lim="400000"/>
                    </a:lnR>
                    <a:lnT w="12700">
                      <a:miter lim="400000"/>
                    </a:lnT>
                    <a:lnB w="12700">
                      <a:miter lim="400000"/>
                    </a:lnB>
                  </a:tcPr>
                </a:tc>
              </a:tr>
            </a:tbl>
          </a:graphicData>
        </a:graphic>
      </p:graphicFrame>
      <p:graphicFrame>
        <p:nvGraphicFramePr>
          <p:cNvPr id="114" name="Table 114"/>
          <p:cNvGraphicFramePr/>
          <p:nvPr>
            <p:extLst>
              <p:ext uri="{D42A27DB-BD31-4B8C-83A1-F6EECF244321}">
                <p14:modId xmlns:p14="http://schemas.microsoft.com/office/powerpoint/2010/main" val="675812117"/>
              </p:ext>
            </p:extLst>
          </p:nvPr>
        </p:nvGraphicFramePr>
        <p:xfrm>
          <a:off x="914399" y="2781300"/>
          <a:ext cx="7369176" cy="3771885"/>
        </p:xfrm>
        <a:graphic>
          <a:graphicData uri="http://schemas.openxmlformats.org/drawingml/2006/table">
            <a:tbl>
              <a:tblPr>
                <a:tableStyleId>{4C3C2611-4C71-4FC5-86AE-919BDF0F9419}</a:tableStyleId>
              </a:tblPr>
              <a:tblGrid>
                <a:gridCol w="1654175"/>
                <a:gridCol w="914400"/>
                <a:gridCol w="4800601"/>
              </a:tblGrid>
              <a:tr h="251459">
                <a:tc>
                  <a:txBody>
                    <a:bodyPr/>
                    <a:lstStyle/>
                    <a:p>
                      <a:pPr algn="l" defTabSz="457200">
                        <a:defRPr sz="1800"/>
                      </a:pPr>
                      <a:r>
                        <a:rPr sz="1400">
                          <a:latin typeface="Calibri"/>
                          <a:ea typeface="Calibri"/>
                          <a:cs typeface="Calibri"/>
                          <a:sym typeface="Calibri"/>
                        </a:rPr>
                        <a:t>Jeff Masek</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NASA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Landsat Sentinel-2 Case study, LSI-VC</a:t>
                      </a:r>
                    </a:p>
                  </a:txBody>
                  <a:tcPr marL="12700" marR="12700" marT="12700" marB="12700" anchor="b" horzOverflow="overflow">
                    <a:lnL w="12700">
                      <a:miter lim="400000"/>
                    </a:lnL>
                    <a:lnR w="12700">
                      <a:miter lim="400000"/>
                    </a:lnR>
                    <a:lnT w="12700">
                      <a:miter lim="400000"/>
                    </a:lnT>
                    <a:lnB w="12700">
                      <a:miter lim="400000"/>
                    </a:lnB>
                  </a:tcPr>
                </a:tc>
              </a:tr>
              <a:tr h="251459">
                <a:tc>
                  <a:txBody>
                    <a:bodyPr/>
                    <a:lstStyle/>
                    <a:p>
                      <a:pPr algn="l" defTabSz="457200">
                        <a:defRPr sz="1800"/>
                      </a:pPr>
                      <a:r>
                        <a:rPr sz="1400">
                          <a:latin typeface="Calibri"/>
                          <a:ea typeface="Calibri"/>
                          <a:cs typeface="Calibri"/>
                          <a:sym typeface="Calibri"/>
                        </a:rPr>
                        <a:t>Zoltan Szantoi</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JRC</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Landsat Sentinel-2 Case study, LSI-VC</a:t>
                      </a:r>
                    </a:p>
                  </a:txBody>
                  <a:tcPr marL="12700" marR="12700" marT="12700" marB="12700" anchor="b" horzOverflow="overflow">
                    <a:lnL w="12700">
                      <a:miter lim="400000"/>
                    </a:lnL>
                    <a:lnR w="12700">
                      <a:miter lim="400000"/>
                    </a:lnR>
                    <a:lnT w="12700">
                      <a:miter lim="400000"/>
                    </a:lnT>
                    <a:lnB w="12700">
                      <a:miter lim="400000"/>
                    </a:lnB>
                  </a:tcPr>
                </a:tc>
              </a:tr>
              <a:tr h="251459">
                <a:tc>
                  <a:txBody>
                    <a:bodyPr/>
                    <a:lstStyle/>
                    <a:p>
                      <a:pPr algn="l" defTabSz="457200">
                        <a:defRPr sz="1800"/>
                      </a:pPr>
                      <a:r>
                        <a:rPr sz="1400">
                          <a:latin typeface="Calibri"/>
                          <a:ea typeface="Calibri"/>
                          <a:cs typeface="Calibri"/>
                          <a:sym typeface="Calibri"/>
                        </a:rPr>
                        <a:t>Adam Lewis</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GA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LSI-VC, FDA, CARD4L</a:t>
                      </a:r>
                    </a:p>
                  </a:txBody>
                  <a:tcPr marL="12700" marR="12700" marT="12700" marB="12700" anchor="b" horzOverflow="overflow">
                    <a:lnL w="12700">
                      <a:miter lim="400000"/>
                    </a:lnL>
                    <a:lnR w="12700">
                      <a:miter lim="400000"/>
                    </a:lnR>
                    <a:lnT w="12700">
                      <a:miter lim="400000"/>
                    </a:lnT>
                    <a:lnB w="12700">
                      <a:miter lim="400000"/>
                    </a:lnB>
                  </a:tcPr>
                </a:tc>
              </a:tr>
              <a:tr h="251459">
                <a:tc>
                  <a:txBody>
                    <a:bodyPr/>
                    <a:lstStyle/>
                    <a:p>
                      <a:pPr algn="l" defTabSz="457200">
                        <a:defRPr sz="1800"/>
                      </a:pPr>
                      <a:r>
                        <a:rPr sz="1400">
                          <a:latin typeface="Calibri"/>
                          <a:ea typeface="Calibri"/>
                          <a:cs typeface="Calibri"/>
                          <a:sym typeface="Calibri"/>
                        </a:rPr>
                        <a:t>Paul Briand</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CSA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LSI-VC, GEOGLAM, SAR</a:t>
                      </a:r>
                    </a:p>
                  </a:txBody>
                  <a:tcPr marL="12700" marR="12700" marT="12700" marB="12700" anchor="b" horzOverflow="overflow">
                    <a:lnL w="12700">
                      <a:miter lim="400000"/>
                    </a:lnL>
                    <a:lnR w="12700">
                      <a:miter lim="400000"/>
                    </a:lnR>
                    <a:lnT w="12700">
                      <a:miter lim="400000"/>
                    </a:lnT>
                    <a:lnB w="12700">
                      <a:miter lim="400000"/>
                    </a:lnB>
                  </a:tcPr>
                </a:tc>
              </a:tr>
              <a:tr h="251459">
                <a:tc>
                  <a:txBody>
                    <a:bodyPr/>
                    <a:lstStyle/>
                    <a:p>
                      <a:pPr algn="l" defTabSz="457200">
                        <a:defRPr sz="1800"/>
                      </a:pPr>
                      <a:r>
                        <a:rPr sz="1400">
                          <a:latin typeface="Calibri"/>
                          <a:ea typeface="Calibri"/>
                          <a:cs typeface="Calibri"/>
                          <a:sym typeface="Calibri"/>
                        </a:rPr>
                        <a:t>Yves Crevier</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CSA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SDCG, GEOGLAM, SAR</a:t>
                      </a:r>
                    </a:p>
                  </a:txBody>
                  <a:tcPr marL="12700" marR="12700" marT="12700" marB="12700" anchor="b" horzOverflow="overflow">
                    <a:lnL w="12700">
                      <a:miter lim="400000"/>
                    </a:lnL>
                    <a:lnR w="12700">
                      <a:miter lim="400000"/>
                    </a:lnR>
                    <a:lnT w="12700">
                      <a:miter lim="400000"/>
                    </a:lnT>
                    <a:lnB w="12700">
                      <a:miter lim="400000"/>
                    </a:lnB>
                  </a:tcPr>
                </a:tc>
              </a:tr>
              <a:tr h="251459">
                <a:tc>
                  <a:txBody>
                    <a:bodyPr/>
                    <a:lstStyle/>
                    <a:p>
                      <a:pPr algn="l" defTabSz="457200">
                        <a:defRPr sz="1800"/>
                      </a:pPr>
                      <a:r>
                        <a:rPr sz="1400">
                          <a:latin typeface="Calibri"/>
                          <a:ea typeface="Calibri"/>
                          <a:cs typeface="Calibri"/>
                          <a:sym typeface="Calibri"/>
                        </a:rPr>
                        <a:t>Brian Killough</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NASA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SEO, LSI-VC, SDCG, FDA, CARD4L</a:t>
                      </a:r>
                    </a:p>
                  </a:txBody>
                  <a:tcPr marL="12700" marR="12700" marT="12700" marB="12700" anchor="b" horzOverflow="overflow">
                    <a:lnL w="12700">
                      <a:miter lim="400000"/>
                    </a:lnL>
                    <a:lnR w="12700">
                      <a:miter lim="400000"/>
                    </a:lnR>
                    <a:lnT w="12700">
                      <a:miter lim="400000"/>
                    </a:lnT>
                    <a:lnB w="12700">
                      <a:miter lim="400000"/>
                    </a:lnB>
                  </a:tcPr>
                </a:tc>
              </a:tr>
              <a:tr h="251459">
                <a:tc>
                  <a:txBody>
                    <a:bodyPr/>
                    <a:lstStyle/>
                    <a:p>
                      <a:pPr algn="l" defTabSz="457200">
                        <a:defRPr sz="1800"/>
                      </a:pPr>
                      <a:r>
                        <a:rPr sz="1400">
                          <a:latin typeface="Calibri"/>
                          <a:ea typeface="Calibri"/>
                          <a:cs typeface="Calibri"/>
                          <a:sym typeface="Calibri"/>
                        </a:rPr>
                        <a:t>Debajyoti Dhar</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dirty="0">
                          <a:latin typeface="Calibri"/>
                          <a:ea typeface="Calibri"/>
                          <a:cs typeface="Calibri"/>
                          <a:sym typeface="Calibri"/>
                        </a:rPr>
                        <a:t>ISRO</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Optical/SAR data fusion</a:t>
                      </a:r>
                    </a:p>
                  </a:txBody>
                  <a:tcPr marL="12700" marR="12700" marT="12700" marB="12700" anchor="b" horzOverflow="overflow">
                    <a:lnL w="12700">
                      <a:miter lim="400000"/>
                    </a:lnL>
                    <a:lnR w="12700">
                      <a:miter lim="400000"/>
                    </a:lnR>
                    <a:lnT w="12700">
                      <a:miter lim="400000"/>
                    </a:lnT>
                    <a:lnB w="12700">
                      <a:miter lim="400000"/>
                    </a:lnB>
                  </a:tcPr>
                </a:tc>
              </a:tr>
              <a:tr h="251459">
                <a:tc>
                  <a:txBody>
                    <a:bodyPr/>
                    <a:lstStyle/>
                    <a:p>
                      <a:pPr algn="l" defTabSz="457200">
                        <a:defRPr sz="1800"/>
                      </a:pPr>
                      <a:r>
                        <a:rPr sz="1400">
                          <a:latin typeface="Calibri"/>
                          <a:ea typeface="Calibri"/>
                          <a:cs typeface="Calibri"/>
                          <a:sym typeface="Calibri"/>
                        </a:rPr>
                        <a:t>Takeo Tadono</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JAXA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LSI-VC, CARD4L, SAR</a:t>
                      </a:r>
                    </a:p>
                  </a:txBody>
                  <a:tcPr marL="12700" marR="12700" marT="12700" marB="12700" anchor="b" horzOverflow="overflow">
                    <a:lnL w="12700">
                      <a:miter lim="400000"/>
                    </a:lnL>
                    <a:lnR w="12700">
                      <a:miter lim="400000"/>
                    </a:lnR>
                    <a:lnT w="12700">
                      <a:miter lim="400000"/>
                    </a:lnT>
                    <a:lnB w="12700">
                      <a:miter lim="400000"/>
                    </a:lnB>
                  </a:tcPr>
                </a:tc>
              </a:tr>
              <a:tr h="251459">
                <a:tc>
                  <a:txBody>
                    <a:bodyPr/>
                    <a:lstStyle/>
                    <a:p>
                      <a:pPr algn="l" defTabSz="457200">
                        <a:defRPr sz="1800"/>
                      </a:pPr>
                      <a:r>
                        <a:rPr sz="1400">
                          <a:latin typeface="Calibri"/>
                          <a:ea typeface="Calibri"/>
                          <a:cs typeface="Calibri"/>
                          <a:sym typeface="Calibri"/>
                        </a:rPr>
                        <a:t>Amanda Regan</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EC</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User needs for satellite constellations</a:t>
                      </a:r>
                    </a:p>
                  </a:txBody>
                  <a:tcPr marL="12700" marR="12700" marT="12700" marB="12700" anchor="b" horzOverflow="overflow">
                    <a:lnL w="12700">
                      <a:miter lim="400000"/>
                    </a:lnL>
                    <a:lnR w="12700">
                      <a:miter lim="400000"/>
                    </a:lnR>
                    <a:lnT w="12700">
                      <a:miter lim="400000"/>
                    </a:lnT>
                    <a:lnB w="12700">
                      <a:miter lim="400000"/>
                    </a:lnB>
                  </a:tcPr>
                </a:tc>
              </a:tr>
              <a:tr h="251459">
                <a:tc>
                  <a:txBody>
                    <a:bodyPr/>
                    <a:lstStyle/>
                    <a:p>
                      <a:pPr algn="l" defTabSz="457200">
                        <a:defRPr sz="1800"/>
                      </a:pPr>
                      <a:r>
                        <a:rPr sz="1400">
                          <a:latin typeface="Calibri"/>
                          <a:ea typeface="Calibri"/>
                          <a:cs typeface="Calibri"/>
                          <a:sym typeface="Calibri"/>
                        </a:rPr>
                        <a:t>Nigel Fox</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UKSA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WGCV IVOS</a:t>
                      </a:r>
                    </a:p>
                  </a:txBody>
                  <a:tcPr marL="12700" marR="12700" marT="12700" marB="12700" anchor="b" horzOverflow="overflow">
                    <a:lnL w="12700">
                      <a:miter lim="400000"/>
                    </a:lnL>
                    <a:lnR w="12700">
                      <a:miter lim="400000"/>
                    </a:lnR>
                    <a:lnT w="12700">
                      <a:miter lim="400000"/>
                    </a:lnT>
                    <a:lnB w="12700">
                      <a:miter lim="400000"/>
                    </a:lnB>
                  </a:tcPr>
                </a:tc>
              </a:tr>
              <a:tr h="251459">
                <a:tc>
                  <a:txBody>
                    <a:bodyPr/>
                    <a:lstStyle/>
                    <a:p>
                      <a:pPr algn="l" defTabSz="457200">
                        <a:defRPr sz="1800"/>
                      </a:pPr>
                      <a:r>
                        <a:rPr sz="1400">
                          <a:latin typeface="Calibri"/>
                          <a:ea typeface="Calibri"/>
                          <a:cs typeface="Calibri"/>
                          <a:sym typeface="Calibri"/>
                        </a:rPr>
                        <a:t>Kurt Thome</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NASA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WGCV</a:t>
                      </a:r>
                    </a:p>
                  </a:txBody>
                  <a:tcPr marL="12700" marR="12700" marT="12700" marB="12700" anchor="b" horzOverflow="overflow">
                    <a:lnL w="12700">
                      <a:miter lim="400000"/>
                    </a:lnL>
                    <a:lnR w="12700">
                      <a:miter lim="400000"/>
                    </a:lnR>
                    <a:lnT w="12700">
                      <a:miter lim="400000"/>
                    </a:lnT>
                    <a:lnB w="12700">
                      <a:miter lim="400000"/>
                    </a:lnB>
                  </a:tcPr>
                </a:tc>
              </a:tr>
              <a:tr h="251459">
                <a:tc>
                  <a:txBody>
                    <a:bodyPr/>
                    <a:lstStyle/>
                    <a:p>
                      <a:pPr algn="l" defTabSz="457200">
                        <a:defRPr sz="1800"/>
                      </a:pPr>
                      <a:r>
                        <a:rPr sz="1400">
                          <a:latin typeface="Calibri"/>
                          <a:ea typeface="Calibri"/>
                          <a:cs typeface="Calibri"/>
                          <a:sym typeface="Calibri"/>
                        </a:rPr>
                        <a:t>Andy Mitchell</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NASA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WGISS</a:t>
                      </a:r>
                    </a:p>
                  </a:txBody>
                  <a:tcPr marL="12700" marR="12700" marT="12700" marB="12700" anchor="b" horzOverflow="overflow">
                    <a:lnL w="12700">
                      <a:miter lim="400000"/>
                    </a:lnL>
                    <a:lnR w="12700">
                      <a:miter lim="400000"/>
                    </a:lnR>
                    <a:lnT w="12700">
                      <a:miter lim="400000"/>
                    </a:lnT>
                    <a:lnB w="12700">
                      <a:miter lim="400000"/>
                    </a:lnB>
                  </a:tcPr>
                </a:tc>
              </a:tr>
              <a:tr h="251459">
                <a:tc>
                  <a:txBody>
                    <a:bodyPr/>
                    <a:lstStyle/>
                    <a:p>
                      <a:pPr algn="l" defTabSz="457200">
                        <a:defRPr sz="1800"/>
                      </a:pPr>
                      <a:r>
                        <a:rPr sz="1400">
                          <a:latin typeface="Calibri"/>
                          <a:ea typeface="Calibri"/>
                          <a:cs typeface="Calibri"/>
                          <a:sym typeface="Calibri"/>
                        </a:rPr>
                        <a:t>Kerry Sawyer</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NOAA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Represent SIT vice chair</a:t>
                      </a:r>
                    </a:p>
                  </a:txBody>
                  <a:tcPr marL="12700" marR="12700" marT="12700" marB="12700" anchor="b" horzOverflow="overflow">
                    <a:lnL w="12700">
                      <a:miter lim="400000"/>
                    </a:lnL>
                    <a:lnR w="12700">
                      <a:miter lim="400000"/>
                    </a:lnR>
                    <a:lnT w="12700">
                      <a:miter lim="400000"/>
                    </a:lnT>
                    <a:lnB w="12700">
                      <a:miter lim="400000"/>
                    </a:lnB>
                  </a:tcPr>
                </a:tc>
              </a:tr>
              <a:tr h="251459">
                <a:tc>
                  <a:txBody>
                    <a:bodyPr/>
                    <a:lstStyle/>
                    <a:p>
                      <a:pPr algn="l" defTabSz="457200">
                        <a:defRPr sz="1800"/>
                      </a:pPr>
                      <a:r>
                        <a:rPr sz="1400">
                          <a:latin typeface="Calibri"/>
                          <a:ea typeface="Calibri"/>
                          <a:cs typeface="Calibri"/>
                          <a:sym typeface="Calibri"/>
                        </a:rPr>
                        <a:t>Kevin Gallo</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NOAA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LSI-VC, LPCS data integration</a:t>
                      </a:r>
                    </a:p>
                  </a:txBody>
                  <a:tcPr marL="12700" marR="12700" marT="12700" marB="12700" anchor="b" horzOverflow="overflow">
                    <a:lnL w="12700">
                      <a:miter lim="400000"/>
                    </a:lnL>
                    <a:lnR w="12700">
                      <a:miter lim="400000"/>
                    </a:lnR>
                    <a:lnT w="12700">
                      <a:miter lim="400000"/>
                    </a:lnT>
                    <a:lnB w="12700">
                      <a:miter lim="400000"/>
                    </a:lnB>
                  </a:tcPr>
                </a:tc>
              </a:tr>
              <a:tr h="251459">
                <a:tc>
                  <a:txBody>
                    <a:bodyPr/>
                    <a:lstStyle/>
                    <a:p>
                      <a:pPr algn="l" defTabSz="457200">
                        <a:defRPr sz="1800"/>
                      </a:pPr>
                      <a:r>
                        <a:rPr sz="1400">
                          <a:latin typeface="Calibri"/>
                          <a:ea typeface="Calibri"/>
                          <a:cs typeface="Calibri"/>
                          <a:sym typeface="Calibri"/>
                        </a:rPr>
                        <a:t>Eric Wood</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a:latin typeface="Calibri"/>
                          <a:ea typeface="Calibri"/>
                          <a:cs typeface="Calibri"/>
                          <a:sym typeface="Calibri"/>
                        </a:rPr>
                        <a:t>USGS</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400" dirty="0">
                          <a:latin typeface="Calibri"/>
                          <a:ea typeface="Calibri"/>
                          <a:cs typeface="Calibri"/>
                          <a:sym typeface="Calibri"/>
                        </a:rPr>
                        <a:t>Represent USGS Chair Team</a:t>
                      </a:r>
                    </a:p>
                  </a:txBody>
                  <a:tcPr marL="12700" marR="12700" marT="12700" marB="12700" anchor="b" horzOverflow="overflow">
                    <a:lnL w="12700">
                      <a:miter lim="400000"/>
                    </a:lnL>
                    <a:lnR w="12700">
                      <a:miter lim="400000"/>
                    </a:lnR>
                    <a:lnT w="12700">
                      <a:miter lim="400000"/>
                    </a:lnT>
                    <a:lnB w="12700">
                      <a:miter lim="400000"/>
                    </a:lnB>
                  </a:tcPr>
                </a:tc>
              </a:tr>
            </a:tbl>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sldNum" sz="quarter" idx="2"/>
          </p:nvPr>
        </p:nvSpPr>
        <p:spPr>
          <a:xfrm>
            <a:off x="8772142" y="6638542"/>
            <a:ext cx="286515" cy="1905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
        <p:nvSpPr>
          <p:cNvPr id="37" name="Shape 37"/>
          <p:cNvSpPr>
            <a:spLocks noGrp="1"/>
          </p:cNvSpPr>
          <p:nvPr>
            <p:ph type="body" idx="1"/>
          </p:nvPr>
        </p:nvSpPr>
        <p:spPr>
          <a:prstGeom prst="rect">
            <a:avLst/>
          </a:prstGeom>
        </p:spPr>
        <p:txBody>
          <a:bodyPr>
            <a:normAutofit/>
          </a:bodyPr>
          <a:lstStyle/>
          <a:p>
            <a:r>
              <a:rPr dirty="0"/>
              <a:t>This initiative addresses the CEOS strategic objective to encourage </a:t>
            </a:r>
            <a:r>
              <a:rPr b="1" dirty="0"/>
              <a:t>complementarity and comparability among the increasing number of Earth observing systems</a:t>
            </a:r>
            <a:r>
              <a:rPr b="1" i="1" dirty="0"/>
              <a:t> </a:t>
            </a:r>
            <a:r>
              <a:rPr dirty="0"/>
              <a:t>in the moderate resolution class for both optical and SAR sensors and the data received from them.</a:t>
            </a:r>
            <a:r>
              <a:rPr b="1" dirty="0"/>
              <a:t>  </a:t>
            </a:r>
          </a:p>
          <a:p>
            <a:r>
              <a:rPr b="1" dirty="0" smtClean="0">
                <a:solidFill>
                  <a:srgbClr val="FF0000"/>
                </a:solidFill>
              </a:rPr>
              <a:t>Th</a:t>
            </a:r>
            <a:r>
              <a:rPr lang="en-US" b="1" dirty="0" smtClean="0">
                <a:solidFill>
                  <a:srgbClr val="FF0000"/>
                </a:solidFill>
              </a:rPr>
              <a:t>e deliverables</a:t>
            </a:r>
            <a:r>
              <a:rPr lang="en-US" dirty="0" smtClean="0">
                <a:solidFill>
                  <a:srgbClr val="FF0000"/>
                </a:solidFill>
              </a:rPr>
              <a:t> </a:t>
            </a:r>
            <a:r>
              <a:rPr lang="is-IS" dirty="0" smtClean="0">
                <a:solidFill>
                  <a:srgbClr val="FF0000"/>
                </a:solidFill>
              </a:rPr>
              <a:t>…</a:t>
            </a:r>
          </a:p>
          <a:p>
            <a:pPr lvl="1"/>
            <a:r>
              <a:rPr lang="en-US" dirty="0"/>
              <a:t>A framework paper for moderate (10-100m) resolution interoperability will document radiometry, geolocation, per-pixel metadata, and image metadata characteristics relevant for multi-sensor interoperability that affect the analysis, and the search and discovery of </a:t>
            </a:r>
            <a:r>
              <a:rPr lang="en-US" dirty="0" smtClean="0"/>
              <a:t>space </a:t>
            </a:r>
            <a:r>
              <a:rPr lang="en-US" dirty="0"/>
              <a:t>data.</a:t>
            </a:r>
          </a:p>
          <a:p>
            <a:pPr lvl="1"/>
            <a:r>
              <a:rPr lang="en-US" dirty="0"/>
              <a:t>A Landsat </a:t>
            </a:r>
            <a:r>
              <a:rPr lang="en-US" dirty="0" smtClean="0"/>
              <a:t>/ Sentinel-2 </a:t>
            </a:r>
            <a:r>
              <a:rPr lang="en-US" dirty="0"/>
              <a:t>paper will identify and summarize lessons learned affecting the interoperability of Landsat and Sentinel-2 suitable for use as a user guide. </a:t>
            </a:r>
          </a:p>
        </p:txBody>
      </p:sp>
      <p:sp>
        <p:nvSpPr>
          <p:cNvPr id="38" name="Shape 38"/>
          <p:cNvSpPr/>
          <p:nvPr/>
        </p:nvSpPr>
        <p:spPr>
          <a:xfrm>
            <a:off x="2199067" y="163132"/>
            <a:ext cx="4953000" cy="828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lvl1pPr defTabSz="914400">
              <a:spcBef>
                <a:spcPts val="500"/>
              </a:spcBef>
              <a:defRPr sz="2400">
                <a:solidFill>
                  <a:srgbClr val="FFFFFF"/>
                </a:solidFill>
                <a:latin typeface="+mj-lt"/>
                <a:ea typeface="+mj-ea"/>
                <a:cs typeface="+mj-cs"/>
                <a:sym typeface="Helvetica"/>
              </a:defRPr>
            </a:lvl1pPr>
          </a:lstStyle>
          <a:p>
            <a:r>
              <a:rPr b="1"/>
              <a:t>Moderate Resolution Sensor Interoperability (MRI)</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sldNum" sz="quarter" idx="2"/>
          </p:nvPr>
        </p:nvSpPr>
        <p:spPr>
          <a:xfrm>
            <a:off x="8772142" y="6638542"/>
            <a:ext cx="286515" cy="1905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
        <p:nvSpPr>
          <p:cNvPr id="47" name="Shape 47"/>
          <p:cNvSpPr>
            <a:spLocks noGrp="1"/>
          </p:cNvSpPr>
          <p:nvPr>
            <p:ph type="body" idx="1"/>
          </p:nvPr>
        </p:nvSpPr>
        <p:spPr>
          <a:prstGeom prst="rect">
            <a:avLst/>
          </a:prstGeom>
        </p:spPr>
        <p:txBody>
          <a:bodyPr>
            <a:normAutofit/>
          </a:bodyPr>
          <a:lstStyle/>
          <a:p>
            <a:r>
              <a:rPr sz="2400" dirty="0"/>
              <a:t>The MRI Framework is an LSI-VC activity closely tied to the </a:t>
            </a:r>
            <a:r>
              <a:rPr lang="en-US" sz="2400" dirty="0" smtClean="0"/>
              <a:t>CEOS Analysis Ready Data for Land (</a:t>
            </a:r>
            <a:r>
              <a:rPr sz="2400" dirty="0" smtClean="0"/>
              <a:t>CARD4L</a:t>
            </a:r>
            <a:r>
              <a:rPr lang="en-US" sz="2400" dirty="0"/>
              <a:t>)</a:t>
            </a:r>
            <a:r>
              <a:rPr sz="2400" dirty="0" smtClean="0"/>
              <a:t> </a:t>
            </a:r>
            <a:r>
              <a:rPr sz="2400" dirty="0"/>
              <a:t>specification and will evolve in parallel to the CARD4L specification.</a:t>
            </a:r>
          </a:p>
          <a:p>
            <a:pPr lvl="1">
              <a:buFont typeface="Courier New"/>
            </a:pPr>
            <a:r>
              <a:rPr sz="2400" dirty="0"/>
              <a:t>CARD4L identifies </a:t>
            </a:r>
            <a:r>
              <a:rPr lang="en-US" sz="2400" b="1" dirty="0" smtClean="0"/>
              <a:t>threshold and target </a:t>
            </a:r>
            <a:r>
              <a:rPr lang="en-US" sz="2400" dirty="0" smtClean="0"/>
              <a:t>information needed </a:t>
            </a:r>
            <a:r>
              <a:rPr sz="2400" dirty="0" smtClean="0"/>
              <a:t>for </a:t>
            </a:r>
            <a:r>
              <a:rPr lang="en-US" sz="2400" dirty="0" smtClean="0"/>
              <a:t>fully analysis-ready </a:t>
            </a:r>
            <a:r>
              <a:rPr sz="2400" dirty="0" smtClean="0"/>
              <a:t>products</a:t>
            </a:r>
            <a:endParaRPr sz="2400" dirty="0"/>
          </a:p>
          <a:p>
            <a:r>
              <a:rPr sz="2400" dirty="0" smtClean="0"/>
              <a:t>The </a:t>
            </a:r>
            <a:r>
              <a:rPr sz="2400" dirty="0"/>
              <a:t>MRI team will work closely with WGCV, WGISS and with the thematic communities to identify case studies to advance and implement the CARD4L specification.</a:t>
            </a:r>
          </a:p>
          <a:p>
            <a:r>
              <a:rPr sz="2400" dirty="0"/>
              <a:t>The focus of the MRI framework is on </a:t>
            </a:r>
            <a:r>
              <a:rPr sz="2400" b="1" dirty="0"/>
              <a:t>multi-sensor</a:t>
            </a:r>
            <a:r>
              <a:rPr sz="2400" dirty="0"/>
              <a:t> interoperability</a:t>
            </a:r>
            <a:r>
              <a:rPr sz="2400" dirty="0" smtClean="0"/>
              <a:t>.</a:t>
            </a:r>
            <a:endParaRPr sz="2400" dirty="0"/>
          </a:p>
        </p:txBody>
      </p:sp>
      <p:sp>
        <p:nvSpPr>
          <p:cNvPr id="48" name="Shape 48"/>
          <p:cNvSpPr/>
          <p:nvPr/>
        </p:nvSpPr>
        <p:spPr>
          <a:xfrm>
            <a:off x="2302099" y="253285"/>
            <a:ext cx="4953000" cy="4597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Autofit/>
          </a:bodyPr>
          <a:lstStyle>
            <a:lvl1pPr defTabSz="914400">
              <a:spcBef>
                <a:spcPts val="500"/>
              </a:spcBef>
              <a:defRPr sz="2400">
                <a:solidFill>
                  <a:srgbClr val="FFFFFF"/>
                </a:solidFill>
                <a:latin typeface="+mj-lt"/>
                <a:ea typeface="+mj-ea"/>
                <a:cs typeface="+mj-cs"/>
                <a:sym typeface="Helvetica"/>
              </a:defRPr>
            </a:lvl1pPr>
          </a:lstStyle>
          <a:p>
            <a:r>
              <a:rPr sz="3200" b="1"/>
              <a:t>MRI Framework</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sldNum" sz="quarter" idx="2"/>
          </p:nvPr>
        </p:nvSpPr>
        <p:spPr>
          <a:xfrm>
            <a:off x="8772142" y="6638542"/>
            <a:ext cx="286515" cy="1905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
        <p:nvSpPr>
          <p:cNvPr id="55" name="Shape 55"/>
          <p:cNvSpPr>
            <a:spLocks noGrp="1"/>
          </p:cNvSpPr>
          <p:nvPr>
            <p:ph type="body" sz="quarter" idx="1"/>
          </p:nvPr>
        </p:nvSpPr>
        <p:spPr>
          <a:xfrm>
            <a:off x="457200" y="1295400"/>
            <a:ext cx="8153400" cy="444695"/>
          </a:xfrm>
          <a:prstGeom prst="rect">
            <a:avLst/>
          </a:prstGeom>
        </p:spPr>
        <p:txBody>
          <a:bodyPr/>
          <a:lstStyle/>
          <a:p>
            <a:endParaRPr/>
          </a:p>
        </p:txBody>
      </p:sp>
      <p:sp>
        <p:nvSpPr>
          <p:cNvPr id="56" name="Shape 56"/>
          <p:cNvSpPr/>
          <p:nvPr/>
        </p:nvSpPr>
        <p:spPr>
          <a:xfrm>
            <a:off x="2057400" y="304800"/>
            <a:ext cx="4953000" cy="4597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Autofit/>
          </a:bodyPr>
          <a:lstStyle>
            <a:lvl1pPr defTabSz="914400">
              <a:spcBef>
                <a:spcPts val="500"/>
              </a:spcBef>
              <a:defRPr sz="2400">
                <a:solidFill>
                  <a:srgbClr val="FFFFFF"/>
                </a:solidFill>
                <a:latin typeface="+mj-lt"/>
                <a:ea typeface="+mj-ea"/>
                <a:cs typeface="+mj-cs"/>
                <a:sym typeface="Helvetica"/>
              </a:defRPr>
            </a:lvl1pPr>
          </a:lstStyle>
          <a:p>
            <a:r>
              <a:rPr sz="3200" b="1"/>
              <a:t>MRI Coordination</a:t>
            </a:r>
          </a:p>
        </p:txBody>
      </p:sp>
      <p:pic>
        <p:nvPicPr>
          <p:cNvPr id="57" name="image4.tif"/>
          <p:cNvPicPr>
            <a:picLocks noChangeAspect="1"/>
          </p:cNvPicPr>
          <p:nvPr/>
        </p:nvPicPr>
        <p:blipFill>
          <a:blip r:embed="rId2">
            <a:extLst/>
          </a:blip>
          <a:stretch>
            <a:fillRect/>
          </a:stretch>
        </p:blipFill>
        <p:spPr>
          <a:xfrm>
            <a:off x="467930" y="1257718"/>
            <a:ext cx="8304211" cy="533077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sldNum" sz="quarter" idx="2"/>
          </p:nvPr>
        </p:nvSpPr>
        <p:spPr>
          <a:xfrm>
            <a:off x="8772142" y="6638542"/>
            <a:ext cx="286515" cy="1905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
        <p:nvSpPr>
          <p:cNvPr id="60" name="Shape 60"/>
          <p:cNvSpPr>
            <a:spLocks noGrp="1"/>
          </p:cNvSpPr>
          <p:nvPr>
            <p:ph type="body" idx="1"/>
          </p:nvPr>
        </p:nvSpPr>
        <p:spPr>
          <a:xfrm>
            <a:off x="457200" y="1368381"/>
            <a:ext cx="8153400" cy="4724400"/>
          </a:xfrm>
          <a:prstGeom prst="rect">
            <a:avLst/>
          </a:prstGeom>
        </p:spPr>
        <p:txBody>
          <a:bodyPr>
            <a:noAutofit/>
          </a:bodyPr>
          <a:lstStyle/>
          <a:p>
            <a:r>
              <a:rPr sz="2200" dirty="0" smtClean="0"/>
              <a:t>The </a:t>
            </a:r>
            <a:r>
              <a:rPr sz="2200" dirty="0"/>
              <a:t>MRI initiative provides a framework within which interoperable solutions can be identified and documented.</a:t>
            </a:r>
          </a:p>
          <a:p>
            <a:pPr lvl="1">
              <a:buFont typeface="Courier New"/>
              <a:buChar char="o"/>
            </a:pPr>
            <a:r>
              <a:rPr lang="en-US" sz="2200" b="1" dirty="0"/>
              <a:t>LSI-VC</a:t>
            </a:r>
            <a:r>
              <a:rPr lang="en-US" sz="2200" dirty="0"/>
              <a:t> agencies work with GEO and other user communities, such as GFOI and GEOGLAM, to evaluate and implement solutions. </a:t>
            </a:r>
            <a:r>
              <a:rPr lang="en-US" sz="2200" dirty="0" smtClean="0"/>
              <a:t>FDA pilot </a:t>
            </a:r>
            <a:r>
              <a:rPr lang="en-US" sz="2200" dirty="0"/>
              <a:t>projects seek to exploit these opportunities.</a:t>
            </a:r>
          </a:p>
          <a:p>
            <a:pPr lvl="1">
              <a:buFont typeface="Courier New"/>
            </a:pPr>
            <a:r>
              <a:rPr sz="2200" dirty="0" smtClean="0"/>
              <a:t>The </a:t>
            </a:r>
            <a:r>
              <a:rPr sz="2200" b="1" dirty="0"/>
              <a:t>WGCV</a:t>
            </a:r>
            <a:r>
              <a:rPr sz="2200" dirty="0"/>
              <a:t> is instrumental in coordinating the calibration and validation of sensors</a:t>
            </a:r>
          </a:p>
          <a:p>
            <a:pPr lvl="1">
              <a:buFont typeface="Courier New"/>
            </a:pPr>
            <a:r>
              <a:rPr sz="2200" dirty="0"/>
              <a:t>The </a:t>
            </a:r>
            <a:r>
              <a:rPr sz="2200" b="1" dirty="0"/>
              <a:t>WGISS</a:t>
            </a:r>
            <a:r>
              <a:rPr sz="2200" dirty="0"/>
              <a:t> is versed in metadata standards that describe image data for use in analysis and for search and </a:t>
            </a:r>
            <a:r>
              <a:rPr sz="2200" dirty="0" smtClean="0"/>
              <a:t>discovery</a:t>
            </a:r>
            <a:endParaRPr sz="2200" dirty="0"/>
          </a:p>
        </p:txBody>
      </p:sp>
      <p:sp>
        <p:nvSpPr>
          <p:cNvPr id="61" name="Shape 61"/>
          <p:cNvSpPr/>
          <p:nvPr/>
        </p:nvSpPr>
        <p:spPr>
          <a:xfrm>
            <a:off x="1993005" y="343437"/>
            <a:ext cx="5309314" cy="4597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Autofit/>
          </a:bodyPr>
          <a:lstStyle>
            <a:lvl1pPr defTabSz="914400">
              <a:spcBef>
                <a:spcPts val="500"/>
              </a:spcBef>
              <a:defRPr sz="2400">
                <a:solidFill>
                  <a:srgbClr val="FFFFFF"/>
                </a:solidFill>
                <a:latin typeface="+mj-lt"/>
                <a:ea typeface="+mj-ea"/>
                <a:cs typeface="+mj-cs"/>
                <a:sym typeface="Helvetica"/>
              </a:defRPr>
            </a:lvl1pPr>
          </a:lstStyle>
          <a:p>
            <a:r>
              <a:rPr sz="3200" b="1"/>
              <a:t>LSI-VC, WGCV and WGISS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sldNum" sz="quarter" idx="2"/>
          </p:nvPr>
        </p:nvSpPr>
        <p:spPr>
          <a:xfrm>
            <a:off x="8772142" y="6638542"/>
            <a:ext cx="286515" cy="1905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
        <p:nvSpPr>
          <p:cNvPr id="65" name="Shape 65"/>
          <p:cNvSpPr/>
          <p:nvPr/>
        </p:nvSpPr>
        <p:spPr>
          <a:xfrm>
            <a:off x="2057400" y="317679"/>
            <a:ext cx="5486400" cy="828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lvl1pPr defTabSz="914400">
              <a:spcBef>
                <a:spcPts val="500"/>
              </a:spcBef>
              <a:defRPr sz="2400">
                <a:solidFill>
                  <a:srgbClr val="FFFFFF"/>
                </a:solidFill>
                <a:latin typeface="+mj-lt"/>
                <a:ea typeface="+mj-ea"/>
                <a:cs typeface="+mj-cs"/>
                <a:sym typeface="Helvetica"/>
              </a:defRPr>
            </a:lvl1pPr>
          </a:lstStyle>
          <a:p>
            <a:r>
              <a:rPr sz="2800" b="1" smtClean="0"/>
              <a:t>Framework: </a:t>
            </a:r>
            <a:r>
              <a:rPr sz="2800" b="1"/>
              <a:t>MRI and CARD4L</a:t>
            </a:r>
          </a:p>
        </p:txBody>
      </p:sp>
      <p:pic>
        <p:nvPicPr>
          <p:cNvPr id="67" name="image5.png"/>
          <p:cNvPicPr>
            <a:picLocks noChangeAspect="1"/>
          </p:cNvPicPr>
          <p:nvPr/>
        </p:nvPicPr>
        <p:blipFill>
          <a:blip r:embed="rId3">
            <a:extLst/>
          </a:blip>
          <a:stretch>
            <a:fillRect/>
          </a:stretch>
        </p:blipFill>
        <p:spPr>
          <a:xfrm>
            <a:off x="2877730" y="1622739"/>
            <a:ext cx="6112935" cy="3387143"/>
          </a:xfrm>
          <a:prstGeom prst="rect">
            <a:avLst/>
          </a:prstGeom>
          <a:ln w="12700">
            <a:miter lim="400000"/>
          </a:ln>
          <a:effectLst>
            <a:outerShdw blurRad="292100" dist="139700" dir="2700000" rotWithShape="0">
              <a:srgbClr val="333333">
                <a:alpha val="64999"/>
              </a:srgbClr>
            </a:outerShdw>
          </a:effectLst>
        </p:spPr>
      </p:pic>
      <p:sp>
        <p:nvSpPr>
          <p:cNvPr id="68" name="Shape 68"/>
          <p:cNvSpPr/>
          <p:nvPr/>
        </p:nvSpPr>
        <p:spPr>
          <a:xfrm>
            <a:off x="173862" y="1442435"/>
            <a:ext cx="2582217" cy="4226794"/>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spcBef>
                <a:spcPts val="500"/>
              </a:spcBef>
              <a:buSzPct val="100000"/>
              <a:defRPr>
                <a:solidFill>
                  <a:srgbClr val="002569"/>
                </a:solidFill>
                <a:latin typeface="+mj-lt"/>
                <a:ea typeface="+mj-ea"/>
                <a:cs typeface="+mj-cs"/>
                <a:sym typeface="Helvetica"/>
              </a:defRPr>
            </a:pPr>
            <a:r>
              <a:rPr lang="en-US" b="1" dirty="0"/>
              <a:t>E</a:t>
            </a:r>
            <a:r>
              <a:rPr b="1" dirty="0" smtClean="0"/>
              <a:t>xample</a:t>
            </a:r>
            <a:r>
              <a:rPr lang="en-US" b="1" dirty="0" smtClean="0"/>
              <a:t>s</a:t>
            </a:r>
            <a:r>
              <a:rPr lang="en-US" b="1" dirty="0"/>
              <a:t> </a:t>
            </a:r>
            <a:r>
              <a:rPr lang="is-IS" b="1" dirty="0" smtClean="0"/>
              <a:t>…</a:t>
            </a:r>
            <a:r>
              <a:rPr b="1" dirty="0" smtClean="0"/>
              <a:t> </a:t>
            </a:r>
            <a:endParaRPr sz="2000" b="1" dirty="0"/>
          </a:p>
          <a:p>
            <a:pPr marL="293688" indent="-280988">
              <a:spcBef>
                <a:spcPts val="500"/>
              </a:spcBef>
              <a:buSzPct val="100000"/>
              <a:buFont typeface="Courier New"/>
              <a:buChar char="o"/>
              <a:defRPr>
                <a:solidFill>
                  <a:srgbClr val="002569"/>
                </a:solidFill>
                <a:latin typeface="+mj-lt"/>
                <a:ea typeface="+mj-ea"/>
                <a:cs typeface="+mj-cs"/>
                <a:sym typeface="Helvetica"/>
              </a:defRPr>
            </a:pPr>
            <a:r>
              <a:rPr dirty="0"/>
              <a:t>CARD4L specifies the pixel size and RMSE.</a:t>
            </a:r>
            <a:endParaRPr sz="2000" dirty="0"/>
          </a:p>
          <a:p>
            <a:pPr marL="293688" indent="-280988">
              <a:spcBef>
                <a:spcPts val="500"/>
              </a:spcBef>
              <a:buSzPct val="100000"/>
              <a:buFont typeface="Courier New"/>
              <a:buChar char="o"/>
              <a:defRPr>
                <a:solidFill>
                  <a:srgbClr val="002569"/>
                </a:solidFill>
                <a:latin typeface="+mj-lt"/>
                <a:ea typeface="+mj-ea"/>
                <a:cs typeface="+mj-cs"/>
                <a:sym typeface="Helvetica"/>
              </a:defRPr>
            </a:pPr>
            <a:r>
              <a:rPr dirty="0"/>
              <a:t>MRI describes the consequences of different pixel sizes and RMSE</a:t>
            </a:r>
            <a:endParaRPr sz="2000" dirty="0"/>
          </a:p>
          <a:p>
            <a:pPr marL="293688" indent="-280988">
              <a:spcBef>
                <a:spcPts val="500"/>
              </a:spcBef>
              <a:buSzPct val="100000"/>
              <a:buFont typeface="Courier New"/>
              <a:buChar char="o"/>
              <a:defRPr>
                <a:solidFill>
                  <a:srgbClr val="002569"/>
                </a:solidFill>
                <a:latin typeface="+mj-lt"/>
                <a:ea typeface="+mj-ea"/>
                <a:cs typeface="+mj-cs"/>
                <a:sym typeface="Helvetica"/>
              </a:defRPr>
            </a:pPr>
            <a:r>
              <a:rPr dirty="0"/>
              <a:t>CARD4L specifies the spectral response</a:t>
            </a:r>
            <a:endParaRPr sz="2000" dirty="0"/>
          </a:p>
          <a:p>
            <a:pPr marL="293688" indent="-280988">
              <a:spcBef>
                <a:spcPts val="500"/>
              </a:spcBef>
              <a:buSzPct val="100000"/>
              <a:buFont typeface="Courier New"/>
              <a:buChar char="o"/>
              <a:defRPr>
                <a:solidFill>
                  <a:srgbClr val="002569"/>
                </a:solidFill>
                <a:latin typeface="+mj-lt"/>
                <a:ea typeface="+mj-ea"/>
                <a:cs typeface="+mj-cs"/>
                <a:sym typeface="Helvetica"/>
              </a:defRPr>
            </a:pPr>
            <a:r>
              <a:rPr dirty="0"/>
              <a:t>MRI describes the consequences of different spectral responses</a:t>
            </a:r>
            <a:endParaRPr sz="20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sldNum" sz="quarter" idx="2"/>
          </p:nvPr>
        </p:nvSpPr>
        <p:spPr>
          <a:xfrm>
            <a:off x="8772142" y="6638542"/>
            <a:ext cx="286515" cy="1905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
        <p:nvSpPr>
          <p:cNvPr id="79" name="Shape 79"/>
          <p:cNvSpPr>
            <a:spLocks noGrp="1"/>
          </p:cNvSpPr>
          <p:nvPr>
            <p:ph type="body" sz="quarter" idx="1"/>
          </p:nvPr>
        </p:nvSpPr>
        <p:spPr>
          <a:xfrm>
            <a:off x="2173311" y="227526"/>
            <a:ext cx="4953000" cy="533400"/>
          </a:xfrm>
          <a:prstGeom prst="rect">
            <a:avLst/>
          </a:prstGeom>
        </p:spPr>
        <p:txBody>
          <a:bodyPr>
            <a:noAutofit/>
          </a:bodyPr>
          <a:lstStyle>
            <a:lvl1pPr marL="0" indent="0">
              <a:buSzTx/>
              <a:buNone/>
              <a:defRPr sz="2400">
                <a:solidFill>
                  <a:srgbClr val="FFFFFF"/>
                </a:solidFill>
              </a:defRPr>
            </a:lvl1pPr>
          </a:lstStyle>
          <a:p>
            <a:r>
              <a:rPr sz="3600" b="1"/>
              <a:t>General Metadata</a:t>
            </a:r>
          </a:p>
        </p:txBody>
      </p:sp>
      <p:sp>
        <p:nvSpPr>
          <p:cNvPr id="80" name="Shape 80"/>
          <p:cNvSpPr/>
          <p:nvPr/>
        </p:nvSpPr>
        <p:spPr>
          <a:xfrm>
            <a:off x="239385" y="1347301"/>
            <a:ext cx="3287265" cy="5095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p>
            <a:pPr marL="342900" indent="-342900" defTabSz="914400">
              <a:spcBef>
                <a:spcPts val="500"/>
              </a:spcBef>
              <a:buSzPct val="100000"/>
              <a:buFont typeface="Arial"/>
              <a:buChar char="•"/>
              <a:defRPr b="1">
                <a:solidFill>
                  <a:srgbClr val="002569"/>
                </a:solidFill>
                <a:latin typeface="+mj-lt"/>
                <a:ea typeface="+mj-ea"/>
                <a:cs typeface="+mj-cs"/>
                <a:sym typeface="Helvetica"/>
              </a:defRPr>
            </a:pPr>
            <a:r>
              <a:rPr dirty="0"/>
              <a:t>Adopt common OGC or ISO metadata standard</a:t>
            </a:r>
            <a:endParaRPr sz="2000" dirty="0"/>
          </a:p>
          <a:p>
            <a:pPr marL="342900" indent="-342900" defTabSz="914400">
              <a:spcBef>
                <a:spcPts val="500"/>
              </a:spcBef>
              <a:buSzPct val="100000"/>
              <a:buFont typeface="Arial"/>
              <a:buChar char="•"/>
              <a:defRPr>
                <a:solidFill>
                  <a:srgbClr val="002569"/>
                </a:solidFill>
                <a:latin typeface="+mj-lt"/>
                <a:ea typeface="+mj-ea"/>
                <a:cs typeface="+mj-cs"/>
                <a:sym typeface="Helvetica"/>
              </a:defRPr>
            </a:pPr>
            <a:r>
              <a:rPr u="sng" dirty="0"/>
              <a:t>Product-specific</a:t>
            </a:r>
            <a:r>
              <a:rPr dirty="0"/>
              <a:t> metadata are constant for all images in the product </a:t>
            </a:r>
            <a:r>
              <a:rPr dirty="0" smtClean="0"/>
              <a:t>line</a:t>
            </a:r>
            <a:r>
              <a:rPr lang="en-US" dirty="0" smtClean="0"/>
              <a:t/>
            </a:r>
            <a:br>
              <a:rPr lang="en-US" dirty="0" smtClean="0"/>
            </a:br>
            <a:r>
              <a:rPr lang="en-US" dirty="0" smtClean="0"/>
              <a:t>(e.g. pixel size, grid, accuracy)</a:t>
            </a:r>
            <a:endParaRPr sz="2000" dirty="0"/>
          </a:p>
          <a:p>
            <a:pPr marL="342900" indent="-342900" defTabSz="914400">
              <a:spcBef>
                <a:spcPts val="500"/>
              </a:spcBef>
              <a:buSzPct val="100000"/>
              <a:buFont typeface="Arial"/>
              <a:buChar char="•"/>
              <a:defRPr>
                <a:solidFill>
                  <a:srgbClr val="002569"/>
                </a:solidFill>
                <a:latin typeface="+mj-lt"/>
                <a:ea typeface="+mj-ea"/>
                <a:cs typeface="+mj-cs"/>
                <a:sym typeface="Helvetica"/>
              </a:defRPr>
            </a:pPr>
            <a:r>
              <a:rPr u="sng" dirty="0"/>
              <a:t>Image-specific</a:t>
            </a:r>
            <a:r>
              <a:rPr dirty="0"/>
              <a:t> metadata are specified for each </a:t>
            </a:r>
            <a:r>
              <a:rPr dirty="0" smtClean="0"/>
              <a:t>image</a:t>
            </a:r>
            <a:r>
              <a:rPr lang="en-US" dirty="0" smtClean="0"/>
              <a:t> (e.g. geolocation accuracy, cloud cover)</a:t>
            </a:r>
            <a:endParaRPr sz="2000" dirty="0"/>
          </a:p>
          <a:p>
            <a:pPr marL="342900" indent="-342900" defTabSz="914400">
              <a:spcBef>
                <a:spcPts val="500"/>
              </a:spcBef>
              <a:buSzPct val="100000"/>
              <a:buFont typeface="Arial"/>
              <a:buChar char="•"/>
              <a:defRPr>
                <a:solidFill>
                  <a:srgbClr val="002569"/>
                </a:solidFill>
                <a:latin typeface="+mj-lt"/>
                <a:ea typeface="+mj-ea"/>
                <a:cs typeface="+mj-cs"/>
                <a:sym typeface="Helvetica"/>
              </a:defRPr>
            </a:pPr>
            <a:r>
              <a:rPr dirty="0" smtClean="0"/>
              <a:t>General </a:t>
            </a:r>
            <a:r>
              <a:rPr dirty="0"/>
              <a:t>metadata </a:t>
            </a:r>
            <a:r>
              <a:rPr dirty="0" smtClean="0"/>
              <a:t>are </a:t>
            </a:r>
            <a:r>
              <a:rPr dirty="0"/>
              <a:t>compared between products to establish interoperability using MRI guidelines</a:t>
            </a:r>
          </a:p>
        </p:txBody>
      </p:sp>
      <p:pic>
        <p:nvPicPr>
          <p:cNvPr id="81" name="image7.tif"/>
          <p:cNvPicPr>
            <a:picLocks noChangeAspect="1"/>
          </p:cNvPicPr>
          <p:nvPr/>
        </p:nvPicPr>
        <p:blipFill>
          <a:blip r:embed="rId2">
            <a:extLst/>
          </a:blip>
          <a:stretch>
            <a:fillRect/>
          </a:stretch>
        </p:blipFill>
        <p:spPr>
          <a:xfrm>
            <a:off x="3704573" y="1160441"/>
            <a:ext cx="5551937" cy="546895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sldNum" sz="quarter" idx="2"/>
          </p:nvPr>
        </p:nvSpPr>
        <p:spPr>
          <a:xfrm>
            <a:off x="8772142" y="6638542"/>
            <a:ext cx="286515" cy="1905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
        <p:nvSpPr>
          <p:cNvPr id="84" name="Shape 84"/>
          <p:cNvSpPr>
            <a:spLocks noGrp="1"/>
          </p:cNvSpPr>
          <p:nvPr>
            <p:ph type="body" sz="half" idx="1"/>
          </p:nvPr>
        </p:nvSpPr>
        <p:spPr>
          <a:xfrm>
            <a:off x="228600" y="1349795"/>
            <a:ext cx="3276600" cy="5334001"/>
          </a:xfrm>
          <a:prstGeom prst="rect">
            <a:avLst/>
          </a:prstGeom>
        </p:spPr>
        <p:txBody>
          <a:bodyPr/>
          <a:lstStyle/>
          <a:p>
            <a:r>
              <a:t>Interoperability issues include documented algorithms and accuracies for</a:t>
            </a:r>
          </a:p>
          <a:p>
            <a:pPr lvl="1">
              <a:buFont typeface="Courier New"/>
            </a:pPr>
            <a:r>
              <a:t>Cloud cover and shadow </a:t>
            </a:r>
          </a:p>
          <a:p>
            <a:pPr lvl="1">
              <a:buFont typeface="Courier New"/>
            </a:pPr>
            <a:r>
              <a:t>Land, water and vegetation</a:t>
            </a:r>
          </a:p>
          <a:p>
            <a:pPr lvl="1">
              <a:buFont typeface="Courier New"/>
            </a:pPr>
            <a:r>
              <a:t>Terrain shadow</a:t>
            </a:r>
          </a:p>
          <a:p>
            <a:pPr lvl="1">
              <a:buFont typeface="Courier New"/>
            </a:pPr>
            <a:r>
              <a:t>Atmospheric model inputs, including aerosols</a:t>
            </a:r>
          </a:p>
          <a:p>
            <a:pPr lvl="1">
              <a:buFont typeface="Courier New"/>
            </a:pPr>
            <a:r>
              <a:t>Saturation and other data quality</a:t>
            </a:r>
          </a:p>
        </p:txBody>
      </p:sp>
      <p:sp>
        <p:nvSpPr>
          <p:cNvPr id="85" name="Shape 85"/>
          <p:cNvSpPr/>
          <p:nvPr/>
        </p:nvSpPr>
        <p:spPr>
          <a:xfrm>
            <a:off x="2199068" y="253285"/>
            <a:ext cx="4953000" cy="4597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Autofit/>
          </a:bodyPr>
          <a:lstStyle>
            <a:lvl1pPr defTabSz="914400">
              <a:spcBef>
                <a:spcPts val="500"/>
              </a:spcBef>
              <a:defRPr sz="2400">
                <a:solidFill>
                  <a:srgbClr val="FFFFFF"/>
                </a:solidFill>
                <a:latin typeface="+mj-lt"/>
                <a:ea typeface="+mj-ea"/>
                <a:cs typeface="+mj-cs"/>
                <a:sym typeface="Helvetica"/>
              </a:defRPr>
            </a:lvl1pPr>
          </a:lstStyle>
          <a:p>
            <a:r>
              <a:rPr sz="3600" b="1"/>
              <a:t>Per Pixel Metadata</a:t>
            </a:r>
          </a:p>
        </p:txBody>
      </p:sp>
      <p:pic>
        <p:nvPicPr>
          <p:cNvPr id="86" name="image8.tif"/>
          <p:cNvPicPr>
            <a:picLocks noChangeAspect="1"/>
          </p:cNvPicPr>
          <p:nvPr/>
        </p:nvPicPr>
        <p:blipFill>
          <a:blip r:embed="rId2">
            <a:extLst/>
          </a:blip>
          <a:stretch>
            <a:fillRect/>
          </a:stretch>
        </p:blipFill>
        <p:spPr>
          <a:xfrm>
            <a:off x="3569834" y="1243558"/>
            <a:ext cx="5497966" cy="547948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sldNum" sz="quarter" idx="2"/>
          </p:nvPr>
        </p:nvSpPr>
        <p:spPr>
          <a:xfrm>
            <a:off x="8772142" y="6638542"/>
            <a:ext cx="286515" cy="1905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
        <p:nvSpPr>
          <p:cNvPr id="94" name="Shape 94"/>
          <p:cNvSpPr>
            <a:spLocks noGrp="1"/>
          </p:cNvSpPr>
          <p:nvPr>
            <p:ph type="body" sz="half" idx="1"/>
          </p:nvPr>
        </p:nvSpPr>
        <p:spPr>
          <a:xfrm>
            <a:off x="152398" y="1353982"/>
            <a:ext cx="2812474" cy="4944056"/>
          </a:xfrm>
          <a:prstGeom prst="rect">
            <a:avLst/>
          </a:prstGeom>
        </p:spPr>
        <p:txBody>
          <a:bodyPr>
            <a:normAutofit/>
          </a:bodyPr>
          <a:lstStyle/>
          <a:p>
            <a:r>
              <a:rPr sz="2400" dirty="0"/>
              <a:t>Interoperability issues</a:t>
            </a:r>
          </a:p>
          <a:p>
            <a:pPr lvl="1">
              <a:buFont typeface="Courier New"/>
            </a:pPr>
            <a:r>
              <a:rPr lang="en-US" sz="2400" dirty="0"/>
              <a:t>D</a:t>
            </a:r>
            <a:r>
              <a:rPr sz="2400" dirty="0" smtClean="0"/>
              <a:t>ifferent </a:t>
            </a:r>
            <a:r>
              <a:rPr sz="2400" dirty="0"/>
              <a:t>pixel </a:t>
            </a:r>
            <a:r>
              <a:rPr sz="2400" dirty="0" smtClean="0"/>
              <a:t>size</a:t>
            </a:r>
            <a:r>
              <a:rPr lang="en-US" sz="2400" dirty="0" smtClean="0"/>
              <a:t>s</a:t>
            </a:r>
            <a:endParaRPr sz="2400" dirty="0"/>
          </a:p>
          <a:p>
            <a:pPr lvl="1">
              <a:buFont typeface="Courier New"/>
            </a:pPr>
            <a:r>
              <a:rPr sz="2400" dirty="0"/>
              <a:t>Spatial RMSE</a:t>
            </a:r>
          </a:p>
          <a:p>
            <a:pPr lvl="1">
              <a:buFont typeface="Courier New"/>
            </a:pPr>
            <a:r>
              <a:rPr lang="en-US" sz="2400" dirty="0"/>
              <a:t>R</a:t>
            </a:r>
            <a:r>
              <a:rPr sz="2400" dirty="0" smtClean="0"/>
              <a:t>eference </a:t>
            </a:r>
            <a:r>
              <a:rPr sz="2400" dirty="0"/>
              <a:t>grid and accuracy</a:t>
            </a:r>
          </a:p>
          <a:p>
            <a:pPr lvl="1">
              <a:buFont typeface="Courier New"/>
            </a:pPr>
            <a:r>
              <a:rPr sz="2400" dirty="0" smtClean="0"/>
              <a:t>DEM </a:t>
            </a:r>
            <a:r>
              <a:rPr sz="2400" dirty="0"/>
              <a:t>and </a:t>
            </a:r>
            <a:r>
              <a:rPr sz="2400" dirty="0" smtClean="0"/>
              <a:t>accuracy</a:t>
            </a:r>
            <a:endParaRPr sz="2400" dirty="0"/>
          </a:p>
        </p:txBody>
      </p:sp>
      <p:sp>
        <p:nvSpPr>
          <p:cNvPr id="95" name="Shape 95"/>
          <p:cNvSpPr/>
          <p:nvPr/>
        </p:nvSpPr>
        <p:spPr>
          <a:xfrm>
            <a:off x="2211946" y="207975"/>
            <a:ext cx="4953000" cy="4597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Autofit/>
          </a:bodyPr>
          <a:lstStyle>
            <a:lvl1pPr defTabSz="914400">
              <a:spcBef>
                <a:spcPts val="500"/>
              </a:spcBef>
              <a:defRPr sz="2400">
                <a:solidFill>
                  <a:srgbClr val="FFFFFF"/>
                </a:solidFill>
                <a:latin typeface="+mj-lt"/>
                <a:ea typeface="+mj-ea"/>
                <a:cs typeface="+mj-cs"/>
                <a:sym typeface="Helvetica"/>
              </a:defRPr>
            </a:lvl1pPr>
          </a:lstStyle>
          <a:p>
            <a:r>
              <a:rPr sz="4000" b="1"/>
              <a:t>Geolocation</a:t>
            </a:r>
          </a:p>
        </p:txBody>
      </p:sp>
      <p:pic>
        <p:nvPicPr>
          <p:cNvPr id="96" name="image10.tif"/>
          <p:cNvPicPr>
            <a:picLocks noChangeAspect="1"/>
          </p:cNvPicPr>
          <p:nvPr/>
        </p:nvPicPr>
        <p:blipFill>
          <a:blip r:embed="rId2">
            <a:extLst/>
          </a:blip>
          <a:stretch>
            <a:fillRect/>
          </a:stretch>
        </p:blipFill>
        <p:spPr>
          <a:xfrm>
            <a:off x="3129195" y="1353982"/>
            <a:ext cx="5786204" cy="384908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TotalTime>
  <Words>888</Words>
  <Application>Microsoft Macintosh PowerPoint</Application>
  <PresentationFormat>On-screen Show (4:3)</PresentationFormat>
  <Paragraphs>145</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Avenir Roman</vt:lpstr>
      <vt:lpstr>Calibri</vt:lpstr>
      <vt:lpstr>Courier New</vt:lpstr>
      <vt:lpstr>Helvetica</vt:lpstr>
      <vt:lpstr>Arial</vt:lpstr>
      <vt:lpstr>Default</vt:lpstr>
      <vt:lpstr>Moderate Resolution Sensor Interoperability (MRI)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Moderate Resolution Sensor Interoperability: Framework</dc:title>
  <cp:lastModifiedBy>Brian Killough</cp:lastModifiedBy>
  <cp:revision>7</cp:revision>
  <dcterms:modified xsi:type="dcterms:W3CDTF">2017-04-04T00:45:52Z</dcterms:modified>
</cp:coreProperties>
</file>