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11"/>
  </p:notesMasterIdLst>
  <p:sldIdLst>
    <p:sldId id="274" r:id="rId2"/>
    <p:sldId id="291" r:id="rId3"/>
    <p:sldId id="276" r:id="rId4"/>
    <p:sldId id="281" r:id="rId5"/>
    <p:sldId id="282" r:id="rId6"/>
    <p:sldId id="286" r:id="rId7"/>
    <p:sldId id="288" r:id="rId8"/>
    <p:sldId id="290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517" autoAdjust="0"/>
  </p:normalViewPr>
  <p:slideViewPr>
    <p:cSldViewPr snapToGrid="0">
      <p:cViewPr>
        <p:scale>
          <a:sx n="81" d="100"/>
          <a:sy n="81" d="100"/>
        </p:scale>
        <p:origin x="-786" y="-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68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81BD-80DA-4BF1-8F89-B6B1AA90830A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402F-A3AD-4CD5-B0F0-57CE6E40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402F-A3AD-4CD5-B0F0-57CE6E40E4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402F-A3AD-4CD5-B0F0-57CE6E40E4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3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://www.nasa.gov/sites/default/files/thumbnails/image/mulanjemassif_malawi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3"/>
          <a:stretch/>
        </p:blipFill>
        <p:spPr bwMode="auto">
          <a:xfrm rot="16200000">
            <a:off x="2853123" y="-2853122"/>
            <a:ext cx="3435470" cy="9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657850" y="3724763"/>
            <a:ext cx="3302472" cy="1147233"/>
          </a:xfrm>
        </p:spPr>
        <p:txBody>
          <a:bodyPr lIns="68580" rIns="6858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400"/>
            </a:lvl4pPr>
            <a:lvl5pPr marL="1371600" indent="0" algn="ctr">
              <a:buNone/>
              <a:defRPr sz="1400"/>
            </a:lvl5pPr>
            <a:lvl6pPr marL="1714500" indent="0" algn="ctr">
              <a:buNone/>
              <a:defRPr sz="1400"/>
            </a:lvl6pPr>
            <a:lvl7pPr marL="2057400" indent="0" algn="ctr">
              <a:buNone/>
              <a:defRPr sz="1400"/>
            </a:lvl7pPr>
            <a:lvl8pPr marL="2400300" indent="0" algn="ctr">
              <a:buNone/>
              <a:defRPr sz="1400"/>
            </a:lvl8pPr>
            <a:lvl9pPr marL="27432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263552" y="3867153"/>
            <a:ext cx="596" cy="88289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3250803"/>
            <a:ext cx="1408078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Image Credit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: ISERV/NASA</a:t>
            </a:r>
          </a:p>
        </p:txBody>
      </p:sp>
      <p:sp>
        <p:nvSpPr>
          <p:cNvPr id="12" name="Title Placeholder 1"/>
          <p:cNvSpPr>
            <a:spLocks noGrp="1"/>
          </p:cNvSpPr>
          <p:nvPr userDrawn="1">
            <p:ph type="title"/>
          </p:nvPr>
        </p:nvSpPr>
        <p:spPr>
          <a:xfrm>
            <a:off x="1121219" y="530743"/>
            <a:ext cx="6906105" cy="1355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6290" y="3670989"/>
            <a:ext cx="5095514" cy="1403726"/>
            <a:chOff x="181720" y="4894652"/>
            <a:chExt cx="6794018" cy="1871634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59" y="4894652"/>
              <a:ext cx="5480779" cy="18716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0" y="4966351"/>
              <a:ext cx="1572085" cy="1569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9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876" y="4853028"/>
            <a:ext cx="1615607" cy="205740"/>
          </a:xfrm>
        </p:spPr>
        <p:txBody>
          <a:bodyPr/>
          <a:lstStyle/>
          <a:p>
            <a:fld id="{4A9471D5-10D0-4E8B-8B9E-9A6A51DBB60D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4189" y="4853028"/>
            <a:ext cx="5714105" cy="2057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42938" y="1539933"/>
            <a:ext cx="7879686" cy="3192087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132160" indent="-132160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defRPr/>
            </a:lvl1pPr>
            <a:lvl2pPr marL="297656" indent="-127397">
              <a:lnSpc>
                <a:spcPct val="8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/>
            </a:lvl2pPr>
            <a:lvl3pPr>
              <a:lnSpc>
                <a:spcPct val="8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 marL="445770" indent="-102870">
              <a:lnSpc>
                <a:spcPct val="8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lvl4pPr>
            <a:lvl5pPr marL="601266" indent="-121444">
              <a:lnSpc>
                <a:spcPct val="80000"/>
              </a:lnSpc>
              <a:spcBef>
                <a:spcPts val="225"/>
              </a:spcBef>
              <a:spcAft>
                <a:spcPts val="225"/>
              </a:spcAft>
              <a:buSzPct val="75000"/>
              <a:buFont typeface="Tw Cen MT" panose="020B0602020104020603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25866" y="352943"/>
            <a:ext cx="7096759" cy="8827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496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E20-B90E-419E-83D8-28CB4543C9D2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7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5230784" y="3575135"/>
            <a:ext cx="3669218" cy="1147233"/>
          </a:xfrm>
        </p:spPr>
        <p:txBody>
          <a:bodyPr lIns="68580" rIns="6858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400"/>
            </a:lvl4pPr>
            <a:lvl5pPr marL="1371600" indent="0" algn="ctr">
              <a:buNone/>
              <a:defRPr sz="1400"/>
            </a:lvl5pPr>
            <a:lvl6pPr marL="1714500" indent="0" algn="ctr">
              <a:buNone/>
              <a:defRPr sz="1400"/>
            </a:lvl6pPr>
            <a:lvl7pPr marL="2057400" indent="0" algn="ctr">
              <a:buNone/>
              <a:defRPr sz="1400"/>
            </a:lvl7pPr>
            <a:lvl8pPr marL="2400300" indent="0" algn="ctr">
              <a:buNone/>
              <a:defRPr sz="1400"/>
            </a:lvl8pPr>
            <a:lvl9pPr marL="27432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5145093" y="3771561"/>
            <a:ext cx="0" cy="7543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 userDrawn="1"/>
        </p:nvGrpSpPr>
        <p:grpSpPr>
          <a:xfrm>
            <a:off x="1258581" y="3980471"/>
            <a:ext cx="3754790" cy="336561"/>
            <a:chOff x="1795548" y="6181809"/>
            <a:chExt cx="6352043" cy="569366"/>
          </a:xfrm>
        </p:grpSpPr>
        <p:pic>
          <p:nvPicPr>
            <p:cNvPr id="28" name="Picture 2" descr="usda 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548" y="6253914"/>
              <a:ext cx="605014" cy="41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Department of Defense Seal | Flickr - Photo Sharing!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599" y="6217530"/>
              <a:ext cx="516919" cy="50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DOE-logo.png — Simergy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139" y="6217074"/>
              <a:ext cx="518514" cy="51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Department of Homeland Security Seal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767" y="6217783"/>
              <a:ext cx="501017" cy="50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8" descr="https://images.duckduckgo.com/iu/?u=http%3A%2F%2Ftse2.mm.bing.net%2Fth%3Fid%3DOIP.M63dc65a27dd950eafd9a3928e59d47a6H0%26pid%3D15.1&amp;f=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828" y="6224518"/>
              <a:ext cx="493712" cy="49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0" descr="Department of Commerce FOIA request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783" y="6217640"/>
              <a:ext cx="507961" cy="50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 descr="... Children of the U. S. Department of State Office of Overseas Schools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934" y="6224049"/>
              <a:ext cx="492317" cy="49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4" descr="https://images.duckduckgo.com/iu/?u=http%3A%2F%2Ftse4.mm.bing.net%2Fth%3Fid%3DOIP.M62a2d5ecab7b0555e6a920bf47e3f5b1H0%26pid%3D15.1&amp;f=1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858" y="6224746"/>
              <a:ext cx="488723" cy="488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8" descr="EPA logo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840" y="6181809"/>
              <a:ext cx="516919" cy="562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4" descr="NASA Logo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47" y="6249879"/>
              <a:ext cx="542542" cy="45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6" descr="http://www.nsf.gov/images/logos/nsf1.jp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264" y="6213798"/>
              <a:ext cx="516919" cy="520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Smithsonian logo (color).jp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302" y="6241961"/>
              <a:ext cx="421882" cy="50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0" descr="File:USAID-Logo.sv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879" y="6221892"/>
              <a:ext cx="491712" cy="49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http://www.nasa.gov/sites/default/files/images/709657main_earth20121129c_full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6"/>
          <a:stretch/>
        </p:blipFill>
        <p:spPr bwMode="auto">
          <a:xfrm>
            <a:off x="0" y="0"/>
            <a:ext cx="9141714" cy="34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3250804"/>
            <a:ext cx="2478383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Image credit: Ian </a:t>
            </a:r>
            <a:r>
              <a:rPr lang="en-US" sz="800" dirty="0" err="1">
                <a:solidFill>
                  <a:schemeClr val="bg1"/>
                </a:solidFill>
                <a:latin typeface="+mj-lt"/>
              </a:rPr>
              <a:t>Joughin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, University of Washington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" y="3758302"/>
            <a:ext cx="768798" cy="7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388" y="352943"/>
            <a:ext cx="7096759" cy="8827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539933"/>
            <a:ext cx="7879686" cy="3192087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8" y="4845556"/>
            <a:ext cx="161560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FBE5F5-F10B-4EC8-B7A4-E8CE444550A7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1721" y="4853028"/>
            <a:ext cx="5726573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451411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5" y="410491"/>
            <a:ext cx="768798" cy="7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32160" indent="-132160" algn="l" defTabSz="685800" rtl="0" eaLnBrk="1" latinLnBrk="0" hangingPunct="1">
        <a:lnSpc>
          <a:spcPct val="100000"/>
        </a:lnSpc>
        <a:spcBef>
          <a:spcPts val="900"/>
        </a:spcBef>
        <a:spcAft>
          <a:spcPts val="225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85" indent="-102394" algn="l" defTabSz="685800" rtl="0" eaLnBrk="1" latinLnBrk="0" hangingPunct="1">
        <a:lnSpc>
          <a:spcPct val="100000"/>
        </a:lnSpc>
        <a:spcBef>
          <a:spcPts val="75"/>
        </a:spcBef>
        <a:spcAft>
          <a:spcPts val="375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88144" indent="-133350" algn="l" defTabSz="685800" rtl="0" eaLnBrk="1" latinLnBrk="0" hangingPunct="1">
        <a:lnSpc>
          <a:spcPct val="80000"/>
        </a:lnSpc>
        <a:spcBef>
          <a:spcPts val="225"/>
        </a:spcBef>
        <a:spcAft>
          <a:spcPts val="225"/>
        </a:spcAft>
        <a:buClr>
          <a:schemeClr val="accent1"/>
        </a:buClr>
        <a:buSzPct val="75000"/>
        <a:buFont typeface="Wingdings 3" panose="05040102010807070707" pitchFamily="18" charset="2"/>
        <a:buChar char="Ò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473869" indent="-84535" algn="l" defTabSz="685800" rtl="0" eaLnBrk="1" latinLnBrk="0" hangingPunct="1">
        <a:lnSpc>
          <a:spcPct val="80000"/>
        </a:lnSpc>
        <a:spcBef>
          <a:spcPts val="225"/>
        </a:spcBef>
        <a:spcAft>
          <a:spcPts val="225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58404" indent="-66675" algn="l" defTabSz="685800" rtl="0" eaLnBrk="1" latinLnBrk="0" hangingPunct="1">
        <a:lnSpc>
          <a:spcPct val="80000"/>
        </a:lnSpc>
        <a:spcBef>
          <a:spcPts val="225"/>
        </a:spcBef>
        <a:spcAft>
          <a:spcPts val="225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bamawhitehouse.archives.gov/sites/default/files/microsites/ostp/common_framework_for_earth_observation_dat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amawhitehouse.archives.gov/sites/default/files/microsites/ostp/common_framework_for_earth_observation_dat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7850" y="3467143"/>
            <a:ext cx="3302472" cy="1404854"/>
          </a:xfrm>
        </p:spPr>
        <p:txBody>
          <a:bodyPr>
            <a:normAutofit/>
          </a:bodyPr>
          <a:lstStyle/>
          <a:p>
            <a:r>
              <a:rPr lang="en-US" dirty="0" smtClean="0"/>
              <a:t>Jeff de la </a:t>
            </a:r>
            <a:r>
              <a:rPr lang="en-US" dirty="0" err="1" smtClean="0"/>
              <a:t>Beaujardiere</a:t>
            </a:r>
            <a:r>
              <a:rPr lang="en-US" dirty="0" smtClean="0"/>
              <a:t> (NOAA)</a:t>
            </a:r>
            <a:r>
              <a:rPr lang="en-US" dirty="0"/>
              <a:t>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USGEO Data Management Working Group</a:t>
            </a:r>
          </a:p>
          <a:p>
            <a:endParaRPr lang="en-US" i="1" dirty="0" smtClean="0"/>
          </a:p>
          <a:p>
            <a:r>
              <a:rPr lang="en-US" i="1" dirty="0" smtClean="0"/>
              <a:t>CEOS/WGISS Workshop</a:t>
            </a:r>
          </a:p>
          <a:p>
            <a:r>
              <a:rPr lang="en-US" i="1" dirty="0" smtClean="0"/>
              <a:t>2017 Apr 5</a:t>
            </a:r>
            <a:endParaRPr lang="en-US" i="1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121219" y="530743"/>
            <a:ext cx="6906105" cy="1355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4500" dirty="0" smtClean="0"/>
              <a:t>Common </a:t>
            </a:r>
            <a:r>
              <a:rPr lang="en-US" sz="4500" dirty="0"/>
              <a:t>Framework for Earth Observation Data</a:t>
            </a:r>
          </a:p>
        </p:txBody>
      </p:sp>
    </p:spTree>
    <p:extLst>
      <p:ext uri="{BB962C8B-B14F-4D97-AF65-F5344CB8AC3E}">
        <p14:creationId xmlns:p14="http://schemas.microsoft.com/office/powerpoint/2010/main" val="13889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539933"/>
            <a:ext cx="8258027" cy="3192087"/>
          </a:xfrm>
        </p:spPr>
        <p:txBody>
          <a:bodyPr>
            <a:norm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eveloped by US Group on Earth Observations (USGEO)</a:t>
            </a:r>
            <a:br>
              <a:rPr lang="en-US" sz="2000" dirty="0" smtClean="0"/>
            </a:br>
            <a:r>
              <a:rPr lang="en-US" sz="2000" dirty="0" smtClean="0"/>
              <a:t>Data </a:t>
            </a:r>
            <a:r>
              <a:rPr lang="en-US" sz="2000" dirty="0"/>
              <a:t>Management Working </a:t>
            </a:r>
            <a:r>
              <a:rPr lang="en-US" sz="2000" dirty="0" smtClean="0"/>
              <a:t>Group</a:t>
            </a:r>
          </a:p>
          <a:p>
            <a:r>
              <a:rPr lang="en-US" sz="2000" dirty="0"/>
              <a:t>Issued by OSTP/NSTC/CENRS on 2016 March 23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https://obamawhitehouse.archives.gov/sites/default/files/microsites/ostp/common_framework_for_earth_observation_data.pdf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2000" dirty="0" smtClean="0"/>
              <a:t>Goal: improve interoperability among federally held Earth observation data</a:t>
            </a:r>
          </a:p>
          <a:p>
            <a:r>
              <a:rPr lang="en-US" sz="2000" dirty="0" smtClean="0"/>
              <a:t>Recommendations to agencies, not binding requirements</a:t>
            </a:r>
            <a:endParaRPr lang="en-US" sz="2000" dirty="0"/>
          </a:p>
          <a:p>
            <a:r>
              <a:rPr lang="en-US" sz="2000" dirty="0" smtClean="0"/>
              <a:t>Feedback/concerns can be submitted through agency USGEO DMWG rep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CFEOD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23465" y="1292556"/>
            <a:ext cx="6703066" cy="3658593"/>
            <a:chOff x="-130227" y="1156128"/>
            <a:chExt cx="8937421" cy="5365696"/>
          </a:xfrm>
        </p:grpSpPr>
        <p:grpSp>
          <p:nvGrpSpPr>
            <p:cNvPr id="32" name="Group 31"/>
            <p:cNvGrpSpPr/>
            <p:nvPr/>
          </p:nvGrpSpPr>
          <p:grpSpPr>
            <a:xfrm>
              <a:off x="130345" y="1156128"/>
              <a:ext cx="8676849" cy="5345576"/>
              <a:chOff x="130345" y="1156128"/>
              <a:chExt cx="8676849" cy="534557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72277" y="5638800"/>
                <a:ext cx="246221" cy="556156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           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96889" y="5638800"/>
                <a:ext cx="246221" cy="556156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           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49489" y="5638800"/>
                <a:ext cx="246221" cy="556156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           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951283" y="5638800"/>
                <a:ext cx="246221" cy="556156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           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026351" y="2545866"/>
                <a:ext cx="7534443" cy="278587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r>
                  <a:rPr lang="en-US" i="1" dirty="0"/>
                  <a:t>Common Framework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562562" y="3474720"/>
                <a:ext cx="562191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 dirty="0"/>
                  <a:t>Data Access Services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562562" y="2956560"/>
                <a:ext cx="562191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1" dirty="0" smtClean="0"/>
                  <a:t>Data Search &amp; Discovery </a:t>
                </a:r>
                <a:r>
                  <a:rPr lang="en-US" b="1" dirty="0"/>
                  <a:t>Services</a:t>
                </a:r>
              </a:p>
            </p:txBody>
          </p:sp>
          <p:sp>
            <p:nvSpPr>
              <p:cNvPr id="12" name="Up-Down Arrow 11"/>
              <p:cNvSpPr/>
              <p:nvPr/>
            </p:nvSpPr>
            <p:spPr>
              <a:xfrm>
                <a:off x="4605414" y="2162604"/>
                <a:ext cx="366960" cy="766524"/>
              </a:xfrm>
              <a:prstGeom prst="up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square" tIns="0" bIns="0" anchor="ctr" anchorCtr="1">
                <a:noAutofit/>
              </a:bodyPr>
              <a:lstStyle/>
              <a:p>
                <a:endParaRPr lang="en-US" sz="1200" dirty="0">
                  <a:latin typeface="Arial" charset="0"/>
                </a:endParaRPr>
              </a:p>
            </p:txBody>
          </p:sp>
          <p:sp>
            <p:nvSpPr>
              <p:cNvPr id="13" name="Rounded Rectangle 33"/>
              <p:cNvSpPr>
                <a:spLocks noChangeArrowheads="1"/>
              </p:cNvSpPr>
              <p:nvPr/>
            </p:nvSpPr>
            <p:spPr bwMode="auto">
              <a:xfrm>
                <a:off x="988810" y="1156128"/>
                <a:ext cx="1637765" cy="914400"/>
              </a:xfrm>
              <a:prstGeom prst="bevel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 anchorCtr="1">
                <a:noAutofit/>
              </a:bodyPr>
              <a:lstStyle/>
              <a:p>
                <a:pPr algn="ctr"/>
                <a:r>
                  <a:rPr lang="en-US" sz="1200" dirty="0"/>
                  <a:t>Data.gov</a:t>
                </a:r>
              </a:p>
              <a:p>
                <a:pPr algn="ctr"/>
                <a:r>
                  <a:rPr lang="en-US" sz="1200" dirty="0"/>
                  <a:t>and</a:t>
                </a:r>
              </a:p>
              <a:p>
                <a:pPr algn="ctr"/>
                <a:r>
                  <a:rPr lang="en-US" sz="1200" dirty="0"/>
                  <a:t>Other Portals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67561" y="5784027"/>
                <a:ext cx="874832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NOAA	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50340" y="5784026"/>
                <a:ext cx="814753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USGS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79995" y="5784026"/>
                <a:ext cx="814753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NASA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45819" y="5784026"/>
                <a:ext cx="670165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USN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42716" y="5784026"/>
                <a:ext cx="759933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USAF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126977" y="5784026"/>
                <a:ext cx="680217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DOE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99044" y="5784026"/>
                <a:ext cx="794883" cy="717677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USDA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74680" y="5784026"/>
                <a:ext cx="630424" cy="713311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 smtClean="0"/>
                  <a:t>NSF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562562" y="3992880"/>
                <a:ext cx="562191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 dirty="0"/>
                  <a:t>Data </a:t>
                </a:r>
                <a:r>
                  <a:rPr lang="en-US" b="1" dirty="0" smtClean="0"/>
                  <a:t>Documentation</a:t>
                </a:r>
                <a:endParaRPr lang="en-US" b="1" dirty="0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62562" y="4511040"/>
                <a:ext cx="562191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 dirty="0" smtClean="0"/>
                  <a:t>Compatible Formats and Vocabularies</a:t>
                </a:r>
                <a:endParaRPr lang="en-US" b="1" dirty="0"/>
              </a:p>
            </p:txBody>
          </p:sp>
          <p:sp>
            <p:nvSpPr>
              <p:cNvPr id="24" name="Up-Down Arrow 23"/>
              <p:cNvSpPr/>
              <p:nvPr/>
            </p:nvSpPr>
            <p:spPr>
              <a:xfrm>
                <a:off x="4612434" y="4948476"/>
                <a:ext cx="366960" cy="766524"/>
              </a:xfrm>
              <a:prstGeom prst="up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square" tIns="0" bIns="0" anchor="ctr" anchorCtr="1">
                <a:noAutofit/>
              </a:bodyPr>
              <a:lstStyle/>
              <a:p>
                <a:endParaRPr lang="en-US" sz="1200" dirty="0"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345" y="1238935"/>
                <a:ext cx="762621" cy="76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/>
                  <a:t>User</a:t>
                </a:r>
              </a:p>
              <a:p>
                <a:pPr algn="r"/>
                <a:r>
                  <a:rPr lang="en-US" b="1" dirty="0" smtClean="0"/>
                  <a:t>Tools</a:t>
                </a:r>
                <a:endParaRPr lang="en-US" b="1" dirty="0"/>
              </a:p>
            </p:txBody>
          </p:sp>
          <p:sp>
            <p:nvSpPr>
              <p:cNvPr id="26" name="Rounded Rectangle 33"/>
              <p:cNvSpPr>
                <a:spLocks noChangeArrowheads="1"/>
              </p:cNvSpPr>
              <p:nvPr/>
            </p:nvSpPr>
            <p:spPr bwMode="auto">
              <a:xfrm>
                <a:off x="2921863" y="1156128"/>
                <a:ext cx="1212072" cy="914400"/>
              </a:xfrm>
              <a:prstGeom prst="bevel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 anchorCtr="1">
                <a:noAutofit/>
              </a:bodyPr>
              <a:lstStyle/>
              <a:p>
                <a:pPr algn="ctr"/>
                <a:r>
                  <a:rPr lang="en-US" sz="1200" dirty="0"/>
                  <a:t>Decision</a:t>
                </a:r>
              </a:p>
              <a:p>
                <a:pPr algn="ctr"/>
                <a:r>
                  <a:rPr lang="en-US" sz="1200" dirty="0"/>
                  <a:t>Support</a:t>
                </a:r>
              </a:p>
              <a:p>
                <a:pPr algn="ctr"/>
                <a:r>
                  <a:rPr lang="en-US" sz="1200" dirty="0"/>
                  <a:t>Tools</a:t>
                </a:r>
              </a:p>
            </p:txBody>
          </p:sp>
          <p:sp>
            <p:nvSpPr>
              <p:cNvPr id="27" name="Rounded Rectangle 33"/>
              <p:cNvSpPr>
                <a:spLocks noChangeArrowheads="1"/>
              </p:cNvSpPr>
              <p:nvPr/>
            </p:nvSpPr>
            <p:spPr bwMode="auto">
              <a:xfrm>
                <a:off x="4429223" y="1156128"/>
                <a:ext cx="1159128" cy="914400"/>
              </a:xfrm>
              <a:prstGeom prst="bevel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 anchorCtr="1">
                <a:noAutofit/>
              </a:bodyPr>
              <a:lstStyle/>
              <a:p>
                <a:pPr algn="ctr"/>
                <a:r>
                  <a:rPr lang="en-US" sz="1200" dirty="0"/>
                  <a:t>Scientific</a:t>
                </a:r>
              </a:p>
              <a:p>
                <a:pPr algn="ctr"/>
                <a:r>
                  <a:rPr lang="en-US" sz="1200" dirty="0"/>
                  <a:t>Software</a:t>
                </a:r>
              </a:p>
            </p:txBody>
          </p:sp>
          <p:sp>
            <p:nvSpPr>
              <p:cNvPr id="28" name="Rounded Rectangle 33"/>
              <p:cNvSpPr>
                <a:spLocks noChangeArrowheads="1"/>
              </p:cNvSpPr>
              <p:nvPr/>
            </p:nvSpPr>
            <p:spPr bwMode="auto">
              <a:xfrm>
                <a:off x="7417794" y="1156128"/>
                <a:ext cx="1178987" cy="914400"/>
              </a:xfrm>
              <a:prstGeom prst="bevel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 anchorCtr="1">
                <a:noAutofit/>
              </a:bodyPr>
              <a:lstStyle/>
              <a:p>
                <a:pPr algn="ctr"/>
                <a:r>
                  <a:rPr lang="en-US" sz="1200" dirty="0"/>
                  <a:t>Value-</a:t>
                </a:r>
              </a:p>
              <a:p>
                <a:pPr algn="ctr"/>
                <a:r>
                  <a:rPr lang="en-US" sz="1200" dirty="0"/>
                  <a:t>Adding</a:t>
                </a:r>
              </a:p>
              <a:p>
                <a:pPr algn="ctr"/>
                <a:r>
                  <a:rPr lang="en-US" sz="1200" dirty="0"/>
                  <a:t>Reseller</a:t>
                </a:r>
              </a:p>
            </p:txBody>
          </p:sp>
          <p:sp>
            <p:nvSpPr>
              <p:cNvPr id="29" name="Rounded Rectangle 33"/>
              <p:cNvSpPr>
                <a:spLocks noChangeArrowheads="1"/>
              </p:cNvSpPr>
              <p:nvPr/>
            </p:nvSpPr>
            <p:spPr bwMode="auto">
              <a:xfrm>
                <a:off x="5893794" y="1156128"/>
                <a:ext cx="1277595" cy="914400"/>
              </a:xfrm>
              <a:prstGeom prst="bevel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tIns="0" bIns="0" anchor="ctr" anchorCtr="1">
                <a:noAutofit/>
              </a:bodyPr>
              <a:lstStyle/>
              <a:p>
                <a:pPr algn="ctr"/>
                <a:r>
                  <a:rPr lang="en-US" sz="1200" dirty="0"/>
                  <a:t>Numerical</a:t>
                </a:r>
              </a:p>
              <a:p>
                <a:pPr algn="ctr"/>
                <a:r>
                  <a:rPr lang="en-US" sz="1200" dirty="0"/>
                  <a:t>Models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63089" y="5784026"/>
                <a:ext cx="596177" cy="695849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EPA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43000" y="2956561"/>
                <a:ext cx="1136434" cy="1920240"/>
              </a:xfrm>
              <a:prstGeom prst="foldedCorner">
                <a:avLst/>
              </a:prstGeom>
              <a:solidFill>
                <a:srgbClr val="FFFF99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i="1" dirty="0" smtClean="0"/>
                  <a:t>shared standards</a:t>
                </a:r>
                <a:endParaRPr lang="en-US" i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-130227" y="5754469"/>
              <a:ext cx="1084773" cy="767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Data</a:t>
              </a:r>
            </a:p>
            <a:p>
              <a:pPr algn="r"/>
              <a:r>
                <a:rPr lang="en-US" b="1" dirty="0" smtClean="0"/>
                <a:t>Sources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22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260333"/>
            <a:ext cx="7879686" cy="3192087"/>
          </a:xfrm>
        </p:spPr>
        <p:txBody>
          <a:bodyPr>
            <a:normAutofit/>
          </a:bodyPr>
          <a:lstStyle/>
          <a:p>
            <a:r>
              <a:rPr lang="en-US" sz="2000" dirty="0"/>
              <a:t>The aspects of data management in the document are organized as follows:</a:t>
            </a:r>
          </a:p>
          <a:p>
            <a:pPr lvl="1"/>
            <a:r>
              <a:rPr lang="en-US" sz="1800" dirty="0"/>
              <a:t>Data Search and Discovery Services</a:t>
            </a:r>
          </a:p>
          <a:p>
            <a:pPr lvl="1"/>
            <a:r>
              <a:rPr lang="en-US" sz="1800" dirty="0"/>
              <a:t>Data Access Services</a:t>
            </a:r>
          </a:p>
          <a:p>
            <a:pPr lvl="1"/>
            <a:r>
              <a:rPr lang="en-US" sz="1800" dirty="0"/>
              <a:t>Data Documentation</a:t>
            </a:r>
          </a:p>
          <a:p>
            <a:pPr lvl="1"/>
            <a:r>
              <a:rPr lang="en-US" sz="1800" dirty="0" smtClean="0"/>
              <a:t>Compatible </a:t>
            </a:r>
            <a:r>
              <a:rPr lang="en-US" sz="1800" dirty="0"/>
              <a:t>Formats and </a:t>
            </a:r>
            <a:r>
              <a:rPr lang="en-US" sz="1800" dirty="0" smtClean="0"/>
              <a:t>Vocabularies</a:t>
            </a:r>
          </a:p>
          <a:p>
            <a:pPr marL="170259" lvl="1" indent="0">
              <a:buNone/>
            </a:pPr>
            <a:endParaRPr lang="en-US" sz="1800" dirty="0"/>
          </a:p>
          <a:p>
            <a:r>
              <a:rPr lang="en-US" sz="2000" dirty="0"/>
              <a:t>In each category, recommendations are discussed at three levels</a:t>
            </a:r>
          </a:p>
          <a:p>
            <a:pPr lvl="1"/>
            <a:r>
              <a:rPr lang="en-US" sz="1800" dirty="0"/>
              <a:t>Standards and protocols</a:t>
            </a:r>
          </a:p>
          <a:p>
            <a:pPr lvl="1"/>
            <a:r>
              <a:rPr lang="en-US" sz="1800" dirty="0"/>
              <a:t>Methods and practices</a:t>
            </a:r>
          </a:p>
          <a:p>
            <a:pPr lvl="1"/>
            <a:r>
              <a:rPr lang="en-US" sz="1800" dirty="0"/>
              <a:t>Implementations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438773"/>
            <a:ext cx="7879686" cy="3192087"/>
          </a:xfrm>
        </p:spPr>
        <p:txBody>
          <a:bodyPr>
            <a:noAutofit/>
          </a:bodyPr>
          <a:lstStyle/>
          <a:p>
            <a:r>
              <a:rPr lang="en-US" sz="2000" dirty="0"/>
              <a:t>Provides guidance on the creation and organization of searchable catalogs of data</a:t>
            </a:r>
          </a:p>
          <a:p>
            <a:r>
              <a:rPr lang="en-US" sz="2000" dirty="0"/>
              <a:t>Machine-to-machine interfaces should be supported</a:t>
            </a:r>
          </a:p>
          <a:p>
            <a:r>
              <a:rPr lang="en-US" sz="2000" dirty="0"/>
              <a:t>The </a:t>
            </a:r>
            <a:r>
              <a:rPr lang="en-US" sz="2000" i="1" dirty="0"/>
              <a:t>National Strategy for Civil Earth Observations </a:t>
            </a:r>
            <a:r>
              <a:rPr lang="en-US" sz="2000" dirty="0"/>
              <a:t>called for establishment of formal standards-based catalog services which could be indexed by commercial search </a:t>
            </a:r>
            <a:r>
              <a:rPr lang="en-US" sz="2000" dirty="0" smtClean="0"/>
              <a:t>engines</a:t>
            </a:r>
          </a:p>
          <a:p>
            <a:r>
              <a:rPr lang="en-US" sz="2000" dirty="0"/>
              <a:t>Some examples of standards and protocols</a:t>
            </a:r>
          </a:p>
          <a:p>
            <a:pPr lvl="1"/>
            <a:r>
              <a:rPr lang="en-US" sz="1800" dirty="0" err="1"/>
              <a:t>Schema.org</a:t>
            </a:r>
            <a:endParaRPr lang="en-US" sz="1800" dirty="0"/>
          </a:p>
          <a:p>
            <a:pPr lvl="1"/>
            <a:r>
              <a:rPr lang="en-US" sz="1800" dirty="0"/>
              <a:t>OGC Catalog Service for the Web (CSW)</a:t>
            </a:r>
          </a:p>
          <a:p>
            <a:pPr lvl="1"/>
            <a:r>
              <a:rPr lang="en-US" sz="1800" dirty="0"/>
              <a:t>OpenSearch</a:t>
            </a:r>
          </a:p>
          <a:p>
            <a:pPr lvl="1"/>
            <a:r>
              <a:rPr lang="en-US" sz="1800" dirty="0" smtClean="0"/>
              <a:t>Digital </a:t>
            </a:r>
            <a:r>
              <a:rPr lang="en-US" sz="1800" dirty="0"/>
              <a:t>Object Identifiers (DOIs)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search and discovery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101573"/>
            <a:ext cx="7879686" cy="3192087"/>
          </a:xfrm>
        </p:spPr>
        <p:txBody>
          <a:bodyPr>
            <a:noAutofit/>
          </a:bodyPr>
          <a:lstStyle/>
          <a:p>
            <a:r>
              <a:rPr lang="en-US" sz="2000" dirty="0"/>
              <a:t>Standards-based services facilitate interoperability by making it easier to obtain and combine data </a:t>
            </a:r>
            <a:r>
              <a:rPr lang="en-US" sz="2000" dirty="0" smtClean="0"/>
              <a:t>form </a:t>
            </a:r>
            <a:r>
              <a:rPr lang="en-US" sz="2000" dirty="0"/>
              <a:t>multiple </a:t>
            </a:r>
            <a:r>
              <a:rPr lang="en-US" sz="2000" dirty="0" smtClean="0"/>
              <a:t>sources</a:t>
            </a:r>
          </a:p>
          <a:p>
            <a:r>
              <a:rPr lang="en-US" sz="2000" dirty="0" smtClean="0"/>
              <a:t>Some </a:t>
            </a:r>
            <a:r>
              <a:rPr lang="en-US" sz="2000" dirty="0"/>
              <a:t>examples of standards and protocols</a:t>
            </a:r>
          </a:p>
          <a:p>
            <a:pPr lvl="1"/>
            <a:r>
              <a:rPr lang="en-US" sz="1800" dirty="0"/>
              <a:t>OGC Web Map Service (WMS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OGC Web Map Tile Service (WMTS)</a:t>
            </a:r>
            <a:endParaRPr lang="en-US" sz="1800" dirty="0"/>
          </a:p>
          <a:p>
            <a:pPr lvl="1"/>
            <a:r>
              <a:rPr lang="en-US" sz="1800" dirty="0" smtClean="0"/>
              <a:t>Data </a:t>
            </a:r>
            <a:r>
              <a:rPr lang="en-US" sz="1800" dirty="0"/>
              <a:t>Access Protocol (DAP)</a:t>
            </a:r>
          </a:p>
          <a:p>
            <a:pPr lvl="1"/>
            <a:r>
              <a:rPr lang="en-US" sz="1800" dirty="0"/>
              <a:t>OGC Web Coverage Service (WCS)</a:t>
            </a:r>
          </a:p>
          <a:p>
            <a:pPr lvl="1"/>
            <a:r>
              <a:rPr lang="en-US" sz="1800" dirty="0" smtClean="0"/>
              <a:t>OGC </a:t>
            </a:r>
            <a:r>
              <a:rPr lang="en-US" sz="1800" dirty="0"/>
              <a:t>Sensor Observation Service (SOS)</a:t>
            </a:r>
          </a:p>
          <a:p>
            <a:pPr lvl="1"/>
            <a:r>
              <a:rPr lang="en-US" sz="1800" dirty="0"/>
              <a:t>OGC Web Feature Service (WFS</a:t>
            </a:r>
            <a:r>
              <a:rPr lang="en-US" sz="1800" dirty="0" smtClean="0"/>
              <a:t>)</a:t>
            </a:r>
          </a:p>
          <a:p>
            <a:pPr marL="170259" lvl="1" indent="0">
              <a:buNone/>
            </a:pP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938" y="1351773"/>
            <a:ext cx="7879686" cy="3192087"/>
          </a:xfrm>
        </p:spPr>
        <p:txBody>
          <a:bodyPr/>
          <a:lstStyle/>
          <a:p>
            <a:r>
              <a:rPr lang="en-US" sz="1800" dirty="0"/>
              <a:t>Documentation, in the form of structured metadata, makes it easier for users outside of a particular group or community to discover, access, use, and understand.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documentation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6687" y="3965733"/>
            <a:ext cx="5915025" cy="1032242"/>
          </a:xfrm>
          <a:prstGeom prst="rect">
            <a:avLst/>
          </a:prstGeom>
        </p:spPr>
        <p:txBody>
          <a:bodyPr vert="horz" lIns="34290" tIns="34290" rIns="34290" bIns="34290" rtlCol="0">
            <a:normAutofit fontScale="85000" lnSpcReduction="10000"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indent="-169863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7800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3" panose="05040102010807070707" pitchFamily="18" charset="2"/>
              <a:buChar char="Ò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1688" indent="-161925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Tw Cen MT" panose="020B06020201040206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Note: FGDC CSDGM is accepted for legacy data sets that cannot comply with newly defined and adopted standards</a:t>
            </a:r>
            <a:endParaRPr lang="en-US" dirty="0" smtClean="0"/>
          </a:p>
          <a:p>
            <a:r>
              <a:rPr lang="en-US" dirty="0" smtClean="0"/>
              <a:t>Sensor ML for instrument descriptions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60212"/>
              </p:ext>
            </p:extLst>
          </p:nvPr>
        </p:nvGraphicFramePr>
        <p:xfrm>
          <a:off x="1430865" y="2183876"/>
          <a:ext cx="5384800" cy="181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</a:tblGrid>
              <a:tr h="3366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Metadata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0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Encoding Schema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290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 19115-2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 19139-2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290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 19115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 19139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290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 19115-1 + 19157 </a:t>
                      </a:r>
                      <a:r>
                        <a:rPr lang="en-US" sz="1400" smtClean="0"/>
                        <a:t>(for quality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 19115-3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053" y="1539933"/>
            <a:ext cx="3402118" cy="216444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Formats</a:t>
            </a:r>
          </a:p>
          <a:p>
            <a:pPr lvl="1"/>
            <a:r>
              <a:rPr lang="en-US" sz="1800" dirty="0" smtClean="0"/>
              <a:t>NetCDF4</a:t>
            </a:r>
          </a:p>
          <a:p>
            <a:pPr lvl="1"/>
            <a:r>
              <a:rPr lang="en-US" sz="1800" dirty="0" smtClean="0"/>
              <a:t>HDF5</a:t>
            </a:r>
          </a:p>
          <a:p>
            <a:pPr lvl="1"/>
            <a:r>
              <a:rPr lang="en-US" sz="1800" dirty="0" err="1" smtClean="0"/>
              <a:t>GeoTIFF</a:t>
            </a:r>
            <a:endParaRPr lang="en-US" sz="1800" dirty="0" smtClean="0"/>
          </a:p>
          <a:p>
            <a:pPr lvl="1"/>
            <a:r>
              <a:rPr lang="en-US" sz="1800" dirty="0" smtClean="0"/>
              <a:t>Geography Markup Language (GML)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Compatible formats and vocabularies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2607" y="1536633"/>
            <a:ext cx="4463697" cy="3202619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indent="-169863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7800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3" panose="05040102010807070707" pitchFamily="18" charset="2"/>
              <a:buChar char="Ò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1688" indent="-161925" algn="l" defTabSz="914400" rtl="0" eaLnBrk="1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Tw Cen MT" panose="020B06020201040206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Controlled vocabularies</a:t>
            </a:r>
          </a:p>
          <a:p>
            <a:pPr lvl="1"/>
            <a:r>
              <a:rPr lang="en-US" dirty="0" smtClean="0"/>
              <a:t>European Petroleum Survey Group (ESPG) Geodetic Parameter Dataset</a:t>
            </a:r>
          </a:p>
          <a:p>
            <a:pPr lvl="1"/>
            <a:r>
              <a:rPr lang="en-US" dirty="0" smtClean="0"/>
              <a:t>National Hydrography Dataset</a:t>
            </a:r>
          </a:p>
          <a:p>
            <a:pPr lvl="1"/>
            <a:r>
              <a:rPr lang="en-US" dirty="0" smtClean="0"/>
              <a:t>Office of Management and Budget Circular A-16</a:t>
            </a:r>
          </a:p>
          <a:p>
            <a:pPr lvl="1"/>
            <a:r>
              <a:rPr lang="en-US" dirty="0" smtClean="0"/>
              <a:t>Global Change Master Directory (GCMD)</a:t>
            </a:r>
          </a:p>
          <a:p>
            <a:pPr lvl="1"/>
            <a:r>
              <a:rPr lang="en-US" dirty="0" smtClean="0"/>
              <a:t>Climate Forecast (CF) Metadata Conventions Standard 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271617" y="3620135"/>
            <a:ext cx="3417695" cy="109728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3547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3250804"/>
            <a:ext cx="2478383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Image credit: Ian </a:t>
            </a:r>
            <a:r>
              <a:rPr lang="en-US" sz="800" dirty="0" err="1">
                <a:solidFill>
                  <a:schemeClr val="bg1"/>
                </a:solidFill>
                <a:latin typeface="+mj-lt"/>
              </a:rPr>
              <a:t>Joughin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,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8000" y="4853028"/>
            <a:ext cx="730250" cy="205740"/>
          </a:xfrm>
        </p:spPr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383" y="39400"/>
            <a:ext cx="8654537" cy="11003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smtClean="0"/>
              <a:t>CFEOD available </a:t>
            </a:r>
            <a:r>
              <a:rPr lang="en-US" sz="2700" b="1" dirty="0"/>
              <a:t>at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https://obamawhitehouse.archives.gov/sites/default/files/microsites/ostp/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common_framework_for_earth_observation_data.pdf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7EB9A77-6586-4755-A3BF-8857DFB0623B}" vid="{242B6E6D-2771-4361-B3F9-B440BE36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424</Words>
  <Application>Microsoft Office PowerPoint</Application>
  <PresentationFormat>On-screen Show (16:9)</PresentationFormat>
  <Paragraphs>119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Integral</vt:lpstr>
      <vt:lpstr>Common Framework for Earth Observation Data</vt:lpstr>
      <vt:lpstr>CFEOD Background</vt:lpstr>
      <vt:lpstr>Conceptual model</vt:lpstr>
      <vt:lpstr>structure</vt:lpstr>
      <vt:lpstr>Data search and discovery services</vt:lpstr>
      <vt:lpstr>Data access services</vt:lpstr>
      <vt:lpstr>Data documentation</vt:lpstr>
      <vt:lpstr>Compatible formats and vocabularies</vt:lpstr>
      <vt:lpstr>Questions?</vt:lpstr>
    </vt:vector>
  </TitlesOfParts>
  <Company>NOAA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summary of USGEO Common Framework</dc:title>
  <dc:creator>Jeff de La Beaujardiere</dc:creator>
  <cp:lastModifiedBy>Anne Kennerley</cp:lastModifiedBy>
  <cp:revision>41</cp:revision>
  <cp:lastPrinted>2015-10-29T17:45:22Z</cp:lastPrinted>
  <dcterms:created xsi:type="dcterms:W3CDTF">2015-12-01T20:56:50Z</dcterms:created>
  <dcterms:modified xsi:type="dcterms:W3CDTF">2017-04-03T15:08:54Z</dcterms:modified>
</cp:coreProperties>
</file>