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21" r:id="rId3"/>
    <p:sldId id="320" r:id="rId4"/>
    <p:sldId id="322" r:id="rId5"/>
    <p:sldId id="323" r:id="rId6"/>
    <p:sldId id="324" r:id="rId7"/>
    <p:sldId id="331" r:id="rId8"/>
    <p:sldId id="325" r:id="rId9"/>
    <p:sldId id="326" r:id="rId10"/>
    <p:sldId id="327" r:id="rId11"/>
    <p:sldId id="330" r:id="rId12"/>
    <p:sldId id="328" r:id="rId13"/>
    <p:sldId id="32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582" autoAdjust="0"/>
  </p:normalViewPr>
  <p:slideViewPr>
    <p:cSldViewPr>
      <p:cViewPr>
        <p:scale>
          <a:sx n="80" d="100"/>
          <a:sy n="80" d="100"/>
        </p:scale>
        <p:origin x="-1260" y="-4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881CC-2322-4A41-90C5-01107CFFC3F3}" type="datetimeFigureOut">
              <a:rPr lang="en-US" smtClean="0"/>
              <a:t>4/4/2017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7911F-F671-496F-9CE5-B00E9F312AE7}" type="slidenum">
              <a:rPr lang="en-US" smtClean="0"/>
              <a:t>‹#›</a:t>
            </a:fld>
            <a:endParaRPr lang="en-US"/>
          </a:p>
        </p:txBody>
      </p:sp>
    </p:spTree>
    <p:extLst>
      <p:ext uri="{BB962C8B-B14F-4D97-AF65-F5344CB8AC3E}">
        <p14:creationId xmlns:p14="http://schemas.microsoft.com/office/powerpoint/2010/main" val="66171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1pPr>
            <a:lvl2pPr eaLnBrk="0" hangingPunc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2pPr>
            <a:lvl3pPr eaLnBrk="0" hangingPunc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3pPr>
            <a:lvl4pPr eaLnBrk="0" hangingPunc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4pPr>
            <a:lvl5pPr eaLnBrk="0" hangingPunc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5pPr>
            <a:lvl6pPr marL="2378560" indent="-216233" defTabSz="432465" eaLnBrk="0" fontAlgn="base" hangingPunct="0">
              <a:spcBef>
                <a:spcPct val="0"/>
              </a:spcBef>
              <a:spcAft>
                <a:spcPct val="0"/>
              </a:spcAft>
              <a:buClr>
                <a:srgbClr val="000000"/>
              </a:buClr>
              <a:buSzPct val="100000"/>
              <a:buFont typeface="Times New Roman" pitchFamily="18" charse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6pPr>
            <a:lvl7pPr marL="2811026" indent="-216233" defTabSz="432465" eaLnBrk="0" fontAlgn="base" hangingPunct="0">
              <a:spcBef>
                <a:spcPct val="0"/>
              </a:spcBef>
              <a:spcAft>
                <a:spcPct val="0"/>
              </a:spcAft>
              <a:buClr>
                <a:srgbClr val="000000"/>
              </a:buClr>
              <a:buSzPct val="100000"/>
              <a:buFont typeface="Times New Roman" pitchFamily="18" charse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7pPr>
            <a:lvl8pPr marL="3243491" indent="-216233" defTabSz="432465" eaLnBrk="0" fontAlgn="base" hangingPunct="0">
              <a:spcBef>
                <a:spcPct val="0"/>
              </a:spcBef>
              <a:spcAft>
                <a:spcPct val="0"/>
              </a:spcAft>
              <a:buClr>
                <a:srgbClr val="000000"/>
              </a:buClr>
              <a:buSzPct val="100000"/>
              <a:buFont typeface="Times New Roman" pitchFamily="18" charse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8pPr>
            <a:lvl9pPr marL="3675957" indent="-216233" defTabSz="432465" eaLnBrk="0" fontAlgn="base" hangingPunct="0">
              <a:spcBef>
                <a:spcPct val="0"/>
              </a:spcBef>
              <a:spcAft>
                <a:spcPct val="0"/>
              </a:spcAft>
              <a:buClr>
                <a:srgbClr val="000000"/>
              </a:buClr>
              <a:buSzPct val="100000"/>
              <a:buFont typeface="Times New Roman" pitchFamily="18" charset="0"/>
              <a:tabLst>
                <a:tab pos="0" algn="l"/>
                <a:tab pos="864931" algn="l"/>
                <a:tab pos="1729862" algn="l"/>
                <a:tab pos="2594793" algn="l"/>
                <a:tab pos="3459724" algn="l"/>
                <a:tab pos="4324655" algn="l"/>
                <a:tab pos="5189586" algn="l"/>
                <a:tab pos="6054517" algn="l"/>
                <a:tab pos="6919448" algn="l"/>
                <a:tab pos="7784379" algn="l"/>
                <a:tab pos="8649310" algn="l"/>
                <a:tab pos="9514241" algn="l"/>
              </a:tabLst>
              <a:defRPr>
                <a:solidFill>
                  <a:schemeClr val="bg1"/>
                </a:solidFill>
                <a:latin typeface="Arial" pitchFamily="34" charset="0"/>
                <a:cs typeface="Arial" pitchFamily="34" charset="0"/>
              </a:defRPr>
            </a:lvl9pPr>
          </a:lstStyle>
          <a:p>
            <a:pPr eaLnBrk="1" hangingPunct="1"/>
            <a:fld id="{07D88B94-5608-400B-B5A8-E17BD31BA015}" type="slidenum">
              <a:rPr lang="en-ZA" altLang="ja-JP">
                <a:solidFill>
                  <a:srgbClr val="000000"/>
                </a:solidFill>
              </a:rPr>
              <a:pPr eaLnBrk="1" hangingPunct="1"/>
              <a:t>1</a:t>
            </a:fld>
            <a:endParaRPr lang="en-ZA" altLang="ja-JP">
              <a:solidFill>
                <a:srgbClr val="000000"/>
              </a:solidFill>
            </a:endParaRPr>
          </a:p>
        </p:txBody>
      </p:sp>
      <p:sp>
        <p:nvSpPr>
          <p:cNvPr id="32771" name="Rectangle 1"/>
          <p:cNvSpPr>
            <a:spLocks noGrp="1" noRot="1" noChangeAspect="1" noChangeArrowheads="1" noTextEdit="1"/>
          </p:cNvSpPr>
          <p:nvPr>
            <p:ph type="sldImg"/>
          </p:nvPr>
        </p:nvSpPr>
        <p:spPr>
          <a:xfrm>
            <a:off x="1143000" y="685800"/>
            <a:ext cx="4573588" cy="3429000"/>
          </a:xfrm>
          <a:ln/>
        </p:spPr>
      </p:sp>
      <p:sp>
        <p:nvSpPr>
          <p:cNvPr id="32772" name="Rectangle 2"/>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ja-JP" dirty="0" smtClean="0"/>
          </a:p>
        </p:txBody>
      </p:sp>
    </p:spTree>
    <p:extLst>
      <p:ext uri="{BB962C8B-B14F-4D97-AF65-F5344CB8AC3E}">
        <p14:creationId xmlns:p14="http://schemas.microsoft.com/office/powerpoint/2010/main" val="276117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377" eaLnBrk="0" hangingPunct="0">
              <a:spcBef>
                <a:spcPct val="30000"/>
              </a:spcBef>
              <a:defRPr sz="1100">
                <a:solidFill>
                  <a:schemeClr val="tx1"/>
                </a:solidFill>
                <a:latin typeface="Arial" pitchFamily="34" charset="0"/>
                <a:ea typeface="MS PGothic" pitchFamily="34" charset="-128"/>
                <a:cs typeface="Arial" pitchFamily="34" charset="0"/>
              </a:defRPr>
            </a:lvl1pPr>
            <a:lvl2pPr marL="702699" indent="-270268" defTabSz="881377" eaLnBrk="0" hangingPunct="0">
              <a:spcBef>
                <a:spcPct val="30000"/>
              </a:spcBef>
              <a:defRPr sz="1100">
                <a:solidFill>
                  <a:schemeClr val="tx1"/>
                </a:solidFill>
                <a:latin typeface="Arial" pitchFamily="34" charset="0"/>
                <a:ea typeface="Arial" pitchFamily="34" charset="0"/>
                <a:cs typeface="Arial" pitchFamily="34" charset="0"/>
              </a:defRPr>
            </a:lvl2pPr>
            <a:lvl3pPr marL="1081076" indent="-216215" defTabSz="881377" eaLnBrk="0" hangingPunct="0">
              <a:spcBef>
                <a:spcPct val="30000"/>
              </a:spcBef>
              <a:defRPr sz="1100">
                <a:solidFill>
                  <a:schemeClr val="tx1"/>
                </a:solidFill>
                <a:latin typeface="Arial" pitchFamily="34" charset="0"/>
                <a:ea typeface="Arial" pitchFamily="34" charset="0"/>
                <a:cs typeface="Arial" pitchFamily="34" charset="0"/>
              </a:defRPr>
            </a:lvl3pPr>
            <a:lvl4pPr marL="1513506" indent="-216215" defTabSz="881377" eaLnBrk="0" hangingPunct="0">
              <a:spcBef>
                <a:spcPct val="30000"/>
              </a:spcBef>
              <a:defRPr sz="1100">
                <a:solidFill>
                  <a:schemeClr val="tx1"/>
                </a:solidFill>
                <a:latin typeface="Arial" pitchFamily="34" charset="0"/>
                <a:ea typeface="Arial" pitchFamily="34" charset="0"/>
                <a:cs typeface="Arial" pitchFamily="34" charset="0"/>
              </a:defRPr>
            </a:lvl4pPr>
            <a:lvl5pPr marL="1945936" indent="-216215" defTabSz="881377" eaLnBrk="0" hangingPunct="0">
              <a:spcBef>
                <a:spcPct val="30000"/>
              </a:spcBef>
              <a:defRPr sz="1100">
                <a:solidFill>
                  <a:schemeClr val="tx1"/>
                </a:solidFill>
                <a:latin typeface="Arial" pitchFamily="34" charset="0"/>
                <a:ea typeface="Arial" pitchFamily="34" charset="0"/>
                <a:cs typeface="Arial" pitchFamily="34" charset="0"/>
              </a:defRPr>
            </a:lvl5pPr>
            <a:lvl6pPr marL="2378366" indent="-216215" defTabSz="881377" eaLnBrk="0" fontAlgn="base" hangingPunct="0">
              <a:spcBef>
                <a:spcPct val="30000"/>
              </a:spcBef>
              <a:spcAft>
                <a:spcPct val="0"/>
              </a:spcAft>
              <a:defRPr sz="1100">
                <a:solidFill>
                  <a:schemeClr val="tx1"/>
                </a:solidFill>
                <a:latin typeface="Arial" pitchFamily="34" charset="0"/>
                <a:ea typeface="Arial" pitchFamily="34" charset="0"/>
                <a:cs typeface="Arial" pitchFamily="34" charset="0"/>
              </a:defRPr>
            </a:lvl6pPr>
            <a:lvl7pPr marL="2810798" indent="-216215" defTabSz="881377" eaLnBrk="0" fontAlgn="base" hangingPunct="0">
              <a:spcBef>
                <a:spcPct val="30000"/>
              </a:spcBef>
              <a:spcAft>
                <a:spcPct val="0"/>
              </a:spcAft>
              <a:defRPr sz="1100">
                <a:solidFill>
                  <a:schemeClr val="tx1"/>
                </a:solidFill>
                <a:latin typeface="Arial" pitchFamily="34" charset="0"/>
                <a:ea typeface="Arial" pitchFamily="34" charset="0"/>
                <a:cs typeface="Arial" pitchFamily="34" charset="0"/>
              </a:defRPr>
            </a:lvl7pPr>
            <a:lvl8pPr marL="3243228" indent="-216215" defTabSz="881377" eaLnBrk="0" fontAlgn="base" hangingPunct="0">
              <a:spcBef>
                <a:spcPct val="30000"/>
              </a:spcBef>
              <a:spcAft>
                <a:spcPct val="0"/>
              </a:spcAft>
              <a:defRPr sz="1100">
                <a:solidFill>
                  <a:schemeClr val="tx1"/>
                </a:solidFill>
                <a:latin typeface="Arial" pitchFamily="34" charset="0"/>
                <a:ea typeface="Arial" pitchFamily="34" charset="0"/>
                <a:cs typeface="Arial" pitchFamily="34" charset="0"/>
              </a:defRPr>
            </a:lvl8pPr>
            <a:lvl9pPr marL="3675658" indent="-216215" defTabSz="881377" eaLnBrk="0" fontAlgn="base" hangingPunct="0">
              <a:spcBef>
                <a:spcPct val="30000"/>
              </a:spcBef>
              <a:spcAft>
                <a:spcPct val="0"/>
              </a:spcAft>
              <a:defRPr sz="1100">
                <a:solidFill>
                  <a:schemeClr val="tx1"/>
                </a:solidFill>
                <a:latin typeface="Arial" pitchFamily="34" charset="0"/>
                <a:ea typeface="Arial" pitchFamily="34" charset="0"/>
                <a:cs typeface="Arial" pitchFamily="34" charset="0"/>
              </a:defRPr>
            </a:lvl9pPr>
          </a:lstStyle>
          <a:p>
            <a:pPr eaLnBrk="1" hangingPunct="1">
              <a:spcBef>
                <a:spcPct val="0"/>
              </a:spcBef>
            </a:pPr>
            <a:fld id="{DDE074E4-EA6F-4BF3-AA66-4BBE28077FE4}" type="slidenum">
              <a:rPr lang="en-US" altLang="en-US"/>
              <a:pPr eaLnBrk="1" hangingPunct="1">
                <a:spcBef>
                  <a:spcPct val="0"/>
                </a:spcBef>
              </a:pPr>
              <a:t>2</a:t>
            </a:fld>
            <a:endParaRPr lang="en-US" altLang="en-US" dirty="0"/>
          </a:p>
        </p:txBody>
      </p:sp>
      <p:sp>
        <p:nvSpPr>
          <p:cNvPr id="48131" name="Rectangle 2"/>
          <p:cNvSpPr>
            <a:spLocks noGrp="1" noRot="1" noChangeAspect="1" noChangeArrowheads="1" noTextEdit="1"/>
          </p:cNvSpPr>
          <p:nvPr>
            <p:ph type="sldImg"/>
          </p:nvPr>
        </p:nvSpPr>
        <p:spPr>
          <a:xfrm>
            <a:off x="1619250" y="509588"/>
            <a:ext cx="3625850" cy="2719387"/>
          </a:xfrm>
          <a:ln/>
        </p:spPr>
      </p:sp>
      <p:sp>
        <p:nvSpPr>
          <p:cNvPr id="48132" name="Rectangle 3"/>
          <p:cNvSpPr>
            <a:spLocks noGrp="1" noChangeArrowheads="1"/>
          </p:cNvSpPr>
          <p:nvPr>
            <p:ph type="body" idx="1"/>
          </p:nvPr>
        </p:nvSpPr>
        <p:spPr>
          <a:xfrm>
            <a:off x="609797" y="3350523"/>
            <a:ext cx="5638410" cy="53386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714" indent="-214714">
              <a:buClr>
                <a:schemeClr val="tx1"/>
              </a:buClr>
            </a:pPr>
            <a:endParaRPr lang="fr-FR" altLang="en-US" sz="1300"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9D0E99-F3B2-42B7-B39A-7AE70D48018F}" type="slidenum">
              <a:rPr lang="en-GB" smtClean="0"/>
              <a:pPr>
                <a:defRPr/>
              </a:pPr>
              <a:t>7</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 portal counts prior</a:t>
            </a:r>
            <a:r>
              <a:rPr lang="en-US" baseline="0" dirty="0" smtClean="0"/>
              <a:t> to and after</a:t>
            </a:r>
          </a:p>
          <a:p>
            <a:endParaRPr lang="en-US" dirty="0" smtClean="0"/>
          </a:p>
          <a:p>
            <a:pPr lvl="1"/>
            <a:r>
              <a:rPr lang="en-US" sz="1600" dirty="0"/>
              <a:t>CEOS</a:t>
            </a:r>
          </a:p>
          <a:p>
            <a:pPr lvl="1"/>
            <a:r>
              <a:rPr lang="en-US" sz="1600" dirty="0"/>
              <a:t>Wetlands</a:t>
            </a:r>
          </a:p>
          <a:p>
            <a:endParaRPr lang="en-US" dirty="0"/>
          </a:p>
        </p:txBody>
      </p:sp>
      <p:sp>
        <p:nvSpPr>
          <p:cNvPr id="4" name="Slide Number Placeholder 3"/>
          <p:cNvSpPr>
            <a:spLocks noGrp="1"/>
          </p:cNvSpPr>
          <p:nvPr>
            <p:ph type="sldNum" sz="quarter" idx="10"/>
          </p:nvPr>
        </p:nvSpPr>
        <p:spPr/>
        <p:txBody>
          <a:bodyPr/>
          <a:lstStyle/>
          <a:p>
            <a:fld id="{21F605A3-3D51-9C49-9554-D7B818BEA8A9}" type="slidenum">
              <a:rPr lang="en-US" smtClean="0"/>
              <a:t>11</a:t>
            </a:fld>
            <a:endParaRPr lang="en-US"/>
          </a:p>
        </p:txBody>
      </p:sp>
    </p:spTree>
    <p:extLst>
      <p:ext uri="{BB962C8B-B14F-4D97-AF65-F5344CB8AC3E}">
        <p14:creationId xmlns:p14="http://schemas.microsoft.com/office/powerpoint/2010/main" val="211784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19B5C-BB55-4942-93DF-77343F92C97C}"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362497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19B5C-BB55-4942-93DF-77343F92C97C}"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289587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19B5C-BB55-4942-93DF-77343F92C97C}"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168907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838200"/>
            <a:ext cx="7770813" cy="11414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2057400"/>
            <a:ext cx="3808413" cy="3808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6613" y="2057400"/>
            <a:ext cx="3810000" cy="38084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207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19B5C-BB55-4942-93DF-77343F92C97C}"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61706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19B5C-BB55-4942-93DF-77343F92C97C}"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198705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319B5C-BB55-4942-93DF-77343F92C97C}"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202624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319B5C-BB55-4942-93DF-77343F92C97C}"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38273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319B5C-BB55-4942-93DF-77343F92C97C}"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59847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19B5C-BB55-4942-93DF-77343F92C97C}"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154866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19B5C-BB55-4942-93DF-77343F92C97C}"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241038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19B5C-BB55-4942-93DF-77343F92C97C}"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C7724-1E90-4BDE-9893-F65365A46A0F}" type="slidenum">
              <a:rPr lang="en-US" smtClean="0"/>
              <a:t>‹#›</a:t>
            </a:fld>
            <a:endParaRPr lang="en-US"/>
          </a:p>
        </p:txBody>
      </p:sp>
    </p:spTree>
    <p:extLst>
      <p:ext uri="{BB962C8B-B14F-4D97-AF65-F5344CB8AC3E}">
        <p14:creationId xmlns:p14="http://schemas.microsoft.com/office/powerpoint/2010/main" val="343936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19B5C-BB55-4942-93DF-77343F92C97C}" type="datetimeFigureOut">
              <a:rPr lang="en-US" smtClean="0"/>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7724-1E90-4BDE-9893-F65365A46A0F}" type="slidenum">
              <a:rPr lang="en-US" smtClean="0"/>
              <a:t>‹#›</a:t>
            </a:fld>
            <a:endParaRPr lang="en-US"/>
          </a:p>
        </p:txBody>
      </p:sp>
      <p:pic>
        <p:nvPicPr>
          <p:cNvPr id="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02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mailto:massimo.craglia@jrc.ec.europa.eu" TargetMode="External"/><Relationship Id="rId2" Type="http://schemas.openxmlformats.org/officeDocument/2006/relationships/hyperlink" Target="mailto:ideloatch@usgs.gov" TargetMode="External"/><Relationship Id="rId1" Type="http://schemas.openxmlformats.org/officeDocument/2006/relationships/slideLayout" Target="../slideLayouts/slideLayout2.xml"/><Relationship Id="rId6" Type="http://schemas.openxmlformats.org/officeDocument/2006/relationships/hyperlink" Target="mailto:wchu@geosec.org" TargetMode="External"/><Relationship Id="rId5" Type="http://schemas.openxmlformats.org/officeDocument/2006/relationships/hyperlink" Target="mailto:pdesalvo@geosec.org" TargetMode="External"/><Relationship Id="rId4" Type="http://schemas.openxmlformats.org/officeDocument/2006/relationships/hyperlink" Target="mailto:oochiai@geosec.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r="815" b="1552"/>
          <a:stretch>
            <a:fillRect/>
          </a:stretch>
        </p:blipFill>
        <p:spPr bwMode="auto">
          <a:xfrm>
            <a:off x="103187" y="1377950"/>
            <a:ext cx="904081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0" y="857052"/>
            <a:ext cx="9144000" cy="1962348"/>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4800" b="1" dirty="0" smtClean="0">
                <a:solidFill>
                  <a:srgbClr val="0000FF"/>
                </a:solidFill>
                <a:latin typeface="Arial"/>
                <a:ea typeface="SimSun" pitchFamily="2" charset="-122"/>
                <a:cs typeface="Arial"/>
              </a:rPr>
              <a:t>GEOSS EVOLVE</a:t>
            </a:r>
          </a:p>
        </p:txBody>
      </p:sp>
      <p:sp>
        <p:nvSpPr>
          <p:cNvPr id="6" name="CasellaDiTesto 5"/>
          <p:cNvSpPr txBox="1"/>
          <p:nvPr/>
        </p:nvSpPr>
        <p:spPr>
          <a:xfrm>
            <a:off x="152400" y="3048000"/>
            <a:ext cx="4572000" cy="1569660"/>
          </a:xfrm>
          <a:prstGeom prst="rect">
            <a:avLst/>
          </a:prstGeom>
          <a:noFill/>
        </p:spPr>
        <p:txBody>
          <a:bodyPr wrap="square" rtlCol="0">
            <a:spAutoFit/>
          </a:bodyPr>
          <a:lstStyle/>
          <a:p>
            <a:r>
              <a:rPr lang="fr-CH" sz="2800" dirty="0" smtClean="0">
                <a:solidFill>
                  <a:srgbClr val="0000FF"/>
                </a:solidFill>
                <a:latin typeface="Arial"/>
                <a:cs typeface="Arial"/>
              </a:rPr>
              <a:t>Osamu Ochiai</a:t>
            </a:r>
          </a:p>
          <a:p>
            <a:r>
              <a:rPr lang="fr-CH" sz="2800" dirty="0" smtClean="0">
                <a:solidFill>
                  <a:srgbClr val="0000FF"/>
                </a:solidFill>
                <a:latin typeface="Arial"/>
                <a:cs typeface="Arial"/>
              </a:rPr>
              <a:t>GEO Secretariat</a:t>
            </a:r>
          </a:p>
          <a:p>
            <a:r>
              <a:rPr lang="fr-CH" sz="2000" dirty="0" smtClean="0">
                <a:solidFill>
                  <a:srgbClr val="0000FF"/>
                </a:solidFill>
                <a:latin typeface="Arial"/>
                <a:cs typeface="Arial"/>
              </a:rPr>
              <a:t>CEOS WGISS-43</a:t>
            </a:r>
            <a:endParaRPr lang="en-US" sz="2000" dirty="0" smtClean="0">
              <a:solidFill>
                <a:srgbClr val="0000FF"/>
              </a:solidFill>
              <a:latin typeface="Arial"/>
              <a:cs typeface="Arial"/>
            </a:endParaRPr>
          </a:p>
          <a:p>
            <a:r>
              <a:rPr lang="en-US" sz="2000" dirty="0" smtClean="0">
                <a:solidFill>
                  <a:srgbClr val="0000FF"/>
                </a:solidFill>
                <a:latin typeface="Arial"/>
                <a:cs typeface="Arial"/>
              </a:rPr>
              <a:t>3-6 April 2017, Annapolis, MD, USA</a:t>
            </a:r>
            <a:endParaRPr lang="en-US" sz="2000" dirty="0">
              <a:solidFill>
                <a:srgbClr val="0000FF"/>
              </a:solidFill>
              <a:latin typeface="Arial"/>
              <a:cs typeface="Arial"/>
            </a:endParaRP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3560763"/>
            <a:ext cx="6683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280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600" dirty="0">
                <a:solidFill>
                  <a:srgbClr val="0070C0"/>
                </a:solidFill>
              </a:rPr>
              <a:t>WP 6: Community Portals </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a:t>
            </a:r>
            <a:r>
              <a:rPr lang="en-US" sz="3600" dirty="0">
                <a:solidFill>
                  <a:srgbClr val="0070C0"/>
                </a:solidFill>
              </a:rPr>
              <a:t>Lead NOAA)</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The original and primary purpose of this WP is </a:t>
            </a:r>
            <a:r>
              <a:rPr lang="en-US" b="1" u="sng" dirty="0"/>
              <a:t>to develop and publish a Community Portal Paper</a:t>
            </a:r>
            <a:r>
              <a:rPr lang="en-US" b="1" dirty="0"/>
              <a:t> </a:t>
            </a:r>
            <a:r>
              <a:rPr lang="en-US" dirty="0"/>
              <a:t>with a set of recommendations, best practices and guidelines that will assist the developers of GEO community data and information systems to fully utilize the capabilities that are provided by the GEOSS Common Infrastructure (GCI). </a:t>
            </a:r>
            <a:endParaRPr lang="en-US" dirty="0" smtClean="0"/>
          </a:p>
          <a:p>
            <a:r>
              <a:rPr lang="en-US" dirty="0" smtClean="0"/>
              <a:t>In </a:t>
            </a:r>
            <a:r>
              <a:rPr lang="en-US" dirty="0"/>
              <a:t>implementing their own community portals that serve their particular, objectives, programs and projects it is envisioned that these groups will use the GCI to discover and access many of the Earth observation resources that are relevant to their particular discipline. </a:t>
            </a:r>
            <a:endParaRPr lang="en-US" dirty="0" smtClean="0"/>
          </a:p>
          <a:p>
            <a:r>
              <a:rPr lang="en-US" dirty="0" smtClean="0"/>
              <a:t>To </a:t>
            </a:r>
            <a:r>
              <a:rPr lang="en-US" dirty="0"/>
              <a:t>develop the community portal recommendations a team has been formed that includes representatives from the GCI component providers and representatives from multiple GEO communities that have efforts planned or underway to use the </a:t>
            </a:r>
            <a:r>
              <a:rPr lang="en-US" dirty="0" smtClean="0"/>
              <a:t>GCI.</a:t>
            </a:r>
            <a:endParaRPr lang="en-US" dirty="0"/>
          </a:p>
        </p:txBody>
      </p:sp>
    </p:spTree>
    <p:extLst>
      <p:ext uri="{BB962C8B-B14F-4D97-AF65-F5344CB8AC3E}">
        <p14:creationId xmlns:p14="http://schemas.microsoft.com/office/powerpoint/2010/main" val="42910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75081" y="188640"/>
            <a:ext cx="4794887" cy="642755"/>
          </a:xfrm>
        </p:spPr>
        <p:txBody>
          <a:bodyPr>
            <a:normAutofit fontScale="90000"/>
          </a:bodyPr>
          <a:lstStyle/>
          <a:p>
            <a:pPr algn="ctr"/>
            <a:r>
              <a:rPr lang="en-US" dirty="0" smtClean="0"/>
              <a:t>Users/GEO Portals</a:t>
            </a:r>
            <a:endParaRPr lang="en-US" dirty="0"/>
          </a:p>
        </p:txBody>
      </p:sp>
      <p:sp>
        <p:nvSpPr>
          <p:cNvPr id="5" name="Slide Number Placeholder 4"/>
          <p:cNvSpPr>
            <a:spLocks noGrp="1"/>
          </p:cNvSpPr>
          <p:nvPr>
            <p:ph type="sldNum" sz="quarter" idx="4294967295"/>
          </p:nvPr>
        </p:nvSpPr>
        <p:spPr>
          <a:xfrm>
            <a:off x="8651088" y="6276963"/>
            <a:ext cx="446075" cy="377851"/>
          </a:xfrm>
          <a:prstGeom prst="rect">
            <a:avLst/>
          </a:prstGeom>
        </p:spPr>
        <p:txBody>
          <a:bodyPr/>
          <a:lstStyle/>
          <a:p>
            <a:fld id="{E550ACE0-A8D8-3E49-BA23-796389809F51}" type="slidenum">
              <a:rPr lang="en-US" sz="1100" smtClean="0"/>
              <a:t>11</a:t>
            </a:fld>
            <a:endParaRPr lang="en-US" sz="1100"/>
          </a:p>
        </p:txBody>
      </p:sp>
      <p:grpSp>
        <p:nvGrpSpPr>
          <p:cNvPr id="7" name="Group 6"/>
          <p:cNvGrpSpPr/>
          <p:nvPr/>
        </p:nvGrpSpPr>
        <p:grpSpPr>
          <a:xfrm>
            <a:off x="6800484" y="3269478"/>
            <a:ext cx="1995264" cy="797114"/>
            <a:chOff x="1070339" y="4181475"/>
            <a:chExt cx="2414269" cy="964507"/>
          </a:xfrm>
        </p:grpSpPr>
        <p:sp>
          <p:nvSpPr>
            <p:cNvPr id="8" name="Oval 4" descr="Graphic Designer: Eldrich Frazier&#10;Federal Geographic Data Committee&#10;Http://www.usgs.gov" title="Cloud"/>
            <p:cNvSpPr/>
            <p:nvPr/>
          </p:nvSpPr>
          <p:spPr>
            <a:xfrm>
              <a:off x="1070339" y="4181475"/>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Rectangle 8"/>
            <p:cNvSpPr/>
            <p:nvPr/>
          </p:nvSpPr>
          <p:spPr>
            <a:xfrm>
              <a:off x="1622421" y="4861733"/>
              <a:ext cx="1862187" cy="284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 name="Picture 9" descr="logo.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0314" y="4882436"/>
              <a:ext cx="1792362" cy="228931"/>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pic>
      </p:grpSp>
      <p:grpSp>
        <p:nvGrpSpPr>
          <p:cNvPr id="11" name="Group 10"/>
          <p:cNvGrpSpPr/>
          <p:nvPr/>
        </p:nvGrpSpPr>
        <p:grpSpPr>
          <a:xfrm>
            <a:off x="828476" y="4379431"/>
            <a:ext cx="2607130" cy="934836"/>
            <a:chOff x="4756375" y="1564980"/>
            <a:chExt cx="4087044" cy="1520420"/>
          </a:xfrm>
        </p:grpSpPr>
        <p:grpSp>
          <p:nvGrpSpPr>
            <p:cNvPr id="12" name="Group 11"/>
            <p:cNvGrpSpPr/>
            <p:nvPr/>
          </p:nvGrpSpPr>
          <p:grpSpPr>
            <a:xfrm>
              <a:off x="4756375" y="1564980"/>
              <a:ext cx="2586355" cy="1520420"/>
              <a:chOff x="1346548" y="3859915"/>
              <a:chExt cx="2586355" cy="1520420"/>
            </a:xfrm>
          </p:grpSpPr>
          <p:sp>
            <p:nvSpPr>
              <p:cNvPr id="16" name="Oval 4" descr="Graphic Designer: Eldrich Frazier&#10;Federal Geographic Data Committee&#10;Http://www.usgs.gov" title="Cloud"/>
              <p:cNvSpPr/>
              <p:nvPr/>
            </p:nvSpPr>
            <p:spPr>
              <a:xfrm>
                <a:off x="1346548" y="3859915"/>
                <a:ext cx="2078263" cy="1197053"/>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16"/>
              <p:cNvSpPr/>
              <p:nvPr/>
            </p:nvSpPr>
            <p:spPr>
              <a:xfrm>
                <a:off x="1646738" y="4886979"/>
                <a:ext cx="2286165" cy="493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sp>
          <p:nvSpPr>
            <p:cNvPr id="13" name="TextBox 12"/>
            <p:cNvSpPr txBox="1"/>
            <p:nvPr/>
          </p:nvSpPr>
          <p:spPr>
            <a:xfrm>
              <a:off x="6837951" y="2532867"/>
              <a:ext cx="2005468" cy="500569"/>
            </a:xfrm>
            <a:prstGeom prst="rect">
              <a:avLst/>
            </a:prstGeom>
            <a:noFill/>
          </p:spPr>
          <p:txBody>
            <a:bodyPr wrap="square" rtlCol="0">
              <a:spAutoFit/>
            </a:bodyPr>
            <a:lstStyle/>
            <a:p>
              <a:endParaRPr lang="en-US" sz="1400" b="1" dirty="0">
                <a:solidFill>
                  <a:srgbClr val="0A407E"/>
                </a:solidFill>
                <a:latin typeface="Helvetica Light"/>
                <a:cs typeface="Arial Narrow"/>
              </a:endParaRPr>
            </a:p>
          </p:txBody>
        </p:sp>
        <p:pic>
          <p:nvPicPr>
            <p:cNvPr id="14" name="Picture 13" descr="Screen Shot 2016-05-12 at 7.47.13 AM.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5729" y="2467979"/>
              <a:ext cx="1973007" cy="588108"/>
            </a:xfrm>
            <a:prstGeom prst="rect">
              <a:avLst/>
            </a:prstGeom>
            <a:effectLst>
              <a:reflection blurRad="6350" stA="52000" endA="300" endPos="35000" dir="5400000" sy="-100000" algn="bl" rotWithShape="0"/>
            </a:effectLst>
          </p:spPr>
        </p:pic>
        <p:cxnSp>
          <p:nvCxnSpPr>
            <p:cNvPr id="15" name="Straight Connector 14"/>
            <p:cNvCxnSpPr/>
            <p:nvPr/>
          </p:nvCxnSpPr>
          <p:spPr>
            <a:xfrm>
              <a:off x="6880351" y="2578610"/>
              <a:ext cx="0" cy="384972"/>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661927" y="5566547"/>
            <a:ext cx="1506961" cy="796466"/>
            <a:chOff x="3031371" y="5193043"/>
            <a:chExt cx="1823423" cy="963724"/>
          </a:xfrm>
        </p:grpSpPr>
        <p:sp>
          <p:nvSpPr>
            <p:cNvPr id="21" name="Oval 4" descr="Graphic Designer: Eldrich Frazier&#10;Federal Geographic Data Committee&#10;Http://www.usgs.gov" title="Cloud"/>
            <p:cNvSpPr/>
            <p:nvPr/>
          </p:nvSpPr>
          <p:spPr>
            <a:xfrm>
              <a:off x="3031371" y="5193043"/>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2" name="Rectangle 21"/>
            <p:cNvSpPr/>
            <p:nvPr/>
          </p:nvSpPr>
          <p:spPr>
            <a:xfrm>
              <a:off x="3549779" y="5845740"/>
              <a:ext cx="1305015" cy="284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9000" b="79667" l="5667" r="93500">
                          <a14:foregroundMark x1="29333" y1="73000" x2="29333" y2="73000"/>
                          <a14:foregroundMark x1="20833" y1="39667" x2="15167" y2="37667"/>
                          <a14:foregroundMark x1="11000" y1="40667" x2="8000" y2="57667"/>
                          <a14:foregroundMark x1="8500" y1="62000" x2="13333" y2="73667"/>
                          <a14:foregroundMark x1="14500" y1="74333" x2="64333" y2="70667"/>
                          <a14:foregroundMark x1="66000" y1="71667" x2="88833" y2="73333"/>
                        </a14:backgroundRemoval>
                      </a14:imgEffect>
                    </a14:imgLayer>
                  </a14:imgProps>
                </a:ext>
              </a:extLst>
            </a:blip>
            <a:srcRect t="28929" b="19356"/>
            <a:stretch/>
          </p:blipFill>
          <p:spPr>
            <a:xfrm>
              <a:off x="3585945" y="5852705"/>
              <a:ext cx="1175926" cy="304062"/>
            </a:xfrm>
            <a:prstGeom prst="rect">
              <a:avLst/>
            </a:prstGeom>
            <a:effectLst>
              <a:outerShdw blurRad="63500" sx="102000" sy="102000" algn="ctr" rotWithShape="0">
                <a:prstClr val="black">
                  <a:alpha val="40000"/>
                </a:prstClr>
              </a:outerShdw>
              <a:reflection blurRad="6350" stA="50000" endA="300" endPos="55000" dir="5400000" sy="-100000" algn="bl" rotWithShape="0"/>
            </a:effectLst>
          </p:spPr>
        </p:pic>
      </p:grpSp>
      <p:grpSp>
        <p:nvGrpSpPr>
          <p:cNvPr id="30" name="Group 29"/>
          <p:cNvGrpSpPr/>
          <p:nvPr/>
        </p:nvGrpSpPr>
        <p:grpSpPr>
          <a:xfrm>
            <a:off x="3769951" y="5726726"/>
            <a:ext cx="2170183" cy="1021124"/>
            <a:chOff x="5893743" y="4522232"/>
            <a:chExt cx="2387201" cy="1123236"/>
          </a:xfrm>
        </p:grpSpPr>
        <p:sp>
          <p:nvSpPr>
            <p:cNvPr id="18" name="Oval 4" descr="Graphic Designer: Eldrich Frazier&#10;Federal Geographic Data Committee&#10;Http://www.usgs.gov" title="Cloud"/>
            <p:cNvSpPr/>
            <p:nvPr/>
          </p:nvSpPr>
          <p:spPr>
            <a:xfrm>
              <a:off x="5893743" y="4522232"/>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Rectangle 18"/>
            <p:cNvSpPr/>
            <p:nvPr/>
          </p:nvSpPr>
          <p:spPr>
            <a:xfrm>
              <a:off x="6418757" y="5156346"/>
              <a:ext cx="1862187" cy="284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0198" y="5131118"/>
              <a:ext cx="1271526" cy="514350"/>
            </a:xfrm>
            <a:prstGeom prst="rect">
              <a:avLst/>
            </a:prstGeom>
            <a:effectLst>
              <a:outerShdw blurRad="50800" dist="38100" dir="5400000" algn="t" rotWithShape="0">
                <a:prstClr val="black">
                  <a:alpha val="40000"/>
                </a:prstClr>
              </a:outerShdw>
            </a:effectLst>
          </p:spPr>
        </p:pic>
      </p:grpSp>
      <p:sp>
        <p:nvSpPr>
          <p:cNvPr id="31" name="Oval 4" descr="Graphic Designer: Eldrich Frazier&#10;Federal Geographic Data Committee&#10;Http://www.usgs.gov" title="Cloud"/>
          <p:cNvSpPr/>
          <p:nvPr/>
        </p:nvSpPr>
        <p:spPr>
          <a:xfrm>
            <a:off x="843169" y="810304"/>
            <a:ext cx="2934557" cy="16298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a:effectLst>
            <a:outerShdw blurRad="127000" dist="23000" dir="5400000" sx="98000" sy="98000" rotWithShape="0">
              <a:srgbClr val="000000">
                <a:alpha val="4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39" name="Group 38"/>
          <p:cNvGrpSpPr/>
          <p:nvPr/>
        </p:nvGrpSpPr>
        <p:grpSpPr>
          <a:xfrm>
            <a:off x="5621490" y="5360944"/>
            <a:ext cx="1674705" cy="1066735"/>
            <a:chOff x="6909563" y="3860054"/>
            <a:chExt cx="1694687" cy="1079462"/>
          </a:xfrm>
        </p:grpSpPr>
        <p:grpSp>
          <p:nvGrpSpPr>
            <p:cNvPr id="33" name="Group 32"/>
            <p:cNvGrpSpPr/>
            <p:nvPr/>
          </p:nvGrpSpPr>
          <p:grpSpPr>
            <a:xfrm>
              <a:off x="6909563" y="3860054"/>
              <a:ext cx="1694687" cy="975046"/>
              <a:chOff x="3019331" y="3978746"/>
              <a:chExt cx="1694687" cy="975046"/>
            </a:xfrm>
          </p:grpSpPr>
          <p:sp>
            <p:nvSpPr>
              <p:cNvPr id="34" name="Oval 4" descr="Graphic Designer: Eldrich Frazier&#10;Federal Geographic Data Committee&#10;Http://www.usgs.gov" title="Cloud"/>
              <p:cNvSpPr/>
              <p:nvPr/>
            </p:nvSpPr>
            <p:spPr>
              <a:xfrm>
                <a:off x="3019331" y="3978746"/>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5" name="Rectangle 34"/>
              <p:cNvSpPr/>
              <p:nvPr/>
            </p:nvSpPr>
            <p:spPr>
              <a:xfrm>
                <a:off x="3537739" y="4669543"/>
                <a:ext cx="1176279" cy="284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pic>
          <p:nvPicPr>
            <p:cNvPr id="38" name="Picture 3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0800" y="4478636"/>
              <a:ext cx="1055664" cy="460880"/>
            </a:xfrm>
            <a:prstGeom prst="rect">
              <a:avLst/>
            </a:prstGeom>
            <a:effectLst>
              <a:outerShdw blurRad="50800" dist="38100" dir="5400000" algn="t" rotWithShape="0">
                <a:prstClr val="black">
                  <a:alpha val="40000"/>
                </a:prstClr>
              </a:outerShdw>
              <a:reflection blurRad="6350" stA="50000" endA="300" endPos="55000" dir="5400000" sy="-100000" algn="bl" rotWithShape="0"/>
            </a:effectLst>
          </p:spPr>
        </p:pic>
      </p:grpSp>
      <p:sp>
        <p:nvSpPr>
          <p:cNvPr id="49" name="Oval 4" descr="Graphic Designer: Eldrich Frazier&#10;Federal Geographic Data Committee&#10;Http://www.usgs.gov" title="Cloud"/>
          <p:cNvSpPr/>
          <p:nvPr/>
        </p:nvSpPr>
        <p:spPr>
          <a:xfrm>
            <a:off x="3131306" y="2978145"/>
            <a:ext cx="2570815" cy="1480756"/>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56" name="Group 55"/>
          <p:cNvGrpSpPr/>
          <p:nvPr/>
        </p:nvGrpSpPr>
        <p:grpSpPr>
          <a:xfrm>
            <a:off x="390469" y="2616099"/>
            <a:ext cx="1734777" cy="963550"/>
            <a:chOff x="6492089" y="1912227"/>
            <a:chExt cx="2099080" cy="1165895"/>
          </a:xfrm>
        </p:grpSpPr>
        <p:grpSp>
          <p:nvGrpSpPr>
            <p:cNvPr id="52" name="Group 51"/>
            <p:cNvGrpSpPr/>
            <p:nvPr/>
          </p:nvGrpSpPr>
          <p:grpSpPr>
            <a:xfrm>
              <a:off x="6492089" y="1912227"/>
              <a:ext cx="2026394" cy="1165895"/>
              <a:chOff x="3019331" y="3978746"/>
              <a:chExt cx="1694687" cy="975046"/>
            </a:xfrm>
          </p:grpSpPr>
          <p:sp>
            <p:nvSpPr>
              <p:cNvPr id="54" name="Oval 4" descr="Graphic Designer: Eldrich Frazier&#10;Federal Geographic Data Committee&#10;Http://www.usgs.gov" title="Cloud"/>
              <p:cNvSpPr/>
              <p:nvPr/>
            </p:nvSpPr>
            <p:spPr>
              <a:xfrm>
                <a:off x="3019331" y="3978746"/>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5" name="Rectangle 54"/>
              <p:cNvSpPr/>
              <p:nvPr/>
            </p:nvSpPr>
            <p:spPr>
              <a:xfrm>
                <a:off x="3537739" y="4669543"/>
                <a:ext cx="1176279" cy="284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0587" y="2722604"/>
              <a:ext cx="1450582" cy="325172"/>
            </a:xfrm>
            <a:prstGeom prst="rect">
              <a:avLst/>
            </a:prstGeom>
            <a:effectLst>
              <a:outerShdw blurRad="50800" dist="38100" dir="5400000" algn="t" rotWithShape="0">
                <a:prstClr val="black">
                  <a:alpha val="40000"/>
                </a:prstClr>
              </a:outerShdw>
              <a:reflection blurRad="6350" stA="50000" endA="300" endPos="90000" dir="5400000" sy="-100000" algn="bl" rotWithShape="0"/>
            </a:effectLst>
          </p:spPr>
        </p:pic>
      </p:grpSp>
      <p:grpSp>
        <p:nvGrpSpPr>
          <p:cNvPr id="59" name="Group 58"/>
          <p:cNvGrpSpPr/>
          <p:nvPr/>
        </p:nvGrpSpPr>
        <p:grpSpPr>
          <a:xfrm>
            <a:off x="7354084" y="1838168"/>
            <a:ext cx="1674705" cy="1042738"/>
            <a:chOff x="9874110" y="2447060"/>
            <a:chExt cx="2026394" cy="1261713"/>
          </a:xfrm>
        </p:grpSpPr>
        <p:grpSp>
          <p:nvGrpSpPr>
            <p:cNvPr id="42" name="Group 41"/>
            <p:cNvGrpSpPr/>
            <p:nvPr/>
          </p:nvGrpSpPr>
          <p:grpSpPr>
            <a:xfrm>
              <a:off x="9874110" y="2447060"/>
              <a:ext cx="2026394" cy="1165895"/>
              <a:chOff x="3019331" y="3978746"/>
              <a:chExt cx="1694687" cy="975046"/>
            </a:xfrm>
          </p:grpSpPr>
          <p:sp>
            <p:nvSpPr>
              <p:cNvPr id="44" name="Oval 4" descr="Graphic Designer: Eldrich Frazier&#10;Federal Geographic Data Committee&#10;Http://www.usgs.gov" title="Cloud"/>
              <p:cNvSpPr/>
              <p:nvPr/>
            </p:nvSpPr>
            <p:spPr>
              <a:xfrm>
                <a:off x="3019331" y="3978746"/>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5" name="Rectangle 44"/>
              <p:cNvSpPr/>
              <p:nvPr/>
            </p:nvSpPr>
            <p:spPr>
              <a:xfrm>
                <a:off x="3537739" y="4669543"/>
                <a:ext cx="1176279" cy="284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05278" y="3207710"/>
              <a:ext cx="1252658" cy="501063"/>
            </a:xfrm>
            <a:prstGeom prst="rect">
              <a:avLst/>
            </a:prstGeom>
          </p:spPr>
        </p:pic>
      </p:grpSp>
      <p:pic>
        <p:nvPicPr>
          <p:cNvPr id="60" name="Picture 59"/>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838" y="3518718"/>
            <a:ext cx="1881914" cy="1038532"/>
          </a:xfrm>
          <a:prstGeom prst="rect">
            <a:avLst/>
          </a:prstGeom>
        </p:spPr>
      </p:pic>
      <p:cxnSp>
        <p:nvCxnSpPr>
          <p:cNvPr id="63" name="Curved Connector 62"/>
          <p:cNvCxnSpPr/>
          <p:nvPr/>
        </p:nvCxnSpPr>
        <p:spPr>
          <a:xfrm rot="10800000">
            <a:off x="1877752" y="2999266"/>
            <a:ext cx="955446" cy="814931"/>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0800000" flipV="1">
            <a:off x="2235710" y="4275397"/>
            <a:ext cx="560985" cy="527555"/>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p:nvPr/>
        </p:nvCxnSpPr>
        <p:spPr>
          <a:xfrm rot="5400000">
            <a:off x="3652971" y="4968118"/>
            <a:ext cx="960299" cy="454490"/>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Curved Connector 73"/>
          <p:cNvCxnSpPr/>
          <p:nvPr/>
        </p:nvCxnSpPr>
        <p:spPr>
          <a:xfrm rot="5400000">
            <a:off x="2677077" y="4779964"/>
            <a:ext cx="874044" cy="726426"/>
          </a:xfrm>
          <a:prstGeom prst="curvedConnector3">
            <a:avLst>
              <a:gd name="adj1" fmla="val 76031"/>
            </a:avLst>
          </a:prstGeom>
          <a:ln>
            <a:prstDash val="sysDot"/>
            <a:tailEnd type="triangle"/>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7289641" y="4583293"/>
            <a:ext cx="1739148" cy="1238208"/>
            <a:chOff x="3019331" y="3978746"/>
            <a:chExt cx="1632201" cy="1148470"/>
          </a:xfrm>
        </p:grpSpPr>
        <p:sp>
          <p:nvSpPr>
            <p:cNvPr id="25" name="Oval 4" descr="Graphic Designer: Eldrich Frazier&#10;Federal Geographic Data Committee&#10;Http://www.usgs.gov" title="Cloud"/>
            <p:cNvSpPr/>
            <p:nvPr/>
          </p:nvSpPr>
          <p:spPr>
            <a:xfrm>
              <a:off x="3019331" y="3978746"/>
              <a:ext cx="1448851" cy="834520"/>
            </a:xfrm>
            <a:custGeom>
              <a:avLst/>
              <a:gdLst/>
              <a:ahLst/>
              <a:cxnLst/>
              <a:rect l="l" t="t" r="r" b="b"/>
              <a:pathLst>
                <a:path w="4991351" h="2874955">
                  <a:moveTo>
                    <a:pt x="2753523" y="0"/>
                  </a:moveTo>
                  <a:cubicBezTo>
                    <a:pt x="3133152" y="0"/>
                    <a:pt x="3445394" y="270343"/>
                    <a:pt x="3482942" y="616778"/>
                  </a:cubicBezTo>
                  <a:lnTo>
                    <a:pt x="3485523" y="664681"/>
                  </a:lnTo>
                  <a:lnTo>
                    <a:pt x="3490764" y="662572"/>
                  </a:lnTo>
                  <a:cubicBezTo>
                    <a:pt x="3571282" y="635029"/>
                    <a:pt x="3656891" y="620192"/>
                    <a:pt x="3745650" y="620192"/>
                  </a:cubicBezTo>
                  <a:cubicBezTo>
                    <a:pt x="4219034" y="620192"/>
                    <a:pt x="4602787" y="1042233"/>
                    <a:pt x="4602787" y="1562846"/>
                  </a:cubicBezTo>
                  <a:lnTo>
                    <a:pt x="4596911" y="1648255"/>
                  </a:lnTo>
                  <a:lnTo>
                    <a:pt x="4601918" y="1649809"/>
                  </a:lnTo>
                  <a:cubicBezTo>
                    <a:pt x="4830772" y="1746606"/>
                    <a:pt x="4991351" y="1973214"/>
                    <a:pt x="4991351" y="2237328"/>
                  </a:cubicBezTo>
                  <a:cubicBezTo>
                    <a:pt x="4991351" y="2545461"/>
                    <a:pt x="4772784" y="2802545"/>
                    <a:pt x="4482228" y="2862001"/>
                  </a:cubicBezTo>
                  <a:lnTo>
                    <a:pt x="4371879" y="2873125"/>
                  </a:lnTo>
                  <a:lnTo>
                    <a:pt x="4371879" y="2874954"/>
                  </a:lnTo>
                  <a:lnTo>
                    <a:pt x="4353734" y="2874954"/>
                  </a:lnTo>
                  <a:lnTo>
                    <a:pt x="4353724" y="2874955"/>
                  </a:lnTo>
                  <a:lnTo>
                    <a:pt x="4353715" y="2874954"/>
                  </a:lnTo>
                  <a:lnTo>
                    <a:pt x="638848" y="2874954"/>
                  </a:lnTo>
                  <a:lnTo>
                    <a:pt x="638848" y="2874832"/>
                  </a:lnTo>
                  <a:lnTo>
                    <a:pt x="637627" y="2874955"/>
                  </a:lnTo>
                  <a:cubicBezTo>
                    <a:pt x="285475" y="2874955"/>
                    <a:pt x="0" y="2589480"/>
                    <a:pt x="0" y="2237328"/>
                  </a:cubicBezTo>
                  <a:cubicBezTo>
                    <a:pt x="0" y="1929195"/>
                    <a:pt x="218567" y="1672112"/>
                    <a:pt x="509123" y="1612655"/>
                  </a:cubicBezTo>
                  <a:lnTo>
                    <a:pt x="510870" y="1612479"/>
                  </a:lnTo>
                  <a:lnTo>
                    <a:pt x="487177" y="1564363"/>
                  </a:lnTo>
                  <a:cubicBezTo>
                    <a:pt x="436154" y="1446347"/>
                    <a:pt x="407939" y="1316596"/>
                    <a:pt x="407939" y="1180398"/>
                  </a:cubicBezTo>
                  <a:cubicBezTo>
                    <a:pt x="407939" y="635606"/>
                    <a:pt x="859372" y="193964"/>
                    <a:pt x="1416242" y="193964"/>
                  </a:cubicBezTo>
                  <a:cubicBezTo>
                    <a:pt x="1612017" y="193964"/>
                    <a:pt x="1794760" y="248549"/>
                    <a:pt x="1949437" y="343012"/>
                  </a:cubicBezTo>
                  <a:lnTo>
                    <a:pt x="2072997" y="434518"/>
                  </a:lnTo>
                  <a:lnTo>
                    <a:pt x="2077938" y="419602"/>
                  </a:lnTo>
                  <a:cubicBezTo>
                    <a:pt x="2189245" y="173019"/>
                    <a:pt x="2449820" y="0"/>
                    <a:pt x="2753523" y="0"/>
                  </a:cubicBezTo>
                  <a:close/>
                </a:path>
              </a:pathLst>
            </a:custGeom>
            <a:noFill/>
            <a:ln w="57150" cmpd="sng">
              <a:solidFill>
                <a:srgbClr val="094A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7" name="Shape 341"/>
            <p:cNvPicPr preferRelativeResize="0"/>
            <p:nvPr/>
          </p:nvPicPr>
          <p:blipFill rotWithShape="1">
            <a:blip r:embed="rId12">
              <a:alphaModFix/>
              <a:extLst>
                <a:ext uri="{BEBA8EAE-BF5A-486C-A8C5-ECC9F3942E4B}">
                  <a14:imgProps xmlns:a14="http://schemas.microsoft.com/office/drawing/2010/main">
                    <a14:imgLayer r:embed="rId13">
                      <a14:imgEffect>
                        <a14:backgroundRemoval t="0" b="100000" l="0" r="99903">
                          <a14:foregroundMark x1="64990" y1="69146" x2="64990" y2="69146"/>
                          <a14:foregroundMark x1="58511" y1="57437" x2="58511" y2="57437"/>
                          <a14:foregroundMark x1="70890" y1="61867" x2="70890" y2="61867"/>
                          <a14:foregroundMark x1="86170" y1="63133" x2="86170" y2="63133"/>
                          <a14:foregroundMark x1="24952" y1="29430" x2="24952" y2="29430"/>
                          <a14:foregroundMark x1="27273" y1="30380" x2="27273" y2="30380"/>
                          <a14:foregroundMark x1="35590" y1="32911" x2="35590" y2="32911"/>
                          <a14:foregroundMark x1="39942" y1="27532" x2="39942" y2="27532"/>
                          <a14:foregroundMark x1="39652" y1="21519" x2="39652" y2="21519"/>
                          <a14:foregroundMark x1="9188" y1="23576" x2="9188" y2="23576"/>
                          <a14:foregroundMark x1="53288" y1="21519" x2="53288" y2="21519"/>
                          <a14:foregroundMark x1="56480" y1="3323" x2="56480" y2="3323"/>
                          <a14:foregroundMark x1="70213" y1="14241" x2="70213" y2="14241"/>
                          <a14:foregroundMark x1="63443" y1="18038" x2="63443" y2="18038"/>
                          <a14:foregroundMark x1="48936" y1="36551" x2="48936" y2="36551"/>
                          <a14:foregroundMark x1="48162" y1="57437" x2="48162" y2="57437"/>
                          <a14:foregroundMark x1="50290" y1="40823" x2="50290" y2="40823"/>
                          <a14:foregroundMark x1="46712" y1="5222" x2="46712" y2="5222"/>
                          <a14:foregroundMark x1="42940" y1="28323" x2="42940" y2="28323"/>
                          <a14:foregroundMark x1="53482" y1="31487" x2="53482" y2="31487"/>
                          <a14:foregroundMark x1="75822" y1="21677" x2="75822" y2="21677"/>
                          <a14:foregroundMark x1="78046" y1="28323" x2="78046" y2="28323"/>
                          <a14:foregroundMark x1="76692" y1="23892" x2="76692" y2="23892"/>
                          <a14:foregroundMark x1="77369" y1="26108" x2="77369" y2="26108"/>
                          <a14:foregroundMark x1="77660" y1="27373" x2="77660" y2="27373"/>
                          <a14:foregroundMark x1="42166" y1="13924" x2="42166" y2="13924"/>
                          <a14:foregroundMark x1="43037" y1="13608" x2="43037" y2="13608"/>
                          <a14:foregroundMark x1="43810" y1="12816" x2="43810" y2="12816"/>
                          <a14:foregroundMark x1="50000" y1="33228" x2="50000" y2="33228"/>
                          <a14:foregroundMark x1="65764" y1="7120" x2="65764" y2="7120"/>
                          <a14:foregroundMark x1="60542" y1="4272" x2="60542" y2="4272"/>
                          <a14:foregroundMark x1="61896" y1="4589" x2="61896" y2="4589"/>
                          <a14:foregroundMark x1="64217" y1="6329" x2="64217" y2="6329"/>
                          <a14:foregroundMark x1="60735" y1="10918" x2="60735" y2="10918"/>
                          <a14:foregroundMark x1="57544" y1="7753" x2="57544" y2="7753"/>
                          <a14:foregroundMark x1="65474" y1="12658" x2="65474" y2="12658"/>
                          <a14:foregroundMark x1="44294" y1="6646" x2="44294" y2="6646"/>
                          <a14:foregroundMark x1="54449" y1="3165" x2="54449" y2="3165"/>
                          <a14:foregroundMark x1="50000" y1="3639" x2="50000" y2="3639"/>
                          <a14:foregroundMark x1="58607" y1="3481" x2="58607" y2="3481"/>
                          <a14:foregroundMark x1="51547" y1="3323" x2="51547" y2="3323"/>
                          <a14:foregroundMark x1="47872" y1="4430" x2="47872" y2="4430"/>
                          <a14:foregroundMark x1="53772" y1="34177" x2="53772" y2="34177"/>
                          <a14:foregroundMark x1="52708" y1="33070" x2="52708" y2="33070"/>
                          <a14:foregroundMark x1="54352" y1="35127" x2="54352" y2="35127"/>
                          <a14:foregroundMark x1="53191" y1="33544" x2="53191" y2="33544"/>
                          <a14:foregroundMark x1="42843" y1="26266" x2="42843" y2="26266"/>
                          <a14:foregroundMark x1="43037" y1="29747" x2="43037" y2="29747"/>
                          <a14:foregroundMark x1="63830" y1="13449" x2="63830" y2="13449"/>
                          <a14:foregroundMark x1="66634" y1="14241" x2="66634" y2="14241"/>
                          <a14:foregroundMark x1="51064" y1="41772" x2="51064" y2="41772"/>
                          <a14:foregroundMark x1="51934" y1="41456" x2="51934" y2="41456"/>
                          <a14:foregroundMark x1="78723" y1="31487" x2="78723" y2="31487"/>
                          <a14:foregroundMark x1="78337" y1="30063" x2="78337" y2="30063"/>
                          <a14:foregroundMark x1="78820" y1="32911" x2="78820" y2="32911"/>
                          <a14:foregroundMark x1="79207" y1="34494" x2="79207" y2="34494"/>
                          <a14:foregroundMark x1="79400" y1="36234" x2="79400" y2="36234"/>
                          <a14:foregroundMark x1="79691" y1="38608" x2="79691" y2="38608"/>
                          <a14:foregroundMark x1="79497" y1="37342" x2="79497" y2="37342"/>
                          <a14:foregroundMark x1="79787" y1="40032" x2="79787" y2="40032"/>
                          <a14:foregroundMark x1="65087" y1="22468" x2="65087" y2="22468"/>
                          <a14:foregroundMark x1="65957" y1="22785" x2="65957" y2="22785"/>
                          <a14:foregroundMark x1="63346" y1="23101" x2="63346" y2="23101"/>
                          <a14:foregroundMark x1="65764" y1="20570" x2="65764" y2="20570"/>
                          <a14:foregroundMark x1="44874" y1="6013" x2="44874" y2="6013"/>
                          <a14:foregroundMark x1="58801" y1="6329" x2="58801" y2="6329"/>
                          <a14:foregroundMark x1="61412" y1="10601" x2="61412" y2="10601"/>
                          <a14:foregroundMark x1="58027" y1="5854" x2="58027" y2="5854"/>
                          <a14:foregroundMark x1="60251" y1="6804" x2="60251" y2="6804"/>
                          <a14:foregroundMark x1="42263" y1="7911" x2="42263" y2="7911"/>
                          <a14:foregroundMark x1="43037" y1="7120" x2="43037" y2="7120"/>
                          <a14:foregroundMark x1="45551" y1="5380" x2="45551" y2="5380"/>
                          <a14:foregroundMark x1="39845" y1="10443" x2="39845" y2="10443"/>
                          <a14:foregroundMark x1="41006" y1="9177" x2="41006" y2="9177"/>
                          <a14:foregroundMark x1="40522" y1="9652" x2="40522" y2="9652"/>
                          <a14:foregroundMark x1="38685" y1="11867" x2="38685" y2="11867"/>
                          <a14:foregroundMark x1="37234" y1="13608" x2="37234" y2="13608"/>
                          <a14:foregroundMark x1="37911" y1="12816" x2="37911" y2="12816"/>
                          <a14:foregroundMark x1="35977" y1="15665" x2="35977" y2="15665"/>
                          <a14:foregroundMark x1="36654" y1="14557" x2="36654" y2="14557"/>
                          <a14:foregroundMark x1="35106" y1="17247" x2="35106" y2="17247"/>
                          <a14:foregroundMark x1="35590" y1="16614" x2="35590" y2="16614"/>
                          <a14:foregroundMark x1="41393" y1="14873" x2="41393" y2="14873"/>
                          <a14:foregroundMark x1="40716" y1="15506" x2="40716" y2="15506"/>
                          <a14:foregroundMark x1="34236" y1="18671" x2="34236" y2="18671"/>
                          <a14:foregroundMark x1="34720" y1="18196" x2="34720" y2="18196"/>
                          <a14:foregroundMark x1="79884" y1="42089" x2="79884" y2="42089"/>
                          <a14:foregroundMark x1="79787" y1="41139" x2="79787" y2="41139"/>
                          <a14:foregroundMark x1="79981" y1="43987" x2="79981" y2="43987"/>
                          <a14:foregroundMark x1="55996" y1="7278" x2="55996" y2="7278"/>
                          <a14:foregroundMark x1="60735" y1="8386" x2="60735" y2="8386"/>
                          <a14:foregroundMark x1="62669" y1="11234" x2="62669" y2="11234"/>
                          <a14:foregroundMark x1="62476" y1="8228" x2="62476" y2="8228"/>
                          <a14:backgroundMark x1="64217" y1="61076" x2="64217" y2="61076"/>
                          <a14:backgroundMark x1="65184" y1="58544" x2="65184" y2="58544"/>
                          <a14:backgroundMark x1="63540" y1="63291" x2="63540" y2="63291"/>
                          <a14:backgroundMark x1="51547" y1="57120" x2="51547" y2="57120"/>
                          <a14:backgroundMark x1="50484" y1="52848" x2="50484" y2="52848"/>
                          <a14:backgroundMark x1="50580" y1="54430" x2="50580" y2="54430"/>
                          <a14:backgroundMark x1="59574" y1="17563" x2="59574" y2="17563"/>
                          <a14:backgroundMark x1="43327" y1="26899" x2="43327" y2="26899"/>
                          <a14:backgroundMark x1="53385" y1="32753" x2="53385" y2="32753"/>
                          <a14:backgroundMark x1="43520" y1="26108" x2="43520" y2="26108"/>
                          <a14:backgroundMark x1="43424" y1="28639" x2="43424" y2="28639"/>
                          <a14:backgroundMark x1="64797" y1="15823" x2="64797" y2="15823"/>
                          <a14:backgroundMark x1="64217" y1="14873" x2="64217" y2="14873"/>
                          <a14:backgroundMark x1="63250" y1="13924" x2="63250" y2="13924"/>
                          <a14:backgroundMark x1="63926" y1="21677" x2="63926" y2="21677"/>
                          <a14:backgroundMark x1="62959" y1="20570" x2="62959" y2="20570"/>
                          <a14:backgroundMark x1="64797" y1="21361" x2="64797" y2="21361"/>
                          <a14:backgroundMark x1="61122" y1="5696" x2="61122" y2="5696"/>
                          <a14:backgroundMark x1="63153" y1="6804" x2="63153" y2="6804"/>
                          <a14:backgroundMark x1="58704" y1="7278" x2="58704" y2="7278"/>
                          <a14:backgroundMark x1="60155" y1="9177" x2="60155" y2="9177"/>
                          <a14:backgroundMark x1="64797" y1="59335" x2="64797" y2="59335"/>
                          <a14:backgroundMark x1="55609" y1="8228" x2="55609" y2="8228"/>
                          <a14:backgroundMark x1="62089" y1="9652" x2="62089" y2="9652"/>
                          <a14:backgroundMark x1="64217" y1="16297" x2="64217" y2="16297"/>
                          <a14:backgroundMark x1="65377" y1="10127" x2="65377" y2="10127"/>
                          <a14:backgroundMark x1="63636" y1="6804" x2="63636" y2="6804"/>
                        </a14:backgroundRemoval>
                      </a14:imgEffect>
                    </a14:imgLayer>
                  </a14:imgProps>
                </a:ext>
              </a:extLst>
            </a:blip>
            <a:srcRect/>
            <a:stretch/>
          </p:blipFill>
          <p:spPr>
            <a:xfrm>
              <a:off x="3561963" y="4510916"/>
              <a:ext cx="1089569" cy="616300"/>
            </a:xfrm>
            <a:prstGeom prst="rect">
              <a:avLst/>
            </a:prstGeom>
            <a:noFill/>
            <a:ln>
              <a:noFill/>
            </a:ln>
            <a:effectLst>
              <a:outerShdw blurRad="50800" dist="38100" dir="5400000" algn="t" rotWithShape="0">
                <a:prstClr val="black">
                  <a:alpha val="40000"/>
                </a:prstClr>
              </a:outerShdw>
              <a:reflection blurRad="6350" stA="52000" endA="300" endPos="35000" dir="5400000" sy="-100000" algn="bl" rotWithShape="0"/>
            </a:effectLst>
          </p:spPr>
        </p:pic>
      </p:grpSp>
      <p:cxnSp>
        <p:nvCxnSpPr>
          <p:cNvPr id="86" name="Curved Connector 85"/>
          <p:cNvCxnSpPr/>
          <p:nvPr/>
        </p:nvCxnSpPr>
        <p:spPr>
          <a:xfrm flipV="1">
            <a:off x="5620564" y="2201096"/>
            <a:ext cx="1516341" cy="1017383"/>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p:nvPr/>
        </p:nvCxnSpPr>
        <p:spPr>
          <a:xfrm flipV="1">
            <a:off x="5812815" y="3370431"/>
            <a:ext cx="861339" cy="280897"/>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0" name="Curved Connector 89"/>
          <p:cNvCxnSpPr/>
          <p:nvPr/>
        </p:nvCxnSpPr>
        <p:spPr>
          <a:xfrm>
            <a:off x="6076062" y="4211732"/>
            <a:ext cx="997445" cy="585170"/>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p:nvPr/>
        </p:nvCxnSpPr>
        <p:spPr>
          <a:xfrm rot="16200000" flipH="1">
            <a:off x="5418431" y="4761969"/>
            <a:ext cx="584641" cy="412237"/>
          </a:xfrm>
          <a:prstGeom prst="curvedConnector3">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7464504" y="4813368"/>
            <a:ext cx="905101" cy="305233"/>
          </a:xfrm>
          <a:prstGeom prst="rect">
            <a:avLst/>
          </a:prstGeom>
          <a:noFill/>
        </p:spPr>
        <p:txBody>
          <a:bodyPr wrap="none" rtlCol="0">
            <a:spAutoFit/>
          </a:bodyPr>
          <a:lstStyle/>
          <a:p>
            <a:r>
              <a:rPr lang="en-US" sz="1600" smtClean="0"/>
              <a:t>Regional</a:t>
            </a:r>
            <a:endParaRPr lang="en-US" sz="1600"/>
          </a:p>
        </p:txBody>
      </p:sp>
      <p:sp>
        <p:nvSpPr>
          <p:cNvPr id="94" name="TextBox 93"/>
          <p:cNvSpPr txBox="1"/>
          <p:nvPr/>
        </p:nvSpPr>
        <p:spPr>
          <a:xfrm>
            <a:off x="5836358" y="5636835"/>
            <a:ext cx="905101" cy="305233"/>
          </a:xfrm>
          <a:prstGeom prst="rect">
            <a:avLst/>
          </a:prstGeom>
          <a:noFill/>
        </p:spPr>
        <p:txBody>
          <a:bodyPr wrap="none" rtlCol="0">
            <a:spAutoFit/>
          </a:bodyPr>
          <a:lstStyle/>
          <a:p>
            <a:r>
              <a:rPr lang="en-US" sz="1600" smtClean="0"/>
              <a:t>Regional</a:t>
            </a:r>
            <a:endParaRPr lang="en-US" sz="1600"/>
          </a:p>
        </p:txBody>
      </p:sp>
      <p:sp>
        <p:nvSpPr>
          <p:cNvPr id="95" name="TextBox 94"/>
          <p:cNvSpPr txBox="1"/>
          <p:nvPr/>
        </p:nvSpPr>
        <p:spPr>
          <a:xfrm>
            <a:off x="1795915" y="5821501"/>
            <a:ext cx="905101" cy="305233"/>
          </a:xfrm>
          <a:prstGeom prst="rect">
            <a:avLst/>
          </a:prstGeom>
          <a:noFill/>
        </p:spPr>
        <p:txBody>
          <a:bodyPr wrap="none" rtlCol="0">
            <a:spAutoFit/>
          </a:bodyPr>
          <a:lstStyle/>
          <a:p>
            <a:r>
              <a:rPr lang="en-US" sz="1600" smtClean="0"/>
              <a:t>Regional</a:t>
            </a:r>
            <a:endParaRPr lang="en-US" sz="1600"/>
          </a:p>
        </p:txBody>
      </p:sp>
      <p:sp>
        <p:nvSpPr>
          <p:cNvPr id="96" name="TextBox 95"/>
          <p:cNvSpPr txBox="1"/>
          <p:nvPr/>
        </p:nvSpPr>
        <p:spPr>
          <a:xfrm>
            <a:off x="6867827" y="3509406"/>
            <a:ext cx="852108" cy="305233"/>
          </a:xfrm>
          <a:prstGeom prst="rect">
            <a:avLst/>
          </a:prstGeom>
          <a:noFill/>
        </p:spPr>
        <p:txBody>
          <a:bodyPr wrap="none" rtlCol="0">
            <a:spAutoFit/>
          </a:bodyPr>
          <a:lstStyle/>
          <a:p>
            <a:r>
              <a:rPr lang="en-US" sz="1600" smtClean="0"/>
              <a:t>National</a:t>
            </a:r>
            <a:endParaRPr lang="en-US" sz="1600" dirty="0"/>
          </a:p>
        </p:txBody>
      </p:sp>
      <p:sp>
        <p:nvSpPr>
          <p:cNvPr id="97" name="TextBox 96"/>
          <p:cNvSpPr txBox="1"/>
          <p:nvPr/>
        </p:nvSpPr>
        <p:spPr>
          <a:xfrm>
            <a:off x="572542" y="2898428"/>
            <a:ext cx="1117068" cy="305233"/>
          </a:xfrm>
          <a:prstGeom prst="rect">
            <a:avLst/>
          </a:prstGeom>
          <a:noFill/>
        </p:spPr>
        <p:txBody>
          <a:bodyPr wrap="none" rtlCol="0">
            <a:spAutoFit/>
          </a:bodyPr>
          <a:lstStyle/>
          <a:p>
            <a:r>
              <a:rPr lang="en-US" sz="1600" smtClean="0"/>
              <a:t>Community</a:t>
            </a:r>
            <a:endParaRPr lang="en-US" sz="1600" dirty="0"/>
          </a:p>
        </p:txBody>
      </p:sp>
      <p:sp>
        <p:nvSpPr>
          <p:cNvPr id="98" name="TextBox 97"/>
          <p:cNvSpPr txBox="1"/>
          <p:nvPr/>
        </p:nvSpPr>
        <p:spPr>
          <a:xfrm>
            <a:off x="7488810" y="2134891"/>
            <a:ext cx="1117068" cy="305233"/>
          </a:xfrm>
          <a:prstGeom prst="rect">
            <a:avLst/>
          </a:prstGeom>
          <a:noFill/>
        </p:spPr>
        <p:txBody>
          <a:bodyPr wrap="none" rtlCol="0">
            <a:spAutoFit/>
          </a:bodyPr>
          <a:lstStyle/>
          <a:p>
            <a:r>
              <a:rPr lang="en-US" sz="1600" smtClean="0"/>
              <a:t>Community</a:t>
            </a:r>
            <a:endParaRPr lang="en-US" sz="1600" dirty="0"/>
          </a:p>
        </p:txBody>
      </p:sp>
      <p:sp>
        <p:nvSpPr>
          <p:cNvPr id="99" name="TextBox 98"/>
          <p:cNvSpPr txBox="1"/>
          <p:nvPr/>
        </p:nvSpPr>
        <p:spPr>
          <a:xfrm>
            <a:off x="3802794" y="5990651"/>
            <a:ext cx="1117068" cy="305233"/>
          </a:xfrm>
          <a:prstGeom prst="rect">
            <a:avLst/>
          </a:prstGeom>
          <a:noFill/>
        </p:spPr>
        <p:txBody>
          <a:bodyPr wrap="none" rtlCol="0">
            <a:spAutoFit/>
          </a:bodyPr>
          <a:lstStyle/>
          <a:p>
            <a:r>
              <a:rPr lang="en-US" sz="1600" smtClean="0"/>
              <a:t>Community</a:t>
            </a:r>
            <a:endParaRPr lang="en-US" sz="1600" dirty="0"/>
          </a:p>
        </p:txBody>
      </p:sp>
      <p:sp>
        <p:nvSpPr>
          <p:cNvPr id="100" name="TextBox 99"/>
          <p:cNvSpPr txBox="1"/>
          <p:nvPr/>
        </p:nvSpPr>
        <p:spPr>
          <a:xfrm>
            <a:off x="947131" y="4607689"/>
            <a:ext cx="905101" cy="305233"/>
          </a:xfrm>
          <a:prstGeom prst="rect">
            <a:avLst/>
          </a:prstGeom>
          <a:noFill/>
        </p:spPr>
        <p:txBody>
          <a:bodyPr wrap="none" rtlCol="0">
            <a:spAutoFit/>
          </a:bodyPr>
          <a:lstStyle/>
          <a:p>
            <a:r>
              <a:rPr lang="en-US" sz="1600" smtClean="0"/>
              <a:t>Regional</a:t>
            </a:r>
            <a:endParaRPr lang="en-US" sz="1600"/>
          </a:p>
        </p:txBody>
      </p:sp>
      <p:cxnSp>
        <p:nvCxnSpPr>
          <p:cNvPr id="102" name="Elbow Connector 101"/>
          <p:cNvCxnSpPr/>
          <p:nvPr/>
        </p:nvCxnSpPr>
        <p:spPr>
          <a:xfrm rot="16200000" flipH="1">
            <a:off x="2821449" y="2859548"/>
            <a:ext cx="1140465" cy="49047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182799" y="809200"/>
            <a:ext cx="5728165" cy="1015663"/>
          </a:xfrm>
          <a:prstGeom prst="rect">
            <a:avLst/>
          </a:prstGeom>
          <a:noFill/>
        </p:spPr>
        <p:txBody>
          <a:bodyPr wrap="square" rtlCol="0">
            <a:spAutoFit/>
          </a:bodyPr>
          <a:lstStyle/>
          <a:p>
            <a:pPr algn="ctr"/>
            <a:r>
              <a:rPr lang="en-US" sz="2000" dirty="0" smtClean="0"/>
              <a:t>Regional or thematic  community Portals, leveraging GCI resources and GEO DAP APIs</a:t>
            </a:r>
          </a:p>
          <a:p>
            <a:pPr algn="ctr"/>
            <a:endParaRPr lang="en-US" sz="2000" dirty="0"/>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95142" y="1602882"/>
            <a:ext cx="2186087" cy="779042"/>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58898" y="1172615"/>
            <a:ext cx="1291988" cy="602928"/>
          </a:xfrm>
          <a:prstGeom prst="rect">
            <a:avLst/>
          </a:prstGeom>
        </p:spPr>
      </p:pic>
      <p:pic>
        <p:nvPicPr>
          <p:cNvPr id="64" name="Picture 6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5717" y="25400"/>
            <a:ext cx="2932684" cy="584200"/>
          </a:xfrm>
          <a:prstGeom prst="rect">
            <a:avLst/>
          </a:prstGeom>
        </p:spPr>
      </p:pic>
    </p:spTree>
    <p:extLst>
      <p:ext uri="{BB962C8B-B14F-4D97-AF65-F5344CB8AC3E}">
        <p14:creationId xmlns:p14="http://schemas.microsoft.com/office/powerpoint/2010/main" val="1968015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4000" dirty="0" smtClean="0"/>
              <a:t>Leadership and </a:t>
            </a:r>
            <a:r>
              <a:rPr lang="fr-CH" sz="4000" dirty="0" err="1" smtClean="0"/>
              <a:t>Contributors</a:t>
            </a:r>
            <a:endParaRPr lang="en-US" sz="4000" dirty="0"/>
          </a:p>
        </p:txBody>
      </p:sp>
      <p:sp>
        <p:nvSpPr>
          <p:cNvPr id="3" name="Content Placeholder 2"/>
          <p:cNvSpPr>
            <a:spLocks noGrp="1"/>
          </p:cNvSpPr>
          <p:nvPr>
            <p:ph idx="1"/>
          </p:nvPr>
        </p:nvSpPr>
        <p:spPr>
          <a:xfrm>
            <a:off x="0" y="1600200"/>
            <a:ext cx="9144000" cy="4800600"/>
          </a:xfrm>
        </p:spPr>
        <p:txBody>
          <a:bodyPr>
            <a:normAutofit fontScale="85000" lnSpcReduction="20000"/>
          </a:bodyPr>
          <a:lstStyle/>
          <a:p>
            <a:r>
              <a:rPr lang="en-US" b="1" dirty="0"/>
              <a:t>Leadership</a:t>
            </a:r>
            <a:endParaRPr lang="en-US" dirty="0"/>
          </a:p>
          <a:p>
            <a:pPr lvl="1"/>
            <a:r>
              <a:rPr lang="en-US" dirty="0"/>
              <a:t>Ivan </a:t>
            </a:r>
            <a:r>
              <a:rPr lang="en-US" dirty="0" err="1"/>
              <a:t>DeLoatch</a:t>
            </a:r>
            <a:r>
              <a:rPr lang="en-US" dirty="0"/>
              <a:t> (Federal Geographic Data Committee/USA), </a:t>
            </a:r>
            <a:r>
              <a:rPr lang="en-US" dirty="0">
                <a:hlinkClick r:id="rId2"/>
              </a:rPr>
              <a:t>ideloatch@usgs.gov</a:t>
            </a:r>
            <a:endParaRPr lang="en-US" dirty="0"/>
          </a:p>
          <a:p>
            <a:pPr lvl="1"/>
            <a:r>
              <a:rPr lang="en-US" dirty="0"/>
              <a:t>Max </a:t>
            </a:r>
            <a:r>
              <a:rPr lang="en-US" dirty="0" err="1"/>
              <a:t>Craglia</a:t>
            </a:r>
            <a:r>
              <a:rPr lang="en-US" dirty="0"/>
              <a:t>, (JRC/EC), </a:t>
            </a:r>
            <a:r>
              <a:rPr lang="en-US" dirty="0">
                <a:hlinkClick r:id="rId3"/>
              </a:rPr>
              <a:t>massimo.craglia@jrc.ec.europa.eu</a:t>
            </a:r>
            <a:endParaRPr lang="en-US" dirty="0"/>
          </a:p>
          <a:p>
            <a:r>
              <a:rPr lang="en-US" b="1" dirty="0"/>
              <a:t>Contributors</a:t>
            </a:r>
            <a:endParaRPr lang="en-US" dirty="0"/>
          </a:p>
          <a:p>
            <a:pPr lvl="1"/>
            <a:r>
              <a:rPr lang="en-US" i="1" dirty="0"/>
              <a:t>Members:</a:t>
            </a:r>
            <a:r>
              <a:rPr lang="en-US" dirty="0"/>
              <a:t> Australia, Chile, China, EC, France, Finland, Italy, Poland, South Africa, Spain, Switzerland, UK, USA.</a:t>
            </a:r>
          </a:p>
          <a:p>
            <a:pPr lvl="1"/>
            <a:r>
              <a:rPr lang="en-US" i="1" dirty="0"/>
              <a:t>Participating Organizations:</a:t>
            </a:r>
            <a:r>
              <a:rPr lang="en-US" dirty="0"/>
              <a:t> CEOS, CODATA, ESA, ESIP, ICSU, IEEE, OGC, RCMRD, WMO</a:t>
            </a:r>
            <a:r>
              <a:rPr lang="en-US" dirty="0" smtClean="0"/>
              <a:t>.</a:t>
            </a:r>
          </a:p>
          <a:p>
            <a:r>
              <a:rPr lang="fr-CH" dirty="0" smtClean="0"/>
              <a:t>GEO Secretariat</a:t>
            </a:r>
          </a:p>
          <a:p>
            <a:pPr lvl="1"/>
            <a:r>
              <a:rPr lang="fr-CH" dirty="0" smtClean="0"/>
              <a:t>Osamu Ochiai, </a:t>
            </a:r>
            <a:r>
              <a:rPr lang="fr-CH" dirty="0" smtClean="0">
                <a:hlinkClick r:id="rId4"/>
              </a:rPr>
              <a:t>oochiai@geosec.org</a:t>
            </a:r>
            <a:endParaRPr lang="fr-CH" dirty="0" smtClean="0"/>
          </a:p>
          <a:p>
            <a:pPr lvl="1"/>
            <a:r>
              <a:rPr lang="fr-CH" dirty="0" smtClean="0"/>
              <a:t>Paola De Salvo, </a:t>
            </a:r>
            <a:r>
              <a:rPr lang="fr-CH" dirty="0" smtClean="0">
                <a:hlinkClick r:id="rId5"/>
              </a:rPr>
              <a:t>pdesalvo@geosec.org</a:t>
            </a:r>
            <a:endParaRPr lang="fr-CH" dirty="0" smtClean="0"/>
          </a:p>
          <a:p>
            <a:pPr lvl="1"/>
            <a:r>
              <a:rPr lang="fr-CH" dirty="0" smtClean="0"/>
              <a:t>Wenbo Chu, </a:t>
            </a:r>
            <a:r>
              <a:rPr lang="fr-CH" dirty="0" smtClean="0">
                <a:hlinkClick r:id="rId6"/>
              </a:rPr>
              <a:t>wchu@geosec.org</a:t>
            </a:r>
            <a:endParaRPr lang="en-US" dirty="0"/>
          </a:p>
          <a:p>
            <a:endParaRPr lang="en-US" dirty="0"/>
          </a:p>
        </p:txBody>
      </p:sp>
    </p:spTree>
    <p:extLst>
      <p:ext uri="{BB962C8B-B14F-4D97-AF65-F5344CB8AC3E}">
        <p14:creationId xmlns:p14="http://schemas.microsoft.com/office/powerpoint/2010/main" val="372723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4000" dirty="0" smtClean="0"/>
              <a:t>Interaction </a:t>
            </a:r>
            <a:r>
              <a:rPr lang="fr-CH" sz="4000" dirty="0" err="1" smtClean="0"/>
              <a:t>with</a:t>
            </a:r>
            <a:r>
              <a:rPr lang="fr-CH" sz="4000" dirty="0" smtClean="0"/>
              <a:t> User </a:t>
            </a:r>
            <a:r>
              <a:rPr lang="fr-CH" sz="4000" dirty="0" err="1" smtClean="0"/>
              <a:t>Communities</a:t>
            </a:r>
            <a:endParaRPr lang="en-US" sz="4000" dirty="0"/>
          </a:p>
        </p:txBody>
      </p:sp>
      <p:sp>
        <p:nvSpPr>
          <p:cNvPr id="3" name="Content Placeholder 2"/>
          <p:cNvSpPr>
            <a:spLocks noGrp="1"/>
          </p:cNvSpPr>
          <p:nvPr>
            <p:ph sz="half" idx="1"/>
          </p:nvPr>
        </p:nvSpPr>
        <p:spPr/>
        <p:txBody>
          <a:bodyPr/>
          <a:lstStyle/>
          <a:p>
            <a:r>
              <a:rPr lang="fr-CH" dirty="0" smtClean="0"/>
              <a:t>GCI and SBA </a:t>
            </a:r>
            <a:r>
              <a:rPr lang="fr-CH" dirty="0" err="1" smtClean="0"/>
              <a:t>communities</a:t>
            </a:r>
            <a:r>
              <a:rPr lang="fr-CH" dirty="0" smtClean="0"/>
              <a:t> Virtual Meetings</a:t>
            </a:r>
          </a:p>
          <a:p>
            <a:pPr lvl="1"/>
            <a:r>
              <a:rPr lang="fr-CH" dirty="0" smtClean="0"/>
              <a:t>One SBA per </a:t>
            </a:r>
            <a:r>
              <a:rPr lang="fr-CH" dirty="0" err="1" smtClean="0"/>
              <a:t>month</a:t>
            </a:r>
            <a:endParaRPr lang="fr-CH" dirty="0" smtClean="0"/>
          </a:p>
          <a:p>
            <a:pPr lvl="1"/>
            <a:r>
              <a:rPr lang="fr-CH" dirty="0" err="1" smtClean="0"/>
              <a:t>Interact</a:t>
            </a:r>
            <a:r>
              <a:rPr lang="fr-CH" dirty="0" smtClean="0"/>
              <a:t> </a:t>
            </a:r>
            <a:r>
              <a:rPr lang="fr-CH" dirty="0" err="1" smtClean="0"/>
              <a:t>with</a:t>
            </a:r>
            <a:r>
              <a:rPr lang="fr-CH" dirty="0" smtClean="0"/>
              <a:t> </a:t>
            </a:r>
            <a:r>
              <a:rPr lang="fr-CH" dirty="0" err="1" smtClean="0"/>
              <a:t>Flagships</a:t>
            </a:r>
            <a:r>
              <a:rPr lang="fr-CH" dirty="0" smtClean="0"/>
              <a:t>, Initiatives and </a:t>
            </a:r>
            <a:r>
              <a:rPr lang="fr-CH" dirty="0" err="1" smtClean="0"/>
              <a:t>Community</a:t>
            </a:r>
            <a:r>
              <a:rPr lang="fr-CH" dirty="0" smtClean="0"/>
              <a:t> </a:t>
            </a:r>
            <a:r>
              <a:rPr lang="fr-CH" dirty="0" err="1" smtClean="0"/>
              <a:t>Activities</a:t>
            </a:r>
            <a:endParaRPr lang="fr-CH" dirty="0" smtClean="0"/>
          </a:p>
          <a:p>
            <a:pPr lvl="1"/>
            <a:r>
              <a:rPr lang="fr-CH" dirty="0" err="1" smtClean="0"/>
              <a:t>Demonstrate</a:t>
            </a:r>
            <a:r>
              <a:rPr lang="fr-CH" dirty="0" smtClean="0"/>
              <a:t> GEOSS Portal</a:t>
            </a:r>
          </a:p>
          <a:p>
            <a:pPr lvl="1"/>
            <a:r>
              <a:rPr lang="fr-CH" dirty="0" smtClean="0"/>
              <a:t>Feedback </a:t>
            </a:r>
            <a:r>
              <a:rPr lang="fr-CH" dirty="0" err="1" smtClean="0"/>
              <a:t>from</a:t>
            </a:r>
            <a:r>
              <a:rPr lang="fr-CH" dirty="0" smtClean="0"/>
              <a:t> </a:t>
            </a:r>
            <a:r>
              <a:rPr lang="fr-CH" dirty="0" err="1" smtClean="0"/>
              <a:t>SBAs</a:t>
            </a:r>
            <a:endParaRPr lang="fr-CH" dirty="0" smtClean="0"/>
          </a:p>
          <a:p>
            <a:pPr lvl="1"/>
            <a:endParaRPr lang="en-US" dirty="0"/>
          </a:p>
        </p:txBody>
      </p:sp>
      <p:sp>
        <p:nvSpPr>
          <p:cNvPr id="10" name="Content Placeholder 9"/>
          <p:cNvSpPr>
            <a:spLocks noGrp="1"/>
          </p:cNvSpPr>
          <p:nvPr>
            <p:ph sz="half" idx="2"/>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725" y="1598613"/>
            <a:ext cx="609600" cy="5365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900" y="1579563"/>
            <a:ext cx="987425" cy="628650"/>
          </a:xfrm>
          <a:prstGeom prst="rect">
            <a:avLst/>
          </a:prstGeom>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43000"/>
            <a:ext cx="4046490" cy="573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19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normAutofit/>
          </a:bodyPr>
          <a:lstStyle/>
          <a:p>
            <a:r>
              <a:rPr lang="en-US" altLang="en-US" sz="4400" dirty="0" smtClean="0">
                <a:solidFill>
                  <a:srgbClr val="005FAA"/>
                </a:solidFill>
                <a:latin typeface="Arial" charset="0"/>
                <a:ea typeface="宋体" pitchFamily="2" charset="-122"/>
                <a:cs typeface="Tahoma" pitchFamily="34" charset="0"/>
              </a:rPr>
              <a:t>Overview</a:t>
            </a:r>
            <a:endParaRPr lang="en-US" altLang="en-US" sz="4400" dirty="0">
              <a:solidFill>
                <a:srgbClr val="005FAA"/>
              </a:solidFill>
              <a:latin typeface="Arial" charset="0"/>
              <a:ea typeface="宋体" pitchFamily="2" charset="-122"/>
              <a:cs typeface="Tahoma" pitchFamily="34" charset="0"/>
            </a:endParaRPr>
          </a:p>
        </p:txBody>
      </p:sp>
      <p:sp>
        <p:nvSpPr>
          <p:cNvPr id="2" name="Content Placeholder 1"/>
          <p:cNvSpPr>
            <a:spLocks noGrp="1"/>
          </p:cNvSpPr>
          <p:nvPr>
            <p:ph idx="1"/>
          </p:nvPr>
        </p:nvSpPr>
        <p:spPr>
          <a:xfrm>
            <a:off x="228600" y="1371600"/>
            <a:ext cx="8686800" cy="5334000"/>
          </a:xfrm>
        </p:spPr>
        <p:txBody>
          <a:bodyPr>
            <a:normAutofit fontScale="77500" lnSpcReduction="20000"/>
          </a:bodyPr>
          <a:lstStyle/>
          <a:p>
            <a:pPr marL="0" indent="0">
              <a:buNone/>
            </a:pPr>
            <a:r>
              <a:rPr lang="en-US" dirty="0" smtClean="0"/>
              <a:t>The </a:t>
            </a:r>
            <a:r>
              <a:rPr lang="en-US" dirty="0"/>
              <a:t>objectives of GEOSS-EVOLVE are:</a:t>
            </a:r>
          </a:p>
          <a:p>
            <a:endParaRPr lang="en-US" dirty="0"/>
          </a:p>
          <a:p>
            <a:r>
              <a:rPr lang="en-US" dirty="0"/>
              <a:t>To advance and evolve the GEOSS architecture based on the architectural principles described in the GEO Strategic Plan 2016-25, the analysis of the evolving landscape for technology and production/ consumption of Earth Observation (EO) data products and services, and the specific user requirements coming from the GEO Flagships and Initiatives;</a:t>
            </a:r>
          </a:p>
          <a:p>
            <a:r>
              <a:rPr lang="en-US" dirty="0"/>
              <a:t>To conduct research and development activities, in collaboration with public, private, and voluntary sectors, to develop and test new functionalities, solutions, and components, including those needed to advance the GCI, to support the GEO Strategic Plan objectives and user needs;</a:t>
            </a:r>
          </a:p>
          <a:p>
            <a:r>
              <a:rPr lang="en-US" dirty="0"/>
              <a:t>To prepare documentation and training materials needed to support the transition from development to operations of the new components and solutions identified.</a:t>
            </a:r>
          </a:p>
        </p:txBody>
      </p:sp>
    </p:spTree>
    <p:extLst>
      <p:ext uri="{BB962C8B-B14F-4D97-AF65-F5344CB8AC3E}">
        <p14:creationId xmlns:p14="http://schemas.microsoft.com/office/powerpoint/2010/main" val="38122437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2696"/>
            <a:ext cx="8352928" cy="718592"/>
          </a:xfrm>
        </p:spPr>
        <p:txBody>
          <a:bodyPr/>
          <a:lstStyle/>
          <a:p>
            <a:pPr algn="ctr"/>
            <a:r>
              <a:rPr lang="en-US" sz="4000" dirty="0" smtClean="0">
                <a:solidFill>
                  <a:srgbClr val="333399"/>
                </a:solidFill>
                <a:latin typeface="Arial Narrow"/>
                <a:cs typeface="Arial Narrow"/>
              </a:rPr>
              <a:t>Activities in 2017-2019</a:t>
            </a:r>
            <a:endParaRPr lang="en-US" sz="4000" dirty="0">
              <a:solidFill>
                <a:srgbClr val="333399"/>
              </a:solidFill>
              <a:latin typeface="Arial Narrow"/>
              <a:cs typeface="Arial Narrow"/>
            </a:endParaRPr>
          </a:p>
        </p:txBody>
      </p:sp>
      <p:sp>
        <p:nvSpPr>
          <p:cNvPr id="3" name="Content Placeholder 2"/>
          <p:cNvSpPr>
            <a:spLocks noGrp="1"/>
          </p:cNvSpPr>
          <p:nvPr>
            <p:ph idx="1"/>
          </p:nvPr>
        </p:nvSpPr>
        <p:spPr>
          <a:xfrm>
            <a:off x="228600" y="1524000"/>
            <a:ext cx="8712968" cy="5112568"/>
          </a:xfrm>
        </p:spPr>
        <p:txBody>
          <a:bodyPr>
            <a:normAutofit fontScale="92500" lnSpcReduction="20000"/>
          </a:bodyPr>
          <a:lstStyle/>
          <a:p>
            <a:pPr marL="0" indent="0">
              <a:buNone/>
            </a:pPr>
            <a:endParaRPr lang="en-US" sz="2800" b="1" dirty="0">
              <a:solidFill>
                <a:srgbClr val="0070C0"/>
              </a:solidFill>
              <a:latin typeface="Arial Narrow"/>
              <a:cs typeface="Arial Narrow"/>
            </a:endParaRPr>
          </a:p>
          <a:p>
            <a:r>
              <a:rPr lang="en-US" sz="2800" dirty="0"/>
              <a:t>The activities of GEOSS-EVOLVE for 2017-19 are articulated in </a:t>
            </a:r>
            <a:r>
              <a:rPr lang="en-US" sz="2800" b="1" u="sng" dirty="0"/>
              <a:t>six work packages </a:t>
            </a:r>
            <a:r>
              <a:rPr lang="en-US" sz="2800" dirty="0"/>
              <a:t>summarized </a:t>
            </a:r>
            <a:r>
              <a:rPr lang="en-US" sz="2800" dirty="0" smtClean="0"/>
              <a:t>next slides. </a:t>
            </a:r>
          </a:p>
          <a:p>
            <a:r>
              <a:rPr lang="en-US" sz="2800" dirty="0" smtClean="0"/>
              <a:t>Close </a:t>
            </a:r>
            <a:r>
              <a:rPr lang="en-US" sz="2800" dirty="0"/>
              <a:t>collaboration with the GEO Secretariat and the Foundational tasks addressing data sharing, GCI operations and user requirements will be ensured through regular meetings and continuation of past collaborative working practices. </a:t>
            </a:r>
            <a:endParaRPr lang="en-US" sz="2800" dirty="0" smtClean="0"/>
          </a:p>
          <a:p>
            <a:r>
              <a:rPr lang="en-US" sz="2800" dirty="0" smtClean="0"/>
              <a:t>This </a:t>
            </a:r>
            <a:r>
              <a:rPr lang="en-US" sz="2800" dirty="0"/>
              <a:t>collaboration will also identify more clearly in 2017 which activities of GEOSS-EVOLVE are best addressed in the context of operations and may therefore be moved to one of the relevant Foundational Tasks, and which should stay in the Initiative being more focused towards development and evolution.</a:t>
            </a:r>
            <a:endParaRPr lang="en-US" sz="2800" b="1" dirty="0">
              <a:solidFill>
                <a:srgbClr val="0070C0"/>
              </a:solidFill>
              <a:latin typeface="Arial Narrow"/>
              <a:cs typeface="Arial Narrow"/>
            </a:endParaRPr>
          </a:p>
          <a:p>
            <a:endParaRPr lang="en-US" b="1" dirty="0">
              <a:solidFill>
                <a:srgbClr val="0070C0"/>
              </a:solidFill>
              <a:latin typeface="Arial Narrow"/>
              <a:cs typeface="Arial Narrow"/>
            </a:endParaRPr>
          </a:p>
        </p:txBody>
      </p:sp>
    </p:spTree>
    <p:extLst>
      <p:ext uri="{BB962C8B-B14F-4D97-AF65-F5344CB8AC3E}">
        <p14:creationId xmlns:p14="http://schemas.microsoft.com/office/powerpoint/2010/main" val="240502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fr-CH" sz="3600" dirty="0" smtClean="0">
                <a:solidFill>
                  <a:srgbClr val="0070C0"/>
                </a:solidFill>
              </a:rPr>
              <a:t>WP1: </a:t>
            </a:r>
            <a:r>
              <a:rPr lang="en-US" sz="3600" dirty="0" smtClean="0">
                <a:solidFill>
                  <a:srgbClr val="0070C0"/>
                </a:solidFill>
              </a:rPr>
              <a:t>GEOSS </a:t>
            </a:r>
            <a:r>
              <a:rPr lang="en-US" sz="3600" dirty="0">
                <a:solidFill>
                  <a:srgbClr val="0070C0"/>
                </a:solidFill>
              </a:rPr>
              <a:t>Architecture and Evolution </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 </a:t>
            </a:r>
            <a:r>
              <a:rPr lang="en-US" sz="3600" dirty="0">
                <a:solidFill>
                  <a:srgbClr val="0070C0"/>
                </a:solidFill>
              </a:rPr>
              <a:t>(Lead: US-USGS/Italy-CNR)</a:t>
            </a:r>
          </a:p>
        </p:txBody>
      </p:sp>
      <p:sp>
        <p:nvSpPr>
          <p:cNvPr id="3" name="Content Placeholder 2"/>
          <p:cNvSpPr>
            <a:spLocks noGrp="1"/>
          </p:cNvSpPr>
          <p:nvPr>
            <p:ph idx="1"/>
          </p:nvPr>
        </p:nvSpPr>
        <p:spPr>
          <a:xfrm>
            <a:off x="457200" y="2057400"/>
            <a:ext cx="8229600" cy="4525963"/>
          </a:xfrm>
        </p:spPr>
        <p:txBody>
          <a:bodyPr>
            <a:normAutofit lnSpcReduction="10000"/>
          </a:bodyPr>
          <a:lstStyle/>
          <a:p>
            <a:r>
              <a:rPr lang="en-US" dirty="0"/>
              <a:t>Advance and evolve </a:t>
            </a:r>
            <a:r>
              <a:rPr lang="en-US" b="1" u="sng" dirty="0"/>
              <a:t>GEOSS architecture </a:t>
            </a:r>
            <a:r>
              <a:rPr lang="en-US" dirty="0"/>
              <a:t>based on technology watch and user requirements by selected Flagships and Initiatives;</a:t>
            </a:r>
          </a:p>
          <a:p>
            <a:r>
              <a:rPr lang="en-US" dirty="0"/>
              <a:t>Develop and Maintain the “</a:t>
            </a:r>
            <a:r>
              <a:rPr lang="en-US" b="1" u="sng" dirty="0"/>
              <a:t>Evolution of GCI functionalities and Architecture</a:t>
            </a:r>
            <a:r>
              <a:rPr lang="en-US" dirty="0"/>
              <a:t>” document and service framework; and</a:t>
            </a:r>
          </a:p>
          <a:p>
            <a:r>
              <a:rPr lang="en-US" dirty="0"/>
              <a:t>Research, report on emerging technologies that facilitate use of Earth observation resources</a:t>
            </a:r>
            <a:r>
              <a:rPr lang="en-US" dirty="0" smtClean="0"/>
              <a:t>.</a:t>
            </a:r>
            <a:endParaRPr lang="en-US" dirty="0"/>
          </a:p>
        </p:txBody>
      </p:sp>
    </p:spTree>
    <p:extLst>
      <p:ext uri="{BB962C8B-B14F-4D97-AF65-F5344CB8AC3E}">
        <p14:creationId xmlns:p14="http://schemas.microsoft.com/office/powerpoint/2010/main" val="395324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noAutofit/>
          </a:bodyPr>
          <a:lstStyle/>
          <a:p>
            <a:r>
              <a:rPr lang="en-US" sz="3600" dirty="0">
                <a:solidFill>
                  <a:srgbClr val="0070C0"/>
                </a:solidFill>
              </a:rPr>
              <a:t>WP2: Functionality </a:t>
            </a:r>
            <a:r>
              <a:rPr lang="en-US" sz="3600" dirty="0" smtClean="0">
                <a:solidFill>
                  <a:srgbClr val="0070C0"/>
                </a:solidFill>
              </a:rPr>
              <a:t>Testing</a:t>
            </a:r>
            <a:br>
              <a:rPr lang="en-US" sz="3600" dirty="0" smtClean="0">
                <a:solidFill>
                  <a:srgbClr val="0070C0"/>
                </a:solidFill>
              </a:rPr>
            </a:br>
            <a:r>
              <a:rPr lang="en-US" sz="3600" dirty="0" smtClean="0">
                <a:solidFill>
                  <a:srgbClr val="0070C0"/>
                </a:solidFill>
              </a:rPr>
              <a:t> </a:t>
            </a:r>
            <a:r>
              <a:rPr lang="en-US" sz="3600" dirty="0">
                <a:solidFill>
                  <a:srgbClr val="0070C0"/>
                </a:solidFill>
              </a:rPr>
              <a:t>(lead China-RADI)</a:t>
            </a:r>
          </a:p>
        </p:txBody>
      </p:sp>
      <p:sp>
        <p:nvSpPr>
          <p:cNvPr id="3" name="Content Placeholder 2"/>
          <p:cNvSpPr>
            <a:spLocks noGrp="1"/>
          </p:cNvSpPr>
          <p:nvPr>
            <p:ph idx="1"/>
          </p:nvPr>
        </p:nvSpPr>
        <p:spPr>
          <a:xfrm>
            <a:off x="457200" y="1951037"/>
            <a:ext cx="8229600" cy="4525963"/>
          </a:xfrm>
        </p:spPr>
        <p:txBody>
          <a:bodyPr>
            <a:normAutofit fontScale="85000" lnSpcReduction="10000"/>
          </a:bodyPr>
          <a:lstStyle/>
          <a:p>
            <a:r>
              <a:rPr lang="en-US" dirty="0"/>
              <a:t>Test functionalities of the GCI, the GEOSS data providers and the GEOSS community portals needed to support the requirements expressed by the users through the dedicated foundational tasks. </a:t>
            </a:r>
            <a:endParaRPr lang="en-US" dirty="0" smtClean="0"/>
          </a:p>
          <a:p>
            <a:r>
              <a:rPr lang="en-US" dirty="0" smtClean="0"/>
              <a:t>The </a:t>
            </a:r>
            <a:r>
              <a:rPr lang="en-US" dirty="0"/>
              <a:t>needs of different categories of users (decision-makers, researchers and practitioners addressing the Societal Benefit Areas at national and regional levels, the general public) will be considered. Therefore this work package will consider usability by different user categories as a key dimension.</a:t>
            </a:r>
          </a:p>
        </p:txBody>
      </p:sp>
    </p:spTree>
    <p:extLst>
      <p:ext uri="{BB962C8B-B14F-4D97-AF65-F5344CB8AC3E}">
        <p14:creationId xmlns:p14="http://schemas.microsoft.com/office/powerpoint/2010/main" val="340474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a:solidFill>
                  <a:srgbClr val="0070C0"/>
                </a:solidFill>
              </a:rPr>
              <a:t>WP3: Data Management Principles </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a:t>
            </a:r>
            <a:r>
              <a:rPr lang="en-US" sz="3600" dirty="0">
                <a:solidFill>
                  <a:srgbClr val="0070C0"/>
                </a:solidFill>
              </a:rPr>
              <a:t>Lead: ESIP, CODATA)</a:t>
            </a:r>
          </a:p>
        </p:txBody>
      </p:sp>
      <p:sp>
        <p:nvSpPr>
          <p:cNvPr id="3" name="Content Placeholder 2"/>
          <p:cNvSpPr>
            <a:spLocks noGrp="1"/>
          </p:cNvSpPr>
          <p:nvPr>
            <p:ph idx="1"/>
          </p:nvPr>
        </p:nvSpPr>
        <p:spPr>
          <a:xfrm>
            <a:off x="457200" y="2057400"/>
            <a:ext cx="8229600" cy="4525963"/>
          </a:xfrm>
        </p:spPr>
        <p:txBody>
          <a:bodyPr/>
          <a:lstStyle/>
          <a:p>
            <a:r>
              <a:rPr lang="en-US" dirty="0"/>
              <a:t>Demonstrate implementation of </a:t>
            </a:r>
            <a:r>
              <a:rPr lang="en-US" dirty="0" smtClean="0"/>
              <a:t>Data Management Principles (DMPs) </a:t>
            </a:r>
            <a:r>
              <a:rPr lang="en-US" dirty="0"/>
              <a:t>with selected Initiatives and Flagships;</a:t>
            </a:r>
          </a:p>
          <a:p>
            <a:r>
              <a:rPr lang="en-US" dirty="0"/>
              <a:t>Revise implementation guidelines based on lesson learned; and</a:t>
            </a:r>
          </a:p>
          <a:p>
            <a:r>
              <a:rPr lang="en-US" dirty="0"/>
              <a:t>Develop and evolve training material</a:t>
            </a:r>
            <a:r>
              <a:rPr lang="en-US" dirty="0" smtClean="0"/>
              <a:t>.</a:t>
            </a:r>
            <a:endParaRPr lang="en-US" dirty="0"/>
          </a:p>
        </p:txBody>
      </p:sp>
    </p:spTree>
    <p:extLst>
      <p:ext uri="{BB962C8B-B14F-4D97-AF65-F5344CB8AC3E}">
        <p14:creationId xmlns:p14="http://schemas.microsoft.com/office/powerpoint/2010/main" val="190118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1368152" cy="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80928"/>
            <a:ext cx="2038488" cy="871687"/>
          </a:xfrm>
          <a:prstGeom prst="rect">
            <a:avLst/>
          </a:prstGeom>
        </p:spPr>
      </p:pic>
      <p:sp>
        <p:nvSpPr>
          <p:cNvPr id="5" name="TextBox 4"/>
          <p:cNvSpPr txBox="1"/>
          <p:nvPr/>
        </p:nvSpPr>
        <p:spPr>
          <a:xfrm>
            <a:off x="-14854" y="620688"/>
            <a:ext cx="9144000" cy="1138773"/>
          </a:xfrm>
          <a:prstGeom prst="rect">
            <a:avLst/>
          </a:prstGeom>
          <a:noFill/>
        </p:spPr>
        <p:txBody>
          <a:bodyPr wrap="square" rtlCol="0">
            <a:spAutoFit/>
          </a:bodyPr>
          <a:lstStyle/>
          <a:p>
            <a:pPr algn="ctr"/>
            <a:r>
              <a:rPr lang="en-US" sz="2800" b="1" dirty="0" smtClean="0"/>
              <a:t>Data Management Principles Strategy</a:t>
            </a:r>
          </a:p>
          <a:p>
            <a:pPr algn="ctr"/>
            <a:r>
              <a:rPr lang="en-US" sz="2000" kern="0" dirty="0" smtClean="0">
                <a:latin typeface="Arial"/>
                <a:cs typeface="Arial"/>
              </a:rPr>
              <a:t>The </a:t>
            </a:r>
            <a:r>
              <a:rPr lang="en-US" sz="2000" kern="0" dirty="0">
                <a:latin typeface="Arial"/>
                <a:cs typeface="Arial"/>
              </a:rPr>
              <a:t>value of </a:t>
            </a:r>
            <a:r>
              <a:rPr lang="en-US" sz="2000" kern="0" dirty="0" smtClean="0">
                <a:latin typeface="Arial"/>
                <a:cs typeface="Arial"/>
              </a:rPr>
              <a:t>Earth observations are </a:t>
            </a:r>
            <a:r>
              <a:rPr lang="en-US" sz="2000" kern="0" dirty="0">
                <a:latin typeface="Arial"/>
                <a:cs typeface="Arial"/>
              </a:rPr>
              <a:t>maximized through </a:t>
            </a:r>
            <a:r>
              <a:rPr lang="en-US" sz="2000" b="1" kern="0" dirty="0">
                <a:solidFill>
                  <a:srgbClr val="CC66FF"/>
                </a:solidFill>
                <a:latin typeface="Arial"/>
                <a:cs typeface="Arial"/>
              </a:rPr>
              <a:t>data life-cycle management</a:t>
            </a:r>
            <a:r>
              <a:rPr lang="en-US" sz="2000" kern="0" dirty="0">
                <a:latin typeface="Arial"/>
                <a:cs typeface="Arial"/>
              </a:rPr>
              <a:t> based on </a:t>
            </a:r>
            <a:r>
              <a:rPr lang="en-US" sz="2000" b="1" kern="0" dirty="0">
                <a:solidFill>
                  <a:srgbClr val="FF0000"/>
                </a:solidFill>
                <a:latin typeface="Arial"/>
                <a:cs typeface="Arial"/>
              </a:rPr>
              <a:t>ten Principles </a:t>
            </a:r>
            <a:r>
              <a:rPr lang="en-US" sz="2000" kern="0" dirty="0">
                <a:latin typeface="Arial"/>
                <a:cs typeface="Arial"/>
              </a:rPr>
              <a:t>supporting </a:t>
            </a:r>
            <a:r>
              <a:rPr lang="en-US" sz="2000" b="1" kern="0" dirty="0">
                <a:solidFill>
                  <a:srgbClr val="008000"/>
                </a:solidFill>
                <a:latin typeface="Arial"/>
                <a:cs typeface="Arial"/>
              </a:rPr>
              <a:t>five themes</a:t>
            </a:r>
            <a:r>
              <a:rPr lang="en-US" sz="2000" kern="0" dirty="0">
                <a:latin typeface="Arial"/>
                <a:cs typeface="Arial"/>
              </a:rPr>
              <a:t>.</a:t>
            </a:r>
            <a:endParaRPr lang="en-US" sz="2000" dirty="0">
              <a:solidFill>
                <a:srgbClr val="FF0000"/>
              </a:solidFill>
            </a:endParaRPr>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645024"/>
            <a:ext cx="1930333" cy="95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6450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573016"/>
            <a:ext cx="6948264" cy="1077218"/>
          </a:xfrm>
          <a:prstGeom prst="rect">
            <a:avLst/>
          </a:prstGeom>
          <a:noFill/>
        </p:spPr>
        <p:txBody>
          <a:bodyPr wrap="square" rtlCol="0">
            <a:spAutoFit/>
          </a:bodyPr>
          <a:lstStyle/>
          <a:p>
            <a:r>
              <a:rPr lang="en-US" sz="2400" b="1" dirty="0" smtClean="0">
                <a:solidFill>
                  <a:srgbClr val="FF0000"/>
                </a:solidFill>
              </a:rPr>
              <a:t>USABILITY</a:t>
            </a:r>
          </a:p>
          <a:p>
            <a:r>
              <a:rPr lang="en-US" sz="2000" b="1" dirty="0" smtClean="0">
                <a:solidFill>
                  <a:srgbClr val="008000"/>
                </a:solidFill>
              </a:rPr>
              <a:t>DMP-3:</a:t>
            </a:r>
            <a:r>
              <a:rPr lang="en-US" sz="2000" dirty="0" smtClean="0"/>
              <a:t>  </a:t>
            </a:r>
            <a:r>
              <a:rPr lang="en-US" sz="2000" dirty="0"/>
              <a:t>E</a:t>
            </a:r>
            <a:r>
              <a:rPr lang="en-US" sz="2000" dirty="0" smtClean="0"/>
              <a:t>ncoding                  </a:t>
            </a:r>
            <a:r>
              <a:rPr lang="en-US" sz="2000" b="1" dirty="0" smtClean="0">
                <a:solidFill>
                  <a:srgbClr val="008000"/>
                </a:solidFill>
              </a:rPr>
              <a:t>DMP-4:</a:t>
            </a:r>
            <a:r>
              <a:rPr lang="en-US" sz="2000" dirty="0" smtClean="0"/>
              <a:t>  Documentation</a:t>
            </a:r>
          </a:p>
          <a:p>
            <a:r>
              <a:rPr lang="en-US" sz="2000" b="1" dirty="0" smtClean="0">
                <a:solidFill>
                  <a:srgbClr val="008000"/>
                </a:solidFill>
              </a:rPr>
              <a:t>DMP-5:</a:t>
            </a:r>
            <a:r>
              <a:rPr lang="en-US" sz="2000" dirty="0" smtClean="0"/>
              <a:t>  </a:t>
            </a:r>
            <a:r>
              <a:rPr lang="en-US" sz="2000" dirty="0"/>
              <a:t>T</a:t>
            </a:r>
            <a:r>
              <a:rPr lang="en-US" sz="2000" dirty="0" smtClean="0"/>
              <a:t>raceability               </a:t>
            </a:r>
            <a:r>
              <a:rPr lang="en-US" sz="2000" b="1" dirty="0" smtClean="0">
                <a:solidFill>
                  <a:srgbClr val="008000"/>
                </a:solidFill>
              </a:rPr>
              <a:t>DMP-6:</a:t>
            </a:r>
            <a:r>
              <a:rPr lang="en-US" sz="2000" dirty="0" smtClean="0"/>
              <a:t>  Quality</a:t>
            </a:r>
          </a:p>
        </p:txBody>
      </p:sp>
      <p:sp>
        <p:nvSpPr>
          <p:cNvPr id="7" name="TextBox 6"/>
          <p:cNvSpPr txBox="1"/>
          <p:nvPr/>
        </p:nvSpPr>
        <p:spPr>
          <a:xfrm>
            <a:off x="1619672" y="1772816"/>
            <a:ext cx="5687349" cy="769441"/>
          </a:xfrm>
          <a:prstGeom prst="rect">
            <a:avLst/>
          </a:prstGeom>
          <a:noFill/>
        </p:spPr>
        <p:txBody>
          <a:bodyPr wrap="none" rtlCol="0">
            <a:spAutoFit/>
          </a:bodyPr>
          <a:lstStyle/>
          <a:p>
            <a:r>
              <a:rPr lang="en-US" sz="2400" b="1" dirty="0" smtClean="0">
                <a:solidFill>
                  <a:srgbClr val="FF0000"/>
                </a:solidFill>
              </a:rPr>
              <a:t>DISCOVERABILITY</a:t>
            </a:r>
          </a:p>
          <a:p>
            <a:r>
              <a:rPr lang="en-US" sz="2000" b="1" dirty="0" smtClean="0">
                <a:solidFill>
                  <a:srgbClr val="008000"/>
                </a:solidFill>
              </a:rPr>
              <a:t>DMP-1:</a:t>
            </a:r>
            <a:r>
              <a:rPr lang="en-US" sz="2000" dirty="0" smtClean="0"/>
              <a:t>  </a:t>
            </a:r>
            <a:r>
              <a:rPr lang="en-US" sz="2000" i="1" u="sng" dirty="0" smtClean="0"/>
              <a:t>Data and metadata</a:t>
            </a:r>
            <a:r>
              <a:rPr lang="en-US" sz="2000" dirty="0" smtClean="0"/>
              <a:t> will be discoverable</a:t>
            </a:r>
            <a:endParaRPr lang="en-US" sz="2000" dirty="0"/>
          </a:p>
        </p:txBody>
      </p:sp>
      <p:sp>
        <p:nvSpPr>
          <p:cNvPr id="3" name="TextBox 2"/>
          <p:cNvSpPr txBox="1"/>
          <p:nvPr/>
        </p:nvSpPr>
        <p:spPr>
          <a:xfrm>
            <a:off x="2123728" y="2780928"/>
            <a:ext cx="5971882" cy="769441"/>
          </a:xfrm>
          <a:prstGeom prst="rect">
            <a:avLst/>
          </a:prstGeom>
          <a:noFill/>
        </p:spPr>
        <p:txBody>
          <a:bodyPr wrap="none" rtlCol="0">
            <a:spAutoFit/>
          </a:bodyPr>
          <a:lstStyle/>
          <a:p>
            <a:r>
              <a:rPr lang="en-US" sz="2400" b="1" dirty="0" smtClean="0">
                <a:solidFill>
                  <a:srgbClr val="FF0000"/>
                </a:solidFill>
              </a:rPr>
              <a:t>ACCESSIBILITY</a:t>
            </a:r>
          </a:p>
          <a:p>
            <a:r>
              <a:rPr lang="en-US" sz="2000" b="1" dirty="0" smtClean="0">
                <a:solidFill>
                  <a:srgbClr val="008000"/>
                </a:solidFill>
              </a:rPr>
              <a:t>DMP-2:</a:t>
            </a:r>
            <a:r>
              <a:rPr lang="en-US" sz="2000" dirty="0" smtClean="0"/>
              <a:t>  Data will be accessible via online services</a:t>
            </a:r>
            <a:endParaRPr lang="en-US" sz="2000" dirty="0"/>
          </a:p>
        </p:txBody>
      </p:sp>
      <p:cxnSp>
        <p:nvCxnSpPr>
          <p:cNvPr id="16" name="Straight Connector 15"/>
          <p:cNvCxnSpPr/>
          <p:nvPr/>
        </p:nvCxnSpPr>
        <p:spPr bwMode="auto">
          <a:xfrm flipH="1">
            <a:off x="0" y="46531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725144"/>
            <a:ext cx="1440160" cy="95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5733256"/>
            <a:ext cx="1375939" cy="1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7089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7728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73325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1907704" y="4725144"/>
            <a:ext cx="7236296" cy="769441"/>
          </a:xfrm>
          <a:prstGeom prst="rect">
            <a:avLst/>
          </a:prstGeom>
          <a:noFill/>
        </p:spPr>
        <p:txBody>
          <a:bodyPr wrap="square" rtlCol="0">
            <a:spAutoFit/>
          </a:bodyPr>
          <a:lstStyle/>
          <a:p>
            <a:r>
              <a:rPr lang="en-US" sz="2400" b="1" dirty="0" smtClean="0">
                <a:solidFill>
                  <a:srgbClr val="FF0000"/>
                </a:solidFill>
              </a:rPr>
              <a:t>PRESERVATION</a:t>
            </a:r>
          </a:p>
          <a:p>
            <a:r>
              <a:rPr lang="en-US" sz="2000" b="1" dirty="0" smtClean="0">
                <a:solidFill>
                  <a:srgbClr val="008000"/>
                </a:solidFill>
              </a:rPr>
              <a:t>DMP-7</a:t>
            </a:r>
            <a:r>
              <a:rPr lang="en-US" sz="2000" b="1" dirty="0" smtClean="0"/>
              <a:t>:</a:t>
            </a:r>
            <a:r>
              <a:rPr lang="en-US" sz="2000" dirty="0" smtClean="0"/>
              <a:t>  Preservation                 </a:t>
            </a:r>
            <a:r>
              <a:rPr lang="en-US" sz="2000" b="1" dirty="0" smtClean="0">
                <a:solidFill>
                  <a:srgbClr val="008000"/>
                </a:solidFill>
              </a:rPr>
              <a:t>DMP-8:</a:t>
            </a:r>
            <a:r>
              <a:rPr lang="en-US" sz="2000" dirty="0" smtClean="0"/>
              <a:t>  Verification   </a:t>
            </a:r>
            <a:endParaRPr lang="en-US" sz="2000" dirty="0"/>
          </a:p>
        </p:txBody>
      </p:sp>
      <p:sp>
        <p:nvSpPr>
          <p:cNvPr id="9" name="TextBox 8"/>
          <p:cNvSpPr txBox="1"/>
          <p:nvPr/>
        </p:nvSpPr>
        <p:spPr>
          <a:xfrm>
            <a:off x="1907704" y="5733256"/>
            <a:ext cx="5369128" cy="1077218"/>
          </a:xfrm>
          <a:prstGeom prst="rect">
            <a:avLst/>
          </a:prstGeom>
          <a:noFill/>
        </p:spPr>
        <p:txBody>
          <a:bodyPr wrap="none" rtlCol="0">
            <a:spAutoFit/>
          </a:bodyPr>
          <a:lstStyle/>
          <a:p>
            <a:r>
              <a:rPr lang="en-US" sz="2400" b="1" dirty="0" smtClean="0">
                <a:solidFill>
                  <a:srgbClr val="FF0000"/>
                </a:solidFill>
              </a:rPr>
              <a:t>CURATION</a:t>
            </a:r>
          </a:p>
          <a:p>
            <a:r>
              <a:rPr lang="en-US" sz="2000" b="1" dirty="0" smtClean="0">
                <a:solidFill>
                  <a:srgbClr val="008000"/>
                </a:solidFill>
              </a:rPr>
              <a:t>DMP 9:</a:t>
            </a:r>
            <a:r>
              <a:rPr lang="en-US" sz="2000" dirty="0" smtClean="0"/>
              <a:t>  Review and reprocessing</a:t>
            </a:r>
          </a:p>
          <a:p>
            <a:r>
              <a:rPr lang="en-US" sz="2000" b="1" dirty="0" smtClean="0">
                <a:solidFill>
                  <a:srgbClr val="008000"/>
                </a:solidFill>
              </a:rPr>
              <a:t>DMP 10:</a:t>
            </a:r>
            <a:r>
              <a:rPr lang="en-US" sz="2000" dirty="0" smtClean="0">
                <a:solidFill>
                  <a:srgbClr val="008000"/>
                </a:solidFill>
              </a:rPr>
              <a:t>  </a:t>
            </a:r>
            <a:r>
              <a:rPr lang="en-US" sz="2000" dirty="0" smtClean="0"/>
              <a:t>Persistent and resolvable identifiers</a:t>
            </a:r>
            <a:endParaRPr lang="en-US" sz="2000" dirty="0"/>
          </a:p>
        </p:txBody>
      </p:sp>
    </p:spTree>
    <p:extLst>
      <p:ext uri="{BB962C8B-B14F-4D97-AF65-F5344CB8AC3E}">
        <p14:creationId xmlns:p14="http://schemas.microsoft.com/office/powerpoint/2010/main" val="383890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noAutofit/>
          </a:bodyPr>
          <a:lstStyle/>
          <a:p>
            <a:r>
              <a:rPr lang="en-US" sz="3600" dirty="0">
                <a:solidFill>
                  <a:srgbClr val="0070C0"/>
                </a:solidFill>
              </a:rPr>
              <a:t>WP 4: Standards Interoperability </a:t>
            </a:r>
            <a:r>
              <a:rPr lang="en-US" sz="3600" dirty="0" smtClean="0">
                <a:solidFill>
                  <a:srgbClr val="0070C0"/>
                </a:solidFill>
              </a:rPr>
              <a:t>Forum</a:t>
            </a:r>
            <a:br>
              <a:rPr lang="en-US" sz="3600" dirty="0" smtClean="0">
                <a:solidFill>
                  <a:srgbClr val="0070C0"/>
                </a:solidFill>
              </a:rPr>
            </a:br>
            <a:r>
              <a:rPr lang="en-US" sz="3600" dirty="0" smtClean="0">
                <a:solidFill>
                  <a:srgbClr val="0070C0"/>
                </a:solidFill>
              </a:rPr>
              <a:t> </a:t>
            </a:r>
            <a:r>
              <a:rPr lang="en-US" sz="3600" dirty="0">
                <a:solidFill>
                  <a:srgbClr val="0070C0"/>
                </a:solidFill>
              </a:rPr>
              <a:t>(lead IEEE)</a:t>
            </a:r>
          </a:p>
        </p:txBody>
      </p:sp>
      <p:sp>
        <p:nvSpPr>
          <p:cNvPr id="3" name="Content Placeholder 2"/>
          <p:cNvSpPr>
            <a:spLocks noGrp="1"/>
          </p:cNvSpPr>
          <p:nvPr>
            <p:ph idx="1"/>
          </p:nvPr>
        </p:nvSpPr>
        <p:spPr>
          <a:xfrm>
            <a:off x="381000" y="1951037"/>
            <a:ext cx="8458200" cy="4525963"/>
          </a:xfrm>
        </p:spPr>
        <p:txBody>
          <a:bodyPr/>
          <a:lstStyle/>
          <a:p>
            <a:r>
              <a:rPr lang="en-US" dirty="0" err="1"/>
              <a:t>Organise</a:t>
            </a:r>
            <a:r>
              <a:rPr lang="en-US" dirty="0"/>
              <a:t> yearly interoperability workshops;</a:t>
            </a:r>
          </a:p>
          <a:p>
            <a:r>
              <a:rPr lang="en-US" dirty="0"/>
              <a:t>Develop and evolve training material and best practice guidelines; and</a:t>
            </a:r>
          </a:p>
          <a:p>
            <a:r>
              <a:rPr lang="en-US" dirty="0"/>
              <a:t>Support selected GEO Initiatives and Flagship in extending their interoperability arrangement</a:t>
            </a:r>
            <a:r>
              <a:rPr lang="en-US" dirty="0" smtClean="0"/>
              <a:t>.</a:t>
            </a:r>
            <a:endParaRPr lang="en-US" dirty="0"/>
          </a:p>
        </p:txBody>
      </p:sp>
    </p:spTree>
    <p:extLst>
      <p:ext uri="{BB962C8B-B14F-4D97-AF65-F5344CB8AC3E}">
        <p14:creationId xmlns:p14="http://schemas.microsoft.com/office/powerpoint/2010/main" val="205172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600" dirty="0" smtClean="0">
                <a:solidFill>
                  <a:srgbClr val="0070C0"/>
                </a:solidFill>
              </a:rPr>
              <a:t>WP5</a:t>
            </a:r>
            <a:r>
              <a:rPr lang="en-US" sz="3600" dirty="0">
                <a:solidFill>
                  <a:srgbClr val="0070C0"/>
                </a:solidFill>
              </a:rPr>
              <a:t>: Demonstrations Projects </a:t>
            </a:r>
            <a:r>
              <a:rPr lang="en-US" sz="3600" dirty="0" smtClean="0">
                <a:solidFill>
                  <a:srgbClr val="0070C0"/>
                </a:solidFill>
              </a:rPr>
              <a:t/>
            </a:r>
            <a:br>
              <a:rPr lang="en-US" sz="3600" dirty="0" smtClean="0">
                <a:solidFill>
                  <a:srgbClr val="0070C0"/>
                </a:solidFill>
              </a:rPr>
            </a:br>
            <a:r>
              <a:rPr lang="en-US" sz="3600" dirty="0" smtClean="0">
                <a:solidFill>
                  <a:srgbClr val="0070C0"/>
                </a:solidFill>
              </a:rPr>
              <a:t>(</a:t>
            </a:r>
            <a:r>
              <a:rPr lang="en-US" sz="3600" dirty="0">
                <a:solidFill>
                  <a:srgbClr val="0070C0"/>
                </a:solidFill>
              </a:rPr>
              <a:t>Lead OGC)</a:t>
            </a:r>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r>
              <a:rPr lang="en-US" dirty="0" smtClean="0"/>
              <a:t>The </a:t>
            </a:r>
            <a:r>
              <a:rPr lang="en-US" dirty="0"/>
              <a:t>OGC Architecture Implementation (Projects) and Pilots (AIP) which have already taken place for more than 10 years. AIP develops and deploys new process and infrastructure components for the GEOSS Common Infrastructure (GCI) and the broader GEOSS architecture. </a:t>
            </a:r>
          </a:p>
          <a:p>
            <a:r>
              <a:rPr lang="en-US" dirty="0"/>
              <a:t>In 2017-21 the interoperability pilots and demonstration projects will benefit from the activities of the </a:t>
            </a:r>
            <a:r>
              <a:rPr lang="en-US" b="1" u="sng" dirty="0" err="1"/>
              <a:t>NextGEOSS</a:t>
            </a:r>
            <a:r>
              <a:rPr lang="en-US" b="1" u="sng" dirty="0"/>
              <a:t> project (http://nextgeoss.eu) </a:t>
            </a:r>
            <a:r>
              <a:rPr lang="en-US" dirty="0"/>
              <a:t>funded by the European Commission for the period 2017-21 (42 months, starting 1st Dec 2016).</a:t>
            </a:r>
          </a:p>
          <a:p>
            <a:r>
              <a:rPr lang="en-US" dirty="0"/>
              <a:t>Previous AIP’s had a focus on discoverability (DMP-1) and accessibility (DMP-2) and somewhat on DMP-3 (Usability). </a:t>
            </a:r>
            <a:r>
              <a:rPr lang="en-US" b="1" u="sng" dirty="0"/>
              <a:t>AIP-10 and up shift its focus to accessibility (DMP-2) and Usability (DMP-3 - 6)</a:t>
            </a:r>
            <a:r>
              <a:rPr lang="en-US" dirty="0"/>
              <a:t>.</a:t>
            </a:r>
          </a:p>
        </p:txBody>
      </p:sp>
    </p:spTree>
    <p:extLst>
      <p:ext uri="{BB962C8B-B14F-4D97-AF65-F5344CB8AC3E}">
        <p14:creationId xmlns:p14="http://schemas.microsoft.com/office/powerpoint/2010/main" val="159229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5355</TotalTime>
  <Words>883</Words>
  <Application>Microsoft Office PowerPoint</Application>
  <PresentationFormat>On-screen Show (4:3)</PresentationFormat>
  <Paragraphs>89</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GEOSS EVOLVE</vt:lpstr>
      <vt:lpstr>Overview</vt:lpstr>
      <vt:lpstr>Activities in 2017-2019</vt:lpstr>
      <vt:lpstr>WP1: GEOSS Architecture and Evolution   (Lead: US-USGS/Italy-CNR)</vt:lpstr>
      <vt:lpstr>WP2: Functionality Testing  (lead China-RADI)</vt:lpstr>
      <vt:lpstr>WP3: Data Management Principles  (Lead: ESIP, CODATA)</vt:lpstr>
      <vt:lpstr>PowerPoint Presentation</vt:lpstr>
      <vt:lpstr>WP 4: Standards Interoperability Forum  (lead IEEE)</vt:lpstr>
      <vt:lpstr>WP5: Demonstrations Projects  (Lead OGC)</vt:lpstr>
      <vt:lpstr>WP 6: Community Portals  (Lead NOAA)</vt:lpstr>
      <vt:lpstr>Users/GEO Portals</vt:lpstr>
      <vt:lpstr>Leadership and Contributors</vt:lpstr>
      <vt:lpstr>Interaction with User Communities</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De Salvo</dc:creator>
  <cp:lastModifiedBy>Anne Kennerley</cp:lastModifiedBy>
  <cp:revision>110</cp:revision>
  <dcterms:created xsi:type="dcterms:W3CDTF">2016-10-20T14:19:31Z</dcterms:created>
  <dcterms:modified xsi:type="dcterms:W3CDTF">2017-04-04T21:40:32Z</dcterms:modified>
</cp:coreProperties>
</file>