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32"/>
  </p:notesMasterIdLst>
  <p:handoutMasterIdLst>
    <p:handoutMasterId r:id="rId33"/>
  </p:handoutMasterIdLst>
  <p:sldIdLst>
    <p:sldId id="300" r:id="rId5"/>
    <p:sldId id="305" r:id="rId6"/>
    <p:sldId id="304" r:id="rId7"/>
    <p:sldId id="301" r:id="rId8"/>
    <p:sldId id="302" r:id="rId9"/>
    <p:sldId id="303" r:id="rId10"/>
    <p:sldId id="306" r:id="rId11"/>
    <p:sldId id="307" r:id="rId12"/>
    <p:sldId id="311" r:id="rId13"/>
    <p:sldId id="309" r:id="rId14"/>
    <p:sldId id="310" r:id="rId15"/>
    <p:sldId id="312" r:id="rId16"/>
    <p:sldId id="313" r:id="rId17"/>
    <p:sldId id="314" r:id="rId18"/>
    <p:sldId id="315" r:id="rId19"/>
    <p:sldId id="316" r:id="rId20"/>
    <p:sldId id="317" r:id="rId21"/>
    <p:sldId id="32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0" autoAdjust="0"/>
    <p:restoredTop sz="78769" autoAdjust="0"/>
  </p:normalViewPr>
  <p:slideViewPr>
    <p:cSldViewPr snapToGrid="0">
      <p:cViewPr varScale="1">
        <p:scale>
          <a:sx n="120" d="100"/>
          <a:sy n="120" d="100"/>
        </p:scale>
        <p:origin x="1032" y="102"/>
      </p:cViewPr>
      <p:guideLst>
        <p:guide orient="horz" pos="1620"/>
        <p:guide pos="2880"/>
        <p:guide orient="horz" pos="49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-1914" y="-96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9/24/2017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To</a:t>
            </a:r>
            <a:r>
              <a:rPr lang="fr-BE" baseline="0" dirty="0" smtClean="0"/>
              <a:t> close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comment, the description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updated</a:t>
            </a:r>
            <a:r>
              <a:rPr lang="fr-BE" baseline="0" dirty="0" smtClean="0"/>
              <a:t> to mention an </a:t>
            </a:r>
            <a:r>
              <a:rPr lang="fr-BE" baseline="0" dirty="0" err="1" smtClean="0"/>
              <a:t>array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length</a:t>
            </a:r>
            <a:r>
              <a:rPr lang="fr-BE" baseline="0" dirty="0" smtClean="0"/>
              <a:t> 4 in all cases </a:t>
            </a:r>
            <a:r>
              <a:rPr lang="fr-BE" baseline="0" dirty="0" err="1" smtClean="0"/>
              <a:t>instead</a:t>
            </a:r>
            <a:r>
              <a:rPr lang="fr-BE" baseline="0" dirty="0" smtClean="0"/>
              <a:t> of 2*n.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Preliminary</a:t>
            </a:r>
            <a:r>
              <a:rPr lang="fr-BE" dirty="0" smtClean="0"/>
              <a:t> </a:t>
            </a:r>
            <a:r>
              <a:rPr lang="fr-BE" dirty="0" err="1" smtClean="0"/>
              <a:t>Answer</a:t>
            </a:r>
            <a:r>
              <a:rPr lang="fr-BE" baseline="0" dirty="0" smtClean="0"/>
              <a:t> to MM-05: Propose to </a:t>
            </a:r>
            <a:r>
              <a:rPr lang="fr-BE" baseline="0" dirty="0" err="1" smtClean="0"/>
              <a:t>define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separate</a:t>
            </a:r>
            <a:r>
              <a:rPr lang="fr-BE" baseline="0" dirty="0" smtClean="0"/>
              <a:t> document for </a:t>
            </a:r>
            <a:r>
              <a:rPr lang="fr-BE" baseline="0" dirty="0" err="1" smtClean="0"/>
              <a:t>GeoJSON</a:t>
            </a:r>
            <a:r>
              <a:rPr lang="fr-BE" baseline="0" dirty="0" smtClean="0"/>
              <a:t>(-LD) </a:t>
            </a:r>
            <a:r>
              <a:rPr lang="fr-BE" baseline="0" dirty="0" err="1" smtClean="0"/>
              <a:t>encoding</a:t>
            </a:r>
            <a:r>
              <a:rPr lang="fr-BE" baseline="0" dirty="0" smtClean="0"/>
              <a:t> of Collection  </a:t>
            </a:r>
            <a:r>
              <a:rPr lang="fr-BE" baseline="0" dirty="0" err="1" smtClean="0"/>
              <a:t>metadata</a:t>
            </a:r>
            <a:r>
              <a:rPr lang="fr-BE" baseline="0" dirty="0" smtClean="0"/>
              <a:t> (</a:t>
            </a:r>
            <a:r>
              <a:rPr lang="fr-BE" baseline="0" dirty="0" err="1" smtClean="0"/>
              <a:t>possibly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aligned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GeoDCAT</a:t>
            </a:r>
            <a:r>
              <a:rPr lang="fr-BE" baseline="0" dirty="0" smtClean="0"/>
              <a:t>-AP </a:t>
            </a:r>
            <a:r>
              <a:rPr lang="fr-BE" baseline="0" dirty="0" err="1" smtClean="0"/>
              <a:t>specification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work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ongoing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at</a:t>
            </a:r>
            <a:r>
              <a:rPr lang="fr-BE" baseline="0" dirty="0" smtClean="0"/>
              <a:t> OGC) as </a:t>
            </a:r>
            <a:r>
              <a:rPr lang="fr-BE" baseline="0" dirty="0" err="1" smtClean="0"/>
              <a:t>proposed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further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presentation</a:t>
            </a:r>
            <a:r>
              <a:rPr lang="fr-BE" baseline="0" dirty="0" smtClean="0"/>
              <a:t>.</a:t>
            </a:r>
          </a:p>
          <a:p>
            <a:endParaRPr lang="fr-BE" baseline="0" dirty="0" smtClean="0"/>
          </a:p>
          <a:p>
            <a:r>
              <a:rPr lang="fr-BE" baseline="0" dirty="0" err="1" smtClean="0"/>
              <a:t>Preliminary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Answer</a:t>
            </a:r>
            <a:r>
              <a:rPr lang="fr-BE" baseline="0" dirty="0" smtClean="0"/>
              <a:t> to MM-06: </a:t>
            </a:r>
            <a:r>
              <a:rPr lang="fr-BE" baseline="0" dirty="0" err="1" smtClean="0"/>
              <a:t>same</a:t>
            </a:r>
            <a:r>
              <a:rPr lang="fr-BE" baseline="0" dirty="0" smtClean="0"/>
              <a:t> as MM-05.  This new document </a:t>
            </a:r>
            <a:r>
              <a:rPr lang="fr-BE" baseline="0" dirty="0" err="1" smtClean="0"/>
              <a:t>should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include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trceability</a:t>
            </a:r>
            <a:r>
              <a:rPr lang="fr-BE" baseline="0" dirty="0" smtClean="0"/>
              <a:t> (</a:t>
            </a:r>
            <a:r>
              <a:rPr lang="fr-BE" baseline="0" dirty="0" err="1" smtClean="0"/>
              <a:t>mapping</a:t>
            </a:r>
            <a:r>
              <a:rPr lang="fr-BE" baseline="0" dirty="0" smtClean="0"/>
              <a:t>) to UMM-C </a:t>
            </a:r>
            <a:r>
              <a:rPr lang="fr-BE" baseline="0" dirty="0" err="1" smtClean="0"/>
              <a:t>metadata</a:t>
            </a:r>
            <a:r>
              <a:rPr lang="fr-BE" baseline="0" dirty="0" smtClean="0"/>
              <a:t>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Andrea: </a:t>
            </a:r>
            <a:r>
              <a:rPr lang="fr-BE" dirty="0" err="1" smtClean="0"/>
              <a:t>can</a:t>
            </a:r>
            <a:r>
              <a:rPr lang="fr-BE" dirty="0" smtClean="0"/>
              <a:t> </a:t>
            </a:r>
            <a:r>
              <a:rPr lang="fr-BE" dirty="0" err="1" smtClean="0"/>
              <a:t>you</a:t>
            </a:r>
            <a:r>
              <a:rPr lang="fr-BE" dirty="0" smtClean="0"/>
              <a:t> put back the original </a:t>
            </a:r>
            <a:r>
              <a:rPr lang="fr-BE" dirty="0" err="1" smtClean="0"/>
              <a:t>slide</a:t>
            </a:r>
            <a:r>
              <a:rPr lang="fr-BE" dirty="0" smtClean="0"/>
              <a:t> ?  It </a:t>
            </a:r>
            <a:r>
              <a:rPr lang="fr-BE" dirty="0" err="1" smtClean="0"/>
              <a:t>showed</a:t>
            </a:r>
            <a:r>
              <a:rPr lang="fr-BE" dirty="0" smtClean="0"/>
              <a:t> the </a:t>
            </a:r>
            <a:r>
              <a:rPr lang="fr-BE" dirty="0" err="1" smtClean="0"/>
              <a:t>mapping</a:t>
            </a:r>
            <a:r>
              <a:rPr lang="fr-BE" dirty="0" smtClean="0"/>
              <a:t> </a:t>
            </a:r>
            <a:r>
              <a:rPr lang="fr-BE" dirty="0" err="1" smtClean="0"/>
              <a:t>between</a:t>
            </a:r>
            <a:r>
              <a:rPr lang="fr-BE" dirty="0" smtClean="0"/>
              <a:t> the ECHO </a:t>
            </a:r>
            <a:r>
              <a:rPr lang="fr-BE" dirty="0" err="1" smtClean="0"/>
              <a:t>elements</a:t>
            </a:r>
            <a:r>
              <a:rPr lang="fr-BE" dirty="0" smtClean="0"/>
              <a:t> and the OGC</a:t>
            </a:r>
            <a:r>
              <a:rPr lang="fr-BE" baseline="0" dirty="0" smtClean="0"/>
              <a:t> 17-003 </a:t>
            </a:r>
            <a:r>
              <a:rPr lang="fr-BE" baseline="0" dirty="0" err="1" smtClean="0"/>
              <a:t>element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already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existing</a:t>
            </a:r>
            <a:r>
              <a:rPr lang="fr-BE" baseline="0" dirty="0" smtClean="0"/>
              <a:t>.  </a:t>
            </a:r>
            <a:r>
              <a:rPr lang="fr-BE" baseline="0" dirty="0" err="1" smtClean="0"/>
              <a:t>Only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difference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the "</a:t>
            </a:r>
            <a:r>
              <a:rPr lang="fr-BE" baseline="0" dirty="0" err="1" smtClean="0"/>
              <a:t>need</a:t>
            </a:r>
            <a:r>
              <a:rPr lang="fr-BE" baseline="0" dirty="0" smtClean="0"/>
              <a:t>" for </a:t>
            </a:r>
            <a:r>
              <a:rPr lang="fr-BE" baseline="0" dirty="0" err="1" smtClean="0"/>
              <a:t>two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different</a:t>
            </a:r>
            <a:r>
              <a:rPr lang="fr-BE" baseline="0" dirty="0" smtClean="0"/>
              <a:t> "</a:t>
            </a:r>
            <a:r>
              <a:rPr lang="fr-BE" baseline="0" dirty="0" err="1" smtClean="0"/>
              <a:t>orbitDirections</a:t>
            </a:r>
            <a:r>
              <a:rPr lang="fr-BE" baseline="0" dirty="0" smtClean="0"/>
              <a:t>".</a:t>
            </a:r>
          </a:p>
          <a:p>
            <a:endParaRPr lang="fr-BE" baseline="0" dirty="0" smtClean="0"/>
          </a:p>
          <a:p>
            <a:r>
              <a:rPr lang="fr-BE" baseline="0" dirty="0" smtClean="0"/>
              <a:t>JG-01 Part 1: Granules</a:t>
            </a:r>
          </a:p>
          <a:p>
            <a:pPr>
              <a:buFontTx/>
              <a:buChar char="-"/>
            </a:pPr>
            <a:r>
              <a:rPr lang="fr-BE" baseline="0" dirty="0" smtClean="0"/>
              <a:t>Propose to </a:t>
            </a:r>
            <a:r>
              <a:rPr lang="fr-BE" baseline="0" dirty="0" err="1" smtClean="0"/>
              <a:t>discuss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next</a:t>
            </a:r>
            <a:r>
              <a:rPr lang="fr-BE" baseline="0" dirty="0" smtClean="0"/>
              <a:t> WGISS SLT </a:t>
            </a:r>
            <a:r>
              <a:rPr lang="fr-BE" baseline="0" dirty="0" err="1" smtClean="0"/>
              <a:t>teleconf</a:t>
            </a:r>
            <a:r>
              <a:rPr lang="fr-BE" baseline="0" dirty="0" smtClean="0"/>
              <a:t>.  The ECHO </a:t>
            </a:r>
            <a:r>
              <a:rPr lang="fr-BE" baseline="0" dirty="0" err="1" smtClean="0"/>
              <a:t>elements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mentioned</a:t>
            </a:r>
            <a:r>
              <a:rPr lang="fr-BE" baseline="0" dirty="0" smtClean="0"/>
              <a:t> for Granules do not correspond to the UMM-G </a:t>
            </a:r>
            <a:r>
              <a:rPr lang="fr-BE" baseline="0" dirty="0" err="1" smtClean="0"/>
              <a:t>elements</a:t>
            </a:r>
            <a:r>
              <a:rPr lang="fr-BE" baseline="0" dirty="0" smtClean="0"/>
              <a:t> (</a:t>
            </a:r>
            <a:r>
              <a:rPr lang="fr-BE" baseline="0" dirty="0" err="1" smtClean="0"/>
              <a:t>orbit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parameters</a:t>
            </a:r>
            <a:r>
              <a:rPr lang="fr-BE" baseline="0" dirty="0" smtClean="0"/>
              <a:t>).  The </a:t>
            </a:r>
            <a:r>
              <a:rPr lang="fr-BE" baseline="0" dirty="0" err="1" smtClean="0"/>
              <a:t>only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element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missing</a:t>
            </a:r>
            <a:r>
              <a:rPr lang="fr-BE" baseline="0" dirty="0" smtClean="0"/>
              <a:t> to have full </a:t>
            </a:r>
            <a:r>
              <a:rPr lang="fr-BE" baseline="0" dirty="0" err="1" smtClean="0"/>
              <a:t>mapping</a:t>
            </a:r>
            <a:r>
              <a:rPr lang="fr-BE" baseline="0" dirty="0" smtClean="0"/>
              <a:t> to ECHO </a:t>
            </a:r>
            <a:r>
              <a:rPr lang="fr-BE" baseline="0" dirty="0" err="1" smtClean="0"/>
              <a:t>Orbit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Parameters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seems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need</a:t>
            </a:r>
            <a:r>
              <a:rPr lang="fr-BE" baseline="0" dirty="0" smtClean="0"/>
              <a:t> for </a:t>
            </a:r>
            <a:r>
              <a:rPr lang="fr-BE" baseline="0" dirty="0" err="1" smtClean="0"/>
              <a:t>two</a:t>
            </a:r>
            <a:r>
              <a:rPr lang="fr-BE" baseline="0" dirty="0" smtClean="0"/>
              <a:t> directions (</a:t>
            </a:r>
            <a:r>
              <a:rPr lang="fr-BE" baseline="0" dirty="0" err="1" smtClean="0"/>
              <a:t>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start</a:t>
            </a:r>
            <a:r>
              <a:rPr lang="fr-BE" baseline="0" dirty="0" smtClean="0"/>
              <a:t> and end).  If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considered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necessary</a:t>
            </a:r>
            <a:r>
              <a:rPr lang="fr-BE" baseline="0" dirty="0" smtClean="0"/>
              <a:t> (</a:t>
            </a:r>
            <a:r>
              <a:rPr lang="fr-BE" baseline="0" dirty="0" err="1" smtClean="0"/>
              <a:t>does</a:t>
            </a:r>
            <a:r>
              <a:rPr lang="fr-BE" baseline="0" dirty="0" smtClean="0"/>
              <a:t> not </a:t>
            </a:r>
            <a:r>
              <a:rPr lang="fr-BE" baseline="0" dirty="0" err="1" smtClean="0"/>
              <a:t>exist</a:t>
            </a:r>
            <a:r>
              <a:rPr lang="fr-BE" baseline="0" dirty="0" smtClean="0"/>
              <a:t> in UMM-G?), </a:t>
            </a:r>
            <a:r>
              <a:rPr lang="fr-BE" baseline="0" dirty="0" err="1" smtClean="0"/>
              <a:t>then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endDirection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could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added</a:t>
            </a:r>
            <a:r>
              <a:rPr lang="fr-BE" baseline="0" dirty="0" smtClean="0"/>
              <a:t> as </a:t>
            </a:r>
            <a:r>
              <a:rPr lang="fr-BE" baseline="0" dirty="0" err="1" smtClean="0"/>
              <a:t>optional</a:t>
            </a:r>
            <a:r>
              <a:rPr lang="fr-BE" baseline="0" dirty="0" smtClean="0"/>
              <a:t>.  ESA has no </a:t>
            </a:r>
            <a:r>
              <a:rPr lang="fr-BE" baseline="0" dirty="0" err="1" smtClean="0"/>
              <a:t>need</a:t>
            </a:r>
            <a:r>
              <a:rPr lang="fr-BE" baseline="0" dirty="0" smtClean="0"/>
              <a:t> for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additional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attribute</a:t>
            </a:r>
            <a:r>
              <a:rPr lang="fr-BE" baseline="0" dirty="0" smtClean="0"/>
              <a:t>.</a:t>
            </a:r>
          </a:p>
          <a:p>
            <a:pPr>
              <a:buFontTx/>
              <a:buChar char="-"/>
            </a:pPr>
            <a:endParaRPr lang="fr-BE" baseline="0" dirty="0" smtClean="0"/>
          </a:p>
          <a:p>
            <a:pPr>
              <a:buFontTx/>
              <a:buChar char="-"/>
            </a:pPr>
            <a:r>
              <a:rPr lang="fr-BE" baseline="0" dirty="0" smtClean="0"/>
              <a:t>JG-01 Part 2: Collections</a:t>
            </a:r>
          </a:p>
          <a:p>
            <a:pPr>
              <a:buFontTx/>
              <a:buNone/>
            </a:pPr>
            <a:r>
              <a:rPr lang="fr-BE" baseline="0" dirty="0" err="1" smtClean="0"/>
              <a:t>See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answers</a:t>
            </a:r>
            <a:r>
              <a:rPr lang="fr-BE" baseline="0" dirty="0" smtClean="0"/>
              <a:t> to MM-05 and MM-06 – to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considered</a:t>
            </a:r>
            <a:r>
              <a:rPr lang="fr-BE" baseline="0" dirty="0" smtClean="0"/>
              <a:t> in a </a:t>
            </a:r>
            <a:r>
              <a:rPr lang="fr-BE" baseline="0" dirty="0" err="1" smtClean="0"/>
              <a:t>separate</a:t>
            </a:r>
            <a:r>
              <a:rPr lang="fr-BE" baseline="0" dirty="0" smtClean="0"/>
              <a:t> document </a:t>
            </a:r>
            <a:r>
              <a:rPr lang="fr-BE" baseline="0" dirty="0" err="1" smtClean="0"/>
              <a:t>dedicated</a:t>
            </a:r>
            <a:r>
              <a:rPr lang="fr-BE" baseline="0" dirty="0" smtClean="0"/>
              <a:t> to Collection </a:t>
            </a:r>
            <a:r>
              <a:rPr lang="fr-BE" baseline="0" dirty="0" err="1" smtClean="0"/>
              <a:t>Metadata</a:t>
            </a:r>
            <a:r>
              <a:rPr lang="fr-B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 smtClean="0"/>
          </a:p>
          <a:p>
            <a:r>
              <a:rPr lang="fr-BE" dirty="0" err="1" smtClean="0"/>
              <a:t>Proposed</a:t>
            </a:r>
            <a:r>
              <a:rPr lang="fr-BE" dirty="0" smtClean="0"/>
              <a:t> </a:t>
            </a:r>
            <a:r>
              <a:rPr lang="fr-BE" dirty="0" err="1" smtClean="0"/>
              <a:t>answer</a:t>
            </a:r>
            <a:r>
              <a:rPr lang="fr-BE" dirty="0" smtClean="0"/>
              <a:t>:</a:t>
            </a:r>
          </a:p>
          <a:p>
            <a:endParaRPr lang="fr-BE" dirty="0" smtClean="0"/>
          </a:p>
          <a:p>
            <a:r>
              <a:rPr lang="fr-BE" dirty="0" smtClean="0"/>
              <a:t>- The </a:t>
            </a:r>
            <a:r>
              <a:rPr lang="fr-BE" dirty="0" err="1" smtClean="0"/>
              <a:t>coordinate</a:t>
            </a:r>
            <a:r>
              <a:rPr lang="fr-BE" dirty="0" smtClean="0"/>
              <a:t> system </a:t>
            </a:r>
            <a:r>
              <a:rPr lang="fr-BE" dirty="0" err="1" smtClean="0"/>
              <a:t>could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a </a:t>
            </a:r>
            <a:r>
              <a:rPr lang="fr-BE" dirty="0" err="1" smtClean="0"/>
              <a:t>property</a:t>
            </a:r>
            <a:r>
              <a:rPr lang="fr-BE" dirty="0" smtClean="0"/>
              <a:t> in the </a:t>
            </a:r>
            <a:r>
              <a:rPr lang="fr-BE" dirty="0" err="1" smtClean="0"/>
              <a:t>Geo</a:t>
            </a:r>
            <a:r>
              <a:rPr lang="fr-BE" dirty="0" smtClean="0"/>
              <a:t>-JSON(-LD) collection </a:t>
            </a:r>
            <a:r>
              <a:rPr lang="fr-BE" dirty="0" err="1" smtClean="0"/>
              <a:t>metadata</a:t>
            </a:r>
            <a:r>
              <a:rPr lang="fr-BE" dirty="0" smtClean="0"/>
              <a:t> description (</a:t>
            </a:r>
            <a:r>
              <a:rPr lang="fr-BE" dirty="0" err="1" smtClean="0"/>
              <a:t>separate</a:t>
            </a:r>
            <a:r>
              <a:rPr lang="fr-BE" dirty="0" smtClean="0"/>
              <a:t> document to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written</a:t>
            </a:r>
            <a:r>
              <a:rPr lang="fr-BE" dirty="0" smtClean="0"/>
              <a:t>).</a:t>
            </a:r>
          </a:p>
          <a:p>
            <a:r>
              <a:rPr lang="fr-BE" dirty="0" smtClean="0"/>
              <a:t>This solution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inline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the </a:t>
            </a:r>
            <a:r>
              <a:rPr lang="fr-BE" dirty="0" err="1" smtClean="0"/>
              <a:t>latest</a:t>
            </a:r>
            <a:r>
              <a:rPr lang="fr-BE" dirty="0" smtClean="0"/>
              <a:t> </a:t>
            </a:r>
            <a:r>
              <a:rPr lang="fr-BE" dirty="0" err="1" smtClean="0"/>
              <a:t>GeoJSON</a:t>
            </a:r>
            <a:r>
              <a:rPr lang="fr-BE" dirty="0" smtClean="0"/>
              <a:t> :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information in the Collection </a:t>
            </a:r>
            <a:r>
              <a:rPr lang="fr-BE" baseline="0" dirty="0" err="1" smtClean="0"/>
              <a:t>metadata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then</a:t>
            </a:r>
            <a:r>
              <a:rPr lang="fr-BE" baseline="0" dirty="0" smtClean="0"/>
              <a:t> the "</a:t>
            </a:r>
            <a:r>
              <a:rPr lang="fr-BE" baseline="0" dirty="0" err="1" smtClean="0"/>
              <a:t>prior</a:t>
            </a:r>
            <a:r>
              <a:rPr lang="fr-BE" baseline="0" dirty="0" smtClean="0"/>
              <a:t> arrangement </a:t>
            </a:r>
            <a:r>
              <a:rPr lang="fr-BE" baseline="0" dirty="0" err="1" smtClean="0"/>
              <a:t>between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involved</a:t>
            </a:r>
            <a:r>
              <a:rPr lang="fr-BE" baseline="0" dirty="0" smtClean="0"/>
              <a:t> parties" (</a:t>
            </a:r>
            <a:r>
              <a:rPr lang="fr-BE" baseline="0" dirty="0" err="1" smtClean="0"/>
              <a:t>See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slide</a:t>
            </a:r>
            <a:r>
              <a:rPr lang="fr-BE" baseline="0" dirty="0" smtClean="0"/>
              <a:t>) about the alternative </a:t>
            </a:r>
            <a:r>
              <a:rPr lang="fr-BE" baseline="0" dirty="0" err="1" smtClean="0"/>
              <a:t>coordinate</a:t>
            </a:r>
            <a:r>
              <a:rPr lang="fr-BE" baseline="0" dirty="0" smtClean="0"/>
              <a:t> system to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used</a:t>
            </a:r>
            <a:r>
              <a:rPr lang="fr-BE" baseline="0" dirty="0" smtClean="0"/>
              <a:t> for </a:t>
            </a:r>
            <a:r>
              <a:rPr lang="fr-BE" baseline="0" dirty="0" err="1" smtClean="0"/>
              <a:t>interpretation</a:t>
            </a:r>
            <a:r>
              <a:rPr lang="fr-BE" baseline="0" dirty="0" smtClean="0"/>
              <a:t> of the </a:t>
            </a:r>
            <a:r>
              <a:rPr lang="fr-BE" baseline="0" dirty="0" err="1" smtClean="0"/>
              <a:t>coordinates</a:t>
            </a:r>
            <a:r>
              <a:rPr lang="fr-BE" baseline="0" dirty="0" smtClean="0"/>
              <a:t> Granules </a:t>
            </a:r>
            <a:r>
              <a:rPr lang="fr-BE" baseline="0" dirty="0" err="1" smtClean="0"/>
              <a:t>metadata</a:t>
            </a:r>
            <a:r>
              <a:rPr lang="fr-BE" baseline="0" dirty="0" smtClean="0"/>
              <a:t>.</a:t>
            </a:r>
          </a:p>
          <a:p>
            <a:endParaRPr lang="fr-BE" baseline="0" dirty="0" smtClean="0"/>
          </a:p>
          <a:p>
            <a:r>
              <a:rPr lang="fr-BE" baseline="0" dirty="0" err="1" smtClean="0"/>
              <a:t>We</a:t>
            </a:r>
            <a:r>
              <a:rPr lang="fr-BE" baseline="0" dirty="0" smtClean="0"/>
              <a:t> do not </a:t>
            </a:r>
            <a:r>
              <a:rPr lang="fr-BE" baseline="0" dirty="0" err="1" smtClean="0"/>
              <a:t>recommend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adding</a:t>
            </a:r>
            <a:r>
              <a:rPr lang="fr-BE" baseline="0" dirty="0" smtClean="0"/>
              <a:t> back the "crs" in the Granule </a:t>
            </a:r>
            <a:r>
              <a:rPr lang="fr-BE" baseline="0" dirty="0" err="1" smtClean="0"/>
              <a:t>Metadata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which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was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present</a:t>
            </a:r>
            <a:r>
              <a:rPr lang="fr-BE" baseline="0" dirty="0" smtClean="0"/>
              <a:t> in the </a:t>
            </a:r>
            <a:r>
              <a:rPr lang="fr-BE" baseline="0" dirty="0" err="1" smtClean="0"/>
              <a:t>obsolete</a:t>
            </a:r>
            <a:r>
              <a:rPr lang="fr-BE" baseline="0" dirty="0" smtClean="0"/>
              <a:t> version of </a:t>
            </a:r>
            <a:r>
              <a:rPr lang="fr-BE" baseline="0" dirty="0" err="1" smtClean="0"/>
              <a:t>GeoJSON</a:t>
            </a:r>
            <a:r>
              <a:rPr lang="fr-BE" baseline="0" dirty="0" smtClean="0"/>
              <a:t>.</a:t>
            </a:r>
          </a:p>
          <a:p>
            <a:endParaRPr lang="fr-BE" baseline="0" dirty="0" smtClean="0"/>
          </a:p>
          <a:p>
            <a:r>
              <a:rPr lang="fr-BE" baseline="0" dirty="0" smtClean="0"/>
              <a:t>Note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issue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not </a:t>
            </a:r>
            <a:r>
              <a:rPr lang="fr-BE" baseline="0" dirty="0" err="1" smtClean="0"/>
              <a:t>limited</a:t>
            </a:r>
            <a:r>
              <a:rPr lang="fr-BE" baseline="0" dirty="0" smtClean="0"/>
              <a:t> to the </a:t>
            </a:r>
            <a:r>
              <a:rPr lang="fr-BE" baseline="0" dirty="0" err="1" smtClean="0"/>
              <a:t>actual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metadata</a:t>
            </a:r>
            <a:r>
              <a:rPr lang="fr-BE" baseline="0" dirty="0" smtClean="0"/>
              <a:t>.  If an </a:t>
            </a:r>
            <a:r>
              <a:rPr lang="fr-BE" baseline="0" dirty="0" err="1" smtClean="0"/>
              <a:t>OpenSearch</a:t>
            </a:r>
            <a:r>
              <a:rPr lang="fr-BE" baseline="0" dirty="0" smtClean="0"/>
              <a:t> interface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used</a:t>
            </a:r>
            <a:r>
              <a:rPr lang="fr-BE" baseline="0" dirty="0" smtClean="0"/>
              <a:t> for </a:t>
            </a:r>
            <a:r>
              <a:rPr lang="fr-BE" baseline="0" dirty="0" err="1" smtClean="0"/>
              <a:t>searching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metadata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there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currently</a:t>
            </a:r>
            <a:r>
              <a:rPr lang="fr-BE" baseline="0" dirty="0" smtClean="0"/>
              <a:t> no </a:t>
            </a:r>
            <a:r>
              <a:rPr lang="fr-BE" baseline="0" dirty="0" err="1" smtClean="0"/>
              <a:t>way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pass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geographical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constraint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using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specific</a:t>
            </a:r>
            <a:r>
              <a:rPr lang="fr-BE" baseline="0" dirty="0" smtClean="0"/>
              <a:t> CRS.  How </a:t>
            </a:r>
            <a:r>
              <a:rPr lang="fr-BE" baseline="0" dirty="0" err="1" smtClean="0"/>
              <a:t>does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author</a:t>
            </a:r>
            <a:r>
              <a:rPr lang="fr-BE" baseline="0" dirty="0" smtClean="0"/>
              <a:t> of the comment </a:t>
            </a:r>
            <a:r>
              <a:rPr lang="fr-BE" baseline="0" dirty="0" err="1" smtClean="0"/>
              <a:t>sees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use case ?  </a:t>
            </a:r>
            <a:r>
              <a:rPr lang="fr-BE" baseline="0" dirty="0" err="1" smtClean="0"/>
              <a:t>Need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extend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OpenSEarch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capabilities</a:t>
            </a:r>
            <a:r>
              <a:rPr lang="fr-BE" baseline="0" dirty="0" smtClean="0"/>
              <a:t> in OGC 10-032r8 ?  This </a:t>
            </a:r>
            <a:r>
              <a:rPr lang="fr-BE" baseline="0" dirty="0" err="1" smtClean="0"/>
              <a:t>would</a:t>
            </a:r>
            <a:r>
              <a:rPr lang="fr-BE" baseline="0" dirty="0" smtClean="0"/>
              <a:t> go </a:t>
            </a:r>
            <a:r>
              <a:rPr lang="fr-BE" baseline="0" dirty="0" err="1" smtClean="0"/>
              <a:t>against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intended</a:t>
            </a:r>
            <a:r>
              <a:rPr lang="fr-BE" baseline="0" dirty="0" smtClean="0"/>
              <a:t> simplification of the </a:t>
            </a:r>
            <a:r>
              <a:rPr lang="fr-BE" baseline="0" dirty="0" err="1" smtClean="0"/>
              <a:t>catalog</a:t>
            </a:r>
            <a:r>
              <a:rPr lang="fr-BE" baseline="0" dirty="0" smtClean="0"/>
              <a:t> interface.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The </a:t>
            </a:r>
            <a:r>
              <a:rPr lang="fr-BE" dirty="0" err="1" smtClean="0"/>
              <a:t>above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not </a:t>
            </a:r>
            <a:r>
              <a:rPr lang="fr-BE" dirty="0" err="1" smtClean="0"/>
              <a:t>recommended</a:t>
            </a:r>
            <a:r>
              <a:rPr lang="fr-BE" dirty="0" smtClean="0"/>
              <a:t>.  </a:t>
            </a:r>
            <a:r>
              <a:rPr lang="fr-BE" dirty="0" err="1" smtClean="0"/>
              <a:t>See</a:t>
            </a:r>
            <a:r>
              <a:rPr lang="fr-BE" dirty="0" smtClean="0"/>
              <a:t> </a:t>
            </a:r>
            <a:r>
              <a:rPr lang="fr-BE" dirty="0" err="1" smtClean="0"/>
              <a:t>answer</a:t>
            </a:r>
            <a:r>
              <a:rPr lang="fr-BE" dirty="0" smtClean="0"/>
              <a:t> on </a:t>
            </a:r>
            <a:r>
              <a:rPr lang="fr-BE" dirty="0" err="1" smtClean="0"/>
              <a:t>previous</a:t>
            </a:r>
            <a:r>
              <a:rPr lang="fr-BE" dirty="0" smtClean="0"/>
              <a:t> </a:t>
            </a:r>
            <a:r>
              <a:rPr lang="fr-BE" dirty="0" err="1" smtClean="0"/>
              <a:t>slide</a:t>
            </a:r>
            <a:r>
              <a:rPr lang="fr-BE" dirty="0" smtClean="0"/>
              <a:t>.  Propose to </a:t>
            </a:r>
            <a:r>
              <a:rPr lang="fr-BE" dirty="0" err="1" smtClean="0"/>
              <a:t>identify</a:t>
            </a:r>
            <a:r>
              <a:rPr lang="fr-BE" baseline="0" dirty="0" smtClean="0"/>
              <a:t> the CRS in the Collection </a:t>
            </a:r>
            <a:r>
              <a:rPr lang="fr-BE" baseline="0" dirty="0" err="1" smtClean="0"/>
              <a:t>Metadata</a:t>
            </a:r>
            <a:r>
              <a:rPr lang="fr-B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There are </a:t>
            </a:r>
            <a:r>
              <a:rPr lang="fr-BE" dirty="0" err="1" smtClean="0"/>
              <a:t>various</a:t>
            </a:r>
            <a:r>
              <a:rPr lang="fr-BE" dirty="0" smtClean="0"/>
              <a:t> </a:t>
            </a:r>
            <a:r>
              <a:rPr lang="fr-BE" dirty="0" err="1" smtClean="0"/>
              <a:t>implementations</a:t>
            </a:r>
            <a:r>
              <a:rPr lang="fr-BE" dirty="0" smtClean="0"/>
              <a:t> </a:t>
            </a:r>
            <a:r>
              <a:rPr lang="fr-BE" dirty="0" err="1" smtClean="0"/>
              <a:t>that</a:t>
            </a:r>
            <a:r>
              <a:rPr lang="fr-BE" dirty="0" smtClean="0"/>
              <a:t> </a:t>
            </a:r>
            <a:r>
              <a:rPr lang="fr-BE" dirty="0" err="1" smtClean="0"/>
              <a:t>exist</a:t>
            </a:r>
            <a:r>
              <a:rPr lang="fr-BE" dirty="0" smtClean="0"/>
              <a:t> to </a:t>
            </a:r>
            <a:r>
              <a:rPr lang="fr-BE" dirty="0" err="1" smtClean="0"/>
              <a:t>represent</a:t>
            </a:r>
            <a:r>
              <a:rPr lang="fr-BE" dirty="0" smtClean="0"/>
              <a:t> Collection </a:t>
            </a:r>
            <a:r>
              <a:rPr lang="fr-BE" dirty="0" err="1" smtClean="0"/>
              <a:t>Metadata</a:t>
            </a:r>
            <a:r>
              <a:rPr lang="fr-BE" dirty="0" smtClean="0"/>
              <a:t> </a:t>
            </a:r>
            <a:r>
              <a:rPr lang="fr-BE" dirty="0" err="1" smtClean="0"/>
              <a:t>using</a:t>
            </a:r>
            <a:r>
              <a:rPr lang="fr-BE" dirty="0" smtClean="0"/>
              <a:t> JSON or JSON-LD.  </a:t>
            </a:r>
            <a:r>
              <a:rPr lang="fr-BE" dirty="0" err="1" smtClean="0"/>
              <a:t>Some</a:t>
            </a:r>
            <a:r>
              <a:rPr lang="fr-BE" dirty="0" smtClean="0"/>
              <a:t> of </a:t>
            </a:r>
            <a:r>
              <a:rPr lang="fr-BE" dirty="0" err="1" smtClean="0"/>
              <a:t>them</a:t>
            </a:r>
            <a:r>
              <a:rPr lang="fr-BE" dirty="0" smtClean="0"/>
              <a:t> </a:t>
            </a:r>
            <a:r>
              <a:rPr lang="fr-BE" dirty="0" err="1" smtClean="0"/>
              <a:t>already</a:t>
            </a:r>
            <a:r>
              <a:rPr lang="fr-BE" dirty="0" smtClean="0"/>
              <a:t> are </a:t>
            </a:r>
            <a:r>
              <a:rPr lang="fr-BE" dirty="0" err="1" smtClean="0"/>
              <a:t>based</a:t>
            </a:r>
            <a:r>
              <a:rPr lang="fr-BE" dirty="0" smtClean="0"/>
              <a:t> on W3C DCAT and </a:t>
            </a:r>
            <a:r>
              <a:rPr lang="fr-BE" dirty="0" err="1" smtClean="0"/>
              <a:t>they</a:t>
            </a:r>
            <a:r>
              <a:rPr lang="fr-BE" dirty="0" smtClean="0"/>
              <a:t> are </a:t>
            </a:r>
            <a:r>
              <a:rPr lang="fr-BE" dirty="0" err="1" smtClean="0"/>
              <a:t>useful</a:t>
            </a:r>
            <a:r>
              <a:rPr lang="fr-BE" dirty="0" smtClean="0"/>
              <a:t> input to arrive to an </a:t>
            </a:r>
            <a:r>
              <a:rPr lang="fr-BE" dirty="0" err="1" smtClean="0"/>
              <a:t>agreed</a:t>
            </a:r>
            <a:r>
              <a:rPr lang="fr-BE" dirty="0" smtClean="0"/>
              <a:t> </a:t>
            </a:r>
            <a:r>
              <a:rPr lang="fr-BE" dirty="0" err="1" smtClean="0"/>
              <a:t>representation</a:t>
            </a:r>
            <a:r>
              <a:rPr lang="fr-BE" dirty="0" smtClean="0"/>
              <a:t> of Collection </a:t>
            </a:r>
            <a:r>
              <a:rPr lang="fr-BE" dirty="0" err="1" smtClean="0"/>
              <a:t>metadata</a:t>
            </a:r>
            <a:r>
              <a:rPr lang="fr-BE" dirty="0" smtClean="0"/>
              <a:t>, </a:t>
            </a:r>
            <a:r>
              <a:rPr lang="fr-BE" dirty="0" err="1" smtClean="0"/>
              <a:t>possibly</a:t>
            </a:r>
            <a:r>
              <a:rPr lang="fr-BE" dirty="0" smtClean="0"/>
              <a:t> </a:t>
            </a:r>
            <a:r>
              <a:rPr lang="fr-BE" dirty="0" err="1" smtClean="0"/>
              <a:t>based</a:t>
            </a:r>
            <a:r>
              <a:rPr lang="fr-BE" dirty="0" smtClean="0"/>
              <a:t> on </a:t>
            </a:r>
            <a:r>
              <a:rPr lang="fr-BE" dirty="0" err="1" smtClean="0"/>
              <a:t>GeoDCAT</a:t>
            </a:r>
            <a:r>
              <a:rPr lang="fr-BE" dirty="0" smtClean="0"/>
              <a:t>-AP.</a:t>
            </a:r>
          </a:p>
          <a:p>
            <a:endParaRPr lang="fr-BE" dirty="0" smtClean="0"/>
          </a:p>
          <a:p>
            <a:r>
              <a:rPr lang="fr-BE" dirty="0" smtClean="0"/>
              <a:t>The CMR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The CMR </a:t>
            </a:r>
            <a:r>
              <a:rPr lang="fr-BE" dirty="0" err="1" smtClean="0"/>
              <a:t>OpenData</a:t>
            </a:r>
            <a:r>
              <a:rPr lang="fr-BE" dirty="0" smtClean="0"/>
              <a:t> </a:t>
            </a:r>
            <a:r>
              <a:rPr lang="fr-BE" dirty="0" err="1" smtClean="0"/>
              <a:t>responses</a:t>
            </a:r>
            <a:r>
              <a:rPr lang="fr-BE" dirty="0" smtClean="0"/>
              <a:t> are </a:t>
            </a:r>
            <a:r>
              <a:rPr lang="fr-BE" dirty="0" err="1" smtClean="0"/>
              <a:t>based</a:t>
            </a:r>
            <a:r>
              <a:rPr lang="fr-BE" dirty="0" smtClean="0"/>
              <a:t> on W3C DCAT </a:t>
            </a:r>
            <a:r>
              <a:rPr lang="fr-BE" dirty="0" err="1" smtClean="0"/>
              <a:t>already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fr-BE" dirty="0" err="1" smtClean="0"/>
              <a:t>proprietary</a:t>
            </a:r>
            <a:r>
              <a:rPr lang="fr-BE" dirty="0" smtClean="0"/>
              <a:t> </a:t>
            </a:r>
            <a:r>
              <a:rPr lang="fr-BE" dirty="0" err="1" smtClean="0"/>
              <a:t>properties</a:t>
            </a:r>
            <a:r>
              <a:rPr lang="fr-BE" dirty="0" smtClean="0"/>
              <a:t> </a:t>
            </a:r>
            <a:r>
              <a:rPr lang="fr-BE" dirty="0" err="1" smtClean="0"/>
              <a:t>added</a:t>
            </a:r>
            <a:r>
              <a:rPr lang="fr-BE" dirty="0" smtClean="0"/>
              <a:t>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The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GeoDCAT</a:t>
            </a:r>
            <a:r>
              <a:rPr lang="fr-BE" baseline="0" dirty="0" smtClean="0"/>
              <a:t>-AP </a:t>
            </a:r>
            <a:r>
              <a:rPr lang="fr-BE" baseline="0" dirty="0" err="1" smtClean="0"/>
              <a:t>originates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JRC (organisation </a:t>
            </a:r>
            <a:r>
              <a:rPr lang="fr-BE" baseline="0" dirty="0" err="1" smtClean="0"/>
              <a:t>behind</a:t>
            </a:r>
            <a:r>
              <a:rPr lang="fr-BE" baseline="0" dirty="0" smtClean="0"/>
              <a:t> INSPIRE in Europe).  In a </a:t>
            </a:r>
            <a:r>
              <a:rPr lang="fr-BE" baseline="0" dirty="0" err="1" smtClean="0"/>
              <a:t>recent</a:t>
            </a:r>
            <a:r>
              <a:rPr lang="fr-BE" baseline="0" dirty="0" smtClean="0"/>
              <a:t> "INSPIRE </a:t>
            </a:r>
            <a:r>
              <a:rPr lang="fr-BE" baseline="0" dirty="0" err="1" smtClean="0"/>
              <a:t>Hackaton</a:t>
            </a:r>
            <a:r>
              <a:rPr lang="fr-BE" baseline="0" dirty="0" smtClean="0"/>
              <a:t>" </a:t>
            </a:r>
            <a:r>
              <a:rPr lang="fr-BE" baseline="0" dirty="0" err="1" smtClean="0"/>
              <a:t>event</a:t>
            </a:r>
            <a:r>
              <a:rPr lang="fr-BE" baseline="0" dirty="0" smtClean="0"/>
              <a:t> (</a:t>
            </a:r>
            <a:r>
              <a:rPr lang="fr-BE" baseline="0" dirty="0" err="1" smtClean="0"/>
              <a:t>September</a:t>
            </a:r>
            <a:r>
              <a:rPr lang="fr-BE" baseline="0" dirty="0" smtClean="0"/>
              <a:t> 2017), </a:t>
            </a:r>
            <a:r>
              <a:rPr lang="fr-BE" baseline="0" dirty="0" err="1" smtClean="0"/>
              <a:t>there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was</a:t>
            </a:r>
            <a:r>
              <a:rPr lang="fr-BE" baseline="0" dirty="0" smtClean="0"/>
              <a:t> a quick </a:t>
            </a:r>
            <a:r>
              <a:rPr lang="fr-BE" baseline="0" dirty="0" err="1" smtClean="0"/>
              <a:t>demonstrator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build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make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available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FedEO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Metadata</a:t>
            </a:r>
            <a:r>
              <a:rPr lang="fr-BE" baseline="0" dirty="0" smtClean="0"/>
              <a:t> (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FedEO</a:t>
            </a:r>
            <a:r>
              <a:rPr lang="fr-BE" baseline="0" dirty="0" smtClean="0"/>
              <a:t> and NASA CMR) for Collections and Granules in </a:t>
            </a:r>
            <a:r>
              <a:rPr lang="fr-BE" baseline="0" dirty="0" err="1" smtClean="0"/>
              <a:t>GeoDCAT</a:t>
            </a:r>
            <a:r>
              <a:rPr lang="fr-BE" baseline="0" dirty="0" smtClean="0"/>
              <a:t>-AP format…  This </a:t>
            </a:r>
            <a:r>
              <a:rPr lang="fr-BE" baseline="0" dirty="0" err="1" smtClean="0"/>
              <a:t>experiment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identified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already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number</a:t>
            </a:r>
            <a:r>
              <a:rPr lang="fr-BE" baseline="0" dirty="0" smtClean="0"/>
              <a:t> of issues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GeoDCAT</a:t>
            </a:r>
            <a:r>
              <a:rPr lang="fr-BE" baseline="0" dirty="0" smtClean="0"/>
              <a:t>-AP </a:t>
            </a:r>
            <a:r>
              <a:rPr lang="fr-BE" baseline="0" dirty="0" err="1" smtClean="0"/>
              <a:t>specification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need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addressed</a:t>
            </a:r>
            <a:r>
              <a:rPr lang="fr-BE" baseline="0" dirty="0" smtClean="0"/>
              <a:t> by OGC to </a:t>
            </a:r>
            <a:r>
              <a:rPr lang="fr-BE" baseline="0" dirty="0" err="1" smtClean="0"/>
              <a:t>align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better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GeoJSON</a:t>
            </a:r>
            <a:r>
              <a:rPr lang="fr-BE" baseline="0" dirty="0" smtClean="0"/>
              <a:t>…  The </a:t>
            </a:r>
            <a:r>
              <a:rPr lang="fr-BE" baseline="0" dirty="0" err="1" smtClean="0"/>
              <a:t>experiment</a:t>
            </a:r>
            <a:r>
              <a:rPr lang="fr-BE" baseline="0" dirty="0" smtClean="0"/>
              <a:t> has </a:t>
            </a:r>
            <a:r>
              <a:rPr lang="fr-BE" baseline="0" dirty="0" err="1" smtClean="0"/>
              <a:t>also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confirmed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wider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interest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metadata</a:t>
            </a:r>
            <a:r>
              <a:rPr lang="fr-BE" baseline="0" dirty="0" smtClean="0"/>
              <a:t> format.</a:t>
            </a:r>
          </a:p>
          <a:p>
            <a:endParaRPr lang="fr-BE" baseline="0" dirty="0" smtClean="0"/>
          </a:p>
          <a:p>
            <a:r>
              <a:rPr lang="fr-BE" baseline="0" dirty="0" smtClean="0"/>
              <a:t>The </a:t>
            </a:r>
            <a:r>
              <a:rPr lang="fr-BE" baseline="0" dirty="0" err="1" smtClean="0"/>
              <a:t>experiment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was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supported</a:t>
            </a:r>
            <a:r>
              <a:rPr lang="fr-BE" baseline="0" dirty="0" smtClean="0"/>
              <a:t> by the "</a:t>
            </a:r>
            <a:r>
              <a:rPr lang="fr-BE" baseline="0" dirty="0" err="1" smtClean="0"/>
              <a:t>DataBio</a:t>
            </a:r>
            <a:r>
              <a:rPr lang="fr-BE" baseline="0" dirty="0" smtClean="0"/>
              <a:t>" </a:t>
            </a:r>
            <a:r>
              <a:rPr lang="fr-BE" baseline="0" dirty="0" err="1" smtClean="0"/>
              <a:t>BigData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Lighthouse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project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funded</a:t>
            </a:r>
            <a:r>
              <a:rPr lang="fr-BE" baseline="0" dirty="0" smtClean="0"/>
              <a:t> by the </a:t>
            </a:r>
            <a:r>
              <a:rPr lang="fr-BE" baseline="0" dirty="0" err="1" smtClean="0"/>
              <a:t>European</a:t>
            </a:r>
            <a:r>
              <a:rPr lang="fr-BE" baseline="0" dirty="0" smtClean="0"/>
              <a:t> Commission.</a:t>
            </a:r>
          </a:p>
          <a:p>
            <a:r>
              <a:rPr lang="fr-BE" baseline="0" dirty="0" err="1" smtClean="0"/>
              <a:t>See</a:t>
            </a:r>
            <a:r>
              <a:rPr lang="fr-BE" baseline="0" dirty="0" smtClean="0"/>
              <a:t> https://www.databio.eu/en/.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7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6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37848"/>
            <a:ext cx="5016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/>
              <a:t>Issue/Revision: 0.0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Reference: 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Status: 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ESA UNCLASSIFIED - For Official Use</a:t>
            </a: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0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71652" y="4905803"/>
            <a:ext cx="6436141" cy="111519"/>
            <a:chOff x="171652" y="6621093"/>
            <a:chExt cx="6436141" cy="111519"/>
          </a:xfrm>
        </p:grpSpPr>
        <p:pic>
          <p:nvPicPr>
            <p:cNvPr id="12" name="Picture 11" descr="at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be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ca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ch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cz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d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dk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e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es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fi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f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g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hu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ie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it.png" hidden="1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lu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nl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no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p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pt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ro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se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uk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88900" indent="-88900">
              <a:tabLst>
                <a:tab pos="88900" algn="l"/>
              </a:tabLst>
              <a:defRPr baseline="0"/>
            </a:lvl1pPr>
            <a:lvl2pPr marL="179388" indent="-90488">
              <a:defRPr/>
            </a:lvl2pPr>
            <a:lvl3pPr marL="269875" indent="-90488">
              <a:defRPr/>
            </a:lvl3pPr>
            <a:lvl4pPr marL="360363" indent="-90488">
              <a:defRPr/>
            </a:lvl4pPr>
            <a:lvl5pPr marL="447675" indent="-87313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71652" y="4905803"/>
            <a:ext cx="6436141" cy="111519"/>
            <a:chOff x="171652" y="6621093"/>
            <a:chExt cx="6436141" cy="111519"/>
          </a:xfrm>
        </p:grpSpPr>
        <p:pic>
          <p:nvPicPr>
            <p:cNvPr id="16" name="Picture 15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" name="Picture 34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se.png" hidden="1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2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r>
              <a:rPr lang="it-IT" sz="800" noProof="1" smtClean="0">
                <a:solidFill>
                  <a:schemeClr val="bg2"/>
                </a:solidFill>
              </a:rPr>
              <a:t>Yves Coene | 26/09/2017 | Slide </a:t>
            </a:r>
            <a:r>
              <a:rPr lang="en-GB" sz="800" noProof="1" smtClean="0">
                <a:solidFill>
                  <a:schemeClr val="bg2"/>
                </a:solidFill>
              </a:rPr>
              <a:t> </a:t>
            </a:r>
            <a:fld id="{76F78DA4-9323-4916-AEBD-7AD2672F4F47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geo.spacebel.be/opensearch/readm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mr.earthdata.nasa.gov/search/site/search_api_doc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-open-data.cio.gov/v1.1/schema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geo.spacebel.be/opensearch/request/?httpAccept=application/rdf+xml;profile=https://joinup.ec.europa.eu/node/154143/&amp;parentIdentifier=EOP:ESA:FEDEO:COLLECTIONS&amp;uid=LANDSAT.TM.GTC" TargetMode="External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portal.opengeospatial.org/files/?artifact_id=7530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opengeospatial.org/?m=projects&amp;a=view&amp;project_id=442&amp;tab=2&amp;artifact_id=73992" TargetMode="External"/><Relationship Id="rId2" Type="http://schemas.openxmlformats.org/officeDocument/2006/relationships/hyperlink" Target="https://portal.opengeospatial.org/public_ogc/sched/agenda.php?meeting=1703tc&amp;my_session=4880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opengeospatial.org/public_ogc/sched/agenda.php?meeting=1709tc&amp;my_session=51043" TargetMode="External"/><Relationship Id="rId2" Type="http://schemas.openxmlformats.org/officeDocument/2006/relationships/hyperlink" Target="https://portal.opengeospatial.org/?m=projects&amp;a=view&amp;project_id=442&amp;tab=2&amp;artifact_id=7399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2948" y="1285794"/>
            <a:ext cx="79724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GeoJSON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(-LD) Encoding of Granule Metadata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838038" y="2765025"/>
            <a:ext cx="5362244" cy="120032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</a:pP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CEOS WGISS Meeting #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44</a:t>
            </a:r>
            <a:endParaRPr lang="en-GB" dirty="0">
              <a:solidFill>
                <a:schemeClr val="bg1">
                  <a:lumMod val="95000"/>
                </a:schemeClr>
              </a:solidFill>
              <a:latin typeface="Verdana"/>
              <a:cs typeface="Verdana"/>
            </a:endParaRPr>
          </a:p>
          <a:p>
            <a:pPr algn="ctr">
              <a:spcBef>
                <a:spcPts val="0"/>
              </a:spcBef>
            </a:pPr>
            <a:endParaRPr lang="en-GB" b="1" dirty="0" smtClean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it-IT" dirty="0">
                <a:solidFill>
                  <a:schemeClr val="bg1"/>
                </a:solidFill>
              </a:rPr>
              <a:t>Y. Coene (Spacebel)</a:t>
            </a:r>
          </a:p>
          <a:p>
            <a:pPr algn="ctr">
              <a:spcBef>
                <a:spcPts val="0"/>
              </a:spcBef>
            </a:pPr>
            <a:r>
              <a:rPr lang="it-IT" dirty="0" smtClean="0">
                <a:solidFill>
                  <a:schemeClr val="bg1"/>
                </a:solidFill>
              </a:rPr>
              <a:t>O. Barois</a:t>
            </a:r>
            <a:r>
              <a:rPr lang="it-IT" smtClean="0">
                <a:solidFill>
                  <a:schemeClr val="bg1"/>
                </a:solidFill>
              </a:rPr>
              <a:t>, A</a:t>
            </a:r>
            <a:r>
              <a:rPr lang="it-IT" dirty="0">
                <a:solidFill>
                  <a:schemeClr val="bg1"/>
                </a:solidFill>
              </a:rPr>
              <a:t>. Della Vecchia (ESA)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1838038" y="4069945"/>
            <a:ext cx="1572866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26/09/2017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57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Work </a:t>
            </a:r>
            <a:r>
              <a:rPr lang="en-GB" altLang="en-US" dirty="0" smtClean="0"/>
              <a:t>Performed – CEOS WGISS SLT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727200"/>
            <a:ext cx="5923200" cy="3823200"/>
          </a:xfrm>
        </p:spPr>
        <p:txBody>
          <a:bodyPr/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altLang="en-US" dirty="0" smtClean="0"/>
              <a:t>Implementation of document review comments by CEOS WGISS members and NASA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0" y="1910237"/>
            <a:ext cx="2807891" cy="26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920" y="48768"/>
            <a:ext cx="3215640" cy="450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6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 err="1"/>
              <a:t>Work</a:t>
            </a:r>
            <a:r>
              <a:rPr lang="fr-BE" altLang="en-US" dirty="0"/>
              <a:t> </a:t>
            </a:r>
            <a:r>
              <a:rPr lang="fr-BE" altLang="en-US" dirty="0" err="1"/>
              <a:t>Performed</a:t>
            </a:r>
            <a:r>
              <a:rPr lang="fr-BE" altLang="en-US" dirty="0"/>
              <a:t> </a:t>
            </a:r>
            <a:r>
              <a:rPr lang="en-GB" altLang="en-US" dirty="0"/>
              <a:t>- OGC Testbed 13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altLang="en-US" dirty="0" smtClean="0"/>
          </a:p>
          <a:p>
            <a:endParaRPr lang="fr-BE" altLang="en-US" dirty="0"/>
          </a:p>
          <a:p>
            <a:endParaRPr lang="fr-BE" altLang="en-US" dirty="0" smtClean="0"/>
          </a:p>
          <a:p>
            <a:endParaRPr lang="fr-BE" altLang="en-US" dirty="0"/>
          </a:p>
          <a:p>
            <a:endParaRPr lang="fr-BE" altLang="en-US" dirty="0" smtClean="0"/>
          </a:p>
          <a:p>
            <a:endParaRPr lang="fr-BE" altLang="en-US" dirty="0"/>
          </a:p>
          <a:p>
            <a:endParaRPr lang="fr-BE" altLang="en-US" dirty="0" smtClean="0"/>
          </a:p>
          <a:p>
            <a:endParaRPr lang="fr-BE" altLang="en-US" dirty="0"/>
          </a:p>
          <a:p>
            <a:endParaRPr lang="fr-BE" altLang="en-US" dirty="0" smtClean="0"/>
          </a:p>
          <a:p>
            <a:endParaRPr lang="fr-BE" altLang="en-US" dirty="0"/>
          </a:p>
          <a:p>
            <a:r>
              <a:rPr lang="fr-BE" altLang="en-US" dirty="0" smtClean="0">
                <a:hlinkClick r:id="rId2"/>
              </a:rPr>
              <a:t>http</a:t>
            </a:r>
            <a:r>
              <a:rPr lang="fr-BE" altLang="en-US" dirty="0">
                <a:hlinkClick r:id="rId2"/>
              </a:rPr>
              <a:t>://geo.spacebel.be/opensearch/readme.html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7"/>
          <a:stretch>
            <a:fillRect/>
          </a:stretch>
        </p:blipFill>
        <p:spPr bwMode="auto">
          <a:xfrm>
            <a:off x="83821" y="580037"/>
            <a:ext cx="5768340" cy="264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355" y="1194561"/>
            <a:ext cx="4189153" cy="288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72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3" indent="-1825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Design Approach – OGC 17-003 "</a:t>
            </a:r>
            <a:r>
              <a:rPr lang="en-US" dirty="0" err="1"/>
              <a:t>GeoJSON</a:t>
            </a:r>
            <a:r>
              <a:rPr lang="en-US" dirty="0"/>
              <a:t>(-LD) encoding for EO Products"</a:t>
            </a:r>
          </a:p>
          <a:p>
            <a:pPr marL="182563" indent="-1825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Work Performed</a:t>
            </a:r>
          </a:p>
          <a:p>
            <a:pPr marL="182563" indent="-1825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Next Steps</a:t>
            </a:r>
          </a:p>
          <a:p>
            <a:pPr marL="182563" indent="-1825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GeoJSON</a:t>
            </a:r>
            <a:r>
              <a:rPr lang="en-US" dirty="0"/>
              <a:t>(-LD) encoding for EO Collections ?</a:t>
            </a:r>
          </a:p>
          <a:p>
            <a:pPr marL="182563" indent="-1825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0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Comments  - 3</a:t>
            </a:r>
            <a:r>
              <a:rPr lang="en-GB" baseline="30000" dirty="0" smtClean="0"/>
              <a:t>rd</a:t>
            </a:r>
            <a:r>
              <a:rPr lang="en-GB" dirty="0" smtClean="0"/>
              <a:t> dimension for BBOX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Review comments not yet fully closed:</a:t>
            </a:r>
          </a:p>
          <a:p>
            <a:pPr marL="719138" lvl="1" indent="-358775"/>
            <a:r>
              <a:rPr lang="en-GB" altLang="en-US" dirty="0" smtClean="0"/>
              <a:t>AD14, AD37 – Disposition agreed with comment author</a:t>
            </a:r>
          </a:p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575" y="887252"/>
            <a:ext cx="22383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574" y="1619165"/>
            <a:ext cx="22383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86" y="3169473"/>
            <a:ext cx="6781589" cy="149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574" y="3344409"/>
            <a:ext cx="22574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81675" y="1491038"/>
            <a:ext cx="5581650" cy="1152525"/>
            <a:chOff x="1030288" y="2414588"/>
            <a:chExt cx="5581650" cy="1152525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88" y="2414588"/>
              <a:ext cx="5581650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582863" y="2774950"/>
              <a:ext cx="2157412" cy="21748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bg2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549F"/>
                </a:buClr>
                <a:defRPr>
                  <a:solidFill>
                    <a:schemeClr val="bg2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549F"/>
                </a:buClr>
                <a:defRPr>
                  <a:solidFill>
                    <a:schemeClr val="bg2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549F"/>
                </a:buClr>
                <a:defRPr>
                  <a:solidFill>
                    <a:schemeClr val="bg2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549F"/>
                </a:buClr>
                <a:defRPr>
                  <a:solidFill>
                    <a:schemeClr val="bg2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526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Comments </a:t>
            </a:r>
            <a:r>
              <a:rPr lang="en-GB" dirty="0" smtClean="0"/>
              <a:t>– Collection Metadata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MM-05 (NASA) – Collection metadata encoding</a:t>
            </a:r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r>
              <a:rPr lang="en-GB" altLang="en-US" dirty="0" smtClean="0"/>
              <a:t>MM-06 (NASA) – Collection metadata encoding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5" y="1215142"/>
            <a:ext cx="5677850" cy="71049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5" y="2930526"/>
            <a:ext cx="5772744" cy="7469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594" y="727200"/>
            <a:ext cx="2619375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59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Comments – Orbit Parameters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JG-01 (NASA) – Orbit Parameters and Collection Metadata (5/9/2017)</a:t>
            </a:r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189038"/>
            <a:ext cx="8737600" cy="16843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894" y="2398349"/>
            <a:ext cx="2886075" cy="215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595564"/>
            <a:ext cx="2287588" cy="299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10"/>
          <p:cNvCxnSpPr>
            <a:cxnSpLocks noChangeShapeType="1"/>
          </p:cNvCxnSpPr>
          <p:nvPr/>
        </p:nvCxnSpPr>
        <p:spPr bwMode="auto">
          <a:xfrm>
            <a:off x="3946526" y="2930524"/>
            <a:ext cx="2049325" cy="54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12"/>
          <p:cNvCxnSpPr>
            <a:cxnSpLocks noChangeShapeType="1"/>
          </p:cNvCxnSpPr>
          <p:nvPr/>
        </p:nvCxnSpPr>
        <p:spPr bwMode="auto">
          <a:xfrm flipV="1">
            <a:off x="3941993" y="2679761"/>
            <a:ext cx="2156738" cy="158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14"/>
          <p:cNvCxnSpPr>
            <a:cxnSpLocks noChangeShapeType="1"/>
          </p:cNvCxnSpPr>
          <p:nvPr/>
        </p:nvCxnSpPr>
        <p:spPr bwMode="auto">
          <a:xfrm>
            <a:off x="3963544" y="2942261"/>
            <a:ext cx="2118169" cy="1213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7616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smtClean="0"/>
              <a:t>Open Comments – Coordinate Reference System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JG-02 (NASA) – CRS and Collection Metadata (5/9/2017)</a:t>
            </a:r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pPr marL="719138" lvl="1" indent="-358775"/>
            <a:r>
              <a:rPr lang="en-GB" altLang="en-US" dirty="0" smtClean="0"/>
              <a:t>Analysis: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106488"/>
            <a:ext cx="8315325" cy="6762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2800494"/>
            <a:ext cx="5362575" cy="18669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2016750"/>
            <a:ext cx="29432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04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Comments – Coordinate Reference System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727200"/>
            <a:ext cx="4435513" cy="1568543"/>
          </a:xfrm>
        </p:spPr>
        <p:txBody>
          <a:bodyPr/>
          <a:lstStyle/>
          <a:p>
            <a:pPr indent="3175"/>
            <a:r>
              <a:rPr lang="en-GB" altLang="en-US" sz="1400" dirty="0" smtClean="0"/>
              <a:t>"</a:t>
            </a:r>
            <a:r>
              <a:rPr lang="en-GB" altLang="en-US" sz="1400" dirty="0" err="1" smtClean="0"/>
              <a:t>crs</a:t>
            </a:r>
            <a:r>
              <a:rPr lang="en-GB" altLang="en-US" sz="1400" dirty="0" smtClean="0"/>
              <a:t>" member existed in obsolete </a:t>
            </a:r>
            <a:r>
              <a:rPr lang="en-GB" altLang="en-US" sz="1400" dirty="0" err="1" smtClean="0"/>
              <a:t>GeoJSON</a:t>
            </a:r>
            <a:r>
              <a:rPr lang="en-GB" altLang="en-US" sz="1400" dirty="0" smtClean="0"/>
              <a:t> specification.  Removed in RFC 7946.</a:t>
            </a:r>
          </a:p>
          <a:p>
            <a:pPr indent="3175"/>
            <a:endParaRPr lang="en-GB" sz="1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580037"/>
            <a:ext cx="454152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7" y="2773045"/>
            <a:ext cx="4229733" cy="191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6" y="2295743"/>
            <a:ext cx="5523867" cy="46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313" y="2932823"/>
            <a:ext cx="4240293" cy="1310636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1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3" indent="-1825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Design Approach – OGC 17-003 "</a:t>
            </a:r>
            <a:r>
              <a:rPr lang="en-US" dirty="0" err="1"/>
              <a:t>GeoJSON</a:t>
            </a:r>
            <a:r>
              <a:rPr lang="en-US" dirty="0"/>
              <a:t>(-LD) encoding for EO Products"</a:t>
            </a:r>
          </a:p>
          <a:p>
            <a:pPr marL="182563" indent="-1825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Work Performed</a:t>
            </a:r>
          </a:p>
          <a:p>
            <a:pPr marL="182563" indent="-1825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Next Steps</a:t>
            </a:r>
          </a:p>
          <a:p>
            <a:pPr marL="182563" indent="-1825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GeoJSON</a:t>
            </a:r>
            <a:r>
              <a:rPr lang="en-US" dirty="0"/>
              <a:t>(-LD) encoding for EO Collections ?</a:t>
            </a:r>
          </a:p>
          <a:p>
            <a:pPr marL="182563" indent="-1825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5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1936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Treat open comments (above)</a:t>
            </a:r>
          </a:p>
          <a:p>
            <a:pPr marL="5524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GB" dirty="0" smtClean="0"/>
              <a:t>Orbit parameters</a:t>
            </a:r>
          </a:p>
          <a:p>
            <a:pPr marL="5524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GB" dirty="0" smtClean="0"/>
              <a:t>CRS</a:t>
            </a:r>
          </a:p>
          <a:p>
            <a:pPr marL="5524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GB" dirty="0" smtClean="0"/>
              <a:t>Consider </a:t>
            </a:r>
            <a:r>
              <a:rPr lang="en-GB" dirty="0" err="1" smtClean="0"/>
              <a:t>GeoJSON</a:t>
            </a:r>
            <a:r>
              <a:rPr lang="en-GB" dirty="0" smtClean="0"/>
              <a:t>(-LD) encoding of EO collection metadata</a:t>
            </a:r>
          </a:p>
          <a:p>
            <a:pPr marL="285750" indent="-1936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Finalise ongoing standardisation track at OGC</a:t>
            </a:r>
          </a:p>
          <a:p>
            <a:pPr marL="5524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GB" dirty="0" smtClean="0"/>
              <a:t>Current target: March 2018.</a:t>
            </a:r>
          </a:p>
          <a:p>
            <a:pPr marL="719138" lvl="1" indent="-358775">
              <a:lnSpc>
                <a:spcPct val="150000"/>
              </a:lnSpc>
              <a:defRPr/>
            </a:pPr>
            <a:endParaRPr lang="en-GB" dirty="0" smtClean="0"/>
          </a:p>
          <a:p>
            <a:pPr>
              <a:lnSpc>
                <a:spcPct val="150000"/>
              </a:lnSpc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593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3" indent="-1825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Design Approach – OGC 17-003 "</a:t>
            </a:r>
            <a:r>
              <a:rPr lang="en-US" dirty="0" err="1"/>
              <a:t>GeoJSON</a:t>
            </a:r>
            <a:r>
              <a:rPr lang="en-US" dirty="0"/>
              <a:t>(-LD) encoding for EO Products"</a:t>
            </a:r>
          </a:p>
          <a:p>
            <a:pPr marL="182563" indent="-1825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Work Performed</a:t>
            </a:r>
          </a:p>
          <a:p>
            <a:pPr marL="182563" indent="-1825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Next Steps</a:t>
            </a:r>
          </a:p>
          <a:p>
            <a:pPr marL="182563" indent="-1825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GeoJSON</a:t>
            </a:r>
            <a:r>
              <a:rPr lang="en-US" dirty="0"/>
              <a:t>(-LD) encoding for EO Collections ?</a:t>
            </a:r>
          </a:p>
          <a:p>
            <a:pPr marL="182563" indent="-1825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96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3" indent="-1825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Design Approach – OGC 17-003 "</a:t>
            </a:r>
            <a:r>
              <a:rPr lang="en-US" dirty="0" err="1"/>
              <a:t>GeoJSON</a:t>
            </a:r>
            <a:r>
              <a:rPr lang="en-US" dirty="0"/>
              <a:t>(-LD) encoding for EO Products"</a:t>
            </a:r>
          </a:p>
          <a:p>
            <a:pPr marL="182563" indent="-1825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Work Performed</a:t>
            </a:r>
          </a:p>
          <a:p>
            <a:pPr marL="182563" indent="-1825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Next Steps</a:t>
            </a:r>
          </a:p>
          <a:p>
            <a:pPr marL="182563" indent="-1825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0000"/>
                </a:solidFill>
              </a:rPr>
              <a:t>GeoJSON</a:t>
            </a:r>
            <a:r>
              <a:rPr lang="en-US" dirty="0">
                <a:solidFill>
                  <a:srgbClr val="FF0000"/>
                </a:solidFill>
              </a:rPr>
              <a:t>(-LD) encoding for EO Collections ?</a:t>
            </a:r>
          </a:p>
          <a:p>
            <a:pPr marL="182563" indent="-1825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41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Collection Metadata -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727200"/>
            <a:ext cx="5245020" cy="3823200"/>
          </a:xfrm>
        </p:spPr>
        <p:txBody>
          <a:bodyPr/>
          <a:lstStyle/>
          <a:p>
            <a:pPr marL="285750" indent="-193675">
              <a:buFont typeface="Arial" panose="020B0604020202020204" pitchFamily="34" charset="0"/>
              <a:buChar char="•"/>
            </a:pPr>
            <a:r>
              <a:rPr lang="en-GB" altLang="en-US" sz="1400" dirty="0" smtClean="0"/>
              <a:t>Additional document about "EO Collection Metadata" using similar approach and presentation as OGC 17-003?</a:t>
            </a:r>
          </a:p>
          <a:p>
            <a:pPr marL="285750" indent="-193675">
              <a:buFont typeface="Arial" panose="020B0604020202020204" pitchFamily="34" charset="0"/>
              <a:buChar char="•"/>
            </a:pPr>
            <a:r>
              <a:rPr lang="en-GB" altLang="en-US" sz="1400" dirty="0" smtClean="0"/>
              <a:t>Traceability to:</a:t>
            </a:r>
          </a:p>
          <a:p>
            <a:pPr marL="449263" lvl="1" indent="-182563">
              <a:buFont typeface="Wingdings" panose="05000000000000000000" pitchFamily="2" charset="2"/>
              <a:buChar char="ü"/>
            </a:pPr>
            <a:r>
              <a:rPr lang="en-GB" altLang="en-US" sz="1400" dirty="0" smtClean="0"/>
              <a:t>NASA UMM-C Model</a:t>
            </a:r>
          </a:p>
          <a:p>
            <a:pPr marL="449263" lvl="1" indent="-182563">
              <a:buFont typeface="Wingdings" panose="05000000000000000000" pitchFamily="2" charset="2"/>
              <a:buChar char="ü"/>
            </a:pPr>
            <a:r>
              <a:rPr lang="en-GB" altLang="en-US" sz="1400" dirty="0" smtClean="0"/>
              <a:t>OGC 11-035r1 Chapter 6 (ISO19115, INSPIRE)</a:t>
            </a:r>
          </a:p>
          <a:p>
            <a:pPr marL="719138" lvl="1" indent="-358775"/>
            <a:endParaRPr lang="en-GB" altLang="en-US" sz="1400" dirty="0" smtClean="0"/>
          </a:p>
          <a:p>
            <a:endParaRPr lang="en-GB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413" y="75237"/>
            <a:ext cx="3475037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86" y="2781607"/>
            <a:ext cx="4694237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8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Collection Metadata -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indent="-1778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Design approach</a:t>
            </a:r>
          </a:p>
          <a:p>
            <a:pPr marL="450850" lvl="2" indent="-184150">
              <a:buFont typeface="Wingdings" panose="05000000000000000000" pitchFamily="2" charset="2"/>
              <a:buChar char="ü"/>
              <a:defRPr/>
            </a:pPr>
            <a:r>
              <a:rPr lang="en-GB" dirty="0" smtClean="0"/>
              <a:t>JSON encoding</a:t>
            </a:r>
          </a:p>
          <a:p>
            <a:pPr marL="736600" lvl="2" indent="-285750">
              <a:buFont typeface="Courier New" panose="02070309020205020404" pitchFamily="49" charset="0"/>
              <a:buChar char="o"/>
              <a:defRPr/>
            </a:pPr>
            <a:r>
              <a:rPr lang="en-GB" sz="1400" dirty="0" smtClean="0"/>
              <a:t>Based on </a:t>
            </a:r>
            <a:r>
              <a:rPr lang="en-GB" sz="1400" dirty="0" err="1" smtClean="0"/>
              <a:t>GeoJSON</a:t>
            </a:r>
            <a:endParaRPr lang="en-GB" sz="1400" dirty="0" smtClean="0"/>
          </a:p>
          <a:p>
            <a:pPr marL="736600" lvl="2" indent="-285750">
              <a:buFont typeface="Courier New" panose="02070309020205020404" pitchFamily="49" charset="0"/>
              <a:buChar char="o"/>
              <a:defRPr/>
            </a:pPr>
            <a:r>
              <a:rPr lang="en-GB" sz="1400" dirty="0" smtClean="0"/>
              <a:t>Based on OGC 14-055r2 (OWC)</a:t>
            </a:r>
          </a:p>
          <a:p>
            <a:pPr marL="450850" lvl="2" indent="-184150">
              <a:buFont typeface="Wingdings" panose="05000000000000000000" pitchFamily="2" charset="2"/>
              <a:buChar char="ü"/>
              <a:defRPr/>
            </a:pPr>
            <a:r>
              <a:rPr lang="en-GB" dirty="0" smtClean="0"/>
              <a:t>JSON-LD encoding</a:t>
            </a:r>
          </a:p>
          <a:p>
            <a:pPr marL="736600" lvl="2" indent="-285750">
              <a:buFont typeface="Courier New" panose="02070309020205020404" pitchFamily="49" charset="0"/>
              <a:buChar char="o"/>
              <a:defRPr/>
            </a:pPr>
            <a:r>
              <a:rPr lang="en-GB" sz="1400" dirty="0"/>
              <a:t>Convergence with </a:t>
            </a:r>
            <a:r>
              <a:rPr lang="en-GB" sz="1400" dirty="0" err="1"/>
              <a:t>GeoDCAT</a:t>
            </a:r>
            <a:r>
              <a:rPr lang="en-GB" sz="1400" dirty="0"/>
              <a:t>-AP ?</a:t>
            </a:r>
          </a:p>
          <a:p>
            <a:pPr marL="450850" lvl="2" indent="-184150">
              <a:buFont typeface="Wingdings" panose="05000000000000000000" pitchFamily="2" charset="2"/>
              <a:buChar char="ü"/>
              <a:defRPr/>
            </a:pPr>
            <a:r>
              <a:rPr lang="en-GB" dirty="0" smtClean="0"/>
              <a:t>Both linked through @context ?</a:t>
            </a:r>
          </a:p>
          <a:p>
            <a:pPr marL="266700" indent="-177800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Design issues</a:t>
            </a:r>
          </a:p>
          <a:p>
            <a:pPr marL="450850" lvl="2" indent="-184150">
              <a:buFont typeface="Wingdings" panose="05000000000000000000" pitchFamily="2" charset="2"/>
              <a:buChar char="ü"/>
              <a:defRPr/>
            </a:pPr>
            <a:r>
              <a:rPr lang="en-GB" dirty="0" err="1" smtClean="0"/>
              <a:t>GeoDCAT</a:t>
            </a:r>
            <a:r>
              <a:rPr lang="en-GB" dirty="0" smtClean="0"/>
              <a:t> encodes </a:t>
            </a:r>
            <a:r>
              <a:rPr lang="en-GB" dirty="0" err="1" smtClean="0"/>
              <a:t>GeoJSON</a:t>
            </a:r>
            <a:r>
              <a:rPr lang="en-GB" dirty="0" smtClean="0"/>
              <a:t> geometry as "string"</a:t>
            </a:r>
          </a:p>
          <a:p>
            <a:pPr marL="450850" lvl="2" indent="-184150">
              <a:buFont typeface="Wingdings" panose="05000000000000000000" pitchFamily="2" charset="2"/>
              <a:buChar char="ü"/>
              <a:defRPr/>
            </a:pPr>
            <a:r>
              <a:rPr lang="en-GB" dirty="0" smtClean="0"/>
              <a:t>@context mapping requires similar structure, cannot convert a string into an object or vice-versa.</a:t>
            </a:r>
          </a:p>
          <a:p>
            <a:endParaRPr lang="en-GB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5200651" y="923924"/>
            <a:ext cx="3753994" cy="1914525"/>
            <a:chOff x="0" y="1896089"/>
            <a:chExt cx="3686175" cy="176058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075"/>
            <a:stretch>
              <a:fillRect/>
            </a:stretch>
          </p:blipFill>
          <p:spPr bwMode="auto">
            <a:xfrm>
              <a:off x="0" y="3377380"/>
              <a:ext cx="3686175" cy="279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153" b="32289"/>
            <a:stretch>
              <a:fillRect/>
            </a:stretch>
          </p:blipFill>
          <p:spPr bwMode="auto">
            <a:xfrm>
              <a:off x="0" y="3131575"/>
              <a:ext cx="3686175" cy="25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600"/>
            <a:stretch>
              <a:fillRect/>
            </a:stretch>
          </p:blipFill>
          <p:spPr bwMode="auto">
            <a:xfrm>
              <a:off x="0" y="1896089"/>
              <a:ext cx="3686175" cy="1237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013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Collection Metadata -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196850">
              <a:buFont typeface="Arial" panose="020B0604020202020204" pitchFamily="34" charset="0"/>
              <a:buChar char="•"/>
            </a:pPr>
            <a:r>
              <a:rPr lang="fr-BE" altLang="en-US" dirty="0"/>
              <a:t>Convergence </a:t>
            </a:r>
            <a:r>
              <a:rPr lang="fr-BE" altLang="en-US" dirty="0" err="1"/>
              <a:t>with</a:t>
            </a:r>
            <a:r>
              <a:rPr lang="fr-BE" altLang="en-US" dirty="0"/>
              <a:t> </a:t>
            </a:r>
            <a:r>
              <a:rPr lang="fr-BE" altLang="en-US" dirty="0" err="1"/>
              <a:t>GeoDCAT</a:t>
            </a:r>
            <a:r>
              <a:rPr lang="fr-BE" altLang="en-US" dirty="0"/>
              <a:t>-AP @OGC ?</a:t>
            </a:r>
          </a:p>
          <a:p>
            <a:pPr marL="450850" lvl="1" indent="-184150">
              <a:buFont typeface="Wingdings" panose="05000000000000000000" pitchFamily="2" charset="2"/>
              <a:buChar char="ü"/>
            </a:pPr>
            <a:r>
              <a:rPr lang="fr-BE" altLang="en-US" sz="1400" dirty="0" err="1"/>
              <a:t>Started</a:t>
            </a:r>
            <a:r>
              <a:rPr lang="fr-BE" altLang="en-US" sz="1400" dirty="0"/>
              <a:t> as « Ad-hoc » (</a:t>
            </a:r>
            <a:r>
              <a:rPr lang="fr-BE" altLang="en-US" sz="1400" dirty="0" err="1"/>
              <a:t>June</a:t>
            </a:r>
            <a:r>
              <a:rPr lang="fr-BE" altLang="en-US" sz="1400" dirty="0"/>
              <a:t> 2016).  </a:t>
            </a:r>
            <a:r>
              <a:rPr lang="fr-BE" altLang="en-US" sz="1400" dirty="0" err="1"/>
              <a:t>Now</a:t>
            </a:r>
            <a:r>
              <a:rPr lang="fr-BE" altLang="en-US" sz="1400" dirty="0"/>
              <a:t> permanent </a:t>
            </a:r>
            <a:r>
              <a:rPr lang="fr-BE" altLang="en-US" sz="1400" dirty="0" err="1"/>
              <a:t>sub</a:t>
            </a:r>
            <a:r>
              <a:rPr lang="fr-BE" altLang="en-US" sz="1400" dirty="0"/>
              <a:t> </a:t>
            </a:r>
            <a:r>
              <a:rPr lang="fr-BE" altLang="en-US" sz="1400" dirty="0" err="1"/>
              <a:t>working</a:t>
            </a:r>
            <a:r>
              <a:rPr lang="fr-BE" altLang="en-US" sz="1400" dirty="0"/>
              <a:t> group of </a:t>
            </a:r>
            <a:r>
              <a:rPr lang="fr-BE" altLang="en-US" sz="1400" dirty="0" err="1"/>
              <a:t>Metadata</a:t>
            </a:r>
            <a:r>
              <a:rPr lang="fr-BE" altLang="en-US" sz="1400" dirty="0"/>
              <a:t> DWG</a:t>
            </a:r>
            <a:endParaRPr lang="en-US" altLang="en-US" sz="1400" dirty="0"/>
          </a:p>
          <a:p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00" y="1763926"/>
            <a:ext cx="2317750" cy="286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838" y="1549140"/>
            <a:ext cx="2157650" cy="302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1503386"/>
            <a:ext cx="2212975" cy="312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67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Collection Metadata - </a:t>
            </a:r>
            <a:r>
              <a:rPr lang="en-GB" altLang="en-US" dirty="0" smtClean="0"/>
              <a:t>Input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727200"/>
            <a:ext cx="6551215" cy="3823200"/>
          </a:xfrm>
        </p:spPr>
        <p:txBody>
          <a:bodyPr/>
          <a:lstStyle/>
          <a:p>
            <a:pPr marL="285750" indent="-1968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/>
              <a:t>Other available inputs:</a:t>
            </a:r>
          </a:p>
          <a:p>
            <a:pPr marL="719138" lvl="1" indent="-3587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en-US" sz="1200" dirty="0" smtClean="0"/>
              <a:t>OGC 16-074 (Uses W3C DCAT)</a:t>
            </a:r>
          </a:p>
          <a:p>
            <a:pPr marL="719138" lvl="1" indent="-3587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en-US" sz="1200" dirty="0" smtClean="0"/>
              <a:t>NASA CMR JSON: </a:t>
            </a:r>
            <a:r>
              <a:rPr lang="en-GB" altLang="en-US" sz="1200" u="sng" dirty="0" smtClean="0">
                <a:hlinkClick r:id="rId3"/>
              </a:rPr>
              <a:t>https://cmr.earthdata.nasa.gov/search/site/search_api_docs.html#json</a:t>
            </a:r>
            <a:endParaRPr lang="en-GB" altLang="en-US" sz="1200" dirty="0" smtClean="0"/>
          </a:p>
          <a:p>
            <a:pPr marL="719138" lvl="1" indent="-3587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en-US" sz="1200" dirty="0" smtClean="0"/>
              <a:t>NASA CMR UMM-JSON: </a:t>
            </a:r>
            <a:r>
              <a:rPr lang="en-GB" altLang="en-US" sz="1200" u="sng" dirty="0" smtClean="0">
                <a:hlinkClick r:id="rId3"/>
              </a:rPr>
              <a:t>https://cmr.earthdata.nasa.gov/search/site/search_api_docs.html#umm-json</a:t>
            </a:r>
            <a:endParaRPr lang="en-GB" altLang="en-US" sz="1200" u="sng" dirty="0" smtClean="0"/>
          </a:p>
          <a:p>
            <a:pPr>
              <a:lnSpc>
                <a:spcPct val="150000"/>
              </a:lnSpc>
            </a:pPr>
            <a:endParaRPr lang="en-GB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015" y="103401"/>
            <a:ext cx="2252345" cy="444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7"/>
          <p:cNvCxnSpPr>
            <a:cxnSpLocks noChangeShapeType="1"/>
          </p:cNvCxnSpPr>
          <p:nvPr/>
        </p:nvCxnSpPr>
        <p:spPr bwMode="auto">
          <a:xfrm flipV="1">
            <a:off x="3609658" y="1082040"/>
            <a:ext cx="3286442" cy="7127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8479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Collection </a:t>
            </a:r>
            <a:r>
              <a:rPr lang="fr-BE" altLang="en-US" dirty="0" err="1"/>
              <a:t>Metadata</a:t>
            </a:r>
            <a:r>
              <a:rPr lang="fr-BE" altLang="en-US" dirty="0"/>
              <a:t> - Inputs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fr-BE" altLang="en-US" dirty="0"/>
              <a:t>NASA CMR </a:t>
            </a:r>
            <a:r>
              <a:rPr lang="fr-BE" altLang="en-US" dirty="0" err="1"/>
              <a:t>OpenData</a:t>
            </a:r>
            <a:r>
              <a:rPr lang="fr-BE" altLang="en-US" dirty="0"/>
              <a:t> JSON-LD (</a:t>
            </a:r>
            <a:r>
              <a:rPr lang="fr-BE" altLang="en-US" dirty="0" err="1"/>
              <a:t>based</a:t>
            </a:r>
            <a:r>
              <a:rPr lang="fr-BE" altLang="en-US" dirty="0"/>
              <a:t> on W3C </a:t>
            </a:r>
            <a:r>
              <a:rPr lang="fr-BE" altLang="en-US" dirty="0" smtClean="0"/>
              <a:t>DCAT)</a:t>
            </a:r>
          </a:p>
          <a:p>
            <a:pPr marL="0" lvl="1" indent="0" algn="ctr"/>
            <a:r>
              <a:rPr lang="en-US" altLang="en-US" dirty="0" smtClean="0">
                <a:hlinkClick r:id="rId3"/>
              </a:rPr>
              <a:t>https</a:t>
            </a:r>
            <a:r>
              <a:rPr lang="en-US" altLang="en-US" dirty="0">
                <a:hlinkClick r:id="rId3"/>
              </a:rPr>
              <a:t>://project-open-data.cio.gov/v1.1/schema</a:t>
            </a:r>
            <a:r>
              <a:rPr lang="en-US" altLang="en-US" dirty="0" smtClean="0">
                <a:hlinkClick r:id="rId3"/>
              </a:rPr>
              <a:t>/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endParaRPr lang="en-US" altLang="en-US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84" y="1539240"/>
            <a:ext cx="4458431" cy="307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31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Collection </a:t>
            </a:r>
            <a:r>
              <a:rPr lang="fr-BE" altLang="en-US" dirty="0" err="1"/>
              <a:t>Metadata</a:t>
            </a:r>
            <a:r>
              <a:rPr lang="fr-BE" altLang="en-US" dirty="0"/>
              <a:t> - Inputs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727200"/>
            <a:ext cx="6065121" cy="3823200"/>
          </a:xfrm>
        </p:spPr>
        <p:txBody>
          <a:bodyPr/>
          <a:lstStyle/>
          <a:p>
            <a:r>
              <a:rPr lang="en-GB" altLang="en-US" dirty="0" smtClean="0"/>
              <a:t>Other inputs:</a:t>
            </a:r>
          </a:p>
          <a:p>
            <a:pPr marL="358775" lvl="1" indent="0"/>
            <a:r>
              <a:rPr lang="en-GB" altLang="en-US" sz="1200" dirty="0" smtClean="0">
                <a:hlinkClick r:id="rId3"/>
              </a:rPr>
              <a:t>http://geo.spacebel.be/opensearch/request/?httpAccept=application/rdf%2Bxml;profile=https://joinup.ec.europa.eu/node/154143/&amp;parentIdentifier=EOP%3AESA%3AFEDEO%3ACOLLECTIONS&amp;uid=LANDSAT.TM.GTC</a:t>
            </a:r>
            <a:r>
              <a:rPr lang="en-GB" altLang="en-US" sz="1200" dirty="0" smtClean="0"/>
              <a:t> </a:t>
            </a:r>
          </a:p>
          <a:p>
            <a:endParaRPr lang="en-GB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" y="1988820"/>
            <a:ext cx="5107686" cy="276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068" y="3682673"/>
            <a:ext cx="1671955" cy="99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620" y="727200"/>
            <a:ext cx="262255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068" y="2675071"/>
            <a:ext cx="1671955" cy="100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13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/>
              <a:t>Few remaining comments on OGC 17-003.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/>
              <a:t>CEOS WGISS review comments were integrated.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 smtClean="0"/>
              <a:t>Most remaining comments are about coverage of EO Collection metadata which was originally out-of-scope.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0865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3" indent="-1825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Design Approach – OGC 17-003 "</a:t>
            </a:r>
            <a:r>
              <a:rPr lang="en-US" dirty="0" err="1">
                <a:solidFill>
                  <a:srgbClr val="FF0000"/>
                </a:solidFill>
              </a:rPr>
              <a:t>GeoJSON</a:t>
            </a:r>
            <a:r>
              <a:rPr lang="en-US" dirty="0">
                <a:solidFill>
                  <a:srgbClr val="FF0000"/>
                </a:solidFill>
              </a:rPr>
              <a:t>(-LD) encoding for </a:t>
            </a:r>
            <a:r>
              <a:rPr lang="en-US" dirty="0" smtClean="0">
                <a:solidFill>
                  <a:srgbClr val="FF0000"/>
                </a:solidFill>
              </a:rPr>
              <a:t>EO Products</a:t>
            </a:r>
            <a:r>
              <a:rPr lang="en-US" dirty="0">
                <a:solidFill>
                  <a:srgbClr val="FF0000"/>
                </a:solidFill>
              </a:rPr>
              <a:t>"</a:t>
            </a:r>
          </a:p>
          <a:p>
            <a:pPr marL="182563" indent="-1825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Work Performed</a:t>
            </a:r>
          </a:p>
          <a:p>
            <a:pPr marL="182563" indent="-1825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Next Steps</a:t>
            </a:r>
          </a:p>
          <a:p>
            <a:pPr marL="182563" indent="-1825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GeoJSON</a:t>
            </a:r>
            <a:r>
              <a:rPr lang="en-US" dirty="0"/>
              <a:t>(-LD) encoding for EO Collections ?</a:t>
            </a:r>
          </a:p>
          <a:p>
            <a:pPr marL="182563" indent="-1825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5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Reminder - Design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727200"/>
            <a:ext cx="5603160" cy="3823200"/>
          </a:xfrm>
        </p:spPr>
        <p:txBody>
          <a:bodyPr/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altLang="en-US" dirty="0" smtClean="0"/>
              <a:t>Encoding for conceptual models:</a:t>
            </a:r>
          </a:p>
          <a:p>
            <a:pPr marL="719138" lvl="1" indent="-358775">
              <a:buFont typeface="Wingdings" panose="05000000000000000000" pitchFamily="2" charset="2"/>
              <a:buChar char="ü"/>
            </a:pPr>
            <a:r>
              <a:rPr lang="en-GB" altLang="en-US" dirty="0" smtClean="0"/>
              <a:t>UMM-G, OGC 10-157r4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altLang="en-US" dirty="0"/>
              <a:t>Standards-based:</a:t>
            </a:r>
          </a:p>
          <a:p>
            <a:pPr marL="719138" lvl="1" indent="-358775">
              <a:buFont typeface="Wingdings" panose="05000000000000000000" pitchFamily="2" charset="2"/>
              <a:buChar char="ü"/>
            </a:pPr>
            <a:r>
              <a:rPr lang="en-GB" altLang="en-US" dirty="0" err="1" smtClean="0"/>
              <a:t>GeoJSON</a:t>
            </a:r>
            <a:r>
              <a:rPr lang="en-GB" altLang="en-US" dirty="0" smtClean="0"/>
              <a:t> (RFC 7946) Feature</a:t>
            </a:r>
          </a:p>
          <a:p>
            <a:pPr marL="719138" lvl="1" indent="-358775">
              <a:buFont typeface="Wingdings" panose="05000000000000000000" pitchFamily="2" charset="2"/>
              <a:buChar char="ü"/>
            </a:pPr>
            <a:r>
              <a:rPr lang="en-GB" altLang="en-US" dirty="0" smtClean="0"/>
              <a:t>OWS Context (OGC 14-055r2)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altLang="en-US" dirty="0"/>
              <a:t>Multiple use cases:</a:t>
            </a:r>
          </a:p>
          <a:p>
            <a:pPr marL="719138" lvl="1" indent="-358775">
              <a:buFont typeface="Wingdings" panose="05000000000000000000" pitchFamily="2" charset="2"/>
              <a:buChar char="ü"/>
            </a:pPr>
            <a:r>
              <a:rPr lang="en-GB" altLang="en-US" dirty="0" smtClean="0"/>
              <a:t>Product from one or more acquisitions (planned, acquired or archived) from one or</a:t>
            </a:r>
            <a:br>
              <a:rPr lang="en-GB" altLang="en-US" dirty="0" smtClean="0"/>
            </a:br>
            <a:r>
              <a:rPr lang="en-GB" altLang="en-US" dirty="0" smtClean="0"/>
              <a:t>multiple sensors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altLang="en-US" dirty="0" err="1"/>
              <a:t>GeoJSON</a:t>
            </a:r>
            <a:r>
              <a:rPr lang="en-GB" altLang="en-US" dirty="0"/>
              <a:t> to JSON-LD</a:t>
            </a:r>
          </a:p>
        </p:txBody>
      </p:sp>
      <p:pic>
        <p:nvPicPr>
          <p:cNvPr id="4" name="Picture 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1" y="65028"/>
            <a:ext cx="3260282" cy="450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48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Design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/>
            <a:r>
              <a:rPr lang="en-GB" altLang="en-US" dirty="0" smtClean="0"/>
              <a:t>Simple encoding model</a:t>
            </a:r>
          </a:p>
          <a:p>
            <a:pPr marL="542925" lvl="1" indent="-182563">
              <a:buFont typeface="Arial" panose="020B0604020202020204" pitchFamily="34" charset="0"/>
              <a:buChar char="•"/>
            </a:pPr>
            <a:r>
              <a:rPr lang="en-GB" altLang="en-US" dirty="0" smtClean="0"/>
              <a:t>Structured as per </a:t>
            </a:r>
            <a:r>
              <a:rPr lang="en-GB" altLang="en-US" dirty="0" err="1" smtClean="0"/>
              <a:t>GeoJSON</a:t>
            </a:r>
            <a:r>
              <a:rPr lang="en-GB" altLang="en-US" dirty="0" smtClean="0"/>
              <a:t> and OGC 14-055r2 (OWC)</a:t>
            </a:r>
          </a:p>
          <a:p>
            <a:pPr marL="542925" lvl="1" indent="-182563">
              <a:buFont typeface="Arial" panose="020B0604020202020204" pitchFamily="34" charset="0"/>
              <a:buChar char="•"/>
            </a:pPr>
            <a:r>
              <a:rPr lang="en-GB" altLang="en-US" dirty="0" smtClean="0"/>
              <a:t>Presented using "JSON Schema draft 4"*</a:t>
            </a:r>
          </a:p>
          <a:p>
            <a:pPr marL="542925" lvl="1" indent="-182563">
              <a:buFont typeface="Arial" panose="020B0604020202020204" pitchFamily="34" charset="0"/>
              <a:buChar char="•"/>
            </a:pPr>
            <a:r>
              <a:rPr lang="en-GB" altLang="en-US" dirty="0" smtClean="0"/>
              <a:t>Implicit "units of measure" (SI system units)</a:t>
            </a:r>
          </a:p>
          <a:p>
            <a:pPr marL="542925" lvl="1" indent="-182563">
              <a:buFont typeface="Arial" panose="020B0604020202020204" pitchFamily="34" charset="0"/>
              <a:buChar char="•"/>
            </a:pPr>
            <a:r>
              <a:rPr lang="en-GB" altLang="en-US" dirty="0" smtClean="0"/>
              <a:t>Properties organised as:</a:t>
            </a:r>
          </a:p>
          <a:p>
            <a:pPr marL="809625" lvl="2" indent="-266700">
              <a:buFont typeface="Wingdings" panose="05000000000000000000" pitchFamily="2" charset="2"/>
              <a:buChar char="ü"/>
            </a:pPr>
            <a:r>
              <a:rPr lang="en-GB" altLang="en-US" dirty="0" err="1" smtClean="0"/>
              <a:t>acquisitionInformation</a:t>
            </a:r>
            <a:endParaRPr lang="en-GB" altLang="en-US" dirty="0" smtClean="0"/>
          </a:p>
          <a:p>
            <a:pPr marL="809625" lvl="2" indent="-266700">
              <a:buFont typeface="Wingdings" panose="05000000000000000000" pitchFamily="2" charset="2"/>
              <a:buChar char="ü"/>
            </a:pPr>
            <a:r>
              <a:rPr lang="en-GB" altLang="en-US" dirty="0" err="1" smtClean="0"/>
              <a:t>productInformation</a:t>
            </a:r>
            <a:endParaRPr lang="en-GB" altLang="en-US" dirty="0" smtClean="0"/>
          </a:p>
          <a:p>
            <a:pPr marL="719138" lvl="1" indent="-358775"/>
            <a:endParaRPr lang="en-GB" altLang="en-US" dirty="0" smtClean="0"/>
          </a:p>
          <a:p>
            <a:endParaRPr lang="en-GB" altLang="en-US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31" y="3270250"/>
            <a:ext cx="7272337" cy="11239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6259" y="4527701"/>
            <a:ext cx="63995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000" b="1" dirty="0"/>
              <a:t>(*) https://github.com/json-schema-org/json-schema-spec/wiki/Specification-Links</a:t>
            </a:r>
          </a:p>
        </p:txBody>
      </p:sp>
    </p:spTree>
    <p:extLst>
      <p:ext uri="{BB962C8B-B14F-4D97-AF65-F5344CB8AC3E}">
        <p14:creationId xmlns:p14="http://schemas.microsoft.com/office/powerpoint/2010/main" val="394976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685801"/>
            <a:ext cx="7275512" cy="387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Design Approach – Simple encoding*</a:t>
            </a:r>
            <a:endParaRPr lang="en-GB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210050" y="4106863"/>
            <a:ext cx="321945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000" dirty="0"/>
              <a:t>(*) </a:t>
            </a:r>
            <a:r>
              <a:rPr lang="en-US" altLang="en-US" sz="1000" dirty="0" err="1"/>
              <a:t>Visualised</a:t>
            </a:r>
            <a:r>
              <a:rPr lang="en-US" altLang="en-US" sz="1000" dirty="0"/>
              <a:t> with http://jsonviewer.stack.hu/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45294" y="1140620"/>
            <a:ext cx="3441700" cy="23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438525" y="1830388"/>
            <a:ext cx="1841500" cy="874712"/>
          </a:xfrm>
          <a:prstGeom prst="wedgeRoundRectCallout">
            <a:avLst>
              <a:gd name="adj1" fmla="val -167188"/>
              <a:gd name="adj2" fmla="val -52782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defRPr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fr-BE" altLang="en-US" sz="1000" b="1"/>
              <a:t>Encoded as GeoJSON Feature, with "geometry" and "properties" </a:t>
            </a:r>
            <a:endParaRPr lang="en-US" altLang="en-US" sz="1000" b="1"/>
          </a:p>
        </p:txBody>
      </p:sp>
    </p:spTree>
    <p:extLst>
      <p:ext uri="{BB962C8B-B14F-4D97-AF65-F5344CB8AC3E}">
        <p14:creationId xmlns:p14="http://schemas.microsoft.com/office/powerpoint/2010/main" val="16933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3" indent="-1825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Design Approach – OGC 17-003 "</a:t>
            </a:r>
            <a:r>
              <a:rPr lang="en-US" dirty="0" err="1"/>
              <a:t>GeoJSON</a:t>
            </a:r>
            <a:r>
              <a:rPr lang="en-US" dirty="0"/>
              <a:t>(-LD) encoding for EO Products"</a:t>
            </a:r>
          </a:p>
          <a:p>
            <a:pPr marL="182563" indent="-1825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Work Performed</a:t>
            </a:r>
          </a:p>
          <a:p>
            <a:pPr marL="182563" indent="-1825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Next Steps</a:t>
            </a:r>
          </a:p>
          <a:p>
            <a:pPr marL="182563" indent="-1825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GeoJSON</a:t>
            </a:r>
            <a:r>
              <a:rPr lang="en-US" dirty="0"/>
              <a:t>(-LD) encoding for EO Collections ?</a:t>
            </a:r>
          </a:p>
          <a:p>
            <a:pPr marL="182563" indent="-18256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Work Performed – Draft 12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727200"/>
            <a:ext cx="8748000" cy="3953982"/>
          </a:xfrm>
        </p:spPr>
        <p:txBody>
          <a:bodyPr/>
          <a:lstStyle/>
          <a:p>
            <a:pPr marL="261938" indent="-174625">
              <a:buFont typeface="Arial" panose="020B0604020202020204" pitchFamily="34" charset="0"/>
              <a:buChar char="•"/>
            </a:pPr>
            <a:r>
              <a:rPr lang="en-GB" altLang="en-US" sz="1400" dirty="0" smtClean="0"/>
              <a:t>CEOS WGISS System Level Team Telco – </a:t>
            </a:r>
            <a:r>
              <a:rPr lang="en-GB" altLang="en-US" sz="1400" b="1" dirty="0" smtClean="0"/>
              <a:t>1 March 2017</a:t>
            </a:r>
          </a:p>
          <a:p>
            <a:pPr marL="450850" lvl="1" indent="-184150">
              <a:buFont typeface="Wingdings" panose="05000000000000000000" pitchFamily="2" charset="2"/>
              <a:buChar char="ü"/>
            </a:pPr>
            <a:r>
              <a:rPr lang="en-GB" altLang="en-US" sz="1400" dirty="0" smtClean="0"/>
              <a:t>Draft document OGC 17-003 v0.0.2 presented</a:t>
            </a:r>
          </a:p>
          <a:p>
            <a:pPr marL="450850" lvl="1" indent="-184150">
              <a:buFont typeface="Wingdings" panose="05000000000000000000" pitchFamily="2" charset="2"/>
              <a:buChar char="ü"/>
            </a:pPr>
            <a:r>
              <a:rPr lang="en-GB" altLang="en-US" sz="1400" dirty="0" smtClean="0"/>
              <a:t>Document distributed for comments</a:t>
            </a:r>
          </a:p>
          <a:p>
            <a:pPr marL="539750" lvl="1" indent="-273050">
              <a:buFont typeface="Wingdings" panose="05000000000000000000" pitchFamily="2" charset="2"/>
              <a:buChar char="ü"/>
            </a:pPr>
            <a:endParaRPr lang="en-GB" altLang="en-US" sz="1400" dirty="0" smtClean="0"/>
          </a:p>
          <a:p>
            <a:pPr marL="261938" indent="-174625">
              <a:buFont typeface="Arial" panose="020B0604020202020204" pitchFamily="34" charset="0"/>
              <a:buChar char="•"/>
            </a:pPr>
            <a:r>
              <a:rPr lang="en-GB" altLang="en-US" sz="1400" dirty="0" smtClean="0"/>
              <a:t>OGC TC Delft (Netherlands) – </a:t>
            </a:r>
            <a:r>
              <a:rPr lang="en-GB" altLang="en-US" sz="1400" b="1" dirty="0" smtClean="0"/>
              <a:t>22 March 2017</a:t>
            </a:r>
          </a:p>
          <a:p>
            <a:pPr marL="450850" lvl="1" indent="-184150">
              <a:buFont typeface="Wingdings" panose="05000000000000000000" pitchFamily="2" charset="2"/>
              <a:buChar char="ü"/>
            </a:pPr>
            <a:r>
              <a:rPr lang="en-GB" altLang="en-US" sz="1400" dirty="0" smtClean="0">
                <a:hlinkClick r:id="rId2"/>
              </a:rPr>
              <a:t>Presentation during EO Product Metadata and OpenSearch SWG</a:t>
            </a:r>
            <a:endParaRPr lang="en-GB" altLang="en-US" sz="1400" dirty="0" smtClean="0"/>
          </a:p>
          <a:p>
            <a:pPr marL="539750" lvl="1" indent="-273050">
              <a:buFont typeface="Wingdings" panose="05000000000000000000" pitchFamily="2" charset="2"/>
              <a:buChar char="ü"/>
            </a:pPr>
            <a:endParaRPr lang="en-GB" altLang="en-US" sz="1400" dirty="0" smtClean="0"/>
          </a:p>
          <a:p>
            <a:pPr marL="261938" indent="-174625">
              <a:buFont typeface="Arial" panose="020B0604020202020204" pitchFamily="34" charset="0"/>
              <a:buChar char="•"/>
            </a:pPr>
            <a:r>
              <a:rPr lang="en-GB" altLang="en-US" sz="1400" dirty="0" smtClean="0"/>
              <a:t>Document update published on OGC Portal inside "EO Product Metadata and OpenSearch SWG" folder.</a:t>
            </a:r>
          </a:p>
          <a:p>
            <a:pPr marL="450850" lvl="1" indent="-184150">
              <a:buFont typeface="Wingdings" panose="05000000000000000000" pitchFamily="2" charset="2"/>
              <a:buChar char="ü"/>
            </a:pPr>
            <a:r>
              <a:rPr lang="en-GB" altLang="en-US" sz="1400" dirty="0" smtClean="0"/>
              <a:t>Version 0.0.7, Draft 12 – </a:t>
            </a:r>
            <a:r>
              <a:rPr lang="en-GB" altLang="en-US" sz="1400" b="1" dirty="0" smtClean="0"/>
              <a:t>21/06/2017</a:t>
            </a:r>
          </a:p>
          <a:p>
            <a:pPr marL="450850" lvl="1" indent="-184150">
              <a:buFont typeface="Wingdings" panose="05000000000000000000" pitchFamily="2" charset="2"/>
              <a:buChar char="ü"/>
            </a:pPr>
            <a:r>
              <a:rPr lang="en-GB" altLang="en-US" sz="1400" dirty="0" smtClean="0">
                <a:hlinkClick r:id="rId3"/>
              </a:rPr>
              <a:t>https://portal.opengeospatial.org/?m=projects&amp;a=view&amp;project_id=442&amp;tab=2&amp;artifact_id=73992</a:t>
            </a:r>
            <a:r>
              <a:rPr lang="en-GB" altLang="en-US" sz="14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0159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Work Performed – Draft </a:t>
            </a:r>
            <a:r>
              <a:rPr lang="en-GB" altLang="en-US" dirty="0" smtClean="0"/>
              <a:t>13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1938" indent="-174625">
              <a:buFont typeface="Arial" panose="020B0604020202020204" pitchFamily="34" charset="0"/>
              <a:buChar char="•"/>
            </a:pPr>
            <a:r>
              <a:rPr lang="en-GB" altLang="en-US" sz="1400" dirty="0" smtClean="0"/>
              <a:t>CEOS </a:t>
            </a:r>
            <a:r>
              <a:rPr lang="en-GB" altLang="en-US" sz="1400" dirty="0"/>
              <a:t>WGISS System Level Team Telco – </a:t>
            </a:r>
            <a:r>
              <a:rPr lang="en-GB" altLang="en-US" sz="1400" b="1" dirty="0"/>
              <a:t>24 August 2017</a:t>
            </a:r>
          </a:p>
          <a:p>
            <a:pPr marL="449263" lvl="1" indent="-182563">
              <a:buFont typeface="Wingdings" panose="05000000000000000000" pitchFamily="2" charset="2"/>
              <a:buChar char="ü"/>
            </a:pPr>
            <a:r>
              <a:rPr lang="en-GB" altLang="en-US" sz="1400" dirty="0"/>
              <a:t>Draft document OGC 17-003 v0.0.7 </a:t>
            </a:r>
            <a:r>
              <a:rPr lang="en-GB" altLang="en-US" sz="1400" dirty="0" smtClean="0"/>
              <a:t>review</a:t>
            </a:r>
            <a:endParaRPr lang="en-GB" altLang="en-US" sz="1400" dirty="0"/>
          </a:p>
          <a:p>
            <a:pPr marL="449263" lvl="1" indent="-182563">
              <a:buFont typeface="Wingdings" panose="05000000000000000000" pitchFamily="2" charset="2"/>
              <a:buChar char="ü"/>
            </a:pPr>
            <a:r>
              <a:rPr lang="en-GB" altLang="en-US" sz="1400" dirty="0"/>
              <a:t>Document </a:t>
            </a:r>
            <a:r>
              <a:rPr lang="en-GB" altLang="en-US" sz="1400" dirty="0" smtClean="0"/>
              <a:t>previously distributed </a:t>
            </a:r>
            <a:r>
              <a:rPr lang="en-GB" altLang="en-US" sz="1400" dirty="0"/>
              <a:t>for comments</a:t>
            </a:r>
          </a:p>
          <a:p>
            <a:pPr marL="539750" lvl="1" indent="-273050">
              <a:buFont typeface="Wingdings" panose="05000000000000000000" pitchFamily="2" charset="2"/>
              <a:buChar char="ü"/>
            </a:pPr>
            <a:endParaRPr lang="en-GB" altLang="en-US" sz="1400" dirty="0"/>
          </a:p>
          <a:p>
            <a:pPr marL="261938" indent="-174625">
              <a:buFont typeface="Arial" panose="020B0604020202020204" pitchFamily="34" charset="0"/>
              <a:buChar char="•"/>
            </a:pPr>
            <a:r>
              <a:rPr lang="en-GB" altLang="en-US" sz="1400" dirty="0"/>
              <a:t>Document update published on OGC Portal inside "EO Product Metadata and OpenSearch SWG" folder</a:t>
            </a:r>
          </a:p>
          <a:p>
            <a:pPr marL="450850" lvl="1" indent="-1841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en-US" sz="1400" dirty="0"/>
              <a:t>Version 0.0.8, Draft </a:t>
            </a:r>
            <a:r>
              <a:rPr lang="en-GB" altLang="en-US" sz="1400" dirty="0" smtClean="0"/>
              <a:t>13 – </a:t>
            </a:r>
            <a:r>
              <a:rPr lang="en-GB" altLang="en-US" sz="1400" b="1" dirty="0" smtClean="0"/>
              <a:t>06/09/2017</a:t>
            </a:r>
            <a:endParaRPr lang="en-GB" altLang="en-US" sz="1400" b="1" dirty="0"/>
          </a:p>
          <a:p>
            <a:pPr marL="450850" lvl="1" indent="-1841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en-US" sz="1400" dirty="0">
                <a:hlinkClick r:id="rId2"/>
              </a:rPr>
              <a:t>https://portal.opengeospatial.org/?m=projects&amp;a=view&amp;project_id=442&amp;tab=2&amp;artifact_id=73992</a:t>
            </a:r>
            <a:r>
              <a:rPr lang="en-GB" altLang="en-US" sz="1400" dirty="0"/>
              <a:t> </a:t>
            </a:r>
          </a:p>
          <a:p>
            <a:pPr marL="261938" indent="-174625">
              <a:buFont typeface="Arial" panose="020B0604020202020204" pitchFamily="34" charset="0"/>
              <a:buChar char="•"/>
            </a:pPr>
            <a:endParaRPr lang="en-GB" altLang="en-US" sz="1400" dirty="0"/>
          </a:p>
          <a:p>
            <a:pPr marL="261938" indent="-174625">
              <a:buFont typeface="Arial" panose="020B0604020202020204" pitchFamily="34" charset="0"/>
              <a:buChar char="•"/>
            </a:pPr>
            <a:r>
              <a:rPr lang="en-GB" altLang="en-US" sz="1400" dirty="0"/>
              <a:t>OGC TC Southampton (UK) – </a:t>
            </a:r>
            <a:r>
              <a:rPr lang="en-GB" altLang="en-US" sz="1400" b="1" dirty="0" smtClean="0"/>
              <a:t>13 September 2017</a:t>
            </a:r>
          </a:p>
          <a:p>
            <a:pPr marL="449263" lvl="1" indent="-182563">
              <a:buFont typeface="Wingdings" panose="05000000000000000000" pitchFamily="2" charset="2"/>
              <a:buChar char="ü"/>
            </a:pPr>
            <a:r>
              <a:rPr lang="en-GB" altLang="en-US" sz="1400" dirty="0" smtClean="0">
                <a:hlinkClick r:id="rId3"/>
              </a:rPr>
              <a:t>Presentation </a:t>
            </a:r>
            <a:r>
              <a:rPr lang="en-GB" altLang="en-US" sz="1400" dirty="0">
                <a:hlinkClick r:id="rId3"/>
              </a:rPr>
              <a:t>during EO Product Metadata and OpenSearch SWG</a:t>
            </a:r>
            <a:endParaRPr lang="en-GB" altLang="en-US" sz="1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482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 16-9</Template>
  <TotalTime>7397</TotalTime>
  <Words>1441</Words>
  <Application>Microsoft Office PowerPoint</Application>
  <PresentationFormat>On-screen Show (16:9)</PresentationFormat>
  <Paragraphs>202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Courier New</vt:lpstr>
      <vt:lpstr>Verdana</vt:lpstr>
      <vt:lpstr>Wingdings</vt:lpstr>
      <vt:lpstr>NEW ESA Presentation 16-9</vt:lpstr>
      <vt:lpstr>PowerPoint Presentation</vt:lpstr>
      <vt:lpstr>Outline</vt:lpstr>
      <vt:lpstr>Outline</vt:lpstr>
      <vt:lpstr>Reminder - Design Approach</vt:lpstr>
      <vt:lpstr>Design Approach</vt:lpstr>
      <vt:lpstr>Design Approach – Simple encoding*</vt:lpstr>
      <vt:lpstr>Outline</vt:lpstr>
      <vt:lpstr>Work Performed – Draft 12</vt:lpstr>
      <vt:lpstr>Work Performed – Draft 13</vt:lpstr>
      <vt:lpstr>Work Performed – CEOS WGISS SLT</vt:lpstr>
      <vt:lpstr>Work Performed - OGC Testbed 13</vt:lpstr>
      <vt:lpstr>Outline</vt:lpstr>
      <vt:lpstr>Open Comments  - 3rd dimension for BBOX</vt:lpstr>
      <vt:lpstr>Open Comments – Collection Metadata</vt:lpstr>
      <vt:lpstr>Open Comments – Orbit Parameters</vt:lpstr>
      <vt:lpstr>Open Comments – Coordinate Reference System </vt:lpstr>
      <vt:lpstr>Open Comments – Coordinate Reference System </vt:lpstr>
      <vt:lpstr>Outline</vt:lpstr>
      <vt:lpstr>Next Steps</vt:lpstr>
      <vt:lpstr>Outline</vt:lpstr>
      <vt:lpstr>Collection Metadata - Approach</vt:lpstr>
      <vt:lpstr>Collection Metadata - Approach</vt:lpstr>
      <vt:lpstr>Collection Metadata - Approach</vt:lpstr>
      <vt:lpstr>Collection Metadata - Input</vt:lpstr>
      <vt:lpstr>Collection Metadata - Inputs</vt:lpstr>
      <vt:lpstr>Collection Metadata - Inputs</vt:lpstr>
      <vt:lpstr>Conclusion</vt:lpstr>
    </vt:vector>
  </TitlesOfParts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Federated Earth Observation (FedEO) Operations Concept</dc:title>
  <dc:subject>Federated Earth Observation (FedEO) Operations Concept</dc:subject>
  <dc:creator>Andrea Della Vecchia</dc:creator>
  <cp:lastModifiedBy>Andrea Della Vecchia</cp:lastModifiedBy>
  <cp:revision>72</cp:revision>
  <cp:lastPrinted>2008-08-26T16:26:23Z</cp:lastPrinted>
  <dcterms:created xsi:type="dcterms:W3CDTF">2016-11-25T14:14:21Z</dcterms:created>
  <dcterms:modified xsi:type="dcterms:W3CDTF">2017-09-25T15:14:09Z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Federated Earth Observation (FedEO) Operations Concept</vt:lpwstr>
  </property>
  <property fmtid="{D5CDD505-2E9C-101B-9397-08002B2CF9AE}" pid="3" name="PSubtitle">
    <vt:lpwstr>Federated Earth Observation (FedEO) Operations Concept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02/12/2016Y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false</vt:bool>
  </property>
  <property fmtid="{D5CDD505-2E9C-101B-9397-08002B2CF9AE}" pid="11" name="POptionButton2">
    <vt:bool>true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2016-12-01T23:00:00Z</vt:filetime>
  </property>
</Properties>
</file>