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58" r:id="rId2"/>
    <p:sldId id="390" r:id="rId3"/>
    <p:sldId id="403" r:id="rId4"/>
    <p:sldId id="395" r:id="rId5"/>
    <p:sldId id="396" r:id="rId6"/>
    <p:sldId id="397" r:id="rId7"/>
    <p:sldId id="398" r:id="rId8"/>
    <p:sldId id="401" r:id="rId9"/>
    <p:sldId id="399" r:id="rId10"/>
    <p:sldId id="400" r:id="rId11"/>
    <p:sldId id="402" r:id="rId12"/>
    <p:sldId id="389" r:id="rId13"/>
  </p:sldIdLst>
  <p:sldSz cx="9144000" cy="6858000" type="screen4x3"/>
  <p:notesSz cx="9271000" cy="6985000"/>
  <p:custShowLst>
    <p:custShow name="Custom Show 1" id="0">
      <p:sldLst/>
    </p:custShow>
  </p:custShow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0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40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40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40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4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4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4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4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40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5D153"/>
    <a:srgbClr val="FFE33D"/>
    <a:srgbClr val="EDC074"/>
    <a:srgbClr val="180F9B"/>
    <a:srgbClr val="007B71"/>
    <a:srgbClr val="FFFF99"/>
    <a:srgbClr val="006F41"/>
    <a:srgbClr val="66A48B"/>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82614" autoAdjust="0"/>
  </p:normalViewPr>
  <p:slideViewPr>
    <p:cSldViewPr snapToGrid="0" snapToObjects="1">
      <p:cViewPr>
        <p:scale>
          <a:sx n="84" d="100"/>
          <a:sy n="84" d="100"/>
        </p:scale>
        <p:origin x="-798" y="-12"/>
      </p:cViewPr>
      <p:guideLst>
        <p:guide orient="horz"/>
        <p:guide/>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629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4581" y="3318416"/>
            <a:ext cx="6801840" cy="3143129"/>
          </a:xfrm>
          <a:prstGeom prst="rect">
            <a:avLst/>
          </a:prstGeom>
          <a:noFill/>
          <a:ln w="12700">
            <a:noFill/>
            <a:miter lim="800000"/>
            <a:headEnd/>
            <a:tailEnd/>
          </a:ln>
          <a:effectLst/>
        </p:spPr>
        <p:txBody>
          <a:bodyPr vert="horz" wrap="square" lIns="92129" tIns="45257" rIns="92129" bIns="452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9" name="Rectangle 3"/>
          <p:cNvSpPr>
            <a:spLocks noGrp="1" noRot="1" noChangeAspect="1" noChangeArrowheads="1" noTextEdit="1"/>
          </p:cNvSpPr>
          <p:nvPr>
            <p:ph type="sldImg" idx="2"/>
          </p:nvPr>
        </p:nvSpPr>
        <p:spPr bwMode="auto">
          <a:xfrm>
            <a:off x="2890838" y="523875"/>
            <a:ext cx="3492500" cy="261937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89073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334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75308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4450" name="Rectangle 1026"/>
          <p:cNvSpPr>
            <a:spLocks noGrp="1" noChangeArrowheads="1"/>
          </p:cNvSpPr>
          <p:nvPr>
            <p:ph type="ctrTitle"/>
          </p:nvPr>
        </p:nvSpPr>
        <p:spPr>
          <a:xfrm>
            <a:off x="381000" y="2286000"/>
            <a:ext cx="8305800" cy="1143000"/>
          </a:xfrm>
        </p:spPr>
        <p:txBody>
          <a:bodyPr/>
          <a:lstStyle>
            <a:lvl1pPr>
              <a:defRPr sz="4400"/>
            </a:lvl1pPr>
          </a:lstStyle>
          <a:p>
            <a:r>
              <a:rPr lang="en-US"/>
              <a:t>Click to edit Master title style</a:t>
            </a:r>
          </a:p>
        </p:txBody>
      </p:sp>
      <p:sp>
        <p:nvSpPr>
          <p:cNvPr id="104451" name="Rectangle 1027"/>
          <p:cNvSpPr>
            <a:spLocks noGrp="1" noChangeArrowheads="1"/>
          </p:cNvSpPr>
          <p:nvPr>
            <p:ph type="subTitle" idx="1"/>
          </p:nvPr>
        </p:nvSpPr>
        <p:spPr>
          <a:xfrm>
            <a:off x="381000" y="3886200"/>
            <a:ext cx="8305800" cy="1752600"/>
          </a:xfrm>
        </p:spPr>
        <p:txBody>
          <a:bodyPr/>
          <a:lstStyle>
            <a:lvl1pPr marL="0" indent="0">
              <a:buFont typeface="Wingdings" charset="2"/>
              <a:buNone/>
              <a:defRPr/>
            </a:lvl1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SzPct val="8000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3028950" y="6356350"/>
            <a:ext cx="3086100" cy="365125"/>
          </a:xfrm>
          <a:prstGeom prst="rect">
            <a:avLst/>
          </a:prstGeom>
        </p:spPr>
        <p:txBody>
          <a:bodyPr/>
          <a:lstStyle>
            <a:lvl1pPr>
              <a:defRPr>
                <a:solidFill>
                  <a:schemeClr val="bg1"/>
                </a:solidFill>
              </a:defRPr>
            </a:lvl1pPr>
          </a:lstStyle>
          <a:p>
            <a:r>
              <a:rPr lang="en-US" dirty="0" smtClean="0"/>
              <a:t>WGISS-41 (March 14-18, 2016)</a:t>
            </a:r>
            <a:endParaRPr lang="en-US" dirty="0"/>
          </a:p>
        </p:txBody>
      </p:sp>
      <p:sp>
        <p:nvSpPr>
          <p:cNvPr id="5" name="Slide Number Placeholder 4"/>
          <p:cNvSpPr>
            <a:spLocks noGrp="1"/>
          </p:cNvSpPr>
          <p:nvPr>
            <p:ph type="sldNum" sz="quarter" idx="11"/>
          </p:nvPr>
        </p:nvSpPr>
        <p:spPr/>
        <p:txBody>
          <a:bodyPr/>
          <a:lstStyle>
            <a:lvl1pPr>
              <a:defRPr>
                <a:solidFill>
                  <a:schemeClr val="bg1"/>
                </a:solidFill>
              </a:defRPr>
            </a:lvl1pPr>
          </a:lstStyle>
          <a:p>
            <a:fld id="{B7738C77-41C9-4F87-88E4-79997785F030}" type="slidenum">
              <a:rPr lang="en-US" smtClean="0"/>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6" name="Slide Number Placeholder 5"/>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8" name="Slide Number Placeholder 7"/>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4" name="Slide Number Placeholder 3"/>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3" name="Slide Number Placeholder 2"/>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6" name="Slide Number Placeholder 5"/>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028950" y="6356350"/>
            <a:ext cx="3086100" cy="365125"/>
          </a:xfrm>
          <a:prstGeom prst="rect">
            <a:avLst/>
          </a:prstGeom>
        </p:spPr>
        <p:txBody>
          <a:bodyPr/>
          <a:lstStyle/>
          <a:p>
            <a:r>
              <a:rPr lang="en-US" smtClean="0"/>
              <a:t>WGISS-41 (March 14-18, 2016)</a:t>
            </a:r>
            <a:endParaRPr lang="en-US" dirty="0"/>
          </a:p>
        </p:txBody>
      </p:sp>
      <p:sp>
        <p:nvSpPr>
          <p:cNvPr id="6" name="Slide Number Placeholder 5"/>
          <p:cNvSpPr>
            <a:spLocks noGrp="1"/>
          </p:cNvSpPr>
          <p:nvPr>
            <p:ph type="sldNum" sz="quarter" idx="11"/>
          </p:nvPr>
        </p:nvSpPr>
        <p:spPr/>
        <p:txBody>
          <a:bodyPr/>
          <a:lstStyle/>
          <a:p>
            <a:fld id="{B7738C77-41C9-4F87-88E4-79997785F030}" type="slidenum">
              <a:rPr lang="en-US" smtClean="0"/>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05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dirty="0" smtClean="0"/>
              <a:t>Click to edit Master </a:t>
            </a:r>
          </a:p>
        </p:txBody>
      </p:sp>
      <p:sp>
        <p:nvSpPr>
          <p:cNvPr id="1027" name="Rectangle 3"/>
          <p:cNvSpPr>
            <a:spLocks noGrp="1" noChangeArrowheads="1"/>
          </p:cNvSpPr>
          <p:nvPr>
            <p:ph type="body" idx="1"/>
          </p:nvPr>
        </p:nvSpPr>
        <p:spPr bwMode="auto">
          <a:xfrm>
            <a:off x="381000" y="1371600"/>
            <a:ext cx="8305800" cy="4495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8" name="Picture 11" descr="D:\Vugraph Info\Vugraph Templates\Templates-NEW-NMP and Bureau\ident-small_4_onscreen_png.png"/>
          <p:cNvPicPr>
            <a:picLocks noChangeAspect="1" noChangeArrowheads="1"/>
          </p:cNvPicPr>
          <p:nvPr/>
        </p:nvPicPr>
        <p:blipFill>
          <a:blip r:embed="rId13" cstate="screen">
            <a:lum bright="100000"/>
            <a:extLst>
              <a:ext uri="{28A0092B-C50C-407E-A947-70E740481C1C}">
                <a14:useLocalDpi xmlns:a14="http://schemas.microsoft.com/office/drawing/2010/main"/>
              </a:ext>
            </a:extLst>
          </a:blip>
          <a:srcRect/>
          <a:stretch>
            <a:fillRect/>
          </a:stretch>
        </p:blipFill>
        <p:spPr bwMode="black">
          <a:xfrm>
            <a:off x="457200" y="6094413"/>
            <a:ext cx="1143000" cy="420687"/>
          </a:xfrm>
          <a:prstGeom prst="rect">
            <a:avLst/>
          </a:prstGeom>
          <a:noFill/>
          <a:ln w="9525">
            <a:noFill/>
            <a:miter lim="800000"/>
            <a:headEnd/>
            <a:tailEnd/>
          </a:ln>
        </p:spPr>
      </p:pic>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38C77-41C9-4F87-88E4-79997785F0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67"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ransition spd="slow"/>
  <p:hf hdr="0" dt="0"/>
  <p:txStyles>
    <p:titleStyle>
      <a:lvl1pPr algn="l" rtl="0" eaLnBrk="0" fontAlgn="base" hangingPunct="0">
        <a:spcBef>
          <a:spcPct val="0"/>
        </a:spcBef>
        <a:spcAft>
          <a:spcPct val="0"/>
        </a:spcAft>
        <a:defRPr sz="3600" b="1">
          <a:solidFill>
            <a:srgbClr val="FFC000"/>
          </a:solidFill>
          <a:effectLst>
            <a:outerShdw blurRad="50800" dist="38100" dir="2700000" algn="tl" rotWithShape="0">
              <a:srgbClr val="000000">
                <a:alpha val="4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3600" b="1">
          <a:solidFill>
            <a:srgbClr val="FFFF99"/>
          </a:solidFill>
          <a:latin typeface="Arial" charset="0"/>
        </a:defRPr>
      </a:lvl6pPr>
      <a:lvl7pPr marL="914400" algn="l" rtl="0" eaLnBrk="0" fontAlgn="base" hangingPunct="0">
        <a:spcBef>
          <a:spcPct val="0"/>
        </a:spcBef>
        <a:spcAft>
          <a:spcPct val="0"/>
        </a:spcAft>
        <a:defRPr sz="3600" b="1">
          <a:solidFill>
            <a:srgbClr val="FFFF99"/>
          </a:solidFill>
          <a:latin typeface="Arial" charset="0"/>
        </a:defRPr>
      </a:lvl7pPr>
      <a:lvl8pPr marL="1371600" algn="l" rtl="0" eaLnBrk="0" fontAlgn="base" hangingPunct="0">
        <a:spcBef>
          <a:spcPct val="0"/>
        </a:spcBef>
        <a:spcAft>
          <a:spcPct val="0"/>
        </a:spcAft>
        <a:defRPr sz="3600" b="1">
          <a:solidFill>
            <a:srgbClr val="FFFF99"/>
          </a:solidFill>
          <a:latin typeface="Arial" charset="0"/>
        </a:defRPr>
      </a:lvl8pPr>
      <a:lvl9pPr marL="1828800" algn="l" rtl="0" eaLnBrk="0" fontAlgn="base" hangingPunct="0">
        <a:spcBef>
          <a:spcPct val="0"/>
        </a:spcBef>
        <a:spcAft>
          <a:spcPct val="0"/>
        </a:spcAft>
        <a:defRPr sz="3600" b="1">
          <a:solidFill>
            <a:srgbClr val="FFFF99"/>
          </a:solidFill>
          <a:latin typeface="Arial" charset="0"/>
        </a:defRPr>
      </a:lvl9pPr>
    </p:titleStyle>
    <p:bodyStyle>
      <a:lvl1pPr marL="457200" indent="-457200" algn="l" rtl="0" eaLnBrk="0" fontAlgn="base" hangingPunct="0">
        <a:spcBef>
          <a:spcPct val="20000"/>
        </a:spcBef>
        <a:spcAft>
          <a:spcPct val="0"/>
        </a:spcAft>
        <a:buClr>
          <a:srgbClr val="FFC000"/>
        </a:buClr>
        <a:buSzPct val="125000"/>
        <a:buFont typeface="Arial"/>
        <a:buChar char="•"/>
        <a:defRPr sz="2800" b="1">
          <a:solidFill>
            <a:schemeClr val="bg1"/>
          </a:solidFill>
          <a:latin typeface="+mn-lt"/>
          <a:ea typeface="ＭＳ Ｐゴシック" charset="-128"/>
          <a:cs typeface="ＭＳ Ｐゴシック" charset="-128"/>
        </a:defRPr>
      </a:lvl1pPr>
      <a:lvl2pPr marL="800100" indent="-342900" algn="l" rtl="0" eaLnBrk="0" fontAlgn="base" hangingPunct="0">
        <a:spcBef>
          <a:spcPct val="20000"/>
        </a:spcBef>
        <a:spcAft>
          <a:spcPct val="0"/>
        </a:spcAft>
        <a:buClr>
          <a:srgbClr val="FFC000"/>
        </a:buClr>
        <a:buSzPct val="90000"/>
        <a:buFont typeface="Wingdings" panose="05000000000000000000" pitchFamily="2" charset="2"/>
        <a:buChar char="Ø"/>
        <a:defRPr sz="2400" b="1">
          <a:solidFill>
            <a:schemeClr val="bg1"/>
          </a:solidFill>
          <a:latin typeface="+mn-lt"/>
          <a:ea typeface="ＭＳ Ｐゴシック" charset="-128"/>
        </a:defRPr>
      </a:lvl2pPr>
      <a:lvl3pPr marL="1257300" indent="-342900" algn="l" rtl="0" eaLnBrk="0" fontAlgn="base" hangingPunct="0">
        <a:spcBef>
          <a:spcPct val="20000"/>
        </a:spcBef>
        <a:spcAft>
          <a:spcPct val="0"/>
        </a:spcAft>
        <a:buClr>
          <a:srgbClr val="FFC000"/>
        </a:buClr>
        <a:buSzPct val="80000"/>
        <a:buFont typeface="Wingdings" panose="05000000000000000000" pitchFamily="2" charset="2"/>
        <a:buChar char="§"/>
        <a:defRPr sz="2000" b="1">
          <a:solidFill>
            <a:schemeClr val="bg1"/>
          </a:solidFill>
          <a:latin typeface="+mn-lt"/>
          <a:ea typeface="ＭＳ Ｐゴシック" charset="-128"/>
        </a:defRPr>
      </a:lvl3pPr>
      <a:lvl4pPr marL="1657350" indent="-285750" algn="l" rtl="0" eaLnBrk="0" fontAlgn="base" hangingPunct="0">
        <a:spcBef>
          <a:spcPct val="20000"/>
        </a:spcBef>
        <a:spcAft>
          <a:spcPct val="0"/>
        </a:spcAft>
        <a:buClr>
          <a:srgbClr val="FFC000"/>
        </a:buClr>
        <a:buSzPct val="125000"/>
        <a:buFont typeface="Arial"/>
        <a:buChar char="•"/>
        <a:defRPr b="1">
          <a:solidFill>
            <a:schemeClr val="bg1"/>
          </a:solidFill>
          <a:latin typeface="+mn-lt"/>
          <a:ea typeface="ＭＳ Ｐゴシック" charset="-128"/>
        </a:defRPr>
      </a:lvl4pPr>
      <a:lvl5pPr marL="2114550" indent="-285750" algn="l" rtl="0" eaLnBrk="0" fontAlgn="base" hangingPunct="0">
        <a:spcBef>
          <a:spcPct val="20000"/>
        </a:spcBef>
        <a:spcAft>
          <a:spcPct val="0"/>
        </a:spcAft>
        <a:buClr>
          <a:srgbClr val="FFC000"/>
        </a:buClr>
        <a:buSzPct val="125000"/>
        <a:buFont typeface="Arial"/>
        <a:buChar char="•"/>
        <a:defRPr b="1">
          <a:solidFill>
            <a:schemeClr val="bg1"/>
          </a:solidFill>
          <a:latin typeface="+mn-lt"/>
          <a:ea typeface="ＭＳ Ｐゴシック" charset="-128"/>
        </a:defRPr>
      </a:lvl5pPr>
      <a:lvl6pPr marL="25146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6pPr>
      <a:lvl7pPr marL="29718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7pPr>
      <a:lvl8pPr marL="34290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8pPr>
      <a:lvl9pPr marL="38862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422" y="2384981"/>
            <a:ext cx="8305800" cy="778457"/>
          </a:xfrm>
        </p:spPr>
        <p:txBody>
          <a:bodyPr/>
          <a:lstStyle/>
          <a:p>
            <a:r>
              <a:rPr lang="en-US" sz="2800" dirty="0" smtClean="0">
                <a:solidFill>
                  <a:schemeClr val="bg1"/>
                </a:solidFill>
                <a:effectLst>
                  <a:outerShdw blurRad="38100" dist="38100" dir="2700000" algn="tl">
                    <a:srgbClr val="000000">
                      <a:alpha val="43137"/>
                    </a:srgbClr>
                  </a:outerShdw>
                </a:effectLst>
              </a:rPr>
              <a:t>Technology Exploration </a:t>
            </a:r>
            <a:br>
              <a:rPr lang="en-US" sz="2800" dirty="0" smtClean="0">
                <a:solidFill>
                  <a:schemeClr val="bg1"/>
                </a:solidFill>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Cloud Hosting at USGS</a:t>
            </a:r>
            <a:endParaRPr lang="en-US" sz="2800" dirty="0">
              <a:effectLst>
                <a:outerShdw blurRad="38100" dist="38100" dir="2700000" algn="tl">
                  <a:srgbClr val="000000">
                    <a:alpha val="43137"/>
                  </a:srgbClr>
                </a:outerShdw>
              </a:effectLst>
            </a:endParaRPr>
          </a:p>
        </p:txBody>
      </p:sp>
      <p:sp>
        <p:nvSpPr>
          <p:cNvPr id="4" name="Rectangle 1031"/>
          <p:cNvSpPr>
            <a:spLocks noChangeArrowheads="1"/>
          </p:cNvSpPr>
          <p:nvPr/>
        </p:nvSpPr>
        <p:spPr bwMode="auto">
          <a:xfrm>
            <a:off x="404813" y="6083300"/>
            <a:ext cx="2016125" cy="393700"/>
          </a:xfrm>
          <a:prstGeom prst="rect">
            <a:avLst/>
          </a:prstGeom>
          <a:noFill/>
          <a:ln w="12700">
            <a:noFill/>
            <a:miter lim="800000"/>
            <a:headEnd/>
            <a:tailEnd/>
          </a:ln>
        </p:spPr>
        <p:txBody>
          <a:bodyPr wrap="none" lIns="88900" tIns="44450" rIns="88900" bIns="44450">
            <a:spAutoFit/>
          </a:bodyPr>
          <a:lstStyle/>
          <a:p>
            <a:pPr defTabSz="885825"/>
            <a:r>
              <a:rPr lang="en-US" sz="1000" b="1" dirty="0">
                <a:solidFill>
                  <a:schemeClr val="bg1"/>
                </a:solidFill>
              </a:rPr>
              <a:t>U.S. Department of the Interior</a:t>
            </a:r>
          </a:p>
          <a:p>
            <a:pPr defTabSz="885825"/>
            <a:r>
              <a:rPr lang="en-US" sz="1000" b="1" dirty="0">
                <a:solidFill>
                  <a:schemeClr val="bg1"/>
                </a:solidFill>
              </a:rPr>
              <a:t>U.S. Geological Survey</a:t>
            </a:r>
          </a:p>
        </p:txBody>
      </p:sp>
      <p:pic>
        <p:nvPicPr>
          <p:cNvPr id="5" name="Picture 1033" descr="D:\Vugraph Info\Vugraph Templates\Templates-NEW-NMP and Bureau\ident_4_onscreen_png.png"/>
          <p:cNvPicPr>
            <a:picLocks noChangeAspect="1" noChangeArrowheads="1"/>
          </p:cNvPicPr>
          <p:nvPr/>
        </p:nvPicPr>
        <p:blipFill>
          <a:blip r:embed="rId3" cstate="screen">
            <a:lum bright="100000"/>
            <a:extLst>
              <a:ext uri="{28A0092B-C50C-407E-A947-70E740481C1C}">
                <a14:useLocalDpi xmlns:a14="http://schemas.microsoft.com/office/drawing/2010/main"/>
              </a:ext>
            </a:extLst>
          </a:blip>
          <a:srcRect/>
          <a:stretch>
            <a:fillRect/>
          </a:stretch>
        </p:blipFill>
        <p:spPr bwMode="black">
          <a:xfrm>
            <a:off x="457200" y="461963"/>
            <a:ext cx="2057400" cy="757237"/>
          </a:xfrm>
          <a:prstGeom prst="rect">
            <a:avLst/>
          </a:prstGeom>
          <a:noFill/>
          <a:ln w="9525">
            <a:noFill/>
            <a:miter lim="800000"/>
            <a:headEnd/>
            <a:tailEnd/>
          </a:ln>
        </p:spPr>
      </p:pic>
      <p:sp>
        <p:nvSpPr>
          <p:cNvPr id="6" name="Rectangle 1031"/>
          <p:cNvSpPr>
            <a:spLocks noChangeArrowheads="1"/>
          </p:cNvSpPr>
          <p:nvPr/>
        </p:nvSpPr>
        <p:spPr bwMode="auto">
          <a:xfrm>
            <a:off x="6266100" y="5889126"/>
            <a:ext cx="2588850" cy="705321"/>
          </a:xfrm>
          <a:prstGeom prst="rect">
            <a:avLst/>
          </a:prstGeom>
          <a:noFill/>
          <a:ln w="12700">
            <a:noFill/>
            <a:miter lim="800000"/>
            <a:headEnd/>
            <a:tailEnd/>
          </a:ln>
        </p:spPr>
        <p:txBody>
          <a:bodyPr wrap="none" lIns="88900" tIns="44450" rIns="88900" bIns="44450">
            <a:spAutoFit/>
          </a:bodyPr>
          <a:lstStyle/>
          <a:p>
            <a:pPr defTabSz="885825"/>
            <a:r>
              <a:rPr lang="en-US" sz="2000" b="1" dirty="0" smtClean="0">
                <a:solidFill>
                  <a:schemeClr val="bg1"/>
                </a:solidFill>
              </a:rPr>
              <a:t>Kristi Kline</a:t>
            </a:r>
          </a:p>
          <a:p>
            <a:pPr defTabSz="885825"/>
            <a:r>
              <a:rPr lang="en-US" sz="2000" b="1" dirty="0" smtClean="0">
                <a:solidFill>
                  <a:schemeClr val="bg1"/>
                </a:solidFill>
              </a:rPr>
              <a:t>USGS EROS Center</a:t>
            </a:r>
            <a:endParaRPr lang="en-US" sz="2000" b="1" dirty="0">
              <a:solidFill>
                <a:schemeClr val="bg1"/>
              </a:solidFill>
            </a:endParaRPr>
          </a:p>
        </p:txBody>
      </p:sp>
      <p:sp>
        <p:nvSpPr>
          <p:cNvPr id="7" name="TextBox 5"/>
          <p:cNvSpPr txBox="1">
            <a:spLocks noChangeArrowheads="1"/>
          </p:cNvSpPr>
          <p:nvPr/>
        </p:nvSpPr>
        <p:spPr bwMode="auto">
          <a:xfrm>
            <a:off x="418924" y="1652510"/>
            <a:ext cx="8800518" cy="615553"/>
          </a:xfrm>
          <a:prstGeom prst="rect">
            <a:avLst/>
          </a:prstGeom>
          <a:noFill/>
          <a:ln w="9525">
            <a:noFill/>
            <a:miter lim="800000"/>
            <a:headEnd/>
            <a:tailEnd/>
          </a:ln>
        </p:spPr>
        <p:txBody>
          <a:bodyPr wrap="square" tIns="0" bIns="0">
            <a:spAutoFit/>
          </a:bodyPr>
          <a:lstStyle/>
          <a:p>
            <a:r>
              <a:rPr lang="en-US" b="1" dirty="0" smtClean="0">
                <a:solidFill>
                  <a:srgbClr val="FFC000"/>
                </a:solidFill>
                <a:effectLst>
                  <a:outerShdw blurRad="50800" dist="38100" dir="2700000" algn="tl" rotWithShape="0">
                    <a:srgbClr val="000000">
                      <a:alpha val="43000"/>
                    </a:srgbClr>
                  </a:outerShdw>
                </a:effectLst>
              </a:rPr>
              <a:t>WGISS-44 </a:t>
            </a:r>
            <a:endParaRPr lang="en-US" sz="3200" b="1" dirty="0">
              <a:solidFill>
                <a:srgbClr val="FFC000"/>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39995656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with Cloud</a:t>
            </a:r>
          </a:p>
        </p:txBody>
      </p:sp>
      <p:sp>
        <p:nvSpPr>
          <p:cNvPr id="3" name="Content Placeholder 2"/>
          <p:cNvSpPr>
            <a:spLocks noGrp="1"/>
          </p:cNvSpPr>
          <p:nvPr>
            <p:ph idx="1"/>
          </p:nvPr>
        </p:nvSpPr>
        <p:spPr/>
        <p:txBody>
          <a:bodyPr/>
          <a:lstStyle/>
          <a:p>
            <a:r>
              <a:rPr lang="en-US" sz="2400" dirty="0" smtClean="0"/>
              <a:t>Cloud systems still require high level of IT security as well as administration, engineering, software</a:t>
            </a:r>
          </a:p>
          <a:p>
            <a:pPr lvl="1"/>
            <a:r>
              <a:rPr lang="en-US" sz="2000" dirty="0" smtClean="0"/>
              <a:t>No investing in dedicated hardware resources, however…</a:t>
            </a:r>
          </a:p>
          <a:p>
            <a:pPr lvl="2"/>
            <a:r>
              <a:rPr lang="en-US" sz="1800" dirty="0" smtClean="0"/>
              <a:t>Still need to have many of the same staff supporting applications on cloud systems</a:t>
            </a:r>
          </a:p>
          <a:p>
            <a:r>
              <a:rPr lang="en-US" sz="2400" dirty="0" smtClean="0"/>
              <a:t>Does this impact archive plan? </a:t>
            </a:r>
          </a:p>
          <a:p>
            <a:pPr lvl="1"/>
            <a:r>
              <a:rPr lang="en-US" sz="2000" dirty="0" smtClean="0"/>
              <a:t>Is the data in the cloud a copy?  Do you keep an archive copy somewhere else?</a:t>
            </a:r>
          </a:p>
          <a:p>
            <a:pPr lvl="2"/>
            <a:r>
              <a:rPr lang="en-US" sz="1600" dirty="0" smtClean="0">
                <a:solidFill>
                  <a:srgbClr val="FFC000"/>
                </a:solidFill>
              </a:rPr>
              <a:t>USGS will maintain basic Mission Data as always</a:t>
            </a:r>
          </a:p>
          <a:p>
            <a:pPr lvl="2"/>
            <a:r>
              <a:rPr lang="en-US" sz="1600" dirty="0" smtClean="0">
                <a:solidFill>
                  <a:srgbClr val="FFC000"/>
                </a:solidFill>
              </a:rPr>
              <a:t>Still investigating copy options</a:t>
            </a:r>
          </a:p>
          <a:p>
            <a:pPr lvl="1"/>
            <a:r>
              <a:rPr lang="en-US" sz="2000" dirty="0" smtClean="0"/>
              <a:t>What about products created by scientists in the cloud?</a:t>
            </a:r>
          </a:p>
          <a:p>
            <a:pPr lvl="2"/>
            <a:r>
              <a:rPr lang="en-US" sz="1600" dirty="0" smtClean="0">
                <a:solidFill>
                  <a:srgbClr val="FFC000"/>
                </a:solidFill>
              </a:rPr>
              <a:t>TBD.  This is likely agency specific in terms of how resulting information is managed</a:t>
            </a:r>
          </a:p>
        </p:txBody>
      </p:sp>
      <p:sp>
        <p:nvSpPr>
          <p:cNvPr id="5" name="Slide Number Placeholder 4"/>
          <p:cNvSpPr>
            <a:spLocks noGrp="1"/>
          </p:cNvSpPr>
          <p:nvPr>
            <p:ph type="sldNum" sz="quarter" idx="11"/>
          </p:nvPr>
        </p:nvSpPr>
        <p:spPr/>
        <p:txBody>
          <a:bodyPr/>
          <a:lstStyle/>
          <a:p>
            <a:fld id="{B7738C77-41C9-4F87-88E4-79997785F030}" type="slidenum">
              <a:rPr lang="en-US" smtClean="0"/>
              <a:pPr/>
              <a:t>10</a:t>
            </a:fld>
            <a:endParaRPr lang="en-US" dirty="0"/>
          </a:p>
        </p:txBody>
      </p:sp>
    </p:spTree>
    <p:extLst>
      <p:ext uri="{BB962C8B-B14F-4D97-AF65-F5344CB8AC3E}">
        <p14:creationId xmlns:p14="http://schemas.microsoft.com/office/powerpoint/2010/main" val="392378190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with Cloud</a:t>
            </a:r>
          </a:p>
        </p:txBody>
      </p:sp>
      <p:sp>
        <p:nvSpPr>
          <p:cNvPr id="3" name="Content Placeholder 2"/>
          <p:cNvSpPr>
            <a:spLocks noGrp="1"/>
          </p:cNvSpPr>
          <p:nvPr>
            <p:ph idx="1"/>
          </p:nvPr>
        </p:nvSpPr>
        <p:spPr/>
        <p:txBody>
          <a:bodyPr/>
          <a:lstStyle/>
          <a:p>
            <a:r>
              <a:rPr lang="en-US" sz="2400" dirty="0" smtClean="0"/>
              <a:t>Cloud could complicate data management – especial if there is more than one provider</a:t>
            </a:r>
          </a:p>
          <a:p>
            <a:pPr lvl="1"/>
            <a:r>
              <a:rPr lang="en-US" sz="2000" dirty="0" smtClean="0">
                <a:solidFill>
                  <a:srgbClr val="FFC000"/>
                </a:solidFill>
              </a:rPr>
              <a:t>Yes.  Data management is TBD. Possibly will manage more than one copy in multiple locations.</a:t>
            </a:r>
            <a:endParaRPr lang="en-US" sz="2000" dirty="0">
              <a:solidFill>
                <a:srgbClr val="FFC000"/>
              </a:solidFill>
            </a:endParaRPr>
          </a:p>
        </p:txBody>
      </p:sp>
      <p:sp>
        <p:nvSpPr>
          <p:cNvPr id="5" name="Slide Number Placeholder 4"/>
          <p:cNvSpPr>
            <a:spLocks noGrp="1"/>
          </p:cNvSpPr>
          <p:nvPr>
            <p:ph type="sldNum" sz="quarter" idx="11"/>
          </p:nvPr>
        </p:nvSpPr>
        <p:spPr/>
        <p:txBody>
          <a:bodyPr/>
          <a:lstStyle/>
          <a:p>
            <a:fld id="{B7738C77-41C9-4F87-88E4-79997785F030}" type="slidenum">
              <a:rPr lang="en-US" smtClean="0"/>
              <a:pPr/>
              <a:t>11</a:t>
            </a:fld>
            <a:endParaRPr lang="en-US" dirty="0"/>
          </a:p>
        </p:txBody>
      </p:sp>
    </p:spTree>
    <p:extLst>
      <p:ext uri="{BB962C8B-B14F-4D97-AF65-F5344CB8AC3E}">
        <p14:creationId xmlns:p14="http://schemas.microsoft.com/office/powerpoint/2010/main" val="62436434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8613" y="2168525"/>
            <a:ext cx="8305800" cy="1143000"/>
          </a:xfrm>
        </p:spPr>
        <p:txBody>
          <a:bodyPr/>
          <a:lstStyle/>
          <a:p>
            <a:pPr algn="ctr"/>
            <a:r>
              <a:rPr lang="en-US" sz="5400" dirty="0" smtClean="0">
                <a:ea typeface="ＭＳ Ｐゴシック" pitchFamily="34" charset="-128"/>
              </a:rPr>
              <a:t>Questions/Discussion</a:t>
            </a:r>
          </a:p>
        </p:txBody>
      </p:sp>
      <p:sp>
        <p:nvSpPr>
          <p:cNvPr id="3" name="Slide Number Placeholder 2"/>
          <p:cNvSpPr>
            <a:spLocks noGrp="1"/>
          </p:cNvSpPr>
          <p:nvPr>
            <p:ph type="sldNum" sz="quarter" idx="11"/>
          </p:nvPr>
        </p:nvSpPr>
        <p:spPr/>
        <p:txBody>
          <a:bodyPr/>
          <a:lstStyle/>
          <a:p>
            <a:fld id="{B7738C77-41C9-4F87-88E4-79997785F030}" type="slidenum">
              <a:rPr lang="en-US" smtClean="0"/>
              <a:t>12</a:t>
            </a:fld>
            <a:endParaRPr lang="en-US"/>
          </a:p>
        </p:txBody>
      </p:sp>
    </p:spTree>
    <p:extLst>
      <p:ext uri="{BB962C8B-B14F-4D97-AF65-F5344CB8AC3E}">
        <p14:creationId xmlns:p14="http://schemas.microsoft.com/office/powerpoint/2010/main" val="1204474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Landsat in the Cloud Plan</a:t>
            </a:r>
          </a:p>
          <a:p>
            <a:r>
              <a:rPr lang="en-US" dirty="0" smtClean="0"/>
              <a:t>Re-cap of benefits/issues in the cloud specific to Earth Observation Data activities</a:t>
            </a:r>
          </a:p>
        </p:txBody>
      </p:sp>
      <p:sp>
        <p:nvSpPr>
          <p:cNvPr id="5" name="Slide Number Placeholder 4"/>
          <p:cNvSpPr>
            <a:spLocks noGrp="1"/>
          </p:cNvSpPr>
          <p:nvPr>
            <p:ph type="sldNum" sz="quarter" idx="11"/>
          </p:nvPr>
        </p:nvSpPr>
        <p:spPr/>
        <p:txBody>
          <a:bodyPr/>
          <a:lstStyle/>
          <a:p>
            <a:fld id="{B7738C77-41C9-4F87-88E4-79997785F030}" type="slidenum">
              <a:rPr lang="en-US" smtClean="0"/>
              <a:pPr/>
              <a:t>2</a:t>
            </a:fld>
            <a:endParaRPr lang="en-US" dirty="0"/>
          </a:p>
        </p:txBody>
      </p:sp>
    </p:spTree>
    <p:extLst>
      <p:ext uri="{BB962C8B-B14F-4D97-AF65-F5344CB8AC3E}">
        <p14:creationId xmlns:p14="http://schemas.microsoft.com/office/powerpoint/2010/main" val="71727955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Landsat in Amazon Web Services	</a:t>
            </a:r>
            <a:endParaRPr lang="en-US" dirty="0"/>
          </a:p>
        </p:txBody>
      </p:sp>
      <p:sp>
        <p:nvSpPr>
          <p:cNvPr id="3" name="Content Placeholder 2"/>
          <p:cNvSpPr>
            <a:spLocks noGrp="1"/>
          </p:cNvSpPr>
          <p:nvPr>
            <p:ph idx="1"/>
          </p:nvPr>
        </p:nvSpPr>
        <p:spPr/>
        <p:txBody>
          <a:bodyPr/>
          <a:lstStyle/>
          <a:p>
            <a:r>
              <a:rPr lang="en-US" dirty="0" smtClean="0"/>
              <a:t>USGS is beginning a project to move access and processing of Landsat data to AWS</a:t>
            </a:r>
          </a:p>
          <a:p>
            <a:r>
              <a:rPr lang="en-US" dirty="0" smtClean="0"/>
              <a:t>2-3 year effort to migrate activities </a:t>
            </a:r>
          </a:p>
          <a:p>
            <a:r>
              <a:rPr lang="en-US" dirty="0" smtClean="0"/>
              <a:t>Current Level-1 Collection 1 will be replicated this year</a:t>
            </a:r>
          </a:p>
          <a:p>
            <a:r>
              <a:rPr lang="en-US" dirty="0" smtClean="0"/>
              <a:t>New U.S. Analysis Ready Data (ARD) product will be available  ASAP</a:t>
            </a:r>
          </a:p>
          <a:p>
            <a:r>
              <a:rPr lang="en-US" dirty="0" smtClean="0"/>
              <a:t>Plan to process globally a Level-2 suite (surface reflectance, top of atmosphere, brightness temp, pixel-based QA)</a:t>
            </a:r>
            <a:endParaRPr lang="en-US" dirty="0"/>
          </a:p>
        </p:txBody>
      </p:sp>
      <p:sp>
        <p:nvSpPr>
          <p:cNvPr id="4" name="Footer Placeholder 3"/>
          <p:cNvSpPr>
            <a:spLocks noGrp="1"/>
          </p:cNvSpPr>
          <p:nvPr>
            <p:ph type="ftr" sz="quarter" idx="10"/>
          </p:nvPr>
        </p:nvSpPr>
        <p:spPr/>
        <p:txBody>
          <a:bodyPr/>
          <a:lstStyle/>
          <a:p>
            <a:r>
              <a:rPr lang="en-US" smtClean="0"/>
              <a:t>WGISS-41 (March 14-18, 2016)</a:t>
            </a:r>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pPr/>
              <a:t>3</a:t>
            </a:fld>
            <a:endParaRPr lang="en-US" dirty="0"/>
          </a:p>
        </p:txBody>
      </p:sp>
    </p:spTree>
    <p:extLst>
      <p:ext uri="{BB962C8B-B14F-4D97-AF65-F5344CB8AC3E}">
        <p14:creationId xmlns:p14="http://schemas.microsoft.com/office/powerpoint/2010/main" val="148597481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for EO in the Cloud</a:t>
            </a:r>
            <a:endParaRPr lang="en-US" dirty="0"/>
          </a:p>
        </p:txBody>
      </p:sp>
      <p:sp>
        <p:nvSpPr>
          <p:cNvPr id="3" name="Content Placeholder 2"/>
          <p:cNvSpPr>
            <a:spLocks noGrp="1"/>
          </p:cNvSpPr>
          <p:nvPr>
            <p:ph idx="1"/>
          </p:nvPr>
        </p:nvSpPr>
        <p:spPr/>
        <p:txBody>
          <a:bodyPr/>
          <a:lstStyle/>
          <a:p>
            <a:r>
              <a:rPr lang="en-US" dirty="0" smtClean="0"/>
              <a:t>Access of Landsat data from cloud sources</a:t>
            </a:r>
          </a:p>
          <a:p>
            <a:pPr lvl="1"/>
            <a:r>
              <a:rPr lang="en-US" dirty="0" smtClean="0"/>
              <a:t>But which one(s)???</a:t>
            </a:r>
          </a:p>
          <a:p>
            <a:pPr lvl="2"/>
            <a:r>
              <a:rPr lang="en-US" dirty="0" smtClean="0">
                <a:solidFill>
                  <a:schemeClr val="accent2">
                    <a:lumMod val="20000"/>
                    <a:lumOff val="80000"/>
                  </a:schemeClr>
                </a:solidFill>
              </a:rPr>
              <a:t>Google</a:t>
            </a:r>
          </a:p>
          <a:p>
            <a:pPr lvl="2"/>
            <a:r>
              <a:rPr lang="en-US" dirty="0" smtClean="0">
                <a:solidFill>
                  <a:srgbClr val="FFC000"/>
                </a:solidFill>
              </a:rPr>
              <a:t>Amazon</a:t>
            </a:r>
          </a:p>
          <a:p>
            <a:pPr lvl="2"/>
            <a:r>
              <a:rPr lang="en-US" dirty="0" smtClean="0"/>
              <a:t>Microsoft</a:t>
            </a:r>
          </a:p>
          <a:p>
            <a:pPr lvl="2"/>
            <a:r>
              <a:rPr lang="en-US" dirty="0" smtClean="0">
                <a:solidFill>
                  <a:schemeClr val="accent2">
                    <a:lumMod val="20000"/>
                    <a:lumOff val="80000"/>
                  </a:schemeClr>
                </a:solidFill>
              </a:rPr>
              <a:t>IBM</a:t>
            </a:r>
          </a:p>
          <a:p>
            <a:pPr lvl="2"/>
            <a:r>
              <a:rPr lang="en-US" dirty="0" smtClean="0"/>
              <a:t>and now Oracle?  Others?</a:t>
            </a:r>
          </a:p>
          <a:p>
            <a:pPr lvl="1"/>
            <a:r>
              <a:rPr lang="en-US" dirty="0" smtClean="0"/>
              <a:t>What type of services?</a:t>
            </a:r>
          </a:p>
          <a:p>
            <a:pPr lvl="2"/>
            <a:r>
              <a:rPr lang="en-US" dirty="0" smtClean="0">
                <a:solidFill>
                  <a:srgbClr val="FFC000"/>
                </a:solidFill>
              </a:rPr>
              <a:t>Access and delivery</a:t>
            </a:r>
          </a:p>
          <a:p>
            <a:pPr lvl="2"/>
            <a:r>
              <a:rPr lang="en-US" dirty="0" smtClean="0">
                <a:solidFill>
                  <a:srgbClr val="FFC000"/>
                </a:solidFill>
              </a:rPr>
              <a:t>Subsets of data (selected areas, bands, etc.)</a:t>
            </a:r>
          </a:p>
          <a:p>
            <a:pPr lvl="2"/>
            <a:r>
              <a:rPr lang="en-US" dirty="0" smtClean="0">
                <a:solidFill>
                  <a:srgbClr val="FFC000"/>
                </a:solidFill>
              </a:rPr>
              <a:t>Processing</a:t>
            </a:r>
          </a:p>
        </p:txBody>
      </p:sp>
      <p:sp>
        <p:nvSpPr>
          <p:cNvPr id="5" name="Slide Number Placeholder 4"/>
          <p:cNvSpPr>
            <a:spLocks noGrp="1"/>
          </p:cNvSpPr>
          <p:nvPr>
            <p:ph type="sldNum" sz="quarter" idx="11"/>
          </p:nvPr>
        </p:nvSpPr>
        <p:spPr/>
        <p:txBody>
          <a:bodyPr/>
          <a:lstStyle/>
          <a:p>
            <a:fld id="{B7738C77-41C9-4F87-88E4-79997785F030}" type="slidenum">
              <a:rPr lang="en-US" smtClean="0"/>
              <a:pPr/>
              <a:t>4</a:t>
            </a:fld>
            <a:endParaRPr lang="en-US" dirty="0"/>
          </a:p>
        </p:txBody>
      </p:sp>
    </p:spTree>
    <p:extLst>
      <p:ext uri="{BB962C8B-B14F-4D97-AF65-F5344CB8AC3E}">
        <p14:creationId xmlns:p14="http://schemas.microsoft.com/office/powerpoint/2010/main" val="209380085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Cloud</a:t>
            </a:r>
            <a:endParaRPr lang="en-US" dirty="0"/>
          </a:p>
        </p:txBody>
      </p:sp>
      <p:sp>
        <p:nvSpPr>
          <p:cNvPr id="3" name="Content Placeholder 2"/>
          <p:cNvSpPr>
            <a:spLocks noGrp="1"/>
          </p:cNvSpPr>
          <p:nvPr>
            <p:ph idx="1"/>
          </p:nvPr>
        </p:nvSpPr>
        <p:spPr/>
        <p:txBody>
          <a:bodyPr/>
          <a:lstStyle/>
          <a:p>
            <a:r>
              <a:rPr lang="en-US" dirty="0" smtClean="0"/>
              <a:t>Increased resources </a:t>
            </a:r>
          </a:p>
          <a:p>
            <a:pPr lvl="1"/>
            <a:r>
              <a:rPr lang="en-US" dirty="0" smtClean="0"/>
              <a:t>On-line disk space</a:t>
            </a:r>
          </a:p>
          <a:p>
            <a:pPr lvl="2"/>
            <a:r>
              <a:rPr lang="en-US" dirty="0" smtClean="0"/>
              <a:t>Faster data access</a:t>
            </a:r>
          </a:p>
          <a:p>
            <a:pPr lvl="2"/>
            <a:r>
              <a:rPr lang="en-US" dirty="0" smtClean="0"/>
              <a:t>Storage of results</a:t>
            </a:r>
          </a:p>
          <a:p>
            <a:pPr lvl="2"/>
            <a:r>
              <a:rPr lang="en-US" dirty="0" smtClean="0"/>
              <a:t>No need to download lots of data</a:t>
            </a:r>
          </a:p>
          <a:p>
            <a:pPr lvl="1"/>
            <a:r>
              <a:rPr lang="en-US" dirty="0" smtClean="0"/>
              <a:t>Processing resources</a:t>
            </a:r>
          </a:p>
          <a:p>
            <a:pPr lvl="2"/>
            <a:r>
              <a:rPr lang="en-US" dirty="0" smtClean="0"/>
              <a:t>Data and processing resources co-located – faster results</a:t>
            </a:r>
          </a:p>
          <a:p>
            <a:pPr lvl="2"/>
            <a:r>
              <a:rPr lang="en-US" dirty="0" smtClean="0"/>
              <a:t>Potential for less time to process results</a:t>
            </a:r>
          </a:p>
          <a:p>
            <a:pPr lvl="2"/>
            <a:r>
              <a:rPr lang="en-US" dirty="0" smtClean="0"/>
              <a:t>Potential for less costly processing – no need to buy dedicated resources</a:t>
            </a:r>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pPr/>
              <a:t>5</a:t>
            </a:fld>
            <a:endParaRPr lang="en-US" dirty="0"/>
          </a:p>
        </p:txBody>
      </p:sp>
    </p:spTree>
    <p:extLst>
      <p:ext uri="{BB962C8B-B14F-4D97-AF65-F5344CB8AC3E}">
        <p14:creationId xmlns:p14="http://schemas.microsoft.com/office/powerpoint/2010/main" val="256823881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Cloud</a:t>
            </a:r>
            <a:endParaRPr lang="en-US" dirty="0"/>
          </a:p>
        </p:txBody>
      </p:sp>
      <p:sp>
        <p:nvSpPr>
          <p:cNvPr id="3" name="Content Placeholder 2"/>
          <p:cNvSpPr>
            <a:spLocks noGrp="1"/>
          </p:cNvSpPr>
          <p:nvPr>
            <p:ph idx="1"/>
          </p:nvPr>
        </p:nvSpPr>
        <p:spPr/>
        <p:txBody>
          <a:bodyPr/>
          <a:lstStyle/>
          <a:p>
            <a:r>
              <a:rPr lang="en-US" dirty="0" smtClean="0"/>
              <a:t>Small projects and defined efforts bests served</a:t>
            </a:r>
          </a:p>
          <a:p>
            <a:pPr lvl="1"/>
            <a:r>
              <a:rPr lang="en-US" dirty="0" smtClean="0"/>
              <a:t>No need to purchases specific resources</a:t>
            </a:r>
          </a:p>
          <a:p>
            <a:pPr lvl="1"/>
            <a:r>
              <a:rPr lang="en-US" dirty="0" smtClean="0"/>
              <a:t>Pay only for what is needed</a:t>
            </a:r>
          </a:p>
          <a:p>
            <a:pPr lvl="1"/>
            <a:r>
              <a:rPr lang="en-US" dirty="0" smtClean="0"/>
              <a:t>Ability to “gear up/down” as needed for project needs</a:t>
            </a:r>
          </a:p>
          <a:p>
            <a:r>
              <a:rPr lang="en-US" dirty="0" smtClean="0"/>
              <a:t>Large project potential for improvements</a:t>
            </a:r>
          </a:p>
          <a:p>
            <a:pPr lvl="1"/>
            <a:r>
              <a:rPr lang="en-US" dirty="0" smtClean="0"/>
              <a:t>Processing large volumes of data would take less time</a:t>
            </a:r>
          </a:p>
          <a:p>
            <a:pPr lvl="1"/>
            <a:r>
              <a:rPr lang="en-US" dirty="0" smtClean="0"/>
              <a:t>Faster results</a:t>
            </a:r>
          </a:p>
          <a:p>
            <a:endParaRPr lang="en-US" dirty="0"/>
          </a:p>
        </p:txBody>
      </p:sp>
      <p:sp>
        <p:nvSpPr>
          <p:cNvPr id="5" name="Slide Number Placeholder 4"/>
          <p:cNvSpPr>
            <a:spLocks noGrp="1"/>
          </p:cNvSpPr>
          <p:nvPr>
            <p:ph type="sldNum" sz="quarter" idx="11"/>
          </p:nvPr>
        </p:nvSpPr>
        <p:spPr/>
        <p:txBody>
          <a:bodyPr/>
          <a:lstStyle/>
          <a:p>
            <a:fld id="{B7738C77-41C9-4F87-88E4-79997785F030}" type="slidenum">
              <a:rPr lang="en-US" smtClean="0"/>
              <a:pPr/>
              <a:t>6</a:t>
            </a:fld>
            <a:endParaRPr lang="en-US" dirty="0"/>
          </a:p>
        </p:txBody>
      </p:sp>
    </p:spTree>
    <p:extLst>
      <p:ext uri="{BB962C8B-B14F-4D97-AF65-F5344CB8AC3E}">
        <p14:creationId xmlns:p14="http://schemas.microsoft.com/office/powerpoint/2010/main" val="272400160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Cloud</a:t>
            </a:r>
            <a:endParaRPr lang="en-US" dirty="0"/>
          </a:p>
        </p:txBody>
      </p:sp>
      <p:sp>
        <p:nvSpPr>
          <p:cNvPr id="3" name="Content Placeholder 2"/>
          <p:cNvSpPr>
            <a:spLocks noGrp="1"/>
          </p:cNvSpPr>
          <p:nvPr>
            <p:ph idx="1"/>
          </p:nvPr>
        </p:nvSpPr>
        <p:spPr/>
        <p:txBody>
          <a:bodyPr/>
          <a:lstStyle/>
          <a:p>
            <a:r>
              <a:rPr lang="en-US" dirty="0" smtClean="0"/>
              <a:t>Cost of data egress</a:t>
            </a:r>
          </a:p>
          <a:p>
            <a:pPr lvl="1"/>
            <a:r>
              <a:rPr lang="en-US" dirty="0" smtClean="0"/>
              <a:t>Currently costs $$ to download data from most cloud providers</a:t>
            </a:r>
          </a:p>
          <a:p>
            <a:pPr lvl="1"/>
            <a:r>
              <a:rPr lang="en-US" dirty="0" smtClean="0"/>
              <a:t>Given desire to provide free data, this would be an issue for basic data like Landsat, Sentinel, etc.</a:t>
            </a:r>
          </a:p>
          <a:p>
            <a:pPr lvl="2"/>
            <a:r>
              <a:rPr lang="en-US" dirty="0" smtClean="0">
                <a:solidFill>
                  <a:srgbClr val="FFC000"/>
                </a:solidFill>
              </a:rPr>
              <a:t>AWS will allow for free egress (they do this today) – not large volumes, but similar to average USGS users</a:t>
            </a:r>
          </a:p>
          <a:p>
            <a:pPr lvl="2"/>
            <a:r>
              <a:rPr lang="en-US" dirty="0" smtClean="0">
                <a:solidFill>
                  <a:srgbClr val="FFC000"/>
                </a:solidFill>
              </a:rPr>
              <a:t>USGS is investigating large volume requirements</a:t>
            </a:r>
          </a:p>
          <a:p>
            <a:pPr lvl="2"/>
            <a:r>
              <a:rPr lang="en-US" dirty="0" smtClean="0">
                <a:solidFill>
                  <a:srgbClr val="FFC000"/>
                </a:solidFill>
              </a:rPr>
              <a:t>No immediate change with current access – USGS intends to maintain free access</a:t>
            </a:r>
          </a:p>
          <a:p>
            <a:endParaRPr lang="en-US" dirty="0" smtClean="0"/>
          </a:p>
        </p:txBody>
      </p:sp>
      <p:sp>
        <p:nvSpPr>
          <p:cNvPr id="5" name="Slide Number Placeholder 4"/>
          <p:cNvSpPr>
            <a:spLocks noGrp="1"/>
          </p:cNvSpPr>
          <p:nvPr>
            <p:ph type="sldNum" sz="quarter" idx="11"/>
          </p:nvPr>
        </p:nvSpPr>
        <p:spPr/>
        <p:txBody>
          <a:bodyPr/>
          <a:lstStyle/>
          <a:p>
            <a:fld id="{B7738C77-41C9-4F87-88E4-79997785F030}" type="slidenum">
              <a:rPr lang="en-US" smtClean="0"/>
              <a:pPr/>
              <a:t>7</a:t>
            </a:fld>
            <a:endParaRPr lang="en-US" dirty="0"/>
          </a:p>
        </p:txBody>
      </p:sp>
    </p:spTree>
    <p:extLst>
      <p:ext uri="{BB962C8B-B14F-4D97-AF65-F5344CB8AC3E}">
        <p14:creationId xmlns:p14="http://schemas.microsoft.com/office/powerpoint/2010/main" val="34674382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Cloud</a:t>
            </a:r>
            <a:endParaRPr lang="en-US" dirty="0"/>
          </a:p>
        </p:txBody>
      </p:sp>
      <p:sp>
        <p:nvSpPr>
          <p:cNvPr id="3" name="Content Placeholder 2"/>
          <p:cNvSpPr>
            <a:spLocks noGrp="1"/>
          </p:cNvSpPr>
          <p:nvPr>
            <p:ph idx="1"/>
          </p:nvPr>
        </p:nvSpPr>
        <p:spPr/>
        <p:txBody>
          <a:bodyPr/>
          <a:lstStyle/>
          <a:p>
            <a:r>
              <a:rPr lang="en-US" dirty="0" smtClean="0"/>
              <a:t>Provenance/integrity of data in the cloud</a:t>
            </a:r>
          </a:p>
          <a:p>
            <a:pPr lvl="1"/>
            <a:r>
              <a:rPr lang="en-US" dirty="0" smtClean="0"/>
              <a:t>Who put it in the cloud?  </a:t>
            </a:r>
          </a:p>
          <a:p>
            <a:pPr lvl="2"/>
            <a:r>
              <a:rPr lang="en-US" dirty="0" smtClean="0">
                <a:solidFill>
                  <a:srgbClr val="FFC000"/>
                </a:solidFill>
              </a:rPr>
              <a:t>USGS will own the data in AWS</a:t>
            </a:r>
          </a:p>
          <a:p>
            <a:pPr lvl="1"/>
            <a:r>
              <a:rPr lang="en-US" dirty="0" smtClean="0"/>
              <a:t>Who maintains the cloud holdings? </a:t>
            </a:r>
          </a:p>
          <a:p>
            <a:pPr lvl="2"/>
            <a:r>
              <a:rPr lang="en-US" dirty="0" smtClean="0">
                <a:solidFill>
                  <a:srgbClr val="FFC000"/>
                </a:solidFill>
              </a:rPr>
              <a:t>USGS will maintain the AWS cloud holdings</a:t>
            </a:r>
          </a:p>
          <a:p>
            <a:pPr lvl="1"/>
            <a:r>
              <a:rPr lang="en-US" dirty="0" smtClean="0"/>
              <a:t>Was anything about the data changed?  </a:t>
            </a:r>
          </a:p>
          <a:p>
            <a:pPr lvl="2"/>
            <a:r>
              <a:rPr lang="en-US" dirty="0" smtClean="0">
                <a:solidFill>
                  <a:srgbClr val="FFC000"/>
                </a:solidFill>
              </a:rPr>
              <a:t>No.  Not that users will see.  Data will be stored in cloud optimized format (not tar/</a:t>
            </a:r>
            <a:r>
              <a:rPr lang="en-US" dirty="0" err="1" smtClean="0">
                <a:solidFill>
                  <a:srgbClr val="FFC000"/>
                </a:solidFill>
              </a:rPr>
              <a:t>gzip</a:t>
            </a:r>
            <a:r>
              <a:rPr lang="en-US" dirty="0" smtClean="0">
                <a:solidFill>
                  <a:srgbClr val="FFC000"/>
                </a:solidFill>
              </a:rPr>
              <a:t>)</a:t>
            </a:r>
          </a:p>
          <a:p>
            <a:pPr lvl="1"/>
            <a:r>
              <a:rPr lang="en-US" dirty="0" smtClean="0"/>
              <a:t>How is it managed? Will the data I need stay there?  </a:t>
            </a:r>
          </a:p>
          <a:p>
            <a:pPr lvl="2"/>
            <a:r>
              <a:rPr lang="en-US" dirty="0" smtClean="0">
                <a:solidFill>
                  <a:srgbClr val="FFC000"/>
                </a:solidFill>
              </a:rPr>
              <a:t>USGS will manage.  Yes.  Entire archive!</a:t>
            </a:r>
          </a:p>
        </p:txBody>
      </p:sp>
      <p:sp>
        <p:nvSpPr>
          <p:cNvPr id="5" name="Slide Number Placeholder 4"/>
          <p:cNvSpPr>
            <a:spLocks noGrp="1"/>
          </p:cNvSpPr>
          <p:nvPr>
            <p:ph type="sldNum" sz="quarter" idx="11"/>
          </p:nvPr>
        </p:nvSpPr>
        <p:spPr/>
        <p:txBody>
          <a:bodyPr/>
          <a:lstStyle/>
          <a:p>
            <a:fld id="{B7738C77-41C9-4F87-88E4-79997785F030}" type="slidenum">
              <a:rPr lang="en-US" smtClean="0"/>
              <a:pPr/>
              <a:t>8</a:t>
            </a:fld>
            <a:endParaRPr lang="en-US" dirty="0"/>
          </a:p>
        </p:txBody>
      </p:sp>
    </p:spTree>
    <p:extLst>
      <p:ext uri="{BB962C8B-B14F-4D97-AF65-F5344CB8AC3E}">
        <p14:creationId xmlns:p14="http://schemas.microsoft.com/office/powerpoint/2010/main" val="1638784727"/>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with Cloud</a:t>
            </a:r>
          </a:p>
        </p:txBody>
      </p:sp>
      <p:sp>
        <p:nvSpPr>
          <p:cNvPr id="3" name="Content Placeholder 2"/>
          <p:cNvSpPr>
            <a:spLocks noGrp="1"/>
          </p:cNvSpPr>
          <p:nvPr>
            <p:ph idx="1"/>
          </p:nvPr>
        </p:nvSpPr>
        <p:spPr/>
        <p:txBody>
          <a:bodyPr/>
          <a:lstStyle/>
          <a:p>
            <a:r>
              <a:rPr lang="en-US" sz="2400" dirty="0" smtClean="0"/>
              <a:t>Potential procurement issues</a:t>
            </a:r>
          </a:p>
          <a:p>
            <a:pPr lvl="1"/>
            <a:r>
              <a:rPr lang="en-US" sz="2000" dirty="0" smtClean="0"/>
              <a:t>Multiple cloud providers </a:t>
            </a:r>
          </a:p>
          <a:p>
            <a:pPr lvl="2"/>
            <a:r>
              <a:rPr lang="en-US" sz="1800" dirty="0" smtClean="0"/>
              <a:t>Do you choose only one?</a:t>
            </a:r>
          </a:p>
          <a:p>
            <a:pPr lvl="2"/>
            <a:r>
              <a:rPr lang="en-US" sz="1800" dirty="0" smtClean="0"/>
              <a:t>What if NASA chooses one vendor, USGS chooses another, ESA chooses yet another? Do we gain the same benefits?</a:t>
            </a:r>
          </a:p>
          <a:p>
            <a:pPr lvl="2"/>
            <a:r>
              <a:rPr lang="en-US" sz="1800" dirty="0" smtClean="0"/>
              <a:t>Can we afford to put data in multiple clouds? How many is enough?</a:t>
            </a:r>
          </a:p>
          <a:p>
            <a:pPr lvl="1"/>
            <a:r>
              <a:rPr lang="en-US" sz="2000" dirty="0" smtClean="0"/>
              <a:t>US contracts are generally 5 years – moving from one vendor to a different is non-trivial</a:t>
            </a:r>
          </a:p>
          <a:p>
            <a:pPr lvl="1"/>
            <a:r>
              <a:rPr lang="en-US" sz="2000" dirty="0" smtClean="0"/>
              <a:t>Landsat data is currently provided for free (including cloud vendors) and is provided by several of them currently</a:t>
            </a:r>
          </a:p>
          <a:p>
            <a:pPr lvl="1"/>
            <a:r>
              <a:rPr lang="en-US" sz="2000" dirty="0" smtClean="0"/>
              <a:t>Pay-as-you-go could be a problem with unknown egress needs for distribution</a:t>
            </a:r>
            <a:endParaRPr lang="en-US" sz="2000" dirty="0"/>
          </a:p>
        </p:txBody>
      </p:sp>
      <p:sp>
        <p:nvSpPr>
          <p:cNvPr id="5" name="Slide Number Placeholder 4"/>
          <p:cNvSpPr>
            <a:spLocks noGrp="1"/>
          </p:cNvSpPr>
          <p:nvPr>
            <p:ph type="sldNum" sz="quarter" idx="11"/>
          </p:nvPr>
        </p:nvSpPr>
        <p:spPr/>
        <p:txBody>
          <a:bodyPr/>
          <a:lstStyle/>
          <a:p>
            <a:fld id="{B7738C77-41C9-4F87-88E4-79997785F030}" type="slidenum">
              <a:rPr lang="en-US" smtClean="0"/>
              <a:pPr/>
              <a:t>9</a:t>
            </a:fld>
            <a:endParaRPr lang="en-US" dirty="0"/>
          </a:p>
        </p:txBody>
      </p:sp>
    </p:spTree>
    <p:extLst>
      <p:ext uri="{BB962C8B-B14F-4D97-AF65-F5344CB8AC3E}">
        <p14:creationId xmlns:p14="http://schemas.microsoft.com/office/powerpoint/2010/main" val="1372190108"/>
      </p:ext>
    </p:extLst>
  </p:cSld>
  <p:clrMapOvr>
    <a:masterClrMapping/>
  </p:clrMapOvr>
  <p:transition spd="slow"/>
</p:sld>
</file>

<file path=ppt/theme/theme1.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39724</TotalTime>
  <Pages>4</Pages>
  <Words>676</Words>
  <Application>Microsoft Office PowerPoint</Application>
  <PresentationFormat>On-screen Show (4:3)</PresentationFormat>
  <Paragraphs>97</Paragraphs>
  <Slides>12</Slides>
  <Notes>2</Notes>
  <HiddenSlides>0</HiddenSlides>
  <MMClips>0</MMClips>
  <ScaleCrop>false</ScaleCrop>
  <HeadingPairs>
    <vt:vector size="6" baseType="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4" baseType="lpstr">
      <vt:lpstr>Office Theme</vt:lpstr>
      <vt:lpstr>Technology Exploration  Cloud Hosting at USGS</vt:lpstr>
      <vt:lpstr>Agenda</vt:lpstr>
      <vt:lpstr>Landsat in Amazon Web Services </vt:lpstr>
      <vt:lpstr>Potential for EO in the Cloud</vt:lpstr>
      <vt:lpstr>Advantages of Cloud</vt:lpstr>
      <vt:lpstr>Advantage of Cloud</vt:lpstr>
      <vt:lpstr>Issues with Cloud</vt:lpstr>
      <vt:lpstr>Issues with Cloud</vt:lpstr>
      <vt:lpstr>Issues with Cloud</vt:lpstr>
      <vt:lpstr>Issues with Cloud</vt:lpstr>
      <vt:lpstr>Issues with Cloud</vt:lpstr>
      <vt:lpstr>Questions/Discussion</vt:lpstr>
      <vt:lpstr>Custom Show 1</vt:lpstr>
    </vt:vector>
  </TitlesOfParts>
  <Company>USGS</Company>
  <LinksUpToDate>false</LinksUpToDate>
  <SharedDoc>false</SharedDoc>
  <HyperlinkBase>http://www.usgs.gov/visual-id/specs/slides/slide.html</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Design Template for Slide Presentations</dc:title>
  <dc:subject>Presentation format with USGS Visual Identity</dc:subject>
  <dc:creator>VIScom</dc:creator>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Anne Kennerley</cp:lastModifiedBy>
  <cp:revision>566</cp:revision>
  <cp:lastPrinted>2015-10-19T20:15:36Z</cp:lastPrinted>
  <dcterms:created xsi:type="dcterms:W3CDTF">2011-02-08T14:39:04Z</dcterms:created>
  <dcterms:modified xsi:type="dcterms:W3CDTF">2017-09-27T01:03:02Z</dcterms:modified>
</cp:coreProperties>
</file>