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67" r:id="rId4"/>
    <p:sldId id="268" r:id="rId5"/>
    <p:sldId id="269" r:id="rId6"/>
    <p:sldId id="258" r:id="rId7"/>
    <p:sldId id="264" r:id="rId8"/>
    <p:sldId id="265" r:id="rId9"/>
    <p:sldId id="266" r:id="rId10"/>
    <p:sldId id="260" r:id="rId11"/>
    <p:sldId id="270" r:id="rId12"/>
    <p:sldId id="271" r:id="rId13"/>
    <p:sldId id="263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0"/>
    <p:restoredTop sz="94687"/>
  </p:normalViewPr>
  <p:slideViewPr>
    <p:cSldViewPr snapToGrid="0" snapToObjects="1">
      <p:cViewPr>
        <p:scale>
          <a:sx n="106" d="100"/>
          <a:sy n="106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8832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763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913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281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880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96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97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349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44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3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1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258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136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8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powerpoint–slide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539552" y="4365103"/>
            <a:ext cx="7088831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2"/>
              </a:buClr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9AA08C"/>
              </a:buClr>
              <a:buFont typeface="Arial"/>
              <a:buNone/>
              <a:defRPr sz="2800" b="0" i="0" u="none" strike="noStrike" cap="none">
                <a:solidFill>
                  <a:srgbClr val="9AA0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9AA08C"/>
              </a:buClr>
              <a:buFont typeface="Noto Sans Symbols"/>
              <a:buNone/>
              <a:defRPr sz="2400" b="0" i="0" u="none" strike="noStrike" cap="none">
                <a:solidFill>
                  <a:srgbClr val="9AA0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9AA08C"/>
              </a:buClr>
              <a:buFont typeface="Arial"/>
              <a:buNone/>
              <a:defRPr sz="2000" b="0" i="0" u="none" strike="noStrike" cap="none">
                <a:solidFill>
                  <a:srgbClr val="9AA0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9AA08C"/>
              </a:buClr>
              <a:buFont typeface="Arial"/>
              <a:buNone/>
              <a:defRPr sz="2000" b="0" i="0" u="none" strike="noStrike" cap="none">
                <a:solidFill>
                  <a:srgbClr val="9AA0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9AA08C"/>
              </a:buClr>
              <a:buFont typeface="Arial"/>
              <a:buNone/>
              <a:defRPr sz="2000" b="0" i="0" u="none" strike="noStrike" cap="none">
                <a:solidFill>
                  <a:srgbClr val="9AA0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9AA08C"/>
              </a:buClr>
              <a:buFont typeface="Arial"/>
              <a:buNone/>
              <a:defRPr sz="2000" b="0" i="0" u="none" strike="noStrike" cap="none">
                <a:solidFill>
                  <a:srgbClr val="9AA0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9AA08C"/>
              </a:buClr>
              <a:buFont typeface="Arial"/>
              <a:buNone/>
              <a:defRPr sz="2000" b="0" i="0" u="none" strike="noStrike" cap="none">
                <a:solidFill>
                  <a:srgbClr val="9AA0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9AA08C"/>
              </a:buClr>
              <a:buFont typeface="Arial"/>
              <a:buNone/>
              <a:defRPr sz="2000" b="0" i="0" u="none" strike="noStrike" cap="none">
                <a:solidFill>
                  <a:srgbClr val="9AA0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pic" idx="2"/>
          </p:nvPr>
        </p:nvSpPr>
        <p:spPr>
          <a:xfrm>
            <a:off x="5724525" y="476250"/>
            <a:ext cx="2376487" cy="2089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2"/>
              </a:buClr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428978" y="476250"/>
            <a:ext cx="2370666" cy="221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9399"/>
            <a:ext cx="3106998" cy="1126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2"/>
              </a:buClr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0" name="Shape 70" descr="powerpoint-slide2-bottom 552p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6200" y="6267450"/>
            <a:ext cx="5257799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 descr="tern 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6165303"/>
            <a:ext cx="566928" cy="5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971550" y="6165848"/>
            <a:ext cx="576113" cy="574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"/>
              </a:spcBef>
              <a:buClr>
                <a:schemeClr val="lt2"/>
              </a:buClr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2"/>
              </a:buClr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6" name="Shape 76" descr="powerpoint-slide2-bottom 552p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6200" y="6267450"/>
            <a:ext cx="5257799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 descr="tern 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6165303"/>
            <a:ext cx="566928" cy="5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971550" y="6165848"/>
            <a:ext cx="576113" cy="574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"/>
              </a:spcBef>
              <a:buClr>
                <a:schemeClr val="lt2"/>
              </a:buClr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Shape 20" descr="powerpoint-slide2-bottom 552p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6200" y="6267450"/>
            <a:ext cx="5257799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3" y="6210937"/>
            <a:ext cx="1843935" cy="6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66" y="6246000"/>
            <a:ext cx="1275704" cy="61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9AA08C"/>
              </a:buClr>
              <a:buFont typeface="Arial"/>
              <a:buNone/>
              <a:defRPr sz="1800" b="0" i="0" u="none" strike="noStrike" cap="none">
                <a:solidFill>
                  <a:srgbClr val="9AA0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9AA08C"/>
              </a:buClr>
              <a:buFont typeface="Noto Sans Symbols"/>
              <a:buNone/>
              <a:defRPr sz="1600" b="0" i="0" u="none" strike="noStrike" cap="none">
                <a:solidFill>
                  <a:srgbClr val="9AA0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9AA08C"/>
              </a:buClr>
              <a:buFont typeface="Arial"/>
              <a:buNone/>
              <a:defRPr sz="1400" b="0" i="0" u="none" strike="noStrike" cap="none">
                <a:solidFill>
                  <a:srgbClr val="9AA0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9AA08C"/>
              </a:buClr>
              <a:buFont typeface="Arial"/>
              <a:buNone/>
              <a:defRPr sz="1400" b="0" i="0" u="none" strike="noStrike" cap="none">
                <a:solidFill>
                  <a:srgbClr val="9AA0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9AA08C"/>
              </a:buClr>
              <a:buFont typeface="Arial"/>
              <a:buNone/>
              <a:defRPr sz="1400" b="0" i="0" u="none" strike="noStrike" cap="none">
                <a:solidFill>
                  <a:srgbClr val="9AA0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9AA08C"/>
              </a:buClr>
              <a:buFont typeface="Arial"/>
              <a:buNone/>
              <a:defRPr sz="1400" b="0" i="0" u="none" strike="noStrike" cap="none">
                <a:solidFill>
                  <a:srgbClr val="9AA0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9AA08C"/>
              </a:buClr>
              <a:buFont typeface="Arial"/>
              <a:buNone/>
              <a:defRPr sz="1400" b="0" i="0" u="none" strike="noStrike" cap="none">
                <a:solidFill>
                  <a:srgbClr val="9AA0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9AA08C"/>
              </a:buClr>
              <a:buFont typeface="Arial"/>
              <a:buNone/>
              <a:defRPr sz="1400" b="0" i="0" u="none" strike="noStrike" cap="none">
                <a:solidFill>
                  <a:srgbClr val="9AA0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 descr="powerpoint-slide2-bottom 552p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6200" y="6267450"/>
            <a:ext cx="5257799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 descr="tern 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6165303"/>
            <a:ext cx="566928" cy="5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>
            <a:spLocks noGrp="1"/>
          </p:cNvSpPr>
          <p:nvPr>
            <p:ph type="pic" idx="2"/>
          </p:nvPr>
        </p:nvSpPr>
        <p:spPr>
          <a:xfrm>
            <a:off x="971550" y="6165848"/>
            <a:ext cx="576113" cy="574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"/>
              </a:spcBef>
              <a:buClr>
                <a:schemeClr val="lt2"/>
              </a:buClr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Font typeface="Calibri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44780" algn="l" rtl="0">
              <a:spcBef>
                <a:spcPts val="44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lt2"/>
              </a:buClr>
              <a:buFont typeface="Calibri"/>
              <a:buNone/>
              <a:defRPr sz="2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44780" algn="l" rtl="0">
              <a:spcBef>
                <a:spcPts val="44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Shape 32" descr="powerpoint-slide2-bottom 552p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6200" y="6267450"/>
            <a:ext cx="5257799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 descr="tern 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6165303"/>
            <a:ext cx="566928" cy="5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>
            <a:spLocks noGrp="1"/>
          </p:cNvSpPr>
          <p:nvPr>
            <p:ph type="pic" idx="3"/>
          </p:nvPr>
        </p:nvSpPr>
        <p:spPr>
          <a:xfrm>
            <a:off x="971550" y="6165848"/>
            <a:ext cx="576113" cy="574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"/>
              </a:spcBef>
              <a:buClr>
                <a:schemeClr val="lt2"/>
              </a:buClr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2"/>
              </a:buClr>
              <a:buFont typeface="Calibri"/>
              <a:buNone/>
              <a:defRPr sz="24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000000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lt2"/>
              </a:buClr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2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52400" algn="l" rtl="0">
              <a:spcBef>
                <a:spcPts val="400"/>
              </a:spcBef>
              <a:buClr>
                <a:schemeClr val="dk1"/>
              </a:buClr>
              <a:buSzPct val="60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2"/>
              </a:buClr>
              <a:buFont typeface="Calibri"/>
              <a:buNone/>
              <a:defRPr sz="24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000000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2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52400" algn="l" rtl="0">
              <a:spcBef>
                <a:spcPts val="400"/>
              </a:spcBef>
              <a:buClr>
                <a:schemeClr val="dk1"/>
              </a:buClr>
              <a:buSzPct val="60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 descr="powerpoint-slide2-bottom 552p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6200" y="6267450"/>
            <a:ext cx="5257799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tern 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6165303"/>
            <a:ext cx="566928" cy="5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>
            <a:spLocks noGrp="1"/>
          </p:cNvSpPr>
          <p:nvPr>
            <p:ph type="pic" idx="5"/>
          </p:nvPr>
        </p:nvSpPr>
        <p:spPr>
          <a:xfrm>
            <a:off x="971550" y="6165848"/>
            <a:ext cx="576113" cy="574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"/>
              </a:spcBef>
              <a:buClr>
                <a:schemeClr val="lt2"/>
              </a:buClr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46" name="Shape 46" descr="powerpoint-slide2-bottom 552p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6200" y="6267450"/>
            <a:ext cx="5257799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tern 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6165303"/>
            <a:ext cx="566928" cy="5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>
            <a:spLocks noGrp="1"/>
          </p:cNvSpPr>
          <p:nvPr>
            <p:ph type="pic" idx="2"/>
          </p:nvPr>
        </p:nvSpPr>
        <p:spPr>
          <a:xfrm>
            <a:off x="971550" y="6165848"/>
            <a:ext cx="576113" cy="574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"/>
              </a:spcBef>
              <a:buClr>
                <a:schemeClr val="lt2"/>
              </a:buClr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 descr="powerpoint-slide2-bottom 552p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6200" y="6267450"/>
            <a:ext cx="5257799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 descr="tern 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6165303"/>
            <a:ext cx="566928" cy="5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>
            <a:spLocks noGrp="1"/>
          </p:cNvSpPr>
          <p:nvPr>
            <p:ph type="pic" idx="2"/>
          </p:nvPr>
        </p:nvSpPr>
        <p:spPr>
          <a:xfrm>
            <a:off x="971550" y="6165848"/>
            <a:ext cx="576113" cy="574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"/>
              </a:spcBef>
              <a:buClr>
                <a:schemeClr val="lt2"/>
              </a:buClr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2"/>
              </a:buClr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buClr>
                <a:schemeClr val="lt2"/>
              </a:buClr>
              <a:buFont typeface="Calibri"/>
              <a:buNone/>
              <a:defRPr sz="2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Shape 57" descr="powerpoint-slide2-bottom 552p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6200" y="6267450"/>
            <a:ext cx="5257799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 descr="tern 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6165303"/>
            <a:ext cx="566928" cy="5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>
            <a:spLocks noGrp="1"/>
          </p:cNvSpPr>
          <p:nvPr>
            <p:ph type="pic" idx="3"/>
          </p:nvPr>
        </p:nvSpPr>
        <p:spPr>
          <a:xfrm>
            <a:off x="971550" y="6165848"/>
            <a:ext cx="576113" cy="574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"/>
              </a:spcBef>
              <a:buClr>
                <a:schemeClr val="lt2"/>
              </a:buClr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2"/>
              </a:buClr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lt2"/>
              </a:buClr>
              <a:buFont typeface="Calibri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Shape 64" descr="powerpoint-slide2-bottom 552p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6200" y="6267450"/>
            <a:ext cx="5257799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tern 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6165303"/>
            <a:ext cx="566928" cy="5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>
            <a:spLocks noGrp="1"/>
          </p:cNvSpPr>
          <p:nvPr>
            <p:ph type="pic" idx="3"/>
          </p:nvPr>
        </p:nvSpPr>
        <p:spPr>
          <a:xfrm>
            <a:off x="971550" y="6165848"/>
            <a:ext cx="576113" cy="574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"/>
              </a:spcBef>
              <a:buClr>
                <a:schemeClr val="lt2"/>
              </a:buClr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2"/>
              </a:buClr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hyperlink" Target="mailto:http://map.geo-rapp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uscover@tern.org.au" TargetMode="External"/><Relationship Id="rId4" Type="http://schemas.openxmlformats.org/officeDocument/2006/relationships/hyperlink" Target="mailto:data@auscover.org.au" TargetMode="External"/><Relationship Id="rId5" Type="http://schemas.openxmlformats.org/officeDocument/2006/relationships/hyperlink" Target="mailto:alex.held@csiro.au" TargetMode="External"/><Relationship Id="rId6" Type="http://schemas.openxmlformats.org/officeDocument/2006/relationships/hyperlink" Target="mailto:stuart.phinn@uq.edu.au" TargetMode="External"/><Relationship Id="rId7" Type="http://schemas.openxmlformats.org/officeDocument/2006/relationships/hyperlink" Target="mailto:matt.paget@csiro.au" TargetMode="External"/><Relationship Id="rId8" Type="http://schemas.openxmlformats.org/officeDocument/2006/relationships/hyperlink" Target="mailto:megan.lewis@adelaide.edu.au" TargetMode="External"/><Relationship Id="rId9" Type="http://schemas.openxmlformats.org/officeDocument/2006/relationships/hyperlink" Target="mailto:peter.scarth@uq.edu.a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hyperlink" Target="http://www.tern.org.a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10" Type="http://schemas.openxmlformats.org/officeDocument/2006/relationships/image" Target="../media/image17.wmf"/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3" Type="http://schemas.openxmlformats.org/officeDocument/2006/relationships/image" Target="../media/image20.jpe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png"/><Relationship Id="rId9" Type="http://schemas.openxmlformats.org/officeDocument/2006/relationships/image" Target="../media/image35.jpeg"/><Relationship Id="rId10" Type="http://schemas.openxmlformats.org/officeDocument/2006/relationships/image" Target="../media/image36.jpeg"/><Relationship Id="rId11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 idx="4294967295"/>
          </p:nvPr>
        </p:nvSpPr>
        <p:spPr>
          <a:xfrm>
            <a:off x="550184" y="3503151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AusCover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Remote Sensing Data Facility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550184" y="4854201"/>
            <a:ext cx="7560839" cy="720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libri"/>
              <a:buNone/>
            </a:pP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8" name="Shape 88"/>
          <p:cNvSpPr txBox="1"/>
          <p:nvPr/>
        </p:nvSpPr>
        <p:spPr>
          <a:xfrm>
            <a:off x="899591" y="5373216"/>
            <a:ext cx="5577443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Held	–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AusCover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Facility Director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 Paget –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AusCover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and systems coordinator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CSIRO Land and Water, Canberra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70" y="143654"/>
            <a:ext cx="4811172" cy="410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67543" y="116631"/>
            <a:ext cx="8229600" cy="77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alibri"/>
              <a:buNone/>
            </a:pPr>
            <a:r>
              <a:rPr lang="en-US">
                <a:solidFill>
                  <a:schemeClr val="lt2"/>
                </a:solidFill>
              </a:rPr>
              <a:t>New features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67543" y="750451"/>
            <a:ext cx="6192600" cy="554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25000"/>
              <a:buFont typeface="Calibri"/>
              <a:buNone/>
            </a:pPr>
            <a:r>
              <a:rPr lang="en-US" sz="1850" b="1" dirty="0">
                <a:solidFill>
                  <a:srgbClr val="41648E"/>
                </a:solidFill>
              </a:rPr>
              <a:t>APIs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err="1">
                <a:solidFill>
                  <a:srgbClr val="41648E"/>
                </a:solidFill>
              </a:rPr>
              <a:t>Subsetting</a:t>
            </a:r>
            <a:endParaRPr lang="en-US" sz="1850" dirty="0">
              <a:solidFill>
                <a:srgbClr val="41648E"/>
              </a:solidFill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>
                <a:solidFill>
                  <a:srgbClr val="41648E"/>
                </a:solidFill>
              </a:rPr>
              <a:t>Format translation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>
                <a:solidFill>
                  <a:srgbClr val="41648E"/>
                </a:solidFill>
              </a:rPr>
              <a:t>Web Processing </a:t>
            </a:r>
            <a:r>
              <a:rPr lang="en-US" sz="1850" dirty="0" smtClean="0">
                <a:solidFill>
                  <a:srgbClr val="41648E"/>
                </a:solidFill>
              </a:rPr>
              <a:t>Services</a:t>
            </a:r>
            <a:endParaRPr lang="en-US" sz="1850" dirty="0">
              <a:solidFill>
                <a:srgbClr val="41648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sz="1110" b="1" i="0" u="none" strike="noStrike" cap="none" dirty="0">
              <a:solidFill>
                <a:srgbClr val="4164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25000"/>
              <a:buFont typeface="Calibri"/>
              <a:buNone/>
            </a:pPr>
            <a:r>
              <a:rPr lang="en-US" sz="1850" b="1" i="0" u="none" strike="noStrike" cap="none" dirty="0">
                <a:solidFill>
                  <a:srgbClr val="41648E"/>
                </a:solidFill>
                <a:latin typeface="Calibri"/>
                <a:ea typeface="Calibri"/>
                <a:cs typeface="Calibri"/>
                <a:sym typeface="Calibri"/>
              </a:rPr>
              <a:t>Ope</a:t>
            </a:r>
            <a:r>
              <a:rPr lang="en-US" sz="1850" b="1" dirty="0">
                <a:solidFill>
                  <a:srgbClr val="41648E"/>
                </a:solidFill>
              </a:rPr>
              <a:t>rational services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>
                <a:solidFill>
                  <a:srgbClr val="41648E"/>
                </a:solidFill>
              </a:rPr>
              <a:t>High availability (e.g., </a:t>
            </a:r>
            <a:r>
              <a:rPr lang="en-US" sz="1850" dirty="0" smtClean="0">
                <a:solidFill>
                  <a:srgbClr val="41648E"/>
                </a:solidFill>
              </a:rPr>
              <a:t>AWS)</a:t>
            </a:r>
            <a:br>
              <a:rPr lang="en-US" sz="1850" dirty="0" smtClean="0">
                <a:solidFill>
                  <a:srgbClr val="41648E"/>
                </a:solidFill>
              </a:rPr>
            </a:br>
            <a:r>
              <a:rPr lang="en-US" sz="1850" dirty="0" smtClean="0">
                <a:solidFill>
                  <a:srgbClr val="41648E"/>
                </a:solidFill>
              </a:rPr>
              <a:t>for selected </a:t>
            </a:r>
            <a:r>
              <a:rPr lang="en-US" sz="1850" dirty="0">
                <a:solidFill>
                  <a:srgbClr val="41648E"/>
                </a:solidFill>
              </a:rPr>
              <a:t>products and</a:t>
            </a:r>
            <a:br>
              <a:rPr lang="en-US" sz="1850" dirty="0">
                <a:solidFill>
                  <a:srgbClr val="41648E"/>
                </a:solidFill>
              </a:rPr>
            </a:br>
            <a:r>
              <a:rPr lang="en-US" sz="1850" dirty="0">
                <a:solidFill>
                  <a:srgbClr val="41648E"/>
                </a:solidFill>
              </a:rPr>
              <a:t>services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sz="1110" b="1" i="0" u="none" strike="noStrike" cap="none" dirty="0">
              <a:solidFill>
                <a:srgbClr val="4164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25000"/>
              <a:buFont typeface="Calibri"/>
              <a:buNone/>
            </a:pPr>
            <a:r>
              <a:rPr lang="en-US" sz="1850" b="1" dirty="0">
                <a:solidFill>
                  <a:srgbClr val="41648E"/>
                </a:solidFill>
              </a:rPr>
              <a:t>Field data portal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>
                <a:solidFill>
                  <a:srgbClr val="41648E"/>
                </a:solidFill>
              </a:rPr>
              <a:t>Easier to find, access and use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>
                <a:solidFill>
                  <a:srgbClr val="41648E"/>
                </a:solidFill>
              </a:rPr>
              <a:t>Point clouds </a:t>
            </a:r>
            <a:r>
              <a:rPr lang="en-US" sz="1850" dirty="0" err="1">
                <a:solidFill>
                  <a:srgbClr val="41648E"/>
                </a:solidFill>
              </a:rPr>
              <a:t>visualisation</a:t>
            </a:r>
            <a:r>
              <a:rPr lang="en-US" sz="1850" dirty="0">
                <a:solidFill>
                  <a:srgbClr val="41648E"/>
                </a:solidFill>
              </a:rPr>
              <a:t/>
            </a:r>
            <a:br>
              <a:rPr lang="en-US" sz="1850" dirty="0">
                <a:solidFill>
                  <a:srgbClr val="41648E"/>
                </a:solidFill>
              </a:rPr>
            </a:br>
            <a:r>
              <a:rPr lang="en-US" sz="1850" dirty="0">
                <a:solidFill>
                  <a:srgbClr val="41648E"/>
                </a:solidFill>
              </a:rPr>
              <a:t>and access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sz="1110" b="1" i="0" u="none" strike="noStrike" cap="none" dirty="0">
              <a:solidFill>
                <a:srgbClr val="4164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25000"/>
              <a:buFont typeface="Calibri"/>
              <a:buNone/>
            </a:pPr>
            <a:r>
              <a:rPr lang="en-US" sz="1850" b="1" dirty="0">
                <a:solidFill>
                  <a:srgbClr val="41648E"/>
                </a:solidFill>
              </a:rPr>
              <a:t>Future architectures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Transition data products to data cube</a:t>
            </a:r>
          </a:p>
          <a:p>
            <a:pPr marL="857250" lvl="2" indent="-190500">
              <a:spcBef>
                <a:spcPts val="0"/>
              </a:spcBef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00" dirty="0" smtClean="0">
                <a:solidFill>
                  <a:srgbClr val="41648E"/>
                </a:solidFill>
              </a:rPr>
              <a:t>ARD, Re-use algorithm, On-the-fly</a:t>
            </a:r>
            <a:endParaRPr lang="en-US" sz="1800" dirty="0">
              <a:solidFill>
                <a:srgbClr val="41648E"/>
              </a:solidFill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Point cloud processing and products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Authoritative products (</a:t>
            </a:r>
            <a:r>
              <a:rPr lang="en-US" sz="1850" dirty="0" err="1" smtClean="0">
                <a:solidFill>
                  <a:srgbClr val="41648E"/>
                </a:solidFill>
              </a:rPr>
              <a:t>Govt</a:t>
            </a:r>
            <a:r>
              <a:rPr lang="en-US" sz="1850" dirty="0" smtClean="0">
                <a:solidFill>
                  <a:srgbClr val="41648E"/>
                </a:solidFill>
              </a:rPr>
              <a:t> </a:t>
            </a:r>
            <a:r>
              <a:rPr lang="en-US" sz="1850" dirty="0" err="1" smtClean="0">
                <a:solidFill>
                  <a:srgbClr val="41648E"/>
                </a:solidFill>
              </a:rPr>
              <a:t>programmes</a:t>
            </a:r>
            <a:r>
              <a:rPr lang="en-US" sz="1850" dirty="0" smtClean="0">
                <a:solidFill>
                  <a:srgbClr val="41648E"/>
                </a:solidFill>
              </a:rPr>
              <a:t>)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149" y="1430187"/>
            <a:ext cx="5148250" cy="3371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5392624" y="4994012"/>
            <a:ext cx="3402460" cy="4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dirty="0" err="1" smtClean="0">
                <a:solidFill>
                  <a:schemeClr val="accent4"/>
                </a:solidFill>
              </a:rPr>
              <a:t>GeoGLAM</a:t>
            </a:r>
            <a:r>
              <a:rPr lang="en-US" sz="1600" dirty="0" smtClean="0">
                <a:solidFill>
                  <a:schemeClr val="accent4"/>
                </a:solidFill>
              </a:rPr>
              <a:t>, </a:t>
            </a:r>
            <a:r>
              <a:rPr lang="en-US" sz="1600" dirty="0" smtClean="0">
                <a:solidFill>
                  <a:schemeClr val="accent4"/>
                </a:solidFill>
                <a:hlinkClick r:id="rId4"/>
              </a:rPr>
              <a:t>http</a:t>
            </a:r>
            <a:r>
              <a:rPr lang="en-US" sz="1600" dirty="0">
                <a:solidFill>
                  <a:schemeClr val="accent4"/>
                </a:solidFill>
                <a:hlinkClick r:id="rId4"/>
              </a:rPr>
              <a:t>://</a:t>
            </a:r>
            <a:r>
              <a:rPr lang="en-US" sz="1600" dirty="0" err="1">
                <a:solidFill>
                  <a:schemeClr val="accent4"/>
                </a:solidFill>
                <a:hlinkClick r:id="rId4"/>
              </a:rPr>
              <a:t>map.geo-rapp.org</a:t>
            </a:r>
            <a:endParaRPr lang="en-US" sz="1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67543" y="116631"/>
            <a:ext cx="8229600" cy="77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alibri"/>
              <a:buNone/>
            </a:pPr>
            <a:r>
              <a:rPr lang="en-US" dirty="0" smtClean="0">
                <a:solidFill>
                  <a:schemeClr val="lt2"/>
                </a:solidFill>
              </a:rPr>
              <a:t>Messages</a:t>
            </a:r>
            <a:endParaRPr lang="en-US" dirty="0">
              <a:solidFill>
                <a:schemeClr val="lt2"/>
              </a:solidFill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876617" y="798579"/>
            <a:ext cx="7052194" cy="554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25000"/>
              <a:buFont typeface="Calibri"/>
              <a:buNone/>
            </a:pPr>
            <a:r>
              <a:rPr lang="en-US" sz="1850" b="1" dirty="0" smtClean="0">
                <a:solidFill>
                  <a:srgbClr val="41648E"/>
                </a:solidFill>
              </a:rPr>
              <a:t>User metrics</a:t>
            </a:r>
            <a:endParaRPr lang="en-US" sz="1850" b="1" dirty="0">
              <a:solidFill>
                <a:srgbClr val="41648E"/>
              </a:solidFill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Beyond downloads to usage (relevance, impact)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CEOS &lt;&gt; Network &lt;&gt; Users</a:t>
            </a:r>
            <a:endParaRPr lang="en-US" sz="1850" dirty="0">
              <a:solidFill>
                <a:srgbClr val="41648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sz="1110" b="1" i="0" u="none" strike="noStrike" cap="none" dirty="0">
              <a:solidFill>
                <a:srgbClr val="4164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25000"/>
              <a:buFont typeface="Calibri"/>
              <a:buNone/>
            </a:pPr>
            <a:r>
              <a:rPr lang="en-US" sz="1850" b="1" i="0" u="none" strike="noStrike" cap="none" dirty="0" smtClean="0">
                <a:solidFill>
                  <a:srgbClr val="41648E"/>
                </a:solidFill>
                <a:latin typeface="Calibri"/>
                <a:ea typeface="Calibri"/>
                <a:cs typeface="Calibri"/>
                <a:sym typeface="Calibri"/>
              </a:rPr>
              <a:t>CWIC </a:t>
            </a:r>
            <a:r>
              <a:rPr lang="en-US" sz="1850" i="0" u="none" strike="noStrike" cap="none" dirty="0" smtClean="0">
                <a:solidFill>
                  <a:srgbClr val="41648E"/>
                </a:solidFill>
                <a:sym typeface="Calibri"/>
              </a:rPr>
              <a:t>- Australia</a:t>
            </a:r>
            <a:endParaRPr lang="en-US" sz="1850" dirty="0">
              <a:solidFill>
                <a:srgbClr val="41648E"/>
              </a:solidFill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Well established metadata harvesting and aggregation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National POC</a:t>
            </a:r>
            <a:endParaRPr lang="en-US" sz="1850" dirty="0">
              <a:solidFill>
                <a:srgbClr val="41648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sz="1110" b="1" i="0" u="none" strike="noStrike" cap="none" dirty="0">
              <a:solidFill>
                <a:srgbClr val="4164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US" sz="1850" b="1" dirty="0" smtClean="0">
                <a:solidFill>
                  <a:srgbClr val="41648E"/>
                </a:solidFill>
              </a:rPr>
              <a:t>Integrated systems design</a:t>
            </a:r>
            <a:endParaRPr lang="en-US" sz="1850" b="1" dirty="0">
              <a:solidFill>
                <a:srgbClr val="41648E"/>
              </a:solidFill>
            </a:endParaRPr>
          </a:p>
          <a:p>
            <a:pPr marL="457200" lvl="1" indent="-190500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US" sz="1850" dirty="0">
                <a:solidFill>
                  <a:srgbClr val="41648E"/>
                </a:solidFill>
              </a:rPr>
              <a:t>S</a:t>
            </a:r>
            <a:r>
              <a:rPr lang="en-US" sz="1850" dirty="0" smtClean="0">
                <a:solidFill>
                  <a:srgbClr val="41648E"/>
                </a:solidFill>
              </a:rPr>
              <a:t>cale </a:t>
            </a:r>
            <a:r>
              <a:rPr lang="en-US" sz="1850" dirty="0">
                <a:solidFill>
                  <a:srgbClr val="41648E"/>
                </a:solidFill>
              </a:rPr>
              <a:t>and </a:t>
            </a:r>
            <a:r>
              <a:rPr lang="en-US" sz="1850" dirty="0" smtClean="0">
                <a:solidFill>
                  <a:srgbClr val="41648E"/>
                </a:solidFill>
              </a:rPr>
              <a:t>flexibility </a:t>
            </a:r>
            <a:r>
              <a:rPr lang="en-US" sz="1850" dirty="0">
                <a:solidFill>
                  <a:srgbClr val="41648E"/>
                </a:solidFill>
              </a:rPr>
              <a:t>&gt; </a:t>
            </a:r>
            <a:r>
              <a:rPr lang="en-US" sz="1850" dirty="0" smtClean="0">
                <a:solidFill>
                  <a:srgbClr val="41648E"/>
                </a:solidFill>
              </a:rPr>
              <a:t>sustainability and capacity</a:t>
            </a:r>
            <a:endParaRPr lang="en-US" sz="1850" dirty="0">
              <a:solidFill>
                <a:srgbClr val="41648E"/>
              </a:solidFill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110" b="1" dirty="0">
              <a:solidFill>
                <a:srgbClr val="41648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25000"/>
              <a:buFont typeface="Calibri"/>
              <a:buNone/>
            </a:pPr>
            <a:r>
              <a:rPr lang="en-US" sz="1850" b="1" dirty="0" smtClean="0">
                <a:solidFill>
                  <a:srgbClr val="41648E"/>
                </a:solidFill>
              </a:rPr>
              <a:t>Focus on service and delivery</a:t>
            </a:r>
            <a:endParaRPr lang="en-US" sz="1850" b="1" dirty="0">
              <a:solidFill>
                <a:srgbClr val="41648E"/>
              </a:solidFill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Open standards everywhere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Allow others to build portals for their domain</a:t>
            </a:r>
            <a:endParaRPr lang="en-US" sz="1850" dirty="0">
              <a:solidFill>
                <a:srgbClr val="41648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sz="1110" b="1" i="0" u="none" strike="noStrike" cap="none" dirty="0">
              <a:solidFill>
                <a:srgbClr val="4164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25000"/>
              <a:buFont typeface="Calibri"/>
              <a:buNone/>
            </a:pPr>
            <a:r>
              <a:rPr lang="en-US" sz="1850" b="1" dirty="0" smtClean="0">
                <a:solidFill>
                  <a:srgbClr val="41648E"/>
                </a:solidFill>
              </a:rPr>
              <a:t>Integration of research and operational </a:t>
            </a:r>
            <a:r>
              <a:rPr lang="en-US" sz="1850" b="1" dirty="0" err="1" smtClean="0">
                <a:solidFill>
                  <a:srgbClr val="41648E"/>
                </a:solidFill>
              </a:rPr>
              <a:t>programmes</a:t>
            </a:r>
            <a:endParaRPr lang="en-US" sz="1850" b="1" dirty="0">
              <a:solidFill>
                <a:srgbClr val="41648E"/>
              </a:solidFill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Pathway from research to operational products/services</a:t>
            </a:r>
            <a:endParaRPr lang="en-US" sz="1450" dirty="0" smtClean="0">
              <a:solidFill>
                <a:srgbClr val="41648E"/>
              </a:solidFill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Joint support for validation </a:t>
            </a:r>
            <a:r>
              <a:rPr lang="en-US" sz="1850" dirty="0" err="1" smtClean="0">
                <a:solidFill>
                  <a:srgbClr val="41648E"/>
                </a:solidFill>
              </a:rPr>
              <a:t>programmes</a:t>
            </a:r>
            <a:endParaRPr lang="en-US" sz="1850" dirty="0" smtClean="0">
              <a:solidFill>
                <a:srgbClr val="41648E"/>
              </a:solidFill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Address near-term needs using current knowledge (1-2 </a:t>
            </a:r>
            <a:r>
              <a:rPr lang="en-US" sz="1850" dirty="0" err="1" smtClean="0">
                <a:solidFill>
                  <a:srgbClr val="41648E"/>
                </a:solidFill>
              </a:rPr>
              <a:t>yrs</a:t>
            </a:r>
            <a:r>
              <a:rPr lang="en-US" sz="1850" dirty="0" smtClean="0">
                <a:solidFill>
                  <a:srgbClr val="41648E"/>
                </a:solidFill>
              </a:rPr>
              <a:t>) and mid-term requirements with research (3-5 </a:t>
            </a:r>
            <a:r>
              <a:rPr lang="en-US" sz="1850" dirty="0" err="1" smtClean="0">
                <a:solidFill>
                  <a:srgbClr val="41648E"/>
                </a:solidFill>
              </a:rPr>
              <a:t>yrs</a:t>
            </a:r>
            <a:r>
              <a:rPr lang="en-US" sz="1850" dirty="0" smtClean="0">
                <a:solidFill>
                  <a:srgbClr val="41648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78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67543" y="116631"/>
            <a:ext cx="8229600" cy="77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alibri"/>
              <a:buNone/>
            </a:pPr>
            <a:r>
              <a:rPr lang="en-US" dirty="0" smtClean="0">
                <a:solidFill>
                  <a:schemeClr val="lt2"/>
                </a:solidFill>
              </a:rPr>
              <a:t>Remarks</a:t>
            </a:r>
            <a:endParaRPr lang="en-US" dirty="0">
              <a:solidFill>
                <a:schemeClr val="lt2"/>
              </a:solidFill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67543" y="1576137"/>
            <a:ext cx="7052194" cy="47189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25000"/>
              <a:buFont typeface="Calibri"/>
              <a:buNone/>
            </a:pPr>
            <a:r>
              <a:rPr lang="en-US" sz="1850" b="1" dirty="0" smtClean="0">
                <a:solidFill>
                  <a:srgbClr val="41648E"/>
                </a:solidFill>
              </a:rPr>
              <a:t>Research sector</a:t>
            </a:r>
            <a:endParaRPr lang="en-US" sz="1850" b="1" dirty="0">
              <a:solidFill>
                <a:srgbClr val="41648E"/>
              </a:solidFill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R&amp;D </a:t>
            </a:r>
            <a:r>
              <a:rPr lang="mr-IN" sz="1850" dirty="0" smtClean="0">
                <a:solidFill>
                  <a:srgbClr val="41648E"/>
                </a:solidFill>
              </a:rPr>
              <a:t>–</a:t>
            </a:r>
            <a:r>
              <a:rPr lang="en-US" sz="1850" dirty="0" smtClean="0">
                <a:solidFill>
                  <a:srgbClr val="41648E"/>
                </a:solidFill>
              </a:rPr>
              <a:t> science and systems</a:t>
            </a:r>
          </a:p>
          <a:p>
            <a:pPr marL="857250" lvl="2" indent="-190500">
              <a:spcBef>
                <a:spcPts val="0"/>
              </a:spcBef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00" dirty="0" smtClean="0">
                <a:solidFill>
                  <a:srgbClr val="41648E"/>
                </a:solidFill>
              </a:rPr>
              <a:t>THREDDS, </a:t>
            </a:r>
            <a:r>
              <a:rPr lang="en-US" sz="1800" dirty="0" err="1" smtClean="0">
                <a:solidFill>
                  <a:srgbClr val="41648E"/>
                </a:solidFill>
              </a:rPr>
              <a:t>Geoserver</a:t>
            </a:r>
            <a:r>
              <a:rPr lang="en-US" sz="1800" dirty="0" smtClean="0">
                <a:solidFill>
                  <a:srgbClr val="41648E"/>
                </a:solidFill>
              </a:rPr>
              <a:t>, Point clouds</a:t>
            </a:r>
          </a:p>
          <a:p>
            <a:pPr marL="857250" lvl="2" indent="-190500">
              <a:spcBef>
                <a:spcPts val="0"/>
              </a:spcBef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00" dirty="0">
                <a:solidFill>
                  <a:srgbClr val="41648E"/>
                </a:solidFill>
              </a:rPr>
              <a:t>D</a:t>
            </a:r>
            <a:r>
              <a:rPr lang="en-US" sz="1800" dirty="0" smtClean="0">
                <a:solidFill>
                  <a:srgbClr val="41648E"/>
                </a:solidFill>
              </a:rPr>
              <a:t>ata cubes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Building communities and networks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Trialing and testing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sz="1110" b="1" i="0" u="none" strike="noStrike" cap="none" dirty="0" smtClean="0">
              <a:solidFill>
                <a:srgbClr val="4164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US" sz="1850" b="1" dirty="0" smtClean="0">
                <a:solidFill>
                  <a:srgbClr val="41648E"/>
                </a:solidFill>
              </a:rPr>
              <a:t>Operational agencies</a:t>
            </a:r>
            <a:endParaRPr lang="en-US" sz="1850" b="1" dirty="0">
              <a:solidFill>
                <a:srgbClr val="41648E"/>
              </a:solidFill>
            </a:endParaRPr>
          </a:p>
          <a:p>
            <a:pPr marL="457200" lvl="1" indent="-190500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US" sz="1850" dirty="0" smtClean="0">
                <a:solidFill>
                  <a:srgbClr val="41648E"/>
                </a:solidFill>
              </a:rPr>
              <a:t>EO data for </a:t>
            </a:r>
            <a:r>
              <a:rPr lang="en-US" sz="1850" dirty="0" err="1" smtClean="0">
                <a:solidFill>
                  <a:srgbClr val="41648E"/>
                </a:solidFill>
              </a:rPr>
              <a:t>Govt</a:t>
            </a:r>
            <a:r>
              <a:rPr lang="en-US" sz="1850" dirty="0" smtClean="0">
                <a:solidFill>
                  <a:srgbClr val="41648E"/>
                </a:solidFill>
              </a:rPr>
              <a:t> and public good</a:t>
            </a:r>
          </a:p>
          <a:p>
            <a:pPr marL="457200" lvl="1" indent="-190500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US" sz="1850" dirty="0" smtClean="0">
                <a:solidFill>
                  <a:srgbClr val="41648E"/>
                </a:solidFill>
              </a:rPr>
              <a:t>Very large archives and processes</a:t>
            </a:r>
            <a:endParaRPr lang="en-US" sz="1850" dirty="0">
              <a:solidFill>
                <a:srgbClr val="41648E"/>
              </a:solidFill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110" b="1" dirty="0">
              <a:solidFill>
                <a:srgbClr val="41648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25000"/>
              <a:buFont typeface="Calibri"/>
              <a:buNone/>
            </a:pPr>
            <a:r>
              <a:rPr lang="en-US" sz="1850" b="1" dirty="0" smtClean="0">
                <a:solidFill>
                  <a:srgbClr val="41648E"/>
                </a:solidFill>
              </a:rPr>
              <a:t>WGISS</a:t>
            </a:r>
            <a:endParaRPr lang="en-US" sz="1850" dirty="0" smtClean="0">
              <a:solidFill>
                <a:srgbClr val="41648E"/>
              </a:solidFill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Encourage consistency in services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Identify emerging themes and encourage agencies to meet future user needs</a:t>
            </a:r>
            <a:endParaRPr lang="en-US" sz="1850" dirty="0">
              <a:solidFill>
                <a:srgbClr val="41648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4759" y="1035429"/>
            <a:ext cx="6715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What can TERN </a:t>
            </a:r>
            <a:r>
              <a:rPr lang="en-US" sz="2000" b="1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AusCover</a:t>
            </a:r>
            <a:r>
              <a:rPr lang="en-US" sz="20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do for CEOS/WGISS and vice versa?</a:t>
            </a:r>
            <a:endParaRPr lang="en-US" sz="20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4870" y="2184646"/>
            <a:ext cx="315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Faster response to Users</a:t>
            </a:r>
            <a:br>
              <a:rPr lang="en-US" sz="1800" b="1" dirty="0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800" b="1" dirty="0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&gt; limited operational capability</a:t>
            </a:r>
            <a:endParaRPr lang="en-US" sz="1800" b="1" dirty="0">
              <a:solidFill>
                <a:schemeClr val="accent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4870" y="3765494"/>
            <a:ext cx="3056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&gt; Transition mature or widely used products and services to Operational agencies </a:t>
            </a:r>
            <a:endParaRPr lang="en-US" sz="1800" b="1" dirty="0">
              <a:solidFill>
                <a:schemeClr val="accent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5969" y="1665528"/>
            <a:ext cx="115288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3-5 years</a:t>
            </a:r>
            <a:endParaRPr lang="en-US" sz="20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5969" y="3390993"/>
            <a:ext cx="115288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1-2 years</a:t>
            </a:r>
            <a:endParaRPr lang="en-US" sz="20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567516" y="618212"/>
            <a:ext cx="7950842" cy="5543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3600" b="0" i="0" u="none" strike="noStrike" cap="none" dirty="0">
              <a:solidFill>
                <a:srgbClr val="C04D1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rgbClr val="C04D17"/>
              </a:buClr>
              <a:buSzPct val="25000"/>
              <a:buFont typeface="Arial"/>
              <a:buNone/>
            </a:pPr>
            <a:r>
              <a:rPr lang="en-US" sz="3600" b="0" i="0" u="none" strike="noStrike" cap="none" dirty="0" smtClean="0">
                <a:solidFill>
                  <a:srgbClr val="C04D17"/>
                </a:solidFill>
                <a:latin typeface="Calibri"/>
                <a:ea typeface="Calibri"/>
                <a:cs typeface="Calibri"/>
                <a:sym typeface="Calibri"/>
              </a:rPr>
              <a:t>TERN </a:t>
            </a:r>
            <a:r>
              <a:rPr lang="en-US" sz="3600" b="0" i="0" u="none" strike="noStrike" cap="none" dirty="0" err="1" smtClean="0">
                <a:solidFill>
                  <a:srgbClr val="C04D17"/>
                </a:solidFill>
                <a:latin typeface="Calibri"/>
                <a:ea typeface="Calibri"/>
                <a:cs typeface="Calibri"/>
                <a:sym typeface="Calibri"/>
              </a:rPr>
              <a:t>AusCover</a:t>
            </a:r>
            <a:r>
              <a:rPr lang="en-US" sz="3600" b="0" i="0" u="none" strike="noStrike" cap="none" dirty="0" smtClean="0">
                <a:solidFill>
                  <a:srgbClr val="C04D17"/>
                </a:solidFill>
                <a:latin typeface="Calibri"/>
                <a:ea typeface="Calibri"/>
                <a:cs typeface="Calibri"/>
                <a:sym typeface="Calibri"/>
              </a:rPr>
              <a:t> contact </a:t>
            </a:r>
            <a:r>
              <a:rPr lang="en-US" sz="3600" b="0" i="0" u="none" strike="noStrike" cap="none" dirty="0">
                <a:solidFill>
                  <a:srgbClr val="C04D17"/>
                </a:solidFill>
                <a:latin typeface="Calibri"/>
                <a:ea typeface="Calibri"/>
                <a:cs typeface="Calibri"/>
                <a:sym typeface="Calibri"/>
              </a:rPr>
              <a:t>details</a:t>
            </a:r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rgbClr val="5D6B3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ctr" rtl="0">
              <a:spcBef>
                <a:spcPts val="560"/>
              </a:spcBef>
              <a:spcAft>
                <a:spcPts val="0"/>
              </a:spcAft>
              <a:buClr>
                <a:srgbClr val="5D6B30"/>
              </a:buClr>
              <a:buSzPct val="25000"/>
              <a:buFont typeface="Arial"/>
              <a:buNone/>
            </a:pPr>
            <a:r>
              <a:rPr lang="en-US" sz="28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www.auscover.org.au</a:t>
            </a:r>
          </a:p>
          <a:p>
            <a:pPr marL="342900" marR="0" lvl="1" indent="-342900" algn="ctr" rtl="0">
              <a:spcBef>
                <a:spcPts val="560"/>
              </a:spcBef>
              <a:spcAft>
                <a:spcPts val="0"/>
              </a:spcAft>
              <a:buClr>
                <a:srgbClr val="5D6B30"/>
              </a:buClr>
              <a:buSzPct val="25000"/>
              <a:buFont typeface="Arial"/>
              <a:buNone/>
            </a:pPr>
            <a:r>
              <a:rPr lang="en-US" sz="28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auscover@tern.org.au</a:t>
            </a:r>
            <a:endParaRPr lang="en-US" sz="28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rgbClr val="5D6B3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rgbClr val="5D6B3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rgbClr val="5D6B3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rgbClr val="5D6B30"/>
                </a:solidFill>
                <a:latin typeface="Calibri"/>
                <a:ea typeface="Calibri"/>
                <a:cs typeface="Calibri"/>
                <a:sym typeface="Calibri"/>
              </a:rPr>
              <a:t>Alex Held, CSIRO Canberra			</a:t>
            </a:r>
            <a:r>
              <a:rPr lang="en-US" sz="2000" b="0" i="0" u="none" strike="noStrike" cap="none" dirty="0" smtClean="0">
                <a:solidFill>
                  <a:srgbClr val="5D6B3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alex.held@csiro.au</a:t>
            </a:r>
            <a:endParaRPr lang="en-US" sz="2000" b="0" i="0" u="none" strike="noStrike" cap="none" dirty="0" smtClean="0">
              <a:solidFill>
                <a:srgbClr val="5D6B3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1" indent="-342900">
              <a:spcBef>
                <a:spcPts val="400"/>
              </a:spcBef>
              <a:buClr>
                <a:srgbClr val="5D6B30"/>
              </a:buClr>
              <a:buSzPct val="25000"/>
              <a:buNone/>
            </a:pPr>
            <a:r>
              <a:rPr lang="en-US" sz="2000" dirty="0" smtClean="0">
                <a:solidFill>
                  <a:srgbClr val="5D6B30"/>
                </a:solidFill>
              </a:rPr>
              <a:t>Stuart </a:t>
            </a:r>
            <a:r>
              <a:rPr lang="en-US" sz="2000" dirty="0" err="1" smtClean="0">
                <a:solidFill>
                  <a:srgbClr val="5D6B30"/>
                </a:solidFill>
              </a:rPr>
              <a:t>Phinn</a:t>
            </a:r>
            <a:r>
              <a:rPr lang="en-US" sz="2000" dirty="0" smtClean="0">
                <a:solidFill>
                  <a:srgbClr val="5D6B30"/>
                </a:solidFill>
              </a:rPr>
              <a:t>, U. Queensland		</a:t>
            </a:r>
            <a:r>
              <a:rPr lang="en-US" sz="2000" dirty="0" smtClean="0">
                <a:solidFill>
                  <a:srgbClr val="5D6B30"/>
                </a:solidFill>
                <a:hlinkClick r:id="rId6"/>
              </a:rPr>
              <a:t>stuart.phinn@uq.edu.au</a:t>
            </a:r>
            <a:endParaRPr lang="en-US" sz="2000" dirty="0" smtClean="0">
              <a:solidFill>
                <a:srgbClr val="5D6B30"/>
              </a:solidFill>
            </a:endParaRPr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rgbClr val="5D6B3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rgbClr val="5D6B30"/>
                </a:solidFill>
                <a:latin typeface="Calibri"/>
                <a:ea typeface="Calibri"/>
                <a:cs typeface="Calibri"/>
                <a:sym typeface="Calibri"/>
              </a:rPr>
              <a:t>Matt </a:t>
            </a:r>
            <a:r>
              <a:rPr lang="en-US" sz="2000" b="0" i="0" u="none" strike="noStrike" cap="none" dirty="0">
                <a:solidFill>
                  <a:srgbClr val="5D6B30"/>
                </a:solidFill>
                <a:latin typeface="Calibri"/>
                <a:ea typeface="Calibri"/>
                <a:cs typeface="Calibri"/>
                <a:sym typeface="Calibri"/>
              </a:rPr>
              <a:t>Paget, CSIRO </a:t>
            </a:r>
            <a:r>
              <a:rPr lang="en-US" sz="2000" b="0" i="0" u="none" strike="noStrike" cap="none" dirty="0" smtClean="0">
                <a:solidFill>
                  <a:srgbClr val="5D6B30"/>
                </a:solidFill>
                <a:latin typeface="Calibri"/>
                <a:ea typeface="Calibri"/>
                <a:cs typeface="Calibri"/>
                <a:sym typeface="Calibri"/>
              </a:rPr>
              <a:t>Canberra</a:t>
            </a:r>
            <a:r>
              <a:rPr lang="en-US" sz="2000" dirty="0">
                <a:solidFill>
                  <a:srgbClr val="5D6B30"/>
                </a:solidFill>
              </a:rPr>
              <a:t>	</a:t>
            </a:r>
            <a:r>
              <a:rPr lang="en-US" sz="2000" dirty="0" smtClean="0">
                <a:solidFill>
                  <a:srgbClr val="5D6B30"/>
                </a:solidFill>
              </a:rPr>
              <a:t>	</a:t>
            </a:r>
            <a:r>
              <a:rPr lang="en-US" sz="20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matt.paget@csiro.au</a:t>
            </a:r>
            <a:endParaRPr lang="en-US" sz="2000" b="0" i="0" u="sng" strike="noStrike" cap="none" dirty="0" smtClean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rgbClr val="5D6B30"/>
              </a:buClr>
              <a:buSzPct val="25000"/>
              <a:buFont typeface="Arial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Megan Lewis, U. Adelaide			</a:t>
            </a:r>
            <a:r>
              <a:rPr lang="en-US" sz="2000" u="sng" dirty="0" err="1" smtClean="0">
                <a:solidFill>
                  <a:schemeClr val="hlink"/>
                </a:solidFill>
                <a:hlinkClick r:id="rId8"/>
              </a:rPr>
              <a:t>megan.lewis@adelaide.edu.au</a:t>
            </a:r>
            <a:endParaRPr lang="en-US" sz="2000" b="0" i="0" u="none" strike="noStrike" cap="none" dirty="0">
              <a:solidFill>
                <a:srgbClr val="5D6B3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rgbClr val="5D6B3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5D6B30"/>
                </a:solidFill>
                <a:latin typeface="Calibri"/>
                <a:ea typeface="Calibri"/>
                <a:cs typeface="Calibri"/>
                <a:sym typeface="Calibri"/>
              </a:rPr>
              <a:t>Peter </a:t>
            </a:r>
            <a:r>
              <a:rPr lang="en-US" sz="2000" b="0" i="0" u="none" strike="noStrike" cap="none" dirty="0" err="1">
                <a:solidFill>
                  <a:srgbClr val="5D6B30"/>
                </a:solidFill>
                <a:latin typeface="Calibri"/>
                <a:ea typeface="Calibri"/>
                <a:cs typeface="Calibri"/>
                <a:sym typeface="Calibri"/>
              </a:rPr>
              <a:t>Scarth</a:t>
            </a:r>
            <a:r>
              <a:rPr lang="en-US" sz="2000" b="0" i="0" u="none" strike="noStrike" cap="none" dirty="0">
                <a:solidFill>
                  <a:srgbClr val="5D6B30"/>
                </a:solidFill>
                <a:latin typeface="Calibri"/>
                <a:ea typeface="Calibri"/>
                <a:cs typeface="Calibri"/>
                <a:sym typeface="Calibri"/>
              </a:rPr>
              <a:t>, UQ &amp; DISITI, </a:t>
            </a:r>
            <a:r>
              <a:rPr lang="en-US" sz="2000" b="0" i="0" u="none" strike="noStrike" cap="none" dirty="0" smtClean="0">
                <a:solidFill>
                  <a:srgbClr val="5D6B30"/>
                </a:solidFill>
                <a:latin typeface="Calibri"/>
                <a:ea typeface="Calibri"/>
                <a:cs typeface="Calibri"/>
                <a:sym typeface="Calibri"/>
              </a:rPr>
              <a:t>Brisbane</a:t>
            </a:r>
            <a:r>
              <a:rPr lang="en-US" sz="2000" dirty="0">
                <a:solidFill>
                  <a:srgbClr val="5D6B30"/>
                </a:solidFill>
              </a:rPr>
              <a:t>	</a:t>
            </a:r>
            <a:r>
              <a:rPr lang="en-US" sz="2000" dirty="0" smtClean="0">
                <a:solidFill>
                  <a:srgbClr val="5D6B30"/>
                </a:solidFill>
              </a:rPr>
              <a:t>	</a:t>
            </a:r>
            <a:r>
              <a:rPr lang="en-US" sz="20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peter.scarth@uq.edu.au</a:t>
            </a:r>
            <a:r>
              <a:rPr lang="en-US" sz="2000" b="0" i="0" u="none" strike="noStrike" cap="none" dirty="0">
                <a:solidFill>
                  <a:srgbClr val="5D6B3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342900" marR="0" lvl="1" indent="-34290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rgbClr val="5D6B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43249" y="161691"/>
            <a:ext cx="8878186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alibri"/>
              <a:buNone/>
            </a:pPr>
            <a:r>
              <a:rPr lang="en-US" sz="4000" dirty="0" smtClean="0">
                <a:solidFill>
                  <a:schemeClr val="lt2"/>
                </a:solidFill>
              </a:rPr>
              <a:t>Relevance to CEOS &amp; WGISS</a:t>
            </a:r>
            <a:endParaRPr lang="en-US" sz="4000" b="0" i="0" u="none" strike="noStrike" cap="none" dirty="0">
              <a:solidFill>
                <a:schemeClr val="lt2"/>
              </a:solidFill>
              <a:sym typeface="Calibri"/>
            </a:endParaRPr>
          </a:p>
        </p:txBody>
      </p:sp>
      <p:sp>
        <p:nvSpPr>
          <p:cNvPr id="8" name="Shape 94"/>
          <p:cNvSpPr txBox="1">
            <a:spLocks/>
          </p:cNvSpPr>
          <p:nvPr/>
        </p:nvSpPr>
        <p:spPr>
          <a:xfrm>
            <a:off x="2366152" y="998892"/>
            <a:ext cx="6398707" cy="1312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5D6B30"/>
              </a:buClr>
              <a:buSzPct val="25000"/>
            </a:pPr>
            <a:endParaRPr lang="en-US" sz="1850" dirty="0">
              <a:solidFill>
                <a:srgbClr val="5D6B30"/>
              </a:solidFill>
            </a:endParaRPr>
          </a:p>
        </p:txBody>
      </p:sp>
      <p:sp>
        <p:nvSpPr>
          <p:cNvPr id="7" name="Shape 100"/>
          <p:cNvSpPr txBox="1">
            <a:spLocks/>
          </p:cNvSpPr>
          <p:nvPr/>
        </p:nvSpPr>
        <p:spPr>
          <a:xfrm>
            <a:off x="512218" y="987120"/>
            <a:ext cx="7645193" cy="12665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2400" dirty="0">
                <a:solidFill>
                  <a:srgbClr val="41648E"/>
                </a:solidFill>
              </a:rPr>
              <a:t>A</a:t>
            </a:r>
            <a:r>
              <a:rPr lang="en-AU" sz="2400" dirty="0" smtClean="0">
                <a:solidFill>
                  <a:srgbClr val="41648E"/>
                </a:solidFill>
              </a:rPr>
              <a:t> </a:t>
            </a:r>
            <a:r>
              <a:rPr lang="en-AU" sz="2400" dirty="0" smtClean="0">
                <a:solidFill>
                  <a:srgbClr val="41648E"/>
                </a:solidFill>
              </a:rPr>
              <a:t>network of scientists and practitioners who use </a:t>
            </a:r>
            <a:r>
              <a:rPr lang="en-AU" sz="2400" dirty="0" smtClean="0">
                <a:solidFill>
                  <a:srgbClr val="41648E"/>
                </a:solidFill>
              </a:rPr>
              <a:t>and integrate CEOS </a:t>
            </a:r>
            <a:r>
              <a:rPr lang="en-AU" sz="2400" dirty="0" smtClean="0">
                <a:solidFill>
                  <a:srgbClr val="41648E"/>
                </a:solidFill>
              </a:rPr>
              <a:t>data </a:t>
            </a:r>
            <a:r>
              <a:rPr lang="en-AU" sz="2400" dirty="0" smtClean="0">
                <a:solidFill>
                  <a:srgbClr val="41648E"/>
                </a:solidFill>
              </a:rPr>
              <a:t>to develop EO products </a:t>
            </a:r>
            <a:r>
              <a:rPr lang="en-AU" sz="2400" dirty="0" smtClean="0">
                <a:solidFill>
                  <a:srgbClr val="41648E"/>
                </a:solidFill>
              </a:rPr>
              <a:t>for Australian needs (</a:t>
            </a:r>
            <a:r>
              <a:rPr lang="en-AU" sz="2400" dirty="0" err="1" smtClean="0">
                <a:solidFill>
                  <a:srgbClr val="41648E"/>
                </a:solidFill>
              </a:rPr>
              <a:t>Govt</a:t>
            </a:r>
            <a:r>
              <a:rPr lang="en-AU" sz="2400" dirty="0" smtClean="0">
                <a:solidFill>
                  <a:srgbClr val="41648E"/>
                </a:solidFill>
              </a:rPr>
              <a:t>, NRM, research).</a:t>
            </a: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endParaRPr lang="en-AU" sz="2400" dirty="0">
              <a:solidFill>
                <a:srgbClr val="41648E"/>
              </a:solidFill>
            </a:endParaRP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endParaRPr lang="en-AU" sz="2400" dirty="0">
              <a:solidFill>
                <a:srgbClr val="41648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2061" y="2370779"/>
            <a:ext cx="1665498" cy="1656347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</a:rPr>
              <a:t>CEOS data suppliers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93769" y="2399947"/>
            <a:ext cx="1665498" cy="1627179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</a:rPr>
              <a:t>TERN </a:t>
            </a:r>
            <a:r>
              <a:rPr lang="en-US" sz="1800" dirty="0" err="1" smtClean="0">
                <a:solidFill>
                  <a:schemeClr val="tx2"/>
                </a:solidFill>
              </a:rPr>
              <a:t>AusCover</a:t>
            </a:r>
            <a:r>
              <a:rPr lang="en-US" sz="1800" dirty="0">
                <a:solidFill>
                  <a:schemeClr val="tx2"/>
                </a:solidFill>
              </a:rPr>
              <a:t/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contributors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35480" y="2370779"/>
            <a:ext cx="1665498" cy="1656347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</a:rPr>
              <a:t>Australian users</a:t>
            </a:r>
            <a:endParaRPr lang="en-US" sz="1800" dirty="0">
              <a:solidFill>
                <a:schemeClr val="tx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22424" y="2750483"/>
            <a:ext cx="1476211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22423" y="3672904"/>
            <a:ext cx="1476211" cy="0"/>
          </a:xfrm>
          <a:prstGeom prst="straightConnector1">
            <a:avLst/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59267" y="2750483"/>
            <a:ext cx="1471345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259267" y="3672904"/>
            <a:ext cx="1471345" cy="1"/>
          </a:xfrm>
          <a:prstGeom prst="straightConnector1">
            <a:avLst/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43774" y="234487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user</a:t>
            </a:r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5769266" y="2323448"/>
            <a:ext cx="63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user</a:t>
            </a:r>
            <a:endParaRPr lang="en-US" sz="1800"/>
          </a:p>
        </p:txBody>
      </p:sp>
      <p:sp>
        <p:nvSpPr>
          <p:cNvPr id="25" name="TextBox 24"/>
          <p:cNvSpPr txBox="1"/>
          <p:nvPr/>
        </p:nvSpPr>
        <p:spPr>
          <a:xfrm>
            <a:off x="5589729" y="3245868"/>
            <a:ext cx="99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supplier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401367" y="325526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supplier</a:t>
            </a:r>
            <a:endParaRPr lang="en-US" sz="1800" dirty="0"/>
          </a:p>
        </p:txBody>
      </p:sp>
      <p:sp>
        <p:nvSpPr>
          <p:cNvPr id="27" name="Shape 100"/>
          <p:cNvSpPr txBox="1">
            <a:spLocks/>
          </p:cNvSpPr>
          <p:nvPr/>
        </p:nvSpPr>
        <p:spPr>
          <a:xfrm>
            <a:off x="512218" y="4169715"/>
            <a:ext cx="8509216" cy="19768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>
              <a:spcBef>
                <a:spcPts val="0"/>
              </a:spcBef>
              <a:buClr>
                <a:srgbClr val="41648E"/>
              </a:buClr>
              <a:buSzPct val="75000"/>
              <a:buFont typeface="Wingdings" charset="2"/>
              <a:buChar char="Ø"/>
            </a:pPr>
            <a:r>
              <a:rPr lang="en-AU" sz="2400" dirty="0" smtClean="0">
                <a:solidFill>
                  <a:srgbClr val="41648E"/>
                </a:solidFill>
              </a:rPr>
              <a:t>Provenance </a:t>
            </a:r>
            <a:r>
              <a:rPr lang="en-AU" sz="2400" dirty="0" smtClean="0">
                <a:solidFill>
                  <a:srgbClr val="41648E"/>
                </a:solidFill>
              </a:rPr>
              <a:t>through networks</a:t>
            </a:r>
          </a:p>
          <a:p>
            <a:pPr marL="342900" indent="-342900">
              <a:spcBef>
                <a:spcPts val="0"/>
              </a:spcBef>
              <a:buClr>
                <a:srgbClr val="41648E"/>
              </a:buClr>
              <a:buSzPct val="75000"/>
              <a:buFont typeface="Wingdings" charset="2"/>
              <a:buChar char="Ø"/>
            </a:pPr>
            <a:r>
              <a:rPr lang="en-AU" sz="2400" dirty="0" smtClean="0">
                <a:solidFill>
                  <a:srgbClr val="41648E"/>
                </a:solidFill>
              </a:rPr>
              <a:t>Consistent </a:t>
            </a:r>
            <a:r>
              <a:rPr lang="en-AU" sz="2400" dirty="0" smtClean="0">
                <a:solidFill>
                  <a:srgbClr val="41648E"/>
                </a:solidFill>
              </a:rPr>
              <a:t>information and data services for </a:t>
            </a:r>
            <a:r>
              <a:rPr lang="en-AU" sz="2400" dirty="0" smtClean="0">
                <a:solidFill>
                  <a:srgbClr val="41648E"/>
                </a:solidFill>
              </a:rPr>
              <a:t>users</a:t>
            </a:r>
          </a:p>
          <a:p>
            <a:pPr marL="342900" indent="-342900">
              <a:spcBef>
                <a:spcPts val="0"/>
              </a:spcBef>
              <a:buClr>
                <a:srgbClr val="41648E"/>
              </a:buClr>
              <a:buSzPct val="75000"/>
              <a:buFont typeface="Wingdings" charset="2"/>
              <a:buChar char="Ø"/>
            </a:pPr>
            <a:r>
              <a:rPr lang="en-AU" sz="2400" dirty="0" smtClean="0">
                <a:solidFill>
                  <a:srgbClr val="41648E"/>
                </a:solidFill>
              </a:rPr>
              <a:t>Relationships </a:t>
            </a:r>
            <a:r>
              <a:rPr lang="en-AU" sz="2400" dirty="0" smtClean="0">
                <a:solidFill>
                  <a:srgbClr val="41648E"/>
                </a:solidFill>
              </a:rPr>
              <a:t>to international networks </a:t>
            </a:r>
            <a:r>
              <a:rPr lang="en-AU" sz="2400" dirty="0" err="1" smtClean="0">
                <a:solidFill>
                  <a:srgbClr val="41648E"/>
                </a:solidFill>
              </a:rPr>
              <a:t>inc.</a:t>
            </a:r>
            <a:r>
              <a:rPr lang="en-AU" sz="2400" dirty="0" smtClean="0">
                <a:solidFill>
                  <a:srgbClr val="41648E"/>
                </a:solidFill>
              </a:rPr>
              <a:t> agency </a:t>
            </a:r>
            <a:r>
              <a:rPr lang="en-AU" sz="2400" dirty="0" err="1" smtClean="0">
                <a:solidFill>
                  <a:srgbClr val="41648E"/>
                </a:solidFill>
              </a:rPr>
              <a:t>contribs</a:t>
            </a:r>
            <a:endParaRPr lang="en-AU" sz="2400" dirty="0" smtClean="0">
              <a:solidFill>
                <a:srgbClr val="41648E"/>
              </a:solidFill>
            </a:endParaRPr>
          </a:p>
          <a:p>
            <a:pPr marL="342900" indent="-342900">
              <a:spcBef>
                <a:spcPts val="0"/>
              </a:spcBef>
              <a:buClr>
                <a:srgbClr val="41648E"/>
              </a:buClr>
              <a:buSzPct val="75000"/>
              <a:buFont typeface="Wingdings" charset="2"/>
              <a:buChar char="Ø"/>
            </a:pPr>
            <a:r>
              <a:rPr lang="en-AU" sz="2400" dirty="0" smtClean="0">
                <a:solidFill>
                  <a:srgbClr val="41648E"/>
                </a:solidFill>
              </a:rPr>
              <a:t>What can these ‘value-add’ networks do for CEOS (feedback expertise and </a:t>
            </a:r>
            <a:r>
              <a:rPr lang="en-AU" sz="2400" dirty="0" smtClean="0">
                <a:solidFill>
                  <a:srgbClr val="41648E"/>
                </a:solidFill>
              </a:rPr>
              <a:t>validation </a:t>
            </a:r>
            <a:r>
              <a:rPr lang="en-AU" sz="2400" dirty="0" smtClean="0">
                <a:solidFill>
                  <a:srgbClr val="41648E"/>
                </a:solidFill>
              </a:rPr>
              <a:t>data)?</a:t>
            </a:r>
            <a:endParaRPr lang="en-AU" sz="2400" dirty="0">
              <a:solidFill>
                <a:srgbClr val="4164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71" y="2053987"/>
            <a:ext cx="5851556" cy="4489505"/>
          </a:xfrm>
          <a:prstGeom prst="rect">
            <a:avLst/>
          </a:prstGeom>
        </p:spPr>
      </p:pic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43249" y="161691"/>
            <a:ext cx="8878186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alibri"/>
              <a:buNone/>
            </a:pPr>
            <a:r>
              <a:rPr lang="en-US" sz="4000" dirty="0" smtClean="0">
                <a:solidFill>
                  <a:schemeClr val="lt2"/>
                </a:solidFill>
              </a:rPr>
              <a:t>Terrestrial Ecosystem Research Network</a:t>
            </a:r>
            <a:endParaRPr lang="en-US" sz="4000" b="0" i="0" u="none" strike="noStrike" cap="none" dirty="0">
              <a:solidFill>
                <a:schemeClr val="lt2"/>
              </a:solidFill>
              <a:sym typeface="Calibri"/>
            </a:endParaRPr>
          </a:p>
        </p:txBody>
      </p:sp>
      <p:sp>
        <p:nvSpPr>
          <p:cNvPr id="6" name="Shape 100"/>
          <p:cNvSpPr txBox="1">
            <a:spLocks/>
          </p:cNvSpPr>
          <p:nvPr/>
        </p:nvSpPr>
        <p:spPr>
          <a:xfrm>
            <a:off x="240776" y="998892"/>
            <a:ext cx="2873791" cy="554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1850" dirty="0" smtClean="0">
                <a:solidFill>
                  <a:srgbClr val="41648E"/>
                </a:solidFill>
                <a:hlinkClick r:id="rId4"/>
              </a:rPr>
              <a:t>www.tern.org.au</a:t>
            </a:r>
            <a:endParaRPr lang="en-AU" sz="1850" dirty="0" smtClean="0">
              <a:solidFill>
                <a:srgbClr val="41648E"/>
              </a:solidFill>
            </a:endParaRP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endParaRPr lang="en-AU" sz="1850" dirty="0">
              <a:solidFill>
                <a:srgbClr val="41648E"/>
              </a:solidFill>
            </a:endParaRP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1850" b="1" dirty="0">
                <a:solidFill>
                  <a:srgbClr val="41648E"/>
                </a:solidFill>
              </a:rPr>
              <a:t>Biophysical</a:t>
            </a: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1850" dirty="0" err="1">
                <a:solidFill>
                  <a:srgbClr val="41648E"/>
                </a:solidFill>
              </a:rPr>
              <a:t>AusCover</a:t>
            </a:r>
            <a:endParaRPr lang="en-AU" sz="1850" dirty="0">
              <a:solidFill>
                <a:srgbClr val="41648E"/>
              </a:solidFill>
            </a:endParaRP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1850" dirty="0" err="1">
                <a:solidFill>
                  <a:srgbClr val="41648E"/>
                </a:solidFill>
              </a:rPr>
              <a:t>OzFlux</a:t>
            </a:r>
            <a:endParaRPr lang="en-AU" sz="1850" dirty="0">
              <a:solidFill>
                <a:srgbClr val="41648E"/>
              </a:solidFill>
            </a:endParaRP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1850" dirty="0">
                <a:solidFill>
                  <a:srgbClr val="41648E"/>
                </a:solidFill>
              </a:rPr>
              <a:t>Coasts</a:t>
            </a: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1850" dirty="0">
                <a:solidFill>
                  <a:srgbClr val="41648E"/>
                </a:solidFill>
              </a:rPr>
              <a:t>Soil grid</a:t>
            </a: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endParaRPr lang="en-AU" sz="1850" dirty="0">
              <a:solidFill>
                <a:srgbClr val="41648E"/>
              </a:solidFill>
            </a:endParaRP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1850" b="1" dirty="0">
                <a:solidFill>
                  <a:srgbClr val="41648E"/>
                </a:solidFill>
              </a:rPr>
              <a:t>Ecological</a:t>
            </a: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1850" dirty="0" err="1">
                <a:solidFill>
                  <a:srgbClr val="41648E"/>
                </a:solidFill>
              </a:rPr>
              <a:t>AusPlots</a:t>
            </a:r>
            <a:endParaRPr lang="en-AU" sz="1850" dirty="0">
              <a:solidFill>
                <a:srgbClr val="41648E"/>
              </a:solidFill>
            </a:endParaRP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1850" dirty="0">
                <a:solidFill>
                  <a:srgbClr val="41648E"/>
                </a:solidFill>
              </a:rPr>
              <a:t>Transects</a:t>
            </a: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1850" dirty="0">
                <a:solidFill>
                  <a:srgbClr val="41648E"/>
                </a:solidFill>
              </a:rPr>
              <a:t>Supersites</a:t>
            </a: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1850" dirty="0" err="1">
                <a:solidFill>
                  <a:srgbClr val="41648E"/>
                </a:solidFill>
              </a:rPr>
              <a:t>Ecoinformatics</a:t>
            </a:r>
            <a:endParaRPr lang="en-AU" sz="1850" dirty="0">
              <a:solidFill>
                <a:srgbClr val="41648E"/>
              </a:solidFill>
            </a:endParaRP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endParaRPr lang="en-AU" sz="1850" dirty="0">
              <a:solidFill>
                <a:srgbClr val="41648E"/>
              </a:solidFill>
            </a:endParaRP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1850" b="1" dirty="0">
                <a:solidFill>
                  <a:srgbClr val="41648E"/>
                </a:solidFill>
              </a:rPr>
              <a:t>Integration</a:t>
            </a: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1850" dirty="0">
                <a:solidFill>
                  <a:srgbClr val="41648E"/>
                </a:solidFill>
              </a:rPr>
              <a:t>Modelling and scaling</a:t>
            </a: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1850" dirty="0">
                <a:solidFill>
                  <a:srgbClr val="41648E"/>
                </a:solidFill>
              </a:rPr>
              <a:t>Analysis and synthesis</a:t>
            </a: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1850" dirty="0">
                <a:solidFill>
                  <a:srgbClr val="41648E"/>
                </a:solidFill>
              </a:rPr>
              <a:t>TERN Data </a:t>
            </a:r>
            <a:r>
              <a:rPr lang="en-AU" sz="1850" dirty="0" smtClean="0">
                <a:solidFill>
                  <a:srgbClr val="41648E"/>
                </a:solidFill>
              </a:rPr>
              <a:t>Discovery Portal</a:t>
            </a:r>
            <a:endParaRPr lang="en-AU" sz="1850" dirty="0">
              <a:solidFill>
                <a:srgbClr val="41648E"/>
              </a:solidFill>
            </a:endParaRP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endParaRPr lang="en-AU" sz="1850" dirty="0">
              <a:solidFill>
                <a:srgbClr val="41648E"/>
              </a:solidFill>
            </a:endParaRP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endParaRPr lang="en-AU" sz="1850" dirty="0">
              <a:solidFill>
                <a:srgbClr val="41648E"/>
              </a:solidFill>
            </a:endParaRPr>
          </a:p>
        </p:txBody>
      </p:sp>
      <p:sp>
        <p:nvSpPr>
          <p:cNvPr id="8" name="Shape 94"/>
          <p:cNvSpPr txBox="1">
            <a:spLocks/>
          </p:cNvSpPr>
          <p:nvPr/>
        </p:nvSpPr>
        <p:spPr>
          <a:xfrm>
            <a:off x="2366152" y="998892"/>
            <a:ext cx="6398707" cy="1312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5D6B30"/>
              </a:buClr>
              <a:buSzPct val="25000"/>
            </a:pPr>
            <a:endParaRPr lang="en-US" sz="1850" dirty="0">
              <a:solidFill>
                <a:srgbClr val="5D6B30"/>
              </a:solidFill>
            </a:endParaRPr>
          </a:p>
        </p:txBody>
      </p:sp>
      <p:sp>
        <p:nvSpPr>
          <p:cNvPr id="9" name="Shape 94"/>
          <p:cNvSpPr txBox="1">
            <a:spLocks/>
          </p:cNvSpPr>
          <p:nvPr/>
        </p:nvSpPr>
        <p:spPr>
          <a:xfrm>
            <a:off x="2198884" y="945836"/>
            <a:ext cx="6655283" cy="1312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lvl="1" indent="-190500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AU" sz="1850" dirty="0" smtClean="0">
                <a:solidFill>
                  <a:srgbClr val="5D6B30"/>
                </a:solidFill>
              </a:rPr>
              <a:t>Connects ecosystem scientists and enables them to collect, contribute, store, share and integrate data across disciplines</a:t>
            </a:r>
          </a:p>
          <a:p>
            <a:pPr marL="457200" lvl="1" indent="-190500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AU" sz="1850" dirty="0" smtClean="0">
                <a:solidFill>
                  <a:srgbClr val="5D6B30"/>
                </a:solidFill>
              </a:rPr>
              <a:t>Funded since 2009 </a:t>
            </a:r>
            <a:r>
              <a:rPr lang="en-AU" sz="1850" dirty="0">
                <a:solidFill>
                  <a:srgbClr val="5D6B30"/>
                </a:solidFill>
              </a:rPr>
              <a:t>by the </a:t>
            </a:r>
            <a:r>
              <a:rPr lang="en-AU" sz="1850" dirty="0" smtClean="0">
                <a:solidFill>
                  <a:srgbClr val="5D6B30"/>
                </a:solidFill>
              </a:rPr>
              <a:t>National </a:t>
            </a:r>
            <a:r>
              <a:rPr lang="en-AU" sz="1850" dirty="0">
                <a:solidFill>
                  <a:srgbClr val="5D6B30"/>
                </a:solidFill>
              </a:rPr>
              <a:t>Collaborative Research Infrastructure Strategy (NCRIS)</a:t>
            </a:r>
            <a:endParaRPr lang="en-AU" sz="1850" dirty="0" smtClean="0">
              <a:solidFill>
                <a:srgbClr val="5D6B30"/>
              </a:solidFill>
            </a:endParaRPr>
          </a:p>
          <a:p>
            <a:pPr>
              <a:spcBef>
                <a:spcPts val="0"/>
              </a:spcBef>
              <a:buClr>
                <a:srgbClr val="5D6B30"/>
              </a:buClr>
              <a:buSzPct val="25000"/>
            </a:pPr>
            <a:endParaRPr lang="en-US" sz="1850" dirty="0">
              <a:solidFill>
                <a:srgbClr val="5D6B3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33915" y="1876926"/>
            <a:ext cx="36095" cy="3272589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96608" y="2953900"/>
            <a:ext cx="1404552" cy="646331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</a:p>
          <a:p>
            <a:pPr algn="ctr"/>
            <a:r>
              <a:rPr lang="en-US" sz="1800" dirty="0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communities</a:t>
            </a:r>
            <a:endParaRPr lang="en-US" sz="1800" dirty="0">
              <a:solidFill>
                <a:schemeClr val="accent4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43249" y="161691"/>
            <a:ext cx="8878186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alibri"/>
              <a:buNone/>
            </a:pPr>
            <a:r>
              <a:rPr lang="en-US" sz="4000" dirty="0" smtClean="0">
                <a:solidFill>
                  <a:schemeClr val="lt2"/>
                </a:solidFill>
              </a:rPr>
              <a:t>TERN 2.0 </a:t>
            </a:r>
            <a:r>
              <a:rPr lang="mr-IN" sz="4000" dirty="0" smtClean="0">
                <a:solidFill>
                  <a:schemeClr val="lt2"/>
                </a:solidFill>
              </a:rPr>
              <a:t>–</a:t>
            </a:r>
            <a:r>
              <a:rPr lang="en-US" sz="4000" dirty="0" smtClean="0">
                <a:solidFill>
                  <a:schemeClr val="lt2"/>
                </a:solidFill>
              </a:rPr>
              <a:t> Draft (2018/19+)</a:t>
            </a:r>
            <a:endParaRPr lang="en-US" sz="4000" b="0" i="0" u="none" strike="noStrike" cap="none" dirty="0">
              <a:solidFill>
                <a:schemeClr val="lt2"/>
              </a:solidFill>
              <a:sym typeface="Calibri"/>
            </a:endParaRPr>
          </a:p>
        </p:txBody>
      </p:sp>
      <p:sp>
        <p:nvSpPr>
          <p:cNvPr id="8" name="Shape 94"/>
          <p:cNvSpPr txBox="1">
            <a:spLocks/>
          </p:cNvSpPr>
          <p:nvPr/>
        </p:nvSpPr>
        <p:spPr>
          <a:xfrm>
            <a:off x="2366152" y="998892"/>
            <a:ext cx="6398707" cy="1312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5D6B30"/>
              </a:buClr>
              <a:buSzPct val="25000"/>
            </a:pPr>
            <a:endParaRPr lang="en-US" sz="1850" dirty="0">
              <a:solidFill>
                <a:srgbClr val="5D6B30"/>
              </a:solidFill>
            </a:endParaRPr>
          </a:p>
        </p:txBody>
      </p:sp>
      <p:sp>
        <p:nvSpPr>
          <p:cNvPr id="9" name="Shape 94"/>
          <p:cNvSpPr txBox="1">
            <a:spLocks/>
          </p:cNvSpPr>
          <p:nvPr/>
        </p:nvSpPr>
        <p:spPr>
          <a:xfrm>
            <a:off x="309926" y="939789"/>
            <a:ext cx="6655283" cy="1312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lvl="1" indent="-190500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AU" sz="1850" dirty="0" smtClean="0">
                <a:solidFill>
                  <a:srgbClr val="5D6B30"/>
                </a:solidFill>
              </a:rPr>
              <a:t>Too many facilities that don</a:t>
            </a:r>
            <a:r>
              <a:rPr lang="mr-IN" sz="1850" dirty="0" smtClean="0">
                <a:solidFill>
                  <a:srgbClr val="5D6B30"/>
                </a:solidFill>
              </a:rPr>
              <a:t>’</a:t>
            </a:r>
            <a:r>
              <a:rPr lang="en-AU" sz="1850" dirty="0" smtClean="0">
                <a:solidFill>
                  <a:srgbClr val="5D6B30"/>
                </a:solidFill>
              </a:rPr>
              <a:t>t appear to work together.</a:t>
            </a:r>
          </a:p>
          <a:p>
            <a:pPr marL="457200" lvl="1" indent="-190500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AU" sz="1850" dirty="0" smtClean="0">
                <a:solidFill>
                  <a:srgbClr val="5D6B30"/>
                </a:solidFill>
              </a:rPr>
              <a:t>New funding with 10 year plan to focus on integration (data products and services). Earth observation is given special mention.</a:t>
            </a:r>
          </a:p>
          <a:p>
            <a:pPr>
              <a:spcBef>
                <a:spcPts val="0"/>
              </a:spcBef>
              <a:buClr>
                <a:srgbClr val="5D6B30"/>
              </a:buClr>
              <a:buSzPct val="25000"/>
            </a:pPr>
            <a:endParaRPr lang="en-US" sz="1850" dirty="0">
              <a:solidFill>
                <a:srgbClr val="5D6B30"/>
              </a:solidFill>
            </a:endParaRPr>
          </a:p>
        </p:txBody>
      </p:sp>
      <p:sp>
        <p:nvSpPr>
          <p:cNvPr id="13" name="Shape 100"/>
          <p:cNvSpPr txBox="1">
            <a:spLocks/>
          </p:cNvSpPr>
          <p:nvPr/>
        </p:nvSpPr>
        <p:spPr>
          <a:xfrm>
            <a:off x="3467751" y="2024268"/>
            <a:ext cx="2097754" cy="7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dirty="0" smtClean="0">
                <a:solidFill>
                  <a:srgbClr val="41648E"/>
                </a:solidFill>
              </a:rPr>
              <a:t>Four pillars</a:t>
            </a:r>
            <a:endParaRPr lang="en-AU" dirty="0">
              <a:solidFill>
                <a:srgbClr val="41648E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93016" y="5825080"/>
            <a:ext cx="5329989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00"/>
          <p:cNvSpPr txBox="1">
            <a:spLocks/>
          </p:cNvSpPr>
          <p:nvPr/>
        </p:nvSpPr>
        <p:spPr>
          <a:xfrm>
            <a:off x="4672384" y="5826693"/>
            <a:ext cx="2153615" cy="5729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2800" smtClean="0">
                <a:solidFill>
                  <a:srgbClr val="41648E"/>
                </a:solidFill>
              </a:rPr>
              <a:t>Spatial scale</a:t>
            </a:r>
            <a:endParaRPr lang="en-AU" sz="2800" dirty="0">
              <a:solidFill>
                <a:srgbClr val="41648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2537" y="2572975"/>
            <a:ext cx="1965179" cy="2856551"/>
            <a:chOff x="212537" y="2572975"/>
            <a:chExt cx="1965179" cy="2856551"/>
          </a:xfrm>
        </p:grpSpPr>
        <p:sp>
          <p:nvSpPr>
            <p:cNvPr id="12" name="Rounded Rectangle 11"/>
            <p:cNvSpPr/>
            <p:nvPr/>
          </p:nvSpPr>
          <p:spPr>
            <a:xfrm>
              <a:off x="362377" y="3417609"/>
              <a:ext cx="1665498" cy="2011917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accent3"/>
                  </a:solidFill>
                </a:rPr>
                <a:t>P</a:t>
              </a:r>
              <a:r>
                <a:rPr lang="en-US" sz="1800" dirty="0" smtClean="0">
                  <a:solidFill>
                    <a:schemeClr val="accent3"/>
                  </a:solidFill>
                </a:rPr>
                <a:t>ortal</a:t>
              </a:r>
              <a:endParaRPr lang="en-US" sz="1800" dirty="0" smtClean="0">
                <a:solidFill>
                  <a:schemeClr val="accent3"/>
                </a:solidFill>
              </a:endParaRPr>
            </a:p>
            <a:p>
              <a:pPr algn="ctr"/>
              <a:r>
                <a:rPr lang="en-US" sz="1800" dirty="0">
                  <a:solidFill>
                    <a:schemeClr val="accent3"/>
                  </a:solidFill>
                </a:rPr>
                <a:t>I</a:t>
              </a:r>
              <a:r>
                <a:rPr lang="en-US" sz="1800" dirty="0" smtClean="0">
                  <a:solidFill>
                    <a:schemeClr val="accent3"/>
                  </a:solidFill>
                </a:rPr>
                <a:t>nformatics</a:t>
              </a:r>
            </a:p>
            <a:p>
              <a:pPr algn="ctr"/>
              <a:r>
                <a:rPr lang="en-US" sz="1800" dirty="0" smtClean="0">
                  <a:solidFill>
                    <a:schemeClr val="accent3"/>
                  </a:solidFill>
                </a:rPr>
                <a:t>Facility data teams</a:t>
              </a:r>
              <a:endParaRPr lang="en-US" sz="1800" dirty="0">
                <a:solidFill>
                  <a:schemeClr val="accent3"/>
                </a:solidFill>
              </a:endParaRPr>
            </a:p>
          </p:txBody>
        </p:sp>
        <p:sp>
          <p:nvSpPr>
            <p:cNvPr id="17" name="Shape 100"/>
            <p:cNvSpPr txBox="1">
              <a:spLocks/>
            </p:cNvSpPr>
            <p:nvPr/>
          </p:nvSpPr>
          <p:spPr>
            <a:xfrm>
              <a:off x="212537" y="2572975"/>
              <a:ext cx="1965179" cy="57293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chemeClr val="accent1"/>
                </a:buClr>
                <a:buFont typeface="Calibri"/>
                <a:buNone/>
                <a:defRPr sz="32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742950" marR="0" lvl="1" indent="-10795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2"/>
                </a:buClr>
                <a:buSzPct val="100000"/>
                <a:buFont typeface="Arial"/>
                <a:buChar char="•"/>
                <a:defRPr sz="28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143000" marR="0" lvl="2" indent="-13716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ct val="59999"/>
                <a:buFont typeface="Noto Sans Symbols"/>
                <a:buChar char="❖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600200" marR="0" lvl="3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–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057400" marR="0" lvl="4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»"/>
                <a:defRPr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514600" marR="0" lvl="5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971800" marR="0" lvl="6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429000" marR="0" lvl="7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886200" marR="0" lvl="8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41648E"/>
                </a:buClr>
                <a:buSzPct val="25000"/>
              </a:pPr>
              <a:r>
                <a:rPr lang="en-AU" sz="2400" dirty="0" smtClean="0">
                  <a:solidFill>
                    <a:schemeClr val="accent4"/>
                  </a:solidFill>
                </a:rPr>
                <a:t>Data systems</a:t>
              </a:r>
              <a:endParaRPr lang="en-AU" sz="24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64233" y="2572975"/>
            <a:ext cx="1704245" cy="2856551"/>
            <a:chOff x="2627752" y="2572975"/>
            <a:chExt cx="1704245" cy="2856551"/>
          </a:xfrm>
        </p:grpSpPr>
        <p:sp>
          <p:nvSpPr>
            <p:cNvPr id="7" name="Rounded Rectangle 6"/>
            <p:cNvSpPr/>
            <p:nvPr/>
          </p:nvSpPr>
          <p:spPr>
            <a:xfrm>
              <a:off x="2647125" y="3417611"/>
              <a:ext cx="1665498" cy="2011915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accent3"/>
                  </a:solidFill>
                </a:rPr>
                <a:t>Supersites</a:t>
              </a:r>
            </a:p>
            <a:p>
              <a:pPr algn="ctr"/>
              <a:r>
                <a:rPr lang="en-US" sz="1800" dirty="0" err="1" smtClean="0">
                  <a:solidFill>
                    <a:schemeClr val="accent3"/>
                  </a:solidFill>
                </a:rPr>
                <a:t>OzFlux</a:t>
              </a:r>
              <a:endParaRPr lang="en-US" sz="1800" dirty="0">
                <a:solidFill>
                  <a:schemeClr val="accent3"/>
                </a:solidFill>
              </a:endParaRPr>
            </a:p>
          </p:txBody>
        </p:sp>
        <p:sp>
          <p:nvSpPr>
            <p:cNvPr id="18" name="Shape 100"/>
            <p:cNvSpPr txBox="1">
              <a:spLocks/>
            </p:cNvSpPr>
            <p:nvPr/>
          </p:nvSpPr>
          <p:spPr>
            <a:xfrm>
              <a:off x="2627752" y="2572975"/>
              <a:ext cx="1704245" cy="8430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chemeClr val="accent1"/>
                </a:buClr>
                <a:buFont typeface="Calibri"/>
                <a:buNone/>
                <a:defRPr sz="32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742950" marR="0" lvl="1" indent="-10795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2"/>
                </a:buClr>
                <a:buSzPct val="100000"/>
                <a:buFont typeface="Arial"/>
                <a:buChar char="•"/>
                <a:defRPr sz="28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143000" marR="0" lvl="2" indent="-13716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ct val="59999"/>
                <a:buFont typeface="Noto Sans Symbols"/>
                <a:buChar char="❖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600200" marR="0" lvl="3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–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057400" marR="0" lvl="4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»"/>
                <a:defRPr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514600" marR="0" lvl="5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971800" marR="0" lvl="6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429000" marR="0" lvl="7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886200" marR="0" lvl="8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41648E"/>
                </a:buClr>
                <a:buSzPct val="25000"/>
              </a:pPr>
              <a:r>
                <a:rPr lang="en-AU" sz="2400" dirty="0" smtClean="0">
                  <a:solidFill>
                    <a:schemeClr val="accent4"/>
                  </a:solidFill>
                </a:rPr>
                <a:t>Targeted</a:t>
              </a:r>
              <a:br>
                <a:rPr lang="en-AU" sz="2400" dirty="0" smtClean="0">
                  <a:solidFill>
                    <a:schemeClr val="accent4"/>
                  </a:solidFill>
                </a:rPr>
              </a:br>
              <a:r>
                <a:rPr lang="en-AU" sz="2400" dirty="0" smtClean="0">
                  <a:solidFill>
                    <a:schemeClr val="accent4"/>
                  </a:solidFill>
                </a:rPr>
                <a:t>monitoring</a:t>
              </a:r>
              <a:endParaRPr lang="en-AU" sz="24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54995" y="2572975"/>
            <a:ext cx="1703249" cy="2856551"/>
            <a:chOff x="4863806" y="2572975"/>
            <a:chExt cx="1703249" cy="2856551"/>
          </a:xfrm>
        </p:grpSpPr>
        <p:sp>
          <p:nvSpPr>
            <p:cNvPr id="10" name="Rounded Rectangle 9"/>
            <p:cNvSpPr/>
            <p:nvPr/>
          </p:nvSpPr>
          <p:spPr>
            <a:xfrm>
              <a:off x="4882681" y="3417611"/>
              <a:ext cx="1665498" cy="2011915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>
                  <a:solidFill>
                    <a:schemeClr val="accent3"/>
                  </a:solidFill>
                </a:rPr>
                <a:t>AusPlots</a:t>
              </a:r>
              <a:endParaRPr lang="en-US" sz="1800" dirty="0" smtClean="0">
                <a:solidFill>
                  <a:schemeClr val="accent3"/>
                </a:solidFill>
              </a:endParaRPr>
            </a:p>
            <a:p>
              <a:pPr algn="ctr"/>
              <a:r>
                <a:rPr lang="en-US" sz="1800" dirty="0" smtClean="0">
                  <a:solidFill>
                    <a:schemeClr val="accent3"/>
                  </a:solidFill>
                </a:rPr>
                <a:t>Transects</a:t>
              </a:r>
              <a:endParaRPr lang="en-US" sz="1800" dirty="0">
                <a:solidFill>
                  <a:schemeClr val="accent3"/>
                </a:solidFill>
              </a:endParaRPr>
            </a:p>
          </p:txBody>
        </p:sp>
        <p:sp>
          <p:nvSpPr>
            <p:cNvPr id="19" name="Shape 100"/>
            <p:cNvSpPr txBox="1">
              <a:spLocks/>
            </p:cNvSpPr>
            <p:nvPr/>
          </p:nvSpPr>
          <p:spPr>
            <a:xfrm>
              <a:off x="4863806" y="2572975"/>
              <a:ext cx="1703249" cy="78553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chemeClr val="accent1"/>
                </a:buClr>
                <a:buFont typeface="Calibri"/>
                <a:buNone/>
                <a:defRPr sz="32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742950" marR="0" lvl="1" indent="-10795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2"/>
                </a:buClr>
                <a:buSzPct val="100000"/>
                <a:buFont typeface="Arial"/>
                <a:buChar char="•"/>
                <a:defRPr sz="28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143000" marR="0" lvl="2" indent="-13716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ct val="59999"/>
                <a:buFont typeface="Noto Sans Symbols"/>
                <a:buChar char="❖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600200" marR="0" lvl="3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–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057400" marR="0" lvl="4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»"/>
                <a:defRPr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514600" marR="0" lvl="5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971800" marR="0" lvl="6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429000" marR="0" lvl="7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886200" marR="0" lvl="8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41648E"/>
                </a:buClr>
                <a:buSzPct val="25000"/>
              </a:pPr>
              <a:r>
                <a:rPr lang="en-AU" sz="2400" dirty="0" smtClean="0">
                  <a:solidFill>
                    <a:schemeClr val="accent4"/>
                  </a:solidFill>
                </a:rPr>
                <a:t>Surveillance</a:t>
              </a:r>
            </a:p>
            <a:p>
              <a:pPr algn="ctr">
                <a:spcBef>
                  <a:spcPts val="0"/>
                </a:spcBef>
                <a:buClr>
                  <a:srgbClr val="41648E"/>
                </a:buClr>
                <a:buSzPct val="25000"/>
              </a:pPr>
              <a:r>
                <a:rPr lang="en-AU" sz="2400" dirty="0" smtClean="0">
                  <a:solidFill>
                    <a:schemeClr val="accent4"/>
                  </a:solidFill>
                </a:rPr>
                <a:t>sampling</a:t>
              </a:r>
              <a:endParaRPr lang="en-AU" sz="24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44760" y="2572975"/>
            <a:ext cx="1665498" cy="2856551"/>
            <a:chOff x="7044760" y="2572975"/>
            <a:chExt cx="1665498" cy="2856551"/>
          </a:xfrm>
        </p:grpSpPr>
        <p:sp>
          <p:nvSpPr>
            <p:cNvPr id="11" name="Rounded Rectangle 10"/>
            <p:cNvSpPr/>
            <p:nvPr/>
          </p:nvSpPr>
          <p:spPr>
            <a:xfrm>
              <a:off x="7044760" y="3417610"/>
              <a:ext cx="1665498" cy="2011916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>
                  <a:solidFill>
                    <a:schemeClr val="accent3"/>
                  </a:solidFill>
                </a:rPr>
                <a:t>AusCover</a:t>
              </a:r>
              <a:endParaRPr lang="en-US" sz="1800" dirty="0" smtClean="0">
                <a:solidFill>
                  <a:schemeClr val="accent3"/>
                </a:solidFill>
              </a:endParaRPr>
            </a:p>
            <a:p>
              <a:pPr algn="ctr"/>
              <a:r>
                <a:rPr lang="en-US" sz="1800" dirty="0" smtClean="0">
                  <a:solidFill>
                    <a:schemeClr val="accent3"/>
                  </a:solidFill>
                </a:rPr>
                <a:t>Soil grid</a:t>
              </a:r>
            </a:p>
            <a:p>
              <a:pPr algn="ctr"/>
              <a:r>
                <a:rPr lang="en-US" sz="1800" dirty="0" smtClean="0">
                  <a:solidFill>
                    <a:schemeClr val="accent3"/>
                  </a:solidFill>
                </a:rPr>
                <a:t>Modelling</a:t>
              </a:r>
              <a:endParaRPr lang="en-US" sz="1800" dirty="0">
                <a:solidFill>
                  <a:schemeClr val="accent3"/>
                </a:solidFill>
              </a:endParaRPr>
            </a:p>
          </p:txBody>
        </p:sp>
        <p:sp>
          <p:nvSpPr>
            <p:cNvPr id="20" name="Shape 100"/>
            <p:cNvSpPr txBox="1">
              <a:spLocks/>
            </p:cNvSpPr>
            <p:nvPr/>
          </p:nvSpPr>
          <p:spPr>
            <a:xfrm>
              <a:off x="7099361" y="2572975"/>
              <a:ext cx="1556296" cy="78553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chemeClr val="accent1"/>
                </a:buClr>
                <a:buFont typeface="Calibri"/>
                <a:buNone/>
                <a:defRPr sz="32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742950" marR="0" lvl="1" indent="-10795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2"/>
                </a:buClr>
                <a:buSzPct val="100000"/>
                <a:buFont typeface="Arial"/>
                <a:buChar char="•"/>
                <a:defRPr sz="28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143000" marR="0" lvl="2" indent="-13716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ct val="59999"/>
                <a:buFont typeface="Noto Sans Symbols"/>
                <a:buChar char="❖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600200" marR="0" lvl="3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–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057400" marR="0" lvl="4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»"/>
                <a:defRPr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514600" marR="0" lvl="5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971800" marR="0" lvl="6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429000" marR="0" lvl="7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886200" marR="0" lvl="8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41648E"/>
                </a:buClr>
                <a:buSzPct val="25000"/>
              </a:pPr>
              <a:r>
                <a:rPr lang="en-AU" sz="2400" dirty="0" smtClean="0">
                  <a:solidFill>
                    <a:schemeClr val="accent4"/>
                  </a:solidFill>
                </a:rPr>
                <a:t>Landscape</a:t>
              </a:r>
            </a:p>
            <a:p>
              <a:pPr algn="ctr">
                <a:spcBef>
                  <a:spcPts val="0"/>
                </a:spcBef>
                <a:buClr>
                  <a:srgbClr val="41648E"/>
                </a:buClr>
                <a:buSzPct val="25000"/>
              </a:pPr>
              <a:r>
                <a:rPr lang="en-AU" sz="2400" dirty="0" smtClean="0">
                  <a:solidFill>
                    <a:schemeClr val="accent4"/>
                  </a:solidFill>
                </a:rPr>
                <a:t>processes</a:t>
              </a:r>
              <a:endParaRPr lang="en-AU" sz="2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1" name="Shape 100"/>
          <p:cNvSpPr txBox="1">
            <a:spLocks/>
          </p:cNvSpPr>
          <p:nvPr/>
        </p:nvSpPr>
        <p:spPr>
          <a:xfrm>
            <a:off x="252813" y="5550646"/>
            <a:ext cx="1884626" cy="5729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2800" dirty="0" smtClean="0">
                <a:solidFill>
                  <a:srgbClr val="41648E"/>
                </a:solidFill>
              </a:rPr>
              <a:t>Centralised</a:t>
            </a:r>
            <a:endParaRPr lang="en-AU" sz="2800" dirty="0">
              <a:solidFill>
                <a:srgbClr val="4164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9" y="1058935"/>
            <a:ext cx="8764859" cy="4984125"/>
          </a:xfrm>
          <a:prstGeom prst="rect">
            <a:avLst/>
          </a:prstGeom>
        </p:spPr>
      </p:pic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43249" y="161691"/>
            <a:ext cx="8878186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alibri"/>
              <a:buNone/>
            </a:pPr>
            <a:r>
              <a:rPr lang="en-US" sz="4000" dirty="0" smtClean="0">
                <a:solidFill>
                  <a:schemeClr val="lt2"/>
                </a:solidFill>
              </a:rPr>
              <a:t>Similar international </a:t>
            </a:r>
            <a:r>
              <a:rPr lang="en-US" sz="4000" dirty="0" smtClean="0">
                <a:solidFill>
                  <a:schemeClr val="lt2"/>
                </a:solidFill>
              </a:rPr>
              <a:t>initiatives</a:t>
            </a:r>
            <a:endParaRPr lang="en-US" sz="4000" b="0" i="0" u="none" strike="noStrike" cap="none" dirty="0">
              <a:solidFill>
                <a:schemeClr val="lt2"/>
              </a:solidFill>
              <a:sym typeface="Calibri"/>
            </a:endParaRPr>
          </a:p>
        </p:txBody>
      </p:sp>
      <p:sp>
        <p:nvSpPr>
          <p:cNvPr id="8" name="Shape 94"/>
          <p:cNvSpPr txBox="1">
            <a:spLocks/>
          </p:cNvSpPr>
          <p:nvPr/>
        </p:nvSpPr>
        <p:spPr>
          <a:xfrm>
            <a:off x="2366152" y="998892"/>
            <a:ext cx="6398707" cy="1312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5D6B30"/>
              </a:buClr>
              <a:buSzPct val="25000"/>
            </a:pPr>
            <a:endParaRPr lang="en-US" sz="1850" dirty="0">
              <a:solidFill>
                <a:srgbClr val="5D6B30"/>
              </a:solidFill>
            </a:endParaRPr>
          </a:p>
        </p:txBody>
      </p:sp>
      <p:sp>
        <p:nvSpPr>
          <p:cNvPr id="21" name="Shape 100"/>
          <p:cNvSpPr txBox="1">
            <a:spLocks/>
          </p:cNvSpPr>
          <p:nvPr/>
        </p:nvSpPr>
        <p:spPr>
          <a:xfrm>
            <a:off x="265269" y="2818904"/>
            <a:ext cx="2100883" cy="1092138"/>
          </a:xfrm>
          <a:prstGeom prst="rect">
            <a:avLst/>
          </a:prstGeom>
          <a:noFill/>
          <a:ln w="25400"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2400" b="1" dirty="0" smtClean="0">
                <a:solidFill>
                  <a:schemeClr val="accent4"/>
                </a:solidFill>
              </a:rPr>
              <a:t>NEON</a:t>
            </a:r>
            <a:br>
              <a:rPr lang="en-AU" sz="2400" b="1" dirty="0" smtClean="0">
                <a:solidFill>
                  <a:schemeClr val="accent4"/>
                </a:solidFill>
              </a:rPr>
            </a:br>
            <a:r>
              <a:rPr lang="en-AU" sz="1800" b="1" dirty="0" smtClean="0">
                <a:solidFill>
                  <a:schemeClr val="accent4"/>
                </a:solidFill>
              </a:rPr>
              <a:t>National Ecological Research Network</a:t>
            </a:r>
            <a:endParaRPr lang="en-AU" sz="1800" b="1" dirty="0">
              <a:solidFill>
                <a:schemeClr val="accent4"/>
              </a:solidFill>
            </a:endParaRPr>
          </a:p>
        </p:txBody>
      </p:sp>
      <p:sp>
        <p:nvSpPr>
          <p:cNvPr id="6" name="Shape 100"/>
          <p:cNvSpPr txBox="1">
            <a:spLocks/>
          </p:cNvSpPr>
          <p:nvPr/>
        </p:nvSpPr>
        <p:spPr>
          <a:xfrm>
            <a:off x="6523549" y="4685339"/>
            <a:ext cx="2241310" cy="1092138"/>
          </a:xfrm>
          <a:prstGeom prst="rect">
            <a:avLst/>
          </a:prstGeom>
          <a:noFill/>
          <a:ln w="25400"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2400" b="1" dirty="0" smtClean="0">
                <a:solidFill>
                  <a:schemeClr val="accent4"/>
                </a:solidFill>
              </a:rPr>
              <a:t>TERN</a:t>
            </a:r>
            <a:r>
              <a:rPr lang="en-AU" sz="2400" b="1" smtClean="0">
                <a:solidFill>
                  <a:schemeClr val="accent4"/>
                </a:solidFill>
              </a:rPr>
              <a:t/>
            </a:r>
            <a:br>
              <a:rPr lang="en-AU" sz="2400" b="1" smtClean="0">
                <a:solidFill>
                  <a:schemeClr val="accent4"/>
                </a:solidFill>
              </a:rPr>
            </a:br>
            <a:r>
              <a:rPr lang="en-AU" sz="1800" b="1" smtClean="0">
                <a:solidFill>
                  <a:schemeClr val="accent4"/>
                </a:solidFill>
              </a:rPr>
              <a:t>Terrestrial Ecosystem </a:t>
            </a:r>
            <a:r>
              <a:rPr lang="en-AU" sz="1800" b="1" dirty="0" smtClean="0">
                <a:solidFill>
                  <a:schemeClr val="accent4"/>
                </a:solidFill>
              </a:rPr>
              <a:t>Research Network</a:t>
            </a:r>
            <a:endParaRPr lang="en-AU" sz="1800" b="1" dirty="0">
              <a:solidFill>
                <a:schemeClr val="accent4"/>
              </a:solidFill>
            </a:endParaRPr>
          </a:p>
        </p:txBody>
      </p:sp>
      <p:sp>
        <p:nvSpPr>
          <p:cNvPr id="9" name="Shape 100"/>
          <p:cNvSpPr txBox="1">
            <a:spLocks/>
          </p:cNvSpPr>
          <p:nvPr/>
        </p:nvSpPr>
        <p:spPr>
          <a:xfrm>
            <a:off x="3799174" y="4400048"/>
            <a:ext cx="2100883" cy="1092138"/>
          </a:xfrm>
          <a:prstGeom prst="rect">
            <a:avLst/>
          </a:prstGeom>
          <a:noFill/>
          <a:ln w="25400"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2400" b="1" dirty="0" smtClean="0">
                <a:solidFill>
                  <a:schemeClr val="accent4"/>
                </a:solidFill>
              </a:rPr>
              <a:t>SAEON</a:t>
            </a:r>
            <a:br>
              <a:rPr lang="en-AU" sz="2400" b="1" dirty="0" smtClean="0">
                <a:solidFill>
                  <a:schemeClr val="accent4"/>
                </a:solidFill>
              </a:rPr>
            </a:br>
            <a:r>
              <a:rPr lang="en-AU" sz="1800" b="1" dirty="0" err="1" smtClean="0">
                <a:solidFill>
                  <a:schemeClr val="accent4"/>
                </a:solidFill>
              </a:rPr>
              <a:t>S.Africa</a:t>
            </a:r>
            <a:r>
              <a:rPr lang="en-AU" sz="1800" b="1" dirty="0" smtClean="0">
                <a:solidFill>
                  <a:schemeClr val="accent4"/>
                </a:solidFill>
              </a:rPr>
              <a:t> Ecological Research Network</a:t>
            </a:r>
            <a:endParaRPr lang="en-AU" sz="1800" b="1" dirty="0">
              <a:solidFill>
                <a:schemeClr val="accent4"/>
              </a:solidFill>
            </a:endParaRPr>
          </a:p>
        </p:txBody>
      </p:sp>
      <p:sp>
        <p:nvSpPr>
          <p:cNvPr id="10" name="Shape 100"/>
          <p:cNvSpPr txBox="1">
            <a:spLocks/>
          </p:cNvSpPr>
          <p:nvPr/>
        </p:nvSpPr>
        <p:spPr>
          <a:xfrm>
            <a:off x="5815836" y="1566163"/>
            <a:ext cx="3092272" cy="1092139"/>
          </a:xfrm>
          <a:prstGeom prst="rect">
            <a:avLst/>
          </a:prstGeom>
          <a:noFill/>
          <a:ln w="25400"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2400" b="1" dirty="0" smtClean="0">
                <a:solidFill>
                  <a:schemeClr val="accent4"/>
                </a:solidFill>
              </a:rPr>
              <a:t>CNERN</a:t>
            </a:r>
            <a:br>
              <a:rPr lang="en-AU" sz="2400" b="1" dirty="0" smtClean="0">
                <a:solidFill>
                  <a:schemeClr val="accent4"/>
                </a:solidFill>
              </a:rPr>
            </a:br>
            <a:r>
              <a:rPr lang="en-AU" sz="1800" b="1" dirty="0" smtClean="0">
                <a:solidFill>
                  <a:schemeClr val="accent4"/>
                </a:solidFill>
              </a:rPr>
              <a:t>National Ecosystem Research Network of China</a:t>
            </a:r>
            <a:endParaRPr lang="en-AU" sz="1800" b="1" dirty="0">
              <a:solidFill>
                <a:schemeClr val="accent4"/>
              </a:solidFill>
            </a:endParaRPr>
          </a:p>
        </p:txBody>
      </p:sp>
      <p:sp>
        <p:nvSpPr>
          <p:cNvPr id="11" name="Shape 100"/>
          <p:cNvSpPr txBox="1">
            <a:spLocks/>
          </p:cNvSpPr>
          <p:nvPr/>
        </p:nvSpPr>
        <p:spPr>
          <a:xfrm>
            <a:off x="2488172" y="1916609"/>
            <a:ext cx="3088983" cy="1368275"/>
          </a:xfrm>
          <a:prstGeom prst="rect">
            <a:avLst/>
          </a:prstGeom>
          <a:noFill/>
          <a:ln w="25400"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2400" b="1" dirty="0" smtClean="0">
                <a:solidFill>
                  <a:schemeClr val="accent4"/>
                </a:solidFill>
              </a:rPr>
              <a:t>ESFRI, </a:t>
            </a:r>
            <a:r>
              <a:rPr lang="en-AU" sz="2400" b="1" dirty="0" err="1" smtClean="0">
                <a:solidFill>
                  <a:schemeClr val="accent4"/>
                </a:solidFill>
              </a:rPr>
              <a:t>anaEE</a:t>
            </a:r>
            <a:r>
              <a:rPr lang="en-AU" sz="2400" b="1" dirty="0" smtClean="0">
                <a:solidFill>
                  <a:schemeClr val="accent4"/>
                </a:solidFill>
              </a:rPr>
              <a:t>, PEEN </a:t>
            </a:r>
            <a:r>
              <a:rPr lang="en-AU" sz="2400" b="1" dirty="0" err="1" smtClean="0">
                <a:solidFill>
                  <a:schemeClr val="accent4"/>
                </a:solidFill>
              </a:rPr>
              <a:t>etc</a:t>
            </a:r>
            <a:r>
              <a:rPr lang="en-AU" sz="2400" b="1" dirty="0" smtClean="0">
                <a:solidFill>
                  <a:schemeClr val="accent4"/>
                </a:solidFill>
              </a:rPr>
              <a:t/>
            </a:r>
            <a:br>
              <a:rPr lang="en-AU" sz="2400" b="1" dirty="0" smtClean="0">
                <a:solidFill>
                  <a:schemeClr val="accent4"/>
                </a:solidFill>
              </a:rPr>
            </a:br>
            <a:r>
              <a:rPr lang="en-AU" sz="1800" b="1" dirty="0" smtClean="0">
                <a:solidFill>
                  <a:schemeClr val="accent4"/>
                </a:solidFill>
              </a:rPr>
              <a:t>Research infrastructure, ecosystem analysis, ecosystem networks</a:t>
            </a:r>
            <a:endParaRPr lang="en-AU" sz="1800" b="1" dirty="0">
              <a:solidFill>
                <a:schemeClr val="accent4"/>
              </a:solidFill>
            </a:endParaRPr>
          </a:p>
        </p:txBody>
      </p:sp>
      <p:sp>
        <p:nvSpPr>
          <p:cNvPr id="12" name="Shape 100"/>
          <p:cNvSpPr txBox="1">
            <a:spLocks/>
          </p:cNvSpPr>
          <p:nvPr/>
        </p:nvSpPr>
        <p:spPr>
          <a:xfrm>
            <a:off x="7578316" y="2658302"/>
            <a:ext cx="1186543" cy="455216"/>
          </a:xfrm>
          <a:prstGeom prst="rect">
            <a:avLst/>
          </a:prstGeom>
          <a:noFill/>
          <a:ln w="25400"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2400" b="1" smtClean="0">
                <a:solidFill>
                  <a:schemeClr val="accent4"/>
                </a:solidFill>
              </a:rPr>
              <a:t>JaLTER</a:t>
            </a:r>
            <a:endParaRPr lang="en-AU" sz="1800" b="1" dirty="0">
              <a:solidFill>
                <a:schemeClr val="accent4"/>
              </a:solidFill>
            </a:endParaRPr>
          </a:p>
        </p:txBody>
      </p:sp>
      <p:sp>
        <p:nvSpPr>
          <p:cNvPr id="13" name="Shape 100"/>
          <p:cNvSpPr txBox="1">
            <a:spLocks/>
          </p:cNvSpPr>
          <p:nvPr/>
        </p:nvSpPr>
        <p:spPr>
          <a:xfrm>
            <a:off x="6248524" y="2818904"/>
            <a:ext cx="1186543" cy="455216"/>
          </a:xfrm>
          <a:prstGeom prst="rect">
            <a:avLst/>
          </a:prstGeom>
          <a:noFill/>
          <a:ln w="25400"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2400" b="1" dirty="0" smtClean="0">
                <a:solidFill>
                  <a:schemeClr val="accent4"/>
                </a:solidFill>
              </a:rPr>
              <a:t>KEON</a:t>
            </a:r>
            <a:endParaRPr lang="en-AU" sz="1800" b="1" dirty="0">
              <a:solidFill>
                <a:schemeClr val="accent4"/>
              </a:solidFill>
            </a:endParaRPr>
          </a:p>
        </p:txBody>
      </p:sp>
      <p:sp>
        <p:nvSpPr>
          <p:cNvPr id="14" name="Shape 100"/>
          <p:cNvSpPr txBox="1">
            <a:spLocks/>
          </p:cNvSpPr>
          <p:nvPr/>
        </p:nvSpPr>
        <p:spPr>
          <a:xfrm>
            <a:off x="7231103" y="3284884"/>
            <a:ext cx="1186543" cy="455216"/>
          </a:xfrm>
          <a:prstGeom prst="rect">
            <a:avLst/>
          </a:prstGeom>
          <a:noFill/>
          <a:ln w="25400"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AU" sz="2400" b="1" dirty="0" err="1" smtClean="0">
                <a:solidFill>
                  <a:schemeClr val="accent4"/>
                </a:solidFill>
              </a:rPr>
              <a:t>PhLTER</a:t>
            </a:r>
            <a:endParaRPr lang="en-AU" sz="1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67543" y="116631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alibri"/>
              <a:buNone/>
            </a:pPr>
            <a:r>
              <a:rPr lang="en-US" dirty="0" smtClean="0">
                <a:solidFill>
                  <a:schemeClr val="lt2"/>
                </a:solidFill>
              </a:rPr>
              <a:t>What does TERN </a:t>
            </a:r>
            <a:r>
              <a:rPr lang="en-US" dirty="0" err="1" smtClean="0">
                <a:solidFill>
                  <a:schemeClr val="lt2"/>
                </a:solidFill>
              </a:rPr>
              <a:t>AusCover</a:t>
            </a:r>
            <a:r>
              <a:rPr lang="en-US" dirty="0" smtClean="0">
                <a:solidFill>
                  <a:schemeClr val="lt2"/>
                </a:solidFill>
              </a:rPr>
              <a:t> do?</a:t>
            </a:r>
            <a:endParaRPr lang="en-US" dirty="0">
              <a:solidFill>
                <a:schemeClr val="lt2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68295" y="836712"/>
            <a:ext cx="7936591" cy="108012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defTabSz="914400"/>
            <a:r>
              <a:rPr lang="en-AU" sz="2000" u="sng" dirty="0">
                <a:cs typeface="Arial" charset="0"/>
              </a:rPr>
              <a:t>Remote Sensing Data Delivery </a:t>
            </a:r>
            <a:r>
              <a:rPr lang="en-AU" sz="2000" u="sng" dirty="0" smtClean="0">
                <a:cs typeface="Arial" charset="0"/>
              </a:rPr>
              <a:t>Backbone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 smtClean="0">
                <a:cs typeface="Arial" charset="0"/>
              </a:rPr>
              <a:t>Issues </a:t>
            </a:r>
            <a:r>
              <a:rPr lang="en-AU" sz="2000" dirty="0">
                <a:cs typeface="Arial" charset="0"/>
              </a:rPr>
              <a:t>of data formats, interoperability, </a:t>
            </a:r>
            <a:r>
              <a:rPr lang="en-AU" sz="2000" dirty="0" smtClean="0">
                <a:cs typeface="Arial" charset="0"/>
              </a:rPr>
              <a:t>data-policy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 smtClean="0">
                <a:cs typeface="Arial" charset="0"/>
              </a:rPr>
              <a:t>Physical </a:t>
            </a:r>
            <a:r>
              <a:rPr lang="en-AU" sz="2000" dirty="0">
                <a:cs typeface="Arial" charset="0"/>
              </a:rPr>
              <a:t>storage, efficient delivery to end-users etc</a:t>
            </a:r>
            <a:r>
              <a:rPr lang="en-AU" sz="2000" dirty="0" smtClean="0">
                <a:cs typeface="Arial" charset="0"/>
              </a:rPr>
              <a:t>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72485" y="1989708"/>
            <a:ext cx="7732401" cy="1656184"/>
          </a:xfrm>
          <a:prstGeom prst="rect">
            <a:avLst/>
          </a:prstGeom>
          <a:solidFill>
            <a:srgbClr val="E9EA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 sz="2000" u="sng" dirty="0" smtClean="0">
              <a:cs typeface="Arial" charset="0"/>
            </a:endParaRPr>
          </a:p>
          <a:p>
            <a:r>
              <a:rPr lang="en-AU" sz="2000" u="sng" dirty="0" smtClean="0">
                <a:cs typeface="Arial" charset="0"/>
              </a:rPr>
              <a:t>Priority Data Products 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 smtClean="0">
                <a:cs typeface="Arial" charset="0"/>
              </a:rPr>
              <a:t>Nationally</a:t>
            </a:r>
            <a:r>
              <a:rPr lang="en-AU" sz="2000" dirty="0">
                <a:cs typeface="Arial" charset="0"/>
              </a:rPr>
              <a:t>-consistent, standard biophysical data </a:t>
            </a:r>
            <a:r>
              <a:rPr lang="en-AU" sz="2000" dirty="0" smtClean="0">
                <a:cs typeface="Arial" charset="0"/>
              </a:rPr>
              <a:t>products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 smtClean="0">
                <a:cs typeface="Arial" charset="0"/>
              </a:rPr>
              <a:t>Metadata </a:t>
            </a:r>
            <a:r>
              <a:rPr lang="en-AU" sz="2000" dirty="0">
                <a:cs typeface="Arial" charset="0"/>
              </a:rPr>
              <a:t>and technical support </a:t>
            </a:r>
            <a:r>
              <a:rPr lang="en-AU" sz="2000" dirty="0" smtClean="0">
                <a:cs typeface="Arial" charset="0"/>
              </a:rPr>
              <a:t>documents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 smtClean="0">
                <a:cs typeface="Arial" charset="0"/>
              </a:rPr>
              <a:t>Specialised </a:t>
            </a:r>
            <a:r>
              <a:rPr lang="en-AU" sz="2000" dirty="0">
                <a:cs typeface="Arial" charset="0"/>
              </a:rPr>
              <a:t>space-borne, airborne &amp; in-situ research-grade </a:t>
            </a:r>
            <a:r>
              <a:rPr lang="en-AU" sz="2000" dirty="0" smtClean="0">
                <a:cs typeface="Arial" charset="0"/>
              </a:rPr>
              <a:t>data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 smtClean="0">
                <a:cs typeface="Arial" charset="0"/>
              </a:rPr>
              <a:t>High-performance </a:t>
            </a:r>
            <a:r>
              <a:rPr lang="en-AU" sz="2000" dirty="0">
                <a:cs typeface="Arial" charset="0"/>
              </a:rPr>
              <a:t>data processing and management</a:t>
            </a:r>
          </a:p>
          <a:p>
            <a:pPr>
              <a:buFontTx/>
              <a:buChar char="•"/>
            </a:pPr>
            <a:endParaRPr lang="en-AU" sz="2000" dirty="0"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61699" y="3725221"/>
            <a:ext cx="7543187" cy="1511300"/>
          </a:xfrm>
          <a:prstGeom prst="rect">
            <a:avLst/>
          </a:prstGeom>
          <a:solidFill>
            <a:srgbClr val="B4EA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AU" sz="2000" u="sng" dirty="0">
                <a:cs typeface="Arial" charset="0"/>
              </a:rPr>
              <a:t>Ground Validation Program and Instrumentation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 smtClean="0">
                <a:cs typeface="Arial" charset="0"/>
              </a:rPr>
              <a:t>Set </a:t>
            </a:r>
            <a:r>
              <a:rPr lang="en-AU" sz="2000" dirty="0">
                <a:cs typeface="Arial" charset="0"/>
              </a:rPr>
              <a:t>national standards &amp; field validation </a:t>
            </a:r>
            <a:r>
              <a:rPr lang="en-AU" sz="2000" dirty="0" smtClean="0">
                <a:cs typeface="Arial" charset="0"/>
              </a:rPr>
              <a:t>protocols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 smtClean="0">
                <a:cs typeface="Arial" charset="0"/>
              </a:rPr>
              <a:t>TERN sites, vegetation structure, LiDAR and hyperspectral</a:t>
            </a:r>
            <a:endParaRPr lang="en-AU" sz="2000" dirty="0" smtClean="0"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AU" sz="2000" dirty="0" smtClean="0">
                <a:cs typeface="Arial" charset="0"/>
              </a:rPr>
              <a:t>International </a:t>
            </a:r>
            <a:r>
              <a:rPr lang="en-AU" sz="2000" dirty="0">
                <a:cs typeface="Arial" charset="0"/>
              </a:rPr>
              <a:t>Benchmarking </a:t>
            </a:r>
            <a:r>
              <a:rPr lang="en-AU" sz="2000" dirty="0" smtClean="0">
                <a:cs typeface="Arial" charset="0"/>
              </a:rPr>
              <a:t>(e.g. </a:t>
            </a:r>
            <a:r>
              <a:rPr lang="en-AU" sz="2000" dirty="0">
                <a:cs typeface="Arial" charset="0"/>
              </a:rPr>
              <a:t>CEOS </a:t>
            </a:r>
            <a:r>
              <a:rPr lang="en-AU" sz="2000" dirty="0" smtClean="0">
                <a:cs typeface="Arial" charset="0"/>
              </a:rPr>
              <a:t>WGCV)</a:t>
            </a:r>
            <a:endParaRPr lang="en-AU" sz="2000" dirty="0"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77371" y="5315850"/>
            <a:ext cx="7327516" cy="1196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AU" sz="2000" u="sng" dirty="0" smtClean="0">
                <a:cs typeface="Arial" charset="0"/>
              </a:rPr>
              <a:t>Knowledge Brokering and User Engagement</a:t>
            </a:r>
            <a:endParaRPr lang="en-AU" sz="2000" u="sng" dirty="0"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AU" sz="2000" dirty="0" smtClean="0">
                <a:cs typeface="Arial" charset="0"/>
              </a:rPr>
              <a:t>End-user requirements, survey, communications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 smtClean="0">
                <a:cs typeface="Arial" charset="0"/>
              </a:rPr>
              <a:t>Website, workshops, etc.</a:t>
            </a:r>
            <a:endParaRPr lang="en-AU" sz="2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615" y="5075417"/>
            <a:ext cx="2171227" cy="54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56" y="3468257"/>
            <a:ext cx="1134405" cy="42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67543" y="116631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alibri"/>
              <a:buNone/>
            </a:pPr>
            <a:r>
              <a:rPr lang="en-US" dirty="0" smtClean="0">
                <a:solidFill>
                  <a:schemeClr val="lt2"/>
                </a:solidFill>
              </a:rPr>
              <a:t>TERN </a:t>
            </a:r>
            <a:r>
              <a:rPr lang="en-US" dirty="0" err="1" smtClean="0">
                <a:solidFill>
                  <a:schemeClr val="lt2"/>
                </a:solidFill>
              </a:rPr>
              <a:t>AusCover</a:t>
            </a:r>
            <a:r>
              <a:rPr lang="en-US" dirty="0" smtClean="0">
                <a:solidFill>
                  <a:schemeClr val="lt2"/>
                </a:solidFill>
              </a:rPr>
              <a:t> </a:t>
            </a:r>
            <a:r>
              <a:rPr lang="en-US" dirty="0" smtClean="0">
                <a:solidFill>
                  <a:schemeClr val="lt2"/>
                </a:solidFill>
              </a:rPr>
              <a:t>Team &amp; Network</a:t>
            </a:r>
            <a:endParaRPr lang="en-US" dirty="0">
              <a:solidFill>
                <a:schemeClr val="l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543" y="4472623"/>
            <a:ext cx="712032" cy="712032"/>
          </a:xfrm>
          <a:prstGeom prst="rect">
            <a:avLst/>
          </a:prstGeom>
        </p:spPr>
      </p:pic>
      <p:pic>
        <p:nvPicPr>
          <p:cNvPr id="8" name="Picture 11" descr="auout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145" y="1254163"/>
            <a:ext cx="5533312" cy="46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1234919" y="1445110"/>
            <a:ext cx="7091605" cy="4075875"/>
            <a:chOff x="875" y="935"/>
            <a:chExt cx="4651" cy="2903"/>
          </a:xfrm>
        </p:grpSpPr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2336" y="2717"/>
              <a:ext cx="1978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 flipH="1" flipV="1">
              <a:off x="2517" y="1375"/>
              <a:ext cx="1270" cy="1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2"/>
            <p:cNvSpPr>
              <a:spLocks noChangeShapeType="1"/>
            </p:cNvSpPr>
            <p:nvPr/>
          </p:nvSpPr>
          <p:spPr bwMode="auto">
            <a:xfrm flipV="1">
              <a:off x="3787" y="2101"/>
              <a:ext cx="527" cy="1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2336" y="2717"/>
              <a:ext cx="1342" cy="1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2336" y="2717"/>
              <a:ext cx="21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flipV="1">
              <a:off x="2336" y="1706"/>
              <a:ext cx="1649" cy="10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1837" y="2232"/>
              <a:ext cx="1950" cy="10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3985" y="1525"/>
              <a:ext cx="936" cy="576"/>
            </a:xfrm>
            <a:prstGeom prst="rect">
              <a:avLst/>
            </a:prstGeom>
            <a:solidFill>
              <a:srgbClr val="99FF66">
                <a:alpha val="6313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r>
                <a:rPr lang="en-AU" sz="1200" u="sng" dirty="0"/>
                <a:t>Brisbane </a:t>
              </a:r>
              <a:r>
                <a:rPr lang="en-AU" sz="1200" u="sng" dirty="0" smtClean="0"/>
                <a:t>Node</a:t>
              </a:r>
            </a:p>
            <a:p>
              <a:pPr defTabSz="914400"/>
              <a:r>
                <a:rPr lang="en-AU" sz="1200" u="sng" dirty="0" smtClean="0"/>
                <a:t>Stuart </a:t>
              </a:r>
              <a:r>
                <a:rPr lang="en-AU" sz="1200" u="sng" dirty="0" err="1" smtClean="0"/>
                <a:t>Phinn</a:t>
              </a:r>
              <a:r>
                <a:rPr lang="en-AU" sz="1200" u="sng" dirty="0" smtClean="0"/>
                <a:t> (UQ)</a:t>
              </a:r>
              <a:endParaRPr lang="en-AU" sz="1200" u="sng" dirty="0"/>
            </a:p>
            <a:p>
              <a:pPr defTabSz="914400"/>
              <a:r>
                <a:rPr lang="en-AU" sz="1000" dirty="0"/>
                <a:t>Kasper Johansen UQ)</a:t>
              </a:r>
            </a:p>
            <a:p>
              <a:pPr defTabSz="914400"/>
              <a:r>
                <a:rPr lang="en-AU" sz="1000" dirty="0"/>
                <a:t>Peter </a:t>
              </a:r>
              <a:r>
                <a:rPr lang="en-AU" sz="1000" dirty="0" err="1"/>
                <a:t>Scarth</a:t>
              </a:r>
              <a:r>
                <a:rPr lang="en-AU" sz="1000" dirty="0"/>
                <a:t> </a:t>
              </a:r>
              <a:r>
                <a:rPr lang="en-AU" sz="1000" dirty="0" smtClean="0"/>
                <a:t>(UQ)</a:t>
              </a:r>
              <a:endParaRPr lang="en-AU" sz="1000" dirty="0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3124" y="3243"/>
              <a:ext cx="920" cy="417"/>
            </a:xfrm>
            <a:prstGeom prst="rect">
              <a:avLst/>
            </a:prstGeom>
            <a:solidFill>
              <a:srgbClr val="99FF66">
                <a:alpha val="6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AU" sz="1200" u="sng" dirty="0"/>
                <a:t>Melbourne Node</a:t>
              </a:r>
            </a:p>
            <a:p>
              <a:r>
                <a:rPr lang="en-AU" sz="1000" dirty="0"/>
                <a:t>Ian Grant (BoM)</a:t>
              </a:r>
            </a:p>
            <a:p>
              <a:r>
                <a:rPr lang="en-AU" sz="1000" dirty="0"/>
                <a:t>Simon Jones (RMIT)</a:t>
              </a:r>
            </a:p>
            <a:p>
              <a:endParaRPr lang="en-AU" sz="1000" dirty="0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2109" y="935"/>
              <a:ext cx="952" cy="440"/>
            </a:xfrm>
            <a:prstGeom prst="rect">
              <a:avLst/>
            </a:prstGeom>
            <a:solidFill>
              <a:srgbClr val="99FF66">
                <a:alpha val="6313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AU" sz="1200" u="sng"/>
                <a:t>Darwin Node</a:t>
              </a:r>
            </a:p>
            <a:p>
              <a:r>
                <a:rPr lang="en-AU" sz="1000"/>
                <a:t>Stefan Maier (CDU)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4459" y="2588"/>
              <a:ext cx="923" cy="319"/>
            </a:xfrm>
            <a:prstGeom prst="rect">
              <a:avLst/>
            </a:prstGeom>
            <a:solidFill>
              <a:srgbClr val="99FF66">
                <a:alpha val="6313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AU" sz="1200" u="sng"/>
                <a:t>Sydney Node</a:t>
              </a:r>
            </a:p>
            <a:p>
              <a:r>
                <a:rPr lang="en-AU" sz="1000"/>
                <a:t>Alfredo Huete (UTS)</a:t>
              </a: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1993" y="2959"/>
              <a:ext cx="1086" cy="334"/>
            </a:xfrm>
            <a:prstGeom prst="rect">
              <a:avLst/>
            </a:prstGeom>
            <a:solidFill>
              <a:srgbClr val="99FF66">
                <a:alpha val="6313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AU" sz="1200" u="sng"/>
                <a:t>Adelaide Node</a:t>
              </a:r>
            </a:p>
            <a:p>
              <a:r>
                <a:rPr lang="en-AU" sz="1000"/>
                <a:t>Megan Lewis (Adel. U.)</a:t>
              </a: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4273" y="3047"/>
              <a:ext cx="1253" cy="396"/>
            </a:xfrm>
            <a:prstGeom prst="rect">
              <a:avLst/>
            </a:prstGeom>
            <a:solidFill>
              <a:srgbClr val="99FF66">
                <a:alpha val="6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AU" sz="1200" u="sng"/>
                <a:t>Canberra Node</a:t>
              </a:r>
            </a:p>
            <a:p>
              <a:r>
                <a:rPr lang="en-AU" sz="1000"/>
                <a:t>Alex Held (CSIRO)</a:t>
              </a:r>
            </a:p>
            <a:p>
              <a:r>
                <a:rPr lang="en-AU" sz="1000"/>
                <a:t>Medhavy Thankappan (GA)</a:t>
              </a: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 flipV="1">
              <a:off x="1837" y="1375"/>
              <a:ext cx="680" cy="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V="1">
              <a:off x="1837" y="1706"/>
              <a:ext cx="2148" cy="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1837" y="2232"/>
              <a:ext cx="2622" cy="4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1837" y="2232"/>
              <a:ext cx="499" cy="4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2336" y="1375"/>
              <a:ext cx="181" cy="1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4041" y="2717"/>
              <a:ext cx="418" cy="1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H="1" flipV="1">
              <a:off x="2517" y="1375"/>
              <a:ext cx="1468" cy="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flipH="1" flipV="1">
              <a:off x="4314" y="2101"/>
              <a:ext cx="145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 flipH="1" flipV="1">
              <a:off x="2517" y="1375"/>
              <a:ext cx="1797" cy="1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9"/>
            <p:cNvSpPr>
              <a:spLocks noChangeShapeType="1"/>
            </p:cNvSpPr>
            <p:nvPr/>
          </p:nvSpPr>
          <p:spPr bwMode="auto">
            <a:xfrm flipV="1">
              <a:off x="4314" y="2101"/>
              <a:ext cx="0" cy="1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0"/>
            <p:cNvSpPr>
              <a:spLocks noChangeShapeType="1"/>
            </p:cNvSpPr>
            <p:nvPr/>
          </p:nvSpPr>
          <p:spPr bwMode="auto">
            <a:xfrm flipH="1">
              <a:off x="3787" y="3113"/>
              <a:ext cx="527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 flipH="1" flipV="1">
              <a:off x="1837" y="2232"/>
              <a:ext cx="2477" cy="8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875" y="2241"/>
              <a:ext cx="952" cy="286"/>
            </a:xfrm>
            <a:prstGeom prst="rect">
              <a:avLst/>
            </a:prstGeom>
            <a:solidFill>
              <a:srgbClr val="99FF66">
                <a:alpha val="6196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AU" sz="1200" u="sng" dirty="0"/>
                <a:t>Perth Node</a:t>
              </a:r>
            </a:p>
            <a:p>
              <a:r>
                <a:rPr lang="en-AU" sz="1000" dirty="0" smtClean="0"/>
                <a:t>Peter </a:t>
              </a:r>
              <a:r>
                <a:rPr lang="en-AU" sz="1000" dirty="0" err="1" smtClean="0"/>
                <a:t>Fearns</a:t>
              </a:r>
              <a:r>
                <a:rPr lang="en-AU" sz="1000" dirty="0" smtClean="0"/>
                <a:t> </a:t>
              </a:r>
              <a:r>
                <a:rPr lang="en-AU" sz="1000" dirty="0"/>
                <a:t>(Curtin)</a:t>
              </a:r>
            </a:p>
          </p:txBody>
        </p:sp>
      </p:grpSp>
      <p:sp>
        <p:nvSpPr>
          <p:cNvPr id="10" name="Line 31"/>
          <p:cNvSpPr>
            <a:spLocks noChangeShapeType="1"/>
          </p:cNvSpPr>
          <p:nvPr/>
        </p:nvSpPr>
        <p:spPr bwMode="auto">
          <a:xfrm flipV="1">
            <a:off x="6158334" y="1523483"/>
            <a:ext cx="671508" cy="596612"/>
          </a:xfrm>
          <a:prstGeom prst="line">
            <a:avLst/>
          </a:prstGeom>
          <a:noFill/>
          <a:ln w="76200" cmpd="tri">
            <a:solidFill>
              <a:schemeClr val="tx1"/>
            </a:solidFill>
            <a:prstDash val="sysDash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5976886" y="1090977"/>
            <a:ext cx="2924842" cy="626797"/>
          </a:xfrm>
          <a:prstGeom prst="rect">
            <a:avLst/>
          </a:prstGeom>
          <a:solidFill>
            <a:srgbClr val="FF6600"/>
          </a:solidFill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AU" sz="1200" dirty="0">
                <a:solidFill>
                  <a:srgbClr val="FFFFFF"/>
                </a:solidFill>
              </a:rPr>
              <a:t>Securing Data and Collaborations </a:t>
            </a:r>
          </a:p>
          <a:p>
            <a:pPr defTabSz="914400" eaLnBrk="1" hangingPunct="1"/>
            <a:r>
              <a:rPr lang="en-AU" sz="1200" dirty="0">
                <a:solidFill>
                  <a:srgbClr val="FFFFFF"/>
                </a:solidFill>
              </a:rPr>
              <a:t>via Links to International Agencies and Networks</a:t>
            </a:r>
          </a:p>
        </p:txBody>
      </p:sp>
      <p:pic>
        <p:nvPicPr>
          <p:cNvPr id="38" name="Picture 18" descr="UQlogoC-colour-M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1818" y="2801358"/>
            <a:ext cx="1044445" cy="27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 descr="ualogo_cmyk#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375" y="4932627"/>
            <a:ext cx="1007852" cy="41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5" descr="QLDgov_land_2line_rg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1144" y="2392794"/>
            <a:ext cx="1242662" cy="37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5" descr="RMIT 0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330" y="5202786"/>
            <a:ext cx="1060810" cy="44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1" descr="Logo_CurtinUni_PMS1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26" y="2916486"/>
            <a:ext cx="1672638" cy="37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 descr="CDU_MasterLogo_Colour_CMYK7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615" y="913264"/>
            <a:ext cx="1228939" cy="53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 descr="BM_stacked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581" y="5560444"/>
            <a:ext cx="1244901" cy="79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0464" y="3801005"/>
            <a:ext cx="468095" cy="5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467" y="1725896"/>
            <a:ext cx="686132" cy="5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879" y="755355"/>
            <a:ext cx="652588" cy="36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0780" y="735869"/>
            <a:ext cx="863002" cy="3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6326" y="738346"/>
            <a:ext cx="899595" cy="34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4076" y="4306511"/>
            <a:ext cx="2905521" cy="1843475"/>
            <a:chOff x="148856" y="4832943"/>
            <a:chExt cx="2931028" cy="1621020"/>
          </a:xfrm>
        </p:grpSpPr>
        <p:sp>
          <p:nvSpPr>
            <p:cNvPr id="53" name="TextBox 52"/>
            <p:cNvSpPr txBox="1"/>
            <p:nvPr/>
          </p:nvSpPr>
          <p:spPr>
            <a:xfrm>
              <a:off x="148857" y="4847982"/>
              <a:ext cx="2931027" cy="1605981"/>
            </a:xfrm>
            <a:prstGeom prst="rect">
              <a:avLst/>
            </a:prstGeom>
            <a:noFill/>
            <a:ln w="76200" cmpd="tri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8</a:t>
              </a:r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ea typeface="+mn-ea"/>
                  <a:cs typeface="+mn-cs"/>
                </a:rPr>
                <a:t> 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ea typeface="+mn-ea"/>
                  <a:cs typeface="+mn-cs"/>
                </a:rPr>
                <a:t>Regional Nodes</a:t>
              </a:r>
            </a:p>
            <a:p>
              <a:pPr>
                <a:defRPr/>
              </a:pPr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ea typeface="+mn-ea"/>
                  <a:cs typeface="+mn-cs"/>
                </a:rPr>
                <a:t>12 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ea typeface="+mn-ea"/>
                  <a:cs typeface="+mn-cs"/>
                </a:rPr>
                <a:t>Institutions</a:t>
              </a:r>
            </a:p>
            <a:p>
              <a:pPr>
                <a:defRPr/>
              </a:pP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ea typeface="+mn-ea"/>
                  <a:cs typeface="+mn-cs"/>
                </a:rPr>
                <a:t>28+ Researchers and Students</a:t>
              </a:r>
            </a:p>
            <a:p>
              <a:pPr>
                <a:defRPr/>
              </a:pP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ea typeface="+mn-ea"/>
                  <a:cs typeface="+mn-cs"/>
                </a:rPr>
                <a:t>..over 500 </a:t>
              </a:r>
              <a:r>
                <a:rPr lang="en-US" sz="1600" b="1" dirty="0" err="1">
                  <a:solidFill>
                    <a:schemeClr val="accent6">
                      <a:lumMod val="75000"/>
                    </a:schemeClr>
                  </a:solidFill>
                  <a:ea typeface="+mn-ea"/>
                  <a:cs typeface="+mn-cs"/>
                </a:rPr>
                <a:t>TBytes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ea typeface="+mn-ea"/>
                  <a:cs typeface="+mn-cs"/>
                </a:rPr>
                <a:t> of </a:t>
              </a:r>
            </a:p>
            <a:p>
              <a:pPr>
                <a:defRPr/>
              </a:pP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ea typeface="+mn-ea"/>
                  <a:cs typeface="+mn-cs"/>
                </a:rPr>
                <a:t>ground, airborne and</a:t>
              </a:r>
            </a:p>
            <a:p>
              <a:pPr>
                <a:defRPr/>
              </a:pP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ea typeface="+mn-ea"/>
                  <a:cs typeface="+mn-cs"/>
                </a:rPr>
                <a:t> satellite data</a:t>
              </a:r>
            </a:p>
            <a:p>
              <a:pPr>
                <a:defRPr/>
              </a:pPr>
              <a:endParaRPr lang="en-US" sz="16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endParaRPr>
            </a:p>
          </p:txBody>
        </p:sp>
        <p:sp>
          <p:nvSpPr>
            <p:cNvPr id="54" name="Rectangular Callout 53"/>
            <p:cNvSpPr/>
            <p:nvPr/>
          </p:nvSpPr>
          <p:spPr>
            <a:xfrm>
              <a:off x="148856" y="4832943"/>
              <a:ext cx="2813142" cy="1555630"/>
            </a:xfrm>
            <a:prstGeom prst="wedgeRectCallout">
              <a:avLst>
                <a:gd name="adj1" fmla="val 46560"/>
                <a:gd name="adj2" fmla="val -9574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pic>
        <p:nvPicPr>
          <p:cNvPr id="55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687" y="1773633"/>
            <a:ext cx="780666" cy="25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university_of_alberta_logo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28" y="1763825"/>
            <a:ext cx="345805" cy="318422"/>
          </a:xfrm>
          <a:prstGeom prst="rect">
            <a:avLst/>
          </a:prstGeom>
        </p:spPr>
      </p:pic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4955069" y="5521209"/>
            <a:ext cx="1402768" cy="452095"/>
          </a:xfrm>
          <a:prstGeom prst="rect">
            <a:avLst/>
          </a:prstGeom>
          <a:solidFill>
            <a:srgbClr val="99FF66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AU" sz="1200" u="sng" dirty="0" smtClean="0"/>
              <a:t>Hobart Node</a:t>
            </a:r>
          </a:p>
          <a:p>
            <a:r>
              <a:rPr lang="en-AU" sz="1000" dirty="0" err="1" smtClean="0"/>
              <a:t>Arko</a:t>
            </a:r>
            <a:r>
              <a:rPr lang="en-AU" sz="1000" dirty="0" smtClean="0"/>
              <a:t> </a:t>
            </a:r>
            <a:r>
              <a:rPr lang="en-AU" sz="1000" dirty="0" err="1" smtClean="0"/>
              <a:t>Lucieer</a:t>
            </a:r>
            <a:r>
              <a:rPr lang="en-AU" sz="1000" dirty="0" smtClean="0"/>
              <a:t> (U </a:t>
            </a:r>
            <a:r>
              <a:rPr lang="en-AU" sz="1000" dirty="0" err="1" smtClean="0"/>
              <a:t>Tas</a:t>
            </a:r>
            <a:r>
              <a:rPr lang="en-AU" sz="1000" dirty="0" smtClean="0"/>
              <a:t>)</a:t>
            </a:r>
            <a:endParaRPr lang="en-AU" sz="1000" dirty="0"/>
          </a:p>
          <a:p>
            <a:endParaRPr lang="en-AU" sz="10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620" y="5712262"/>
            <a:ext cx="509963" cy="5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16958" y="116630"/>
            <a:ext cx="8920715" cy="10954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lt2"/>
              </a:buClr>
              <a:buSzPct val="25000"/>
            </a:pPr>
            <a:r>
              <a:rPr lang="en-US" dirty="0" smtClean="0">
                <a:solidFill>
                  <a:schemeClr val="lt2"/>
                </a:solidFill>
              </a:rPr>
              <a:t>Field, Airborne and UAS Data </a:t>
            </a:r>
            <a:r>
              <a:rPr lang="en-US" dirty="0">
                <a:solidFill>
                  <a:schemeClr val="lt2"/>
                </a:solidFill>
              </a:rPr>
              <a:t>Collection for Validation </a:t>
            </a:r>
          </a:p>
        </p:txBody>
      </p:sp>
      <p:pic>
        <p:nvPicPr>
          <p:cNvPr id="39" name="Picture Placeholder 5"/>
          <p:cNvPicPr>
            <a:picLocks noChangeAspect="1"/>
          </p:cNvPicPr>
          <p:nvPr/>
        </p:nvPicPr>
        <p:blipFill>
          <a:blip r:embed="rId3"/>
          <a:srcRect l="3804" r="3804"/>
          <a:stretch>
            <a:fillRect/>
          </a:stretch>
        </p:blipFill>
        <p:spPr>
          <a:xfrm>
            <a:off x="1339702" y="1357193"/>
            <a:ext cx="6677339" cy="50958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901307" y="1357193"/>
            <a:ext cx="1982950" cy="1461413"/>
            <a:chOff x="7682566" y="1607547"/>
            <a:chExt cx="1982950" cy="1461413"/>
          </a:xfrm>
        </p:grpSpPr>
        <p:pic>
          <p:nvPicPr>
            <p:cNvPr id="41" name="Picture 5" descr="C:\Users\a1165445\Dropbox\Photos_for_ppt_maps\Ausplots\Rainfores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2566" y="1915324"/>
              <a:ext cx="1982950" cy="115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 bwMode="auto">
            <a:xfrm>
              <a:off x="7682566" y="1607547"/>
              <a:ext cx="19829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AU" b="1" dirty="0" smtClean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Rain Forest </a:t>
              </a:r>
              <a:endParaRPr lang="en-AU" b="1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68757" y="5191889"/>
            <a:ext cx="1968916" cy="1371665"/>
            <a:chOff x="7714435" y="4509122"/>
            <a:chExt cx="1968916" cy="1371665"/>
          </a:xfrm>
        </p:grpSpPr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4435" y="4509122"/>
              <a:ext cx="1968915" cy="106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 bwMode="auto">
            <a:xfrm>
              <a:off x="7714435" y="5573010"/>
              <a:ext cx="196891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AU" b="1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Tall Eucalypt Forest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64817" y="1362266"/>
            <a:ext cx="1809381" cy="1380391"/>
            <a:chOff x="-1175152" y="16425"/>
            <a:chExt cx="1809381" cy="1380391"/>
          </a:xfrm>
        </p:grpSpPr>
        <p:sp>
          <p:nvSpPr>
            <p:cNvPr id="49" name="TextBox 48"/>
            <p:cNvSpPr txBox="1"/>
            <p:nvPr/>
          </p:nvSpPr>
          <p:spPr bwMode="auto">
            <a:xfrm>
              <a:off x="-1175152" y="16425"/>
              <a:ext cx="180938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AU" b="1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Tropical Savanna</a:t>
              </a:r>
            </a:p>
          </p:txBody>
        </p:sp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5152" y="324202"/>
              <a:ext cx="1809381" cy="107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358286" y="2765948"/>
            <a:ext cx="2066533" cy="1368152"/>
            <a:chOff x="6655981" y="3531564"/>
            <a:chExt cx="2066533" cy="1368152"/>
          </a:xfrm>
        </p:grpSpPr>
        <p:pic>
          <p:nvPicPr>
            <p:cNvPr id="52" name="Picture 6" descr="C:\Users\a1165445\Dropbox\Photos_for_ppt_maps\Ausplots\Eucalypt_open_woodland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981" y="3805194"/>
              <a:ext cx="2066533" cy="109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52"/>
            <p:cNvSpPr txBox="1"/>
            <p:nvPr/>
          </p:nvSpPr>
          <p:spPr bwMode="auto">
            <a:xfrm>
              <a:off x="6655981" y="3531564"/>
              <a:ext cx="206653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AU" b="1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Eucalypt Open Woodland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00500" y="3353185"/>
            <a:ext cx="1773995" cy="1437998"/>
            <a:chOff x="2964354" y="5423356"/>
            <a:chExt cx="1773995" cy="1437998"/>
          </a:xfrm>
        </p:grpSpPr>
        <p:pic>
          <p:nvPicPr>
            <p:cNvPr id="55" name="Picture 8" descr="C:\Users\a1165445\Dropbox\Photos_for_ppt_maps\Ausplots\Mulga_shrublands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54" y="5731133"/>
              <a:ext cx="1773995" cy="1130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55"/>
            <p:cNvSpPr txBox="1"/>
            <p:nvPr/>
          </p:nvSpPr>
          <p:spPr bwMode="auto">
            <a:xfrm>
              <a:off x="2964355" y="5423356"/>
              <a:ext cx="17739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AU" b="1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Mulga </a:t>
              </a:r>
              <a:r>
                <a:rPr lang="en-AU" b="1" dirty="0" err="1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Shrubland</a:t>
              </a:r>
              <a:endParaRPr lang="en-AU" b="1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55910" y="4985186"/>
            <a:ext cx="1845234" cy="1358868"/>
            <a:chOff x="697765" y="4910842"/>
            <a:chExt cx="1845234" cy="1358868"/>
          </a:xfrm>
        </p:grpSpPr>
        <p:pic>
          <p:nvPicPr>
            <p:cNvPr id="61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65" y="5232795"/>
              <a:ext cx="1845234" cy="103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Box 61"/>
            <p:cNvSpPr txBox="1"/>
            <p:nvPr/>
          </p:nvSpPr>
          <p:spPr bwMode="auto">
            <a:xfrm>
              <a:off x="697765" y="4910842"/>
              <a:ext cx="18452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AU" b="1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Acacia </a:t>
              </a:r>
              <a:r>
                <a:rPr lang="en-AU" b="1" dirty="0" err="1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Shrubland</a:t>
              </a:r>
              <a:endParaRPr lang="en-AU" b="1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16958" y="2778928"/>
            <a:ext cx="2332932" cy="1589450"/>
            <a:chOff x="-1099555" y="2643955"/>
            <a:chExt cx="2332932" cy="1589450"/>
          </a:xfrm>
        </p:grpSpPr>
        <p:pic>
          <p:nvPicPr>
            <p:cNvPr id="64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9555" y="2966064"/>
              <a:ext cx="2332932" cy="1267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 bwMode="auto">
            <a:xfrm>
              <a:off x="-1099555" y="2643955"/>
              <a:ext cx="233293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AU" b="1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Spinifex Hummock </a:t>
              </a:r>
              <a:r>
                <a:rPr lang="en-AU" b="1" dirty="0" smtClean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Grassland</a:t>
              </a:r>
              <a:endParaRPr lang="en-AU" b="1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97282" y="4863724"/>
            <a:ext cx="1604750" cy="1484784"/>
            <a:chOff x="1938595" y="5738895"/>
            <a:chExt cx="1604750" cy="1484784"/>
          </a:xfrm>
        </p:grpSpPr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595" y="6034259"/>
              <a:ext cx="1604750" cy="118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1938595" y="5738895"/>
              <a:ext cx="16047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AU" b="1" dirty="0" err="1" smtClean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Mallee</a:t>
              </a:r>
              <a:endParaRPr lang="en-AU" b="1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7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67543" y="116631"/>
            <a:ext cx="8411762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alibri"/>
              <a:buNone/>
            </a:pPr>
            <a:r>
              <a:rPr lang="en-US" dirty="0" smtClean="0">
                <a:solidFill>
                  <a:schemeClr val="lt2"/>
                </a:solidFill>
              </a:rPr>
              <a:t>Data </a:t>
            </a:r>
            <a:r>
              <a:rPr lang="en-US" dirty="0">
                <a:solidFill>
                  <a:schemeClr val="lt2"/>
                </a:solidFill>
              </a:rPr>
              <a:t>p</a:t>
            </a:r>
            <a:r>
              <a:rPr lang="en-US" dirty="0" smtClean="0">
                <a:solidFill>
                  <a:schemeClr val="lt2"/>
                </a:solidFill>
              </a:rPr>
              <a:t>roducts, systems </a:t>
            </a:r>
            <a:r>
              <a:rPr lang="en-US" smtClean="0">
                <a:solidFill>
                  <a:schemeClr val="lt2"/>
                </a:solidFill>
              </a:rPr>
              <a:t>and services</a:t>
            </a:r>
            <a:endParaRPr lang="en-US" dirty="0">
              <a:solidFill>
                <a:schemeClr val="lt2"/>
              </a:solidFill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71214" y="894729"/>
            <a:ext cx="4128597" cy="554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25000"/>
              <a:buFont typeface="Calibri"/>
              <a:buNone/>
            </a:pPr>
            <a:r>
              <a:rPr lang="en-US" sz="1850" b="1" dirty="0" smtClean="0">
                <a:solidFill>
                  <a:srgbClr val="41648E"/>
                </a:solidFill>
              </a:rPr>
              <a:t>Data themes</a:t>
            </a:r>
            <a:endParaRPr lang="en-US" sz="1850" b="1" dirty="0">
              <a:solidFill>
                <a:srgbClr val="41648E"/>
              </a:solidFill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Land cover and Phenology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Fire dynamics and impact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Vegetation structure and biomass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Surface reflectance and LST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Field survey data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Airborne and UAS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sz="1110" b="1" i="0" u="none" strike="noStrike" cap="none" dirty="0" smtClean="0">
              <a:solidFill>
                <a:srgbClr val="4164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25000"/>
              <a:buFont typeface="Calibri"/>
              <a:buNone/>
            </a:pPr>
            <a:r>
              <a:rPr lang="en-US" sz="1850" b="1" dirty="0" smtClean="0">
                <a:solidFill>
                  <a:srgbClr val="41648E"/>
                </a:solidFill>
              </a:rPr>
              <a:t>Applied / Integration</a:t>
            </a:r>
            <a:endParaRPr lang="en-US" sz="1850" b="1" dirty="0">
              <a:solidFill>
                <a:srgbClr val="41648E"/>
              </a:solidFill>
            </a:endParaRPr>
          </a:p>
          <a:p>
            <a:pPr marL="457200" lvl="1" indent="-180975" rtl="0">
              <a:spcBef>
                <a:spcPts val="0"/>
              </a:spcBef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/>
              <a:t>Mangrove monitoring</a:t>
            </a:r>
          </a:p>
          <a:p>
            <a:pPr marL="457200" lvl="1" indent="-180975" rtl="0">
              <a:spcBef>
                <a:spcPts val="0"/>
              </a:spcBef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/>
              <a:t>Biomass maps</a:t>
            </a:r>
          </a:p>
          <a:p>
            <a:pPr marL="457200" lvl="1" indent="-180975" rtl="0">
              <a:spcBef>
                <a:spcPts val="0"/>
              </a:spcBef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/>
              <a:t>Soil moisture</a:t>
            </a:r>
            <a:endParaRPr lang="en-US" sz="185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sz="1110" b="1" i="0" u="none" strike="noStrike" cap="none" dirty="0">
              <a:solidFill>
                <a:srgbClr val="4164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25000"/>
              <a:buFont typeface="Calibri"/>
              <a:buNone/>
            </a:pPr>
            <a:r>
              <a:rPr lang="en-US" sz="1850" b="1" dirty="0" smtClean="0">
                <a:solidFill>
                  <a:srgbClr val="41648E"/>
                </a:solidFill>
              </a:rPr>
              <a:t>Satellite data sources</a:t>
            </a:r>
            <a:endParaRPr lang="en-US" sz="1850" b="1" dirty="0">
              <a:solidFill>
                <a:srgbClr val="41648E"/>
              </a:solidFill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Landsat, Sentinel-2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MODIS, VIIRS, Sentinel-3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Sentinel-1, </a:t>
            </a:r>
            <a:r>
              <a:rPr lang="en-US" sz="1850" dirty="0" err="1" smtClean="0">
                <a:solidFill>
                  <a:srgbClr val="41648E"/>
                </a:solidFill>
              </a:rPr>
              <a:t>NovaSAR</a:t>
            </a:r>
            <a:endParaRPr lang="en-US" sz="1850" dirty="0" smtClean="0">
              <a:solidFill>
                <a:srgbClr val="41648E"/>
              </a:solidFill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AVHRR, </a:t>
            </a:r>
            <a:r>
              <a:rPr lang="en-US" sz="1850" dirty="0" err="1" smtClean="0">
                <a:solidFill>
                  <a:srgbClr val="41648E"/>
                </a:solidFill>
              </a:rPr>
              <a:t>MetOp</a:t>
            </a:r>
            <a:endParaRPr lang="en-US" sz="1850" dirty="0" smtClean="0">
              <a:solidFill>
                <a:srgbClr val="41648E"/>
              </a:solidFill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48E"/>
              </a:buClr>
              <a:buSzPct val="97368"/>
              <a:buFont typeface="Arial"/>
              <a:buChar char="•"/>
            </a:pPr>
            <a:r>
              <a:rPr lang="en-US" sz="1850" dirty="0" smtClean="0">
                <a:solidFill>
                  <a:srgbClr val="41648E"/>
                </a:solidFill>
              </a:rPr>
              <a:t>Himawari-8, SMAP</a:t>
            </a:r>
            <a:endParaRPr lang="en-US" sz="1850" dirty="0">
              <a:solidFill>
                <a:srgbClr val="41648E"/>
              </a:solidFill>
            </a:endParaRPr>
          </a:p>
        </p:txBody>
      </p:sp>
      <p:sp>
        <p:nvSpPr>
          <p:cNvPr id="7" name="Shape 100"/>
          <p:cNvSpPr txBox="1">
            <a:spLocks/>
          </p:cNvSpPr>
          <p:nvPr/>
        </p:nvSpPr>
        <p:spPr>
          <a:xfrm>
            <a:off x="4271212" y="894729"/>
            <a:ext cx="4872790" cy="554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US" sz="1850" b="1" dirty="0" smtClean="0">
                <a:solidFill>
                  <a:srgbClr val="41648E"/>
                </a:solidFill>
              </a:rPr>
              <a:t>Data systems and services</a:t>
            </a:r>
          </a:p>
          <a:p>
            <a:pPr marL="457200" lvl="1" indent="-190500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US" sz="1850" dirty="0" smtClean="0">
                <a:solidFill>
                  <a:srgbClr val="41648E"/>
                </a:solidFill>
              </a:rPr>
              <a:t>File formats, Metadata</a:t>
            </a:r>
          </a:p>
          <a:p>
            <a:pPr marL="457200" lvl="1" indent="-190500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US" sz="1850" dirty="0" smtClean="0">
                <a:solidFill>
                  <a:srgbClr val="41648E"/>
                </a:solidFill>
              </a:rPr>
              <a:t>Storage and data systems/services</a:t>
            </a:r>
          </a:p>
          <a:p>
            <a:pPr marL="457200" lvl="1" indent="-190500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US" sz="1850" dirty="0" smtClean="0">
                <a:solidFill>
                  <a:srgbClr val="41648E"/>
                </a:solidFill>
              </a:rPr>
              <a:t>Open and free, No login</a:t>
            </a:r>
          </a:p>
          <a:p>
            <a:pPr marL="457200" lvl="1" indent="-190500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US" sz="1850" dirty="0" smtClean="0">
                <a:solidFill>
                  <a:srgbClr val="41648E"/>
                </a:solidFill>
              </a:rPr>
              <a:t>OGC protocols, Programmable access</a:t>
            </a:r>
          </a:p>
          <a:p>
            <a:pPr marL="457200" lvl="1" indent="-190500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US" sz="1850" dirty="0" smtClean="0">
                <a:solidFill>
                  <a:srgbClr val="41648E"/>
                </a:solidFill>
              </a:rPr>
              <a:t>Extensible nationwide system. Contributors manage their own data/metadata</a:t>
            </a:r>
          </a:p>
          <a:p>
            <a:pPr>
              <a:spcBef>
                <a:spcPts val="0"/>
              </a:spcBef>
              <a:buSzPct val="25000"/>
            </a:pPr>
            <a:endParaRPr lang="en-US" sz="1110" b="1" dirty="0" smtClean="0">
              <a:solidFill>
                <a:srgbClr val="41648E"/>
              </a:solidFill>
            </a:endParaRP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US" sz="1850" b="1" dirty="0" smtClean="0">
                <a:solidFill>
                  <a:srgbClr val="41648E"/>
                </a:solidFill>
              </a:rPr>
              <a:t>Common (open) platforms</a:t>
            </a:r>
          </a:p>
          <a:p>
            <a:pPr marL="457200" lvl="1" indent="-180975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US" sz="1850" dirty="0" smtClean="0"/>
              <a:t>Research infrastructure (NCRIS facilities)</a:t>
            </a:r>
          </a:p>
          <a:p>
            <a:pPr marL="457200" lvl="1" indent="-180975">
              <a:spcBef>
                <a:spcPts val="0"/>
              </a:spcBef>
              <a:buSzPct val="97368"/>
            </a:pPr>
            <a:r>
              <a:rPr lang="en-US" sz="1850" dirty="0" smtClean="0"/>
              <a:t>International current best practice</a:t>
            </a:r>
          </a:p>
          <a:p>
            <a:pPr marL="457200" lvl="1" indent="-180975">
              <a:spcBef>
                <a:spcPts val="0"/>
              </a:spcBef>
              <a:buSzPct val="97368"/>
            </a:pPr>
            <a:r>
              <a:rPr lang="en-US" sz="1850" dirty="0" smtClean="0"/>
              <a:t>THREDDS, DAP, </a:t>
            </a:r>
            <a:r>
              <a:rPr lang="en-US" sz="1850" dirty="0" err="1" smtClean="0"/>
              <a:t>Geoserver</a:t>
            </a:r>
            <a:r>
              <a:rPr lang="en-US" sz="1850" dirty="0" smtClean="0"/>
              <a:t>, Point clouds</a:t>
            </a:r>
          </a:p>
          <a:p>
            <a:pPr>
              <a:spcBef>
                <a:spcPts val="0"/>
              </a:spcBef>
              <a:buSzPct val="25000"/>
            </a:pPr>
            <a:endParaRPr lang="en-US" sz="1110" b="1" dirty="0" smtClean="0">
              <a:solidFill>
                <a:srgbClr val="41648E"/>
              </a:solidFill>
            </a:endParaRP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US" sz="1850" b="1" dirty="0" smtClean="0">
                <a:solidFill>
                  <a:srgbClr val="41648E"/>
                </a:solidFill>
              </a:rPr>
              <a:t>Guides &amp; information</a:t>
            </a:r>
          </a:p>
          <a:p>
            <a:pPr marL="457200" lvl="1" indent="-190500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US" sz="1850" dirty="0" smtClean="0">
                <a:solidFill>
                  <a:srgbClr val="41648E"/>
                </a:solidFill>
              </a:rPr>
              <a:t>Field data collection protocols</a:t>
            </a:r>
          </a:p>
          <a:p>
            <a:pPr marL="457200" lvl="1" indent="-190500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US" sz="1850" dirty="0" smtClean="0">
                <a:solidFill>
                  <a:srgbClr val="41648E"/>
                </a:solidFill>
              </a:rPr>
              <a:t>Website and Wiki</a:t>
            </a:r>
          </a:p>
          <a:p>
            <a:pPr>
              <a:spcBef>
                <a:spcPts val="0"/>
              </a:spcBef>
              <a:buSzPct val="25000"/>
            </a:pPr>
            <a:endParaRPr lang="en-US" sz="1110" b="1" dirty="0" smtClean="0">
              <a:solidFill>
                <a:srgbClr val="41648E"/>
              </a:solidFill>
            </a:endParaRPr>
          </a:p>
          <a:p>
            <a:pPr>
              <a:spcBef>
                <a:spcPts val="0"/>
              </a:spcBef>
              <a:buClr>
                <a:srgbClr val="41648E"/>
              </a:buClr>
              <a:buSzPct val="25000"/>
            </a:pPr>
            <a:r>
              <a:rPr lang="en-US" sz="1850" b="1" dirty="0" smtClean="0">
                <a:solidFill>
                  <a:srgbClr val="41648E"/>
                </a:solidFill>
              </a:rPr>
              <a:t>Expert network, wealth of knowledge</a:t>
            </a:r>
          </a:p>
          <a:p>
            <a:pPr marL="457200" lvl="1" indent="-190500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US" sz="1850" dirty="0" smtClean="0">
                <a:solidFill>
                  <a:srgbClr val="41648E"/>
                </a:solidFill>
              </a:rPr>
              <a:t>Multiple specialties, Multiple institutions</a:t>
            </a:r>
          </a:p>
          <a:p>
            <a:pPr marL="457200" lvl="1" indent="-190500">
              <a:spcBef>
                <a:spcPts val="0"/>
              </a:spcBef>
              <a:buClr>
                <a:srgbClr val="41648E"/>
              </a:buClr>
              <a:buSzPct val="97368"/>
            </a:pPr>
            <a:r>
              <a:rPr lang="en-US" sz="1850" dirty="0" smtClean="0">
                <a:solidFill>
                  <a:srgbClr val="41648E"/>
                </a:solidFill>
              </a:rPr>
              <a:t>International committees and collaborations</a:t>
            </a:r>
            <a:endParaRPr lang="en-US" sz="1850" dirty="0">
              <a:solidFill>
                <a:srgbClr val="4164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sCover data delivery 20120327.v1">
  <a:themeElements>
    <a:clrScheme name="Custom 1 TERN Corporate">
      <a:dk1>
        <a:srgbClr val="5D6B30"/>
      </a:dk1>
      <a:lt1>
        <a:srgbClr val="FFFFFF"/>
      </a:lt1>
      <a:dk2>
        <a:srgbClr val="41648E"/>
      </a:dk2>
      <a:lt2>
        <a:srgbClr val="BD4E17"/>
      </a:lt2>
      <a:accent1>
        <a:srgbClr val="BD4E17"/>
      </a:accent1>
      <a:accent2>
        <a:srgbClr val="41648E"/>
      </a:accent2>
      <a:accent3>
        <a:srgbClr val="41648E"/>
      </a:accent3>
      <a:accent4>
        <a:srgbClr val="BD4E17"/>
      </a:accent4>
      <a:accent5>
        <a:srgbClr val="A1B28E"/>
      </a:accent5>
      <a:accent6>
        <a:srgbClr val="C27415"/>
      </a:accent6>
      <a:hlink>
        <a:srgbClr val="616B30"/>
      </a:hlink>
      <a:folHlink>
        <a:srgbClr val="A1B2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816</Words>
  <Application>Microsoft Macintosh PowerPoint</Application>
  <PresentationFormat>On-screen Show (4:3)</PresentationFormat>
  <Paragraphs>237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ＭＳ Ｐゴシック</vt:lpstr>
      <vt:lpstr>Noto Sans Symbols</vt:lpstr>
      <vt:lpstr>Wingdings</vt:lpstr>
      <vt:lpstr>Arial</vt:lpstr>
      <vt:lpstr>AusCover data delivery 20120327.v1</vt:lpstr>
      <vt:lpstr>AusCover Remote Sensing Data Facility</vt:lpstr>
      <vt:lpstr>Relevance to CEOS &amp; WGISS</vt:lpstr>
      <vt:lpstr>Terrestrial Ecosystem Research Network</vt:lpstr>
      <vt:lpstr>TERN 2.0 – Draft (2018/19+)</vt:lpstr>
      <vt:lpstr>Similar international initiatives</vt:lpstr>
      <vt:lpstr>What does TERN AusCover do?</vt:lpstr>
      <vt:lpstr>TERN AusCover Team &amp; Network</vt:lpstr>
      <vt:lpstr>Field, Airborne and UAS Data Collection for Validation </vt:lpstr>
      <vt:lpstr>Data products, systems and services</vt:lpstr>
      <vt:lpstr>New features</vt:lpstr>
      <vt:lpstr>Messages</vt:lpstr>
      <vt:lpstr>Remarks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AusCover Remote Sensing Data Facility</dc:title>
  <cp:lastModifiedBy>Matt Paget</cp:lastModifiedBy>
  <cp:revision>42</cp:revision>
  <dcterms:modified xsi:type="dcterms:W3CDTF">2017-09-27T01:26:37Z</dcterms:modified>
</cp:coreProperties>
</file>