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4" r:id="rId2"/>
  </p:sldMasterIdLst>
  <p:notesMasterIdLst>
    <p:notesMasterId r:id="rId20"/>
  </p:notesMasterIdLst>
  <p:handoutMasterIdLst>
    <p:handoutMasterId r:id="rId21"/>
  </p:handoutMasterIdLst>
  <p:sldIdLst>
    <p:sldId id="270" r:id="rId3"/>
    <p:sldId id="381" r:id="rId4"/>
    <p:sldId id="382" r:id="rId5"/>
    <p:sldId id="370" r:id="rId6"/>
    <p:sldId id="399" r:id="rId7"/>
    <p:sldId id="403" r:id="rId8"/>
    <p:sldId id="404" r:id="rId9"/>
    <p:sldId id="405" r:id="rId10"/>
    <p:sldId id="406" r:id="rId11"/>
    <p:sldId id="395" r:id="rId12"/>
    <p:sldId id="396" r:id="rId13"/>
    <p:sldId id="397" r:id="rId14"/>
    <p:sldId id="410" r:id="rId15"/>
    <p:sldId id="408" r:id="rId16"/>
    <p:sldId id="407" r:id="rId17"/>
    <p:sldId id="411" r:id="rId18"/>
    <p:sldId id="41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6" autoAdjust="0"/>
    <p:restoredTop sz="94705" autoAdjust="0"/>
  </p:normalViewPr>
  <p:slideViewPr>
    <p:cSldViewPr snapToGrid="0">
      <p:cViewPr>
        <p:scale>
          <a:sx n="100" d="100"/>
          <a:sy n="100" d="100"/>
        </p:scale>
        <p:origin x="-100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3F38A-24F1-4C26-8935-1D40E4DE1223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C35C-391F-426B-975A-46F03E23A2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CDEA45-5117-4F31-8F31-B4DCE512F431}" type="datetimeFigureOut">
              <a:rPr lang="en-US" smtClean="0"/>
              <a:t>9/27/17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B4251-1CB2-47DC-A30E-F189D6C14B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2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F852AD-587D-45EC-BFC5-E0BA93343F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0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5074729-13E1-2744-9BC5-01A910C5C926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4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3AA2C1-FC40-F048-8E56-2193CCDAA4CB}" type="slidenum">
              <a:rPr lang="en-US" sz="1200"/>
              <a:pPr eaLnBrk="1" hangingPunct="1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635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C693D-26C7-4935-8493-5166D81BC31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135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contributors to this inflection point are NISAR, launching in 2021, providing an estimated 84 TB/day and SWOT at 19 TB/day.  Suggest the following slide as a backup</a:t>
            </a:r>
            <a:r>
              <a:rPr lang="en-US" baseline="0" dirty="0" smtClean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401-A14D-F84D-8E80-071A21B75D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B4251-1CB2-47DC-A30E-F189D6C14B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5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Shape 162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Shape 16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24800" y="6618288"/>
            <a:ext cx="1219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9900" y="1103313"/>
            <a:ext cx="8343900" cy="6477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225" y="5854700"/>
            <a:ext cx="3708400" cy="8890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1600" b="1">
                <a:solidFill>
                  <a:srgbClr val="104A84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65888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33D2C-CE13-420B-95DA-B996F42B51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0882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E138-7094-432B-8354-0461F484D1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134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6513"/>
            <a:ext cx="1960563" cy="6391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36513"/>
            <a:ext cx="5732462" cy="6391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DFC02-283E-413B-A62A-3021EE57F4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8042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9C0F1-BF59-4B8A-B57D-9A9BD26B9E67}" type="datetime1">
              <a:rPr lang="en-US" smtClean="0">
                <a:solidFill>
                  <a:srgbClr val="000000"/>
                </a:solidFill>
              </a:rPr>
              <a:t>9/27/17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A66F-646F-483B-95D8-95EED87EC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7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24800" y="6618288"/>
            <a:ext cx="12192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9900" y="1103313"/>
            <a:ext cx="8343900" cy="6477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225" y="5854700"/>
            <a:ext cx="3708400" cy="8890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1600" b="1">
                <a:solidFill>
                  <a:srgbClr val="104A8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65888" y="63039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43F1FE-77C5-4E0E-847B-3B8816AC07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4856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A69F-5CD1-4646-B217-3A7E8E562A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681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71CE5-0FEE-4610-AFEA-4CB07D870A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302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45F18-D243-4D3D-88A9-B71040636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0668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3891-DA8B-4217-8A2A-748EB46447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63147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F5A34-D5C8-4BFF-8D7B-8753E242A6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0386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852D3-3D0E-4F93-9823-945127AF5D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7132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80551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35FA9-8FEC-4B27-8195-9C021DF0F0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7722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8BF7A-98BF-47AE-9AB8-07ED2283E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5711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0601F-3A63-4921-A215-FC11CE895D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50836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6513"/>
            <a:ext cx="1960563" cy="6391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613" y="36513"/>
            <a:ext cx="5732462" cy="6391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9F040-3286-4A1A-92EE-D8BBC2CA54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8891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FDAC-D3A3-4025-95C3-ED09F0DD43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9532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613" y="1290638"/>
            <a:ext cx="3846512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290638"/>
            <a:ext cx="3846513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38ABF-CEAC-43C0-8780-BAF8872245B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0820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2A5D0-806E-4DF3-A3BD-59734EA0D6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174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B1B5-53DB-4081-B44F-C15D726C43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1738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7A0DC-7ADC-4DA1-BD0D-C3E9E3CD57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04865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C933-9A80-4F81-8068-9B5AF49164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29633"/>
      </p:ext>
    </p:extLst>
  </p:cSld>
  <p:clrMapOvr>
    <a:masterClrMapping/>
  </p:clrMapOvr>
  <p:transition xmlns:p14="http://schemas.microsoft.com/office/powerpoint/2010/main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24E0B-62FD-460B-B80A-93DF911C69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45847"/>
      </p:ext>
    </p:extLst>
  </p:cSld>
  <p:clrMapOvr>
    <a:masterClrMapping/>
  </p:clrMapOvr>
  <p:transition xmlns:p14="http://schemas.microsoft.com/office/powerpoint/2010/main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5039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09454-2F6F-4568-BB71-ADFB2C553CE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513"/>
            <a:ext cx="6950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52400" y="914400"/>
            <a:ext cx="8915400" cy="77788"/>
            <a:chOff x="281" y="734"/>
            <a:chExt cx="5616" cy="49"/>
          </a:xfrm>
        </p:grpSpPr>
        <p:sp>
          <p:nvSpPr>
            <p:cNvPr id="2" name="Line 7"/>
            <p:cNvSpPr>
              <a:spLocks noChangeShapeType="1"/>
            </p:cNvSpPr>
            <p:nvPr/>
          </p:nvSpPr>
          <p:spPr bwMode="auto">
            <a:xfrm>
              <a:off x="281" y="734"/>
              <a:ext cx="5616" cy="0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>
              <a:off x="281" y="783"/>
              <a:ext cx="5616" cy="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31" name="Picture 9" descr="nasa_3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77200" y="66675"/>
            <a:ext cx="1066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xmlns:p14="http://schemas.microsoft.com/office/powerpoint/2010/main">
    <p:wipe dir="d"/>
  </p:transition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9pPr>
    </p:titleStyle>
    <p:bodyStyle>
      <a:lvl1pPr marL="282575" indent="-282575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Font typeface="Times" pitchFamily="29" charset="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917575" indent="-1666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255713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1" charset="-128"/>
        </a:defRPr>
      </a:lvl4pPr>
      <a:lvl5pPr marL="15938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0510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082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654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265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503988"/>
            <a:ext cx="1905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96DCF0-5F3F-4F01-AAC2-24EBE5BDEA40}" type="slidenum">
              <a:rPr lang="en-US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3650" y="36513"/>
            <a:ext cx="69500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613" y="1290638"/>
            <a:ext cx="78454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8932863" y="0"/>
            <a:ext cx="211137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grpSp>
        <p:nvGrpSpPr>
          <p:cNvPr id="1030" name="Group 6"/>
          <p:cNvGrpSpPr>
            <a:grpSpLocks/>
          </p:cNvGrpSpPr>
          <p:nvPr userDrawn="1"/>
        </p:nvGrpSpPr>
        <p:grpSpPr bwMode="auto">
          <a:xfrm>
            <a:off x="152400" y="914400"/>
            <a:ext cx="8915400" cy="77788"/>
            <a:chOff x="281" y="734"/>
            <a:chExt cx="5616" cy="49"/>
          </a:xfrm>
        </p:grpSpPr>
        <p:sp>
          <p:nvSpPr>
            <p:cNvPr id="1032" name="Line 7"/>
            <p:cNvSpPr>
              <a:spLocks noChangeShapeType="1"/>
            </p:cNvSpPr>
            <p:nvPr/>
          </p:nvSpPr>
          <p:spPr bwMode="auto">
            <a:xfrm>
              <a:off x="281" y="734"/>
              <a:ext cx="5616" cy="0"/>
            </a:xfrm>
            <a:prstGeom prst="line">
              <a:avLst/>
            </a:prstGeom>
            <a:noFill/>
            <a:ln w="50800">
              <a:solidFill>
                <a:srgbClr val="114FFB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033" name="Line 8"/>
            <p:cNvSpPr>
              <a:spLocks noChangeShapeType="1"/>
            </p:cNvSpPr>
            <p:nvPr/>
          </p:nvSpPr>
          <p:spPr bwMode="auto">
            <a:xfrm>
              <a:off x="281" y="783"/>
              <a:ext cx="5616" cy="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pic>
        <p:nvPicPr>
          <p:cNvPr id="1031" name="Picture 9" descr="nasa_3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6675"/>
            <a:ext cx="1066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4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xmlns:p14="http://schemas.microsoft.com/office/powerpoint/2010/main">
    <p:wipe dir="d"/>
  </p:transition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  <a:ea typeface="MS PGothic" panose="020B0600070205080204" pitchFamily="34" charset="-128"/>
          <a:cs typeface="ＭＳ Ｐゴシック" pitchFamily="-65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07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1" charset="-128"/>
          <a:cs typeface="ヒラギノ角ゴ Pro W3" charset="0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466464"/>
            <a:ext cx="8343900" cy="987903"/>
          </a:xfrm>
        </p:spPr>
        <p:txBody>
          <a:bodyPr/>
          <a:lstStyle/>
          <a:p>
            <a:r>
              <a:rPr lang="en-US" altLang="en-US" dirty="0" smtClean="0"/>
              <a:t>NASA Agency Report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5932" y="1135190"/>
            <a:ext cx="7543230" cy="524611"/>
          </a:xfrm>
        </p:spPr>
        <p:txBody>
          <a:bodyPr/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Presented to the </a:t>
            </a:r>
          </a:p>
          <a:p>
            <a:pPr algn="ctr"/>
            <a:r>
              <a:rPr lang="en-US" dirty="0" smtClean="0"/>
              <a:t>CEOS WGISS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60201" y="5614420"/>
            <a:ext cx="51475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September 28, 2017</a:t>
            </a:r>
          </a:p>
          <a:p>
            <a:pPr algn="ctr"/>
            <a:r>
              <a:rPr lang="en-US" sz="1600" b="1" dirty="0" smtClean="0"/>
              <a:t>Dawn R. Lowe</a:t>
            </a:r>
          </a:p>
          <a:p>
            <a:pPr algn="ctr"/>
            <a:r>
              <a:rPr lang="en-US" sz="1600" b="1" dirty="0" smtClean="0"/>
              <a:t>Andrew E. Mitchell </a:t>
            </a:r>
          </a:p>
          <a:p>
            <a:pPr algn="ctr"/>
            <a:r>
              <a:rPr lang="en-US" sz="1600" b="1" dirty="0" smtClean="0"/>
              <a:t>ESDIS Project, NASA/Goddard Space Flight Center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91391103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EOSDIS Archive Is Expected to Grow Substantially</a:t>
            </a:r>
            <a:endParaRPr lang="en-US" dirty="0"/>
          </a:p>
        </p:txBody>
      </p:sp>
      <p:pic>
        <p:nvPicPr>
          <p:cNvPr id="3" name="Shape 50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52"/>
            <a:ext cx="8564226" cy="437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502"/>
          <p:cNvSpPr txBox="1"/>
          <p:nvPr/>
        </p:nvSpPr>
        <p:spPr>
          <a:xfrm>
            <a:off x="5730875" y="5628950"/>
            <a:ext cx="1242600" cy="31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You are here</a:t>
            </a:r>
          </a:p>
        </p:txBody>
      </p:sp>
      <p:cxnSp>
        <p:nvCxnSpPr>
          <p:cNvPr id="5" name="Shape 503"/>
          <p:cNvCxnSpPr>
            <a:stCxn id="4" idx="1"/>
          </p:cNvCxnSpPr>
          <p:nvPr/>
        </p:nvCxnSpPr>
        <p:spPr>
          <a:xfrm flipH="1" flipV="1">
            <a:off x="5130800" y="4813300"/>
            <a:ext cx="600075" cy="9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5A34-D5C8-4BFF-8D7B-8753E242A65C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32125"/>
      </p:ext>
    </p:extLst>
  </p:cSld>
  <p:clrMapOvr>
    <a:masterClrMapping/>
  </p:clrMapOvr>
  <p:transition xmlns:p14="http://schemas.microsoft.com/office/powerpoint/2010/main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513"/>
            <a:ext cx="7400925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EOSDIS New Missions - next 5 years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05947"/>
              </p:ext>
            </p:extLst>
          </p:nvPr>
        </p:nvGraphicFramePr>
        <p:xfrm>
          <a:off x="138113" y="980829"/>
          <a:ext cx="8934767" cy="5832389"/>
        </p:xfrm>
        <a:graphic>
          <a:graphicData uri="http://schemas.openxmlformats.org/drawingml/2006/table">
            <a:tbl>
              <a:tblPr/>
              <a:tblGrid>
                <a:gridCol w="2414587"/>
                <a:gridCol w="2438400"/>
                <a:gridCol w="2070100"/>
                <a:gridCol w="2011680"/>
              </a:tblGrid>
              <a:tr h="464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222222"/>
                          </a:solidFill>
                          <a:latin typeface="Arial"/>
                          <a:ea typeface="Avenir Next Demi Bold"/>
                          <a:cs typeface="Arial"/>
                          <a:sym typeface="Avenir Next Demi Bold"/>
                        </a:rPr>
                        <a:t>Missions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222222"/>
                          </a:solidFill>
                          <a:latin typeface="Arial"/>
                          <a:ea typeface="Avenir Next Demi Bold"/>
                          <a:cs typeface="Arial"/>
                          <a:sym typeface="Avenir Next Demi Bold"/>
                        </a:rPr>
                        <a:t>Launch Date</a:t>
                      </a:r>
                    </a:p>
                  </a:txBody>
                  <a:tcPr marL="35719" marR="35719" marT="35719" marB="35719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dirty="0" smtClean="0">
                          <a:solidFill>
                            <a:srgbClr val="222222"/>
                          </a:solidFill>
                          <a:latin typeface="Arial"/>
                          <a:ea typeface="Avenir Next Demi Bold"/>
                          <a:cs typeface="Arial"/>
                          <a:sym typeface="Avenir Next Demi Bold"/>
                        </a:rPr>
                        <a:t>Daily Data Volume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dirty="0" smtClean="0">
                          <a:solidFill>
                            <a:srgbClr val="222222"/>
                          </a:solidFill>
                          <a:latin typeface="Arial"/>
                          <a:ea typeface="Avenir Next Demi Bold"/>
                          <a:cs typeface="Arial"/>
                          <a:sym typeface="Avenir Next Demi Bold"/>
                        </a:rPr>
                        <a:t>GB/day</a:t>
                      </a:r>
                      <a:endParaRPr sz="1600" b="1" dirty="0">
                        <a:solidFill>
                          <a:srgbClr val="222222"/>
                        </a:solidFill>
                        <a:latin typeface="Arial"/>
                        <a:ea typeface="Avenir Next Demi Bold"/>
                        <a:cs typeface="Arial"/>
                        <a:sym typeface="Avenir Next Demi Bold"/>
                      </a:endParaRPr>
                    </a:p>
                  </a:txBody>
                  <a:tcPr marL="35719" marR="35719" marT="35719" marB="35719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dirty="0" smtClean="0">
                          <a:solidFill>
                            <a:srgbClr val="222222"/>
                          </a:solidFill>
                          <a:latin typeface="Arial"/>
                          <a:ea typeface="Avenir Next Demi Bold"/>
                          <a:cs typeface="Arial"/>
                          <a:sym typeface="Avenir Next Demi Bold"/>
                        </a:rPr>
                        <a:t>DAAC(s)</a:t>
                      </a:r>
                      <a:endParaRPr sz="1600" b="1" dirty="0">
                        <a:solidFill>
                          <a:srgbClr val="222222"/>
                        </a:solidFill>
                        <a:latin typeface="Arial"/>
                        <a:ea typeface="Avenir Next Demi Bold"/>
                        <a:cs typeface="Arial"/>
                        <a:sym typeface="Avenir Next Demi Bold"/>
                      </a:endParaRPr>
                    </a:p>
                  </a:txBody>
                  <a:tcPr marL="35719" marR="35719" marT="35719" marB="35719" horzOverflow="overflow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Sentinel-5P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Sept 21, 2017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GES DISC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077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JPSS-1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Nov 10, 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1,700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GES DISC, OB, LP, NSIDC, LAADS, ASDC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TSIS</a:t>
                      </a:r>
                      <a:r>
                        <a:rPr lang="en-US" sz="1200" b="0" i="0" u="none" strike="noStrike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on </a:t>
                      </a: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ISS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Nov 28, 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.541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GES DISC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ECOSTRESS on ISS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NET Aug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LP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GRACE FO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Feb 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.019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Sentinel-3B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Apr-Jun 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OB, LAADS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OCO-3 on ISS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GES DISC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ICESat-2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Sept 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NSIDC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GEDI</a:t>
                      </a:r>
                      <a:r>
                        <a:rPr lang="en-US" sz="1200" b="0" i="0" u="none" strike="noStrike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on </a:t>
                      </a: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ISS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Dec 2018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LP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MAIA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Sept 2020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ASDC(TBD)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CLARREO-PF on ISS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March 2021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ASDC(TBD)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SWOT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Apr 2021</a:t>
                      </a:r>
                    </a:p>
                  </a:txBody>
                  <a:tcPr marL="0" marR="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19,900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PO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TEMPO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Dec 2021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1,700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ASDC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NISAR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Dec 2021</a:t>
                      </a:r>
                    </a:p>
                  </a:txBody>
                  <a:tcPr marL="0" marR="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86,000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ASF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JPSS-2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2022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1,700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GES DISC, OB, LP, NSIDC, LAADS, ASDC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88319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PACE</a:t>
                      </a:r>
                      <a:endParaRPr lang="en-US" sz="1200" b="0" i="0" u="none" strike="noStrike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Jun 2022</a:t>
                      </a:r>
                    </a:p>
                  </a:txBody>
                  <a:tcPr marL="0" marR="0" marT="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3,500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OB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</a:tr>
              <a:tr h="445968">
                <a:tc>
                  <a:txBody>
                    <a:bodyPr/>
                    <a:lstStyle/>
                    <a:p>
                      <a:pPr marL="91440" algn="ctr" fontAlgn="b">
                        <a:lnSpc>
                          <a:spcPct val="100000"/>
                        </a:lnSpc>
                      </a:pPr>
                      <a:r>
                        <a:rPr lang="en-US" sz="1600" b="1" i="0" u="none" strike="noStrike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TOTAL</a:t>
                      </a:r>
                      <a:endParaRPr lang="en-US" sz="1600" b="1" i="0" u="none" strike="noStrike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118</a:t>
                      </a:r>
                      <a:r>
                        <a:rPr lang="en-US" sz="1600" b="1" baseline="0" dirty="0" smtClean="0">
                          <a:latin typeface="+mj-lt"/>
                          <a:ea typeface="Times New Roman" charset="0"/>
                          <a:cs typeface="Times New Roman" charset="0"/>
                        </a:rPr>
                        <a:t> TB/day</a:t>
                      </a:r>
                      <a:endParaRPr lang="en-US" sz="1600" b="1" dirty="0"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03" y="77592"/>
            <a:ext cx="6950075" cy="854075"/>
          </a:xfrm>
        </p:spPr>
        <p:txBody>
          <a:bodyPr>
            <a:noAutofit/>
          </a:bodyPr>
          <a:lstStyle/>
          <a:p>
            <a:r>
              <a:rPr lang="en-US" sz="2000" dirty="0" smtClean="0"/>
              <a:t>Long Term Vision: EOSDIS Is Migrating Science Archives to the Cloud for Improved Efficiency and Expansion End-User Analysis Capabilities  </a:t>
            </a:r>
            <a:endParaRPr lang="en-US" sz="2000" dirty="0"/>
          </a:p>
        </p:txBody>
      </p:sp>
      <p:grpSp>
        <p:nvGrpSpPr>
          <p:cNvPr id="3" name="Shape 543"/>
          <p:cNvGrpSpPr/>
          <p:nvPr/>
        </p:nvGrpSpPr>
        <p:grpSpPr>
          <a:xfrm>
            <a:off x="2434468" y="1534399"/>
            <a:ext cx="6447857" cy="4291582"/>
            <a:chOff x="2349124" y="1534399"/>
            <a:chExt cx="6447857" cy="4291582"/>
          </a:xfrm>
        </p:grpSpPr>
        <p:sp>
          <p:nvSpPr>
            <p:cNvPr id="5" name="Shape 545"/>
            <p:cNvSpPr txBox="1"/>
            <p:nvPr/>
          </p:nvSpPr>
          <p:spPr>
            <a:xfrm>
              <a:off x="4946237" y="1564919"/>
              <a:ext cx="3401219" cy="35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800" b="1" dirty="0">
                  <a:solidFill>
                    <a:srgbClr val="6D7B95"/>
                  </a:solidFill>
                  <a:latin typeface="Lato"/>
                  <a:ea typeface="Lato"/>
                  <a:cs typeface="Lato"/>
                  <a:sym typeface="Lato"/>
                </a:rPr>
                <a:t>EOSDIS </a:t>
              </a:r>
              <a:r>
                <a:rPr lang="en-US" sz="1800" b="1" dirty="0" smtClean="0">
                  <a:solidFill>
                    <a:srgbClr val="6D7B95"/>
                  </a:solidFill>
                  <a:latin typeface="Lato"/>
                  <a:ea typeface="Lato"/>
                  <a:cs typeface="Lato"/>
                  <a:sym typeface="Lato"/>
                </a:rPr>
                <a:t>Data Management</a:t>
              </a:r>
              <a:endParaRPr lang="en-US" sz="1800" b="1" dirty="0">
                <a:solidFill>
                  <a:srgbClr val="6D7B9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" name="Shape 546"/>
            <p:cNvSpPr/>
            <p:nvPr/>
          </p:nvSpPr>
          <p:spPr>
            <a:xfrm>
              <a:off x="5999308" y="4596275"/>
              <a:ext cx="2602148" cy="73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Science community brings algorithms to the data. </a:t>
              </a:r>
            </a:p>
          </p:txBody>
        </p:sp>
        <p:sp>
          <p:nvSpPr>
            <p:cNvPr id="7" name="Shape 547"/>
            <p:cNvSpPr txBox="1"/>
            <p:nvPr/>
          </p:nvSpPr>
          <p:spPr>
            <a:xfrm>
              <a:off x="5584581" y="4339456"/>
              <a:ext cx="3212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r>
                <a:rPr lang="en-US" sz="1800" b="1" dirty="0" smtClean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End-User Applications</a:t>
              </a:r>
              <a:endPara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8" name="Shape 548"/>
            <p:cNvGrpSpPr/>
            <p:nvPr/>
          </p:nvGrpSpPr>
          <p:grpSpPr>
            <a:xfrm>
              <a:off x="2354341" y="1534399"/>
              <a:ext cx="4268136" cy="4291582"/>
              <a:chOff x="1713013" y="670152"/>
              <a:chExt cx="5708354" cy="5684968"/>
            </a:xfrm>
          </p:grpSpPr>
          <p:sp>
            <p:nvSpPr>
              <p:cNvPr id="17" name="Shape 549"/>
              <p:cNvSpPr/>
              <p:nvPr/>
            </p:nvSpPr>
            <p:spPr>
              <a:xfrm>
                <a:off x="3729885" y="670152"/>
                <a:ext cx="1702800" cy="1656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259" y="0"/>
                    </a:moveTo>
                    <a:cubicBezTo>
                      <a:pt x="92805" y="0"/>
                      <a:pt x="120000" y="26862"/>
                      <a:pt x="120000" y="59999"/>
                    </a:cubicBezTo>
                    <a:cubicBezTo>
                      <a:pt x="120000" y="93137"/>
                      <a:pt x="92805" y="119999"/>
                      <a:pt x="59259" y="119999"/>
                    </a:cubicBezTo>
                    <a:cubicBezTo>
                      <a:pt x="52062" y="119999"/>
                      <a:pt x="45158" y="118763"/>
                      <a:pt x="38828" y="116269"/>
                    </a:cubicBezTo>
                    <a:lnTo>
                      <a:pt x="25174" y="98510"/>
                    </a:lnTo>
                    <a:cubicBezTo>
                      <a:pt x="24162" y="85181"/>
                      <a:pt x="22134" y="63472"/>
                      <a:pt x="230" y="47289"/>
                    </a:cubicBezTo>
                    <a:cubicBezTo>
                      <a:pt x="301" y="47307"/>
                      <a:pt x="241" y="46974"/>
                      <a:pt x="0" y="47233"/>
                    </a:cubicBezTo>
                    <a:cubicBezTo>
                      <a:pt x="3748" y="17907"/>
                      <a:pt x="28507" y="0"/>
                      <a:pt x="5925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6E9F7"/>
                  </a:gs>
                  <a:gs pos="100000">
                    <a:srgbClr val="C5D8F1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6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" name="Shape 550"/>
              <p:cNvSpPr/>
              <p:nvPr/>
            </p:nvSpPr>
            <p:spPr>
              <a:xfrm rot="2785082">
                <a:off x="5138197" y="1264379"/>
                <a:ext cx="1705851" cy="16566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360" y="0"/>
                    </a:moveTo>
                    <a:cubicBezTo>
                      <a:pt x="92850" y="0"/>
                      <a:pt x="120000" y="26862"/>
                      <a:pt x="120000" y="59999"/>
                    </a:cubicBezTo>
                    <a:cubicBezTo>
                      <a:pt x="120000" y="93137"/>
                      <a:pt x="92850" y="119999"/>
                      <a:pt x="59360" y="119999"/>
                    </a:cubicBezTo>
                    <a:cubicBezTo>
                      <a:pt x="52176" y="119999"/>
                      <a:pt x="45283" y="118763"/>
                      <a:pt x="38964" y="116269"/>
                    </a:cubicBezTo>
                    <a:lnTo>
                      <a:pt x="25953" y="100279"/>
                    </a:lnTo>
                    <a:cubicBezTo>
                      <a:pt x="24942" y="86950"/>
                      <a:pt x="21868" y="65734"/>
                      <a:pt x="0" y="49551"/>
                    </a:cubicBezTo>
                    <a:cubicBezTo>
                      <a:pt x="70" y="49569"/>
                      <a:pt x="250" y="48199"/>
                      <a:pt x="9" y="48458"/>
                    </a:cubicBezTo>
                    <a:cubicBezTo>
                      <a:pt x="3751" y="19132"/>
                      <a:pt x="28660" y="0"/>
                      <a:pt x="5936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6E9F7"/>
                  </a:gs>
                  <a:gs pos="100000">
                    <a:srgbClr val="C5D8F1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" name="Shape 551"/>
              <p:cNvSpPr/>
              <p:nvPr/>
            </p:nvSpPr>
            <p:spPr>
              <a:xfrm rot="5485519">
                <a:off x="5715603" y="2674943"/>
                <a:ext cx="1712629" cy="16568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601" y="0"/>
                    </a:moveTo>
                    <a:cubicBezTo>
                      <a:pt x="92958" y="0"/>
                      <a:pt x="119999" y="26862"/>
                      <a:pt x="119999" y="59999"/>
                    </a:cubicBezTo>
                    <a:cubicBezTo>
                      <a:pt x="119999" y="93137"/>
                      <a:pt x="92958" y="119999"/>
                      <a:pt x="59601" y="119999"/>
                    </a:cubicBezTo>
                    <a:cubicBezTo>
                      <a:pt x="52445" y="119999"/>
                      <a:pt x="45579" y="118763"/>
                      <a:pt x="39285" y="116269"/>
                    </a:cubicBezTo>
                    <a:cubicBezTo>
                      <a:pt x="34759" y="110350"/>
                      <a:pt x="31276" y="105455"/>
                      <a:pt x="26750" y="99535"/>
                    </a:cubicBezTo>
                    <a:cubicBezTo>
                      <a:pt x="25743" y="86206"/>
                      <a:pt x="22015" y="65149"/>
                      <a:pt x="233" y="48967"/>
                    </a:cubicBezTo>
                    <a:cubicBezTo>
                      <a:pt x="304" y="48984"/>
                      <a:pt x="240" y="48451"/>
                      <a:pt x="0" y="48711"/>
                    </a:cubicBezTo>
                    <a:cubicBezTo>
                      <a:pt x="3727" y="19385"/>
                      <a:pt x="29023" y="0"/>
                      <a:pt x="5960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6E9F7"/>
                  </a:gs>
                  <a:gs pos="100000">
                    <a:srgbClr val="C5D8F1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0" name="Shape 552"/>
              <p:cNvSpPr/>
              <p:nvPr/>
            </p:nvSpPr>
            <p:spPr>
              <a:xfrm rot="8125199">
                <a:off x="5121025" y="4101225"/>
                <a:ext cx="1707496" cy="16565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419" y="0"/>
                    </a:moveTo>
                    <a:cubicBezTo>
                      <a:pt x="92877" y="0"/>
                      <a:pt x="120000" y="26862"/>
                      <a:pt x="120000" y="59999"/>
                    </a:cubicBezTo>
                    <a:cubicBezTo>
                      <a:pt x="120000" y="93137"/>
                      <a:pt x="92877" y="119999"/>
                      <a:pt x="59419" y="119999"/>
                    </a:cubicBezTo>
                    <a:cubicBezTo>
                      <a:pt x="52242" y="119999"/>
                      <a:pt x="45355" y="118763"/>
                      <a:pt x="39043" y="116269"/>
                    </a:cubicBezTo>
                    <a:lnTo>
                      <a:pt x="25425" y="98510"/>
                    </a:lnTo>
                    <a:cubicBezTo>
                      <a:pt x="24415" y="85181"/>
                      <a:pt x="21846" y="64998"/>
                      <a:pt x="0" y="48816"/>
                    </a:cubicBezTo>
                    <a:cubicBezTo>
                      <a:pt x="70" y="48834"/>
                      <a:pt x="276" y="48651"/>
                      <a:pt x="35" y="48910"/>
                    </a:cubicBezTo>
                    <a:cubicBezTo>
                      <a:pt x="3773" y="19584"/>
                      <a:pt x="28749" y="0"/>
                      <a:pt x="5941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" name="Shape 553"/>
              <p:cNvSpPr/>
              <p:nvPr/>
            </p:nvSpPr>
            <p:spPr>
              <a:xfrm rot="-10654471">
                <a:off x="3700787" y="4663283"/>
                <a:ext cx="1701324" cy="16565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204" y="0"/>
                    </a:moveTo>
                    <a:cubicBezTo>
                      <a:pt x="92780" y="0"/>
                      <a:pt x="120000" y="26862"/>
                      <a:pt x="120000" y="59999"/>
                    </a:cubicBezTo>
                    <a:cubicBezTo>
                      <a:pt x="120000" y="93137"/>
                      <a:pt x="92780" y="119999"/>
                      <a:pt x="59204" y="119999"/>
                    </a:cubicBezTo>
                    <a:cubicBezTo>
                      <a:pt x="52000" y="119999"/>
                      <a:pt x="45090" y="118763"/>
                      <a:pt x="38754" y="116269"/>
                    </a:cubicBezTo>
                    <a:cubicBezTo>
                      <a:pt x="34199" y="110350"/>
                      <a:pt x="30470" y="104605"/>
                      <a:pt x="25915" y="98685"/>
                    </a:cubicBezTo>
                    <a:cubicBezTo>
                      <a:pt x="24902" y="85355"/>
                      <a:pt x="21949" y="65331"/>
                      <a:pt x="25" y="49148"/>
                    </a:cubicBezTo>
                    <a:cubicBezTo>
                      <a:pt x="96" y="49166"/>
                      <a:pt x="242" y="48842"/>
                      <a:pt x="0" y="49101"/>
                    </a:cubicBezTo>
                    <a:cubicBezTo>
                      <a:pt x="3751" y="19775"/>
                      <a:pt x="28424" y="0"/>
                      <a:pt x="5920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" name="Shape 554"/>
              <p:cNvSpPr/>
              <p:nvPr/>
            </p:nvSpPr>
            <p:spPr>
              <a:xfrm rot="-8014656">
                <a:off x="2295244" y="4065345"/>
                <a:ext cx="1692062" cy="16566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8865" y="0"/>
                    </a:moveTo>
                    <a:cubicBezTo>
                      <a:pt x="92629" y="0"/>
                      <a:pt x="120000" y="26862"/>
                      <a:pt x="120000" y="59999"/>
                    </a:cubicBezTo>
                    <a:cubicBezTo>
                      <a:pt x="120000" y="93137"/>
                      <a:pt x="92629" y="119999"/>
                      <a:pt x="58865" y="119999"/>
                    </a:cubicBezTo>
                    <a:cubicBezTo>
                      <a:pt x="51622" y="119999"/>
                      <a:pt x="44672" y="118763"/>
                      <a:pt x="38302" y="116269"/>
                    </a:cubicBezTo>
                    <a:lnTo>
                      <a:pt x="25187" y="98495"/>
                    </a:lnTo>
                    <a:cubicBezTo>
                      <a:pt x="24168" y="85165"/>
                      <a:pt x="22046" y="65877"/>
                      <a:pt x="0" y="49695"/>
                    </a:cubicBezTo>
                    <a:cubicBezTo>
                      <a:pt x="71" y="49713"/>
                      <a:pt x="262" y="49223"/>
                      <a:pt x="19" y="49482"/>
                    </a:cubicBezTo>
                    <a:cubicBezTo>
                      <a:pt x="3791" y="20156"/>
                      <a:pt x="27914" y="0"/>
                      <a:pt x="5886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" name="Shape 555"/>
              <p:cNvSpPr/>
              <p:nvPr/>
            </p:nvSpPr>
            <p:spPr>
              <a:xfrm rot="-5434540">
                <a:off x="1698870" y="2656767"/>
                <a:ext cx="1701985" cy="16566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226" y="0"/>
                    </a:moveTo>
                    <a:cubicBezTo>
                      <a:pt x="92790" y="0"/>
                      <a:pt x="120000" y="26862"/>
                      <a:pt x="120000" y="59999"/>
                    </a:cubicBezTo>
                    <a:cubicBezTo>
                      <a:pt x="120000" y="93137"/>
                      <a:pt x="92790" y="119999"/>
                      <a:pt x="59226" y="119999"/>
                    </a:cubicBezTo>
                    <a:cubicBezTo>
                      <a:pt x="52025" y="119999"/>
                      <a:pt x="45117" y="118763"/>
                      <a:pt x="38784" y="116269"/>
                    </a:cubicBezTo>
                    <a:lnTo>
                      <a:pt x="25557" y="99195"/>
                    </a:lnTo>
                    <a:cubicBezTo>
                      <a:pt x="24544" y="85866"/>
                      <a:pt x="21958" y="64281"/>
                      <a:pt x="41" y="48099"/>
                    </a:cubicBezTo>
                    <a:cubicBezTo>
                      <a:pt x="112" y="48116"/>
                      <a:pt x="241" y="47781"/>
                      <a:pt x="0" y="48041"/>
                    </a:cubicBezTo>
                    <a:cubicBezTo>
                      <a:pt x="3750" y="18715"/>
                      <a:pt x="28457" y="0"/>
                      <a:pt x="592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6E9F7"/>
                  </a:gs>
                  <a:gs pos="100000">
                    <a:srgbClr val="C5D8F1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" name="Shape 556"/>
              <p:cNvSpPr/>
              <p:nvPr/>
            </p:nvSpPr>
            <p:spPr>
              <a:xfrm rot="-2674732">
                <a:off x="2310370" y="1251293"/>
                <a:ext cx="1702829" cy="16565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252" y="0"/>
                    </a:moveTo>
                    <a:cubicBezTo>
                      <a:pt x="92802" y="0"/>
                      <a:pt x="120000" y="26862"/>
                      <a:pt x="120000" y="59999"/>
                    </a:cubicBezTo>
                    <a:cubicBezTo>
                      <a:pt x="120000" y="93137"/>
                      <a:pt x="92802" y="119999"/>
                      <a:pt x="59252" y="119999"/>
                    </a:cubicBezTo>
                    <a:cubicBezTo>
                      <a:pt x="52055" y="119999"/>
                      <a:pt x="45150" y="118763"/>
                      <a:pt x="38819" y="116269"/>
                    </a:cubicBezTo>
                    <a:lnTo>
                      <a:pt x="25164" y="98510"/>
                    </a:lnTo>
                    <a:cubicBezTo>
                      <a:pt x="24152" y="85181"/>
                      <a:pt x="21907" y="64465"/>
                      <a:pt x="0" y="48282"/>
                    </a:cubicBezTo>
                    <a:cubicBezTo>
                      <a:pt x="71" y="48300"/>
                      <a:pt x="423" y="48287"/>
                      <a:pt x="181" y="48547"/>
                    </a:cubicBezTo>
                    <a:cubicBezTo>
                      <a:pt x="3939" y="20504"/>
                      <a:pt x="28498" y="0"/>
                      <a:pt x="592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6E9F7"/>
                  </a:gs>
                  <a:gs pos="100000">
                    <a:srgbClr val="C5D8F1"/>
                  </a:gs>
                </a:gsLst>
                <a:lin ang="5400012" scaled="0"/>
              </a:gra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5" name="Shape 557"/>
              <p:cNvSpPr/>
              <p:nvPr/>
            </p:nvSpPr>
            <p:spPr>
              <a:xfrm>
                <a:off x="3026682" y="1958514"/>
                <a:ext cx="3087299" cy="3087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127000" sx="102000" sy="102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9" name="Shape 558"/>
            <p:cNvSpPr txBox="1"/>
            <p:nvPr/>
          </p:nvSpPr>
          <p:spPr>
            <a:xfrm>
              <a:off x="3986996" y="1868065"/>
              <a:ext cx="1037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Catalog</a:t>
              </a:r>
              <a:endParaRPr lang="en-US" sz="16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" name="Shape 559"/>
            <p:cNvSpPr txBox="1"/>
            <p:nvPr/>
          </p:nvSpPr>
          <p:spPr>
            <a:xfrm>
              <a:off x="5127162" y="2341927"/>
              <a:ext cx="1037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Search</a:t>
              </a:r>
              <a:endParaRPr lang="en-US" sz="16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" name="Shape 560"/>
            <p:cNvSpPr txBox="1"/>
            <p:nvPr/>
          </p:nvSpPr>
          <p:spPr>
            <a:xfrm>
              <a:off x="2855481" y="2330538"/>
              <a:ext cx="1037399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 dirty="0" smtClean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Archive</a:t>
              </a:r>
              <a:endParaRPr lang="en-US" sz="16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" name="Shape 561"/>
            <p:cNvSpPr txBox="1"/>
            <p:nvPr/>
          </p:nvSpPr>
          <p:spPr>
            <a:xfrm>
              <a:off x="2349124" y="3489819"/>
              <a:ext cx="1037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Ingest</a:t>
              </a:r>
            </a:p>
          </p:txBody>
        </p:sp>
        <p:sp>
          <p:nvSpPr>
            <p:cNvPr id="13" name="Shape 562"/>
            <p:cNvSpPr txBox="1"/>
            <p:nvPr/>
          </p:nvSpPr>
          <p:spPr>
            <a:xfrm>
              <a:off x="5594094" y="3514092"/>
              <a:ext cx="1067399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Access</a:t>
              </a:r>
            </a:p>
          </p:txBody>
        </p:sp>
        <p:sp>
          <p:nvSpPr>
            <p:cNvPr id="14" name="Shape 563"/>
            <p:cNvSpPr txBox="1"/>
            <p:nvPr/>
          </p:nvSpPr>
          <p:spPr>
            <a:xfrm>
              <a:off x="3892880" y="5155521"/>
              <a:ext cx="1131515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Analytics</a:t>
              </a:r>
            </a:p>
          </p:txBody>
        </p:sp>
        <p:sp>
          <p:nvSpPr>
            <p:cNvPr id="15" name="Shape 564"/>
            <p:cNvSpPr txBox="1"/>
            <p:nvPr/>
          </p:nvSpPr>
          <p:spPr>
            <a:xfrm>
              <a:off x="2723069" y="4564107"/>
              <a:ext cx="1382461" cy="33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6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Processing</a:t>
              </a:r>
            </a:p>
          </p:txBody>
        </p:sp>
        <p:sp>
          <p:nvSpPr>
            <p:cNvPr id="16" name="Shape 565"/>
            <p:cNvSpPr txBox="1"/>
            <p:nvPr/>
          </p:nvSpPr>
          <p:spPr>
            <a:xfrm>
              <a:off x="4862789" y="4747630"/>
              <a:ext cx="136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700" b="1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Application</a:t>
              </a:r>
            </a:p>
          </p:txBody>
        </p:sp>
      </p:grpSp>
      <p:grpSp>
        <p:nvGrpSpPr>
          <p:cNvPr id="27" name="Shape 573"/>
          <p:cNvGrpSpPr/>
          <p:nvPr/>
        </p:nvGrpSpPr>
        <p:grpSpPr>
          <a:xfrm>
            <a:off x="533945" y="2421386"/>
            <a:ext cx="5775288" cy="4307308"/>
            <a:chOff x="448601" y="2421386"/>
            <a:chExt cx="5775288" cy="4307308"/>
          </a:xfrm>
        </p:grpSpPr>
        <p:grpSp>
          <p:nvGrpSpPr>
            <p:cNvPr id="29" name="Shape 574"/>
            <p:cNvGrpSpPr/>
            <p:nvPr/>
          </p:nvGrpSpPr>
          <p:grpSpPr>
            <a:xfrm rot="-5400000">
              <a:off x="3260384" y="2452751"/>
              <a:ext cx="2521355" cy="2458625"/>
              <a:chOff x="2057400" y="990600"/>
              <a:chExt cx="5058900" cy="5058900"/>
            </a:xfrm>
          </p:grpSpPr>
          <p:grpSp>
            <p:nvGrpSpPr>
              <p:cNvPr id="35" name="Shape 575"/>
              <p:cNvGrpSpPr/>
              <p:nvPr/>
            </p:nvGrpSpPr>
            <p:grpSpPr>
              <a:xfrm>
                <a:off x="2057400" y="990600"/>
                <a:ext cx="5058900" cy="5058900"/>
                <a:chOff x="2057400" y="990600"/>
                <a:chExt cx="5058900" cy="5058900"/>
              </a:xfrm>
            </p:grpSpPr>
            <p:sp>
              <p:nvSpPr>
                <p:cNvPr id="37" name="Shape 576"/>
                <p:cNvSpPr/>
                <p:nvPr/>
              </p:nvSpPr>
              <p:spPr>
                <a:xfrm>
                  <a:off x="3173728" y="2098194"/>
                  <a:ext cx="2843700" cy="2843700"/>
                </a:xfrm>
                <a:prstGeom prst="donut">
                  <a:avLst>
                    <a:gd name="adj" fmla="val 9480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6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38" name="Shape 577"/>
                <p:cNvSpPr/>
                <p:nvPr/>
              </p:nvSpPr>
              <p:spPr>
                <a:xfrm>
                  <a:off x="2057400" y="990600"/>
                  <a:ext cx="5058900" cy="5058900"/>
                </a:xfrm>
                <a:prstGeom prst="donut">
                  <a:avLst>
                    <a:gd name="adj" fmla="val 2920"/>
                  </a:avLst>
                </a:prstGeom>
                <a:solidFill>
                  <a:schemeClr val="lt1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600">
                    <a:solidFill>
                      <a:schemeClr val="dk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39" name="Shape 578"/>
                <p:cNvSpPr/>
                <p:nvPr/>
              </p:nvSpPr>
              <p:spPr>
                <a:xfrm>
                  <a:off x="4684114" y="1106938"/>
                  <a:ext cx="2326200" cy="4836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66722" y="1184"/>
                        <a:pt x="120000" y="27599"/>
                        <a:pt x="120000" y="59999"/>
                      </a:cubicBezTo>
                      <a:cubicBezTo>
                        <a:pt x="120000" y="92400"/>
                        <a:pt x="66722" y="118815"/>
                        <a:pt x="0" y="120000"/>
                      </a:cubicBezTo>
                      <a:lnTo>
                        <a:pt x="0" y="96645"/>
                      </a:lnTo>
                      <a:cubicBezTo>
                        <a:pt x="39400" y="95403"/>
                        <a:pt x="70517" y="79621"/>
                        <a:pt x="70517" y="60344"/>
                      </a:cubicBezTo>
                      <a:cubicBezTo>
                        <a:pt x="70517" y="41066"/>
                        <a:pt x="39400" y="25285"/>
                        <a:pt x="0" y="2404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C5939"/>
                    </a:gs>
                    <a:gs pos="15000">
                      <a:srgbClr val="BC5939"/>
                    </a:gs>
                    <a:gs pos="33000">
                      <a:srgbClr val="DA7024"/>
                    </a:gs>
                    <a:gs pos="58000">
                      <a:srgbClr val="F6952E"/>
                    </a:gs>
                    <a:gs pos="83000">
                      <a:srgbClr val="FACCC0"/>
                    </a:gs>
                    <a:gs pos="100000">
                      <a:srgbClr val="FFE6D9"/>
                    </a:gs>
                  </a:gsLst>
                  <a:lin ang="21000163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7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40" name="Shape 579"/>
                <p:cNvSpPr/>
                <p:nvPr/>
              </p:nvSpPr>
              <p:spPr>
                <a:xfrm>
                  <a:off x="4733764" y="1178095"/>
                  <a:ext cx="2209800" cy="468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66931" y="1761"/>
                        <a:pt x="120000" y="27955"/>
                        <a:pt x="120000" y="59999"/>
                      </a:cubicBezTo>
                      <a:cubicBezTo>
                        <a:pt x="120000" y="92044"/>
                        <a:pt x="66931" y="118238"/>
                        <a:pt x="0" y="120000"/>
                      </a:cubicBezTo>
                      <a:lnTo>
                        <a:pt x="0" y="99371"/>
                      </a:lnTo>
                      <a:cubicBezTo>
                        <a:pt x="41895" y="97452"/>
                        <a:pt x="74636" y="80783"/>
                        <a:pt x="74636" y="60506"/>
                      </a:cubicBezTo>
                      <a:cubicBezTo>
                        <a:pt x="74636" y="40228"/>
                        <a:pt x="41895" y="23560"/>
                        <a:pt x="0" y="2164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41960"/>
                      </a:srgbClr>
                    </a:gs>
                    <a:gs pos="100000">
                      <a:srgbClr val="0070C0">
                        <a:alpha val="0"/>
                      </a:srgbClr>
                    </a:gs>
                  </a:gsLst>
                  <a:lin ang="11399912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6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41" name="Shape 580"/>
                <p:cNvSpPr/>
                <p:nvPr/>
              </p:nvSpPr>
              <p:spPr>
                <a:xfrm flipH="1">
                  <a:off x="2169600" y="1106938"/>
                  <a:ext cx="2326200" cy="48366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66722" y="1184"/>
                        <a:pt x="120000" y="27599"/>
                        <a:pt x="120000" y="59999"/>
                      </a:cubicBezTo>
                      <a:cubicBezTo>
                        <a:pt x="120000" y="92400"/>
                        <a:pt x="66722" y="118815"/>
                        <a:pt x="0" y="120000"/>
                      </a:cubicBezTo>
                      <a:lnTo>
                        <a:pt x="0" y="96645"/>
                      </a:lnTo>
                      <a:cubicBezTo>
                        <a:pt x="39400" y="95403"/>
                        <a:pt x="70517" y="79621"/>
                        <a:pt x="70517" y="60344"/>
                      </a:cubicBezTo>
                      <a:cubicBezTo>
                        <a:pt x="70517" y="41066"/>
                        <a:pt x="39400" y="25285"/>
                        <a:pt x="0" y="2404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169AC0"/>
                    </a:gs>
                    <a:gs pos="15000">
                      <a:srgbClr val="169AC0"/>
                    </a:gs>
                    <a:gs pos="33000">
                      <a:srgbClr val="22A6D6"/>
                    </a:gs>
                    <a:gs pos="58000">
                      <a:srgbClr val="59BBEA"/>
                    </a:gs>
                    <a:gs pos="83000">
                      <a:srgbClr val="A5D7F2"/>
                    </a:gs>
                    <a:gs pos="100000">
                      <a:srgbClr val="DDF6FF"/>
                    </a:gs>
                  </a:gsLst>
                  <a:lin ang="21000163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6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42" name="Shape 581"/>
                <p:cNvSpPr/>
                <p:nvPr/>
              </p:nvSpPr>
              <p:spPr>
                <a:xfrm flipH="1">
                  <a:off x="2236351" y="1178095"/>
                  <a:ext cx="2209800" cy="4682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0"/>
                      </a:moveTo>
                      <a:cubicBezTo>
                        <a:pt x="66931" y="1761"/>
                        <a:pt x="120000" y="27955"/>
                        <a:pt x="120000" y="59999"/>
                      </a:cubicBezTo>
                      <a:cubicBezTo>
                        <a:pt x="120000" y="92044"/>
                        <a:pt x="66931" y="118238"/>
                        <a:pt x="0" y="120000"/>
                      </a:cubicBezTo>
                      <a:lnTo>
                        <a:pt x="0" y="99371"/>
                      </a:lnTo>
                      <a:cubicBezTo>
                        <a:pt x="41895" y="97452"/>
                        <a:pt x="74636" y="80783"/>
                        <a:pt x="74636" y="60506"/>
                      </a:cubicBezTo>
                      <a:cubicBezTo>
                        <a:pt x="74636" y="40228"/>
                        <a:pt x="41895" y="23560"/>
                        <a:pt x="0" y="2164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41960"/>
                      </a:srgbClr>
                    </a:gs>
                    <a:gs pos="100000">
                      <a:srgbClr val="0070C0">
                        <a:alpha val="0"/>
                      </a:srgbClr>
                    </a:gs>
                  </a:gsLst>
                  <a:lin ang="11399912" scaled="0"/>
                </a:gra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6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sp>
            <p:nvSpPr>
              <p:cNvPr id="36" name="Shape 582"/>
              <p:cNvSpPr/>
              <p:nvPr/>
            </p:nvSpPr>
            <p:spPr>
              <a:xfrm rot="5400000">
                <a:off x="5095756" y="3170090"/>
                <a:ext cx="2485905" cy="594954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1" i="0" dirty="0">
                    <a:ln>
                      <a:noFill/>
                    </a:ln>
                    <a:solidFill>
                      <a:schemeClr val="dk1"/>
                    </a:solidFill>
                    <a:latin typeface="Lato"/>
                  </a:rPr>
                  <a:t>Compute</a:t>
                </a:r>
              </a:p>
            </p:txBody>
          </p:sp>
        </p:grpSp>
        <p:grpSp>
          <p:nvGrpSpPr>
            <p:cNvPr id="30" name="Shape 583"/>
            <p:cNvGrpSpPr/>
            <p:nvPr/>
          </p:nvGrpSpPr>
          <p:grpSpPr>
            <a:xfrm>
              <a:off x="448601" y="4000326"/>
              <a:ext cx="5775288" cy="2728368"/>
              <a:chOff x="448601" y="4000326"/>
              <a:chExt cx="5775288" cy="2728368"/>
            </a:xfrm>
          </p:grpSpPr>
          <p:sp>
            <p:nvSpPr>
              <p:cNvPr id="31" name="Shape 584"/>
              <p:cNvSpPr txBox="1"/>
              <p:nvPr/>
            </p:nvSpPr>
            <p:spPr>
              <a:xfrm>
                <a:off x="448601" y="4000326"/>
                <a:ext cx="2218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 dirty="0">
                    <a:solidFill>
                      <a:schemeClr val="accent6"/>
                    </a:solidFill>
                    <a:latin typeface="Lato"/>
                    <a:ea typeface="Lato"/>
                    <a:cs typeface="Lato"/>
                    <a:sym typeface="Lato"/>
                  </a:rPr>
                  <a:t>Scalable Compute</a:t>
                </a:r>
              </a:p>
            </p:txBody>
          </p:sp>
          <p:sp>
            <p:nvSpPr>
              <p:cNvPr id="32" name="Shape 585"/>
              <p:cNvSpPr/>
              <p:nvPr/>
            </p:nvSpPr>
            <p:spPr>
              <a:xfrm>
                <a:off x="461264" y="4288226"/>
                <a:ext cx="2271300" cy="9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Provision, </a:t>
                </a:r>
                <a:r>
                  <a:rPr lang="en-US" sz="1400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access</a:t>
                </a:r>
                <a:r>
                  <a:rPr lang="en-US" sz="14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, and terminate </a:t>
                </a:r>
                <a:r>
                  <a:rPr lang="en-US" sz="1400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based </a:t>
                </a:r>
                <a:r>
                  <a:rPr lang="en-US" sz="14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on </a:t>
                </a:r>
                <a:r>
                  <a:rPr lang="en-US" sz="1400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need</a:t>
                </a:r>
                <a:endParaRPr lang="en-US" sz="1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3" name="Shape 586"/>
              <p:cNvSpPr txBox="1"/>
              <p:nvPr/>
            </p:nvSpPr>
            <p:spPr>
              <a:xfrm>
                <a:off x="2323370" y="5674194"/>
                <a:ext cx="3228711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800" b="1" dirty="0">
                    <a:solidFill>
                      <a:srgbClr val="1E73AC"/>
                    </a:solidFill>
                    <a:latin typeface="Lato"/>
                    <a:ea typeface="Lato"/>
                    <a:cs typeface="Lato"/>
                    <a:sym typeface="Lato"/>
                  </a:rPr>
                  <a:t>Cloud </a:t>
                </a:r>
                <a:r>
                  <a:rPr lang="en-US" sz="1800" b="1" dirty="0" smtClean="0">
                    <a:solidFill>
                      <a:srgbClr val="1E73AC"/>
                    </a:solidFill>
                    <a:latin typeface="Lato"/>
                    <a:ea typeface="Lato"/>
                    <a:cs typeface="Lato"/>
                    <a:sym typeface="Lato"/>
                  </a:rPr>
                  <a:t>Native Compute</a:t>
                </a:r>
                <a:endParaRPr lang="en-US" sz="1800" b="1" dirty="0">
                  <a:solidFill>
                    <a:srgbClr val="1E73AC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34" name="Shape 587"/>
              <p:cNvSpPr/>
              <p:nvPr/>
            </p:nvSpPr>
            <p:spPr>
              <a:xfrm>
                <a:off x="2287397" y="5990094"/>
                <a:ext cx="3936492" cy="7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SzPct val="25000"/>
                  <a:buNone/>
                </a:pPr>
                <a:r>
                  <a:rPr lang="en-US" sz="1400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A variety of powerful cloud compute services supports diverse science use cases</a:t>
                </a:r>
              </a:p>
            </p:txBody>
          </p:sp>
        </p:grpSp>
      </p:grpSp>
      <p:sp>
        <p:nvSpPr>
          <p:cNvPr id="43" name="Shape 567"/>
          <p:cNvSpPr/>
          <p:nvPr/>
        </p:nvSpPr>
        <p:spPr>
          <a:xfrm>
            <a:off x="4023070" y="3109773"/>
            <a:ext cx="1161900" cy="1135800"/>
          </a:xfrm>
          <a:prstGeom prst="ellipse">
            <a:avLst/>
          </a:prstGeom>
          <a:gradFill>
            <a:gsLst>
              <a:gs pos="0">
                <a:srgbClr val="166638"/>
              </a:gs>
              <a:gs pos="20000">
                <a:srgbClr val="166638"/>
              </a:gs>
              <a:gs pos="100000">
                <a:srgbClr val="A9EBC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" name="Shape 568"/>
          <p:cNvSpPr txBox="1"/>
          <p:nvPr/>
        </p:nvSpPr>
        <p:spPr>
          <a:xfrm>
            <a:off x="4040251" y="3406451"/>
            <a:ext cx="1103400" cy="35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</a:p>
        </p:txBody>
      </p:sp>
      <p:sp>
        <p:nvSpPr>
          <p:cNvPr id="45" name="Shape 571"/>
          <p:cNvSpPr txBox="1"/>
          <p:nvPr/>
        </p:nvSpPr>
        <p:spPr>
          <a:xfrm>
            <a:off x="659452" y="1560157"/>
            <a:ext cx="3278700" cy="3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 dirty="0">
                <a:solidFill>
                  <a:srgbClr val="0C5E4E"/>
                </a:solidFill>
                <a:latin typeface="Lato"/>
                <a:ea typeface="Lato"/>
                <a:cs typeface="Lato"/>
                <a:sym typeface="Lato"/>
              </a:rPr>
              <a:t>Large Volume Data Storage</a:t>
            </a:r>
          </a:p>
        </p:txBody>
      </p:sp>
      <p:sp>
        <p:nvSpPr>
          <p:cNvPr id="46" name="Shape 570"/>
          <p:cNvSpPr/>
          <p:nvPr/>
        </p:nvSpPr>
        <p:spPr>
          <a:xfrm>
            <a:off x="635508" y="1901457"/>
            <a:ext cx="2780792" cy="116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Co-located Earth observation and model data stored</a:t>
            </a:r>
            <a:br>
              <a:rPr lang="en-US" sz="14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4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together in inexpensive</a:t>
            </a:r>
            <a:br>
              <a:rPr lang="en-US" sz="14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4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Web Object Storage</a:t>
            </a:r>
            <a:endParaRPr lang="en-US" sz="1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Shape 570"/>
          <p:cNvSpPr/>
          <p:nvPr/>
        </p:nvSpPr>
        <p:spPr>
          <a:xfrm>
            <a:off x="5842000" y="1860322"/>
            <a:ext cx="2517554" cy="1169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Science archive business logic leverages cloud-provided generic data handling services </a:t>
            </a:r>
            <a:endParaRPr lang="en-US" sz="1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5A34-D5C8-4BFF-8D7B-8753E242A65C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28160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74" y="0"/>
            <a:ext cx="6950075" cy="854075"/>
          </a:xfrm>
        </p:spPr>
        <p:txBody>
          <a:bodyPr/>
          <a:lstStyle/>
          <a:p>
            <a:r>
              <a:rPr lang="en-US" dirty="0" smtClean="0"/>
              <a:t>EOSDIS Cloud Evolution (</a:t>
            </a:r>
            <a:r>
              <a:rPr lang="en-US" dirty="0" err="1" smtClean="0"/>
              <a:t>ExCEL</a:t>
            </a:r>
            <a:r>
              <a:rPr lang="en-US" dirty="0" smtClean="0"/>
              <a:t>)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769564"/>
            <a:ext cx="8469780" cy="5668751"/>
          </a:xfrm>
        </p:spPr>
        <p:txBody>
          <a:bodyPr/>
          <a:lstStyle/>
          <a:p>
            <a:endParaRPr lang="en-US" sz="2800" dirty="0" smtClean="0"/>
          </a:p>
          <a:p>
            <a:pPr marL="457200" indent="-457200">
              <a:spcAft>
                <a:spcPts val="800"/>
              </a:spcAft>
            </a:pPr>
            <a:r>
              <a:rPr lang="en-US" dirty="0" smtClean="0"/>
              <a:t>Initiated in March 2016</a:t>
            </a:r>
          </a:p>
          <a:p>
            <a:pPr marL="457200" indent="-457200">
              <a:spcAft>
                <a:spcPts val="800"/>
              </a:spcAft>
            </a:pPr>
            <a:r>
              <a:rPr lang="en-US" dirty="0" smtClean="0"/>
              <a:t>Series of Prototypes and Pilot Projects to evaluate feasibility of operating DAACs and EOSDIS core services in Amazon Web Services (AWS)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NASA Compliant General Application Platform (NGAP) –infrastructure to provide secure, cloud-based platform for application hosting, resource management, and system administration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Cumulus – Lightweight Framework for data ingest, archive, distribution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Getting Ready for NISAR (GRFN) – prepare for large data volumes expected from the NISAR mission, using data from Sentinel-1B as a NISAR surrogate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Successful Pilot Projects:  Earth Data Search Client (EDSC) and Common Metadata Repository (CMR) have been deployed and are operational in AWS</a:t>
            </a:r>
          </a:p>
          <a:p>
            <a:pPr marL="811213" lvl="1" indent="-457200">
              <a:spcAft>
                <a:spcPts val="800"/>
              </a:spcAft>
            </a:pPr>
            <a:endParaRPr lang="en-US" dirty="0" smtClean="0"/>
          </a:p>
          <a:p>
            <a:pPr marL="811213" lvl="1" indent="-457200">
              <a:spcAft>
                <a:spcPts val="8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85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Shape 1629"/>
          <p:cNvSpPr/>
          <p:nvPr/>
        </p:nvSpPr>
        <p:spPr>
          <a:xfrm>
            <a:off x="569979" y="3913673"/>
            <a:ext cx="3186300" cy="2347500"/>
          </a:xfrm>
          <a:prstGeom prst="rect">
            <a:avLst/>
          </a:prstGeom>
          <a:solidFill>
            <a:srgbClr val="D6E9F7"/>
          </a:solidFill>
          <a:ln w="9525" cap="flat" cmpd="sng">
            <a:solidFill>
              <a:srgbClr val="161616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0" name="Shape 1630"/>
          <p:cNvSpPr txBox="1">
            <a:spLocks noGrp="1"/>
          </p:cNvSpPr>
          <p:nvPr>
            <p:ph type="title"/>
          </p:nvPr>
        </p:nvSpPr>
        <p:spPr>
          <a:xfrm>
            <a:off x="261479" y="139005"/>
            <a:ext cx="8882646" cy="84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34495E"/>
              </a:buClr>
              <a:buSzPct val="25000"/>
              <a:buFont typeface="Avenir"/>
              <a:buNone/>
            </a:pPr>
            <a:r>
              <a:rPr lang="en-GB" sz="2880" b="0" i="0" u="none" strike="noStrike" cap="none" dirty="0" smtClean="0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rPr>
              <a:t>Core </a:t>
            </a:r>
            <a:r>
              <a:rPr lang="en-GB" sz="2880" b="0" i="0" u="none" strike="noStrike" cap="none" dirty="0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rPr>
              <a:t>Capability Mapping to </a:t>
            </a:r>
            <a:r>
              <a:rPr lang="en-GB" sz="2880" b="0" i="0" u="none" strike="noStrike" cap="none" dirty="0" err="1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rPr>
              <a:t>ExCEL</a:t>
            </a:r>
            <a:r>
              <a:rPr lang="en-GB" sz="2880" b="0" i="0" u="none" strike="noStrike" cap="none" dirty="0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rPr>
              <a:t> Prototypes</a:t>
            </a:r>
          </a:p>
        </p:txBody>
      </p:sp>
      <p:sp>
        <p:nvSpPr>
          <p:cNvPr id="1631" name="Shape 1631"/>
          <p:cNvSpPr txBox="1"/>
          <p:nvPr/>
        </p:nvSpPr>
        <p:spPr>
          <a:xfrm>
            <a:off x="6899275" y="63436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2" name="Shape 1632"/>
          <p:cNvGrpSpPr/>
          <p:nvPr/>
        </p:nvGrpSpPr>
        <p:grpSpPr>
          <a:xfrm>
            <a:off x="692135" y="1025481"/>
            <a:ext cx="7699266" cy="5140062"/>
            <a:chOff x="523581" y="880155"/>
            <a:chExt cx="8305572" cy="5357021"/>
          </a:xfrm>
        </p:grpSpPr>
        <p:grpSp>
          <p:nvGrpSpPr>
            <p:cNvPr id="1633" name="Shape 1633"/>
            <p:cNvGrpSpPr/>
            <p:nvPr/>
          </p:nvGrpSpPr>
          <p:grpSpPr>
            <a:xfrm>
              <a:off x="7335753" y="880155"/>
              <a:ext cx="1493400" cy="5347095"/>
              <a:chOff x="7357954" y="880155"/>
              <a:chExt cx="1493400" cy="5347095"/>
            </a:xfrm>
          </p:grpSpPr>
          <p:grpSp>
            <p:nvGrpSpPr>
              <p:cNvPr id="1634" name="Shape 1634"/>
              <p:cNvGrpSpPr/>
              <p:nvPr/>
            </p:nvGrpSpPr>
            <p:grpSpPr>
              <a:xfrm>
                <a:off x="7357954" y="880155"/>
                <a:ext cx="1493400" cy="5347095"/>
                <a:chOff x="6485683" y="572116"/>
                <a:chExt cx="1493399" cy="5347095"/>
              </a:xfrm>
            </p:grpSpPr>
            <p:sp>
              <p:nvSpPr>
                <p:cNvPr id="1635" name="Shape 1635"/>
                <p:cNvSpPr/>
                <p:nvPr/>
              </p:nvSpPr>
              <p:spPr>
                <a:xfrm>
                  <a:off x="6612406" y="762375"/>
                  <a:ext cx="1224300" cy="4415700"/>
                </a:xfrm>
                <a:prstGeom prst="rect">
                  <a:avLst/>
                </a:prstGeom>
                <a:solidFill>
                  <a:srgbClr val="658289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36" name="Shape 1636"/>
                <p:cNvSpPr/>
                <p:nvPr/>
              </p:nvSpPr>
              <p:spPr>
                <a:xfrm>
                  <a:off x="6485683" y="572116"/>
                  <a:ext cx="1493399" cy="731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1297" y="0"/>
                      </a:moveTo>
                      <a:lnTo>
                        <a:pt x="89168" y="0"/>
                      </a:lnTo>
                      <a:cubicBezTo>
                        <a:pt x="106196" y="0"/>
                        <a:pt x="120000" y="19978"/>
                        <a:pt x="120000" y="44623"/>
                      </a:cubicBezTo>
                      <a:lnTo>
                        <a:pt x="119766" y="57225"/>
                      </a:lnTo>
                      <a:lnTo>
                        <a:pt x="0" y="120000"/>
                      </a:lnTo>
                      <a:lnTo>
                        <a:pt x="466" y="44623"/>
                      </a:lnTo>
                      <a:cubicBezTo>
                        <a:pt x="466" y="19978"/>
                        <a:pt x="14269" y="0"/>
                        <a:pt x="31297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37" name="Shape 1637"/>
                <p:cNvSpPr/>
                <p:nvPr/>
              </p:nvSpPr>
              <p:spPr>
                <a:xfrm rot="10800000" flipH="1">
                  <a:off x="6485683" y="5187812"/>
                  <a:ext cx="1489799" cy="73140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sp>
            <p:nvSpPr>
              <p:cNvPr id="1638" name="Shape 1638"/>
              <p:cNvSpPr txBox="1"/>
              <p:nvPr/>
            </p:nvSpPr>
            <p:spPr>
              <a:xfrm>
                <a:off x="7433303" y="976112"/>
                <a:ext cx="1245000" cy="36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 b="1">
                    <a:solidFill>
                      <a:srgbClr val="8A8A8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GRFN</a:t>
                </a:r>
              </a:p>
            </p:txBody>
          </p:sp>
          <p:sp>
            <p:nvSpPr>
              <p:cNvPr id="1639" name="Shape 1639"/>
              <p:cNvSpPr/>
              <p:nvPr/>
            </p:nvSpPr>
            <p:spPr>
              <a:xfrm>
                <a:off x="7376589" y="5629005"/>
                <a:ext cx="1474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Getting Ready for NISAR</a:t>
                </a:r>
              </a:p>
            </p:txBody>
          </p:sp>
          <p:grpSp>
            <p:nvGrpSpPr>
              <p:cNvPr id="1640" name="Shape 1640"/>
              <p:cNvGrpSpPr/>
              <p:nvPr/>
            </p:nvGrpSpPr>
            <p:grpSpPr>
              <a:xfrm>
                <a:off x="7563503" y="3075778"/>
                <a:ext cx="1007028" cy="731610"/>
                <a:chOff x="1488392" y="4386530"/>
                <a:chExt cx="1063500" cy="773700"/>
              </a:xfrm>
            </p:grpSpPr>
            <p:sp>
              <p:nvSpPr>
                <p:cNvPr id="1641" name="Shape 1641"/>
                <p:cNvSpPr/>
                <p:nvPr/>
              </p:nvSpPr>
              <p:spPr>
                <a:xfrm>
                  <a:off x="1557837" y="4386530"/>
                  <a:ext cx="946500" cy="7737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Shape 1642"/>
                <p:cNvSpPr txBox="1"/>
                <p:nvPr/>
              </p:nvSpPr>
              <p:spPr>
                <a:xfrm>
                  <a:off x="1488392" y="4561417"/>
                  <a:ext cx="1063500" cy="405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Distribution</a:t>
                  </a:r>
                </a:p>
              </p:txBody>
            </p:sp>
          </p:grpSp>
          <p:grpSp>
            <p:nvGrpSpPr>
              <p:cNvPr id="1643" name="Shape 1643"/>
              <p:cNvGrpSpPr/>
              <p:nvPr/>
            </p:nvGrpSpPr>
            <p:grpSpPr>
              <a:xfrm>
                <a:off x="7583967" y="3889187"/>
                <a:ext cx="1005120" cy="731487"/>
                <a:chOff x="1506220" y="4386530"/>
                <a:chExt cx="1077300" cy="870300"/>
              </a:xfrm>
            </p:grpSpPr>
            <p:sp>
              <p:nvSpPr>
                <p:cNvPr id="1644" name="Shape 1644"/>
                <p:cNvSpPr/>
                <p:nvPr/>
              </p:nvSpPr>
              <p:spPr>
                <a:xfrm>
                  <a:off x="1557837" y="4386530"/>
                  <a:ext cx="958500" cy="8703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Shape 1645"/>
                <p:cNvSpPr txBox="1"/>
                <p:nvPr/>
              </p:nvSpPr>
              <p:spPr>
                <a:xfrm>
                  <a:off x="1506220" y="4569985"/>
                  <a:ext cx="1077300" cy="45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Management</a:t>
                  </a:r>
                </a:p>
              </p:txBody>
            </p:sp>
          </p:grpSp>
          <p:grpSp>
            <p:nvGrpSpPr>
              <p:cNvPr id="1646" name="Shape 1646"/>
              <p:cNvGrpSpPr/>
              <p:nvPr/>
            </p:nvGrpSpPr>
            <p:grpSpPr>
              <a:xfrm>
                <a:off x="7635414" y="2282032"/>
                <a:ext cx="896172" cy="731487"/>
                <a:chOff x="1557837" y="4386532"/>
                <a:chExt cx="1156800" cy="870300"/>
              </a:xfrm>
            </p:grpSpPr>
            <p:sp>
              <p:nvSpPr>
                <p:cNvPr id="1647" name="Shape 1647"/>
                <p:cNvSpPr/>
                <p:nvPr/>
              </p:nvSpPr>
              <p:spPr>
                <a:xfrm>
                  <a:off x="1557837" y="4386532"/>
                  <a:ext cx="1156800" cy="8703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Shape 1648"/>
                <p:cNvSpPr txBox="1"/>
                <p:nvPr/>
              </p:nvSpPr>
              <p:spPr>
                <a:xfrm>
                  <a:off x="1604187" y="4598389"/>
                  <a:ext cx="1063199" cy="45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Archive</a:t>
                  </a:r>
                </a:p>
              </p:txBody>
            </p:sp>
          </p:grpSp>
          <p:grpSp>
            <p:nvGrpSpPr>
              <p:cNvPr id="1649" name="Shape 1649"/>
              <p:cNvGrpSpPr/>
              <p:nvPr/>
            </p:nvGrpSpPr>
            <p:grpSpPr>
              <a:xfrm>
                <a:off x="7599465" y="1485253"/>
                <a:ext cx="1005323" cy="731610"/>
                <a:chOff x="1511380" y="4376905"/>
                <a:chExt cx="1061700" cy="773700"/>
              </a:xfrm>
            </p:grpSpPr>
            <p:sp>
              <p:nvSpPr>
                <p:cNvPr id="1650" name="Shape 1650"/>
                <p:cNvSpPr/>
                <p:nvPr/>
              </p:nvSpPr>
              <p:spPr>
                <a:xfrm>
                  <a:off x="1557837" y="4376905"/>
                  <a:ext cx="946500" cy="7737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Shape 1651"/>
                <p:cNvSpPr txBox="1"/>
                <p:nvPr/>
              </p:nvSpPr>
              <p:spPr>
                <a:xfrm>
                  <a:off x="1511380" y="4561201"/>
                  <a:ext cx="1061700" cy="405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Ingest</a:t>
                  </a:r>
                </a:p>
              </p:txBody>
            </p:sp>
          </p:grpSp>
          <p:grpSp>
            <p:nvGrpSpPr>
              <p:cNvPr id="1652" name="Shape 1652"/>
              <p:cNvGrpSpPr/>
              <p:nvPr/>
            </p:nvGrpSpPr>
            <p:grpSpPr>
              <a:xfrm>
                <a:off x="7611366" y="4696909"/>
                <a:ext cx="1005120" cy="731487"/>
                <a:chOff x="1525750" y="4386530"/>
                <a:chExt cx="1077300" cy="870300"/>
              </a:xfrm>
            </p:grpSpPr>
            <p:sp>
              <p:nvSpPr>
                <p:cNvPr id="1653" name="Shape 1653"/>
                <p:cNvSpPr/>
                <p:nvPr/>
              </p:nvSpPr>
              <p:spPr>
                <a:xfrm>
                  <a:off x="1557837" y="4386530"/>
                  <a:ext cx="958500" cy="870300"/>
                </a:xfrm>
                <a:prstGeom prst="ellipse">
                  <a:avLst/>
                </a:prstGeom>
                <a:solidFill>
                  <a:srgbClr val="F0B179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Shape 1654"/>
                <p:cNvSpPr txBox="1"/>
                <p:nvPr/>
              </p:nvSpPr>
              <p:spPr>
                <a:xfrm>
                  <a:off x="1525750" y="4679782"/>
                  <a:ext cx="1077300" cy="283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Processing</a:t>
                  </a:r>
                </a:p>
              </p:txBody>
            </p:sp>
          </p:grpSp>
        </p:grpSp>
        <p:grpSp>
          <p:nvGrpSpPr>
            <p:cNvPr id="1655" name="Shape 1655"/>
            <p:cNvGrpSpPr/>
            <p:nvPr/>
          </p:nvGrpSpPr>
          <p:grpSpPr>
            <a:xfrm>
              <a:off x="5633566" y="1651116"/>
              <a:ext cx="1493399" cy="4561245"/>
              <a:chOff x="5633566" y="1651116"/>
              <a:chExt cx="1493399" cy="4561245"/>
            </a:xfrm>
          </p:grpSpPr>
          <p:grpSp>
            <p:nvGrpSpPr>
              <p:cNvPr id="1656" name="Shape 1656"/>
              <p:cNvGrpSpPr/>
              <p:nvPr/>
            </p:nvGrpSpPr>
            <p:grpSpPr>
              <a:xfrm>
                <a:off x="5633566" y="1651116"/>
                <a:ext cx="1493399" cy="4561245"/>
                <a:chOff x="6474280" y="1347375"/>
                <a:chExt cx="1493399" cy="4561245"/>
              </a:xfrm>
            </p:grpSpPr>
            <p:sp>
              <p:nvSpPr>
                <p:cNvPr id="1657" name="Shape 1657"/>
                <p:cNvSpPr/>
                <p:nvPr/>
              </p:nvSpPr>
              <p:spPr>
                <a:xfrm>
                  <a:off x="6583878" y="1526053"/>
                  <a:ext cx="1227900" cy="3696000"/>
                </a:xfrm>
                <a:prstGeom prst="rect">
                  <a:avLst/>
                </a:prstGeom>
                <a:solidFill>
                  <a:srgbClr val="717B85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58" name="Shape 1658"/>
                <p:cNvSpPr/>
                <p:nvPr/>
              </p:nvSpPr>
              <p:spPr>
                <a:xfrm>
                  <a:off x="6474280" y="1347375"/>
                  <a:ext cx="1493399" cy="731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1297" y="0"/>
                      </a:moveTo>
                      <a:lnTo>
                        <a:pt x="89168" y="0"/>
                      </a:lnTo>
                      <a:cubicBezTo>
                        <a:pt x="106196" y="0"/>
                        <a:pt x="120000" y="19978"/>
                        <a:pt x="120000" y="44623"/>
                      </a:cubicBezTo>
                      <a:lnTo>
                        <a:pt x="119766" y="57225"/>
                      </a:lnTo>
                      <a:lnTo>
                        <a:pt x="0" y="120000"/>
                      </a:lnTo>
                      <a:lnTo>
                        <a:pt x="466" y="44623"/>
                      </a:lnTo>
                      <a:cubicBezTo>
                        <a:pt x="466" y="19978"/>
                        <a:pt x="14269" y="0"/>
                        <a:pt x="31297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59" name="Shape 1659"/>
                <p:cNvSpPr/>
                <p:nvPr/>
              </p:nvSpPr>
              <p:spPr>
                <a:xfrm rot="10800000" flipH="1">
                  <a:off x="6475994" y="5177221"/>
                  <a:ext cx="1489800" cy="73140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sp>
            <p:nvSpPr>
              <p:cNvPr id="1660" name="Shape 1660"/>
              <p:cNvSpPr txBox="1"/>
              <p:nvPr/>
            </p:nvSpPr>
            <p:spPr>
              <a:xfrm>
                <a:off x="5669528" y="1715640"/>
                <a:ext cx="1301400" cy="38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 b="1">
                    <a:solidFill>
                      <a:srgbClr val="8A8A8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Cumulus</a:t>
                </a:r>
              </a:p>
            </p:txBody>
          </p:sp>
          <p:sp>
            <p:nvSpPr>
              <p:cNvPr id="1661" name="Shape 1661"/>
              <p:cNvSpPr/>
              <p:nvPr/>
            </p:nvSpPr>
            <p:spPr>
              <a:xfrm>
                <a:off x="5647317" y="5500167"/>
                <a:ext cx="1435500" cy="6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Prototype addressing core EOSDIS DAAC</a:t>
                </a:r>
              </a:p>
            </p:txBody>
          </p:sp>
          <p:grpSp>
            <p:nvGrpSpPr>
              <p:cNvPr id="1662" name="Shape 1662"/>
              <p:cNvGrpSpPr/>
              <p:nvPr/>
            </p:nvGrpSpPr>
            <p:grpSpPr>
              <a:xfrm>
                <a:off x="5837403" y="3871390"/>
                <a:ext cx="1005323" cy="731610"/>
                <a:chOff x="1489598" y="4386530"/>
                <a:chExt cx="1061700" cy="773700"/>
              </a:xfrm>
            </p:grpSpPr>
            <p:sp>
              <p:nvSpPr>
                <p:cNvPr id="1663" name="Shape 1663"/>
                <p:cNvSpPr/>
                <p:nvPr/>
              </p:nvSpPr>
              <p:spPr>
                <a:xfrm>
                  <a:off x="1557837" y="4386530"/>
                  <a:ext cx="946500" cy="7737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Shape 1664"/>
                <p:cNvSpPr txBox="1"/>
                <p:nvPr/>
              </p:nvSpPr>
              <p:spPr>
                <a:xfrm>
                  <a:off x="1489598" y="4561592"/>
                  <a:ext cx="1061700" cy="405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Distribution</a:t>
                  </a:r>
                </a:p>
              </p:txBody>
            </p:sp>
          </p:grpSp>
          <p:grpSp>
            <p:nvGrpSpPr>
              <p:cNvPr id="1665" name="Shape 1665"/>
              <p:cNvGrpSpPr/>
              <p:nvPr/>
            </p:nvGrpSpPr>
            <p:grpSpPr>
              <a:xfrm>
                <a:off x="5857867" y="4684799"/>
                <a:ext cx="1005120" cy="731487"/>
                <a:chOff x="1507444" y="4386530"/>
                <a:chExt cx="1077300" cy="870300"/>
              </a:xfrm>
            </p:grpSpPr>
            <p:sp>
              <p:nvSpPr>
                <p:cNvPr id="1666" name="Shape 1666"/>
                <p:cNvSpPr/>
                <p:nvPr/>
              </p:nvSpPr>
              <p:spPr>
                <a:xfrm>
                  <a:off x="1557837" y="4386530"/>
                  <a:ext cx="958500" cy="8703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Shape 1667"/>
                <p:cNvSpPr txBox="1"/>
                <p:nvPr/>
              </p:nvSpPr>
              <p:spPr>
                <a:xfrm>
                  <a:off x="1507444" y="4568214"/>
                  <a:ext cx="1077300" cy="45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Management</a:t>
                  </a:r>
                </a:p>
              </p:txBody>
            </p:sp>
          </p:grpSp>
          <p:grpSp>
            <p:nvGrpSpPr>
              <p:cNvPr id="1668" name="Shape 1668"/>
              <p:cNvGrpSpPr/>
              <p:nvPr/>
            </p:nvGrpSpPr>
            <p:grpSpPr>
              <a:xfrm>
                <a:off x="5908173" y="3077644"/>
                <a:ext cx="896172" cy="731487"/>
                <a:chOff x="1557837" y="4386532"/>
                <a:chExt cx="1156800" cy="870300"/>
              </a:xfrm>
            </p:grpSpPr>
            <p:sp>
              <p:nvSpPr>
                <p:cNvPr id="1669" name="Shape 1669"/>
                <p:cNvSpPr/>
                <p:nvPr/>
              </p:nvSpPr>
              <p:spPr>
                <a:xfrm>
                  <a:off x="1557837" y="4386532"/>
                  <a:ext cx="1156800" cy="8703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Shape 1670"/>
                <p:cNvSpPr txBox="1"/>
                <p:nvPr/>
              </p:nvSpPr>
              <p:spPr>
                <a:xfrm>
                  <a:off x="1605659" y="4598585"/>
                  <a:ext cx="1063200" cy="45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Archive</a:t>
                  </a:r>
                </a:p>
              </p:txBody>
            </p:sp>
          </p:grpSp>
          <p:grpSp>
            <p:nvGrpSpPr>
              <p:cNvPr id="1671" name="Shape 1671"/>
              <p:cNvGrpSpPr/>
              <p:nvPr/>
            </p:nvGrpSpPr>
            <p:grpSpPr>
              <a:xfrm>
                <a:off x="5871652" y="2280865"/>
                <a:ext cx="1007028" cy="731610"/>
                <a:chOff x="1510776" y="4376905"/>
                <a:chExt cx="1063500" cy="773700"/>
              </a:xfrm>
            </p:grpSpPr>
            <p:sp>
              <p:nvSpPr>
                <p:cNvPr id="1672" name="Shape 1672"/>
                <p:cNvSpPr/>
                <p:nvPr/>
              </p:nvSpPr>
              <p:spPr>
                <a:xfrm>
                  <a:off x="1557837" y="4376905"/>
                  <a:ext cx="946500" cy="7737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Shape 1673"/>
                <p:cNvSpPr txBox="1"/>
                <p:nvPr/>
              </p:nvSpPr>
              <p:spPr>
                <a:xfrm>
                  <a:off x="1510776" y="4559626"/>
                  <a:ext cx="1063500" cy="405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Ingest</a:t>
                  </a:r>
                </a:p>
              </p:txBody>
            </p:sp>
          </p:grpSp>
        </p:grpSp>
        <p:grpSp>
          <p:nvGrpSpPr>
            <p:cNvPr id="1674" name="Shape 1674"/>
            <p:cNvGrpSpPr/>
            <p:nvPr/>
          </p:nvGrpSpPr>
          <p:grpSpPr>
            <a:xfrm>
              <a:off x="3923913" y="3277415"/>
              <a:ext cx="1507629" cy="2959762"/>
              <a:chOff x="3789976" y="3253146"/>
              <a:chExt cx="1507629" cy="2959762"/>
            </a:xfrm>
          </p:grpSpPr>
          <p:grpSp>
            <p:nvGrpSpPr>
              <p:cNvPr id="1675" name="Shape 1675"/>
              <p:cNvGrpSpPr/>
              <p:nvPr/>
            </p:nvGrpSpPr>
            <p:grpSpPr>
              <a:xfrm>
                <a:off x="3800868" y="3253146"/>
                <a:ext cx="1496737" cy="2959762"/>
                <a:chOff x="4641582" y="2949405"/>
                <a:chExt cx="1496737" cy="2959762"/>
              </a:xfrm>
            </p:grpSpPr>
            <p:sp>
              <p:nvSpPr>
                <p:cNvPr id="1676" name="Shape 1676"/>
                <p:cNvSpPr/>
                <p:nvPr/>
              </p:nvSpPr>
              <p:spPr>
                <a:xfrm>
                  <a:off x="4766592" y="3181025"/>
                  <a:ext cx="1224300" cy="2140800"/>
                </a:xfrm>
                <a:prstGeom prst="rect">
                  <a:avLst/>
                </a:prstGeom>
                <a:solidFill>
                  <a:srgbClr val="649C95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77" name="Shape 1677"/>
                <p:cNvSpPr/>
                <p:nvPr/>
              </p:nvSpPr>
              <p:spPr>
                <a:xfrm>
                  <a:off x="4646719" y="2949405"/>
                  <a:ext cx="1491600" cy="731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1297" y="0"/>
                      </a:moveTo>
                      <a:lnTo>
                        <a:pt x="89168" y="0"/>
                      </a:lnTo>
                      <a:cubicBezTo>
                        <a:pt x="106196" y="0"/>
                        <a:pt x="120000" y="19978"/>
                        <a:pt x="120000" y="44623"/>
                      </a:cubicBezTo>
                      <a:lnTo>
                        <a:pt x="119766" y="57225"/>
                      </a:lnTo>
                      <a:lnTo>
                        <a:pt x="0" y="120000"/>
                      </a:lnTo>
                      <a:lnTo>
                        <a:pt x="466" y="44623"/>
                      </a:lnTo>
                      <a:cubicBezTo>
                        <a:pt x="466" y="19978"/>
                        <a:pt x="14269" y="0"/>
                        <a:pt x="31297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78" name="Shape 1678"/>
                <p:cNvSpPr/>
                <p:nvPr/>
              </p:nvSpPr>
              <p:spPr>
                <a:xfrm rot="10800000" flipH="1">
                  <a:off x="4641582" y="5177767"/>
                  <a:ext cx="1488000" cy="73140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sp>
            <p:nvSpPr>
              <p:cNvPr id="1679" name="Shape 1679"/>
              <p:cNvSpPr txBox="1"/>
              <p:nvPr/>
            </p:nvSpPr>
            <p:spPr>
              <a:xfrm>
                <a:off x="3881353" y="3354066"/>
                <a:ext cx="1243200" cy="36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 b="1">
                    <a:solidFill>
                      <a:srgbClr val="8A8A8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GIBS</a:t>
                </a:r>
              </a:p>
            </p:txBody>
          </p:sp>
          <p:sp>
            <p:nvSpPr>
              <p:cNvPr id="1680" name="Shape 1680"/>
              <p:cNvSpPr/>
              <p:nvPr/>
            </p:nvSpPr>
            <p:spPr>
              <a:xfrm>
                <a:off x="3789976" y="5588973"/>
                <a:ext cx="1490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Global Imagery Browse Services</a:t>
                </a:r>
              </a:p>
            </p:txBody>
          </p:sp>
          <p:grpSp>
            <p:nvGrpSpPr>
              <p:cNvPr id="1681" name="Shape 1681"/>
              <p:cNvGrpSpPr/>
              <p:nvPr/>
            </p:nvGrpSpPr>
            <p:grpSpPr>
              <a:xfrm>
                <a:off x="4006415" y="3881217"/>
                <a:ext cx="1005323" cy="731610"/>
                <a:chOff x="1489620" y="4386530"/>
                <a:chExt cx="1061700" cy="773700"/>
              </a:xfrm>
            </p:grpSpPr>
            <p:sp>
              <p:nvSpPr>
                <p:cNvPr id="1682" name="Shape 1682"/>
                <p:cNvSpPr/>
                <p:nvPr/>
              </p:nvSpPr>
              <p:spPr>
                <a:xfrm>
                  <a:off x="1557837" y="4386530"/>
                  <a:ext cx="946500" cy="7737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Shape 1683"/>
                <p:cNvSpPr txBox="1"/>
                <p:nvPr/>
              </p:nvSpPr>
              <p:spPr>
                <a:xfrm>
                  <a:off x="1489620" y="4560526"/>
                  <a:ext cx="1061700" cy="405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Distribution</a:t>
                  </a:r>
                </a:p>
              </p:txBody>
            </p:sp>
          </p:grpSp>
          <p:grpSp>
            <p:nvGrpSpPr>
              <p:cNvPr id="1684" name="Shape 1684"/>
              <p:cNvGrpSpPr/>
              <p:nvPr/>
            </p:nvGrpSpPr>
            <p:grpSpPr>
              <a:xfrm>
                <a:off x="4026879" y="4694626"/>
                <a:ext cx="1003441" cy="731487"/>
                <a:chOff x="1507466" y="4386530"/>
                <a:chExt cx="1075500" cy="870300"/>
              </a:xfrm>
            </p:grpSpPr>
            <p:sp>
              <p:nvSpPr>
                <p:cNvPr id="1685" name="Shape 1685"/>
                <p:cNvSpPr/>
                <p:nvPr/>
              </p:nvSpPr>
              <p:spPr>
                <a:xfrm>
                  <a:off x="1557837" y="4386530"/>
                  <a:ext cx="958500" cy="8703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Shape 1686"/>
                <p:cNvSpPr txBox="1"/>
                <p:nvPr/>
              </p:nvSpPr>
              <p:spPr>
                <a:xfrm>
                  <a:off x="1507466" y="4568983"/>
                  <a:ext cx="1075500" cy="45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Management</a:t>
                  </a:r>
                </a:p>
              </p:txBody>
            </p:sp>
          </p:grpSp>
        </p:grpSp>
        <p:grpSp>
          <p:nvGrpSpPr>
            <p:cNvPr id="1687" name="Shape 1687"/>
            <p:cNvGrpSpPr/>
            <p:nvPr/>
          </p:nvGrpSpPr>
          <p:grpSpPr>
            <a:xfrm>
              <a:off x="2218918" y="4073191"/>
              <a:ext cx="1522511" cy="2163985"/>
              <a:chOff x="2013967" y="4073051"/>
              <a:chExt cx="1522511" cy="2163985"/>
            </a:xfrm>
          </p:grpSpPr>
          <p:grpSp>
            <p:nvGrpSpPr>
              <p:cNvPr id="1688" name="Shape 1688"/>
              <p:cNvGrpSpPr/>
              <p:nvPr/>
            </p:nvGrpSpPr>
            <p:grpSpPr>
              <a:xfrm>
                <a:off x="2013967" y="4073051"/>
                <a:ext cx="1522511" cy="2163985"/>
                <a:chOff x="2854681" y="3769310"/>
                <a:chExt cx="1522511" cy="2163985"/>
              </a:xfrm>
            </p:grpSpPr>
            <p:sp>
              <p:nvSpPr>
                <p:cNvPr id="1689" name="Shape 1689"/>
                <p:cNvSpPr/>
                <p:nvPr/>
              </p:nvSpPr>
              <p:spPr>
                <a:xfrm>
                  <a:off x="3001952" y="3895046"/>
                  <a:ext cx="1224299" cy="1427700"/>
                </a:xfrm>
                <a:prstGeom prst="rect">
                  <a:avLst/>
                </a:prstGeom>
                <a:solidFill>
                  <a:srgbClr val="44809E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90" name="Shape 1690"/>
                <p:cNvSpPr/>
                <p:nvPr/>
              </p:nvSpPr>
              <p:spPr>
                <a:xfrm>
                  <a:off x="2883792" y="3769310"/>
                  <a:ext cx="1493400" cy="731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1297" y="0"/>
                      </a:moveTo>
                      <a:lnTo>
                        <a:pt x="89168" y="0"/>
                      </a:lnTo>
                      <a:cubicBezTo>
                        <a:pt x="106196" y="0"/>
                        <a:pt x="120000" y="19978"/>
                        <a:pt x="120000" y="44623"/>
                      </a:cubicBezTo>
                      <a:lnTo>
                        <a:pt x="119766" y="57225"/>
                      </a:lnTo>
                      <a:lnTo>
                        <a:pt x="0" y="120000"/>
                      </a:lnTo>
                      <a:lnTo>
                        <a:pt x="466" y="44623"/>
                      </a:lnTo>
                      <a:cubicBezTo>
                        <a:pt x="466" y="19978"/>
                        <a:pt x="14269" y="0"/>
                        <a:pt x="31297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691" name="Shape 1691"/>
                <p:cNvSpPr/>
                <p:nvPr/>
              </p:nvSpPr>
              <p:spPr>
                <a:xfrm rot="10800000" flipH="1">
                  <a:off x="2854681" y="5201896"/>
                  <a:ext cx="1489799" cy="73140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sp>
            <p:nvSpPr>
              <p:cNvPr id="1692" name="Shape 1692"/>
              <p:cNvSpPr txBox="1"/>
              <p:nvPr/>
            </p:nvSpPr>
            <p:spPr>
              <a:xfrm>
                <a:off x="2125277" y="4149155"/>
                <a:ext cx="1244999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 b="1">
                    <a:solidFill>
                      <a:srgbClr val="8A8A8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CMR</a:t>
                </a:r>
              </a:p>
            </p:txBody>
          </p:sp>
          <p:sp>
            <p:nvSpPr>
              <p:cNvPr id="1693" name="Shape 1693"/>
              <p:cNvSpPr/>
              <p:nvPr/>
            </p:nvSpPr>
            <p:spPr>
              <a:xfrm>
                <a:off x="2038632" y="5520007"/>
                <a:ext cx="1474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Common Metadata Repository</a:t>
                </a:r>
              </a:p>
            </p:txBody>
          </p:sp>
          <p:grpSp>
            <p:nvGrpSpPr>
              <p:cNvPr id="1694" name="Shape 1694"/>
              <p:cNvGrpSpPr/>
              <p:nvPr/>
            </p:nvGrpSpPr>
            <p:grpSpPr>
              <a:xfrm>
                <a:off x="2255392" y="4694626"/>
                <a:ext cx="1006800" cy="731487"/>
                <a:chOff x="1506320" y="4386530"/>
                <a:chExt cx="1079100" cy="870300"/>
              </a:xfrm>
            </p:grpSpPr>
            <p:sp>
              <p:nvSpPr>
                <p:cNvPr id="1695" name="Shape 1695"/>
                <p:cNvSpPr/>
                <p:nvPr/>
              </p:nvSpPr>
              <p:spPr>
                <a:xfrm>
                  <a:off x="1557837" y="4386530"/>
                  <a:ext cx="958500" cy="8703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Shape 1696"/>
                <p:cNvSpPr txBox="1"/>
                <p:nvPr/>
              </p:nvSpPr>
              <p:spPr>
                <a:xfrm>
                  <a:off x="1506320" y="4570135"/>
                  <a:ext cx="1079100" cy="45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Management</a:t>
                  </a:r>
                </a:p>
              </p:txBody>
            </p:sp>
          </p:grpSp>
        </p:grpSp>
        <p:grpSp>
          <p:nvGrpSpPr>
            <p:cNvPr id="1697" name="Shape 1697"/>
            <p:cNvGrpSpPr/>
            <p:nvPr/>
          </p:nvGrpSpPr>
          <p:grpSpPr>
            <a:xfrm>
              <a:off x="523581" y="4079809"/>
              <a:ext cx="1498537" cy="2147441"/>
              <a:chOff x="246669" y="4074914"/>
              <a:chExt cx="1498537" cy="2147441"/>
            </a:xfrm>
          </p:grpSpPr>
          <p:grpSp>
            <p:nvGrpSpPr>
              <p:cNvPr id="1698" name="Shape 1698"/>
              <p:cNvGrpSpPr/>
              <p:nvPr/>
            </p:nvGrpSpPr>
            <p:grpSpPr>
              <a:xfrm>
                <a:off x="246669" y="4074914"/>
                <a:ext cx="1498537" cy="2147441"/>
                <a:chOff x="1087383" y="3771173"/>
                <a:chExt cx="1498537" cy="2147441"/>
              </a:xfrm>
            </p:grpSpPr>
            <p:sp>
              <p:nvSpPr>
                <p:cNvPr id="1699" name="Shape 1699"/>
                <p:cNvSpPr/>
                <p:nvPr/>
              </p:nvSpPr>
              <p:spPr>
                <a:xfrm>
                  <a:off x="1220954" y="3895255"/>
                  <a:ext cx="1224300" cy="1548600"/>
                </a:xfrm>
                <a:prstGeom prst="rect">
                  <a:avLst/>
                </a:prstGeom>
                <a:solidFill>
                  <a:srgbClr val="4D91A1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00" name="Shape 1700"/>
                <p:cNvSpPr/>
                <p:nvPr/>
              </p:nvSpPr>
              <p:spPr>
                <a:xfrm>
                  <a:off x="1092520" y="3771173"/>
                  <a:ext cx="1493400" cy="7314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1297" y="0"/>
                      </a:moveTo>
                      <a:lnTo>
                        <a:pt x="89168" y="0"/>
                      </a:lnTo>
                      <a:cubicBezTo>
                        <a:pt x="106196" y="0"/>
                        <a:pt x="120000" y="19978"/>
                        <a:pt x="120000" y="44623"/>
                      </a:cubicBezTo>
                      <a:lnTo>
                        <a:pt x="119766" y="57225"/>
                      </a:lnTo>
                      <a:lnTo>
                        <a:pt x="0" y="120000"/>
                      </a:lnTo>
                      <a:lnTo>
                        <a:pt x="466" y="44623"/>
                      </a:lnTo>
                      <a:cubicBezTo>
                        <a:pt x="466" y="19978"/>
                        <a:pt x="14269" y="0"/>
                        <a:pt x="31297" y="0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01" name="Shape 1701"/>
                <p:cNvSpPr/>
                <p:nvPr/>
              </p:nvSpPr>
              <p:spPr>
                <a:xfrm rot="10800000" flipH="1">
                  <a:off x="1087383" y="5187214"/>
                  <a:ext cx="1489799" cy="731400"/>
                </a:xfrm>
                <a:prstGeom prst="round2SameRect">
                  <a:avLst>
                    <a:gd name="adj1" fmla="val 28979"/>
                    <a:gd name="adj2" fmla="val 0"/>
                  </a:avLst>
                </a:prstGeom>
                <a:solidFill>
                  <a:srgbClr val="D8D8D8"/>
                </a:solidFill>
                <a:ln>
                  <a:noFill/>
                </a:ln>
              </p:spPr>
              <p:txBody>
                <a:bodyPr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 sz="1800">
                    <a:solidFill>
                      <a:schemeClr val="l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sp>
            <p:nvSpPr>
              <p:cNvPr id="1702" name="Shape 1702"/>
              <p:cNvSpPr txBox="1"/>
              <p:nvPr/>
            </p:nvSpPr>
            <p:spPr>
              <a:xfrm>
                <a:off x="368254" y="4157637"/>
                <a:ext cx="1243200" cy="36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800" b="1">
                    <a:solidFill>
                      <a:srgbClr val="8A8A8A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EDSC</a:t>
                </a:r>
              </a:p>
            </p:txBody>
          </p:sp>
          <p:sp>
            <p:nvSpPr>
              <p:cNvPr id="1703" name="Shape 1703"/>
              <p:cNvSpPr/>
              <p:nvPr/>
            </p:nvSpPr>
            <p:spPr>
              <a:xfrm>
                <a:off x="262017" y="5535873"/>
                <a:ext cx="1474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GB" sz="120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Arial"/>
                  </a:rPr>
                  <a:t>Earthdata Search Client, data search</a:t>
                </a:r>
              </a:p>
            </p:txBody>
          </p:sp>
          <p:grpSp>
            <p:nvGrpSpPr>
              <p:cNvPr id="1704" name="Shape 1704"/>
              <p:cNvGrpSpPr/>
              <p:nvPr/>
            </p:nvGrpSpPr>
            <p:grpSpPr>
              <a:xfrm>
                <a:off x="494944" y="4693080"/>
                <a:ext cx="1005120" cy="731487"/>
                <a:chOff x="1506441" y="4386530"/>
                <a:chExt cx="1077300" cy="870300"/>
              </a:xfrm>
            </p:grpSpPr>
            <p:sp>
              <p:nvSpPr>
                <p:cNvPr id="1705" name="Shape 1705"/>
                <p:cNvSpPr/>
                <p:nvPr/>
              </p:nvSpPr>
              <p:spPr>
                <a:xfrm>
                  <a:off x="1557837" y="4386530"/>
                  <a:ext cx="958500" cy="870300"/>
                </a:xfrm>
                <a:prstGeom prst="ellipse">
                  <a:avLst/>
                </a:prstGeom>
                <a:solidFill>
                  <a:srgbClr val="51A4BB"/>
                </a:solidFill>
                <a:ln w="254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196800" tIns="196800" rIns="196800" bIns="196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5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Shape 1706"/>
                <p:cNvSpPr txBox="1"/>
                <p:nvPr/>
              </p:nvSpPr>
              <p:spPr>
                <a:xfrm>
                  <a:off x="1506441" y="4570253"/>
                  <a:ext cx="1077300" cy="456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en-GB" sz="950">
                      <a:solidFill>
                        <a:schemeClr val="lt1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Data Management</a:t>
                  </a:r>
                </a:p>
              </p:txBody>
            </p:sp>
          </p:grpSp>
        </p:grpSp>
      </p:grpSp>
      <p:sp>
        <p:nvSpPr>
          <p:cNvPr id="1707" name="Shape 1707"/>
          <p:cNvSpPr/>
          <p:nvPr/>
        </p:nvSpPr>
        <p:spPr>
          <a:xfrm>
            <a:off x="466485" y="3656598"/>
            <a:ext cx="18561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Operational in AWS</a:t>
            </a:r>
          </a:p>
        </p:txBody>
      </p:sp>
      <p:sp>
        <p:nvSpPr>
          <p:cNvPr id="1708" name="Shape 1708"/>
          <p:cNvSpPr/>
          <p:nvPr/>
        </p:nvSpPr>
        <p:spPr>
          <a:xfrm>
            <a:off x="274655" y="1766365"/>
            <a:ext cx="4245600" cy="101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2000">
                <a:solidFill>
                  <a:srgbClr val="8A8A8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Mapping EOSDIS technical foundational capabilities to ExCEL project prototype activates</a:t>
            </a:r>
          </a:p>
        </p:txBody>
      </p:sp>
    </p:spTree>
    <p:extLst>
      <p:ext uri="{BB962C8B-B14F-4D97-AF65-F5344CB8AC3E}">
        <p14:creationId xmlns:p14="http://schemas.microsoft.com/office/powerpoint/2010/main" val="282442910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5332"/>
            <a:ext cx="8442052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Arial"/>
              </a:rPr>
              <a:t>Simplified </a:t>
            </a:r>
            <a:r>
              <a:rPr lang="en" dirty="0" smtClean="0">
                <a:sym typeface="Arial"/>
              </a:rPr>
              <a:t>Commercial </a:t>
            </a:r>
            <a:r>
              <a:rPr lang="en" dirty="0">
                <a:sym typeface="Arial"/>
              </a:rPr>
              <a:t>Cloud Architecture</a:t>
            </a:r>
            <a:endParaRPr lang="en-US" dirty="0"/>
          </a:p>
        </p:txBody>
      </p:sp>
      <p:pic>
        <p:nvPicPr>
          <p:cNvPr id="6" name="Shape 3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8793" y="1234143"/>
            <a:ext cx="5546416" cy="5462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32"/>
          <p:cNvSpPr/>
          <p:nvPr/>
        </p:nvSpPr>
        <p:spPr>
          <a:xfrm>
            <a:off x="0" y="1789341"/>
            <a:ext cx="1584233" cy="4462603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78846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1443" tIns="30710" rIns="61443" bIns="30710" anchor="ctr" anchorCtr="0">
            <a:noAutofit/>
          </a:bodyPr>
          <a:lstStyle/>
          <a:p>
            <a:pPr algn="ctr"/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333"/>
          <p:cNvSpPr txBox="1"/>
          <p:nvPr/>
        </p:nvSpPr>
        <p:spPr>
          <a:xfrm>
            <a:off x="199222" y="1976888"/>
            <a:ext cx="1357203" cy="789450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next to data – buy by the yard for </a:t>
            </a:r>
            <a:r>
              <a:rPr lang="en" sz="1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anyone</a:t>
            </a:r>
          </a:p>
        </p:txBody>
      </p:sp>
      <p:sp>
        <p:nvSpPr>
          <p:cNvPr id="9" name="Shape 334"/>
          <p:cNvSpPr txBox="1"/>
          <p:nvPr/>
        </p:nvSpPr>
        <p:spPr>
          <a:xfrm>
            <a:off x="149417" y="4524582"/>
            <a:ext cx="1330016" cy="537907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add new data producers </a:t>
            </a:r>
          </a:p>
        </p:txBody>
      </p:sp>
      <p:sp>
        <p:nvSpPr>
          <p:cNvPr id="10" name="Shape 335"/>
          <p:cNvSpPr txBox="1"/>
          <p:nvPr/>
        </p:nvSpPr>
        <p:spPr>
          <a:xfrm>
            <a:off x="186771" y="4010069"/>
            <a:ext cx="1292662" cy="347286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 user support</a:t>
            </a:r>
          </a:p>
        </p:txBody>
      </p:sp>
      <p:sp>
        <p:nvSpPr>
          <p:cNvPr id="11" name="Shape 339"/>
          <p:cNvSpPr txBox="1"/>
          <p:nvPr/>
        </p:nvSpPr>
        <p:spPr>
          <a:xfrm>
            <a:off x="149417" y="2896208"/>
            <a:ext cx="1419460" cy="532932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duplication of data - Data available to all DAACs and </a:t>
            </a:r>
            <a:r>
              <a:rPr lang="en-US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340"/>
          <p:cNvSpPr/>
          <p:nvPr/>
        </p:nvSpPr>
        <p:spPr>
          <a:xfrm>
            <a:off x="7559766" y="1792214"/>
            <a:ext cx="1584233" cy="4462602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78846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1443" tIns="30710" rIns="61443" bIns="30710" anchor="ctr" anchorCtr="0">
            <a:noAutofit/>
          </a:bodyPr>
          <a:lstStyle/>
          <a:p>
            <a:pPr algn="ctr"/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341"/>
          <p:cNvSpPr txBox="1"/>
          <p:nvPr/>
        </p:nvSpPr>
        <p:spPr>
          <a:xfrm>
            <a:off x="7732321" y="1998607"/>
            <a:ext cx="1411679" cy="479026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coordination</a:t>
            </a:r>
          </a:p>
        </p:txBody>
      </p:sp>
      <p:sp>
        <p:nvSpPr>
          <p:cNvPr id="14" name="Shape 342"/>
          <p:cNvSpPr txBox="1"/>
          <p:nvPr/>
        </p:nvSpPr>
        <p:spPr>
          <a:xfrm>
            <a:off x="7682515" y="2703509"/>
            <a:ext cx="1461485" cy="479026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management</a:t>
            </a:r>
          </a:p>
        </p:txBody>
      </p:sp>
      <p:sp>
        <p:nvSpPr>
          <p:cNvPr id="15" name="Shape 343"/>
          <p:cNvSpPr txBox="1"/>
          <p:nvPr/>
        </p:nvSpPr>
        <p:spPr>
          <a:xfrm>
            <a:off x="7569617" y="2994570"/>
            <a:ext cx="1574384" cy="479026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344"/>
          <p:cNvSpPr txBox="1"/>
          <p:nvPr/>
        </p:nvSpPr>
        <p:spPr>
          <a:xfrm>
            <a:off x="7694967" y="3443204"/>
            <a:ext cx="1449033" cy="684576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 processes and skillsets</a:t>
            </a:r>
          </a:p>
        </p:txBody>
      </p:sp>
      <p:sp>
        <p:nvSpPr>
          <p:cNvPr id="17" name="Shape 345"/>
          <p:cNvSpPr txBox="1"/>
          <p:nvPr/>
        </p:nvSpPr>
        <p:spPr>
          <a:xfrm>
            <a:off x="7743937" y="4362958"/>
            <a:ext cx="1574384" cy="273771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Vendor l</a:t>
            </a:r>
            <a:r>
              <a:rPr lang="en" sz="1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ock</a:t>
            </a: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86" y="1128160"/>
            <a:ext cx="1430388" cy="452062"/>
          </a:xfrm>
          <a:prstGeom prst="rect">
            <a:avLst/>
          </a:prstGeom>
          <a:noFill/>
        </p:spPr>
        <p:txBody>
          <a:bodyPr wrap="square" lIns="81930" tIns="40965" rIns="81930" bIns="40965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41614" y="1062884"/>
            <a:ext cx="1430388" cy="513617"/>
          </a:xfrm>
          <a:prstGeom prst="rect">
            <a:avLst/>
          </a:prstGeom>
          <a:noFill/>
        </p:spPr>
        <p:txBody>
          <a:bodyPr wrap="square" lIns="81930" tIns="40965" rIns="81930" bIns="40965" rtlCol="0">
            <a:spAutoFit/>
          </a:bodyPr>
          <a:lstStyle/>
          <a:p>
            <a:pPr algn="ctr"/>
            <a:r>
              <a:rPr lang="en-US" sz="2800" b="1" dirty="0" smtClean="0"/>
              <a:t>-</a:t>
            </a:r>
            <a:endParaRPr lang="en-US" sz="2800" b="1" dirty="0"/>
          </a:p>
        </p:txBody>
      </p:sp>
      <p:sp>
        <p:nvSpPr>
          <p:cNvPr id="20" name="Shape 334"/>
          <p:cNvSpPr txBox="1"/>
          <p:nvPr/>
        </p:nvSpPr>
        <p:spPr>
          <a:xfrm>
            <a:off x="186771" y="5080290"/>
            <a:ext cx="1307325" cy="717294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new technology more </a:t>
            </a:r>
            <a:r>
              <a:rPr lang="en-US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345"/>
          <p:cNvSpPr txBox="1"/>
          <p:nvPr/>
        </p:nvSpPr>
        <p:spPr>
          <a:xfrm>
            <a:off x="7641614" y="4873206"/>
            <a:ext cx="1574384" cy="273771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522474"/>
      </p:ext>
    </p:extLst>
  </p:cSld>
  <p:clrMapOvr>
    <a:masterClrMapping/>
  </p:clrMapOvr>
  <p:transition xmlns:p14="http://schemas.microsoft.com/office/powerpoint/2010/main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74" y="0"/>
            <a:ext cx="6950075" cy="854075"/>
          </a:xfrm>
        </p:spPr>
        <p:txBody>
          <a:bodyPr/>
          <a:lstStyle/>
          <a:p>
            <a:r>
              <a:rPr lang="en-US" dirty="0" smtClean="0"/>
              <a:t>Future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22" y="769564"/>
            <a:ext cx="8469780" cy="5668751"/>
          </a:xfrm>
        </p:spPr>
        <p:txBody>
          <a:bodyPr/>
          <a:lstStyle/>
          <a:p>
            <a:endParaRPr lang="en-US" sz="2800" dirty="0" smtClean="0"/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GRFN : continue prototype to demonstrate automated end-to-end processing and distribution system, and potential for on-demand processing to reduce storage costs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Cumulus:  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Operate GHRC and LPDAAC data streams in parallel to existing systems to gain more insight into advantages and issues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Merge GIBS into Cumulus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Devise and implement an EOSDIS-wide development paradigm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Address Risks and Challenges, e.g.: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How to avoid unbound Egress costs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Vendor lock-in risks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Organizational and business management challenges</a:t>
            </a:r>
          </a:p>
          <a:p>
            <a:pPr marL="811213" lvl="1" indent="-457200">
              <a:spcAft>
                <a:spcPts val="800"/>
              </a:spcAft>
            </a:pPr>
            <a:endParaRPr lang="en-US" dirty="0" smtClean="0"/>
          </a:p>
          <a:p>
            <a:pPr marL="811213" lvl="1" indent="-457200">
              <a:spcAft>
                <a:spcPts val="8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9995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74" y="0"/>
            <a:ext cx="6950075" cy="85407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90" y="769564"/>
            <a:ext cx="8587412" cy="5668751"/>
          </a:xfrm>
        </p:spPr>
        <p:txBody>
          <a:bodyPr/>
          <a:lstStyle/>
          <a:p>
            <a:endParaRPr lang="en-US" sz="2800" dirty="0" smtClean="0"/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Results-to-date from prototype activities have resolved a number of issues relative to operating NASA data systems in commercial cloud environments.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Efficiency and increased functionality have been demonstrated for DAAC and core functionality.</a:t>
            </a:r>
          </a:p>
          <a:p>
            <a:pPr marL="811213" lvl="1" indent="-457200">
              <a:spcAft>
                <a:spcPts val="800"/>
              </a:spcAft>
            </a:pPr>
            <a:r>
              <a:rPr lang="en-US" dirty="0" smtClean="0"/>
              <a:t>Additional work is needed to begin “operationalizing” systems, including: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Continued development of cloud optimized software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Implementation of cost-capped egress</a:t>
            </a:r>
          </a:p>
          <a:p>
            <a:pPr marL="1092200" lvl="2" indent="-457200">
              <a:spcAft>
                <a:spcPts val="800"/>
              </a:spcAft>
            </a:pPr>
            <a:r>
              <a:rPr lang="en-US" dirty="0" smtClean="0"/>
              <a:t>Retooling workforce skillset and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769B6-FEE2-465E-96D7-E564426151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7765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673100" y="74613"/>
            <a:ext cx="7775575" cy="854075"/>
          </a:xfrm>
        </p:spPr>
        <p:txBody>
          <a:bodyPr/>
          <a:lstStyle/>
          <a:p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Extensive Data Collection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sz="half" idx="1"/>
          </p:nvPr>
        </p:nvSpPr>
        <p:spPr>
          <a:xfrm>
            <a:off x="171152" y="1066800"/>
            <a:ext cx="3716338" cy="5482856"/>
          </a:xfrm>
        </p:spPr>
        <p:txBody>
          <a:bodyPr/>
          <a:lstStyle/>
          <a:p>
            <a:r>
              <a:rPr lang="en-US" sz="1800" b="1" dirty="0" smtClean="0">
                <a:latin typeface="Arial" charset="0"/>
                <a:ea typeface="ヒラギノ角ゴ Pro W3" charset="0"/>
                <a:cs typeface="ヒラギノ角ゴ Pro W3" charset="0"/>
              </a:rPr>
              <a:t>Started in the 1990s, EOSDIS today has </a:t>
            </a:r>
            <a:r>
              <a:rPr lang="en-US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11,000+ </a:t>
            </a:r>
            <a:r>
              <a:rPr lang="en-US" sz="2000" b="1" dirty="0">
                <a:latin typeface="Arial" charset="0"/>
                <a:ea typeface="ヒラギノ角ゴ Pro W3" charset="0"/>
                <a:cs typeface="ヒラギノ角ゴ Pro W3" charset="0"/>
              </a:rPr>
              <a:t>data </a:t>
            </a:r>
            <a:r>
              <a:rPr lang="en-US" sz="2000" b="1" dirty="0" smtClean="0">
                <a:latin typeface="Arial" charset="0"/>
                <a:ea typeface="ヒラギノ角ゴ Pro W3" charset="0"/>
                <a:cs typeface="ヒラギノ角ゴ Pro W3" charset="0"/>
              </a:rPr>
              <a:t>types (collections)</a:t>
            </a:r>
            <a:endParaRPr lang="en-US" sz="2000" b="1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565150" lvl="2"/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Land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Cover &amp; Usage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Surface temperature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Soil moisture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Surface topography</a:t>
            </a:r>
          </a:p>
          <a:p>
            <a:pPr marL="565150" lvl="2"/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Atmosphere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Winds &amp; Precipitation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Aerosols &amp; Clouds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Temperature &amp; Humidity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Solar radiation</a:t>
            </a:r>
          </a:p>
          <a:p>
            <a:pPr marL="565150" lvl="2"/>
            <a:r>
              <a:rPr lang="en-US" sz="1800" dirty="0" smtClean="0">
                <a:latin typeface="Arial" charset="0"/>
                <a:ea typeface="ヒラギノ角ゴ Pro W3" charset="0"/>
                <a:cs typeface="ヒラギノ角ゴ Pro W3" charset="0"/>
              </a:rPr>
              <a:t>Ocean</a:t>
            </a:r>
            <a:endParaRPr lang="en-US" sz="1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Surface temperature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Surface wind fields </a:t>
            </a: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&amp;    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Heat flux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Surface topography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Ocean color</a:t>
            </a:r>
          </a:p>
          <a:p>
            <a:pPr marL="565150" lvl="2"/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Cryosphere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Sea/Land Ice &amp; Snow Cover</a:t>
            </a:r>
          </a:p>
          <a:p>
            <a:pPr marL="284163" lvl="1"/>
            <a:endParaRPr lang="en-US" sz="1400" dirty="0">
              <a:latin typeface="Comic Sans MS" charset="0"/>
              <a:ea typeface="ヒラギノ角ゴ Pro W3" charset="0"/>
              <a:cs typeface="ヒラギノ角ゴ Pro W3" charset="0"/>
            </a:endParaRPr>
          </a:p>
          <a:p>
            <a:endParaRPr lang="en-US" sz="1200" dirty="0">
              <a:latin typeface="Comic Sans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D4871E7B-7BA2-3B49-BBA9-2CC2B9C82E1D}" type="slidenum">
              <a:rPr lang="en-US" sz="1400">
                <a:ea typeface="ヒラギノ角ゴ Pro W3" charset="0"/>
                <a:cs typeface="ヒラギノ角ゴ Pro W3" charset="0"/>
              </a:rPr>
              <a:pPr/>
              <a:t>2</a:t>
            </a:fld>
            <a:endParaRPr lang="en-US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6" name="Content Placeholder 6"/>
          <p:cNvSpPr>
            <a:spLocks noGrp="1"/>
          </p:cNvSpPr>
          <p:nvPr>
            <p:ph sz="half" idx="1"/>
          </p:nvPr>
        </p:nvSpPr>
        <p:spPr>
          <a:xfrm>
            <a:off x="4452938" y="5111750"/>
            <a:ext cx="4119562" cy="1331913"/>
          </a:xfrm>
        </p:spPr>
        <p:txBody>
          <a:bodyPr/>
          <a:lstStyle/>
          <a:p>
            <a:pPr marL="565150" lvl="2"/>
            <a:r>
              <a:rPr lang="en-US" sz="1800" dirty="0">
                <a:latin typeface="Arial" charset="0"/>
                <a:ea typeface="ヒラギノ角ゴ Pro W3" charset="0"/>
                <a:cs typeface="ヒラギノ角ゴ Pro W3" charset="0"/>
              </a:rPr>
              <a:t>Human Dimensions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Population &amp; Land Use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Human &amp; Environmental Health</a:t>
            </a:r>
          </a:p>
          <a:p>
            <a:pPr marL="958850" lvl="4" indent="-239713"/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Ecosystems</a:t>
            </a:r>
          </a:p>
          <a:p>
            <a:pPr marL="44450" lvl="1" indent="0">
              <a:buNone/>
            </a:pPr>
            <a:endParaRPr lang="en-US" sz="1400" dirty="0">
              <a:latin typeface="Comic Sans MS" charset="0"/>
              <a:ea typeface="ヒラギノ角ゴ Pro W3" charset="0"/>
              <a:cs typeface="ヒラギノ角ゴ Pro W3" charset="0"/>
            </a:endParaRPr>
          </a:p>
          <a:p>
            <a:endParaRPr lang="en-US" sz="1200" dirty="0">
              <a:latin typeface="Comic Sans M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Picture 6" descr="Earth Fleet_ColorKe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24744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28404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085850" y="36513"/>
            <a:ext cx="6950075" cy="854075"/>
          </a:xfrm>
        </p:spPr>
        <p:txBody>
          <a:bodyPr/>
          <a:lstStyle/>
          <a:p>
            <a:r>
              <a:rPr lang="en-US" altLang="en-US" sz="3600" dirty="0" smtClean="0"/>
              <a:t>Data Sources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30225" y="1290638"/>
            <a:ext cx="8278813" cy="225425"/>
          </a:xfrm>
        </p:spPr>
        <p:txBody>
          <a:bodyPr/>
          <a:lstStyle/>
          <a:p>
            <a:endParaRPr lang="en-US" altLang="en-US" sz="1800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34DAE8-EB92-4FF4-9372-1170AD7F53CA}" type="slidenum">
              <a:rPr lang="en-US" altLang="en-US" sz="1400">
                <a:solidFill>
                  <a:srgbClr val="000000"/>
                </a:solidFill>
              </a:rPr>
              <a:pPr/>
              <a:t>3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93269"/>
              </p:ext>
            </p:extLst>
          </p:nvPr>
        </p:nvGraphicFramePr>
        <p:xfrm>
          <a:off x="474663" y="1279525"/>
          <a:ext cx="8420100" cy="4733736"/>
        </p:xfrm>
        <a:graphic>
          <a:graphicData uri="http://schemas.openxmlformats.org/drawingml/2006/table">
            <a:tbl>
              <a:tblPr/>
              <a:tblGrid>
                <a:gridCol w="2822575"/>
                <a:gridCol w="5597525"/>
              </a:tblGrid>
              <a:tr h="606425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Type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Example Missions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01688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Satellite/on-orbit Missions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Terra, Aqua, Aura, Suomi-NPP, SORCE, GPM, GRACE, CloudSat, CALIPSO, etc.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Airborne missions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IceBridge, Earth Ventures (5+ missions), UAVSAR, etc.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 Situ Measurement missions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Field campaigns on land (e.g., LBA-ECO) and in the ocean (e.g., SPURS)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801688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Applications support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Near-real time creation and distribution of selected products for applications communities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1262063"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Earth Science Research support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buFont typeface="Times" panose="02020603050405020304" pitchFamily="18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3pPr>
                      <a:lvl4pPr marL="16002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ヒラギノ角ゴ Pro W3" charset="-128"/>
                        </a:defRPr>
                      </a:lvl4pPr>
                      <a:lvl5pPr marL="2057400" indent="-228600" defTabSz="457200" ea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Research products from efforts like MEaSUREs.  This also includes data from older, heritage missions (prior to EOS Program) that the DAACs rescue – e.g., Nimbus, SeaSat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977397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49438"/>
            <a:ext cx="78613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90575"/>
            <a:ext cx="16176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3"/>
          <p:cNvSpPr>
            <a:spLocks noGrp="1"/>
          </p:cNvSpPr>
          <p:nvPr>
            <p:ph type="title"/>
          </p:nvPr>
        </p:nvSpPr>
        <p:spPr>
          <a:xfrm>
            <a:off x="457200" y="242888"/>
            <a:ext cx="8229600" cy="790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Helvetica" charset="0"/>
                <a:ea typeface="ＭＳ Ｐゴシック" charset="0"/>
                <a:cs typeface="Helvetica" charset="0"/>
              </a:rPr>
              <a:t>Distributed Active Archive</a:t>
            </a:r>
            <a:br>
              <a:rPr lang="en-US" sz="2800" b="1" dirty="0">
                <a:solidFill>
                  <a:schemeClr val="bg1"/>
                </a:solidFill>
                <a:latin typeface="Helvetica" charset="0"/>
                <a:ea typeface="ＭＳ Ｐゴシック" charset="0"/>
                <a:cs typeface="Helvetica" charset="0"/>
              </a:rPr>
            </a:br>
            <a:r>
              <a:rPr lang="en-US" sz="2800" b="1" dirty="0">
                <a:solidFill>
                  <a:schemeClr val="bg1"/>
                </a:solidFill>
                <a:latin typeface="Helvetica" charset="0"/>
                <a:ea typeface="ＭＳ Ｐゴシック" charset="0"/>
                <a:cs typeface="Helvetica" charset="0"/>
              </a:rPr>
              <a:t>Centers (DAACs)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848100"/>
            <a:ext cx="2143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459288"/>
            <a:ext cx="2143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995363"/>
            <a:ext cx="21431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882900"/>
            <a:ext cx="2127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2941638"/>
            <a:ext cx="2143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791075"/>
            <a:ext cx="2127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362450"/>
            <a:ext cx="2127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49638"/>
            <a:ext cx="2143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508375"/>
            <a:ext cx="21431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3567113"/>
            <a:ext cx="21431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697288"/>
            <a:ext cx="2127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873500"/>
            <a:ext cx="21431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 bwMode="auto">
          <a:xfrm rot="467068">
            <a:off x="1117600" y="1160463"/>
            <a:ext cx="892175" cy="88900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Alternate Process 5"/>
          <p:cNvSpPr/>
          <p:nvPr/>
        </p:nvSpPr>
        <p:spPr bwMode="auto">
          <a:xfrm>
            <a:off x="1889125" y="1060450"/>
            <a:ext cx="1314450" cy="690563"/>
          </a:xfrm>
          <a:prstGeom prst="flowChartAlternate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55" name="TextBox 31"/>
          <p:cNvSpPr txBox="1">
            <a:spLocks noChangeArrowheads="1"/>
          </p:cNvSpPr>
          <p:nvPr/>
        </p:nvSpPr>
        <p:spPr bwMode="auto">
          <a:xfrm>
            <a:off x="1925638" y="1054100"/>
            <a:ext cx="1287462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Alaska Satellite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Facility DAAC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SAR Products, Sea Ice,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Polar Processes,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Geophysics</a:t>
            </a:r>
          </a:p>
        </p:txBody>
      </p:sp>
      <p:sp>
        <p:nvSpPr>
          <p:cNvPr id="73" name="Freeform 72"/>
          <p:cNvSpPr/>
          <p:nvPr/>
        </p:nvSpPr>
        <p:spPr>
          <a:xfrm rot="3889791" flipH="1" flipV="1">
            <a:off x="2950368" y="3672682"/>
            <a:ext cx="461963" cy="107950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Alternate Process 73"/>
          <p:cNvSpPr/>
          <p:nvPr/>
        </p:nvSpPr>
        <p:spPr>
          <a:xfrm>
            <a:off x="2154238" y="2638425"/>
            <a:ext cx="1193800" cy="957263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58" name="TextBox 33"/>
          <p:cNvSpPr txBox="1">
            <a:spLocks noChangeArrowheads="1"/>
          </p:cNvSpPr>
          <p:nvPr/>
        </p:nvSpPr>
        <p:spPr bwMode="auto">
          <a:xfrm>
            <a:off x="2116138" y="2652713"/>
            <a:ext cx="12906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National Snow and Ice Data Center DAAC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Frozen Ground, Glaciers,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Ice Sheets, Sea Ice,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Snow, Soil Moisture</a:t>
            </a:r>
          </a:p>
        </p:txBody>
      </p:sp>
      <p:sp>
        <p:nvSpPr>
          <p:cNvPr id="79" name="Freeform 78"/>
          <p:cNvSpPr/>
          <p:nvPr/>
        </p:nvSpPr>
        <p:spPr>
          <a:xfrm rot="5661894" flipH="1">
            <a:off x="4049713" y="2786063"/>
            <a:ext cx="368300" cy="88900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Alternate Process 79"/>
          <p:cNvSpPr/>
          <p:nvPr/>
        </p:nvSpPr>
        <p:spPr>
          <a:xfrm>
            <a:off x="3497263" y="1876425"/>
            <a:ext cx="1433512" cy="800100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61" name="TextBox 34"/>
          <p:cNvSpPr txBox="1">
            <a:spLocks noChangeArrowheads="1"/>
          </p:cNvSpPr>
          <p:nvPr/>
        </p:nvSpPr>
        <p:spPr bwMode="auto">
          <a:xfrm>
            <a:off x="3516313" y="1878013"/>
            <a:ext cx="14033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Land Processes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DAAC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Land Cover, Surface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Reflectance, Radiance,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Temperature, Topography,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Vegetation Indices</a:t>
            </a:r>
          </a:p>
        </p:txBody>
      </p:sp>
      <p:sp>
        <p:nvSpPr>
          <p:cNvPr id="68" name="Freeform 67"/>
          <p:cNvSpPr/>
          <p:nvPr/>
        </p:nvSpPr>
        <p:spPr>
          <a:xfrm rot="15741599">
            <a:off x="1198563" y="4287837"/>
            <a:ext cx="452438" cy="112713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105706">
                <a:moveTo>
                  <a:pt x="843793" y="0"/>
                </a:moveTo>
                <a:lnTo>
                  <a:pt x="0" y="7864"/>
                </a:lnTo>
                <a:lnTo>
                  <a:pt x="821224" y="105706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Alternate Process 68"/>
          <p:cNvSpPr/>
          <p:nvPr/>
        </p:nvSpPr>
        <p:spPr>
          <a:xfrm>
            <a:off x="446088" y="3403600"/>
            <a:ext cx="1441450" cy="781050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64" name="TextBox 32"/>
          <p:cNvSpPr txBox="1">
            <a:spLocks noChangeArrowheads="1"/>
          </p:cNvSpPr>
          <p:nvPr/>
        </p:nvSpPr>
        <p:spPr bwMode="auto">
          <a:xfrm>
            <a:off x="369888" y="3392488"/>
            <a:ext cx="16224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Physical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Oceanography DAAC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Gravity, Sea Surface Temperature, Ocean Winds, Topography, Circulation &amp; Currents</a:t>
            </a:r>
          </a:p>
        </p:txBody>
      </p:sp>
      <p:sp>
        <p:nvSpPr>
          <p:cNvPr id="89" name="Freeform 88"/>
          <p:cNvSpPr/>
          <p:nvPr/>
        </p:nvSpPr>
        <p:spPr>
          <a:xfrm rot="17296109">
            <a:off x="7509669" y="2653506"/>
            <a:ext cx="688975" cy="106363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105706">
                <a:moveTo>
                  <a:pt x="843793" y="0"/>
                </a:moveTo>
                <a:lnTo>
                  <a:pt x="0" y="7864"/>
                </a:lnTo>
                <a:lnTo>
                  <a:pt x="821224" y="105706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Alternate Process 89"/>
          <p:cNvSpPr/>
          <p:nvPr/>
        </p:nvSpPr>
        <p:spPr>
          <a:xfrm>
            <a:off x="7704138" y="1341438"/>
            <a:ext cx="1166812" cy="1211262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67" name="TextBox 35"/>
          <p:cNvSpPr txBox="1">
            <a:spLocks noChangeArrowheads="1"/>
          </p:cNvSpPr>
          <p:nvPr/>
        </p:nvSpPr>
        <p:spPr bwMode="auto">
          <a:xfrm>
            <a:off x="7666038" y="1371600"/>
            <a:ext cx="12366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Socioeconomic Data and Applications Center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Human Interactions,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Land Use, Environmental Sustainability,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Geospatial Data</a:t>
            </a:r>
          </a:p>
        </p:txBody>
      </p:sp>
      <p:sp>
        <p:nvSpPr>
          <p:cNvPr id="92" name="Freeform 91"/>
          <p:cNvSpPr/>
          <p:nvPr/>
        </p:nvSpPr>
        <p:spPr>
          <a:xfrm rot="4729789" flipH="1">
            <a:off x="6910388" y="3222625"/>
            <a:ext cx="720725" cy="98425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3" name="Alternate Process 92"/>
          <p:cNvSpPr/>
          <p:nvPr/>
        </p:nvSpPr>
        <p:spPr>
          <a:xfrm>
            <a:off x="6194425" y="1679575"/>
            <a:ext cx="1335088" cy="1355725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70" name="TextBox 36"/>
          <p:cNvSpPr txBox="1">
            <a:spLocks noChangeArrowheads="1"/>
          </p:cNvSpPr>
          <p:nvPr/>
        </p:nvSpPr>
        <p:spPr bwMode="auto">
          <a:xfrm>
            <a:off x="6170613" y="1704975"/>
            <a:ext cx="13970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Goddard Earth Sciences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Data and Information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Services Center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Global Precipitation, Solar Irradiance,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Atmospheric Composition and Dynamics, Global Modeling</a:t>
            </a:r>
          </a:p>
        </p:txBody>
      </p:sp>
      <p:sp>
        <p:nvSpPr>
          <p:cNvPr id="96" name="Freeform 95"/>
          <p:cNvSpPr/>
          <p:nvPr/>
        </p:nvSpPr>
        <p:spPr>
          <a:xfrm flipH="1">
            <a:off x="6419850" y="3543300"/>
            <a:ext cx="769938" cy="85725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7" name="Alternate Process 96"/>
          <p:cNvSpPr/>
          <p:nvPr/>
        </p:nvSpPr>
        <p:spPr>
          <a:xfrm flipH="1">
            <a:off x="5380038" y="3197225"/>
            <a:ext cx="1127125" cy="879475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73" name="TextBox 37"/>
          <p:cNvSpPr txBox="1">
            <a:spLocks noChangeArrowheads="1"/>
          </p:cNvSpPr>
          <p:nvPr/>
        </p:nvSpPr>
        <p:spPr bwMode="auto">
          <a:xfrm>
            <a:off x="5349875" y="3206750"/>
            <a:ext cx="11890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Crustal Dynamics Data Information System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Space Geodesy,  Solid Earth</a:t>
            </a:r>
          </a:p>
        </p:txBody>
      </p:sp>
      <p:sp>
        <p:nvSpPr>
          <p:cNvPr id="100" name="Freeform 99"/>
          <p:cNvSpPr/>
          <p:nvPr/>
        </p:nvSpPr>
        <p:spPr>
          <a:xfrm rot="9755009" flipH="1">
            <a:off x="7521575" y="3487738"/>
            <a:ext cx="477838" cy="109537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1" name="Alternate Process 100"/>
          <p:cNvSpPr/>
          <p:nvPr/>
        </p:nvSpPr>
        <p:spPr>
          <a:xfrm>
            <a:off x="7869238" y="3238500"/>
            <a:ext cx="1033462" cy="690563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76" name="TextBox 38"/>
          <p:cNvSpPr txBox="1">
            <a:spLocks noChangeArrowheads="1"/>
          </p:cNvSpPr>
          <p:nvPr/>
        </p:nvSpPr>
        <p:spPr bwMode="auto">
          <a:xfrm>
            <a:off x="7850188" y="3251200"/>
            <a:ext cx="10826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Ocean Biology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DAAC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Ocean Biology,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Sea Surface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Temperature</a:t>
            </a:r>
          </a:p>
        </p:txBody>
      </p:sp>
      <p:sp>
        <p:nvSpPr>
          <p:cNvPr id="115" name="Freeform 114"/>
          <p:cNvSpPr/>
          <p:nvPr/>
        </p:nvSpPr>
        <p:spPr>
          <a:xfrm rot="13852278" flipH="1" flipV="1">
            <a:off x="7512051" y="4033837"/>
            <a:ext cx="690562" cy="100013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  <a:gd name="connsiteX0" fmla="*/ 843793 w 843793"/>
              <a:gd name="connsiteY0" fmla="*/ 0 h 98533"/>
              <a:gd name="connsiteX1" fmla="*/ 0 w 843793"/>
              <a:gd name="connsiteY1" fmla="*/ 7864 h 98533"/>
              <a:gd name="connsiteX2" fmla="*/ 799914 w 843793"/>
              <a:gd name="connsiteY2" fmla="*/ 98533 h 98533"/>
              <a:gd name="connsiteX3" fmla="*/ 843793 w 843793"/>
              <a:gd name="connsiteY3" fmla="*/ 0 h 9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533">
                <a:moveTo>
                  <a:pt x="843793" y="0"/>
                </a:moveTo>
                <a:lnTo>
                  <a:pt x="0" y="7864"/>
                </a:lnTo>
                <a:lnTo>
                  <a:pt x="799914" y="9853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4" name="Alternate Process 113"/>
          <p:cNvSpPr/>
          <p:nvPr/>
        </p:nvSpPr>
        <p:spPr>
          <a:xfrm flipH="1" flipV="1">
            <a:off x="7748588" y="4302125"/>
            <a:ext cx="1157287" cy="1122363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79" name="TextBox 39"/>
          <p:cNvSpPr txBox="1">
            <a:spLocks noChangeArrowheads="1"/>
          </p:cNvSpPr>
          <p:nvPr/>
        </p:nvSpPr>
        <p:spPr bwMode="auto">
          <a:xfrm>
            <a:off x="7751763" y="4324350"/>
            <a:ext cx="12033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Level 1 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Atmosphere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Archive 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Distribution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System (LAADS)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MODIS Level-1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and Atmosphere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Data Products</a:t>
            </a:r>
          </a:p>
        </p:txBody>
      </p:sp>
      <p:sp>
        <p:nvSpPr>
          <p:cNvPr id="108" name="Freeform 107"/>
          <p:cNvSpPr/>
          <p:nvPr/>
        </p:nvSpPr>
        <p:spPr>
          <a:xfrm rot="6139083" flipV="1">
            <a:off x="7000875" y="4202113"/>
            <a:ext cx="554038" cy="87312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  <a:gd name="connsiteX0" fmla="*/ 843793 w 843793"/>
              <a:gd name="connsiteY0" fmla="*/ 0 h 105706"/>
              <a:gd name="connsiteX1" fmla="*/ 0 w 843793"/>
              <a:gd name="connsiteY1" fmla="*/ 7864 h 105706"/>
              <a:gd name="connsiteX2" fmla="*/ 821224 w 843793"/>
              <a:gd name="connsiteY2" fmla="*/ 105706 h 105706"/>
              <a:gd name="connsiteX3" fmla="*/ 843793 w 843793"/>
              <a:gd name="connsiteY3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105706">
                <a:moveTo>
                  <a:pt x="843793" y="0"/>
                </a:moveTo>
                <a:lnTo>
                  <a:pt x="0" y="7864"/>
                </a:lnTo>
                <a:lnTo>
                  <a:pt x="821224" y="105706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9" name="Alternate Process 108"/>
          <p:cNvSpPr/>
          <p:nvPr/>
        </p:nvSpPr>
        <p:spPr>
          <a:xfrm flipV="1">
            <a:off x="6630988" y="4411663"/>
            <a:ext cx="938212" cy="1123950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82" name="TextBox 40"/>
          <p:cNvSpPr txBox="1">
            <a:spLocks noChangeArrowheads="1"/>
          </p:cNvSpPr>
          <p:nvPr/>
        </p:nvSpPr>
        <p:spPr bwMode="auto">
          <a:xfrm>
            <a:off x="6599238" y="4457700"/>
            <a:ext cx="1025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LaRC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Atmospheric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Science Data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Center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Radiation Budget,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Clouds, Aerosols,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Tropospheric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Chemistry</a:t>
            </a:r>
          </a:p>
        </p:txBody>
      </p:sp>
      <p:sp>
        <p:nvSpPr>
          <p:cNvPr id="104" name="Freeform 103"/>
          <p:cNvSpPr/>
          <p:nvPr/>
        </p:nvSpPr>
        <p:spPr>
          <a:xfrm rot="16716346" flipH="1">
            <a:off x="5821363" y="4960938"/>
            <a:ext cx="1055687" cy="90487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5" name="Alternate Process 104"/>
          <p:cNvSpPr/>
          <p:nvPr/>
        </p:nvSpPr>
        <p:spPr>
          <a:xfrm flipH="1">
            <a:off x="4867275" y="5456238"/>
            <a:ext cx="1565275" cy="647700"/>
          </a:xfrm>
          <a:prstGeom prst="flowChartAlternateProcess">
            <a:avLst/>
          </a:prstGeom>
          <a:solidFill>
            <a:schemeClr val="bg1"/>
          </a:solidFill>
          <a:ln w="127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85" name="TextBox 42"/>
          <p:cNvSpPr txBox="1">
            <a:spLocks noChangeArrowheads="1"/>
          </p:cNvSpPr>
          <p:nvPr/>
        </p:nvSpPr>
        <p:spPr bwMode="auto">
          <a:xfrm>
            <a:off x="4832350" y="5448300"/>
            <a:ext cx="16398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Oak Ridge National Laboratory DAAC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Biogeochemical Dynamics, Ecological Data, Environmental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Processes</a:t>
            </a:r>
          </a:p>
        </p:txBody>
      </p:sp>
      <p:sp>
        <p:nvSpPr>
          <p:cNvPr id="86" name="Freeform 85"/>
          <p:cNvSpPr/>
          <p:nvPr/>
        </p:nvSpPr>
        <p:spPr>
          <a:xfrm rot="217174" flipH="1">
            <a:off x="5364163" y="4868863"/>
            <a:ext cx="769937" cy="100012"/>
          </a:xfrm>
          <a:custGeom>
            <a:avLst/>
            <a:gdLst>
              <a:gd name="connsiteX0" fmla="*/ 850748 w 850748"/>
              <a:gd name="connsiteY0" fmla="*/ 0 h 98643"/>
              <a:gd name="connsiteX1" fmla="*/ 0 w 850748"/>
              <a:gd name="connsiteY1" fmla="*/ 61652 h 98643"/>
              <a:gd name="connsiteX2" fmla="*/ 850748 w 850748"/>
              <a:gd name="connsiteY2" fmla="*/ 98643 h 98643"/>
              <a:gd name="connsiteX3" fmla="*/ 850748 w 850748"/>
              <a:gd name="connsiteY3" fmla="*/ 0 h 98643"/>
              <a:gd name="connsiteX0" fmla="*/ 843793 w 843793"/>
              <a:gd name="connsiteY0" fmla="*/ 0 h 98643"/>
              <a:gd name="connsiteX1" fmla="*/ 0 w 843793"/>
              <a:gd name="connsiteY1" fmla="*/ 7864 h 98643"/>
              <a:gd name="connsiteX2" fmla="*/ 843793 w 843793"/>
              <a:gd name="connsiteY2" fmla="*/ 98643 h 98643"/>
              <a:gd name="connsiteX3" fmla="*/ 843793 w 843793"/>
              <a:gd name="connsiteY3" fmla="*/ 0 h 9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93" h="98643">
                <a:moveTo>
                  <a:pt x="843793" y="0"/>
                </a:moveTo>
                <a:lnTo>
                  <a:pt x="0" y="7864"/>
                </a:lnTo>
                <a:lnTo>
                  <a:pt x="843793" y="98643"/>
                </a:lnTo>
                <a:lnTo>
                  <a:pt x="843793" y="0"/>
                </a:lnTo>
                <a:close/>
              </a:path>
            </a:pathLst>
          </a:cu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7" name="Alternate Process 86"/>
          <p:cNvSpPr/>
          <p:nvPr/>
        </p:nvSpPr>
        <p:spPr>
          <a:xfrm flipH="1">
            <a:off x="3800475" y="4568825"/>
            <a:ext cx="1644650" cy="719138"/>
          </a:xfrm>
          <a:prstGeom prst="flowChartAlternateProcess">
            <a:avLst/>
          </a:prstGeom>
          <a:solidFill>
            <a:schemeClr val="bg1"/>
          </a:solidFill>
          <a:ln w="127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88" name="TextBox 41"/>
          <p:cNvSpPr txBox="1">
            <a:spLocks noChangeArrowheads="1"/>
          </p:cNvSpPr>
          <p:nvPr/>
        </p:nvSpPr>
        <p:spPr bwMode="auto">
          <a:xfrm>
            <a:off x="3779838" y="4584700"/>
            <a:ext cx="16827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Global Hydrology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1000" b="1" dirty="0"/>
              <a:t>Resource Center DAAC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Hazardous Weather,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Lightning, Tropical Cyclones 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800" i="1" dirty="0"/>
              <a:t>Storm-induced Hazards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1B1B5-53DB-4081-B44F-C15D726C43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64679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28" y="1005840"/>
            <a:ext cx="7570274" cy="5486400"/>
          </a:xfrm>
          <a:prstGeom prst="rect">
            <a:avLst/>
          </a:prstGeom>
        </p:spPr>
      </p:pic>
      <p:sp>
        <p:nvSpPr>
          <p:cNvPr id="205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543800" y="6477000"/>
            <a:ext cx="914400" cy="228600"/>
          </a:xfrm>
          <a:prstGeom prst="rect">
            <a:avLst/>
          </a:prstGeom>
          <a:noFill/>
        </p:spPr>
        <p:txBody>
          <a:bodyPr/>
          <a:lstStyle/>
          <a:p>
            <a:fld id="{F998C29E-DCBA-4F55-B757-560E8834D555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0"/>
            <a:ext cx="8280400" cy="1011238"/>
          </a:xfrm>
        </p:spPr>
        <p:txBody>
          <a:bodyPr/>
          <a:lstStyle/>
          <a:p>
            <a:pPr eaLnBrk="1" hangingPunct="1"/>
            <a:r>
              <a:rPr lang="en-US" sz="2000" dirty="0"/>
              <a:t>Total EOSDIS Accumulated Data Archive Volume (Petabytes</a:t>
            </a:r>
            <a:r>
              <a:rPr lang="en-US" sz="2000" dirty="0" smtClean="0"/>
              <a:t>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Trend: 2000-2017 (</a:t>
            </a:r>
            <a:r>
              <a:rPr lang="en-US" sz="2000" dirty="0" smtClean="0"/>
              <a:t>at the end of Jul </a:t>
            </a:r>
            <a:r>
              <a:rPr lang="en-US" sz="2000" dirty="0"/>
              <a:t>2017)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3859" y="5384208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Deletion of </a:t>
            </a:r>
          </a:p>
          <a:p>
            <a:pPr algn="ctr"/>
            <a:r>
              <a:rPr lang="en-US" sz="1000" b="1" dirty="0" smtClean="0"/>
              <a:t>MODIS </a:t>
            </a:r>
          </a:p>
          <a:p>
            <a:pPr algn="ctr"/>
            <a:r>
              <a:rPr lang="en-US" sz="1000" b="1" dirty="0" smtClean="0"/>
              <a:t>Collection 4 </a:t>
            </a:r>
          </a:p>
          <a:p>
            <a:pPr algn="ctr"/>
            <a:r>
              <a:rPr lang="en-US" sz="1000" b="1" dirty="0" smtClean="0"/>
              <a:t>Products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31784" y="5515214"/>
            <a:ext cx="10679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Landsat-7 Data</a:t>
            </a:r>
          </a:p>
          <a:p>
            <a:pPr algn="ctr"/>
            <a:r>
              <a:rPr lang="en-US" sz="1000" b="1" dirty="0" smtClean="0"/>
              <a:t>Migrated from</a:t>
            </a:r>
          </a:p>
          <a:p>
            <a:pPr algn="ctr"/>
            <a:r>
              <a:rPr lang="en-US" sz="1000" b="1" dirty="0" smtClean="0"/>
              <a:t>LPDAAC to USGS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48249" y="334474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Addition of </a:t>
            </a:r>
          </a:p>
          <a:p>
            <a:pPr algn="ctr"/>
            <a:r>
              <a:rPr lang="en-US" sz="1000" b="1" dirty="0" smtClean="0"/>
              <a:t>AQUARIOUS and ICEBRIDGE</a:t>
            </a:r>
          </a:p>
          <a:p>
            <a:pPr algn="ctr"/>
            <a:r>
              <a:rPr lang="en-US" sz="1000" b="1" dirty="0" smtClean="0"/>
              <a:t>products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72467" y="3580202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Addition of </a:t>
            </a:r>
          </a:p>
          <a:p>
            <a:pPr algn="ctr"/>
            <a:r>
              <a:rPr lang="en-US" sz="1000" b="1" dirty="0" smtClean="0"/>
              <a:t>GPM and ALOS PALSAR products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99705" y="4430064"/>
            <a:ext cx="784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Addition of</a:t>
            </a:r>
          </a:p>
          <a:p>
            <a:pPr algn="ctr"/>
            <a:r>
              <a:rPr lang="en-US" sz="1000" b="1" dirty="0" smtClean="0"/>
              <a:t>Data from </a:t>
            </a:r>
          </a:p>
          <a:p>
            <a:pPr algn="ctr"/>
            <a:r>
              <a:rPr lang="en-US" sz="1000" b="1" dirty="0" smtClean="0"/>
              <a:t>MODAPS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71817" y="4762705"/>
            <a:ext cx="8130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/>
              <a:t>Addition of </a:t>
            </a:r>
          </a:p>
          <a:p>
            <a:pPr algn="ctr"/>
            <a:r>
              <a:rPr lang="en-US" sz="1000" b="1" dirty="0" smtClean="0"/>
              <a:t>ICESAT </a:t>
            </a:r>
          </a:p>
          <a:p>
            <a:pPr algn="ctr"/>
            <a:r>
              <a:rPr lang="en-US" sz="1000" b="1" dirty="0" smtClean="0"/>
              <a:t>product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096000" y="4606428"/>
            <a:ext cx="1167809" cy="80715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effectLst/>
              </a:rPr>
              <a:t>Deletion</a:t>
            </a:r>
            <a:r>
              <a:rPr lang="en-US" sz="1000" b="1" baseline="0" dirty="0">
                <a:effectLst/>
              </a:rPr>
              <a:t> </a:t>
            </a:r>
            <a:r>
              <a:rPr lang="en-US" sz="1000" b="1" dirty="0">
                <a:effectLst/>
              </a:rPr>
              <a:t>over 2 PB in ASF  due to </a:t>
            </a:r>
            <a:r>
              <a:rPr lang="en-US" sz="1000" b="1" dirty="0" smtClean="0">
                <a:effectLst/>
              </a:rPr>
              <a:t>consolidation </a:t>
            </a:r>
            <a:r>
              <a:rPr lang="en-US" sz="1000" b="1" dirty="0">
                <a:effectLst/>
              </a:rPr>
              <a:t>and transition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727699" y="2269353"/>
            <a:ext cx="1079499" cy="53232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MODIS reprocessing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727699" y="1234747"/>
            <a:ext cx="1320800" cy="53232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/>
              <a:t>Addition of OB.DAAC (2.7 PB)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705022016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44" y="279597"/>
            <a:ext cx="6510113" cy="62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5696"/>
      </p:ext>
    </p:extLst>
  </p:cSld>
  <p:clrMapOvr>
    <a:masterClrMapping/>
  </p:clrMapOvr>
  <p:transition xmlns:p14="http://schemas.microsoft.com/office/powerpoint/2010/main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44" y="861630"/>
            <a:ext cx="6510113" cy="62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22553"/>
      </p:ext>
    </p:extLst>
  </p:cSld>
  <p:clrMapOvr>
    <a:masterClrMapping/>
  </p:clrMapOvr>
  <p:transition xmlns:p14="http://schemas.microsoft.com/office/powerpoint/2010/main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07" y="1235076"/>
            <a:ext cx="4474995" cy="432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2" y="1235075"/>
            <a:ext cx="4474994" cy="43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412"/>
      </p:ext>
    </p:extLst>
  </p:cSld>
  <p:clrMapOvr>
    <a:masterClrMapping/>
  </p:clrMapOvr>
  <p:transition xmlns:p14="http://schemas.microsoft.com/office/powerpoint/2010/main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>
            <a:normAutofit/>
          </a:bodyPr>
          <a:lstStyle/>
          <a:p>
            <a:r>
              <a:rPr lang="en" dirty="0">
                <a:sym typeface="Arial"/>
              </a:rPr>
              <a:t>Current Architecture</a:t>
            </a:r>
            <a:endParaRPr lang="en-US" dirty="0"/>
          </a:p>
        </p:txBody>
      </p:sp>
      <p:sp>
        <p:nvSpPr>
          <p:cNvPr id="7" name="Shape 304"/>
          <p:cNvSpPr/>
          <p:nvPr/>
        </p:nvSpPr>
        <p:spPr>
          <a:xfrm>
            <a:off x="7432869" y="2184132"/>
            <a:ext cx="1598036" cy="35928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78846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1443" tIns="30710" rIns="61443" bIns="30710" anchor="ctr" anchorCtr="0">
            <a:noAutofit/>
          </a:bodyPr>
          <a:lstStyle/>
          <a:p>
            <a:pPr algn="ctr"/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305"/>
          <p:cNvSpPr/>
          <p:nvPr/>
        </p:nvSpPr>
        <p:spPr>
          <a:xfrm>
            <a:off x="68170" y="2134074"/>
            <a:ext cx="1598036" cy="35928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rgbClr val="78846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1443" tIns="30710" rIns="61443" bIns="30710" anchor="ctr" anchorCtr="0">
            <a:noAutofit/>
          </a:bodyPr>
          <a:lstStyle/>
          <a:p>
            <a:pPr algn="ctr"/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Shape 3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7821" y="982639"/>
            <a:ext cx="5643433" cy="54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308"/>
          <p:cNvSpPr txBox="1"/>
          <p:nvPr/>
        </p:nvSpPr>
        <p:spPr>
          <a:xfrm>
            <a:off x="52815" y="2321780"/>
            <a:ext cx="1659651" cy="692400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Optimized for archive, search and distribution</a:t>
            </a:r>
          </a:p>
        </p:txBody>
      </p:sp>
      <p:sp>
        <p:nvSpPr>
          <p:cNvPr id="11" name="Shape 309"/>
          <p:cNvSpPr txBox="1"/>
          <p:nvPr/>
        </p:nvSpPr>
        <p:spPr>
          <a:xfrm>
            <a:off x="57670" y="3456435"/>
            <a:ext cx="1524529" cy="692399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add new data </a:t>
            </a: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 and producers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310"/>
          <p:cNvSpPr txBox="1"/>
          <p:nvPr/>
        </p:nvSpPr>
        <p:spPr>
          <a:xfrm>
            <a:off x="52816" y="2973066"/>
            <a:ext cx="1524529" cy="484500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 user support</a:t>
            </a:r>
          </a:p>
        </p:txBody>
      </p:sp>
      <p:sp>
        <p:nvSpPr>
          <p:cNvPr id="14" name="Shape 312"/>
          <p:cNvSpPr txBox="1"/>
          <p:nvPr/>
        </p:nvSpPr>
        <p:spPr>
          <a:xfrm>
            <a:off x="7430088" y="3096184"/>
            <a:ext cx="1659651" cy="479477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time </a:t>
            </a: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coordinate </a:t>
            </a: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</a:t>
            </a: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313"/>
          <p:cNvSpPr txBox="1"/>
          <p:nvPr/>
        </p:nvSpPr>
        <p:spPr>
          <a:xfrm>
            <a:off x="7430088" y="2371839"/>
            <a:ext cx="1659651" cy="541959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Uneven levels of service and performance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448" y="1391636"/>
            <a:ext cx="1430388" cy="513617"/>
          </a:xfrm>
          <a:prstGeom prst="rect">
            <a:avLst/>
          </a:prstGeom>
          <a:noFill/>
        </p:spPr>
        <p:txBody>
          <a:bodyPr wrap="square" lIns="81930" tIns="40965" rIns="81930" bIns="40965" rtlCol="0">
            <a:spAutoFit/>
          </a:bodyPr>
          <a:lstStyle/>
          <a:p>
            <a:pPr algn="ctr"/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16694" y="1410986"/>
            <a:ext cx="1430388" cy="513617"/>
          </a:xfrm>
          <a:prstGeom prst="rect">
            <a:avLst/>
          </a:prstGeom>
          <a:noFill/>
        </p:spPr>
        <p:txBody>
          <a:bodyPr wrap="square" lIns="81930" tIns="40965" rIns="81930" bIns="40965" rtlCol="0">
            <a:spAutoFit/>
          </a:bodyPr>
          <a:lstStyle/>
          <a:p>
            <a:pPr algn="ctr"/>
            <a:r>
              <a:rPr lang="en-US" sz="2800" b="1" dirty="0" smtClean="0"/>
              <a:t>-</a:t>
            </a:r>
            <a:endParaRPr lang="en-US" sz="2800" b="1" dirty="0"/>
          </a:p>
        </p:txBody>
      </p:sp>
      <p:sp>
        <p:nvSpPr>
          <p:cNvPr id="17" name="Shape 311"/>
          <p:cNvSpPr txBox="1"/>
          <p:nvPr/>
        </p:nvSpPr>
        <p:spPr>
          <a:xfrm>
            <a:off x="7430088" y="3645281"/>
            <a:ext cx="1659651" cy="484499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on-demand product generation and end-user </a:t>
            </a:r>
            <a:r>
              <a:rPr lang="en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</a:t>
            </a: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311"/>
          <p:cNvSpPr txBox="1"/>
          <p:nvPr/>
        </p:nvSpPr>
        <p:spPr>
          <a:xfrm>
            <a:off x="7430088" y="4736217"/>
            <a:ext cx="1659651" cy="271577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Duplication of storage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309"/>
          <p:cNvSpPr txBox="1"/>
          <p:nvPr/>
        </p:nvSpPr>
        <p:spPr>
          <a:xfrm>
            <a:off x="52816" y="4316428"/>
            <a:ext cx="1524529" cy="692399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Predictable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311"/>
          <p:cNvSpPr txBox="1"/>
          <p:nvPr/>
        </p:nvSpPr>
        <p:spPr>
          <a:xfrm>
            <a:off x="7430088" y="5101282"/>
            <a:ext cx="1659651" cy="484499"/>
          </a:xfrm>
          <a:prstGeom prst="rect">
            <a:avLst/>
          </a:prstGeom>
          <a:noFill/>
          <a:ln>
            <a:noFill/>
          </a:ln>
        </p:spPr>
        <p:txBody>
          <a:bodyPr lIns="61443" tIns="30710" rIns="61443" bIns="30710" anchor="t" anchorCtr="0">
            <a:noAutofit/>
          </a:bodyPr>
          <a:lstStyle/>
          <a:p>
            <a:pPr>
              <a:buSzPct val="25000"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Duplication of services and software</a:t>
            </a:r>
            <a:endParaRPr lang="en"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05504"/>
      </p:ext>
    </p:extLst>
  </p:cSld>
  <p:clrMapOvr>
    <a:masterClrMapping/>
  </p:clrMapOvr>
  <p:transition xmlns:p14="http://schemas.microsoft.com/office/powerpoint/2010/main">
    <p:wipe dir="d"/>
  </p:transition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2859</TotalTime>
  <Words>1284</Words>
  <Application>Microsoft Macintosh PowerPoint</Application>
  <PresentationFormat>On-screen Show (4:3)</PresentationFormat>
  <Paragraphs>317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</vt:lpstr>
      <vt:lpstr>1_Blank</vt:lpstr>
      <vt:lpstr>NASA Agency Report</vt:lpstr>
      <vt:lpstr>Extensive Data Collection</vt:lpstr>
      <vt:lpstr>Data Sources</vt:lpstr>
      <vt:lpstr>Distributed Active Archive Centers (DAACs)</vt:lpstr>
      <vt:lpstr>Total EOSDIS Accumulated Data Archive Volume (Petabytes) Trend: 2000-2017 (at the end of Jul 2017)</vt:lpstr>
      <vt:lpstr>PowerPoint Presentation</vt:lpstr>
      <vt:lpstr>PowerPoint Presentation</vt:lpstr>
      <vt:lpstr>PowerPoint Presentation</vt:lpstr>
      <vt:lpstr>Current Architecture</vt:lpstr>
      <vt:lpstr>EOSDIS Archive Is Expected to Grow Substantially</vt:lpstr>
      <vt:lpstr>EOSDIS New Missions - next 5 years</vt:lpstr>
      <vt:lpstr>Long Term Vision: EOSDIS Is Migrating Science Archives to the Cloud for Improved Efficiency and Expansion End-User Analysis Capabilities  </vt:lpstr>
      <vt:lpstr>EOSDIS Cloud Evolution (ExCEL) Project</vt:lpstr>
      <vt:lpstr>Core Capability Mapping to ExCEL Prototypes</vt:lpstr>
      <vt:lpstr>Simplified Commercial Cloud Architecture</vt:lpstr>
      <vt:lpstr>Future Focus</vt:lpstr>
      <vt:lpstr>Summary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Sofinowski, Edwin J. (GSFC-423.0)[COLUMBUS TECHNOLOGIES AND SERVICES INC]</dc:creator>
  <cp:lastModifiedBy>drlowe</cp:lastModifiedBy>
  <cp:revision>129</cp:revision>
  <cp:lastPrinted>2017-09-20T16:14:48Z</cp:lastPrinted>
  <dcterms:created xsi:type="dcterms:W3CDTF">2015-05-14T12:19:45Z</dcterms:created>
  <dcterms:modified xsi:type="dcterms:W3CDTF">2017-09-27T05:36:11Z</dcterms:modified>
</cp:coreProperties>
</file>