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4" r:id="rId3"/>
    <p:sldId id="445" r:id="rId4"/>
    <p:sldId id="641" r:id="rId5"/>
    <p:sldId id="673" r:id="rId6"/>
    <p:sldId id="674" r:id="rId7"/>
    <p:sldId id="675" r:id="rId8"/>
    <p:sldId id="676" r:id="rId9"/>
    <p:sldId id="631" r:id="rId10"/>
    <p:sldId id="677" r:id="rId11"/>
    <p:sldId id="678" r:id="rId12"/>
    <p:sldId id="632" r:id="rId13"/>
    <p:sldId id="669" r:id="rId14"/>
    <p:sldId id="670" r:id="rId15"/>
    <p:sldId id="671" r:id="rId16"/>
    <p:sldId id="672" r:id="rId17"/>
    <p:sldId id="661" r:id="rId18"/>
    <p:sldId id="665" r:id="rId19"/>
    <p:sldId id="666" r:id="rId20"/>
    <p:sldId id="667" r:id="rId21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llanda" initials="I" lastIdx="25" clrIdx="0"/>
  <p:cmAuthor id="1" name="Rosemarie Leone" initials="" lastIdx="1" clrIdx="1"/>
  <p:cmAuthor id="2" name="Iolanda Maggio" initials="IM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4A"/>
    <a:srgbClr val="FDC82F"/>
    <a:srgbClr val="E37222"/>
    <a:srgbClr val="99CF64"/>
    <a:srgbClr val="9CCF1F"/>
    <a:srgbClr val="00CF00"/>
    <a:srgbClr val="0098DB"/>
    <a:srgbClr val="00549F"/>
    <a:srgbClr val="00338D"/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4" autoAdjust="0"/>
    <p:restoredTop sz="84982" autoAdjust="0"/>
  </p:normalViewPr>
  <p:slideViewPr>
    <p:cSldViewPr snapToGrid="0">
      <p:cViewPr varScale="1">
        <p:scale>
          <a:sx n="84" d="100"/>
          <a:sy n="84" d="100"/>
        </p:scale>
        <p:origin x="-2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776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776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33B368F-7390-407E-A166-C3FF4AEA63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8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351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4710" y="1"/>
            <a:ext cx="2923350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CF29402C-3E51-426F-A9D1-4184FC0D9C3E}" type="datetimeFigureOut">
              <a:rPr lang="en-US"/>
              <a:pPr>
                <a:defRPr/>
              </a:pPr>
              <a:t>27/09/17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7467" y="4737275"/>
            <a:ext cx="5043126" cy="44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4551"/>
            <a:ext cx="2923351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4710" y="9474551"/>
            <a:ext cx="2923350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7CDE6C7F-2D6A-43CA-B515-688D54888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PT_Heade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86200"/>
            <a:ext cx="7772400" cy="419100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574925"/>
            <a:ext cx="7772400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15963" y="6405563"/>
            <a:ext cx="5216525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38320748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71773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381000"/>
            <a:ext cx="1912938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381000"/>
            <a:ext cx="5588000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8460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8025" y="16732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8025" y="39084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94967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97652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5950" y="1673225"/>
            <a:ext cx="7653338" cy="4318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7700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61450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41627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40014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6845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35677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0134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452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8941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Header02" hidden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PPT_Header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2" descr="signatur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6533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963" y="6405563"/>
            <a:ext cx="65262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  <p:sp>
        <p:nvSpPr>
          <p:cNvPr id="1032" name="Text Box 34" hidden="1"/>
          <p:cNvSpPr txBox="1">
            <a:spLocks noChangeAspect="1" noChangeArrowheads="1"/>
          </p:cNvSpPr>
          <p:nvPr/>
        </p:nvSpPr>
        <p:spPr bwMode="auto">
          <a:xfrm>
            <a:off x="620713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800" smtClean="0">
                <a:solidFill>
                  <a:schemeClr val="bg2"/>
                </a:solidFill>
              </a:rPr>
              <a:t>Mission sheets | Paulo Sacramento | 06/09/2011 | EOP | Slide </a:t>
            </a:r>
            <a:fld id="{ACB2B019-2B1F-4020-8785-E12D3DCABE62}" type="slidenum">
              <a:rPr sz="800" noProof="1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GB" sz="800" noProof="1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faundeen@usgs.g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mtClean="0"/>
              <a:t>ESA UNCLASSIFIED – For Official Use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98182" y="2152419"/>
            <a:ext cx="8640762" cy="272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b="1" dirty="0" smtClean="0"/>
              <a:t>“PRESERVATION DOMAIN”</a:t>
            </a:r>
          </a:p>
          <a:p>
            <a:pPr eaLnBrk="1" hangingPunct="1">
              <a:lnSpc>
                <a:spcPct val="80000"/>
              </a:lnSpc>
            </a:pPr>
            <a:endParaRPr lang="en-GB" altLang="en-US" b="1" dirty="0"/>
          </a:p>
          <a:p>
            <a:pPr eaLnBrk="1" hangingPunct="1">
              <a:lnSpc>
                <a:spcPct val="80000"/>
              </a:lnSpc>
            </a:pPr>
            <a:r>
              <a:rPr lang="en-GB" altLang="en-US" b="1" dirty="0" smtClean="0"/>
              <a:t>Data </a:t>
            </a:r>
            <a:r>
              <a:rPr lang="en-GB" altLang="en-US" b="1" dirty="0"/>
              <a:t>Stewardship Interest Group</a:t>
            </a:r>
            <a:br>
              <a:rPr lang="en-GB" altLang="en-US" b="1" dirty="0"/>
            </a:br>
            <a:endParaRPr lang="en-GB" altLang="en-US" sz="2400" b="1" dirty="0" smtClean="0"/>
          </a:p>
          <a:p>
            <a:r>
              <a:rPr lang="en-GB" sz="2400" dirty="0" smtClean="0"/>
              <a:t>  </a:t>
            </a:r>
            <a:r>
              <a:rPr lang="en-GB" altLang="en-US" sz="2400" dirty="0"/>
              <a:t>WGISS-</a:t>
            </a:r>
            <a:r>
              <a:rPr lang="en-GB" altLang="en-US" sz="2400" dirty="0" smtClean="0"/>
              <a:t>44 Meeting – </a:t>
            </a:r>
            <a:r>
              <a:rPr lang="en-GB" altLang="en-US" sz="2400" dirty="0"/>
              <a:t>RADI</a:t>
            </a:r>
            <a:r>
              <a:rPr lang="en-GB" sz="2400" dirty="0"/>
              <a:t>, Beijing, China</a:t>
            </a:r>
            <a:endParaRPr lang="en-US" sz="2400" dirty="0" smtClean="0"/>
          </a:p>
          <a:p>
            <a:r>
              <a:rPr lang="en-GB" sz="2400" dirty="0" smtClean="0"/>
              <a:t>25–28 September</a:t>
            </a:r>
            <a:r>
              <a:rPr lang="en-GB" sz="2400" dirty="0" smtClean="0">
                <a:latin typeface="Arial" charset="0"/>
              </a:rPr>
              <a:t>, 2017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Arial" charset="0"/>
              </a:rPr>
              <a:t>Mirko Albani, European Space Agency</a:t>
            </a:r>
          </a:p>
          <a:p>
            <a:pPr eaLnBrk="1" hangingPunct="1">
              <a:lnSpc>
                <a:spcPct val="80000"/>
              </a:lnSpc>
            </a:pPr>
            <a:endParaRPr lang="en-GB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8822" y="1300168"/>
            <a:ext cx="8782394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NAPP was coordinated by the USGS as an interagency project to acquire cloud-free aerial photographs at an altitude of 20,000 feet above mean terrain </a:t>
            </a:r>
            <a:r>
              <a:rPr lang="en-US" dirty="0" smtClean="0"/>
              <a:t>elevation. Coverage </a:t>
            </a:r>
            <a:r>
              <a:rPr lang="en-US" dirty="0"/>
              <a:t>over the conterminous United States includes both black-and-white (BW) and color infrared (CIR) aerial photographs.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NAPP program, which was operational from 1987 to 2007, consists of more than 1.3 million images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Film to be disposed is a full copy </a:t>
            </a:r>
            <a:r>
              <a:rPr lang="en-US" dirty="0"/>
              <a:t>of the existing </a:t>
            </a:r>
            <a:r>
              <a:rPr lang="en-US" i="1" dirty="0"/>
              <a:t>color-infrared</a:t>
            </a:r>
            <a:r>
              <a:rPr lang="en-US" dirty="0"/>
              <a:t> </a:t>
            </a:r>
            <a:r>
              <a:rPr lang="en-US" dirty="0" smtClean="0"/>
              <a:t>one.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Film </a:t>
            </a:r>
            <a:r>
              <a:rPr lang="en-US" dirty="0"/>
              <a:t>is not contained in the USGS Earth Explorer finding tool.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a user needs black-and-white imagery, they can now create their own from the color-infrared easily.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None </a:t>
            </a:r>
            <a:r>
              <a:rPr lang="en-US" dirty="0"/>
              <a:t>of the film has been scanned, nor is it planned to be </a:t>
            </a:r>
            <a:r>
              <a:rPr lang="en-US" dirty="0" smtClean="0"/>
              <a:t>scanned.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</a:t>
            </a:r>
            <a:r>
              <a:rPr lang="en-US" dirty="0"/>
              <a:t>collection consists of 2,427 rolls and 326,639 frames.  All of the film is on the standard 9-inch by 9-inch frame size.  The media is polyester safety film base.  Metadata is available for each frame.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Point of </a:t>
            </a:r>
            <a:r>
              <a:rPr lang="en-US" dirty="0" smtClean="0"/>
              <a:t>Contact: John </a:t>
            </a:r>
            <a:r>
              <a:rPr lang="en-US" dirty="0" err="1"/>
              <a:t>Faundeen</a:t>
            </a:r>
            <a:r>
              <a:rPr lang="en-US" dirty="0"/>
              <a:t>, </a:t>
            </a:r>
            <a:r>
              <a:rPr lang="en-US" dirty="0" smtClean="0"/>
              <a:t>USGS </a:t>
            </a:r>
            <a:r>
              <a:rPr lang="en-US" u="sng" dirty="0" smtClean="0">
                <a:hlinkClick r:id="rId3"/>
              </a:rPr>
              <a:t>faundeen</a:t>
            </a:r>
            <a:r>
              <a:rPr lang="en-US" u="sng" dirty="0">
                <a:hlinkClick r:id="rId3"/>
              </a:rPr>
              <a:t>@usgs.gov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0243"/>
            <a:ext cx="9144000" cy="1200329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U.S</a:t>
            </a:r>
            <a:r>
              <a:rPr lang="en-US" sz="1800" dirty="0"/>
              <a:t>. Geological Survey (USGS) EROS Center</a:t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r>
              <a:rPr lang="en-US" sz="1800" dirty="0"/>
              <a:t>Intention to Dispose of the National Aerial Photography Program (NAPP) Black-and-White from Color Infrared Film </a:t>
            </a:r>
            <a:r>
              <a:rPr lang="en-US" sz="1800" dirty="0" smtClean="0"/>
              <a:t>Collection</a:t>
            </a:r>
            <a:endParaRPr lang="en-US" sz="1800" kern="1200" dirty="0" smtClean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54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33085" y="2779985"/>
            <a:ext cx="6445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a typeface="MS PGothic" pitchFamily="34" charset="-128"/>
              </a:rPr>
              <a:t>Data Stewardship Related Conferences</a:t>
            </a:r>
          </a:p>
        </p:txBody>
      </p:sp>
    </p:spTree>
    <p:extLst>
      <p:ext uri="{BB962C8B-B14F-4D97-AF65-F5344CB8AC3E}">
        <p14:creationId xmlns:p14="http://schemas.microsoft.com/office/powerpoint/2010/main" val="325604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84" y="302131"/>
            <a:ext cx="7931384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kern="1200" dirty="0" smtClean="0">
                <a:latin typeface="Calibri"/>
                <a:ea typeface="ＭＳ Ｐゴシック" charset="0"/>
                <a:cs typeface="Calibri"/>
              </a:rPr>
              <a:t>BIG DATA 2017 Conference with PV session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471"/>
            <a:ext cx="3329772" cy="2205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18" y="1101835"/>
            <a:ext cx="2933906" cy="2193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0216"/>
            <a:ext cx="9144000" cy="35841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4098" y="322628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 of November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6268" y="1887719"/>
            <a:ext cx="250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28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30</a:t>
            </a:r>
            <a:r>
              <a:rPr lang="en-US" b="1" baseline="30000" dirty="0" smtClean="0"/>
              <a:t>th</a:t>
            </a:r>
            <a:r>
              <a:rPr lang="en-US" b="1" dirty="0" smtClean="0"/>
              <a:t> of November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83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2806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7724" y="323841"/>
            <a:ext cx="7342188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  <a:ea typeface="MS PGothic" charset="0"/>
              </a:rPr>
              <a:t>PV 2018</a:t>
            </a:r>
            <a:endParaRPr lang="en-US" sz="3200" dirty="0">
              <a:latin typeface="Calibri" charset="0"/>
              <a:ea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2125" y="5111750"/>
            <a:ext cx="489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www.ceda.ac.uk</a:t>
            </a:r>
            <a:r>
              <a:rPr lang="en-US" dirty="0"/>
              <a:t>/contact/pv2018/</a:t>
            </a:r>
          </a:p>
        </p:txBody>
      </p:sp>
    </p:spTree>
    <p:extLst>
      <p:ext uri="{BB962C8B-B14F-4D97-AF65-F5344CB8AC3E}">
        <p14:creationId xmlns:p14="http://schemas.microsoft.com/office/powerpoint/2010/main" val="198641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7724" y="323841"/>
            <a:ext cx="7342188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  <a:ea typeface="MS PGothic" charset="0"/>
              </a:rPr>
              <a:t>PV 2018 - Poster</a:t>
            </a:r>
            <a:endParaRPr lang="en-US" sz="32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134413"/>
            <a:ext cx="8064500" cy="5596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738" y="5619311"/>
            <a:ext cx="902195" cy="4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7724" y="323841"/>
            <a:ext cx="7342188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  <a:ea typeface="MS PGothic" charset="0"/>
              </a:rPr>
              <a:t>PV 2018 – Flyer 1/2</a:t>
            </a:r>
            <a:endParaRPr lang="en-US" sz="3200" dirty="0">
              <a:latin typeface="Calibri" charset="0"/>
              <a:ea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88" y="904875"/>
            <a:ext cx="7748512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4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7724" y="323841"/>
            <a:ext cx="7342188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  <a:ea typeface="MS PGothic" charset="0"/>
              </a:rPr>
              <a:t>PV 2018 – Flyer 2/2</a:t>
            </a:r>
            <a:endParaRPr lang="en-US" sz="32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36" y="971494"/>
            <a:ext cx="7714464" cy="5886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49" y="6237111"/>
            <a:ext cx="885031" cy="4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mtClean="0"/>
              <a:t>ESA UNCLASSIFIED – For Official Use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736601" y="2700993"/>
            <a:ext cx="7772400" cy="19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000" b="1" dirty="0" smtClean="0"/>
              <a:t>DSIG Actions Management</a:t>
            </a:r>
            <a:endParaRPr lang="en-GB" altLang="en-US" sz="4000" b="1" dirty="0"/>
          </a:p>
          <a:p>
            <a:pPr eaLnBrk="1" hangingPunct="1">
              <a:lnSpc>
                <a:spcPct val="80000"/>
              </a:lnSpc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598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on DSIG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4" y="2696769"/>
            <a:ext cx="8964429" cy="16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5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WGISS-</a:t>
            </a:r>
            <a:r>
              <a:rPr lang="en-GB" dirty="0" smtClean="0"/>
              <a:t>43-</a:t>
            </a:r>
            <a:r>
              <a:rPr lang="en-GB" dirty="0"/>
              <a:t>0</a:t>
            </a:r>
            <a:r>
              <a:rPr lang="en-GB" dirty="0" smtClean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726" y="1283675"/>
            <a:ext cx="8104717" cy="92321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Storyboard and Baseline </a:t>
            </a:r>
            <a:r>
              <a:rPr lang="en-US" sz="2000" b="1" dirty="0" smtClean="0"/>
              <a:t>Video on </a:t>
            </a:r>
            <a:r>
              <a:rPr lang="en-US" sz="2000" b="1" dirty="0"/>
              <a:t>the value of WGISS Data Preservation activities </a:t>
            </a:r>
            <a:r>
              <a:rPr lang="en-US" sz="2000" b="1" dirty="0" smtClean="0"/>
              <a:t>circulated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498" y="2453671"/>
            <a:ext cx="3811066" cy="2399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5984" y="4158918"/>
            <a:ext cx="261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LTDP Standard Video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802" y="4979807"/>
            <a:ext cx="81200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Feedback received to include </a:t>
            </a:r>
            <a:r>
              <a:rPr lang="en-US" sz="1600" dirty="0"/>
              <a:t>images of some ancient manuscripts from India, China, Japan and Egypt </a:t>
            </a:r>
            <a:r>
              <a:rPr lang="en-US" sz="1600" dirty="0" smtClean="0"/>
              <a:t>as example of </a:t>
            </a:r>
            <a:r>
              <a:rPr lang="en-US" sz="1600" dirty="0"/>
              <a:t>“humankind cultural heritage”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4386" y="5711732"/>
            <a:ext cx="600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NEXT STEPS</a:t>
            </a:r>
            <a:r>
              <a:rPr lang="en-US" b="1" dirty="0" smtClean="0"/>
              <a:t>: proceed with video preparation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349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Background and Purpose </a:t>
            </a:r>
            <a:endParaRPr lang="en-GB" altLang="en-US" sz="32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466" y="1222135"/>
            <a:ext cx="88114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WGISS accomplishes its Data Preservation and Curation efforts through the Data Stewardship Interest Group (DSIG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r>
              <a:rPr lang="en-US" sz="2400" dirty="0" smtClean="0"/>
              <a:t>Purpose of the activities: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Enable </a:t>
            </a:r>
            <a:r>
              <a:rPr lang="en-US" sz="2000" dirty="0"/>
              <a:t>the sharing of agency investigations, developments, experiences and lessons learned relating to EO data stewardship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Draft common cross-agency best practices or guidelines of data stewardship for possible adoption by WGISS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Sponsor technical exchanges and the conduction of Joint Activities and/or Pilot Projects on specific data stewardship topics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Establish and maintain a CEOS “Data Purge Alert” service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Contributing to GEO and Standardization activities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4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WGISS-</a:t>
            </a:r>
            <a:r>
              <a:rPr lang="en-GB" dirty="0" smtClean="0"/>
              <a:t>43-23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4" y="1530117"/>
            <a:ext cx="8528050" cy="431800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2000" b="1" dirty="0" smtClean="0"/>
              <a:t>Draft Release circulated to WGISS on 11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of September 2017</a:t>
            </a:r>
          </a:p>
          <a:p>
            <a:pPr>
              <a:buFont typeface="Wingdings" charset="2"/>
              <a:buChar char="ü"/>
            </a:pPr>
            <a:endParaRPr lang="en-US" sz="2000" b="1" dirty="0"/>
          </a:p>
          <a:p>
            <a:pPr>
              <a:buFont typeface="Wingdings" charset="2"/>
              <a:buChar char="ü"/>
            </a:pPr>
            <a:r>
              <a:rPr lang="en-US" sz="2000" b="1" dirty="0" smtClean="0"/>
              <a:t>Feedbacks received on 15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of September 2017</a:t>
            </a:r>
          </a:p>
          <a:p>
            <a:pPr>
              <a:buFont typeface="Wingdings" charset="2"/>
              <a:buChar char="ü"/>
            </a:pPr>
            <a:endParaRPr lang="en-US" sz="2000" b="1" dirty="0"/>
          </a:p>
          <a:p>
            <a:pPr>
              <a:buFont typeface="Wingdings" charset="2"/>
              <a:buChar char="ü"/>
            </a:pPr>
            <a:r>
              <a:rPr lang="en-US" sz="2000" b="1" dirty="0" smtClean="0"/>
              <a:t>Internal discussion on 21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</a:t>
            </a:r>
            <a:r>
              <a:rPr lang="en-US" sz="2000" b="1" dirty="0"/>
              <a:t>o</a:t>
            </a:r>
            <a:r>
              <a:rPr lang="en-US" sz="2000" b="1" dirty="0" smtClean="0"/>
              <a:t>f September 2017</a:t>
            </a:r>
          </a:p>
          <a:p>
            <a:pPr>
              <a:buFont typeface="Wingdings" charset="2"/>
              <a:buChar char="ü"/>
            </a:pPr>
            <a:endParaRPr lang="en-US" sz="2000" b="1" dirty="0"/>
          </a:p>
          <a:p>
            <a:pPr>
              <a:buFont typeface="Wingdings" charset="2"/>
              <a:buChar char="ü"/>
            </a:pPr>
            <a:r>
              <a:rPr lang="en-US" sz="2000" b="1" dirty="0" smtClean="0"/>
              <a:t>Final Version issued on 26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of September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60226" y="5464511"/>
            <a:ext cx="503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DEDICATED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886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DSIG</a:t>
            </a:r>
            <a:r>
              <a:rPr lang="en-GB" alt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GB" alt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session</a:t>
            </a:r>
            <a:endParaRPr lang="en-GB" altLang="en-US" sz="32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2" y="1690232"/>
            <a:ext cx="8901118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Overview and </a:t>
            </a:r>
            <a:r>
              <a:rPr lang="en-GB" sz="2400" dirty="0" smtClean="0"/>
              <a:t>Updates</a:t>
            </a:r>
            <a:endParaRPr lang="en-GB" sz="2400" dirty="0" smtClean="0"/>
          </a:p>
          <a:p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Session: Report on Agencies Stewardship Activities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914400" lvl="1" indent="-457200">
              <a:buFont typeface="Wingdings" charset="2"/>
              <a:buChar char="Ø"/>
            </a:pPr>
            <a:r>
              <a:rPr lang="en-GB" sz="2000" dirty="0"/>
              <a:t>Long Term Archive: Infrastructure &amp; </a:t>
            </a:r>
            <a:r>
              <a:rPr lang="en-GB" sz="2000" dirty="0" smtClean="0"/>
              <a:t>Processes</a:t>
            </a:r>
          </a:p>
          <a:p>
            <a:pPr lvl="1"/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ESA Archive Technology and Solution Workshop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WGISS Data Stewardship Maturity Matrix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DSIG Standards </a:t>
            </a:r>
          </a:p>
          <a:p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63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209799"/>
            <a:ext cx="6429375" cy="769441"/>
          </a:xfrm>
        </p:spPr>
        <p:txBody>
          <a:bodyPr/>
          <a:lstStyle/>
          <a:p>
            <a:r>
              <a:rPr lang="en-GB" dirty="0" smtClean="0"/>
              <a:t>Recovery of historical datasets – initial draft list to be investigated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04475"/>
              </p:ext>
            </p:extLst>
          </p:nvPr>
        </p:nvGraphicFramePr>
        <p:xfrm>
          <a:off x="152400" y="1225790"/>
          <a:ext cx="8839200" cy="425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/>
                <a:gridCol w="1308100"/>
                <a:gridCol w="1257300"/>
                <a:gridCol w="1828800"/>
                <a:gridCol w="233680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Data</a:t>
                      </a:r>
                      <a:r>
                        <a:rPr lang="en-GB" sz="1400" baseline="0" dirty="0" smtClean="0"/>
                        <a:t> Set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Mission(s)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Sensor(s)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Mission Owner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Data Set</a:t>
                      </a:r>
                      <a:r>
                        <a:rPr lang="en-GB" sz="1400" baseline="0" dirty="0" smtClean="0"/>
                        <a:t> Location</a:t>
                      </a:r>
                      <a:endParaRPr lang="en-GB" sz="1400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smtClean="0"/>
                        <a:t>Ozone profiles from 30 to 110 km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EURECA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ORA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ESA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Belgian Institute for Space </a:t>
                      </a:r>
                      <a:r>
                        <a:rPr lang="en-GB" sz="1100" dirty="0" err="1" smtClean="0"/>
                        <a:t>Aeronomy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(TBC)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smtClean="0"/>
                        <a:t>Grille vertical profiles 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Spacelab 1;</a:t>
                      </a:r>
                      <a:br>
                        <a:rPr lang="en-GB" sz="1100" dirty="0" smtClean="0"/>
                      </a:br>
                      <a:r>
                        <a:rPr lang="en-GB" sz="1100" dirty="0" smtClean="0"/>
                        <a:t>ATLAS-1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Grille (Infrared Spectrometer)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 err="1" smtClean="0"/>
                        <a:t>Spacelab</a:t>
                      </a:r>
                      <a:r>
                        <a:rPr lang="es-ES" sz="1100" dirty="0" smtClean="0"/>
                        <a:t> 1: NASA-ESA</a:t>
                      </a:r>
                    </a:p>
                    <a:p>
                      <a:pPr algn="l"/>
                      <a:r>
                        <a:rPr lang="es-ES" sz="1100" dirty="0" smtClean="0"/>
                        <a:t>ATLAS-1: NASA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Belgian Institute for Space </a:t>
                      </a:r>
                      <a:r>
                        <a:rPr lang="en-GB" sz="1100" dirty="0" err="1" smtClean="0"/>
                        <a:t>Aeronomy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(TBC)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smtClean="0"/>
                        <a:t>Deuterium and Hydrogen atomic concentrations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ATLAS-1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ALAE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NASA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Unknown </a:t>
                      </a:r>
                      <a:r>
                        <a:rPr lang="en-GB" sz="1100" dirty="0" smtClean="0"/>
                        <a:t/>
                      </a:r>
                      <a:br>
                        <a:rPr lang="en-GB" sz="1100" dirty="0" smtClean="0"/>
                      </a:br>
                      <a:r>
                        <a:rPr lang="en-GB" sz="1100" dirty="0" smtClean="0"/>
                        <a:t>(Sensor Owner: CNRS)</a:t>
                      </a:r>
                      <a:endParaRPr lang="en-GB" sz="1100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smtClean="0"/>
                        <a:t>Solar spectral irradiance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Spacelab 1; EURECA; </a:t>
                      </a:r>
                      <a:br>
                        <a:rPr lang="en-GB" sz="1100" dirty="0" smtClean="0"/>
                      </a:br>
                      <a:r>
                        <a:rPr lang="en-GB" sz="1100" dirty="0" smtClean="0"/>
                        <a:t>ATLAS missions 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SOLSPEC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Spacelab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1: NASA-ESA</a:t>
                      </a:r>
                    </a:p>
                    <a:p>
                      <a:pPr algn="l"/>
                      <a:r>
                        <a:rPr lang="en-GB" sz="1100" dirty="0" smtClean="0"/>
                        <a:t>EURECA: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ESA</a:t>
                      </a:r>
                    </a:p>
                    <a:p>
                      <a:pPr algn="l"/>
                      <a:r>
                        <a:rPr lang="en-GB" sz="1100" dirty="0" smtClean="0"/>
                        <a:t>ATLAS missions: NASA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Institut Pierre Simon Laplace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(TBC)</a:t>
                      </a:r>
                      <a:r>
                        <a:rPr lang="fr-FR" sz="1100" dirty="0" smtClean="0"/>
                        <a:t> </a:t>
                      </a:r>
                      <a:endParaRPr lang="en-GB" sz="1100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smtClean="0"/>
                        <a:t>ESMR data sets from the polar regions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Nimbus-5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ESMR 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NASA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NASA (NSIDC - National Snow &amp; Ice Data </a:t>
                      </a:r>
                      <a:r>
                        <a:rPr lang="en-GB" sz="1100" dirty="0" err="1" smtClean="0"/>
                        <a:t>Center</a:t>
                      </a:r>
                      <a:r>
                        <a:rPr lang="en-GB" sz="1100" dirty="0" smtClean="0"/>
                        <a:t>)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smtClean="0"/>
                        <a:t>ESMR Imagery of Brightness</a:t>
                      </a:r>
                      <a:r>
                        <a:rPr lang="en-GB" sz="1100" b="1" baseline="0" dirty="0" smtClean="0"/>
                        <a:t> </a:t>
                      </a:r>
                      <a:r>
                        <a:rPr lang="en-GB" sz="1100" b="1" dirty="0" smtClean="0"/>
                        <a:t>Temperature on 70 mm Film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Nimbus-5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ESMR 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NASA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GSFC - Goddard Earth Science Data and Information Services (GES DISC)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err="1" smtClean="0"/>
                        <a:t>SeaSat</a:t>
                      </a:r>
                      <a:r>
                        <a:rPr lang="en-GB" sz="1100" b="1" dirty="0" smtClean="0"/>
                        <a:t> SMMR data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err="1" smtClean="0"/>
                        <a:t>SeaSat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SMMR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NASA/JPL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JPL Physical Oceanography DAAC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7724" y="5689118"/>
            <a:ext cx="8748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WGClimate</a:t>
            </a:r>
            <a:r>
              <a:rPr lang="en-US" b="1" dirty="0"/>
              <a:t> requested to help in identifying </a:t>
            </a:r>
            <a:r>
              <a:rPr lang="en-US" b="1" dirty="0" smtClean="0"/>
              <a:t>additional datasets </a:t>
            </a:r>
            <a:r>
              <a:rPr lang="en-US" b="1" dirty="0"/>
              <a:t>of interest for ECVs generation (and extension back in time) which were acquired in the past but are not accessible today. </a:t>
            </a:r>
          </a:p>
        </p:txBody>
      </p:sp>
    </p:spTree>
    <p:extLst>
      <p:ext uri="{BB962C8B-B14F-4D97-AF65-F5344CB8AC3E}">
        <p14:creationId xmlns:p14="http://schemas.microsoft.com/office/powerpoint/2010/main" val="306857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6" y="204799"/>
            <a:ext cx="6770792" cy="707886"/>
          </a:xfrm>
        </p:spPr>
        <p:txBody>
          <a:bodyPr/>
          <a:lstStyle/>
          <a:p>
            <a:r>
              <a:rPr lang="en-GB" sz="2000" dirty="0"/>
              <a:t>Report on Agencies Stewardship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79" y="1315455"/>
            <a:ext cx="7653338" cy="3210333"/>
          </a:xfrm>
        </p:spPr>
        <p:txBody>
          <a:bodyPr/>
          <a:lstStyle/>
          <a:p>
            <a:pPr marL="0" lvl="1" indent="0">
              <a:buNone/>
            </a:pPr>
            <a:r>
              <a:rPr lang="en-GB" sz="2000" dirty="0"/>
              <a:t>Long Term Archive: Infrastructure &amp; Processes</a:t>
            </a:r>
          </a:p>
          <a:p>
            <a:pPr lvl="1">
              <a:buFont typeface="Wingdings" charset="2"/>
              <a:buChar char="§"/>
            </a:pPr>
            <a:r>
              <a:rPr lang="en-GB" dirty="0"/>
              <a:t>Archive Infrastructure and technology </a:t>
            </a:r>
            <a:endParaRPr lang="en-GB" dirty="0" smtClean="0"/>
          </a:p>
          <a:p>
            <a:pPr lvl="1">
              <a:buFont typeface="Wingdings" charset="2"/>
              <a:buChar char="§"/>
            </a:pPr>
            <a:r>
              <a:rPr lang="en-GB" dirty="0" smtClean="0"/>
              <a:t>Monitoring </a:t>
            </a:r>
            <a:r>
              <a:rPr lang="en-GB" dirty="0"/>
              <a:t>tools </a:t>
            </a:r>
            <a:endParaRPr lang="en-GB" dirty="0" smtClean="0"/>
          </a:p>
          <a:p>
            <a:pPr lvl="1">
              <a:buFont typeface="Wingdings" charset="2"/>
              <a:buChar char="§"/>
            </a:pPr>
            <a:r>
              <a:rPr lang="en-GB" dirty="0" smtClean="0"/>
              <a:t>Archive </a:t>
            </a:r>
            <a:r>
              <a:rPr lang="en-GB" dirty="0"/>
              <a:t>volume, missions, coverage </a:t>
            </a:r>
            <a:endParaRPr lang="en-GB" dirty="0" smtClean="0"/>
          </a:p>
          <a:p>
            <a:pPr lvl="1">
              <a:buFont typeface="Wingdings" charset="2"/>
              <a:buChar char="§"/>
            </a:pPr>
            <a:r>
              <a:rPr lang="en-GB" dirty="0" smtClean="0"/>
              <a:t>Archiving </a:t>
            </a:r>
            <a:r>
              <a:rPr lang="en-GB" dirty="0"/>
              <a:t>flows and processes </a:t>
            </a:r>
            <a:endParaRPr lang="en-GB" dirty="0" smtClean="0"/>
          </a:p>
          <a:p>
            <a:pPr lvl="1">
              <a:buFont typeface="Wingdings" charset="2"/>
              <a:buChar char="§"/>
            </a:pPr>
            <a:r>
              <a:rPr lang="en-GB" dirty="0" smtClean="0"/>
              <a:t>Data </a:t>
            </a:r>
            <a:r>
              <a:rPr lang="en-GB" dirty="0"/>
              <a:t>format/packaging for long term archive </a:t>
            </a:r>
            <a:endParaRPr lang="en-GB" dirty="0" smtClean="0"/>
          </a:p>
          <a:p>
            <a:pPr lvl="1">
              <a:buFont typeface="Wingdings" charset="2"/>
              <a:buChar char="§"/>
            </a:pPr>
            <a:r>
              <a:rPr lang="en-GB" dirty="0" smtClean="0"/>
              <a:t>Management </a:t>
            </a:r>
            <a:r>
              <a:rPr lang="en-GB" dirty="0"/>
              <a:t>of the relevant associated knowledge </a:t>
            </a:r>
            <a:endParaRPr lang="en-GB" dirty="0" smtClean="0"/>
          </a:p>
          <a:p>
            <a:pPr lvl="1">
              <a:buFont typeface="Wingdings" charset="2"/>
              <a:buChar char="§"/>
            </a:pPr>
            <a:r>
              <a:rPr lang="en-GB" dirty="0" smtClean="0"/>
              <a:t>Volume </a:t>
            </a:r>
            <a:r>
              <a:rPr lang="en-GB" dirty="0"/>
              <a:t>and Trend </a:t>
            </a:r>
            <a:endParaRPr lang="en-GB" dirty="0" smtClean="0"/>
          </a:p>
          <a:p>
            <a:pPr lvl="1">
              <a:buFont typeface="Wingdings" charset="2"/>
              <a:buChar char="§"/>
            </a:pPr>
            <a:r>
              <a:rPr lang="en-GB" dirty="0" smtClean="0"/>
              <a:t>AOB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66" y="5778500"/>
            <a:ext cx="4800600" cy="107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8" y="4585818"/>
            <a:ext cx="4902200" cy="132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562" y="4583897"/>
            <a:ext cx="17018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atsApp Image 2017-09-22 at 11.43.08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46" y="2230940"/>
            <a:ext cx="2196964" cy="1647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46" y="139943"/>
            <a:ext cx="7431914" cy="1046440"/>
          </a:xfrm>
        </p:spPr>
        <p:txBody>
          <a:bodyPr/>
          <a:lstStyle/>
          <a:p>
            <a:r>
              <a:rPr lang="en-GB" sz="2000" dirty="0"/>
              <a:t>ESA Archive Technology and Solution Workshop</a:t>
            </a:r>
            <a:br>
              <a:rPr lang="en-GB" sz="20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5" name="Picture 4" descr="WhatsApp Image 2017-09-22 at 11.43.08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115"/>
            <a:ext cx="3514282" cy="2635712"/>
          </a:xfrm>
          <a:prstGeom prst="rect">
            <a:avLst/>
          </a:prstGeom>
        </p:spPr>
      </p:pic>
      <p:pic>
        <p:nvPicPr>
          <p:cNvPr id="7" name="Picture 6" descr="WhatsApp Image 2017-09-22 at 14.43.29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80" y="2225519"/>
            <a:ext cx="3514283" cy="2635713"/>
          </a:xfrm>
          <a:prstGeom prst="rect">
            <a:avLst/>
          </a:prstGeom>
        </p:spPr>
      </p:pic>
      <p:pic>
        <p:nvPicPr>
          <p:cNvPr id="6" name="Picture 5" descr="WhatsApp Image 2017-09-22 at 11.43.0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8688"/>
            <a:ext cx="5646881" cy="3169312"/>
          </a:xfrm>
          <a:prstGeom prst="rect">
            <a:avLst/>
          </a:prstGeom>
        </p:spPr>
      </p:pic>
      <p:pic>
        <p:nvPicPr>
          <p:cNvPr id="8" name="Picture 7" descr="WhatsApp Image 2017-09-22 at 18.04.16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33" y="4873749"/>
            <a:ext cx="3535415" cy="1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31236" y="1372887"/>
            <a:ext cx="398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Technology for Long Term Digital Preservation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834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13" y="362476"/>
            <a:ext cx="6105525" cy="738664"/>
          </a:xfrm>
        </p:spPr>
        <p:txBody>
          <a:bodyPr/>
          <a:lstStyle/>
          <a:p>
            <a:r>
              <a:rPr lang="en-GB" sz="2000" dirty="0"/>
              <a:t>WGISS Data Stewardship Maturity Matrix</a:t>
            </a:r>
            <a:br>
              <a:rPr lang="en-GB" sz="20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70" y="918784"/>
            <a:ext cx="5450743" cy="59392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254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DSIG Standards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925" y="1878916"/>
            <a:ext cx="4996171" cy="37670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587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33085" y="2779985"/>
            <a:ext cx="6445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a typeface="MS PGothic" pitchFamily="34" charset="-128"/>
              </a:rPr>
              <a:t>Data </a:t>
            </a:r>
            <a:r>
              <a:rPr lang="en-US" sz="4000" b="1" dirty="0" smtClean="0">
                <a:solidFill>
                  <a:srgbClr val="000000"/>
                </a:solidFill>
                <a:ea typeface="MS PGothic" pitchFamily="34" charset="-128"/>
              </a:rPr>
              <a:t>Purge Alert</a:t>
            </a:r>
            <a:endParaRPr lang="en-US" sz="4000" b="1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1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5833</TotalTime>
  <Words>790</Words>
  <Application>Microsoft Macintosh PowerPoint</Application>
  <PresentationFormat>On-screen Show (4:3)</PresentationFormat>
  <Paragraphs>150</Paragraphs>
  <Slides>20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ESA Presentation</vt:lpstr>
      <vt:lpstr>PowerPoint Presentation</vt:lpstr>
      <vt:lpstr>PowerPoint Presentation</vt:lpstr>
      <vt:lpstr>PowerPoint Presentation</vt:lpstr>
      <vt:lpstr>Recovery of historical datasets – initial draft list to be investigated</vt:lpstr>
      <vt:lpstr>Report on Agencies Stewardship Activities</vt:lpstr>
      <vt:lpstr>ESA Archive Technology and Solution Workshop </vt:lpstr>
      <vt:lpstr>WGISS Data Stewardship Maturity Matrix </vt:lpstr>
      <vt:lpstr>DSIG Standards</vt:lpstr>
      <vt:lpstr>PowerPoint Presentation</vt:lpstr>
      <vt:lpstr>U.S. Geological Survey (USGS) EROS Center   Intention to Dispose of the National Aerial Photography Program (NAPP) Black-and-White from Color Infrared Film Collection</vt:lpstr>
      <vt:lpstr>PowerPoint Presentation</vt:lpstr>
      <vt:lpstr>BIG DATA 2017 Conference with PV session</vt:lpstr>
      <vt:lpstr>PV 2018</vt:lpstr>
      <vt:lpstr>PV 2018 - Poster</vt:lpstr>
      <vt:lpstr>PV 2018 – Flyer 1/2</vt:lpstr>
      <vt:lpstr>PV 2018 – Flyer 2/2</vt:lpstr>
      <vt:lpstr>PowerPoint Presentation</vt:lpstr>
      <vt:lpstr>Actions on DSIG</vt:lpstr>
      <vt:lpstr>WGISS-43-05 </vt:lpstr>
      <vt:lpstr>WGISS-43-23 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sheets for TPM Steering Group</dc:title>
  <dc:creator>Paulo Sacramento</dc:creator>
  <cp:lastModifiedBy>Mirko Albani</cp:lastModifiedBy>
  <cp:revision>1181</cp:revision>
  <cp:lastPrinted>2012-06-25T10:16:38Z</cp:lastPrinted>
  <dcterms:created xsi:type="dcterms:W3CDTF">2011-09-06T09:08:01Z</dcterms:created>
  <dcterms:modified xsi:type="dcterms:W3CDTF">2017-09-27T03:02:29Z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ESADialog">
    <vt:bool>true</vt:bool>
  </property>
  <property fmtid="{D5CDD505-2E9C-101B-9397-08002B2CF9AE}" pid="3" name="PTitle">
    <vt:lpwstr>Mission sheets for TPM Steering Group</vt:lpwstr>
  </property>
  <property fmtid="{D5CDD505-2E9C-101B-9397-08002B2CF9AE}" pid="4" name="PSubtitle">
    <vt:lpwstr>Mission sheets</vt:lpwstr>
  </property>
  <property fmtid="{D5CDD505-2E9C-101B-9397-08002B2CF9AE}" pid="5" name="PAuthor">
    <vt:lpwstr>Paulo Sacramento</vt:lpwstr>
  </property>
  <property fmtid="{D5CDD505-2E9C-101B-9397-08002B2CF9AE}" pid="6" name="PPlace">
    <vt:lpwstr/>
  </property>
  <property fmtid="{D5CDD505-2E9C-101B-9397-08002B2CF9AE}" pid="7" name="PDate">
    <vt:lpwstr>06/09/2011</vt:lpwstr>
  </property>
  <property fmtid="{D5CDD505-2E9C-101B-9397-08002B2CF9AE}" pid="8" name="PProgramme">
    <vt:lpwstr>EOP</vt:lpwstr>
  </property>
  <property fmtid="{D5CDD505-2E9C-101B-9397-08002B2CF9AE}" pid="9" name="PEmail">
    <vt:lpwstr/>
  </property>
  <property fmtid="{D5CDD505-2E9C-101B-9397-08002B2CF9AE}" pid="10" name="PClassification">
    <vt:lpwstr>ESA UNCLASSIFIED – For Official Use</vt:lpwstr>
  </property>
  <property fmtid="{D5CDD505-2E9C-101B-9397-08002B2CF9AE}" pid="11" name="POptionButton1">
    <vt:bool>true</vt:bool>
  </property>
  <property fmtid="{D5CDD505-2E9C-101B-9397-08002B2CF9AE}" pid="12" name="POptionButton2">
    <vt:bool>false</vt:bool>
  </property>
</Properties>
</file>