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342" r:id="rId2"/>
    <p:sldId id="394" r:id="rId3"/>
    <p:sldId id="412" r:id="rId4"/>
    <p:sldId id="395" r:id="rId5"/>
    <p:sldId id="397" r:id="rId6"/>
    <p:sldId id="396" r:id="rId7"/>
    <p:sldId id="410" r:id="rId8"/>
    <p:sldId id="411" r:id="rId9"/>
    <p:sldId id="419" r:id="rId10"/>
    <p:sldId id="413" r:id="rId11"/>
    <p:sldId id="414" r:id="rId12"/>
    <p:sldId id="416" r:id="rId13"/>
    <p:sldId id="417" r:id="rId14"/>
    <p:sldId id="418" r:id="rId15"/>
    <p:sldId id="415" r:id="rId16"/>
    <p:sldId id="398" r:id="rId17"/>
    <p:sldId id="399" r:id="rId18"/>
    <p:sldId id="400" r:id="rId19"/>
    <p:sldId id="401" r:id="rId20"/>
    <p:sldId id="402" r:id="rId21"/>
    <p:sldId id="403" r:id="rId22"/>
    <p:sldId id="404" r:id="rId23"/>
    <p:sldId id="405" r:id="rId24"/>
    <p:sldId id="406" r:id="rId25"/>
    <p:sldId id="407" r:id="rId26"/>
    <p:sldId id="408" r:id="rId27"/>
    <p:sldId id="409"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emitchell" initials="ae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16" autoAdjust="0"/>
    <p:restoredTop sz="84832" autoAdjust="0"/>
  </p:normalViewPr>
  <p:slideViewPr>
    <p:cSldViewPr snapToGrid="0" snapToObjects="1">
      <p:cViewPr>
        <p:scale>
          <a:sx n="146" d="100"/>
          <a:sy n="146" d="100"/>
        </p:scale>
        <p:origin x="264" y="-19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720"/>
    </p:cViewPr>
  </p:sorterViewPr>
  <p:notesViewPr>
    <p:cSldViewPr snapToGrid="0" snapToObjects="1">
      <p:cViewPr varScale="1">
        <p:scale>
          <a:sx n="68" d="100"/>
          <a:sy n="68" d="100"/>
        </p:scale>
        <p:origin x="-2118"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106" charset="0"/>
              </a:defRPr>
            </a:lvl1pPr>
          </a:lstStyle>
          <a:p>
            <a:pPr>
              <a:defRPr/>
            </a:pPr>
            <a:fld id="{70C43DB1-6AE4-42F4-A030-67A0368BA2C1}" type="datetime1">
              <a:rPr lang="en-US"/>
              <a:pPr>
                <a:defRPr/>
              </a:pPr>
              <a:t>3/18/18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106" charset="0"/>
              </a:defRPr>
            </a:lvl1pPr>
          </a:lstStyle>
          <a:p>
            <a:pPr>
              <a:defRPr/>
            </a:pPr>
            <a:fld id="{3D31D474-A30B-46C7-A7CB-BF5BB52F9BBE}" type="slidenum">
              <a:rPr lang="en-US"/>
              <a:pPr>
                <a:defRPr/>
              </a:pPr>
              <a:t>‹#›</a:t>
            </a:fld>
            <a:endParaRPr lang="en-US"/>
          </a:p>
        </p:txBody>
      </p:sp>
    </p:spTree>
    <p:extLst>
      <p:ext uri="{BB962C8B-B14F-4D97-AF65-F5344CB8AC3E}">
        <p14:creationId xmlns:p14="http://schemas.microsoft.com/office/powerpoint/2010/main" val="301070270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ＭＳ Ｐゴシック" pitchFamily="-106"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www.chinageoss.org/en/query.html"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1C098A87-5171-4B75-93C2-5524BB9D1112}" type="slidenum">
              <a:rPr lang="de-DE" smtClean="0">
                <a:latin typeface="Times New Roman" pitchFamily="-106" charset="0"/>
              </a:rPr>
              <a:pPr/>
              <a:t>1</a:t>
            </a:fld>
            <a:endParaRPr lang="de-DE" dirty="0">
              <a:latin typeface="Times New Roman" pitchFamily="-106"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endParaRPr lang="de-DE" dirty="0">
              <a:latin typeface="Times New Roman" pitchFamily="-106" charset="0"/>
            </a:endParaRPr>
          </a:p>
        </p:txBody>
      </p:sp>
    </p:spTree>
    <p:extLst>
      <p:ext uri="{BB962C8B-B14F-4D97-AF65-F5344CB8AC3E}">
        <p14:creationId xmlns:p14="http://schemas.microsoft.com/office/powerpoint/2010/main" val="6438259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ＭＳ Ｐゴシック" pitchFamily="-106" charset="-128"/>
                <a:cs typeface="ＭＳ Ｐゴシック" pitchFamily="-106" charset="-128"/>
              </a:rPr>
              <a:t>There are three options for access their data (Option 1 is accessible with planned harvest, Option 2 is for human user, Option 3 is still in development and its stability needs to be tested when the service back after March 20.)</a:t>
            </a:r>
            <a:r>
              <a:rPr lang="en-US" dirty="0" smtClean="0"/>
              <a:t/>
            </a:r>
            <a:br>
              <a:rPr lang="en-US" dirty="0" smtClean="0"/>
            </a:br>
            <a:r>
              <a:rPr lang="en-US" sz="1200" b="0" i="0" kern="1200" dirty="0" smtClean="0">
                <a:solidFill>
                  <a:schemeClr val="tx1"/>
                </a:solidFill>
                <a:latin typeface="+mn-lt"/>
                <a:ea typeface="ＭＳ Ｐゴシック" pitchFamily="-106" charset="-128"/>
                <a:cs typeface="ＭＳ Ｐゴシック" pitchFamily="-106" charset="-128"/>
              </a:rPr>
              <a:t>Option 1.The global metadata harvesting </a:t>
            </a:r>
            <a:r>
              <a:rPr lang="en-US" sz="1200" b="0" i="0" kern="1200" dirty="0" err="1" smtClean="0">
                <a:solidFill>
                  <a:schemeClr val="tx1"/>
                </a:solidFill>
                <a:latin typeface="+mn-lt"/>
                <a:ea typeface="ＭＳ Ｐゴシック" pitchFamily="-106" charset="-128"/>
                <a:cs typeface="ＭＳ Ｐゴシック" pitchFamily="-106" charset="-128"/>
              </a:rPr>
              <a:t>mode：As</a:t>
            </a:r>
            <a:r>
              <a:rPr lang="en-US" sz="1200" b="0" i="0" kern="1200" dirty="0" smtClean="0">
                <a:solidFill>
                  <a:schemeClr val="tx1"/>
                </a:solidFill>
                <a:latin typeface="+mn-lt"/>
                <a:ea typeface="ＭＳ Ｐゴシック" pitchFamily="-106" charset="-128"/>
                <a:cs typeface="ＭＳ Ｐゴシック" pitchFamily="-106" charset="-128"/>
              </a:rPr>
              <a:t> we mentioned above, the web service interface is used for the metadata sharing mechanism with GEODAB. They can harvest global metadata in batch processing and republish the metadata catalog to the GEO portal.</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ＭＳ Ｐゴシック" pitchFamily="-106" charset="-128"/>
                <a:cs typeface="ＭＳ Ｐゴシック" pitchFamily="-106" charset="-128"/>
              </a:rPr>
              <a:t>Option 2.The human-computer interaction mode: This mode is used on the China GEOSS portal (</a:t>
            </a:r>
            <a:r>
              <a:rPr lang="en-US" sz="1200" b="0" i="0" kern="1200" dirty="0" smtClean="0">
                <a:solidFill>
                  <a:schemeClr val="tx1"/>
                </a:solidFill>
                <a:latin typeface="+mn-lt"/>
                <a:ea typeface="ＭＳ Ｐゴシック" pitchFamily="-106" charset="-128"/>
                <a:cs typeface="ＭＳ Ｐゴシック" pitchFamily="-106" charset="-128"/>
                <a:hlinkClick r:id="rId3"/>
              </a:rPr>
              <a:t>http://www.chinageoss.org/en/query.html</a:t>
            </a:r>
            <a:r>
              <a:rPr lang="en-US" sz="1200" b="0" i="0" kern="1200" dirty="0" smtClean="0">
                <a:solidFill>
                  <a:schemeClr val="tx1"/>
                </a:solidFill>
                <a:latin typeface="+mn-lt"/>
                <a:ea typeface="ＭＳ Ｐゴシック" pitchFamily="-106" charset="-128"/>
                <a:cs typeface="ＭＳ Ｐゴシック" pitchFamily="-106" charset="-128"/>
              </a:rPr>
              <a:t>). International users can select satellite, sensor and spatial-temporal range conditions to query the metadata result.</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ＭＳ Ｐゴシック" pitchFamily="-106" charset="-128"/>
                <a:cs typeface="ＭＳ Ｐゴシック" pitchFamily="-106" charset="-128"/>
              </a:rPr>
              <a:t>Option 3.The API query interface mode. It consists of query, </a:t>
            </a:r>
            <a:r>
              <a:rPr lang="en-US" sz="1200" b="0" i="0" kern="1200" dirty="0" err="1" smtClean="0">
                <a:solidFill>
                  <a:schemeClr val="tx1"/>
                </a:solidFill>
                <a:latin typeface="+mn-lt"/>
                <a:ea typeface="ＭＳ Ｐゴシック" pitchFamily="-106" charset="-128"/>
                <a:cs typeface="ＭＳ Ｐゴシック" pitchFamily="-106" charset="-128"/>
              </a:rPr>
              <a:t>getalldescription</a:t>
            </a:r>
            <a:r>
              <a:rPr lang="en-US" sz="1200" b="0" i="0" kern="1200" dirty="0" smtClean="0">
                <a:solidFill>
                  <a:schemeClr val="tx1"/>
                </a:solidFill>
                <a:latin typeface="+mn-lt"/>
                <a:ea typeface="ＭＳ Ｐゴシック" pitchFamily="-106" charset="-128"/>
                <a:cs typeface="ＭＳ Ｐゴシック" pitchFamily="-106" charset="-128"/>
              </a:rPr>
              <a:t> and </a:t>
            </a:r>
            <a:r>
              <a:rPr lang="en-US" sz="1200" b="0" i="0" kern="1200" dirty="0" err="1" smtClean="0">
                <a:solidFill>
                  <a:schemeClr val="tx1"/>
                </a:solidFill>
                <a:latin typeface="+mn-lt"/>
                <a:ea typeface="ＭＳ Ｐゴシック" pitchFamily="-106" charset="-128"/>
                <a:cs typeface="ＭＳ Ｐゴシック" pitchFamily="-106" charset="-128"/>
              </a:rPr>
              <a:t>closequery</a:t>
            </a:r>
            <a:r>
              <a:rPr lang="en-US" sz="1200" b="0" i="0" kern="1200" dirty="0" smtClean="0">
                <a:solidFill>
                  <a:schemeClr val="tx1"/>
                </a:solidFill>
                <a:latin typeface="+mn-lt"/>
                <a:ea typeface="ＭＳ Ｐゴシック" pitchFamily="-106" charset="-128"/>
                <a:cs typeface="ＭＳ Ｐゴシック" pitchFamily="-106" charset="-128"/>
              </a:rPr>
              <a:t> three features. Firstly, the user should pass a query condition of an XML string and obtain the ID (</a:t>
            </a:r>
            <a:r>
              <a:rPr lang="en-US" sz="1200" b="0" i="0" kern="1200" dirty="0" err="1" smtClean="0">
                <a:solidFill>
                  <a:schemeClr val="tx1"/>
                </a:solidFill>
                <a:latin typeface="+mn-lt"/>
                <a:ea typeface="ＭＳ Ｐゴシック" pitchFamily="-106" charset="-128"/>
                <a:cs typeface="ＭＳ Ｐゴシック" pitchFamily="-106" charset="-128"/>
              </a:rPr>
              <a:t>QueryID</a:t>
            </a:r>
            <a:r>
              <a:rPr lang="en-US" sz="1200" b="0" i="0" kern="1200" dirty="0" smtClean="0">
                <a:solidFill>
                  <a:schemeClr val="tx1"/>
                </a:solidFill>
                <a:latin typeface="+mn-lt"/>
                <a:ea typeface="ＭＳ Ｐゴシック" pitchFamily="-106" charset="-128"/>
                <a:cs typeface="ＭＳ Ｐゴシック" pitchFamily="-106" charset="-128"/>
              </a:rPr>
              <a:t>) of the query result. If the query fails, the ID is null. Secondly, the user pass the </a:t>
            </a:r>
            <a:r>
              <a:rPr lang="en-US" sz="1200" b="0" i="0" kern="1200" dirty="0" err="1" smtClean="0">
                <a:solidFill>
                  <a:schemeClr val="tx1"/>
                </a:solidFill>
                <a:latin typeface="+mn-lt"/>
                <a:ea typeface="ＭＳ Ｐゴシック" pitchFamily="-106" charset="-128"/>
                <a:cs typeface="ＭＳ Ｐゴシック" pitchFamily="-106" charset="-128"/>
              </a:rPr>
              <a:t>QueryID</a:t>
            </a:r>
            <a:r>
              <a:rPr lang="en-US" sz="1200" b="0" i="0" kern="1200" dirty="0" smtClean="0">
                <a:solidFill>
                  <a:schemeClr val="tx1"/>
                </a:solidFill>
                <a:latin typeface="+mn-lt"/>
                <a:ea typeface="ＭＳ Ｐゴシック" pitchFamily="-106" charset="-128"/>
                <a:cs typeface="ＭＳ Ｐゴシック" pitchFamily="-106" charset="-128"/>
              </a:rPr>
              <a:t> and a maximum number (N) of returns to </a:t>
            </a:r>
            <a:r>
              <a:rPr lang="en-US" sz="1200" b="0" i="0" kern="1200" dirty="0" err="1" smtClean="0">
                <a:solidFill>
                  <a:schemeClr val="tx1"/>
                </a:solidFill>
                <a:latin typeface="+mn-lt"/>
                <a:ea typeface="ＭＳ Ｐゴシック" pitchFamily="-106" charset="-128"/>
                <a:cs typeface="ＭＳ Ｐゴシック" pitchFamily="-106" charset="-128"/>
              </a:rPr>
              <a:t>getalldescription</a:t>
            </a:r>
            <a:r>
              <a:rPr lang="en-US" sz="1200" b="0" i="0" kern="1200" dirty="0" smtClean="0">
                <a:solidFill>
                  <a:schemeClr val="tx1"/>
                </a:solidFill>
                <a:latin typeface="+mn-lt"/>
                <a:ea typeface="ＭＳ Ｐゴシック" pitchFamily="-106" charset="-128"/>
                <a:cs typeface="ＭＳ Ｐゴシック" pitchFamily="-106" charset="-128"/>
              </a:rPr>
              <a:t>. They can get the N query results expressed as an XML string in a sequential manner. Thirdly, the query is ended when the number of query results returned is less than N.</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17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a:t>
            </a:r>
            <a:r>
              <a:rPr lang="en-US" baseline="0" dirty="0" smtClean="0"/>
              <a:t> satellite has two WVC</a:t>
            </a:r>
            <a:endParaRPr lang="en-US" dirty="0"/>
          </a:p>
        </p:txBody>
      </p:sp>
      <p:sp>
        <p:nvSpPr>
          <p:cNvPr id="4" name="Slide Number Placeholder 3"/>
          <p:cNvSpPr>
            <a:spLocks noGrp="1"/>
          </p:cNvSpPr>
          <p:nvPr>
            <p:ph type="sldNum" sz="quarter" idx="10"/>
          </p:nvPr>
        </p:nvSpPr>
        <p:spPr/>
        <p:txBody>
          <a:bodyPr/>
          <a:lstStyle/>
          <a:p>
            <a:pPr>
              <a:defRPr/>
            </a:pPr>
            <a:fld id="{3D31D474-A30B-46C7-A7CB-BF5BB52F9BBE}" type="slidenum">
              <a:rPr lang="en-US" smtClean="0"/>
              <a:pPr>
                <a:defRPr/>
              </a:pPr>
              <a:t>26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09197" y="6523039"/>
            <a:ext cx="461665" cy="138499"/>
          </a:xfrm>
          <a:prstGeom prst="rect">
            <a:avLst/>
          </a:prstGeom>
          <a:noFill/>
          <a:ln w="9525">
            <a:noFill/>
            <a:miter lim="800000"/>
            <a:headEnd/>
            <a:tailEnd/>
          </a:ln>
        </p:spPr>
        <p:txBody>
          <a:bodyPr wrap="none" lIns="0" tIns="0" rIns="0" bIns="0">
            <a:spAutoFit/>
          </a:bodyPr>
          <a:lstStyle/>
          <a:p>
            <a:pPr algn="l">
              <a:defRPr/>
            </a:pPr>
            <a:r>
              <a:rPr lang="de-DE" sz="900">
                <a:solidFill>
                  <a:srgbClr val="5F758D"/>
                </a:solidFill>
                <a:latin typeface="Century Gothic" pitchFamily="34" charset="0"/>
              </a:rPr>
              <a:t>Slide: </a:t>
            </a:r>
            <a:fld id="{00674DB5-EA4F-4207-BB2F-8F03D6107A33}" type="slidenum">
              <a:rPr lang="de-DE" sz="900">
                <a:solidFill>
                  <a:srgbClr val="5F758D"/>
                </a:solidFill>
                <a:latin typeface="Century Gothic" pitchFamily="34" charset="0"/>
              </a:rPr>
              <a:pPr algn="l">
                <a:defRPr/>
              </a:pPr>
              <a:t>‹#›</a:t>
            </a:fld>
            <a:endParaRPr lang="de-DE" sz="900">
              <a:solidFill>
                <a:srgbClr val="5F758D"/>
              </a:solidFill>
              <a:latin typeface="Century Gothic" pitchFamily="34" charset="0"/>
            </a:endParaRPr>
          </a:p>
        </p:txBody>
      </p:sp>
      <p:sp>
        <p:nvSpPr>
          <p:cNvPr id="5" name="AutoShape 5"/>
          <p:cNvSpPr>
            <a:spLocks noChangeAspect="1" noChangeArrowheads="1" noTextEdit="1"/>
          </p:cNvSpPr>
          <p:nvPr/>
        </p:nvSpPr>
        <p:spPr bwMode="auto">
          <a:xfrm>
            <a:off x="0" y="3244851"/>
            <a:ext cx="9144000" cy="288925"/>
          </a:xfrm>
          <a:prstGeom prst="rect">
            <a:avLst/>
          </a:prstGeom>
          <a:noFill/>
          <a:ln w="9525">
            <a:noFill/>
            <a:miter lim="800000"/>
            <a:headEnd/>
            <a:tailEnd/>
          </a:ln>
        </p:spPr>
        <p:txBody>
          <a:bodyPr/>
          <a:lstStyle/>
          <a:p>
            <a:pPr>
              <a:defRPr/>
            </a:pPr>
            <a:endParaRPr lang="en-US">
              <a:latin typeface="Tahoma" pitchFamily="34" charset="0"/>
            </a:endParaRPr>
          </a:p>
        </p:txBody>
      </p:sp>
      <p:pic>
        <p:nvPicPr>
          <p:cNvPr id="7" name="Picture 2"/>
          <p:cNvPicPr>
            <a:picLocks noChangeAspect="1" noChangeArrowheads="1"/>
          </p:cNvPicPr>
          <p:nvPr userDrawn="1"/>
        </p:nvPicPr>
        <p:blipFill>
          <a:blip r:embed="rId3"/>
          <a:srcRect/>
          <a:stretch>
            <a:fillRect/>
          </a:stretch>
        </p:blipFill>
        <p:spPr bwMode="auto">
          <a:xfrm>
            <a:off x="7712320" y="4881563"/>
            <a:ext cx="1431680" cy="933450"/>
          </a:xfrm>
          <a:prstGeom prst="rect">
            <a:avLst/>
          </a:prstGeom>
          <a:noFill/>
          <a:ln w="12700">
            <a:noFill/>
            <a:miter lim="800000"/>
            <a:headEnd/>
            <a:tailEnd/>
          </a:ln>
        </p:spPr>
      </p:pic>
      <p:sp>
        <p:nvSpPr>
          <p:cNvPr id="328706" name="Rectangle 2"/>
          <p:cNvSpPr>
            <a:spLocks noGrp="1" noChangeArrowheads="1"/>
          </p:cNvSpPr>
          <p:nvPr>
            <p:ph type="ctrTitle" sz="quarter"/>
          </p:nvPr>
        </p:nvSpPr>
        <p:spPr>
          <a:xfrm>
            <a:off x="4089889" y="666750"/>
            <a:ext cx="4810857" cy="1874838"/>
          </a:xfrm>
        </p:spPr>
        <p:txBody>
          <a:bodyPr anchor="b"/>
          <a:lstStyle>
            <a:lvl1pPr>
              <a:defRPr sz="3200"/>
            </a:lvl1pPr>
          </a:lstStyle>
          <a:p>
            <a:r>
              <a:rPr lang="en-GB"/>
              <a:t>Click to edit Master title style</a:t>
            </a:r>
          </a:p>
        </p:txBody>
      </p:sp>
      <p:sp>
        <p:nvSpPr>
          <p:cNvPr id="328707" name="Rectangle 3"/>
          <p:cNvSpPr>
            <a:spLocks noGrp="1" noChangeArrowheads="1"/>
          </p:cNvSpPr>
          <p:nvPr>
            <p:ph type="subTitle" sz="quarter" idx="1"/>
          </p:nvPr>
        </p:nvSpPr>
        <p:spPr>
          <a:xfrm>
            <a:off x="4081097" y="2722564"/>
            <a:ext cx="4826977" cy="1093787"/>
          </a:xfrm>
        </p:spPr>
        <p:txBody>
          <a:bodyPr/>
          <a:lstStyle>
            <a:lvl1pPr marL="0" indent="0">
              <a:buNone/>
              <a:defRPr sz="1800">
                <a:solidFill>
                  <a:schemeClr val="bg1"/>
                </a:solidFill>
                <a:latin typeface="Century Gothic" pitchFamily="34" charset="0"/>
              </a:defRPr>
            </a:lvl1pPr>
          </a:lstStyle>
          <a:p>
            <a:r>
              <a:rPr lang="en-GB" dirty="0"/>
              <a:t>Click to edit Master subtitle style</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r>
              <a:rPr lang="en-US" dirty="0"/>
              <a:t>May 2013</a:t>
            </a: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B4033504-764F-4D7D-8E80-01B1CC0E791C}" type="slidenum">
              <a:rPr lang="en-US" smtClean="0"/>
              <a:pPr/>
              <a:t>‹#›</a:t>
            </a:fld>
            <a:endParaRPr lang="en-US"/>
          </a:p>
        </p:txBody>
      </p:sp>
    </p:spTree>
    <p:extLst>
      <p:ext uri="{BB962C8B-B14F-4D97-AF65-F5344CB8AC3E}">
        <p14:creationId xmlns:p14="http://schemas.microsoft.com/office/powerpoint/2010/main" val="29740148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png"/><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9" name="Rectangle 8"/>
          <p:cNvSpPr/>
          <p:nvPr userDrawn="1"/>
        </p:nvSpPr>
        <p:spPr bwMode="auto">
          <a:xfrm>
            <a:off x="0" y="1347788"/>
            <a:ext cx="9144000" cy="55102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wrap="none" anchor="ctr"/>
          <a:lstStyle/>
          <a:p>
            <a:pPr algn="r" defTabSz="914400" eaLnBrk="0" hangingPunct="0">
              <a:defRPr/>
            </a:pPr>
            <a:endParaRPr lang="en-US" sz="1500" dirty="0">
              <a:solidFill>
                <a:srgbClr val="000000"/>
              </a:solidFill>
              <a:latin typeface="Tahoma" pitchFamily="34" charset="0"/>
              <a:ea typeface="ＭＳ Ｐゴシック" pitchFamily="-105" charset="-128"/>
              <a:cs typeface="ＭＳ Ｐゴシック" pitchFamily="-105" charset="-128"/>
            </a:endParaRPr>
          </a:p>
        </p:txBody>
      </p:sp>
      <p:sp>
        <p:nvSpPr>
          <p:cNvPr id="1027" name="Rectangle 2"/>
          <p:cNvSpPr>
            <a:spLocks noGrp="1" noChangeArrowheads="1"/>
          </p:cNvSpPr>
          <p:nvPr>
            <p:ph type="title"/>
          </p:nvPr>
        </p:nvSpPr>
        <p:spPr bwMode="auto">
          <a:xfrm>
            <a:off x="1671638" y="188913"/>
            <a:ext cx="7396162" cy="501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8" name="Rectangle 58"/>
          <p:cNvSpPr>
            <a:spLocks noGrp="1" noChangeArrowheads="1"/>
          </p:cNvSpPr>
          <p:nvPr>
            <p:ph type="body" idx="1"/>
          </p:nvPr>
        </p:nvSpPr>
        <p:spPr bwMode="auto">
          <a:xfrm>
            <a:off x="296863" y="1457325"/>
            <a:ext cx="8445500" cy="4864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Rectangle 4"/>
          <p:cNvSpPr>
            <a:spLocks noGrp="1" noChangeArrowheads="1"/>
          </p:cNvSpPr>
          <p:nvPr>
            <p:ph type="sldNum" sz="quarter" idx="4"/>
          </p:nvPr>
        </p:nvSpPr>
        <p:spPr>
          <a:xfrm>
            <a:off x="7239000" y="6600825"/>
            <a:ext cx="1905000" cy="257175"/>
          </a:xfrm>
          <a:prstGeom prst="rect">
            <a:avLst/>
          </a:prstGeom>
        </p:spPr>
        <p:txBody>
          <a:bodyPr vert="horz" wrap="square" lIns="91440" tIns="45720" rIns="91440" bIns="45720" numCol="1" anchor="t" anchorCtr="0" compatLnSpc="1">
            <a:prstTxWarp prst="textNoShape">
              <a:avLst/>
            </a:prstTxWarp>
          </a:bodyPr>
          <a:lstStyle>
            <a:lvl1pPr algn="r" eaLnBrk="0" hangingPunct="0">
              <a:spcBef>
                <a:spcPct val="50000"/>
              </a:spcBef>
              <a:defRPr sz="1000">
                <a:solidFill>
                  <a:srgbClr val="002569"/>
                </a:solidFill>
                <a:latin typeface="Calibri" pitchFamily="-106" charset="0"/>
                <a:cs typeface="Calibri" pitchFamily="-106" charset="0"/>
              </a:defRPr>
            </a:lvl1pPr>
          </a:lstStyle>
          <a:p>
            <a:pPr>
              <a:defRPr/>
            </a:pPr>
            <a:fld id="{980EA4A0-E513-42EA-B292-B21C1B51B660}" type="slidenum">
              <a:rPr lang="en-US"/>
              <a:pPr>
                <a:defRPr/>
              </a:pPr>
              <a:t>‹#›</a:t>
            </a:fld>
            <a:endParaRPr lang="en-US"/>
          </a:p>
        </p:txBody>
      </p:sp>
      <p:pic>
        <p:nvPicPr>
          <p:cNvPr id="10" name="Picture 34"/>
          <p:cNvPicPr>
            <a:picLocks noChangeAspect="1" noChangeArrowheads="1"/>
          </p:cNvPicPr>
          <p:nvPr userDrawn="1"/>
        </p:nvPicPr>
        <p:blipFill>
          <a:blip r:embed="rId5" cstate="print"/>
          <a:srcRect t="16208"/>
          <a:stretch>
            <a:fillRect/>
          </a:stretch>
        </p:blipFill>
        <p:spPr bwMode="auto">
          <a:xfrm>
            <a:off x="1" y="0"/>
            <a:ext cx="137544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3" r:id="rId2"/>
  </p:sldLayoutIdLst>
  <p:transition spd="slow"/>
  <p:txStyles>
    <p:titleStyle>
      <a:lvl1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1pPr>
      <a:lvl2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2pPr>
      <a:lvl3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3pPr>
      <a:lvl4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4pPr>
      <a:lvl5pPr algn="r" rtl="0" eaLnBrk="0" fontAlgn="base" hangingPunct="0">
        <a:spcBef>
          <a:spcPct val="0"/>
        </a:spcBef>
        <a:spcAft>
          <a:spcPct val="0"/>
        </a:spcAft>
        <a:defRPr sz="3200" b="1">
          <a:solidFill>
            <a:schemeClr val="bg1"/>
          </a:solidFill>
          <a:latin typeface="Arial" charset="0"/>
          <a:ea typeface="ＭＳ Ｐゴシック" charset="-128"/>
          <a:cs typeface="ＭＳ Ｐゴシック" charset="-128"/>
        </a:defRPr>
      </a:lvl5pPr>
      <a:lvl6pPr marL="457200" algn="l" rtl="0" eaLnBrk="0" fontAlgn="base" hangingPunct="0">
        <a:spcBef>
          <a:spcPct val="0"/>
        </a:spcBef>
        <a:spcAft>
          <a:spcPct val="0"/>
        </a:spcAft>
        <a:defRPr sz="2800" b="1">
          <a:solidFill>
            <a:schemeClr val="bg1"/>
          </a:solidFill>
          <a:latin typeface="Century Gothic" pitchFamily="34" charset="0"/>
        </a:defRPr>
      </a:lvl6pPr>
      <a:lvl7pPr marL="914400" algn="l" rtl="0" eaLnBrk="0" fontAlgn="base" hangingPunct="0">
        <a:spcBef>
          <a:spcPct val="0"/>
        </a:spcBef>
        <a:spcAft>
          <a:spcPct val="0"/>
        </a:spcAft>
        <a:defRPr sz="2800" b="1">
          <a:solidFill>
            <a:schemeClr val="bg1"/>
          </a:solidFill>
          <a:latin typeface="Century Gothic" pitchFamily="34" charset="0"/>
        </a:defRPr>
      </a:lvl7pPr>
      <a:lvl8pPr marL="1371600" algn="l" rtl="0" eaLnBrk="0" fontAlgn="base" hangingPunct="0">
        <a:spcBef>
          <a:spcPct val="0"/>
        </a:spcBef>
        <a:spcAft>
          <a:spcPct val="0"/>
        </a:spcAft>
        <a:defRPr sz="2800" b="1">
          <a:solidFill>
            <a:schemeClr val="bg1"/>
          </a:solidFill>
          <a:latin typeface="Century Gothic" pitchFamily="34" charset="0"/>
        </a:defRPr>
      </a:lvl8pPr>
      <a:lvl9pPr marL="1828800" algn="l" rtl="0" eaLnBrk="0" fontAlgn="base" hangingPunct="0">
        <a:spcBef>
          <a:spcPct val="0"/>
        </a:spcBef>
        <a:spcAft>
          <a:spcPct val="0"/>
        </a:spcAft>
        <a:defRPr sz="2800" b="1">
          <a:solidFill>
            <a:schemeClr val="bg1"/>
          </a:solidFill>
          <a:latin typeface="Century Gothic" pitchFamily="34" charset="0"/>
        </a:defRPr>
      </a:lvl9pPr>
    </p:titleStyle>
    <p:bodyStyle>
      <a:lvl1pPr marL="342900" indent="-342900" algn="l" rtl="0" eaLnBrk="0" fontAlgn="base" hangingPunct="0">
        <a:spcBef>
          <a:spcPct val="20000"/>
        </a:spcBef>
        <a:spcAft>
          <a:spcPct val="0"/>
        </a:spcAft>
        <a:buFont typeface="Arial" charset="0"/>
        <a:buChar char="•"/>
        <a:defRPr sz="2400" b="1">
          <a:solidFill>
            <a:schemeClr val="tx2"/>
          </a:solidFill>
          <a:latin typeface="Arial" charset="0"/>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200" b="1">
          <a:solidFill>
            <a:schemeClr val="tx2"/>
          </a:solidFill>
          <a:latin typeface="Arial" charset="0"/>
          <a:ea typeface="ＭＳ Ｐゴシック" charset="-128"/>
        </a:defRPr>
      </a:lvl2pPr>
      <a:lvl3pPr marL="1143000" indent="-228600" algn="l" rtl="0" eaLnBrk="0" fontAlgn="base" hangingPunct="0">
        <a:spcBef>
          <a:spcPct val="20000"/>
        </a:spcBef>
        <a:spcAft>
          <a:spcPct val="0"/>
        </a:spcAft>
        <a:buFont typeface="Courier New" pitchFamily="-106" charset="0"/>
        <a:buChar char="o"/>
        <a:defRPr sz="2000" b="1">
          <a:solidFill>
            <a:schemeClr val="tx2"/>
          </a:solidFill>
          <a:latin typeface="Arial" charset="0"/>
          <a:ea typeface="ＭＳ Ｐゴシック" charset="-128"/>
        </a:defRPr>
      </a:lvl3pPr>
      <a:lvl4pPr marL="1600200" indent="-228600" algn="l" rtl="0" eaLnBrk="0" fontAlgn="base" hangingPunct="0">
        <a:spcBef>
          <a:spcPct val="20000"/>
        </a:spcBef>
        <a:spcAft>
          <a:spcPct val="0"/>
        </a:spcAft>
        <a:buFont typeface="Wingdings" pitchFamily="-106" charset="2"/>
        <a:buChar char="§"/>
        <a:defRPr b="1">
          <a:solidFill>
            <a:schemeClr val="tx2"/>
          </a:solidFill>
          <a:latin typeface="Arial" charset="0"/>
          <a:ea typeface="ＭＳ Ｐゴシック" charset="-128"/>
        </a:defRPr>
      </a:lvl4pPr>
      <a:lvl5pPr marL="2057400" indent="-228600" algn="l" rtl="0" eaLnBrk="0" fontAlgn="base" hangingPunct="0">
        <a:spcBef>
          <a:spcPct val="20000"/>
        </a:spcBef>
        <a:spcAft>
          <a:spcPct val="0"/>
        </a:spcAft>
        <a:buFont typeface="Arial" charset="0"/>
        <a:buChar char="•"/>
        <a:defRPr sz="1600" b="1">
          <a:solidFill>
            <a:schemeClr val="tx2"/>
          </a:solidFill>
          <a:latin typeface="Arial" charset="0"/>
          <a:ea typeface="ＭＳ Ｐゴシック" charset="-128"/>
        </a:defRPr>
      </a:lvl5pPr>
      <a:lvl6pPr marL="2514600" indent="-228600" algn="l" rtl="0" eaLnBrk="0" fontAlgn="base" hangingPunct="0">
        <a:spcBef>
          <a:spcPct val="20000"/>
        </a:spcBef>
        <a:spcAft>
          <a:spcPct val="0"/>
        </a:spcAft>
        <a:defRPr sz="2400">
          <a:solidFill>
            <a:schemeClr val="tx2"/>
          </a:solidFill>
          <a:latin typeface="+mn-lt"/>
        </a:defRPr>
      </a:lvl6pPr>
      <a:lvl7pPr marL="2971800" indent="-228600" algn="l" rtl="0" eaLnBrk="0" fontAlgn="base" hangingPunct="0">
        <a:spcBef>
          <a:spcPct val="20000"/>
        </a:spcBef>
        <a:spcAft>
          <a:spcPct val="0"/>
        </a:spcAft>
        <a:defRPr sz="2400">
          <a:solidFill>
            <a:schemeClr val="tx2"/>
          </a:solidFill>
          <a:latin typeface="+mn-lt"/>
        </a:defRPr>
      </a:lvl7pPr>
      <a:lvl8pPr marL="3429000" indent="-228600" algn="l" rtl="0" eaLnBrk="0" fontAlgn="base" hangingPunct="0">
        <a:spcBef>
          <a:spcPct val="20000"/>
        </a:spcBef>
        <a:spcAft>
          <a:spcPct val="0"/>
        </a:spcAft>
        <a:defRPr sz="2400">
          <a:solidFill>
            <a:schemeClr val="tx2"/>
          </a:solidFill>
          <a:latin typeface="+mn-lt"/>
        </a:defRPr>
      </a:lvl8pPr>
      <a:lvl9pPr marL="3886200" indent="-228600" algn="l" rtl="0" eaLnBrk="0" fontAlgn="base" hangingPunct="0">
        <a:spcBef>
          <a:spcPct val="20000"/>
        </a:spcBef>
        <a:spcAft>
          <a:spcPct val="0"/>
        </a:spcAft>
        <a:defRPr sz="2400">
          <a:solidFill>
            <a:schemeClr val="tx2"/>
          </a:solidFill>
          <a:latin typeface="+mn-lt"/>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oi.org/10.3390/rs5052436" TargetMode="External"/><Relationship Id="rId3" Type="http://schemas.openxmlformats.org/officeDocument/2006/relationships/hyperlink" Target="https://doi.org/10.1080/17538947.2013.80526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inageoss.org/en/query.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44"/>
          <p:cNvSpPr>
            <a:spLocks noGrp="1" noChangeArrowheads="1"/>
          </p:cNvSpPr>
          <p:nvPr>
            <p:ph type="ctrTitle"/>
          </p:nvPr>
        </p:nvSpPr>
        <p:spPr>
          <a:xfrm>
            <a:off x="744582" y="1555793"/>
            <a:ext cx="7795840" cy="1874838"/>
          </a:xfrm>
        </p:spPr>
        <p:txBody>
          <a:bodyPr/>
          <a:lstStyle/>
          <a:p>
            <a:pPr algn="ct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
            </a:r>
            <a:br>
              <a:rPr lang="en-US" sz="2400" dirty="0"/>
            </a:br>
            <a:r>
              <a:rPr lang="en-US" sz="2400" dirty="0"/>
              <a:t>CWIC </a:t>
            </a:r>
            <a:r>
              <a:rPr lang="en-US" sz="2400" dirty="0" smtClean="0"/>
              <a:t>Connectors to Data Providers in China</a:t>
            </a:r>
            <a:r>
              <a:rPr lang="en-US" sz="2400" dirty="0"/>
              <a:t/>
            </a:r>
            <a:br>
              <a:rPr lang="en-US" sz="2400" dirty="0"/>
            </a:br>
            <a:r>
              <a:rPr lang="en-US" sz="2400" dirty="0"/>
              <a:t/>
            </a:r>
            <a:br>
              <a:rPr lang="en-US" sz="2400" dirty="0"/>
            </a:br>
            <a:r>
              <a:rPr lang="en-US" sz="2400" dirty="0"/>
              <a:t/>
            </a:r>
            <a:br>
              <a:rPr lang="en-US" sz="2400" dirty="0"/>
            </a:br>
            <a:r>
              <a:rPr lang="en-US" sz="2000" dirty="0" smtClean="0"/>
              <a:t>CWIC Development Team</a:t>
            </a:r>
            <a:br>
              <a:rPr lang="en-US" sz="2000" dirty="0" smtClean="0"/>
            </a:br>
            <a:r>
              <a:rPr lang="en-US" sz="2000" dirty="0" smtClean="0"/>
              <a:t/>
            </a:r>
            <a:br>
              <a:rPr lang="en-US" sz="2000" dirty="0" smtClean="0"/>
            </a:br>
            <a:r>
              <a:rPr lang="en-US" sz="2000" dirty="0" smtClean="0"/>
              <a:t>2018</a:t>
            </a:r>
            <a:endParaRPr lang="en-US" sz="2400" dirty="0"/>
          </a:p>
        </p:txBody>
      </p:sp>
      <p:sp>
        <p:nvSpPr>
          <p:cNvPr id="2" name="TextBox 1"/>
          <p:cNvSpPr txBox="1"/>
          <p:nvPr/>
        </p:nvSpPr>
        <p:spPr>
          <a:xfrm>
            <a:off x="2387600" y="5334000"/>
            <a:ext cx="184666" cy="369332"/>
          </a:xfrm>
          <a:prstGeom prst="rect">
            <a:avLst/>
          </a:prstGeom>
          <a:noFill/>
        </p:spPr>
        <p:txBody>
          <a:bodyPr wrap="none" rtlCol="0">
            <a:spAutoFit/>
          </a:bodyPr>
          <a:lstStyle/>
          <a:p>
            <a:endParaRPr 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CWIC </a:t>
            </a:r>
            <a:r>
              <a:rPr lang="en-US" dirty="0" err="1" smtClean="0"/>
              <a:t>ChinaGEO</a:t>
            </a:r>
            <a:r>
              <a:rPr lang="en-US" dirty="0" smtClean="0"/>
              <a:t> Connector Development Status (2)</a:t>
            </a:r>
            <a:endParaRPr lang="en-US" dirty="0"/>
          </a:p>
        </p:txBody>
      </p:sp>
      <p:sp>
        <p:nvSpPr>
          <p:cNvPr id="3" name="Content Placeholder 2"/>
          <p:cNvSpPr>
            <a:spLocks noGrp="1"/>
          </p:cNvSpPr>
          <p:nvPr>
            <p:ph idx="1"/>
          </p:nvPr>
        </p:nvSpPr>
        <p:spPr/>
        <p:txBody>
          <a:bodyPr/>
          <a:lstStyle/>
          <a:p>
            <a:r>
              <a:rPr lang="en-US" b="0" dirty="0" smtClean="0"/>
              <a:t>Initial access to </a:t>
            </a:r>
            <a:r>
              <a:rPr lang="en-US" b="0" dirty="0" err="1" smtClean="0"/>
              <a:t>ChinaGEO</a:t>
            </a:r>
            <a:r>
              <a:rPr lang="en-US" b="0" dirty="0" smtClean="0"/>
              <a:t> dataset through protected interface (API)</a:t>
            </a:r>
          </a:p>
          <a:p>
            <a:pPr lvl="1"/>
            <a:r>
              <a:rPr lang="en-US" b="0" dirty="0" smtClean="0"/>
              <a:t>No dataset support</a:t>
            </a:r>
          </a:p>
          <a:p>
            <a:pPr lvl="1"/>
            <a:r>
              <a:rPr lang="en-US" b="0" dirty="0" smtClean="0"/>
              <a:t>No support on spatial/temporal constraints</a:t>
            </a:r>
          </a:p>
          <a:p>
            <a:pPr lvl="1"/>
            <a:r>
              <a:rPr lang="en-US" b="0" dirty="0" smtClean="0"/>
              <a:t>No total matches reported</a:t>
            </a:r>
          </a:p>
          <a:p>
            <a:pPr lvl="1"/>
            <a:r>
              <a:rPr lang="en-US" b="0" dirty="0" smtClean="0"/>
              <a:t>No support on retrieving metadata for specific granule</a:t>
            </a:r>
          </a:p>
          <a:p>
            <a:pPr lvl="1"/>
            <a:r>
              <a:rPr lang="en-US" b="0" dirty="0" smtClean="0"/>
              <a:t>Service stability needs to be tested and verified</a:t>
            </a:r>
          </a:p>
          <a:p>
            <a:pPr lvl="2"/>
            <a:r>
              <a:rPr lang="en-US" b="0" dirty="0" err="1" smtClean="0"/>
              <a:t>ChinaGEOSS</a:t>
            </a:r>
            <a:r>
              <a:rPr lang="en-US" b="0" dirty="0" smtClean="0"/>
              <a:t> intends to set up a mirror site at Chinese University of Hong Kong to improve the stability and </a:t>
            </a:r>
            <a:r>
              <a:rPr lang="en-US" b="0" dirty="0" err="1" smtClean="0"/>
              <a:t>accesibility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CWIC </a:t>
            </a:r>
            <a:r>
              <a:rPr lang="en-US" dirty="0" err="1" smtClean="0"/>
              <a:t>ChinaGEO</a:t>
            </a:r>
            <a:r>
              <a:rPr lang="en-US" dirty="0" smtClean="0"/>
              <a:t> Connector Development Status (3)</a:t>
            </a:r>
            <a:endParaRPr lang="en-US" dirty="0"/>
          </a:p>
        </p:txBody>
      </p:sp>
      <p:sp>
        <p:nvSpPr>
          <p:cNvPr id="3" name="Content Placeholder 2"/>
          <p:cNvSpPr>
            <a:spLocks noGrp="1"/>
          </p:cNvSpPr>
          <p:nvPr>
            <p:ph idx="1"/>
          </p:nvPr>
        </p:nvSpPr>
        <p:spPr>
          <a:xfrm>
            <a:off x="296863" y="1457325"/>
            <a:ext cx="6230937" cy="2263775"/>
          </a:xfrm>
        </p:spPr>
        <p:txBody>
          <a:bodyPr/>
          <a:lstStyle/>
          <a:p>
            <a:r>
              <a:rPr lang="en-US" dirty="0" err="1" smtClean="0"/>
              <a:t>ChinaGEO</a:t>
            </a:r>
            <a:r>
              <a:rPr lang="en-US" dirty="0" smtClean="0"/>
              <a:t> </a:t>
            </a:r>
            <a:r>
              <a:rPr lang="en-US" dirty="0" err="1" smtClean="0"/>
              <a:t>GeoPortal</a:t>
            </a:r>
            <a:r>
              <a:rPr lang="en-US" dirty="0" smtClean="0"/>
              <a:t> supports searches</a:t>
            </a:r>
          </a:p>
          <a:p>
            <a:pPr lvl="1"/>
            <a:r>
              <a:rPr lang="en-US" sz="1400" dirty="0" smtClean="0"/>
              <a:t>http://www.chinageoss.org/en/query.html</a:t>
            </a:r>
          </a:p>
          <a:p>
            <a:r>
              <a:rPr lang="en-US" dirty="0" smtClean="0"/>
              <a:t>The API service by </a:t>
            </a:r>
            <a:r>
              <a:rPr lang="en-US" dirty="0" err="1" smtClean="0"/>
              <a:t>ChinaGEO</a:t>
            </a:r>
            <a:r>
              <a:rPr lang="en-US" dirty="0" smtClean="0"/>
              <a:t> would support similar capabilities for directly relayed search from CWIC Connector</a:t>
            </a:r>
            <a:endParaRPr lang="en-US" dirty="0"/>
          </a:p>
        </p:txBody>
      </p:sp>
      <p:pic>
        <p:nvPicPr>
          <p:cNvPr id="26626" name="Picture 2"/>
          <p:cNvPicPr>
            <a:picLocks noChangeAspect="1" noChangeArrowheads="1"/>
          </p:cNvPicPr>
          <p:nvPr/>
        </p:nvPicPr>
        <p:blipFill>
          <a:blip r:embed="rId2"/>
          <a:srcRect/>
          <a:stretch>
            <a:fillRect/>
          </a:stretch>
        </p:blipFill>
        <p:spPr bwMode="auto">
          <a:xfrm>
            <a:off x="6743700" y="1457325"/>
            <a:ext cx="2170113" cy="3458849"/>
          </a:xfrm>
          <a:prstGeom prst="rect">
            <a:avLst/>
          </a:prstGeom>
          <a:noFill/>
          <a:ln w="9525">
            <a:noFill/>
            <a:miter lim="800000"/>
            <a:headEnd/>
            <a:tailEnd/>
          </a:ln>
        </p:spPr>
      </p:pic>
      <p:pic>
        <p:nvPicPr>
          <p:cNvPr id="26627" name="Picture 3"/>
          <p:cNvPicPr>
            <a:picLocks noChangeAspect="1" noChangeArrowheads="1"/>
          </p:cNvPicPr>
          <p:nvPr/>
        </p:nvPicPr>
        <p:blipFill>
          <a:blip r:embed="rId3"/>
          <a:srcRect/>
          <a:stretch>
            <a:fillRect/>
          </a:stretch>
        </p:blipFill>
        <p:spPr bwMode="auto">
          <a:xfrm>
            <a:off x="7448550" y="4789174"/>
            <a:ext cx="1389063" cy="1507281"/>
          </a:xfrm>
          <a:prstGeom prst="rect">
            <a:avLst/>
          </a:prstGeom>
          <a:noFill/>
          <a:ln w="9525">
            <a:noFill/>
            <a:miter lim="800000"/>
            <a:headEnd/>
            <a:tailEnd/>
          </a:ln>
        </p:spPr>
      </p:pic>
      <p:pic>
        <p:nvPicPr>
          <p:cNvPr id="26628" name="Picture 4"/>
          <p:cNvPicPr>
            <a:picLocks noChangeAspect="1" noChangeArrowheads="1"/>
          </p:cNvPicPr>
          <p:nvPr/>
        </p:nvPicPr>
        <p:blipFill>
          <a:blip r:embed="rId4"/>
          <a:srcRect/>
          <a:stretch>
            <a:fillRect/>
          </a:stretch>
        </p:blipFill>
        <p:spPr bwMode="auto">
          <a:xfrm>
            <a:off x="296863" y="4379913"/>
            <a:ext cx="2371725" cy="2238375"/>
          </a:xfrm>
          <a:prstGeom prst="rect">
            <a:avLst/>
          </a:prstGeom>
          <a:noFill/>
          <a:ln w="9525">
            <a:noFill/>
            <a:miter lim="800000"/>
            <a:headEnd/>
            <a:tailEnd/>
          </a:ln>
        </p:spPr>
      </p:pic>
      <p:pic>
        <p:nvPicPr>
          <p:cNvPr id="26629" name="Picture 5"/>
          <p:cNvPicPr>
            <a:picLocks noChangeAspect="1" noChangeArrowheads="1"/>
          </p:cNvPicPr>
          <p:nvPr/>
        </p:nvPicPr>
        <p:blipFill>
          <a:blip r:embed="rId5"/>
          <a:srcRect/>
          <a:stretch>
            <a:fillRect/>
          </a:stretch>
        </p:blipFill>
        <p:spPr bwMode="auto">
          <a:xfrm>
            <a:off x="2870200" y="4379913"/>
            <a:ext cx="3657600" cy="1764949"/>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NRSCC - brief</a:t>
            </a:r>
            <a:endParaRPr lang="en-US" dirty="0"/>
          </a:p>
        </p:txBody>
      </p:sp>
      <p:sp>
        <p:nvSpPr>
          <p:cNvPr id="3" name="Content Placeholder 2"/>
          <p:cNvSpPr>
            <a:spLocks noGrp="1"/>
          </p:cNvSpPr>
          <p:nvPr>
            <p:ph idx="1"/>
          </p:nvPr>
        </p:nvSpPr>
        <p:spPr/>
        <p:txBody>
          <a:bodyPr/>
          <a:lstStyle/>
          <a:p>
            <a:r>
              <a:rPr lang="en-US" altLang="zh-CN" noProof="1" smtClean="0">
                <a:solidFill>
                  <a:srgbClr val="53585F"/>
                </a:solidFill>
                <a:latin typeface="Microsoft YaHei" pitchFamily="34" charset="-122"/>
                <a:ea typeface="Microsoft YaHei" pitchFamily="34" charset="-122"/>
                <a:sym typeface="Microsoft YaHei" pitchFamily="34" charset="-122"/>
              </a:rPr>
              <a:t>Global Change Data Processing and Analysis Center (est. 1/10/2011)</a:t>
            </a:r>
          </a:p>
          <a:p>
            <a:pPr lvl="1"/>
            <a:r>
              <a:rPr lang="en-US" altLang="zh-CN" noProof="1" smtClean="0">
                <a:solidFill>
                  <a:srgbClr val="53585F"/>
                </a:solidFill>
                <a:latin typeface="Microsoft YaHei" pitchFamily="34" charset="-122"/>
                <a:ea typeface="Microsoft YaHei" pitchFamily="34" charset="-122"/>
                <a:sym typeface="Microsoft YaHei" pitchFamily="34" charset="-122"/>
              </a:rPr>
              <a:t>Funded by China NRSCC to produce global annual land ecological products freely availabe to worldwide users</a:t>
            </a:r>
          </a:p>
          <a:p>
            <a:r>
              <a:rPr lang="en-US" dirty="0" smtClean="0"/>
              <a:t>Multiple Data source, Multiple algorithms, long-term data product</a:t>
            </a:r>
          </a:p>
          <a:p>
            <a:r>
              <a:rPr lang="en-US" dirty="0" smtClean="0"/>
              <a:t>Currently has 12 products (1981-2016)</a:t>
            </a:r>
            <a:endParaRPr lang="en-US" dirty="0"/>
          </a:p>
        </p:txBody>
      </p:sp>
      <p:pic>
        <p:nvPicPr>
          <p:cNvPr id="4" name="table"/>
          <p:cNvPicPr>
            <a:picLocks noGrp="1"/>
          </p:cNvPicPr>
          <p:nvPr/>
        </p:nvPicPr>
        <p:blipFill>
          <a:blip r:embed="rId2"/>
          <a:srcRect b="13564"/>
          <a:stretch>
            <a:fillRect/>
          </a:stretch>
        </p:blipFill>
        <p:spPr bwMode="auto">
          <a:xfrm>
            <a:off x="11506200" y="10706100"/>
            <a:ext cx="10988675" cy="2778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NRSCC - products</a:t>
            </a:r>
            <a:endParaRPr lang="en-US" dirty="0"/>
          </a:p>
        </p:txBody>
      </p:sp>
      <p:sp>
        <p:nvSpPr>
          <p:cNvPr id="3" name="Content Placeholder 2"/>
          <p:cNvSpPr>
            <a:spLocks noGrp="1"/>
          </p:cNvSpPr>
          <p:nvPr>
            <p:ph idx="1"/>
          </p:nvPr>
        </p:nvSpPr>
        <p:spPr>
          <a:xfrm>
            <a:off x="296863" y="1457325"/>
            <a:ext cx="4630737" cy="1908175"/>
          </a:xfrm>
        </p:spPr>
        <p:txBody>
          <a:bodyPr/>
          <a:lstStyle/>
          <a:p>
            <a:r>
              <a:rPr lang="en-US" dirty="0" smtClean="0"/>
              <a:t>12 products</a:t>
            </a:r>
          </a:p>
          <a:p>
            <a:r>
              <a:rPr lang="en-US" dirty="0" smtClean="0"/>
              <a:t>Global products</a:t>
            </a:r>
          </a:p>
          <a:p>
            <a:r>
              <a:rPr lang="en-US" dirty="0" smtClean="0"/>
              <a:t>Product since 1981</a:t>
            </a:r>
            <a:endParaRPr lang="en-US" dirty="0"/>
          </a:p>
        </p:txBody>
      </p:sp>
      <p:pic>
        <p:nvPicPr>
          <p:cNvPr id="4" name="Picture 2"/>
          <p:cNvPicPr>
            <a:picLocks noChangeAspect="1" noChangeArrowheads="1"/>
          </p:cNvPicPr>
          <p:nvPr/>
        </p:nvPicPr>
        <p:blipFill>
          <a:blip r:embed="rId2"/>
          <a:srcRect/>
          <a:stretch>
            <a:fillRect/>
          </a:stretch>
        </p:blipFill>
        <p:spPr bwMode="auto">
          <a:xfrm>
            <a:off x="3683000" y="2805710"/>
            <a:ext cx="5384800" cy="405229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 NRSCC – API and current snapshot</a:t>
            </a:r>
            <a:endParaRPr lang="en-US" dirty="0"/>
          </a:p>
        </p:txBody>
      </p:sp>
      <p:sp>
        <p:nvSpPr>
          <p:cNvPr id="3" name="Content Placeholder 2"/>
          <p:cNvSpPr>
            <a:spLocks noGrp="1"/>
          </p:cNvSpPr>
          <p:nvPr>
            <p:ph idx="1"/>
          </p:nvPr>
        </p:nvSpPr>
        <p:spPr>
          <a:xfrm>
            <a:off x="1" y="1457325"/>
            <a:ext cx="6709598" cy="4956175"/>
          </a:xfrm>
        </p:spPr>
        <p:txBody>
          <a:bodyPr/>
          <a:lstStyle/>
          <a:p>
            <a:endParaRPr lang="en-US" dirty="0" smtClean="0"/>
          </a:p>
          <a:p>
            <a:r>
              <a:rPr lang="en-US" dirty="0" smtClean="0"/>
              <a:t>More than 30727 granules are registered in the NRSCC CSW catalog (last visited 3/18/2018)</a:t>
            </a:r>
          </a:p>
          <a:p>
            <a:r>
              <a:rPr lang="en-US" dirty="0" smtClean="0"/>
              <a:t>Four datasets are registered</a:t>
            </a:r>
          </a:p>
          <a:p>
            <a:pPr lvl="1"/>
            <a:r>
              <a:rPr lang="en-US" dirty="0" smtClean="0"/>
              <a:t>DSR</a:t>
            </a:r>
          </a:p>
          <a:p>
            <a:pPr lvl="1"/>
            <a:r>
              <a:rPr lang="en-US" dirty="0" smtClean="0"/>
              <a:t>ET</a:t>
            </a:r>
          </a:p>
          <a:p>
            <a:pPr lvl="1"/>
            <a:r>
              <a:rPr lang="en-US" dirty="0" smtClean="0"/>
              <a:t>PAR</a:t>
            </a:r>
          </a:p>
          <a:p>
            <a:pPr lvl="1"/>
            <a:r>
              <a:rPr lang="en-US" dirty="0" smtClean="0"/>
              <a:t>FVC</a:t>
            </a:r>
          </a:p>
          <a:p>
            <a:r>
              <a:rPr lang="en-US" dirty="0" smtClean="0"/>
              <a:t>API</a:t>
            </a:r>
          </a:p>
          <a:p>
            <a:pPr lvl="1"/>
            <a:r>
              <a:rPr lang="en-US" dirty="0" smtClean="0"/>
              <a:t>CSW interface</a:t>
            </a:r>
          </a:p>
          <a:p>
            <a:pPr lvl="1"/>
            <a:r>
              <a:rPr lang="en-US" dirty="0" smtClean="0"/>
              <a:t>Support both Dublin Core and ISO Profile</a:t>
            </a:r>
          </a:p>
          <a:p>
            <a:pPr lvl="1"/>
            <a:r>
              <a:rPr lang="en-US" dirty="0" smtClean="0"/>
              <a:t>ISO profile is complete with metadata</a:t>
            </a:r>
          </a:p>
        </p:txBody>
      </p:sp>
      <p:pic>
        <p:nvPicPr>
          <p:cNvPr id="28674" name="Picture 2"/>
          <p:cNvPicPr>
            <a:picLocks noChangeAspect="1" noChangeArrowheads="1"/>
          </p:cNvPicPr>
          <p:nvPr/>
        </p:nvPicPr>
        <p:blipFill>
          <a:blip r:embed="rId2"/>
          <a:srcRect/>
          <a:stretch>
            <a:fillRect/>
          </a:stretch>
        </p:blipFill>
        <p:spPr bwMode="auto">
          <a:xfrm>
            <a:off x="6709598" y="1327150"/>
            <a:ext cx="2434402" cy="55308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CWIC China NRSCC Connector Development Status</a:t>
            </a:r>
            <a:endParaRPr lang="en-US" dirty="0"/>
          </a:p>
        </p:txBody>
      </p:sp>
      <p:sp>
        <p:nvSpPr>
          <p:cNvPr id="3" name="Content Placeholder 2"/>
          <p:cNvSpPr>
            <a:spLocks noGrp="1"/>
          </p:cNvSpPr>
          <p:nvPr>
            <p:ph idx="1"/>
          </p:nvPr>
        </p:nvSpPr>
        <p:spPr>
          <a:xfrm>
            <a:off x="296863" y="1457325"/>
            <a:ext cx="8445500" cy="2962275"/>
          </a:xfrm>
        </p:spPr>
        <p:txBody>
          <a:bodyPr/>
          <a:lstStyle/>
          <a:p>
            <a:r>
              <a:rPr lang="en-US" dirty="0" smtClean="0"/>
              <a:t>CWIC Connector NRSCC implementation</a:t>
            </a:r>
          </a:p>
          <a:p>
            <a:pPr lvl="1"/>
            <a:r>
              <a:rPr lang="en-US" dirty="0" smtClean="0"/>
              <a:t>Completed in March 2018</a:t>
            </a:r>
          </a:p>
          <a:p>
            <a:pPr lvl="1"/>
            <a:r>
              <a:rPr lang="en-US" dirty="0" smtClean="0"/>
              <a:t>Deployed into DEV server of CWIC for integration testing</a:t>
            </a:r>
          </a:p>
          <a:p>
            <a:r>
              <a:rPr lang="en-US" dirty="0" smtClean="0"/>
              <a:t>Six datasets registered in IDN</a:t>
            </a:r>
          </a:p>
          <a:p>
            <a:r>
              <a:rPr lang="en-US" dirty="0" smtClean="0"/>
              <a:t>Issue</a:t>
            </a:r>
          </a:p>
          <a:p>
            <a:pPr lvl="1"/>
            <a:r>
              <a:rPr lang="en-US" dirty="0" smtClean="0"/>
              <a:t>Integration testing revealed that </a:t>
            </a:r>
            <a:r>
              <a:rPr lang="en-US" dirty="0" err="1" smtClean="0"/>
              <a:t>datasetId</a:t>
            </a:r>
            <a:r>
              <a:rPr lang="en-US" dirty="0" smtClean="0"/>
              <a:t> mismatching</a:t>
            </a:r>
            <a:endParaRPr lang="en-US" dirty="0"/>
          </a:p>
        </p:txBody>
      </p:sp>
      <p:graphicFrame>
        <p:nvGraphicFramePr>
          <p:cNvPr id="4" name="Table 3"/>
          <p:cNvGraphicFramePr>
            <a:graphicFrameLocks noGrp="1"/>
          </p:cNvGraphicFramePr>
          <p:nvPr/>
        </p:nvGraphicFramePr>
        <p:xfrm>
          <a:off x="1035050" y="4419600"/>
          <a:ext cx="7346950" cy="2146298"/>
        </p:xfrm>
        <a:graphic>
          <a:graphicData uri="http://schemas.openxmlformats.org/drawingml/2006/table">
            <a:tbl>
              <a:tblPr/>
              <a:tblGrid>
                <a:gridCol w="3994458"/>
                <a:gridCol w="3352492"/>
              </a:tblGrid>
              <a:tr h="306614">
                <a:tc>
                  <a:txBody>
                    <a:bodyPr/>
                    <a:lstStyle/>
                    <a:p>
                      <a:pPr marL="0" marR="0">
                        <a:lnSpc>
                          <a:spcPct val="115000"/>
                        </a:lnSpc>
                        <a:spcBef>
                          <a:spcPts val="0"/>
                        </a:spcBef>
                        <a:spcAft>
                          <a:spcPts val="0"/>
                        </a:spcAft>
                      </a:pPr>
                      <a:r>
                        <a:rPr lang="en-US" sz="1400" b="1" dirty="0">
                          <a:solidFill>
                            <a:srgbClr val="212121"/>
                          </a:solidFill>
                          <a:latin typeface="Segoe UI"/>
                          <a:ea typeface="Times New Roman"/>
                          <a:cs typeface="Times New Roman"/>
                        </a:rPr>
                        <a:t>short-name</a:t>
                      </a:r>
                      <a:endParaRPr lang="en-US" sz="1400" b="1" dirty="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b="1" dirty="0">
                          <a:solidFill>
                            <a:srgbClr val="212121"/>
                          </a:solidFill>
                          <a:latin typeface="Segoe UI"/>
                          <a:ea typeface="Times New Roman"/>
                          <a:cs typeface="Times New Roman"/>
                        </a:rPr>
                        <a:t>concept-id</a:t>
                      </a:r>
                      <a:endParaRPr lang="en-US" sz="1400" b="1" dirty="0">
                        <a:latin typeface="Calibri"/>
                        <a:ea typeface="Calibri"/>
                        <a:cs typeface="Times New Roman"/>
                      </a:endParaRPr>
                    </a:p>
                  </a:txBody>
                  <a:tcPr marL="0" marR="0" marT="0" marB="0" anchor="ctr">
                    <a:lnL>
                      <a:noFill/>
                    </a:lnL>
                    <a:lnR>
                      <a:noFill/>
                    </a:lnR>
                    <a:lnT>
                      <a:noFill/>
                    </a:lnT>
                    <a:lnB>
                      <a:noFill/>
                    </a:lnB>
                    <a:solidFill>
                      <a:srgbClr val="FFFFFF"/>
                    </a:solidFill>
                  </a:tcPr>
                </a:tc>
              </a:tr>
              <a:tr h="306614">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NRSCC_GLASS_ET</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C1458427035-SCIOPS</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r>
              <a:tr h="306614">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NRSCC_GLASS_FVC</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C1458427261-SCIOPS</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r>
              <a:tr h="306614">
                <a:tc>
                  <a:txBody>
                    <a:bodyPr/>
                    <a:lstStyle/>
                    <a:p>
                      <a:pPr marL="0" marR="0">
                        <a:lnSpc>
                          <a:spcPct val="115000"/>
                        </a:lnSpc>
                        <a:spcBef>
                          <a:spcPts val="0"/>
                        </a:spcBef>
                        <a:spcAft>
                          <a:spcPts val="0"/>
                        </a:spcAft>
                      </a:pPr>
                      <a:r>
                        <a:rPr lang="en-US" sz="1400" dirty="0" err="1">
                          <a:solidFill>
                            <a:srgbClr val="212121"/>
                          </a:solidFill>
                          <a:latin typeface="Segoe UI"/>
                          <a:ea typeface="Times New Roman"/>
                          <a:cs typeface="Times New Roman"/>
                        </a:rPr>
                        <a:t>NRSCC_GLASS_Albedo</a:t>
                      </a:r>
                      <a:endParaRPr lang="en-US" sz="1400" dirty="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C1451572871-SCIOPS</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r>
              <a:tr h="306614">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NRSCC_GLASS_DSR</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C1458380697-SCIOPS</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r>
              <a:tr h="306614">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NRSCC_GLASS_LAI</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a:solidFill>
                            <a:srgbClr val="212121"/>
                          </a:solidFill>
                          <a:latin typeface="Segoe UI"/>
                          <a:ea typeface="Times New Roman"/>
                          <a:cs typeface="Times New Roman"/>
                        </a:rPr>
                        <a:t>C1458427894-SCIOPS</a:t>
                      </a:r>
                      <a:endParaRPr lang="en-US" sz="1400">
                        <a:latin typeface="Calibri"/>
                        <a:ea typeface="Calibri"/>
                        <a:cs typeface="Times New Roman"/>
                      </a:endParaRPr>
                    </a:p>
                  </a:txBody>
                  <a:tcPr marL="0" marR="0" marT="0" marB="0" anchor="ctr">
                    <a:lnL>
                      <a:noFill/>
                    </a:lnL>
                    <a:lnR>
                      <a:noFill/>
                    </a:lnR>
                    <a:lnT>
                      <a:noFill/>
                    </a:lnT>
                    <a:lnB>
                      <a:noFill/>
                    </a:lnB>
                    <a:solidFill>
                      <a:srgbClr val="FFFFFF"/>
                    </a:solidFill>
                  </a:tcPr>
                </a:tc>
              </a:tr>
              <a:tr h="306614">
                <a:tc>
                  <a:txBody>
                    <a:bodyPr/>
                    <a:lstStyle/>
                    <a:p>
                      <a:pPr marL="0" marR="0">
                        <a:lnSpc>
                          <a:spcPct val="115000"/>
                        </a:lnSpc>
                        <a:spcBef>
                          <a:spcPts val="0"/>
                        </a:spcBef>
                        <a:spcAft>
                          <a:spcPts val="0"/>
                        </a:spcAft>
                      </a:pPr>
                      <a:r>
                        <a:rPr lang="en-US" sz="1400" dirty="0">
                          <a:solidFill>
                            <a:srgbClr val="212121"/>
                          </a:solidFill>
                          <a:latin typeface="Segoe UI"/>
                          <a:ea typeface="Times New Roman"/>
                          <a:cs typeface="Times New Roman"/>
                        </a:rPr>
                        <a:t>NRSCC_GLASS_PAR</a:t>
                      </a:r>
                      <a:endParaRPr lang="en-US" sz="1400" dirty="0">
                        <a:latin typeface="Calibri"/>
                        <a:ea typeface="Calibri"/>
                        <a:cs typeface="Times New Roman"/>
                      </a:endParaRPr>
                    </a:p>
                  </a:txBody>
                  <a:tcPr marL="0" marR="0" marT="0" marB="0" anchor="ctr">
                    <a:lnL>
                      <a:noFill/>
                    </a:lnL>
                    <a:lnR>
                      <a:noFill/>
                    </a:lnR>
                    <a:lnT>
                      <a:noFill/>
                    </a:lnT>
                    <a:lnB>
                      <a:noFill/>
                    </a:lnB>
                    <a:solidFill>
                      <a:srgbClr val="FFFFFF"/>
                    </a:solidFill>
                  </a:tcPr>
                </a:tc>
                <a:tc>
                  <a:txBody>
                    <a:bodyPr/>
                    <a:lstStyle/>
                    <a:p>
                      <a:pPr marL="0" marR="0">
                        <a:lnSpc>
                          <a:spcPct val="115000"/>
                        </a:lnSpc>
                        <a:spcBef>
                          <a:spcPts val="0"/>
                        </a:spcBef>
                        <a:spcAft>
                          <a:spcPts val="0"/>
                        </a:spcAft>
                      </a:pPr>
                      <a:r>
                        <a:rPr lang="en-US" sz="1400" dirty="0">
                          <a:solidFill>
                            <a:srgbClr val="212121"/>
                          </a:solidFill>
                          <a:latin typeface="Segoe UI"/>
                          <a:ea typeface="Times New Roman"/>
                          <a:cs typeface="Times New Roman"/>
                        </a:rPr>
                        <a:t>C1458428050-SCIOPS</a:t>
                      </a:r>
                      <a:endParaRPr lang="en-US" sz="1400" dirty="0">
                        <a:latin typeface="Calibri"/>
                        <a:ea typeface="Calibri"/>
                        <a:cs typeface="Times New Roman"/>
                      </a:endParaRPr>
                    </a:p>
                  </a:txBody>
                  <a:tcPr marL="0" marR="0" marT="0" marB="0" anchor="ctr">
                    <a:lnL>
                      <a:noFill/>
                    </a:lnL>
                    <a:lnR>
                      <a:noFill/>
                    </a:lnR>
                    <a:lnT>
                      <a:noFill/>
                    </a:lnT>
                    <a:lnB>
                      <a:noFill/>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a:t>
            </a:r>
            <a:endParaRPr lang="en-US" dirty="0"/>
          </a:p>
        </p:txBody>
      </p:sp>
      <p:sp>
        <p:nvSpPr>
          <p:cNvPr id="3" name="Content Placeholder 2"/>
          <p:cNvSpPr>
            <a:spLocks noGrp="1"/>
          </p:cNvSpPr>
          <p:nvPr>
            <p:ph idx="1"/>
          </p:nvPr>
        </p:nvSpPr>
        <p:spPr/>
        <p:txBody>
          <a:bodyPr/>
          <a:lstStyle/>
          <a:p>
            <a:r>
              <a:rPr lang="en-US" dirty="0" smtClean="0"/>
              <a:t>End of the main slide</a:t>
            </a:r>
          </a:p>
          <a:p>
            <a:r>
              <a:rPr lang="en-US" dirty="0" smtClean="0"/>
              <a:t>After this – back slides</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FY-3</a:t>
            </a:r>
            <a:endParaRPr lang="en-US" dirty="0"/>
          </a:p>
        </p:txBody>
      </p:sp>
      <p:sp>
        <p:nvSpPr>
          <p:cNvPr id="3" name="Content Placeholder 2"/>
          <p:cNvSpPr>
            <a:spLocks noGrp="1"/>
          </p:cNvSpPr>
          <p:nvPr>
            <p:ph idx="1"/>
          </p:nvPr>
        </p:nvSpPr>
        <p:spPr>
          <a:xfrm>
            <a:off x="296862" y="1457325"/>
            <a:ext cx="8605837" cy="2098675"/>
          </a:xfrm>
        </p:spPr>
        <p:txBody>
          <a:bodyPr/>
          <a:lstStyle/>
          <a:p>
            <a:r>
              <a:rPr lang="en-US" dirty="0" smtClean="0"/>
              <a:t>FY-3 (FengYun-3) 2nd Generation Polar Orbiting Meteorological Satellite Series</a:t>
            </a:r>
          </a:p>
          <a:p>
            <a:pPr lvl="1"/>
            <a:endParaRPr lang="en-US" dirty="0" smtClean="0"/>
          </a:p>
        </p:txBody>
      </p:sp>
      <p:graphicFrame>
        <p:nvGraphicFramePr>
          <p:cNvPr id="4" name="Table 3"/>
          <p:cNvGraphicFramePr>
            <a:graphicFrameLocks noGrp="1"/>
          </p:cNvGraphicFramePr>
          <p:nvPr/>
        </p:nvGraphicFramePr>
        <p:xfrm>
          <a:off x="296863" y="3784600"/>
          <a:ext cx="8262936" cy="2743200"/>
        </p:xfrm>
        <a:graphic>
          <a:graphicData uri="http://schemas.openxmlformats.org/drawingml/2006/table">
            <a:tbl>
              <a:tblPr/>
              <a:tblGrid>
                <a:gridCol w="2065734"/>
                <a:gridCol w="2065734"/>
                <a:gridCol w="2065734"/>
                <a:gridCol w="2065734"/>
              </a:tblGrid>
              <a:tr h="0">
                <a:tc>
                  <a:txBody>
                    <a:bodyPr/>
                    <a:lstStyle/>
                    <a:p>
                      <a:pPr algn="l"/>
                      <a:r>
                        <a:rPr lang="en-US"/>
                        <a:t>Spacecraft</a:t>
                      </a:r>
                    </a:p>
                  </a:txBody>
                  <a:tcPr marL="0" marR="0" marT="0" marB="0">
                    <a:lnL>
                      <a:noFill/>
                    </a:lnL>
                    <a:lnR>
                      <a:noFill/>
                    </a:lnR>
                    <a:lnT>
                      <a:noFill/>
                    </a:lnT>
                    <a:lnB>
                      <a:noFill/>
                    </a:lnB>
                  </a:tcPr>
                </a:tc>
                <a:tc>
                  <a:txBody>
                    <a:bodyPr/>
                    <a:lstStyle/>
                    <a:p>
                      <a:pPr algn="ctr"/>
                      <a:r>
                        <a:rPr lang="en-US"/>
                        <a:t>Launch (projected launch)</a:t>
                      </a:r>
                    </a:p>
                  </a:txBody>
                  <a:tcPr marL="0" marR="0" marT="0" marB="0">
                    <a:lnL>
                      <a:noFill/>
                    </a:lnL>
                    <a:lnR>
                      <a:noFill/>
                    </a:lnR>
                    <a:lnT>
                      <a:noFill/>
                    </a:lnT>
                    <a:lnB>
                      <a:noFill/>
                    </a:lnB>
                  </a:tcPr>
                </a:tc>
                <a:tc>
                  <a:txBody>
                    <a:bodyPr/>
                    <a:lstStyle/>
                    <a:p>
                      <a:pPr algn="ctr"/>
                      <a:r>
                        <a:rPr lang="en-US"/>
                        <a:t>LTDN (Local Time on Descending Node)</a:t>
                      </a:r>
                    </a:p>
                  </a:txBody>
                  <a:tcPr marL="0" marR="0" marT="0" marB="0">
                    <a:lnL>
                      <a:noFill/>
                    </a:lnL>
                    <a:lnR>
                      <a:noFill/>
                    </a:lnR>
                    <a:lnT>
                      <a:noFill/>
                    </a:lnT>
                    <a:lnB>
                      <a:noFill/>
                    </a:lnB>
                  </a:tcPr>
                </a:tc>
                <a:tc>
                  <a:txBody>
                    <a:bodyPr/>
                    <a:lstStyle/>
                    <a:p>
                      <a:pPr algn="ctr"/>
                      <a:r>
                        <a:rPr lang="en-US"/>
                        <a:t>Mission Service Type</a:t>
                      </a:r>
                    </a:p>
                  </a:txBody>
                  <a:tcPr marL="0" marR="0" marT="0" marB="0">
                    <a:lnL>
                      <a:noFill/>
                    </a:lnL>
                    <a:lnR>
                      <a:noFill/>
                    </a:lnR>
                    <a:lnT>
                      <a:noFill/>
                    </a:lnT>
                    <a:lnB>
                      <a:noFill/>
                    </a:lnB>
                  </a:tcPr>
                </a:tc>
              </a:tr>
              <a:tr h="0">
                <a:tc>
                  <a:txBody>
                    <a:bodyPr/>
                    <a:lstStyle/>
                    <a:p>
                      <a:pPr algn="l"/>
                      <a:r>
                        <a:rPr lang="en-US"/>
                        <a:t>FY-3A</a:t>
                      </a:r>
                    </a:p>
                  </a:txBody>
                  <a:tcPr marL="0" marR="0" marT="0" marB="0">
                    <a:lnL>
                      <a:noFill/>
                    </a:lnL>
                    <a:lnR>
                      <a:noFill/>
                    </a:lnR>
                    <a:lnT>
                      <a:noFill/>
                    </a:lnT>
                    <a:lnB>
                      <a:noFill/>
                    </a:lnB>
                  </a:tcPr>
                </a:tc>
                <a:tc>
                  <a:txBody>
                    <a:bodyPr/>
                    <a:lstStyle/>
                    <a:p>
                      <a:pPr algn="ctr"/>
                      <a:r>
                        <a:rPr lang="en-US" b="1"/>
                        <a:t>May 27, 2008</a:t>
                      </a:r>
                      <a:endParaRPr lang="en-US"/>
                    </a:p>
                  </a:txBody>
                  <a:tcPr marL="0" marR="0" marT="0" marB="0">
                    <a:lnL>
                      <a:noFill/>
                    </a:lnL>
                    <a:lnR>
                      <a:noFill/>
                    </a:lnR>
                    <a:lnT>
                      <a:noFill/>
                    </a:lnT>
                    <a:lnB>
                      <a:noFill/>
                    </a:lnB>
                  </a:tcPr>
                </a:tc>
                <a:tc>
                  <a:txBody>
                    <a:bodyPr/>
                    <a:lstStyle/>
                    <a:p>
                      <a:pPr algn="ctr"/>
                      <a:r>
                        <a:rPr lang="en-US"/>
                        <a:t>10:00 hours</a:t>
                      </a:r>
                    </a:p>
                  </a:txBody>
                  <a:tcPr marL="0" marR="0" marT="0" marB="0">
                    <a:lnL>
                      <a:noFill/>
                    </a:lnL>
                    <a:lnR>
                      <a:noFill/>
                    </a:lnR>
                    <a:lnT>
                      <a:noFill/>
                    </a:lnT>
                    <a:lnB>
                      <a:noFill/>
                    </a:lnB>
                  </a:tcPr>
                </a:tc>
                <a:tc>
                  <a:txBody>
                    <a:bodyPr/>
                    <a:lstStyle/>
                    <a:p>
                      <a:pPr algn="ctr"/>
                      <a:r>
                        <a:rPr lang="en-US"/>
                        <a:t>R&amp;D (Experimental)</a:t>
                      </a:r>
                    </a:p>
                  </a:txBody>
                  <a:tcPr marL="0" marR="0" marT="0" marB="0">
                    <a:lnL>
                      <a:noFill/>
                    </a:lnL>
                    <a:lnR>
                      <a:noFill/>
                    </a:lnR>
                    <a:lnT>
                      <a:noFill/>
                    </a:lnT>
                    <a:lnB>
                      <a:noFill/>
                    </a:lnB>
                  </a:tcPr>
                </a:tc>
              </a:tr>
              <a:tr h="0">
                <a:tc>
                  <a:txBody>
                    <a:bodyPr/>
                    <a:lstStyle/>
                    <a:p>
                      <a:pPr algn="l"/>
                      <a:r>
                        <a:rPr lang="en-US"/>
                        <a:t>FY-3B</a:t>
                      </a:r>
                    </a:p>
                  </a:txBody>
                  <a:tcPr marL="0" marR="0" marT="0" marB="0">
                    <a:lnL>
                      <a:noFill/>
                    </a:lnL>
                    <a:lnR>
                      <a:noFill/>
                    </a:lnR>
                    <a:lnT>
                      <a:noFill/>
                    </a:lnT>
                    <a:lnB>
                      <a:noFill/>
                    </a:lnB>
                  </a:tcPr>
                </a:tc>
                <a:tc>
                  <a:txBody>
                    <a:bodyPr/>
                    <a:lstStyle/>
                    <a:p>
                      <a:pPr algn="ctr"/>
                      <a:r>
                        <a:rPr lang="en-US" b="1"/>
                        <a:t>Nov. 04, 2010</a:t>
                      </a:r>
                      <a:endParaRPr lang="en-US"/>
                    </a:p>
                  </a:txBody>
                  <a:tcPr marL="0" marR="0" marT="0" marB="0">
                    <a:lnL>
                      <a:noFill/>
                    </a:lnL>
                    <a:lnR>
                      <a:noFill/>
                    </a:lnR>
                    <a:lnT>
                      <a:noFill/>
                    </a:lnT>
                    <a:lnB>
                      <a:noFill/>
                    </a:lnB>
                  </a:tcPr>
                </a:tc>
                <a:tc>
                  <a:txBody>
                    <a:bodyPr/>
                    <a:lstStyle/>
                    <a:p>
                      <a:pPr algn="ctr"/>
                      <a:r>
                        <a:rPr lang="en-US"/>
                        <a:t>13:30 hours</a:t>
                      </a:r>
                    </a:p>
                  </a:txBody>
                  <a:tcPr marL="0" marR="0" marT="0" marB="0">
                    <a:lnL>
                      <a:noFill/>
                    </a:lnL>
                    <a:lnR>
                      <a:noFill/>
                    </a:lnR>
                    <a:lnT>
                      <a:noFill/>
                    </a:lnT>
                    <a:lnB>
                      <a:noFill/>
                    </a:lnB>
                  </a:tcPr>
                </a:tc>
                <a:tc>
                  <a:txBody>
                    <a:bodyPr/>
                    <a:lstStyle/>
                    <a:p>
                      <a:pPr algn="ctr"/>
                      <a:r>
                        <a:rPr lang="en-US"/>
                        <a:t>R&amp;D (Experimental)</a:t>
                      </a:r>
                    </a:p>
                  </a:txBody>
                  <a:tcPr marL="0" marR="0" marT="0" marB="0">
                    <a:lnL>
                      <a:noFill/>
                    </a:lnL>
                    <a:lnR>
                      <a:noFill/>
                    </a:lnR>
                    <a:lnT>
                      <a:noFill/>
                    </a:lnT>
                    <a:lnB>
                      <a:noFill/>
                    </a:lnB>
                  </a:tcPr>
                </a:tc>
              </a:tr>
              <a:tr h="0">
                <a:tc>
                  <a:txBody>
                    <a:bodyPr/>
                    <a:lstStyle/>
                    <a:p>
                      <a:pPr algn="l"/>
                      <a:r>
                        <a:rPr lang="en-US"/>
                        <a:t>FY-3C</a:t>
                      </a:r>
                    </a:p>
                  </a:txBody>
                  <a:tcPr marL="0" marR="0" marT="0" marB="0">
                    <a:lnL>
                      <a:noFill/>
                    </a:lnL>
                    <a:lnR>
                      <a:noFill/>
                    </a:lnR>
                    <a:lnT>
                      <a:noFill/>
                    </a:lnT>
                    <a:lnB>
                      <a:noFill/>
                    </a:lnB>
                  </a:tcPr>
                </a:tc>
                <a:tc>
                  <a:txBody>
                    <a:bodyPr/>
                    <a:lstStyle/>
                    <a:p>
                      <a:pPr algn="ctr"/>
                      <a:r>
                        <a:rPr lang="en-US" b="1"/>
                        <a:t>Sept. 23, 2013</a:t>
                      </a:r>
                      <a:endParaRPr lang="en-US"/>
                    </a:p>
                  </a:txBody>
                  <a:tcPr marL="0" marR="0" marT="0" marB="0">
                    <a:lnL>
                      <a:noFill/>
                    </a:lnL>
                    <a:lnR>
                      <a:noFill/>
                    </a:lnR>
                    <a:lnT>
                      <a:noFill/>
                    </a:lnT>
                    <a:lnB>
                      <a:noFill/>
                    </a:lnB>
                  </a:tcPr>
                </a:tc>
                <a:tc>
                  <a:txBody>
                    <a:bodyPr/>
                    <a:lstStyle/>
                    <a:p>
                      <a:pPr algn="ctr"/>
                      <a:r>
                        <a:rPr lang="en-US"/>
                        <a:t>10:00 hours</a:t>
                      </a:r>
                    </a:p>
                  </a:txBody>
                  <a:tcPr marL="0" marR="0" marT="0" marB="0">
                    <a:lnL>
                      <a:noFill/>
                    </a:lnL>
                    <a:lnR>
                      <a:noFill/>
                    </a:lnR>
                    <a:lnT>
                      <a:noFill/>
                    </a:lnT>
                    <a:lnB>
                      <a:noFill/>
                    </a:lnB>
                  </a:tcPr>
                </a:tc>
                <a:tc>
                  <a:txBody>
                    <a:bodyPr/>
                    <a:lstStyle/>
                    <a:p>
                      <a:pPr algn="ctr"/>
                      <a:r>
                        <a:rPr lang="en-US" dirty="0"/>
                        <a:t>Operational mission with </a:t>
                      </a:r>
                      <a:r>
                        <a:rPr lang="en-US" b="1" dirty="0"/>
                        <a:t>MWHS-II</a:t>
                      </a:r>
                      <a:r>
                        <a:rPr lang="en-US" dirty="0"/>
                        <a:t> (upgrade) and </a:t>
                      </a:r>
                      <a:r>
                        <a:rPr lang="en-US" b="1" dirty="0"/>
                        <a:t>GNOS</a:t>
                      </a:r>
                      <a:r>
                        <a:rPr lang="en-US" dirty="0"/>
                        <a:t> (new) instruments</a:t>
                      </a:r>
                    </a:p>
                  </a:txBody>
                  <a:tcPr marL="0" marR="0" marT="0" marB="0">
                    <a:lnL>
                      <a:noFill/>
                    </a:lnL>
                    <a:lnR>
                      <a:noFill/>
                    </a:lnR>
                    <a:lnT>
                      <a:noFill/>
                    </a:lnT>
                    <a:lnB>
                      <a:noFill/>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FY-3 - Instruments</a:t>
            </a:r>
            <a:endParaRPr lang="en-US" dirty="0"/>
          </a:p>
        </p:txBody>
      </p:sp>
      <p:sp>
        <p:nvSpPr>
          <p:cNvPr id="3" name="Content Placeholder 2"/>
          <p:cNvSpPr>
            <a:spLocks noGrp="1"/>
          </p:cNvSpPr>
          <p:nvPr>
            <p:ph idx="1"/>
          </p:nvPr>
        </p:nvSpPr>
        <p:spPr>
          <a:xfrm>
            <a:off x="296863" y="1457325"/>
            <a:ext cx="8445500" cy="2060575"/>
          </a:xfrm>
        </p:spPr>
        <p:txBody>
          <a:bodyPr/>
          <a:lstStyle/>
          <a:p>
            <a:r>
              <a:rPr lang="en-US" dirty="0" smtClean="0"/>
              <a:t>Instruments</a:t>
            </a:r>
          </a:p>
          <a:p>
            <a:pPr lvl="1"/>
            <a:r>
              <a:rPr lang="en-US" dirty="0" smtClean="0"/>
              <a:t>MERCI (Medium Resolution Spectral Imager) (I, II)</a:t>
            </a:r>
          </a:p>
          <a:p>
            <a:pPr lvl="1"/>
            <a:r>
              <a:rPr lang="en-US" dirty="0" smtClean="0"/>
              <a:t>VIRR (Visible and Infrared Radiometer)</a:t>
            </a:r>
          </a:p>
        </p:txBody>
      </p:sp>
      <p:graphicFrame>
        <p:nvGraphicFramePr>
          <p:cNvPr id="5" name="Table 4"/>
          <p:cNvGraphicFramePr>
            <a:graphicFrameLocks noGrp="1"/>
          </p:cNvGraphicFramePr>
          <p:nvPr/>
        </p:nvGraphicFramePr>
        <p:xfrm>
          <a:off x="258762" y="4254500"/>
          <a:ext cx="8809038" cy="2396609"/>
        </p:xfrm>
        <a:graphic>
          <a:graphicData uri="http://schemas.openxmlformats.org/drawingml/2006/table">
            <a:tbl>
              <a:tblPr/>
              <a:tblGrid>
                <a:gridCol w="2154238"/>
                <a:gridCol w="1181100"/>
                <a:gridCol w="1409700"/>
                <a:gridCol w="1498600"/>
                <a:gridCol w="1574800"/>
                <a:gridCol w="990600"/>
              </a:tblGrid>
              <a:tr h="500459">
                <a:tc>
                  <a:txBody>
                    <a:bodyPr/>
                    <a:lstStyle/>
                    <a:p>
                      <a:pPr algn="l"/>
                      <a:r>
                        <a:rPr lang="en-US" sz="1800" b="1"/>
                        <a:t>Instrument name</a:t>
                      </a:r>
                    </a:p>
                  </a:txBody>
                  <a:tcPr marL="0" marR="0" marT="0" marB="0">
                    <a:lnL>
                      <a:noFill/>
                    </a:lnL>
                    <a:lnR>
                      <a:noFill/>
                    </a:lnR>
                    <a:lnT>
                      <a:noFill/>
                    </a:lnT>
                    <a:lnB>
                      <a:noFill/>
                    </a:lnB>
                  </a:tcPr>
                </a:tc>
                <a:tc>
                  <a:txBody>
                    <a:bodyPr/>
                    <a:lstStyle/>
                    <a:p>
                      <a:pPr algn="ctr"/>
                      <a:r>
                        <a:rPr lang="en-US" sz="1800" b="1" dirty="0"/>
                        <a:t>No of </a:t>
                      </a:r>
                      <a:r>
                        <a:rPr lang="en-US" sz="1800" b="1" dirty="0" smtClean="0"/>
                        <a:t>bands /</a:t>
                      </a:r>
                      <a:r>
                        <a:rPr lang="en-US" sz="1800" b="1" dirty="0"/>
                        <a:t>channels</a:t>
                      </a:r>
                    </a:p>
                  </a:txBody>
                  <a:tcPr marL="0" marR="0" marT="0" marB="0">
                    <a:lnL>
                      <a:noFill/>
                    </a:lnL>
                    <a:lnR>
                      <a:noFill/>
                    </a:lnR>
                    <a:lnT>
                      <a:noFill/>
                    </a:lnT>
                    <a:lnB>
                      <a:noFill/>
                    </a:lnB>
                  </a:tcPr>
                </a:tc>
                <a:tc>
                  <a:txBody>
                    <a:bodyPr/>
                    <a:lstStyle/>
                    <a:p>
                      <a:pPr algn="ctr"/>
                      <a:r>
                        <a:rPr lang="en-US" sz="1800" b="1" dirty="0"/>
                        <a:t>Spectral range</a:t>
                      </a:r>
                    </a:p>
                  </a:txBody>
                  <a:tcPr marL="0" marR="0" marT="0" marB="0">
                    <a:lnL>
                      <a:noFill/>
                    </a:lnL>
                    <a:lnR>
                      <a:noFill/>
                    </a:lnR>
                    <a:lnT>
                      <a:noFill/>
                    </a:lnT>
                    <a:lnB>
                      <a:noFill/>
                    </a:lnB>
                  </a:tcPr>
                </a:tc>
                <a:tc>
                  <a:txBody>
                    <a:bodyPr/>
                    <a:lstStyle/>
                    <a:p>
                      <a:pPr algn="ctr"/>
                      <a:r>
                        <a:rPr lang="en-US" sz="1800" b="1"/>
                        <a:t>IFOV/line (pixels/scan line)</a:t>
                      </a:r>
                    </a:p>
                  </a:txBody>
                  <a:tcPr marL="0" marR="0" marT="0" marB="0">
                    <a:lnL>
                      <a:noFill/>
                    </a:lnL>
                    <a:lnR>
                      <a:noFill/>
                    </a:lnR>
                    <a:lnT>
                      <a:noFill/>
                    </a:lnT>
                    <a:lnB>
                      <a:noFill/>
                    </a:lnB>
                  </a:tcPr>
                </a:tc>
                <a:tc>
                  <a:txBody>
                    <a:bodyPr/>
                    <a:lstStyle/>
                    <a:p>
                      <a:pPr algn="ctr"/>
                      <a:r>
                        <a:rPr lang="en-US" sz="1800" b="1" dirty="0"/>
                        <a:t>Spatial resolution at nadir (km)</a:t>
                      </a:r>
                    </a:p>
                  </a:txBody>
                  <a:tcPr marL="0" marR="0" marT="0" marB="0">
                    <a:lnL>
                      <a:noFill/>
                    </a:lnL>
                    <a:lnR>
                      <a:noFill/>
                    </a:lnR>
                    <a:lnT>
                      <a:noFill/>
                    </a:lnT>
                    <a:lnB>
                      <a:noFill/>
                    </a:lnB>
                  </a:tcPr>
                </a:tc>
                <a:tc>
                  <a:txBody>
                    <a:bodyPr/>
                    <a:lstStyle/>
                    <a:p>
                      <a:pPr algn="ctr"/>
                      <a:r>
                        <a:rPr lang="en-US" sz="1800" b="1" dirty="0"/>
                        <a:t>Swath width (km)</a:t>
                      </a:r>
                    </a:p>
                  </a:txBody>
                  <a:tcPr marL="0" marR="0" marT="0" marB="0">
                    <a:lnL>
                      <a:noFill/>
                    </a:lnL>
                    <a:lnR>
                      <a:noFill/>
                    </a:lnR>
                    <a:lnT>
                      <a:noFill/>
                    </a:lnT>
                    <a:lnB>
                      <a:noFill/>
                    </a:lnB>
                  </a:tcPr>
                </a:tc>
              </a:tr>
              <a:tr h="750689">
                <a:tc>
                  <a:txBody>
                    <a:bodyPr/>
                    <a:lstStyle/>
                    <a:p>
                      <a:pPr algn="l"/>
                      <a:r>
                        <a:rPr lang="en-US" sz="1800" dirty="0"/>
                        <a:t>VIRR (Visible and Infrared Radiometer)</a:t>
                      </a:r>
                    </a:p>
                  </a:txBody>
                  <a:tcPr marL="0" marR="0" marT="0" marB="0">
                    <a:lnL>
                      <a:noFill/>
                    </a:lnL>
                    <a:lnR>
                      <a:noFill/>
                    </a:lnR>
                    <a:lnT>
                      <a:noFill/>
                    </a:lnT>
                    <a:lnB>
                      <a:noFill/>
                    </a:lnB>
                  </a:tcPr>
                </a:tc>
                <a:tc>
                  <a:txBody>
                    <a:bodyPr/>
                    <a:lstStyle/>
                    <a:p>
                      <a:pPr algn="ctr"/>
                      <a:r>
                        <a:rPr lang="en-US" sz="1800"/>
                        <a:t>10</a:t>
                      </a:r>
                    </a:p>
                  </a:txBody>
                  <a:tcPr marL="0" marR="0" marT="0" marB="0">
                    <a:lnL>
                      <a:noFill/>
                    </a:lnL>
                    <a:lnR>
                      <a:noFill/>
                    </a:lnR>
                    <a:lnT>
                      <a:noFill/>
                    </a:lnT>
                    <a:lnB>
                      <a:noFill/>
                    </a:lnB>
                  </a:tcPr>
                </a:tc>
                <a:tc>
                  <a:txBody>
                    <a:bodyPr/>
                    <a:lstStyle/>
                    <a:p>
                      <a:pPr algn="ctr"/>
                      <a:r>
                        <a:rPr lang="en-US" sz="1800"/>
                        <a:t>0.43-12.5 µm</a:t>
                      </a:r>
                    </a:p>
                  </a:txBody>
                  <a:tcPr marL="0" marR="0" marT="0" marB="0">
                    <a:lnL>
                      <a:noFill/>
                    </a:lnL>
                    <a:lnR>
                      <a:noFill/>
                    </a:lnR>
                    <a:lnT>
                      <a:noFill/>
                    </a:lnT>
                    <a:lnB>
                      <a:noFill/>
                    </a:lnB>
                  </a:tcPr>
                </a:tc>
                <a:tc>
                  <a:txBody>
                    <a:bodyPr/>
                    <a:lstStyle/>
                    <a:p>
                      <a:pPr algn="ctr"/>
                      <a:r>
                        <a:rPr lang="en-US" sz="1800"/>
                        <a:t>2048</a:t>
                      </a:r>
                    </a:p>
                  </a:txBody>
                  <a:tcPr marL="0" marR="0" marT="0" marB="0">
                    <a:lnL>
                      <a:noFill/>
                    </a:lnL>
                    <a:lnR>
                      <a:noFill/>
                    </a:lnR>
                    <a:lnT>
                      <a:noFill/>
                    </a:lnT>
                    <a:lnB>
                      <a:noFill/>
                    </a:lnB>
                  </a:tcPr>
                </a:tc>
                <a:tc>
                  <a:txBody>
                    <a:bodyPr/>
                    <a:lstStyle/>
                    <a:p>
                      <a:pPr algn="ctr"/>
                      <a:r>
                        <a:rPr lang="en-US" sz="1800"/>
                        <a:t>1.1</a:t>
                      </a:r>
                    </a:p>
                  </a:txBody>
                  <a:tcPr marL="0" marR="0" marT="0" marB="0">
                    <a:lnL>
                      <a:noFill/>
                    </a:lnL>
                    <a:lnR>
                      <a:noFill/>
                    </a:lnR>
                    <a:lnT>
                      <a:noFill/>
                    </a:lnT>
                    <a:lnB>
                      <a:noFill/>
                    </a:lnB>
                  </a:tcPr>
                </a:tc>
                <a:tc>
                  <a:txBody>
                    <a:bodyPr/>
                    <a:lstStyle/>
                    <a:p>
                      <a:pPr algn="ctr"/>
                      <a:r>
                        <a:rPr lang="en-US" sz="1800"/>
                        <a:t>2800</a:t>
                      </a:r>
                    </a:p>
                  </a:txBody>
                  <a:tcPr marL="0" marR="0" marT="0" marB="0">
                    <a:lnL>
                      <a:noFill/>
                    </a:lnL>
                    <a:lnR>
                      <a:noFill/>
                    </a:lnR>
                    <a:lnT>
                      <a:noFill/>
                    </a:lnT>
                    <a:lnB>
                      <a:noFill/>
                    </a:lnB>
                  </a:tcPr>
                </a:tc>
              </a:tr>
              <a:tr h="750689">
                <a:tc>
                  <a:txBody>
                    <a:bodyPr/>
                    <a:lstStyle/>
                    <a:p>
                      <a:pPr algn="l"/>
                      <a:r>
                        <a:rPr lang="en-US" sz="1800" dirty="0"/>
                        <a:t>MERSI (Medium Resolution Spectral Imager)</a:t>
                      </a:r>
                    </a:p>
                  </a:txBody>
                  <a:tcPr marL="0" marR="0" marT="0" marB="0">
                    <a:lnL>
                      <a:noFill/>
                    </a:lnL>
                    <a:lnR>
                      <a:noFill/>
                    </a:lnR>
                    <a:lnT>
                      <a:noFill/>
                    </a:lnT>
                    <a:lnB>
                      <a:noFill/>
                    </a:lnB>
                  </a:tcPr>
                </a:tc>
                <a:tc>
                  <a:txBody>
                    <a:bodyPr/>
                    <a:lstStyle/>
                    <a:p>
                      <a:pPr algn="ctr"/>
                      <a:r>
                        <a:rPr lang="en-US" sz="1800"/>
                        <a:t>20</a:t>
                      </a:r>
                    </a:p>
                  </a:txBody>
                  <a:tcPr marL="0" marR="0" marT="0" marB="0">
                    <a:lnL>
                      <a:noFill/>
                    </a:lnL>
                    <a:lnR>
                      <a:noFill/>
                    </a:lnR>
                    <a:lnT>
                      <a:noFill/>
                    </a:lnT>
                    <a:lnB>
                      <a:noFill/>
                    </a:lnB>
                  </a:tcPr>
                </a:tc>
                <a:tc>
                  <a:txBody>
                    <a:bodyPr/>
                    <a:lstStyle/>
                    <a:p>
                      <a:pPr algn="ctr"/>
                      <a:r>
                        <a:rPr lang="en-US" sz="1800"/>
                        <a:t>0.41-12.5 µm</a:t>
                      </a:r>
                    </a:p>
                  </a:txBody>
                  <a:tcPr marL="0" marR="0" marT="0" marB="0">
                    <a:lnL>
                      <a:noFill/>
                    </a:lnL>
                    <a:lnR>
                      <a:noFill/>
                    </a:lnR>
                    <a:lnT>
                      <a:noFill/>
                    </a:lnT>
                    <a:lnB>
                      <a:noFill/>
                    </a:lnB>
                  </a:tcPr>
                </a:tc>
                <a:tc>
                  <a:txBody>
                    <a:bodyPr/>
                    <a:lstStyle/>
                    <a:p>
                      <a:pPr algn="ctr"/>
                      <a:r>
                        <a:rPr lang="en-US" sz="1800"/>
                        <a:t>2048/8192</a:t>
                      </a:r>
                    </a:p>
                  </a:txBody>
                  <a:tcPr marL="0" marR="0" marT="0" marB="0">
                    <a:lnL>
                      <a:noFill/>
                    </a:lnL>
                    <a:lnR>
                      <a:noFill/>
                    </a:lnR>
                    <a:lnT>
                      <a:noFill/>
                    </a:lnT>
                    <a:lnB>
                      <a:noFill/>
                    </a:lnB>
                  </a:tcPr>
                </a:tc>
                <a:tc>
                  <a:txBody>
                    <a:bodyPr/>
                    <a:lstStyle/>
                    <a:p>
                      <a:pPr algn="ctr"/>
                      <a:r>
                        <a:rPr lang="en-US" sz="1800"/>
                        <a:t>1.1/0.250</a:t>
                      </a:r>
                    </a:p>
                  </a:txBody>
                  <a:tcPr marL="0" marR="0" marT="0" marB="0">
                    <a:lnL>
                      <a:noFill/>
                    </a:lnL>
                    <a:lnR>
                      <a:noFill/>
                    </a:lnR>
                    <a:lnT>
                      <a:noFill/>
                    </a:lnT>
                    <a:lnB>
                      <a:noFill/>
                    </a:lnB>
                  </a:tcPr>
                </a:tc>
                <a:tc>
                  <a:txBody>
                    <a:bodyPr/>
                    <a:lstStyle/>
                    <a:p>
                      <a:pPr algn="ctr"/>
                      <a:r>
                        <a:rPr lang="en-US" sz="1800" dirty="0"/>
                        <a:t>2800</a:t>
                      </a:r>
                    </a:p>
                  </a:txBody>
                  <a:tcPr marL="0" marR="0" marT="0" marB="0">
                    <a:lnL>
                      <a:noFill/>
                    </a:lnL>
                    <a:lnR>
                      <a:noFill/>
                    </a:lnR>
                    <a:lnT>
                      <a:noFill/>
                    </a:lnT>
                    <a:lnB>
                      <a:noFill/>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FY-3 - MERCI</a:t>
            </a:r>
            <a:endParaRPr lang="en-US" dirty="0"/>
          </a:p>
        </p:txBody>
      </p:sp>
      <p:sp>
        <p:nvSpPr>
          <p:cNvPr id="3" name="Content Placeholder 2"/>
          <p:cNvSpPr>
            <a:spLocks noGrp="1"/>
          </p:cNvSpPr>
          <p:nvPr>
            <p:ph idx="1"/>
          </p:nvPr>
        </p:nvSpPr>
        <p:spPr>
          <a:xfrm>
            <a:off x="296863" y="1457325"/>
            <a:ext cx="8445500" cy="1133475"/>
          </a:xfrm>
        </p:spPr>
        <p:txBody>
          <a:bodyPr/>
          <a:lstStyle/>
          <a:p>
            <a:r>
              <a:rPr lang="en-US" dirty="0" smtClean="0"/>
              <a:t>18 Bands</a:t>
            </a:r>
            <a:endParaRPr lang="en-US" dirty="0"/>
          </a:p>
        </p:txBody>
      </p:sp>
      <p:graphicFrame>
        <p:nvGraphicFramePr>
          <p:cNvPr id="4" name="Table 3"/>
          <p:cNvGraphicFramePr>
            <a:graphicFrameLocks noGrp="1"/>
          </p:cNvGraphicFramePr>
          <p:nvPr/>
        </p:nvGraphicFramePr>
        <p:xfrm>
          <a:off x="296863" y="2032000"/>
          <a:ext cx="8770937" cy="4513580"/>
        </p:xfrm>
        <a:graphic>
          <a:graphicData uri="http://schemas.openxmlformats.org/drawingml/2006/table">
            <a:tbl>
              <a:tblPr/>
              <a:tblGrid>
                <a:gridCol w="1252991"/>
                <a:gridCol w="1252991"/>
                <a:gridCol w="1252991"/>
                <a:gridCol w="1252991"/>
                <a:gridCol w="1252991"/>
                <a:gridCol w="1252991"/>
                <a:gridCol w="1252991"/>
              </a:tblGrid>
              <a:tr h="673100">
                <a:tc>
                  <a:txBody>
                    <a:bodyPr/>
                    <a:lstStyle/>
                    <a:p>
                      <a:pPr algn="ctr"/>
                      <a:r>
                        <a:rPr lang="en-US" sz="1200" b="1" dirty="0"/>
                        <a:t>Channel No</a:t>
                      </a:r>
                    </a:p>
                  </a:txBody>
                  <a:tcPr marL="0" marR="0" marT="0" marB="0">
                    <a:lnL>
                      <a:noFill/>
                    </a:lnL>
                    <a:lnR>
                      <a:noFill/>
                    </a:lnR>
                    <a:lnT>
                      <a:noFill/>
                    </a:lnT>
                    <a:lnB>
                      <a:noFill/>
                    </a:lnB>
                  </a:tcPr>
                </a:tc>
                <a:tc>
                  <a:txBody>
                    <a:bodyPr/>
                    <a:lstStyle/>
                    <a:p>
                      <a:pPr algn="ctr"/>
                      <a:r>
                        <a:rPr lang="en-US" sz="1200" b="1" dirty="0"/>
                        <a:t>Center wavelength (µm)</a:t>
                      </a:r>
                    </a:p>
                  </a:txBody>
                  <a:tcPr marL="0" marR="0" marT="0" marB="0">
                    <a:lnL>
                      <a:noFill/>
                    </a:lnL>
                    <a:lnR>
                      <a:noFill/>
                    </a:lnR>
                    <a:lnT>
                      <a:noFill/>
                    </a:lnT>
                    <a:lnB>
                      <a:noFill/>
                    </a:lnB>
                  </a:tcPr>
                </a:tc>
                <a:tc>
                  <a:txBody>
                    <a:bodyPr/>
                    <a:lstStyle/>
                    <a:p>
                      <a:pPr algn="ctr"/>
                      <a:r>
                        <a:rPr lang="en-US" sz="1200" b="1" dirty="0"/>
                        <a:t>Bandwidth (µm)</a:t>
                      </a:r>
                    </a:p>
                  </a:txBody>
                  <a:tcPr marL="0" marR="0" marT="0" marB="0">
                    <a:lnL>
                      <a:noFill/>
                    </a:lnL>
                    <a:lnR>
                      <a:noFill/>
                    </a:lnR>
                    <a:lnT>
                      <a:noFill/>
                    </a:lnT>
                    <a:lnB>
                      <a:noFill/>
                    </a:lnB>
                  </a:tcPr>
                </a:tc>
                <a:tc>
                  <a:txBody>
                    <a:bodyPr/>
                    <a:lstStyle/>
                    <a:p>
                      <a:pPr algn="ctr"/>
                      <a:r>
                        <a:rPr lang="en-US" sz="1200" b="1"/>
                        <a:t>Spatial resolution (m)</a:t>
                      </a:r>
                    </a:p>
                  </a:txBody>
                  <a:tcPr marL="0" marR="0" marT="0" marB="0">
                    <a:lnL>
                      <a:noFill/>
                    </a:lnL>
                    <a:lnR>
                      <a:noFill/>
                    </a:lnR>
                    <a:lnT>
                      <a:noFill/>
                    </a:lnT>
                    <a:lnB>
                      <a:noFill/>
                    </a:lnB>
                  </a:tcPr>
                </a:tc>
                <a:tc>
                  <a:txBody>
                    <a:bodyPr/>
                    <a:lstStyle/>
                    <a:p>
                      <a:pPr algn="ctr"/>
                      <a:r>
                        <a:rPr lang="en-US" sz="1200" b="1"/>
                        <a:t>Noise-equivalent reflectance (%), </a:t>
                      </a:r>
                      <a:r>
                        <a:rPr lang="el-GR" sz="1200" b="1"/>
                        <a:t>Δ</a:t>
                      </a:r>
                      <a:r>
                        <a:rPr lang="en-US" sz="1200" b="1"/>
                        <a:t>T at 300 K</a:t>
                      </a:r>
                    </a:p>
                  </a:txBody>
                  <a:tcPr marL="0" marR="0" marT="0" marB="0">
                    <a:lnL>
                      <a:noFill/>
                    </a:lnL>
                    <a:lnR>
                      <a:noFill/>
                    </a:lnR>
                    <a:lnT>
                      <a:noFill/>
                    </a:lnT>
                    <a:lnB>
                      <a:noFill/>
                    </a:lnB>
                  </a:tcPr>
                </a:tc>
                <a:tc>
                  <a:txBody>
                    <a:bodyPr/>
                    <a:lstStyle/>
                    <a:p>
                      <a:pPr algn="ctr"/>
                      <a:r>
                        <a:rPr lang="fr-FR" sz="1200" b="1"/>
                        <a:t>Dynamic range (max reflec., max T)</a:t>
                      </a:r>
                    </a:p>
                  </a:txBody>
                  <a:tcPr marL="0" marR="0" marT="0" marB="0">
                    <a:lnL>
                      <a:noFill/>
                    </a:lnL>
                    <a:lnR>
                      <a:noFill/>
                    </a:lnR>
                    <a:lnT>
                      <a:noFill/>
                    </a:lnT>
                    <a:lnB>
                      <a:noFill/>
                    </a:lnB>
                  </a:tcPr>
                </a:tc>
                <a:tc>
                  <a:txBody>
                    <a:bodyPr/>
                    <a:lstStyle/>
                    <a:p>
                      <a:pPr algn="ctr"/>
                      <a:r>
                        <a:rPr lang="en-US" sz="1200" b="1" dirty="0"/>
                        <a:t>Primary use of data</a:t>
                      </a:r>
                    </a:p>
                  </a:txBody>
                  <a:tcPr marL="0" marR="0" marT="0" marB="0">
                    <a:lnL>
                      <a:noFill/>
                    </a:lnL>
                    <a:lnR>
                      <a:noFill/>
                    </a:lnR>
                    <a:lnT>
                      <a:noFill/>
                    </a:lnT>
                    <a:lnB>
                      <a:noFill/>
                    </a:lnB>
                  </a:tcPr>
                </a:tc>
              </a:tr>
              <a:tr h="135467">
                <a:tc>
                  <a:txBody>
                    <a:bodyPr/>
                    <a:lstStyle/>
                    <a:p>
                      <a:pPr algn="ctr"/>
                      <a:r>
                        <a:rPr lang="en-US" sz="1200"/>
                        <a:t>3</a:t>
                      </a:r>
                    </a:p>
                  </a:txBody>
                  <a:tcPr marL="0" marR="0" marT="0" marB="0">
                    <a:lnL>
                      <a:noFill/>
                    </a:lnL>
                    <a:lnR>
                      <a:noFill/>
                    </a:lnR>
                    <a:lnT>
                      <a:noFill/>
                    </a:lnT>
                    <a:lnB>
                      <a:noFill/>
                    </a:lnB>
                  </a:tcPr>
                </a:tc>
                <a:tc>
                  <a:txBody>
                    <a:bodyPr/>
                    <a:lstStyle/>
                    <a:p>
                      <a:pPr algn="ctr"/>
                      <a:r>
                        <a:rPr lang="en-US" sz="1200"/>
                        <a:t>0.650</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a:t>250</a:t>
                      </a:r>
                    </a:p>
                  </a:txBody>
                  <a:tcPr marL="0" marR="0" marT="0" marB="0">
                    <a:lnL>
                      <a:noFill/>
                    </a:lnL>
                    <a:lnR>
                      <a:noFill/>
                    </a:lnR>
                    <a:lnT>
                      <a:noFill/>
                    </a:lnT>
                    <a:lnB>
                      <a:noFill/>
                    </a:lnB>
                  </a:tcPr>
                </a:tc>
                <a:tc>
                  <a:txBody>
                    <a:bodyPr/>
                    <a:lstStyle/>
                    <a:p>
                      <a:pPr algn="ctr"/>
                      <a:r>
                        <a:rPr lang="en-US" sz="1200"/>
                        <a:t>0.4</a:t>
                      </a:r>
                    </a:p>
                  </a:txBody>
                  <a:tcPr marL="0" marR="0" marT="0" marB="0">
                    <a:lnL>
                      <a:noFill/>
                    </a:lnL>
                    <a:lnR>
                      <a:noFill/>
                    </a:lnR>
                    <a:lnT>
                      <a:noFill/>
                    </a:lnT>
                    <a:lnB>
                      <a:noFill/>
                    </a:lnB>
                  </a:tcPr>
                </a:tc>
                <a:tc>
                  <a:txBody>
                    <a:bodyPr/>
                    <a:lstStyle/>
                    <a:p>
                      <a:pPr algn="ctr"/>
                      <a:r>
                        <a:rPr lang="en-US" sz="1200"/>
                        <a:t>100%</a:t>
                      </a:r>
                    </a:p>
                  </a:txBody>
                  <a:tcPr marL="0" marR="0" marT="0" marB="0">
                    <a:lnL>
                      <a:noFill/>
                    </a:lnL>
                    <a:lnR>
                      <a:noFill/>
                    </a:lnR>
                    <a:lnT>
                      <a:noFill/>
                    </a:lnT>
                    <a:lnB>
                      <a:noFill/>
                    </a:lnB>
                  </a:tcPr>
                </a:tc>
                <a:tc rowSpan="2">
                  <a:txBody>
                    <a:bodyPr/>
                    <a:lstStyle/>
                    <a:p>
                      <a:pPr algn="ctr"/>
                      <a:r>
                        <a:rPr lang="en-US" sz="1200"/>
                        <a:t>Land/cloud/ </a:t>
                      </a:r>
                      <a:br>
                        <a:rPr lang="en-US" sz="1200"/>
                      </a:br>
                      <a:r>
                        <a:rPr lang="en-US" sz="1200"/>
                        <a:t>aerosols</a:t>
                      </a:r>
                      <a:br>
                        <a:rPr lang="en-US" sz="1200"/>
                      </a:br>
                      <a:r>
                        <a:rPr lang="en-US" sz="1200"/>
                        <a:t>boundaries</a:t>
                      </a:r>
                    </a:p>
                  </a:txBody>
                  <a:tcPr marL="0" marR="0" marT="0" marB="0">
                    <a:lnL>
                      <a:noFill/>
                    </a:lnL>
                    <a:lnR>
                      <a:noFill/>
                    </a:lnR>
                    <a:lnT>
                      <a:noFill/>
                    </a:lnT>
                    <a:lnB>
                      <a:noFill/>
                    </a:lnB>
                  </a:tcPr>
                </a:tc>
              </a:tr>
              <a:tr h="342900">
                <a:tc>
                  <a:txBody>
                    <a:bodyPr/>
                    <a:lstStyle/>
                    <a:p>
                      <a:pPr algn="ctr"/>
                      <a:r>
                        <a:rPr lang="en-US" sz="1200"/>
                        <a:t>4</a:t>
                      </a:r>
                    </a:p>
                  </a:txBody>
                  <a:tcPr marL="0" marR="0" marT="0" marB="0">
                    <a:lnL>
                      <a:noFill/>
                    </a:lnL>
                    <a:lnR>
                      <a:noFill/>
                    </a:lnR>
                    <a:lnT>
                      <a:noFill/>
                    </a:lnT>
                    <a:lnB>
                      <a:noFill/>
                    </a:lnB>
                  </a:tcPr>
                </a:tc>
                <a:tc>
                  <a:txBody>
                    <a:bodyPr/>
                    <a:lstStyle/>
                    <a:p>
                      <a:pPr algn="ctr"/>
                      <a:r>
                        <a:rPr lang="en-US" sz="1200"/>
                        <a:t>0.865</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dirty="0"/>
                        <a:t>250</a:t>
                      </a:r>
                    </a:p>
                  </a:txBody>
                  <a:tcPr marL="0" marR="0" marT="0" marB="0">
                    <a:lnL>
                      <a:noFill/>
                    </a:lnL>
                    <a:lnR>
                      <a:noFill/>
                    </a:lnR>
                    <a:lnT>
                      <a:noFill/>
                    </a:lnT>
                    <a:lnB>
                      <a:noFill/>
                    </a:lnB>
                  </a:tcPr>
                </a:tc>
                <a:tc>
                  <a:txBody>
                    <a:bodyPr/>
                    <a:lstStyle/>
                    <a:p>
                      <a:pPr algn="ctr"/>
                      <a:r>
                        <a:rPr lang="en-US" sz="1200"/>
                        <a:t>0.45</a:t>
                      </a:r>
                    </a:p>
                  </a:txBody>
                  <a:tcPr marL="0" marR="0" marT="0" marB="0">
                    <a:lnL>
                      <a:noFill/>
                    </a:lnL>
                    <a:lnR>
                      <a:noFill/>
                    </a:lnR>
                    <a:lnT>
                      <a:noFill/>
                    </a:lnT>
                    <a:lnB>
                      <a:noFill/>
                    </a:lnB>
                  </a:tcPr>
                </a:tc>
                <a:tc>
                  <a:txBody>
                    <a:bodyPr/>
                    <a:lstStyle/>
                    <a:p>
                      <a:pPr algn="ctr"/>
                      <a:r>
                        <a:rPr lang="en-US" sz="1200"/>
                        <a:t>100%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a:t>
                      </a:r>
                    </a:p>
                  </a:txBody>
                  <a:tcPr marL="0" marR="0" marT="0" marB="0">
                    <a:lnL>
                      <a:noFill/>
                    </a:lnL>
                    <a:lnR>
                      <a:noFill/>
                    </a:lnR>
                    <a:lnT>
                      <a:noFill/>
                    </a:lnT>
                    <a:lnB>
                      <a:noFill/>
                    </a:lnB>
                  </a:tcPr>
                </a:tc>
                <a:tc>
                  <a:txBody>
                    <a:bodyPr/>
                    <a:lstStyle/>
                    <a:p>
                      <a:pPr algn="ctr"/>
                      <a:r>
                        <a:rPr lang="en-US" sz="1200"/>
                        <a:t>0.470</a:t>
                      </a:r>
                    </a:p>
                  </a:txBody>
                  <a:tcPr marL="0" marR="0" marT="0" marB="0">
                    <a:lnL>
                      <a:noFill/>
                    </a:lnL>
                    <a:lnR>
                      <a:noFill/>
                    </a:lnR>
                    <a:lnT>
                      <a:noFill/>
                    </a:lnT>
                    <a:lnB>
                      <a:noFill/>
                    </a:lnB>
                  </a:tcPr>
                </a:tc>
                <a:tc>
                  <a:txBody>
                    <a:bodyPr/>
                    <a:lstStyle/>
                    <a:p>
                      <a:pPr algn="ctr"/>
                      <a:r>
                        <a:rPr lang="en-US" sz="1200"/>
                        <a:t>0.05</a:t>
                      </a:r>
                    </a:p>
                  </a:txBody>
                  <a:tcPr marL="0" marR="0" marT="0" marB="0">
                    <a:lnL>
                      <a:noFill/>
                    </a:lnL>
                    <a:lnR>
                      <a:noFill/>
                    </a:lnR>
                    <a:lnT>
                      <a:noFill/>
                    </a:lnT>
                    <a:lnB>
                      <a:noFill/>
                    </a:lnB>
                  </a:tcPr>
                </a:tc>
                <a:tc>
                  <a:txBody>
                    <a:bodyPr/>
                    <a:lstStyle/>
                    <a:p>
                      <a:pPr algn="ctr"/>
                      <a:r>
                        <a:rPr lang="en-US" sz="1200" dirty="0"/>
                        <a:t>250</a:t>
                      </a:r>
                    </a:p>
                  </a:txBody>
                  <a:tcPr marL="0" marR="0" marT="0" marB="0">
                    <a:lnL>
                      <a:noFill/>
                    </a:lnL>
                    <a:lnR>
                      <a:noFill/>
                    </a:lnR>
                    <a:lnT>
                      <a:noFill/>
                    </a:lnT>
                    <a:lnB>
                      <a:noFill/>
                    </a:lnB>
                  </a:tcPr>
                </a:tc>
                <a:tc>
                  <a:txBody>
                    <a:bodyPr/>
                    <a:lstStyle/>
                    <a:p>
                      <a:pPr algn="ctr"/>
                      <a:r>
                        <a:rPr lang="en-US" sz="1200"/>
                        <a:t>0.45</a:t>
                      </a:r>
                    </a:p>
                  </a:txBody>
                  <a:tcPr marL="0" marR="0" marT="0" marB="0">
                    <a:lnL>
                      <a:noFill/>
                    </a:lnL>
                    <a:lnR>
                      <a:noFill/>
                    </a:lnR>
                    <a:lnT>
                      <a:noFill/>
                    </a:lnT>
                    <a:lnB>
                      <a:noFill/>
                    </a:lnB>
                  </a:tcPr>
                </a:tc>
                <a:tc>
                  <a:txBody>
                    <a:bodyPr/>
                    <a:lstStyle/>
                    <a:p>
                      <a:pPr algn="ctr"/>
                      <a:r>
                        <a:rPr lang="en-US" sz="1200"/>
                        <a:t>100%</a:t>
                      </a:r>
                    </a:p>
                  </a:txBody>
                  <a:tcPr marL="0" marR="0" marT="0" marB="0">
                    <a:lnL>
                      <a:noFill/>
                    </a:lnL>
                    <a:lnR>
                      <a:noFill/>
                    </a:lnR>
                    <a:lnT>
                      <a:noFill/>
                    </a:lnT>
                    <a:lnB>
                      <a:noFill/>
                    </a:lnB>
                  </a:tcPr>
                </a:tc>
                <a:tc rowSpan="5">
                  <a:txBody>
                    <a:bodyPr/>
                    <a:lstStyle/>
                    <a:p>
                      <a:pPr algn="ctr"/>
                      <a:r>
                        <a:rPr lang="en-US" sz="1200"/>
                        <a:t>Land/cloud/</a:t>
                      </a:r>
                      <a:br>
                        <a:rPr lang="en-US" sz="1200"/>
                      </a:br>
                      <a:r>
                        <a:rPr lang="en-US" sz="1200"/>
                        <a:t>aerosols </a:t>
                      </a:r>
                      <a:br>
                        <a:rPr lang="en-US" sz="1200"/>
                      </a:br>
                      <a:r>
                        <a:rPr lang="en-US" sz="1200"/>
                        <a:t>properties</a:t>
                      </a:r>
                    </a:p>
                  </a:txBody>
                  <a:tcPr marL="0" marR="0" marT="0" marB="0">
                    <a:lnL>
                      <a:noFill/>
                    </a:lnL>
                    <a:lnR>
                      <a:noFill/>
                    </a:lnR>
                    <a:lnT>
                      <a:noFill/>
                    </a:lnT>
                    <a:lnB>
                      <a:noFill/>
                    </a:lnB>
                  </a:tcPr>
                </a:tc>
              </a:tr>
              <a:tr h="135467">
                <a:tc>
                  <a:txBody>
                    <a:bodyPr/>
                    <a:lstStyle/>
                    <a:p>
                      <a:pPr algn="ctr"/>
                      <a:r>
                        <a:rPr lang="en-US" sz="1200"/>
                        <a:t>2</a:t>
                      </a:r>
                    </a:p>
                  </a:txBody>
                  <a:tcPr marL="0" marR="0" marT="0" marB="0">
                    <a:lnL>
                      <a:noFill/>
                    </a:lnL>
                    <a:lnR>
                      <a:noFill/>
                    </a:lnR>
                    <a:lnT>
                      <a:noFill/>
                    </a:lnT>
                    <a:lnB>
                      <a:noFill/>
                    </a:lnB>
                  </a:tcPr>
                </a:tc>
                <a:tc>
                  <a:txBody>
                    <a:bodyPr/>
                    <a:lstStyle/>
                    <a:p>
                      <a:pPr algn="ctr"/>
                      <a:r>
                        <a:rPr lang="en-US" sz="1200"/>
                        <a:t>0.550</a:t>
                      </a:r>
                    </a:p>
                  </a:txBody>
                  <a:tcPr marL="0" marR="0" marT="0" marB="0">
                    <a:lnL>
                      <a:noFill/>
                    </a:lnL>
                    <a:lnR>
                      <a:noFill/>
                    </a:lnR>
                    <a:lnT>
                      <a:noFill/>
                    </a:lnT>
                    <a:lnB>
                      <a:noFill/>
                    </a:lnB>
                  </a:tcPr>
                </a:tc>
                <a:tc>
                  <a:txBody>
                    <a:bodyPr/>
                    <a:lstStyle/>
                    <a:p>
                      <a:pPr algn="ctr"/>
                      <a:r>
                        <a:rPr lang="en-US" sz="1200"/>
                        <a:t>0.05</a:t>
                      </a:r>
                    </a:p>
                  </a:txBody>
                  <a:tcPr marL="0" marR="0" marT="0" marB="0">
                    <a:lnL>
                      <a:noFill/>
                    </a:lnL>
                    <a:lnR>
                      <a:noFill/>
                    </a:lnR>
                    <a:lnT>
                      <a:noFill/>
                    </a:lnT>
                    <a:lnB>
                      <a:noFill/>
                    </a:lnB>
                  </a:tcPr>
                </a:tc>
                <a:tc>
                  <a:txBody>
                    <a:bodyPr/>
                    <a:lstStyle/>
                    <a:p>
                      <a:pPr algn="ctr"/>
                      <a:r>
                        <a:rPr lang="en-US" sz="1200" dirty="0"/>
                        <a:t>250</a:t>
                      </a:r>
                    </a:p>
                  </a:txBody>
                  <a:tcPr marL="0" marR="0" marT="0" marB="0">
                    <a:lnL>
                      <a:noFill/>
                    </a:lnL>
                    <a:lnR>
                      <a:noFill/>
                    </a:lnR>
                    <a:lnT>
                      <a:noFill/>
                    </a:lnT>
                    <a:lnB>
                      <a:noFill/>
                    </a:lnB>
                  </a:tcPr>
                </a:tc>
                <a:tc>
                  <a:txBody>
                    <a:bodyPr/>
                    <a:lstStyle/>
                    <a:p>
                      <a:pPr algn="ctr"/>
                      <a:r>
                        <a:rPr lang="en-US" sz="1200"/>
                        <a:t>0.4</a:t>
                      </a:r>
                    </a:p>
                  </a:txBody>
                  <a:tcPr marL="0" marR="0" marT="0" marB="0">
                    <a:lnL>
                      <a:noFill/>
                    </a:lnL>
                    <a:lnR>
                      <a:noFill/>
                    </a:lnR>
                    <a:lnT>
                      <a:noFill/>
                    </a:lnT>
                    <a:lnB>
                      <a:noFill/>
                    </a:lnB>
                  </a:tcPr>
                </a:tc>
                <a:tc>
                  <a:txBody>
                    <a:bodyPr/>
                    <a:lstStyle/>
                    <a:p>
                      <a:pPr algn="ctr"/>
                      <a:r>
                        <a:rPr lang="en-US" sz="1200"/>
                        <a:t>100%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5</a:t>
                      </a:r>
                    </a:p>
                  </a:txBody>
                  <a:tcPr marL="0" marR="0" marT="0" marB="0">
                    <a:lnL>
                      <a:noFill/>
                    </a:lnL>
                    <a:lnR>
                      <a:noFill/>
                    </a:lnR>
                    <a:lnT>
                      <a:noFill/>
                    </a:lnT>
                    <a:lnB>
                      <a:noFill/>
                    </a:lnB>
                  </a:tcPr>
                </a:tc>
                <a:tc>
                  <a:txBody>
                    <a:bodyPr/>
                    <a:lstStyle/>
                    <a:p>
                      <a:pPr algn="ctr"/>
                      <a:r>
                        <a:rPr lang="en-US" sz="1200"/>
                        <a:t>11.50</a:t>
                      </a:r>
                    </a:p>
                  </a:txBody>
                  <a:tcPr marL="0" marR="0" marT="0" marB="0">
                    <a:lnL>
                      <a:noFill/>
                    </a:lnL>
                    <a:lnR>
                      <a:noFill/>
                    </a:lnR>
                    <a:lnT>
                      <a:noFill/>
                    </a:lnT>
                    <a:lnB>
                      <a:noFill/>
                    </a:lnB>
                  </a:tcPr>
                </a:tc>
                <a:tc>
                  <a:txBody>
                    <a:bodyPr/>
                    <a:lstStyle/>
                    <a:p>
                      <a:pPr algn="ctr"/>
                      <a:r>
                        <a:rPr lang="en-US" sz="1200"/>
                        <a:t>2.50</a:t>
                      </a:r>
                    </a:p>
                  </a:txBody>
                  <a:tcPr marL="0" marR="0" marT="0" marB="0">
                    <a:lnL>
                      <a:noFill/>
                    </a:lnL>
                    <a:lnR>
                      <a:noFill/>
                    </a:lnR>
                    <a:lnT>
                      <a:noFill/>
                    </a:lnT>
                    <a:lnB>
                      <a:noFill/>
                    </a:lnB>
                  </a:tcPr>
                </a:tc>
                <a:tc>
                  <a:txBody>
                    <a:bodyPr/>
                    <a:lstStyle/>
                    <a:p>
                      <a:pPr algn="ctr"/>
                      <a:r>
                        <a:rPr lang="en-US" sz="1200" dirty="0"/>
                        <a:t>250</a:t>
                      </a:r>
                    </a:p>
                  </a:txBody>
                  <a:tcPr marL="0" marR="0" marT="0" marB="0">
                    <a:lnL>
                      <a:noFill/>
                    </a:lnL>
                    <a:lnR>
                      <a:noFill/>
                    </a:lnR>
                    <a:lnT>
                      <a:noFill/>
                    </a:lnT>
                    <a:lnB>
                      <a:noFill/>
                    </a:lnB>
                  </a:tcPr>
                </a:tc>
                <a:tc>
                  <a:txBody>
                    <a:bodyPr/>
                    <a:lstStyle/>
                    <a:p>
                      <a:pPr algn="ctr"/>
                      <a:r>
                        <a:rPr lang="en-US" sz="1200"/>
                        <a:t>0.54 K</a:t>
                      </a:r>
                    </a:p>
                  </a:txBody>
                  <a:tcPr marL="0" marR="0" marT="0" marB="0">
                    <a:lnL>
                      <a:noFill/>
                    </a:lnL>
                    <a:lnR>
                      <a:noFill/>
                    </a:lnR>
                    <a:lnT>
                      <a:noFill/>
                    </a:lnT>
                    <a:lnB>
                      <a:noFill/>
                    </a:lnB>
                  </a:tcPr>
                </a:tc>
                <a:tc>
                  <a:txBody>
                    <a:bodyPr/>
                    <a:lstStyle/>
                    <a:p>
                      <a:pPr algn="ctr"/>
                      <a:r>
                        <a:rPr lang="en-US" sz="1200"/>
                        <a:t>330 k</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19</a:t>
                      </a:r>
                    </a:p>
                  </a:txBody>
                  <a:tcPr marL="0" marR="0" marT="0" marB="0">
                    <a:lnL>
                      <a:noFill/>
                    </a:lnL>
                    <a:lnR>
                      <a:noFill/>
                    </a:lnR>
                    <a:lnT>
                      <a:noFill/>
                    </a:lnT>
                    <a:lnB>
                      <a:noFill/>
                    </a:lnB>
                  </a:tcPr>
                </a:tc>
                <a:tc>
                  <a:txBody>
                    <a:bodyPr/>
                    <a:lstStyle/>
                    <a:p>
                      <a:pPr algn="ctr"/>
                      <a:r>
                        <a:rPr lang="en-US" sz="1200"/>
                        <a:t>1.640</a:t>
                      </a:r>
                    </a:p>
                  </a:txBody>
                  <a:tcPr marL="0" marR="0" marT="0" marB="0">
                    <a:lnL>
                      <a:noFill/>
                    </a:lnL>
                    <a:lnR>
                      <a:noFill/>
                    </a:lnR>
                    <a:lnT>
                      <a:noFill/>
                    </a:lnT>
                    <a:lnB>
                      <a:noFill/>
                    </a:lnB>
                  </a:tcPr>
                </a:tc>
                <a:tc>
                  <a:txBody>
                    <a:bodyPr/>
                    <a:lstStyle/>
                    <a:p>
                      <a:pPr algn="ctr"/>
                      <a:r>
                        <a:rPr lang="en-US" sz="1200"/>
                        <a:t>0.05</a:t>
                      </a:r>
                    </a:p>
                  </a:txBody>
                  <a:tcPr marL="0" marR="0" marT="0" marB="0">
                    <a:lnL>
                      <a:noFill/>
                    </a:lnL>
                    <a:lnR>
                      <a:noFill/>
                    </a:lnR>
                    <a:lnT>
                      <a:noFill/>
                    </a:lnT>
                    <a:lnB>
                      <a:noFill/>
                    </a:lnB>
                  </a:tcPr>
                </a:tc>
                <a:tc>
                  <a:txBody>
                    <a:bodyPr/>
                    <a:lstStyle/>
                    <a:p>
                      <a:pPr algn="ctr"/>
                      <a:r>
                        <a:rPr lang="en-US" sz="1200" dirty="0"/>
                        <a:t>1000</a:t>
                      </a:r>
                    </a:p>
                  </a:txBody>
                  <a:tcPr marL="0" marR="0" marT="0" marB="0">
                    <a:lnL>
                      <a:noFill/>
                    </a:lnL>
                    <a:lnR>
                      <a:noFill/>
                    </a:lnR>
                    <a:lnT>
                      <a:noFill/>
                    </a:lnT>
                    <a:lnB>
                      <a:noFill/>
                    </a:lnB>
                  </a:tcPr>
                </a:tc>
                <a:tc>
                  <a:txBody>
                    <a:bodyPr/>
                    <a:lstStyle/>
                    <a:p>
                      <a:pPr algn="ctr"/>
                      <a:r>
                        <a:rPr lang="en-US" sz="1200"/>
                        <a:t>0.08</a:t>
                      </a:r>
                    </a:p>
                  </a:txBody>
                  <a:tcPr marL="0" marR="0" marT="0" marB="0">
                    <a:lnL>
                      <a:noFill/>
                    </a:lnL>
                    <a:lnR>
                      <a:noFill/>
                    </a:lnR>
                    <a:lnT>
                      <a:noFill/>
                    </a:lnT>
                    <a:lnB>
                      <a:noFill/>
                    </a:lnB>
                  </a:tcPr>
                </a:tc>
                <a:tc>
                  <a:txBody>
                    <a:bodyPr/>
                    <a:lstStyle/>
                    <a:p>
                      <a:pPr algn="ctr"/>
                      <a:r>
                        <a:rPr lang="en-US" sz="1200"/>
                        <a:t>90%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20</a:t>
                      </a:r>
                    </a:p>
                  </a:txBody>
                  <a:tcPr marL="0" marR="0" marT="0" marB="0">
                    <a:lnL>
                      <a:noFill/>
                    </a:lnL>
                    <a:lnR>
                      <a:noFill/>
                    </a:lnR>
                    <a:lnT>
                      <a:noFill/>
                    </a:lnT>
                    <a:lnB>
                      <a:noFill/>
                    </a:lnB>
                  </a:tcPr>
                </a:tc>
                <a:tc>
                  <a:txBody>
                    <a:bodyPr/>
                    <a:lstStyle/>
                    <a:p>
                      <a:pPr algn="ctr"/>
                      <a:r>
                        <a:rPr lang="en-US" sz="1200"/>
                        <a:t>2.130</a:t>
                      </a:r>
                    </a:p>
                  </a:txBody>
                  <a:tcPr marL="0" marR="0" marT="0" marB="0">
                    <a:lnL>
                      <a:noFill/>
                    </a:lnL>
                    <a:lnR>
                      <a:noFill/>
                    </a:lnR>
                    <a:lnT>
                      <a:noFill/>
                    </a:lnT>
                    <a:lnB>
                      <a:noFill/>
                    </a:lnB>
                  </a:tcPr>
                </a:tc>
                <a:tc>
                  <a:txBody>
                    <a:bodyPr/>
                    <a:lstStyle/>
                    <a:p>
                      <a:pPr algn="ctr"/>
                      <a:r>
                        <a:rPr lang="en-US" sz="1200"/>
                        <a:t>0.05</a:t>
                      </a:r>
                    </a:p>
                  </a:txBody>
                  <a:tcPr marL="0" marR="0" marT="0" marB="0">
                    <a:lnL>
                      <a:noFill/>
                    </a:lnL>
                    <a:lnR>
                      <a:noFill/>
                    </a:lnR>
                    <a:lnT>
                      <a:noFill/>
                    </a:lnT>
                    <a:lnB>
                      <a:noFill/>
                    </a:lnB>
                  </a:tcPr>
                </a:tc>
                <a:tc>
                  <a:txBody>
                    <a:bodyPr/>
                    <a:lstStyle/>
                    <a:p>
                      <a:pPr algn="ctr"/>
                      <a:r>
                        <a:rPr lang="en-US" sz="1200" dirty="0"/>
                        <a:t>1000</a:t>
                      </a:r>
                    </a:p>
                  </a:txBody>
                  <a:tcPr marL="0" marR="0" marT="0" marB="0">
                    <a:lnL>
                      <a:noFill/>
                    </a:lnL>
                    <a:lnR>
                      <a:noFill/>
                    </a:lnR>
                    <a:lnT>
                      <a:noFill/>
                    </a:lnT>
                    <a:lnB>
                      <a:noFill/>
                    </a:lnB>
                  </a:tcPr>
                </a:tc>
                <a:tc>
                  <a:txBody>
                    <a:bodyPr/>
                    <a:lstStyle/>
                    <a:p>
                      <a:pPr algn="ctr"/>
                      <a:r>
                        <a:rPr lang="en-US" sz="1200"/>
                        <a:t>0.07</a:t>
                      </a:r>
                    </a:p>
                  </a:txBody>
                  <a:tcPr marL="0" marR="0" marT="0" marB="0">
                    <a:lnL>
                      <a:noFill/>
                    </a:lnL>
                    <a:lnR>
                      <a:noFill/>
                    </a:lnR>
                    <a:lnT>
                      <a:noFill/>
                    </a:lnT>
                    <a:lnB>
                      <a:noFill/>
                    </a:lnB>
                  </a:tcPr>
                </a:tc>
                <a:tc>
                  <a:txBody>
                    <a:bodyPr/>
                    <a:lstStyle/>
                    <a:p>
                      <a:pPr algn="ctr"/>
                      <a:r>
                        <a:rPr lang="en-US" sz="1200"/>
                        <a:t>90%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6</a:t>
                      </a:r>
                    </a:p>
                  </a:txBody>
                  <a:tcPr marL="0" marR="0" marT="0" marB="0">
                    <a:lnL>
                      <a:noFill/>
                    </a:lnL>
                    <a:lnR>
                      <a:noFill/>
                    </a:lnR>
                    <a:lnT>
                      <a:noFill/>
                    </a:lnT>
                    <a:lnB>
                      <a:noFill/>
                    </a:lnB>
                  </a:tcPr>
                </a:tc>
                <a:tc>
                  <a:txBody>
                    <a:bodyPr/>
                    <a:lstStyle/>
                    <a:p>
                      <a:pPr algn="ctr"/>
                      <a:r>
                        <a:rPr lang="en-US" sz="1200"/>
                        <a:t>0.412</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dirty="0"/>
                        <a:t>1000</a:t>
                      </a:r>
                    </a:p>
                  </a:txBody>
                  <a:tcPr marL="0" marR="0" marT="0" marB="0">
                    <a:lnL>
                      <a:noFill/>
                    </a:lnL>
                    <a:lnR>
                      <a:noFill/>
                    </a:lnR>
                    <a:lnT>
                      <a:noFill/>
                    </a:lnT>
                    <a:lnB>
                      <a:noFill/>
                    </a:lnB>
                  </a:tcPr>
                </a:tc>
                <a:tc>
                  <a:txBody>
                    <a:bodyPr/>
                    <a:lstStyle/>
                    <a:p>
                      <a:pPr algn="ctr"/>
                      <a:r>
                        <a:rPr lang="en-US" sz="1200" dirty="0"/>
                        <a:t>0.1</a:t>
                      </a:r>
                    </a:p>
                  </a:txBody>
                  <a:tcPr marL="0" marR="0" marT="0" marB="0">
                    <a:lnL>
                      <a:noFill/>
                    </a:lnL>
                    <a:lnR>
                      <a:noFill/>
                    </a:lnR>
                    <a:lnT>
                      <a:noFill/>
                    </a:lnT>
                    <a:lnB>
                      <a:noFill/>
                    </a:lnB>
                  </a:tcPr>
                </a:tc>
                <a:tc>
                  <a:txBody>
                    <a:bodyPr/>
                    <a:lstStyle/>
                    <a:p>
                      <a:pPr algn="ctr"/>
                      <a:r>
                        <a:rPr lang="en-US" sz="1200"/>
                        <a:t>80%</a:t>
                      </a:r>
                    </a:p>
                  </a:txBody>
                  <a:tcPr marL="0" marR="0" marT="0" marB="0">
                    <a:lnL>
                      <a:noFill/>
                    </a:lnL>
                    <a:lnR>
                      <a:noFill/>
                    </a:lnR>
                    <a:lnT>
                      <a:noFill/>
                    </a:lnT>
                    <a:lnB>
                      <a:noFill/>
                    </a:lnB>
                  </a:tcPr>
                </a:tc>
                <a:tc rowSpan="9">
                  <a:txBody>
                    <a:bodyPr/>
                    <a:lstStyle/>
                    <a:p>
                      <a:pPr algn="ctr"/>
                      <a:r>
                        <a:rPr lang="en-US" sz="1200"/>
                        <a:t>Ocean Color/</a:t>
                      </a:r>
                      <a:br>
                        <a:rPr lang="en-US" sz="1200"/>
                      </a:br>
                      <a:r>
                        <a:rPr lang="en-US" sz="1200"/>
                        <a:t>Phytoplankton/</a:t>
                      </a:r>
                      <a:br>
                        <a:rPr lang="en-US" sz="1200"/>
                      </a:br>
                      <a:r>
                        <a:rPr lang="en-US" sz="1200"/>
                        <a:t>Biogeochemistry</a:t>
                      </a:r>
                    </a:p>
                  </a:txBody>
                  <a:tcPr marL="0" marR="0" marT="0" marB="0">
                    <a:lnL>
                      <a:noFill/>
                    </a:lnL>
                    <a:lnR>
                      <a:noFill/>
                    </a:lnR>
                    <a:lnT>
                      <a:noFill/>
                    </a:lnT>
                    <a:lnB>
                      <a:noFill/>
                    </a:lnB>
                  </a:tcPr>
                </a:tc>
              </a:tr>
              <a:tr h="135467">
                <a:tc>
                  <a:txBody>
                    <a:bodyPr/>
                    <a:lstStyle/>
                    <a:p>
                      <a:pPr algn="ctr"/>
                      <a:r>
                        <a:rPr lang="en-US" sz="1200"/>
                        <a:t>7</a:t>
                      </a:r>
                    </a:p>
                  </a:txBody>
                  <a:tcPr marL="0" marR="0" marT="0" marB="0">
                    <a:lnL>
                      <a:noFill/>
                    </a:lnL>
                    <a:lnR>
                      <a:noFill/>
                    </a:lnR>
                    <a:lnT>
                      <a:noFill/>
                    </a:lnT>
                    <a:lnB>
                      <a:noFill/>
                    </a:lnB>
                  </a:tcPr>
                </a:tc>
                <a:tc>
                  <a:txBody>
                    <a:bodyPr/>
                    <a:lstStyle/>
                    <a:p>
                      <a:pPr algn="ctr"/>
                      <a:r>
                        <a:rPr lang="en-US" sz="1200"/>
                        <a:t>0.443</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dirty="0"/>
                        <a:t>0.1</a:t>
                      </a:r>
                    </a:p>
                  </a:txBody>
                  <a:tcPr marL="0" marR="0" marT="0" marB="0">
                    <a:lnL>
                      <a:noFill/>
                    </a:lnL>
                    <a:lnR>
                      <a:noFill/>
                    </a:lnR>
                    <a:lnT>
                      <a:noFill/>
                    </a:lnT>
                    <a:lnB>
                      <a:noFill/>
                    </a:lnB>
                  </a:tcPr>
                </a:tc>
                <a:tc>
                  <a:txBody>
                    <a:bodyPr/>
                    <a:lstStyle/>
                    <a:p>
                      <a:pPr algn="ctr"/>
                      <a:r>
                        <a:rPr lang="en-US" sz="120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8</a:t>
                      </a:r>
                    </a:p>
                  </a:txBody>
                  <a:tcPr marL="0" marR="0" marT="0" marB="0">
                    <a:lnL>
                      <a:noFill/>
                    </a:lnL>
                    <a:lnR>
                      <a:noFill/>
                    </a:lnR>
                    <a:lnT>
                      <a:noFill/>
                    </a:lnT>
                    <a:lnB>
                      <a:noFill/>
                    </a:lnB>
                  </a:tcPr>
                </a:tc>
                <a:tc>
                  <a:txBody>
                    <a:bodyPr/>
                    <a:lstStyle/>
                    <a:p>
                      <a:pPr algn="ctr"/>
                      <a:r>
                        <a:rPr lang="en-US" sz="1200"/>
                        <a:t>0.490</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9</a:t>
                      </a:r>
                    </a:p>
                  </a:txBody>
                  <a:tcPr marL="0" marR="0" marT="0" marB="0">
                    <a:lnL>
                      <a:noFill/>
                    </a:lnL>
                    <a:lnR>
                      <a:noFill/>
                    </a:lnR>
                    <a:lnT>
                      <a:noFill/>
                    </a:lnT>
                    <a:lnB>
                      <a:noFill/>
                    </a:lnB>
                  </a:tcPr>
                </a:tc>
                <a:tc>
                  <a:txBody>
                    <a:bodyPr/>
                    <a:lstStyle/>
                    <a:p>
                      <a:pPr algn="ctr"/>
                      <a:r>
                        <a:rPr lang="en-US" sz="1200"/>
                        <a:t>0.520</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10</a:t>
                      </a:r>
                    </a:p>
                  </a:txBody>
                  <a:tcPr marL="0" marR="0" marT="0" marB="0">
                    <a:lnL>
                      <a:noFill/>
                    </a:lnL>
                    <a:lnR>
                      <a:noFill/>
                    </a:lnR>
                    <a:lnT>
                      <a:noFill/>
                    </a:lnT>
                    <a:lnB>
                      <a:noFill/>
                    </a:lnB>
                  </a:tcPr>
                </a:tc>
                <a:tc>
                  <a:txBody>
                    <a:bodyPr/>
                    <a:lstStyle/>
                    <a:p>
                      <a:pPr algn="ctr"/>
                      <a:r>
                        <a:rPr lang="en-US" sz="1200"/>
                        <a:t>0.565</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11</a:t>
                      </a:r>
                    </a:p>
                  </a:txBody>
                  <a:tcPr marL="0" marR="0" marT="0" marB="0">
                    <a:lnL>
                      <a:noFill/>
                    </a:lnL>
                    <a:lnR>
                      <a:noFill/>
                    </a:lnR>
                    <a:lnT>
                      <a:noFill/>
                    </a:lnT>
                    <a:lnB>
                      <a:noFill/>
                    </a:lnB>
                  </a:tcPr>
                </a:tc>
                <a:tc>
                  <a:txBody>
                    <a:bodyPr/>
                    <a:lstStyle/>
                    <a:p>
                      <a:pPr algn="ctr"/>
                      <a:r>
                        <a:rPr lang="en-US" sz="1200"/>
                        <a:t>0.650</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12</a:t>
                      </a:r>
                    </a:p>
                  </a:txBody>
                  <a:tcPr marL="0" marR="0" marT="0" marB="0">
                    <a:lnL>
                      <a:noFill/>
                    </a:lnL>
                    <a:lnR>
                      <a:noFill/>
                    </a:lnR>
                    <a:lnT>
                      <a:noFill/>
                    </a:lnT>
                    <a:lnB>
                      <a:noFill/>
                    </a:lnB>
                  </a:tcPr>
                </a:tc>
                <a:tc>
                  <a:txBody>
                    <a:bodyPr/>
                    <a:lstStyle/>
                    <a:p>
                      <a:pPr algn="ctr"/>
                      <a:r>
                        <a:rPr lang="en-US" sz="1200"/>
                        <a:t>0.685</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dirty="0"/>
                        <a:t>0.05</a:t>
                      </a:r>
                    </a:p>
                  </a:txBody>
                  <a:tcPr marL="0" marR="0" marT="0" marB="0">
                    <a:lnL>
                      <a:noFill/>
                    </a:lnL>
                    <a:lnR>
                      <a:noFill/>
                    </a:lnR>
                    <a:lnT>
                      <a:noFill/>
                    </a:lnT>
                    <a:lnB>
                      <a:noFill/>
                    </a:lnB>
                  </a:tcPr>
                </a:tc>
                <a:tc>
                  <a:txBody>
                    <a:bodyPr/>
                    <a:lstStyle/>
                    <a:p>
                      <a:pPr algn="ctr"/>
                      <a:r>
                        <a:rPr lang="en-US" sz="1200" dirty="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13</a:t>
                      </a:r>
                    </a:p>
                  </a:txBody>
                  <a:tcPr marL="0" marR="0" marT="0" marB="0">
                    <a:lnL>
                      <a:noFill/>
                    </a:lnL>
                    <a:lnR>
                      <a:noFill/>
                    </a:lnR>
                    <a:lnT>
                      <a:noFill/>
                    </a:lnT>
                    <a:lnB>
                      <a:noFill/>
                    </a:lnB>
                  </a:tcPr>
                </a:tc>
                <a:tc>
                  <a:txBody>
                    <a:bodyPr/>
                    <a:lstStyle/>
                    <a:p>
                      <a:pPr algn="ctr"/>
                      <a:r>
                        <a:rPr lang="en-US" sz="1200"/>
                        <a:t>0.765</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a:t>0.05</a:t>
                      </a:r>
                    </a:p>
                  </a:txBody>
                  <a:tcPr marL="0" marR="0" marT="0" marB="0">
                    <a:lnL>
                      <a:noFill/>
                    </a:lnL>
                    <a:lnR>
                      <a:noFill/>
                    </a:lnR>
                    <a:lnT>
                      <a:noFill/>
                    </a:lnT>
                    <a:lnB>
                      <a:noFill/>
                    </a:lnB>
                  </a:tcPr>
                </a:tc>
                <a:tc>
                  <a:txBody>
                    <a:bodyPr/>
                    <a:lstStyle/>
                    <a:p>
                      <a:pPr algn="ctr"/>
                      <a:r>
                        <a:rPr lang="en-US" sz="1200" dirty="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14</a:t>
                      </a:r>
                    </a:p>
                  </a:txBody>
                  <a:tcPr marL="0" marR="0" marT="0" marB="0">
                    <a:lnL>
                      <a:noFill/>
                    </a:lnL>
                    <a:lnR>
                      <a:noFill/>
                    </a:lnR>
                    <a:lnT>
                      <a:noFill/>
                    </a:lnT>
                    <a:lnB>
                      <a:noFill/>
                    </a:lnB>
                  </a:tcPr>
                </a:tc>
                <a:tc>
                  <a:txBody>
                    <a:bodyPr/>
                    <a:lstStyle/>
                    <a:p>
                      <a:pPr algn="ctr"/>
                      <a:r>
                        <a:rPr lang="en-US" sz="1200"/>
                        <a:t>0.865</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a:t>0.05</a:t>
                      </a:r>
                    </a:p>
                  </a:txBody>
                  <a:tcPr marL="0" marR="0" marT="0" marB="0">
                    <a:lnL>
                      <a:noFill/>
                    </a:lnL>
                    <a:lnR>
                      <a:noFill/>
                    </a:lnR>
                    <a:lnT>
                      <a:noFill/>
                    </a:lnT>
                    <a:lnB>
                      <a:noFill/>
                    </a:lnB>
                  </a:tcPr>
                </a:tc>
                <a:tc>
                  <a:txBody>
                    <a:bodyPr/>
                    <a:lstStyle/>
                    <a:p>
                      <a:pPr algn="ctr"/>
                      <a:r>
                        <a:rPr lang="en-US" sz="1200" dirty="0"/>
                        <a:t>80%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15</a:t>
                      </a:r>
                    </a:p>
                  </a:txBody>
                  <a:tcPr marL="0" marR="0" marT="0" marB="0">
                    <a:lnL>
                      <a:noFill/>
                    </a:lnL>
                    <a:lnR>
                      <a:noFill/>
                    </a:lnR>
                    <a:lnT>
                      <a:noFill/>
                    </a:lnT>
                    <a:lnB>
                      <a:noFill/>
                    </a:lnB>
                  </a:tcPr>
                </a:tc>
                <a:tc>
                  <a:txBody>
                    <a:bodyPr/>
                    <a:lstStyle/>
                    <a:p>
                      <a:pPr algn="ctr"/>
                      <a:r>
                        <a:rPr lang="en-US" sz="1200"/>
                        <a:t>0.905</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a:t>0.10</a:t>
                      </a:r>
                    </a:p>
                  </a:txBody>
                  <a:tcPr marL="0" marR="0" marT="0" marB="0">
                    <a:lnL>
                      <a:noFill/>
                    </a:lnL>
                    <a:lnR>
                      <a:noFill/>
                    </a:lnR>
                    <a:lnT>
                      <a:noFill/>
                    </a:lnT>
                    <a:lnB>
                      <a:noFill/>
                    </a:lnB>
                  </a:tcPr>
                </a:tc>
                <a:tc>
                  <a:txBody>
                    <a:bodyPr/>
                    <a:lstStyle/>
                    <a:p>
                      <a:pPr algn="ctr"/>
                      <a:r>
                        <a:rPr lang="en-US" sz="1200" dirty="0"/>
                        <a:t>90%</a:t>
                      </a:r>
                    </a:p>
                  </a:txBody>
                  <a:tcPr marL="0" marR="0" marT="0" marB="0">
                    <a:lnL>
                      <a:noFill/>
                    </a:lnL>
                    <a:lnR>
                      <a:noFill/>
                    </a:lnR>
                    <a:lnT>
                      <a:noFill/>
                    </a:lnT>
                    <a:lnB>
                      <a:noFill/>
                    </a:lnB>
                  </a:tcPr>
                </a:tc>
                <a:tc rowSpan="4">
                  <a:txBody>
                    <a:bodyPr/>
                    <a:lstStyle/>
                    <a:p>
                      <a:pPr algn="ctr"/>
                      <a:r>
                        <a:rPr lang="en-US" sz="1200"/>
                        <a:t>Atmospheric water</a:t>
                      </a:r>
                      <a:br>
                        <a:rPr lang="en-US" sz="1200"/>
                      </a:br>
                      <a:r>
                        <a:rPr lang="en-US" sz="1200"/>
                        <a:t>vapor</a:t>
                      </a:r>
                    </a:p>
                  </a:txBody>
                  <a:tcPr marL="0" marR="0" marT="0" marB="0">
                    <a:lnL>
                      <a:noFill/>
                    </a:lnL>
                    <a:lnR>
                      <a:noFill/>
                    </a:lnR>
                    <a:lnT>
                      <a:noFill/>
                    </a:lnT>
                    <a:lnB>
                      <a:noFill/>
                    </a:lnB>
                  </a:tcPr>
                </a:tc>
              </a:tr>
              <a:tr h="135467">
                <a:tc>
                  <a:txBody>
                    <a:bodyPr/>
                    <a:lstStyle/>
                    <a:p>
                      <a:pPr algn="ctr"/>
                      <a:r>
                        <a:rPr lang="en-US" sz="1200"/>
                        <a:t>16</a:t>
                      </a:r>
                    </a:p>
                  </a:txBody>
                  <a:tcPr marL="0" marR="0" marT="0" marB="0">
                    <a:lnL>
                      <a:noFill/>
                    </a:lnL>
                    <a:lnR>
                      <a:noFill/>
                    </a:lnR>
                    <a:lnT>
                      <a:noFill/>
                    </a:lnT>
                    <a:lnB>
                      <a:noFill/>
                    </a:lnB>
                  </a:tcPr>
                </a:tc>
                <a:tc>
                  <a:txBody>
                    <a:bodyPr/>
                    <a:lstStyle/>
                    <a:p>
                      <a:pPr algn="ctr"/>
                      <a:r>
                        <a:rPr lang="en-US" sz="1200"/>
                        <a:t>0.940</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a:t>0.10</a:t>
                      </a:r>
                    </a:p>
                  </a:txBody>
                  <a:tcPr marL="0" marR="0" marT="0" marB="0">
                    <a:lnL>
                      <a:noFill/>
                    </a:lnL>
                    <a:lnR>
                      <a:noFill/>
                    </a:lnR>
                    <a:lnT>
                      <a:noFill/>
                    </a:lnT>
                    <a:lnB>
                      <a:noFill/>
                    </a:lnB>
                  </a:tcPr>
                </a:tc>
                <a:tc>
                  <a:txBody>
                    <a:bodyPr/>
                    <a:lstStyle/>
                    <a:p>
                      <a:pPr algn="ctr"/>
                      <a:r>
                        <a:rPr lang="en-US" sz="1200" dirty="0"/>
                        <a:t>90%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17</a:t>
                      </a:r>
                    </a:p>
                  </a:txBody>
                  <a:tcPr marL="0" marR="0" marT="0" marB="0">
                    <a:lnL>
                      <a:noFill/>
                    </a:lnL>
                    <a:lnR>
                      <a:noFill/>
                    </a:lnR>
                    <a:lnT>
                      <a:noFill/>
                    </a:lnT>
                    <a:lnB>
                      <a:noFill/>
                    </a:lnB>
                  </a:tcPr>
                </a:tc>
                <a:tc>
                  <a:txBody>
                    <a:bodyPr/>
                    <a:lstStyle/>
                    <a:p>
                      <a:pPr algn="ctr"/>
                      <a:r>
                        <a:rPr lang="en-US" sz="1200"/>
                        <a:t>0.980</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a:t>0.10</a:t>
                      </a:r>
                    </a:p>
                  </a:txBody>
                  <a:tcPr marL="0" marR="0" marT="0" marB="0">
                    <a:lnL>
                      <a:noFill/>
                    </a:lnL>
                    <a:lnR>
                      <a:noFill/>
                    </a:lnR>
                    <a:lnT>
                      <a:noFill/>
                    </a:lnT>
                    <a:lnB>
                      <a:noFill/>
                    </a:lnB>
                  </a:tcPr>
                </a:tc>
                <a:tc>
                  <a:txBody>
                    <a:bodyPr/>
                    <a:lstStyle/>
                    <a:p>
                      <a:pPr algn="ctr"/>
                      <a:r>
                        <a:rPr lang="en-US" sz="1200" dirty="0"/>
                        <a:t>90%</a:t>
                      </a:r>
                    </a:p>
                  </a:txBody>
                  <a:tcPr marL="0" marR="0" marT="0" marB="0">
                    <a:lnL>
                      <a:noFill/>
                    </a:lnL>
                    <a:lnR>
                      <a:noFill/>
                    </a:lnR>
                    <a:lnT>
                      <a:noFill/>
                    </a:lnT>
                    <a:lnB>
                      <a:noFill/>
                    </a:lnB>
                  </a:tcPr>
                </a:tc>
                <a:tc vMerge="1">
                  <a:txBody>
                    <a:bodyPr/>
                    <a:lstStyle/>
                    <a:p>
                      <a:endParaRPr lang="en-US"/>
                    </a:p>
                  </a:txBody>
                  <a:tcPr/>
                </a:tc>
              </a:tr>
              <a:tr h="135467">
                <a:tc>
                  <a:txBody>
                    <a:bodyPr/>
                    <a:lstStyle/>
                    <a:p>
                      <a:pPr algn="ctr"/>
                      <a:r>
                        <a:rPr lang="en-US" sz="1200"/>
                        <a:t>18</a:t>
                      </a:r>
                    </a:p>
                  </a:txBody>
                  <a:tcPr marL="0" marR="0" marT="0" marB="0">
                    <a:lnL>
                      <a:noFill/>
                    </a:lnL>
                    <a:lnR>
                      <a:noFill/>
                    </a:lnR>
                    <a:lnT>
                      <a:noFill/>
                    </a:lnT>
                    <a:lnB>
                      <a:noFill/>
                    </a:lnB>
                  </a:tcPr>
                </a:tc>
                <a:tc>
                  <a:txBody>
                    <a:bodyPr/>
                    <a:lstStyle/>
                    <a:p>
                      <a:pPr algn="ctr"/>
                      <a:r>
                        <a:rPr lang="en-US" sz="1200"/>
                        <a:t>1.030</a:t>
                      </a:r>
                    </a:p>
                  </a:txBody>
                  <a:tcPr marL="0" marR="0" marT="0" marB="0">
                    <a:lnL>
                      <a:noFill/>
                    </a:lnL>
                    <a:lnR>
                      <a:noFill/>
                    </a:lnR>
                    <a:lnT>
                      <a:noFill/>
                    </a:lnT>
                    <a:lnB>
                      <a:noFill/>
                    </a:lnB>
                  </a:tcPr>
                </a:tc>
                <a:tc>
                  <a:txBody>
                    <a:bodyPr/>
                    <a:lstStyle/>
                    <a:p>
                      <a:pPr algn="ctr"/>
                      <a:r>
                        <a:rPr lang="en-US" sz="1200"/>
                        <a:t>0.02</a:t>
                      </a:r>
                    </a:p>
                  </a:txBody>
                  <a:tcPr marL="0" marR="0" marT="0" marB="0">
                    <a:lnL>
                      <a:noFill/>
                    </a:lnL>
                    <a:lnR>
                      <a:noFill/>
                    </a:lnR>
                    <a:lnT>
                      <a:noFill/>
                    </a:lnT>
                    <a:lnB>
                      <a:noFill/>
                    </a:lnB>
                  </a:tcPr>
                </a:tc>
                <a:tc>
                  <a:txBody>
                    <a:bodyPr/>
                    <a:lstStyle/>
                    <a:p>
                      <a:pPr algn="ctr"/>
                      <a:r>
                        <a:rPr lang="en-US" sz="1200"/>
                        <a:t>1000</a:t>
                      </a:r>
                    </a:p>
                  </a:txBody>
                  <a:tcPr marL="0" marR="0" marT="0" marB="0">
                    <a:lnL>
                      <a:noFill/>
                    </a:lnL>
                    <a:lnR>
                      <a:noFill/>
                    </a:lnR>
                    <a:lnT>
                      <a:noFill/>
                    </a:lnT>
                    <a:lnB>
                      <a:noFill/>
                    </a:lnB>
                  </a:tcPr>
                </a:tc>
                <a:tc>
                  <a:txBody>
                    <a:bodyPr/>
                    <a:lstStyle/>
                    <a:p>
                      <a:pPr algn="ctr"/>
                      <a:r>
                        <a:rPr lang="en-US" sz="1200"/>
                        <a:t>0.10</a:t>
                      </a:r>
                    </a:p>
                  </a:txBody>
                  <a:tcPr marL="0" marR="0" marT="0" marB="0">
                    <a:lnL>
                      <a:noFill/>
                    </a:lnL>
                    <a:lnR>
                      <a:noFill/>
                    </a:lnR>
                    <a:lnT>
                      <a:noFill/>
                    </a:lnT>
                    <a:lnB>
                      <a:noFill/>
                    </a:lnB>
                  </a:tcPr>
                </a:tc>
                <a:tc>
                  <a:txBody>
                    <a:bodyPr/>
                    <a:lstStyle/>
                    <a:p>
                      <a:pPr algn="ctr"/>
                      <a:r>
                        <a:rPr lang="en-US" sz="1200" dirty="0"/>
                        <a:t>90%</a:t>
                      </a:r>
                    </a:p>
                  </a:txBody>
                  <a:tcPr marL="0" marR="0" marT="0" marB="0">
                    <a:lnL>
                      <a:noFill/>
                    </a:lnL>
                    <a:lnR>
                      <a:noFill/>
                    </a:lnR>
                    <a:lnT>
                      <a:noFill/>
                    </a:lnT>
                    <a:lnB>
                      <a:noFill/>
                    </a:lnB>
                  </a:tcPr>
                </a:tc>
                <a:tc vMerge="1">
                  <a:txBody>
                    <a:bodyPr/>
                    <a:lstStyle/>
                    <a:p>
                      <a:endParaRPr lang="en-US"/>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data providers in China</a:t>
            </a:r>
            <a:endParaRPr lang="en-US" dirty="0"/>
          </a:p>
        </p:txBody>
      </p:sp>
      <p:sp>
        <p:nvSpPr>
          <p:cNvPr id="3" name="Content Placeholder 2"/>
          <p:cNvSpPr>
            <a:spLocks noGrp="1"/>
          </p:cNvSpPr>
          <p:nvPr>
            <p:ph idx="1"/>
          </p:nvPr>
        </p:nvSpPr>
        <p:spPr/>
        <p:txBody>
          <a:bodyPr/>
          <a:lstStyle/>
          <a:p>
            <a:r>
              <a:rPr lang="en-US" dirty="0" smtClean="0"/>
              <a:t>Two data providers</a:t>
            </a:r>
          </a:p>
          <a:p>
            <a:pPr lvl="1"/>
            <a:r>
              <a:rPr lang="en-US" dirty="0" err="1" smtClean="0"/>
              <a:t>ChinaGEOSS</a:t>
            </a:r>
            <a:endParaRPr lang="en-US" dirty="0" smtClean="0"/>
          </a:p>
          <a:p>
            <a:pPr lvl="1"/>
            <a:r>
              <a:rPr lang="en-US" dirty="0" smtClean="0"/>
              <a:t>China NRSCC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FY-3 - VIRR</a:t>
            </a:r>
            <a:endParaRPr lang="en-US" dirty="0"/>
          </a:p>
        </p:txBody>
      </p:sp>
      <p:sp>
        <p:nvSpPr>
          <p:cNvPr id="3" name="Content Placeholder 2"/>
          <p:cNvSpPr>
            <a:spLocks noGrp="1"/>
          </p:cNvSpPr>
          <p:nvPr>
            <p:ph idx="1"/>
          </p:nvPr>
        </p:nvSpPr>
        <p:spPr>
          <a:xfrm>
            <a:off x="296863" y="1457325"/>
            <a:ext cx="8445500" cy="1133475"/>
          </a:xfrm>
        </p:spPr>
        <p:txBody>
          <a:bodyPr/>
          <a:lstStyle/>
          <a:p>
            <a:r>
              <a:rPr lang="en-US" dirty="0" smtClean="0"/>
              <a:t>10 Bands</a:t>
            </a:r>
          </a:p>
          <a:p>
            <a:r>
              <a:rPr lang="en-US" dirty="0" smtClean="0"/>
              <a:t>Spatial resolution: 1.1 km on a swath of 2800 km (FOV=±55.4º)</a:t>
            </a:r>
            <a:endParaRPr lang="en-US" dirty="0"/>
          </a:p>
        </p:txBody>
      </p:sp>
      <p:graphicFrame>
        <p:nvGraphicFramePr>
          <p:cNvPr id="5" name="Table 4"/>
          <p:cNvGraphicFramePr>
            <a:graphicFrameLocks noGrp="1"/>
          </p:cNvGraphicFramePr>
          <p:nvPr/>
        </p:nvGraphicFramePr>
        <p:xfrm>
          <a:off x="583730" y="2908300"/>
          <a:ext cx="7747472" cy="3721100"/>
        </p:xfrm>
        <a:graphic>
          <a:graphicData uri="http://schemas.openxmlformats.org/drawingml/2006/table">
            <a:tbl>
              <a:tblPr/>
              <a:tblGrid>
                <a:gridCol w="1936868"/>
                <a:gridCol w="1936868"/>
                <a:gridCol w="1936868"/>
                <a:gridCol w="1936868"/>
              </a:tblGrid>
              <a:tr h="977900">
                <a:tc>
                  <a:txBody>
                    <a:bodyPr/>
                    <a:lstStyle/>
                    <a:p>
                      <a:pPr algn="ctr"/>
                      <a:r>
                        <a:rPr lang="en-US" sz="1800"/>
                        <a:t>Channel</a:t>
                      </a:r>
                    </a:p>
                  </a:txBody>
                  <a:tcPr marL="0" marR="0" marT="0" marB="0">
                    <a:lnL>
                      <a:noFill/>
                    </a:lnL>
                    <a:lnR>
                      <a:noFill/>
                    </a:lnR>
                    <a:lnT>
                      <a:noFill/>
                    </a:lnT>
                    <a:lnB>
                      <a:noFill/>
                    </a:lnB>
                  </a:tcPr>
                </a:tc>
                <a:tc>
                  <a:txBody>
                    <a:bodyPr/>
                    <a:lstStyle/>
                    <a:p>
                      <a:pPr algn="ctr"/>
                      <a:r>
                        <a:rPr lang="en-US" sz="1800"/>
                        <a:t>Spectral range (µm)</a:t>
                      </a:r>
                    </a:p>
                  </a:txBody>
                  <a:tcPr marL="0" marR="0" marT="0" marB="0">
                    <a:lnL>
                      <a:noFill/>
                    </a:lnL>
                    <a:lnR>
                      <a:noFill/>
                    </a:lnR>
                    <a:lnT>
                      <a:noFill/>
                    </a:lnT>
                    <a:lnB>
                      <a:noFill/>
                    </a:lnB>
                  </a:tcPr>
                </a:tc>
                <a:tc>
                  <a:txBody>
                    <a:bodyPr/>
                    <a:lstStyle/>
                    <a:p>
                      <a:pPr algn="ctr"/>
                      <a:r>
                        <a:rPr lang="en-US" sz="1800"/>
                        <a:t>Noise Equivalent Reflectance (%) or NEΔT (at 300 K)</a:t>
                      </a:r>
                    </a:p>
                  </a:txBody>
                  <a:tcPr marL="0" marR="0" marT="0" marB="0">
                    <a:lnL>
                      <a:noFill/>
                    </a:lnL>
                    <a:lnR>
                      <a:noFill/>
                    </a:lnR>
                    <a:lnT>
                      <a:noFill/>
                    </a:lnT>
                    <a:lnB>
                      <a:noFill/>
                    </a:lnB>
                  </a:tcPr>
                </a:tc>
                <a:tc>
                  <a:txBody>
                    <a:bodyPr/>
                    <a:lstStyle/>
                    <a:p>
                      <a:pPr algn="ctr"/>
                      <a:r>
                        <a:rPr lang="en-US" sz="1800"/>
                        <a:t>Dynamic range </a:t>
                      </a:r>
                      <a:br>
                        <a:rPr lang="en-US" sz="1800"/>
                      </a:br>
                      <a:r>
                        <a:rPr lang="en-US" sz="1800"/>
                        <a:t>(% or K)</a:t>
                      </a:r>
                    </a:p>
                  </a:txBody>
                  <a:tcPr marL="0" marR="0" marT="0" marB="0">
                    <a:lnL>
                      <a:noFill/>
                    </a:lnL>
                    <a:lnR>
                      <a:noFill/>
                    </a:lnR>
                    <a:lnT>
                      <a:noFill/>
                    </a:lnT>
                    <a:lnB>
                      <a:noFill/>
                    </a:lnB>
                  </a:tcPr>
                </a:tc>
              </a:tr>
              <a:tr h="270933">
                <a:tc>
                  <a:txBody>
                    <a:bodyPr/>
                    <a:lstStyle/>
                    <a:p>
                      <a:pPr algn="ctr"/>
                      <a:r>
                        <a:rPr lang="en-US" sz="1800"/>
                        <a:t>1</a:t>
                      </a:r>
                    </a:p>
                  </a:txBody>
                  <a:tcPr marL="0" marR="0" marT="0" marB="0">
                    <a:lnL>
                      <a:noFill/>
                    </a:lnL>
                    <a:lnR>
                      <a:noFill/>
                    </a:lnR>
                    <a:lnT>
                      <a:noFill/>
                    </a:lnT>
                    <a:lnB>
                      <a:noFill/>
                    </a:lnB>
                  </a:tcPr>
                </a:tc>
                <a:tc>
                  <a:txBody>
                    <a:bodyPr/>
                    <a:lstStyle/>
                    <a:p>
                      <a:pPr algn="ctr"/>
                      <a:r>
                        <a:rPr lang="en-US" sz="1800"/>
                        <a:t>0.58-0.68</a:t>
                      </a:r>
                    </a:p>
                  </a:txBody>
                  <a:tcPr marL="0" marR="0" marT="0" marB="0">
                    <a:lnL>
                      <a:noFill/>
                    </a:lnL>
                    <a:lnR>
                      <a:noFill/>
                    </a:lnR>
                    <a:lnT>
                      <a:noFill/>
                    </a:lnT>
                    <a:lnB>
                      <a:noFill/>
                    </a:lnB>
                  </a:tcPr>
                </a:tc>
                <a:tc>
                  <a:txBody>
                    <a:bodyPr/>
                    <a:lstStyle/>
                    <a:p>
                      <a:pPr algn="ctr"/>
                      <a:r>
                        <a:rPr lang="en-US" sz="1800"/>
                        <a:t>0.1%</a:t>
                      </a:r>
                    </a:p>
                  </a:txBody>
                  <a:tcPr marL="0" marR="0" marT="0" marB="0">
                    <a:lnL>
                      <a:noFill/>
                    </a:lnL>
                    <a:lnR>
                      <a:noFill/>
                    </a:lnR>
                    <a:lnT>
                      <a:noFill/>
                    </a:lnT>
                    <a:lnB>
                      <a:noFill/>
                    </a:lnB>
                  </a:tcPr>
                </a:tc>
                <a:tc>
                  <a:txBody>
                    <a:bodyPr/>
                    <a:lstStyle/>
                    <a:p>
                      <a:pPr algn="ctr"/>
                      <a:r>
                        <a:rPr lang="en-US" sz="1800"/>
                        <a:t>0-100%</a:t>
                      </a:r>
                    </a:p>
                  </a:txBody>
                  <a:tcPr marL="0" marR="0" marT="0" marB="0">
                    <a:lnL>
                      <a:noFill/>
                    </a:lnL>
                    <a:lnR>
                      <a:noFill/>
                    </a:lnR>
                    <a:lnT>
                      <a:noFill/>
                    </a:lnT>
                    <a:lnB>
                      <a:noFill/>
                    </a:lnB>
                  </a:tcPr>
                </a:tc>
              </a:tr>
              <a:tr h="270933">
                <a:tc>
                  <a:txBody>
                    <a:bodyPr/>
                    <a:lstStyle/>
                    <a:p>
                      <a:pPr algn="ctr"/>
                      <a:r>
                        <a:rPr lang="en-US" sz="1800"/>
                        <a:t>2</a:t>
                      </a:r>
                    </a:p>
                  </a:txBody>
                  <a:tcPr marL="0" marR="0" marT="0" marB="0">
                    <a:lnL>
                      <a:noFill/>
                    </a:lnL>
                    <a:lnR>
                      <a:noFill/>
                    </a:lnR>
                    <a:lnT>
                      <a:noFill/>
                    </a:lnT>
                    <a:lnB>
                      <a:noFill/>
                    </a:lnB>
                  </a:tcPr>
                </a:tc>
                <a:tc>
                  <a:txBody>
                    <a:bodyPr/>
                    <a:lstStyle/>
                    <a:p>
                      <a:pPr algn="ctr"/>
                      <a:r>
                        <a:rPr lang="en-US" sz="1800"/>
                        <a:t>0.84-0.89</a:t>
                      </a:r>
                    </a:p>
                  </a:txBody>
                  <a:tcPr marL="0" marR="0" marT="0" marB="0">
                    <a:lnL>
                      <a:noFill/>
                    </a:lnL>
                    <a:lnR>
                      <a:noFill/>
                    </a:lnR>
                    <a:lnT>
                      <a:noFill/>
                    </a:lnT>
                    <a:lnB>
                      <a:noFill/>
                    </a:lnB>
                  </a:tcPr>
                </a:tc>
                <a:tc>
                  <a:txBody>
                    <a:bodyPr/>
                    <a:lstStyle/>
                    <a:p>
                      <a:pPr algn="ctr"/>
                      <a:r>
                        <a:rPr lang="en-US" sz="1800"/>
                        <a:t>0.1%</a:t>
                      </a:r>
                    </a:p>
                  </a:txBody>
                  <a:tcPr marL="0" marR="0" marT="0" marB="0">
                    <a:lnL>
                      <a:noFill/>
                    </a:lnL>
                    <a:lnR>
                      <a:noFill/>
                    </a:lnR>
                    <a:lnT>
                      <a:noFill/>
                    </a:lnT>
                    <a:lnB>
                      <a:noFill/>
                    </a:lnB>
                  </a:tcPr>
                </a:tc>
                <a:tc>
                  <a:txBody>
                    <a:bodyPr/>
                    <a:lstStyle/>
                    <a:p>
                      <a:pPr algn="ctr"/>
                      <a:r>
                        <a:rPr lang="en-US" sz="1800"/>
                        <a:t>0-100%</a:t>
                      </a:r>
                    </a:p>
                  </a:txBody>
                  <a:tcPr marL="0" marR="0" marT="0" marB="0">
                    <a:lnL>
                      <a:noFill/>
                    </a:lnL>
                    <a:lnR>
                      <a:noFill/>
                    </a:lnR>
                    <a:lnT>
                      <a:noFill/>
                    </a:lnT>
                    <a:lnB>
                      <a:noFill/>
                    </a:lnB>
                  </a:tcPr>
                </a:tc>
              </a:tr>
              <a:tr h="270933">
                <a:tc>
                  <a:txBody>
                    <a:bodyPr/>
                    <a:lstStyle/>
                    <a:p>
                      <a:pPr algn="ctr"/>
                      <a:r>
                        <a:rPr lang="en-US" sz="1800"/>
                        <a:t>3</a:t>
                      </a:r>
                    </a:p>
                  </a:txBody>
                  <a:tcPr marL="0" marR="0" marT="0" marB="0">
                    <a:lnL>
                      <a:noFill/>
                    </a:lnL>
                    <a:lnR>
                      <a:noFill/>
                    </a:lnR>
                    <a:lnT>
                      <a:noFill/>
                    </a:lnT>
                    <a:lnB>
                      <a:noFill/>
                    </a:lnB>
                  </a:tcPr>
                </a:tc>
                <a:tc>
                  <a:txBody>
                    <a:bodyPr/>
                    <a:lstStyle/>
                    <a:p>
                      <a:pPr algn="ctr"/>
                      <a:r>
                        <a:rPr lang="en-US" sz="1800"/>
                        <a:t>3.55-3.95</a:t>
                      </a:r>
                    </a:p>
                  </a:txBody>
                  <a:tcPr marL="0" marR="0" marT="0" marB="0">
                    <a:lnL>
                      <a:noFill/>
                    </a:lnL>
                    <a:lnR>
                      <a:noFill/>
                    </a:lnR>
                    <a:lnT>
                      <a:noFill/>
                    </a:lnT>
                    <a:lnB>
                      <a:noFill/>
                    </a:lnB>
                  </a:tcPr>
                </a:tc>
                <a:tc>
                  <a:txBody>
                    <a:bodyPr/>
                    <a:lstStyle/>
                    <a:p>
                      <a:pPr algn="ctr"/>
                      <a:r>
                        <a:rPr lang="en-US" sz="1800"/>
                        <a:t>0.3 K</a:t>
                      </a:r>
                    </a:p>
                  </a:txBody>
                  <a:tcPr marL="0" marR="0" marT="0" marB="0">
                    <a:lnL>
                      <a:noFill/>
                    </a:lnL>
                    <a:lnR>
                      <a:noFill/>
                    </a:lnR>
                    <a:lnT>
                      <a:noFill/>
                    </a:lnT>
                    <a:lnB>
                      <a:noFill/>
                    </a:lnB>
                  </a:tcPr>
                </a:tc>
                <a:tc>
                  <a:txBody>
                    <a:bodyPr/>
                    <a:lstStyle/>
                    <a:p>
                      <a:pPr algn="ctr"/>
                      <a:r>
                        <a:rPr lang="en-US" sz="1800"/>
                        <a:t>180-350 K</a:t>
                      </a:r>
                    </a:p>
                  </a:txBody>
                  <a:tcPr marL="0" marR="0" marT="0" marB="0">
                    <a:lnL>
                      <a:noFill/>
                    </a:lnL>
                    <a:lnR>
                      <a:noFill/>
                    </a:lnR>
                    <a:lnT>
                      <a:noFill/>
                    </a:lnT>
                    <a:lnB>
                      <a:noFill/>
                    </a:lnB>
                  </a:tcPr>
                </a:tc>
              </a:tr>
              <a:tr h="270933">
                <a:tc>
                  <a:txBody>
                    <a:bodyPr/>
                    <a:lstStyle/>
                    <a:p>
                      <a:pPr algn="ctr"/>
                      <a:r>
                        <a:rPr lang="en-US" sz="1800"/>
                        <a:t>4</a:t>
                      </a:r>
                    </a:p>
                  </a:txBody>
                  <a:tcPr marL="0" marR="0" marT="0" marB="0">
                    <a:lnL>
                      <a:noFill/>
                    </a:lnL>
                    <a:lnR>
                      <a:noFill/>
                    </a:lnR>
                    <a:lnT>
                      <a:noFill/>
                    </a:lnT>
                    <a:lnB>
                      <a:noFill/>
                    </a:lnB>
                  </a:tcPr>
                </a:tc>
                <a:tc>
                  <a:txBody>
                    <a:bodyPr/>
                    <a:lstStyle/>
                    <a:p>
                      <a:pPr algn="ctr"/>
                      <a:r>
                        <a:rPr lang="en-US" sz="1800"/>
                        <a:t>10.3-11.3</a:t>
                      </a:r>
                    </a:p>
                  </a:txBody>
                  <a:tcPr marL="0" marR="0" marT="0" marB="0">
                    <a:lnL>
                      <a:noFill/>
                    </a:lnL>
                    <a:lnR>
                      <a:noFill/>
                    </a:lnR>
                    <a:lnT>
                      <a:noFill/>
                    </a:lnT>
                    <a:lnB>
                      <a:noFill/>
                    </a:lnB>
                  </a:tcPr>
                </a:tc>
                <a:tc>
                  <a:txBody>
                    <a:bodyPr/>
                    <a:lstStyle/>
                    <a:p>
                      <a:pPr algn="ctr"/>
                      <a:r>
                        <a:rPr lang="en-US" sz="1800"/>
                        <a:t>0.2 K</a:t>
                      </a:r>
                    </a:p>
                  </a:txBody>
                  <a:tcPr marL="0" marR="0" marT="0" marB="0">
                    <a:lnL>
                      <a:noFill/>
                    </a:lnL>
                    <a:lnR>
                      <a:noFill/>
                    </a:lnR>
                    <a:lnT>
                      <a:noFill/>
                    </a:lnT>
                    <a:lnB>
                      <a:noFill/>
                    </a:lnB>
                  </a:tcPr>
                </a:tc>
                <a:tc>
                  <a:txBody>
                    <a:bodyPr/>
                    <a:lstStyle/>
                    <a:p>
                      <a:pPr algn="ctr"/>
                      <a:r>
                        <a:rPr lang="en-US" sz="1800"/>
                        <a:t>180-330 K</a:t>
                      </a:r>
                    </a:p>
                  </a:txBody>
                  <a:tcPr marL="0" marR="0" marT="0" marB="0">
                    <a:lnL>
                      <a:noFill/>
                    </a:lnL>
                    <a:lnR>
                      <a:noFill/>
                    </a:lnR>
                    <a:lnT>
                      <a:noFill/>
                    </a:lnT>
                    <a:lnB>
                      <a:noFill/>
                    </a:lnB>
                  </a:tcPr>
                </a:tc>
              </a:tr>
              <a:tr h="270933">
                <a:tc>
                  <a:txBody>
                    <a:bodyPr/>
                    <a:lstStyle/>
                    <a:p>
                      <a:pPr algn="ctr"/>
                      <a:r>
                        <a:rPr lang="en-US" sz="1800"/>
                        <a:t>5</a:t>
                      </a:r>
                    </a:p>
                  </a:txBody>
                  <a:tcPr marL="0" marR="0" marT="0" marB="0">
                    <a:lnL>
                      <a:noFill/>
                    </a:lnL>
                    <a:lnR>
                      <a:noFill/>
                    </a:lnR>
                    <a:lnT>
                      <a:noFill/>
                    </a:lnT>
                    <a:lnB>
                      <a:noFill/>
                    </a:lnB>
                  </a:tcPr>
                </a:tc>
                <a:tc>
                  <a:txBody>
                    <a:bodyPr/>
                    <a:lstStyle/>
                    <a:p>
                      <a:pPr algn="ctr"/>
                      <a:r>
                        <a:rPr lang="en-US" sz="1800"/>
                        <a:t>11.5-12.5</a:t>
                      </a:r>
                    </a:p>
                  </a:txBody>
                  <a:tcPr marL="0" marR="0" marT="0" marB="0">
                    <a:lnL>
                      <a:noFill/>
                    </a:lnL>
                    <a:lnR>
                      <a:noFill/>
                    </a:lnR>
                    <a:lnT>
                      <a:noFill/>
                    </a:lnT>
                    <a:lnB>
                      <a:noFill/>
                    </a:lnB>
                  </a:tcPr>
                </a:tc>
                <a:tc>
                  <a:txBody>
                    <a:bodyPr/>
                    <a:lstStyle/>
                    <a:p>
                      <a:pPr algn="ctr"/>
                      <a:r>
                        <a:rPr lang="en-US" sz="1800"/>
                        <a:t>0.2 K</a:t>
                      </a:r>
                    </a:p>
                  </a:txBody>
                  <a:tcPr marL="0" marR="0" marT="0" marB="0">
                    <a:lnL>
                      <a:noFill/>
                    </a:lnL>
                    <a:lnR>
                      <a:noFill/>
                    </a:lnR>
                    <a:lnT>
                      <a:noFill/>
                    </a:lnT>
                    <a:lnB>
                      <a:noFill/>
                    </a:lnB>
                  </a:tcPr>
                </a:tc>
                <a:tc>
                  <a:txBody>
                    <a:bodyPr/>
                    <a:lstStyle/>
                    <a:p>
                      <a:pPr algn="ctr"/>
                      <a:r>
                        <a:rPr lang="en-US" sz="1800"/>
                        <a:t>180-330 K</a:t>
                      </a:r>
                    </a:p>
                  </a:txBody>
                  <a:tcPr marL="0" marR="0" marT="0" marB="0">
                    <a:lnL>
                      <a:noFill/>
                    </a:lnL>
                    <a:lnR>
                      <a:noFill/>
                    </a:lnR>
                    <a:lnT>
                      <a:noFill/>
                    </a:lnT>
                    <a:lnB>
                      <a:noFill/>
                    </a:lnB>
                  </a:tcPr>
                </a:tc>
              </a:tr>
              <a:tr h="270933">
                <a:tc>
                  <a:txBody>
                    <a:bodyPr/>
                    <a:lstStyle/>
                    <a:p>
                      <a:pPr algn="ctr"/>
                      <a:r>
                        <a:rPr lang="en-US" sz="1800"/>
                        <a:t>6</a:t>
                      </a:r>
                    </a:p>
                  </a:txBody>
                  <a:tcPr marL="0" marR="0" marT="0" marB="0">
                    <a:lnL>
                      <a:noFill/>
                    </a:lnL>
                    <a:lnR>
                      <a:noFill/>
                    </a:lnR>
                    <a:lnT>
                      <a:noFill/>
                    </a:lnT>
                    <a:lnB>
                      <a:noFill/>
                    </a:lnB>
                  </a:tcPr>
                </a:tc>
                <a:tc>
                  <a:txBody>
                    <a:bodyPr/>
                    <a:lstStyle/>
                    <a:p>
                      <a:pPr algn="ctr"/>
                      <a:r>
                        <a:rPr lang="en-US" sz="1800"/>
                        <a:t>1.58-1.64</a:t>
                      </a:r>
                    </a:p>
                  </a:txBody>
                  <a:tcPr marL="0" marR="0" marT="0" marB="0">
                    <a:lnL>
                      <a:noFill/>
                    </a:lnL>
                    <a:lnR>
                      <a:noFill/>
                    </a:lnR>
                    <a:lnT>
                      <a:noFill/>
                    </a:lnT>
                    <a:lnB>
                      <a:noFill/>
                    </a:lnB>
                  </a:tcPr>
                </a:tc>
                <a:tc>
                  <a:txBody>
                    <a:bodyPr/>
                    <a:lstStyle/>
                    <a:p>
                      <a:pPr algn="ctr"/>
                      <a:r>
                        <a:rPr lang="en-US" sz="1800"/>
                        <a:t>0.15%</a:t>
                      </a:r>
                    </a:p>
                  </a:txBody>
                  <a:tcPr marL="0" marR="0" marT="0" marB="0">
                    <a:lnL>
                      <a:noFill/>
                    </a:lnL>
                    <a:lnR>
                      <a:noFill/>
                    </a:lnR>
                    <a:lnT>
                      <a:noFill/>
                    </a:lnT>
                    <a:lnB>
                      <a:noFill/>
                    </a:lnB>
                  </a:tcPr>
                </a:tc>
                <a:tc>
                  <a:txBody>
                    <a:bodyPr/>
                    <a:lstStyle/>
                    <a:p>
                      <a:pPr algn="ctr"/>
                      <a:r>
                        <a:rPr lang="en-US" sz="1800"/>
                        <a:t>0-90%</a:t>
                      </a:r>
                    </a:p>
                  </a:txBody>
                  <a:tcPr marL="0" marR="0" marT="0" marB="0">
                    <a:lnL>
                      <a:noFill/>
                    </a:lnL>
                    <a:lnR>
                      <a:noFill/>
                    </a:lnR>
                    <a:lnT>
                      <a:noFill/>
                    </a:lnT>
                    <a:lnB>
                      <a:noFill/>
                    </a:lnB>
                  </a:tcPr>
                </a:tc>
              </a:tr>
              <a:tr h="270933">
                <a:tc>
                  <a:txBody>
                    <a:bodyPr/>
                    <a:lstStyle/>
                    <a:p>
                      <a:pPr algn="ctr"/>
                      <a:r>
                        <a:rPr lang="en-US" sz="1800"/>
                        <a:t>7</a:t>
                      </a:r>
                    </a:p>
                  </a:txBody>
                  <a:tcPr marL="0" marR="0" marT="0" marB="0">
                    <a:lnL>
                      <a:noFill/>
                    </a:lnL>
                    <a:lnR>
                      <a:noFill/>
                    </a:lnR>
                    <a:lnT>
                      <a:noFill/>
                    </a:lnT>
                    <a:lnB>
                      <a:noFill/>
                    </a:lnB>
                  </a:tcPr>
                </a:tc>
                <a:tc>
                  <a:txBody>
                    <a:bodyPr/>
                    <a:lstStyle/>
                    <a:p>
                      <a:pPr algn="ctr"/>
                      <a:r>
                        <a:rPr lang="en-US" sz="1800"/>
                        <a:t>0.43-0.48</a:t>
                      </a:r>
                    </a:p>
                  </a:txBody>
                  <a:tcPr marL="0" marR="0" marT="0" marB="0">
                    <a:lnL>
                      <a:noFill/>
                    </a:lnL>
                    <a:lnR>
                      <a:noFill/>
                    </a:lnR>
                    <a:lnT>
                      <a:noFill/>
                    </a:lnT>
                    <a:lnB>
                      <a:noFill/>
                    </a:lnB>
                  </a:tcPr>
                </a:tc>
                <a:tc>
                  <a:txBody>
                    <a:bodyPr/>
                    <a:lstStyle/>
                    <a:p>
                      <a:pPr algn="ctr"/>
                      <a:r>
                        <a:rPr lang="en-US" sz="1800"/>
                        <a:t>0.05%</a:t>
                      </a:r>
                    </a:p>
                  </a:txBody>
                  <a:tcPr marL="0" marR="0" marT="0" marB="0">
                    <a:lnL>
                      <a:noFill/>
                    </a:lnL>
                    <a:lnR>
                      <a:noFill/>
                    </a:lnR>
                    <a:lnT>
                      <a:noFill/>
                    </a:lnT>
                    <a:lnB>
                      <a:noFill/>
                    </a:lnB>
                  </a:tcPr>
                </a:tc>
                <a:tc>
                  <a:txBody>
                    <a:bodyPr/>
                    <a:lstStyle/>
                    <a:p>
                      <a:pPr algn="ctr"/>
                      <a:r>
                        <a:rPr lang="en-US" sz="1800"/>
                        <a:t>0-50%</a:t>
                      </a:r>
                    </a:p>
                  </a:txBody>
                  <a:tcPr marL="0" marR="0" marT="0" marB="0">
                    <a:lnL>
                      <a:noFill/>
                    </a:lnL>
                    <a:lnR>
                      <a:noFill/>
                    </a:lnR>
                    <a:lnT>
                      <a:noFill/>
                    </a:lnT>
                    <a:lnB>
                      <a:noFill/>
                    </a:lnB>
                  </a:tcPr>
                </a:tc>
              </a:tr>
              <a:tr h="270933">
                <a:tc>
                  <a:txBody>
                    <a:bodyPr/>
                    <a:lstStyle/>
                    <a:p>
                      <a:pPr algn="ctr"/>
                      <a:r>
                        <a:rPr lang="en-US" sz="1800"/>
                        <a:t>8</a:t>
                      </a:r>
                    </a:p>
                  </a:txBody>
                  <a:tcPr marL="0" marR="0" marT="0" marB="0">
                    <a:lnL>
                      <a:noFill/>
                    </a:lnL>
                    <a:lnR>
                      <a:noFill/>
                    </a:lnR>
                    <a:lnT>
                      <a:noFill/>
                    </a:lnT>
                    <a:lnB>
                      <a:noFill/>
                    </a:lnB>
                  </a:tcPr>
                </a:tc>
                <a:tc>
                  <a:txBody>
                    <a:bodyPr/>
                    <a:lstStyle/>
                    <a:p>
                      <a:pPr algn="ctr"/>
                      <a:r>
                        <a:rPr lang="en-US" sz="1800"/>
                        <a:t>0.48-0.53</a:t>
                      </a:r>
                    </a:p>
                  </a:txBody>
                  <a:tcPr marL="0" marR="0" marT="0" marB="0">
                    <a:lnL>
                      <a:noFill/>
                    </a:lnL>
                    <a:lnR>
                      <a:noFill/>
                    </a:lnR>
                    <a:lnT>
                      <a:noFill/>
                    </a:lnT>
                    <a:lnB>
                      <a:noFill/>
                    </a:lnB>
                  </a:tcPr>
                </a:tc>
                <a:tc>
                  <a:txBody>
                    <a:bodyPr/>
                    <a:lstStyle/>
                    <a:p>
                      <a:pPr algn="ctr"/>
                      <a:r>
                        <a:rPr lang="en-US" sz="1800"/>
                        <a:t>0.05%</a:t>
                      </a:r>
                    </a:p>
                  </a:txBody>
                  <a:tcPr marL="0" marR="0" marT="0" marB="0">
                    <a:lnL>
                      <a:noFill/>
                    </a:lnL>
                    <a:lnR>
                      <a:noFill/>
                    </a:lnR>
                    <a:lnT>
                      <a:noFill/>
                    </a:lnT>
                    <a:lnB>
                      <a:noFill/>
                    </a:lnB>
                  </a:tcPr>
                </a:tc>
                <a:tc>
                  <a:txBody>
                    <a:bodyPr/>
                    <a:lstStyle/>
                    <a:p>
                      <a:pPr algn="ctr"/>
                      <a:r>
                        <a:rPr lang="en-US" sz="1800"/>
                        <a:t>0-50%</a:t>
                      </a:r>
                    </a:p>
                  </a:txBody>
                  <a:tcPr marL="0" marR="0" marT="0" marB="0">
                    <a:lnL>
                      <a:noFill/>
                    </a:lnL>
                    <a:lnR>
                      <a:noFill/>
                    </a:lnR>
                    <a:lnT>
                      <a:noFill/>
                    </a:lnT>
                    <a:lnB>
                      <a:noFill/>
                    </a:lnB>
                  </a:tcPr>
                </a:tc>
              </a:tr>
              <a:tr h="270933">
                <a:tc>
                  <a:txBody>
                    <a:bodyPr/>
                    <a:lstStyle/>
                    <a:p>
                      <a:pPr algn="ctr"/>
                      <a:r>
                        <a:rPr lang="en-US" sz="1800"/>
                        <a:t>9</a:t>
                      </a:r>
                    </a:p>
                  </a:txBody>
                  <a:tcPr marL="0" marR="0" marT="0" marB="0">
                    <a:lnL>
                      <a:noFill/>
                    </a:lnL>
                    <a:lnR>
                      <a:noFill/>
                    </a:lnR>
                    <a:lnT>
                      <a:noFill/>
                    </a:lnT>
                    <a:lnB>
                      <a:noFill/>
                    </a:lnB>
                  </a:tcPr>
                </a:tc>
                <a:tc>
                  <a:txBody>
                    <a:bodyPr/>
                    <a:lstStyle/>
                    <a:p>
                      <a:pPr algn="ctr"/>
                      <a:r>
                        <a:rPr lang="en-US" sz="1800"/>
                        <a:t>0.53-0.58</a:t>
                      </a:r>
                    </a:p>
                  </a:txBody>
                  <a:tcPr marL="0" marR="0" marT="0" marB="0">
                    <a:lnL>
                      <a:noFill/>
                    </a:lnL>
                    <a:lnR>
                      <a:noFill/>
                    </a:lnR>
                    <a:lnT>
                      <a:noFill/>
                    </a:lnT>
                    <a:lnB>
                      <a:noFill/>
                    </a:lnB>
                  </a:tcPr>
                </a:tc>
                <a:tc>
                  <a:txBody>
                    <a:bodyPr/>
                    <a:lstStyle/>
                    <a:p>
                      <a:pPr algn="ctr"/>
                      <a:r>
                        <a:rPr lang="en-US" sz="1800"/>
                        <a:t>0.05%</a:t>
                      </a:r>
                    </a:p>
                  </a:txBody>
                  <a:tcPr marL="0" marR="0" marT="0" marB="0">
                    <a:lnL>
                      <a:noFill/>
                    </a:lnL>
                    <a:lnR>
                      <a:noFill/>
                    </a:lnR>
                    <a:lnT>
                      <a:noFill/>
                    </a:lnT>
                    <a:lnB>
                      <a:noFill/>
                    </a:lnB>
                  </a:tcPr>
                </a:tc>
                <a:tc>
                  <a:txBody>
                    <a:bodyPr/>
                    <a:lstStyle/>
                    <a:p>
                      <a:pPr algn="ctr"/>
                      <a:r>
                        <a:rPr lang="en-US" sz="1800"/>
                        <a:t>0-50%</a:t>
                      </a:r>
                    </a:p>
                  </a:txBody>
                  <a:tcPr marL="0" marR="0" marT="0" marB="0">
                    <a:lnL>
                      <a:noFill/>
                    </a:lnL>
                    <a:lnR>
                      <a:noFill/>
                    </a:lnR>
                    <a:lnT>
                      <a:noFill/>
                    </a:lnT>
                    <a:lnB>
                      <a:noFill/>
                    </a:lnB>
                  </a:tcPr>
                </a:tc>
              </a:tr>
              <a:tr h="270933">
                <a:tc>
                  <a:txBody>
                    <a:bodyPr/>
                    <a:lstStyle/>
                    <a:p>
                      <a:pPr algn="ctr"/>
                      <a:r>
                        <a:rPr lang="en-US" sz="1800"/>
                        <a:t>10</a:t>
                      </a:r>
                    </a:p>
                  </a:txBody>
                  <a:tcPr marL="0" marR="0" marT="0" marB="0">
                    <a:lnL>
                      <a:noFill/>
                    </a:lnL>
                    <a:lnR>
                      <a:noFill/>
                    </a:lnR>
                    <a:lnT>
                      <a:noFill/>
                    </a:lnT>
                    <a:lnB>
                      <a:noFill/>
                    </a:lnB>
                  </a:tcPr>
                </a:tc>
                <a:tc>
                  <a:txBody>
                    <a:bodyPr/>
                    <a:lstStyle/>
                    <a:p>
                      <a:pPr algn="ctr"/>
                      <a:r>
                        <a:rPr lang="en-US" sz="1800"/>
                        <a:t>1.325-1.395</a:t>
                      </a:r>
                    </a:p>
                  </a:txBody>
                  <a:tcPr marL="0" marR="0" marT="0" marB="0">
                    <a:lnL>
                      <a:noFill/>
                    </a:lnL>
                    <a:lnR>
                      <a:noFill/>
                    </a:lnR>
                    <a:lnT>
                      <a:noFill/>
                    </a:lnT>
                    <a:lnB>
                      <a:noFill/>
                    </a:lnB>
                  </a:tcPr>
                </a:tc>
                <a:tc>
                  <a:txBody>
                    <a:bodyPr/>
                    <a:lstStyle/>
                    <a:p>
                      <a:pPr algn="ctr"/>
                      <a:r>
                        <a:rPr lang="en-US" sz="1800"/>
                        <a:t>0.19%</a:t>
                      </a:r>
                    </a:p>
                  </a:txBody>
                  <a:tcPr marL="0" marR="0" marT="0" marB="0">
                    <a:lnL>
                      <a:noFill/>
                    </a:lnL>
                    <a:lnR>
                      <a:noFill/>
                    </a:lnR>
                    <a:lnT>
                      <a:noFill/>
                    </a:lnT>
                    <a:lnB>
                      <a:noFill/>
                    </a:lnB>
                  </a:tcPr>
                </a:tc>
                <a:tc>
                  <a:txBody>
                    <a:bodyPr/>
                    <a:lstStyle/>
                    <a:p>
                      <a:pPr algn="ctr"/>
                      <a:r>
                        <a:rPr lang="en-US" sz="1800" dirty="0"/>
                        <a:t>0-90%</a:t>
                      </a:r>
                    </a:p>
                  </a:txBody>
                  <a:tcPr marL="0" marR="0" marT="0" marB="0">
                    <a:lnL>
                      <a:noFill/>
                    </a:lnL>
                    <a:lnR>
                      <a:noFill/>
                    </a:lnR>
                    <a:lnT>
                      <a:noFill/>
                    </a:lnT>
                    <a:lnB>
                      <a:noFill/>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CBERS</a:t>
            </a:r>
            <a:endParaRPr lang="en-US" dirty="0"/>
          </a:p>
        </p:txBody>
      </p:sp>
      <p:sp>
        <p:nvSpPr>
          <p:cNvPr id="3" name="Content Placeholder 2"/>
          <p:cNvSpPr>
            <a:spLocks noGrp="1"/>
          </p:cNvSpPr>
          <p:nvPr>
            <p:ph idx="1"/>
          </p:nvPr>
        </p:nvSpPr>
        <p:spPr>
          <a:xfrm>
            <a:off x="296863" y="1457325"/>
            <a:ext cx="8445500" cy="942975"/>
          </a:xfrm>
        </p:spPr>
        <p:txBody>
          <a:bodyPr/>
          <a:lstStyle/>
          <a:p>
            <a:r>
              <a:rPr lang="en-US" dirty="0" smtClean="0"/>
              <a:t>CBERS-1 (China-Brazil Earth Resources Satellite) - 1st Generation Satellite Series</a:t>
            </a:r>
            <a:endParaRPr lang="en-US" dirty="0"/>
          </a:p>
        </p:txBody>
      </p:sp>
      <p:graphicFrame>
        <p:nvGraphicFramePr>
          <p:cNvPr id="4" name="Table 3"/>
          <p:cNvGraphicFramePr>
            <a:graphicFrameLocks noGrp="1"/>
          </p:cNvGraphicFramePr>
          <p:nvPr/>
        </p:nvGraphicFramePr>
        <p:xfrm>
          <a:off x="469900" y="2826665"/>
          <a:ext cx="8432799" cy="3641022"/>
        </p:xfrm>
        <a:graphic>
          <a:graphicData uri="http://schemas.openxmlformats.org/drawingml/2006/table">
            <a:tbl>
              <a:tblPr/>
              <a:tblGrid>
                <a:gridCol w="1968500"/>
                <a:gridCol w="2552700"/>
                <a:gridCol w="3911599"/>
              </a:tblGrid>
              <a:tr h="243485">
                <a:tc>
                  <a:txBody>
                    <a:bodyPr/>
                    <a:lstStyle/>
                    <a:p>
                      <a:pPr algn="l"/>
                      <a:r>
                        <a:rPr lang="en-US" sz="1800"/>
                        <a:t>Spacecraft</a:t>
                      </a:r>
                    </a:p>
                  </a:txBody>
                  <a:tcPr marL="0" marR="0" marT="0" marB="0">
                    <a:lnL>
                      <a:noFill/>
                    </a:lnL>
                    <a:lnR>
                      <a:noFill/>
                    </a:lnR>
                    <a:lnT>
                      <a:noFill/>
                    </a:lnT>
                    <a:lnB>
                      <a:noFill/>
                    </a:lnB>
                  </a:tcPr>
                </a:tc>
                <a:tc>
                  <a:txBody>
                    <a:bodyPr/>
                    <a:lstStyle/>
                    <a:p>
                      <a:pPr algn="l"/>
                      <a:r>
                        <a:rPr lang="en-US" sz="1800"/>
                        <a:t>Launch Date</a:t>
                      </a:r>
                    </a:p>
                  </a:txBody>
                  <a:tcPr marL="0" marR="0" marT="0" marB="0">
                    <a:lnL>
                      <a:noFill/>
                    </a:lnL>
                    <a:lnR>
                      <a:noFill/>
                    </a:lnR>
                    <a:lnT>
                      <a:noFill/>
                    </a:lnT>
                    <a:lnB>
                      <a:noFill/>
                    </a:lnB>
                  </a:tcPr>
                </a:tc>
                <a:tc>
                  <a:txBody>
                    <a:bodyPr/>
                    <a:lstStyle/>
                    <a:p>
                      <a:pPr algn="l"/>
                      <a:r>
                        <a:rPr lang="en-US" sz="1800"/>
                        <a:t>Comment</a:t>
                      </a:r>
                    </a:p>
                  </a:txBody>
                  <a:tcPr marL="0" marR="0" marT="0" marB="0">
                    <a:lnL>
                      <a:noFill/>
                    </a:lnL>
                    <a:lnR>
                      <a:noFill/>
                    </a:lnR>
                    <a:lnT>
                      <a:noFill/>
                    </a:lnT>
                    <a:lnB>
                      <a:noFill/>
                    </a:lnB>
                  </a:tcPr>
                </a:tc>
              </a:tr>
              <a:tr h="721436">
                <a:tc>
                  <a:txBody>
                    <a:bodyPr/>
                    <a:lstStyle/>
                    <a:p>
                      <a:pPr algn="l"/>
                      <a:r>
                        <a:rPr lang="en-US" sz="1800" dirty="0"/>
                        <a:t>CBERS-1</a:t>
                      </a:r>
                      <a:br>
                        <a:rPr lang="en-US" sz="1800" dirty="0"/>
                      </a:br>
                      <a:r>
                        <a:rPr lang="en-US" sz="1800" dirty="0"/>
                        <a:t>(ZY-1 FM1)</a:t>
                      </a:r>
                    </a:p>
                  </a:txBody>
                  <a:tcPr marL="0" marR="0" marT="0" marB="0">
                    <a:lnL>
                      <a:noFill/>
                    </a:lnL>
                    <a:lnR>
                      <a:noFill/>
                    </a:lnR>
                    <a:lnT>
                      <a:noFill/>
                    </a:lnT>
                    <a:lnB>
                      <a:noFill/>
                    </a:lnB>
                  </a:tcPr>
                </a:tc>
                <a:tc>
                  <a:txBody>
                    <a:bodyPr/>
                    <a:lstStyle/>
                    <a:p>
                      <a:pPr algn="l"/>
                      <a:r>
                        <a:rPr lang="en-US" sz="1800"/>
                        <a:t>Oct. 14, 1999</a:t>
                      </a:r>
                    </a:p>
                  </a:txBody>
                  <a:tcPr marL="0" marR="0" marT="0" marB="0">
                    <a:lnL>
                      <a:noFill/>
                    </a:lnL>
                    <a:lnR>
                      <a:noFill/>
                    </a:lnR>
                    <a:lnT>
                      <a:noFill/>
                    </a:lnT>
                    <a:lnB>
                      <a:noFill/>
                    </a:lnB>
                  </a:tcPr>
                </a:tc>
                <a:tc>
                  <a:txBody>
                    <a:bodyPr/>
                    <a:lstStyle/>
                    <a:p>
                      <a:pPr algn="l"/>
                      <a:r>
                        <a:rPr lang="en-US" sz="1800"/>
                        <a:t>The spacecraft operated until Aug. 2003</a:t>
                      </a:r>
                    </a:p>
                  </a:txBody>
                  <a:tcPr marL="0" marR="0" marT="0" marB="0">
                    <a:lnL>
                      <a:noFill/>
                    </a:lnL>
                    <a:lnR>
                      <a:noFill/>
                    </a:lnR>
                    <a:lnT>
                      <a:noFill/>
                    </a:lnT>
                    <a:lnB>
                      <a:noFill/>
                    </a:lnB>
                  </a:tcPr>
                </a:tc>
              </a:tr>
              <a:tr h="1202394">
                <a:tc>
                  <a:txBody>
                    <a:bodyPr/>
                    <a:lstStyle/>
                    <a:p>
                      <a:pPr algn="l"/>
                      <a:r>
                        <a:rPr lang="en-US" sz="1800"/>
                        <a:t>CBERS-2</a:t>
                      </a:r>
                      <a:br>
                        <a:rPr lang="en-US" sz="1800"/>
                      </a:br>
                      <a:r>
                        <a:rPr lang="en-US" sz="1800"/>
                        <a:t>ZY-1 FM2)</a:t>
                      </a:r>
                    </a:p>
                  </a:txBody>
                  <a:tcPr marL="0" marR="0" marT="0" marB="0">
                    <a:lnL>
                      <a:noFill/>
                    </a:lnL>
                    <a:lnR>
                      <a:noFill/>
                    </a:lnR>
                    <a:lnT>
                      <a:noFill/>
                    </a:lnT>
                    <a:lnB>
                      <a:noFill/>
                    </a:lnB>
                  </a:tcPr>
                </a:tc>
                <a:tc>
                  <a:txBody>
                    <a:bodyPr/>
                    <a:lstStyle/>
                    <a:p>
                      <a:pPr algn="l"/>
                      <a:r>
                        <a:rPr lang="en-US" sz="1800"/>
                        <a:t>Oct. 21, 2003</a:t>
                      </a:r>
                    </a:p>
                  </a:txBody>
                  <a:tcPr marL="0" marR="0" marT="0" marB="0">
                    <a:lnL>
                      <a:noFill/>
                    </a:lnL>
                    <a:lnR>
                      <a:noFill/>
                    </a:lnR>
                    <a:lnT>
                      <a:noFill/>
                    </a:lnT>
                    <a:lnB>
                      <a:noFill/>
                    </a:lnB>
                  </a:tcPr>
                </a:tc>
                <a:tc>
                  <a:txBody>
                    <a:bodyPr/>
                    <a:lstStyle/>
                    <a:p>
                      <a:pPr algn="l"/>
                      <a:r>
                        <a:rPr lang="en-US" sz="1800"/>
                        <a:t>The spacecraft was retired in late 2007 when imagery from CBERS-2B was available</a:t>
                      </a:r>
                    </a:p>
                  </a:txBody>
                  <a:tcPr marL="0" marR="0" marT="0" marB="0">
                    <a:lnL>
                      <a:noFill/>
                    </a:lnL>
                    <a:lnR>
                      <a:noFill/>
                    </a:lnR>
                    <a:lnT>
                      <a:noFill/>
                    </a:lnT>
                    <a:lnB>
                      <a:noFill/>
                    </a:lnB>
                  </a:tcPr>
                </a:tc>
              </a:tr>
              <a:tr h="1442872">
                <a:tc>
                  <a:txBody>
                    <a:bodyPr/>
                    <a:lstStyle/>
                    <a:p>
                      <a:pPr algn="l"/>
                      <a:r>
                        <a:rPr lang="en-US" sz="1800"/>
                        <a:t>CBERS-2B</a:t>
                      </a:r>
                      <a:br>
                        <a:rPr lang="en-US" sz="1800"/>
                      </a:br>
                      <a:r>
                        <a:rPr lang="en-US" sz="1800"/>
                        <a:t>(ZY-1 FM2B)</a:t>
                      </a:r>
                    </a:p>
                  </a:txBody>
                  <a:tcPr marL="0" marR="0" marT="0" marB="0">
                    <a:lnL>
                      <a:noFill/>
                    </a:lnL>
                    <a:lnR>
                      <a:noFill/>
                    </a:lnR>
                    <a:lnT>
                      <a:noFill/>
                    </a:lnT>
                    <a:lnB>
                      <a:noFill/>
                    </a:lnB>
                  </a:tcPr>
                </a:tc>
                <a:tc>
                  <a:txBody>
                    <a:bodyPr/>
                    <a:lstStyle/>
                    <a:p>
                      <a:pPr algn="l"/>
                      <a:r>
                        <a:rPr lang="en-US" sz="1800"/>
                        <a:t>Sept. 19, 2007</a:t>
                      </a:r>
                    </a:p>
                  </a:txBody>
                  <a:tcPr marL="0" marR="0" marT="0" marB="0">
                    <a:lnL>
                      <a:noFill/>
                    </a:lnL>
                    <a:lnR>
                      <a:noFill/>
                    </a:lnR>
                    <a:lnT>
                      <a:noFill/>
                    </a:lnT>
                    <a:lnB>
                      <a:noFill/>
                    </a:lnB>
                  </a:tcPr>
                </a:tc>
                <a:tc>
                  <a:txBody>
                    <a:bodyPr/>
                    <a:lstStyle/>
                    <a:p>
                      <a:pPr algn="l"/>
                      <a:r>
                        <a:rPr lang="en-US" sz="1800" dirty="0"/>
                        <a:t>The spacecraft is operational in 2010 — but was retired on May 10, 2010 due to a power failure.</a:t>
                      </a:r>
                    </a:p>
                  </a:txBody>
                  <a:tcPr marL="0" marR="0" marT="0" marB="0">
                    <a:lnL>
                      <a:noFill/>
                    </a:lnL>
                    <a:lnR>
                      <a:noFill/>
                    </a:lnR>
                    <a:lnT>
                      <a:noFill/>
                    </a:lnT>
                    <a:lnB>
                      <a:noFill/>
                    </a:lnB>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CBERS - CCD</a:t>
            </a:r>
            <a:endParaRPr lang="en-US" dirty="0"/>
          </a:p>
        </p:txBody>
      </p:sp>
      <p:sp>
        <p:nvSpPr>
          <p:cNvPr id="3" name="Content Placeholder 2"/>
          <p:cNvSpPr>
            <a:spLocks noGrp="1"/>
          </p:cNvSpPr>
          <p:nvPr>
            <p:ph idx="1"/>
          </p:nvPr>
        </p:nvSpPr>
        <p:spPr/>
        <p:txBody>
          <a:bodyPr/>
          <a:lstStyle/>
          <a:p>
            <a:r>
              <a:rPr lang="en-US" dirty="0" smtClean="0"/>
              <a:t>HRCC (High Resolution CCD Camera)</a:t>
            </a:r>
          </a:p>
          <a:p>
            <a:r>
              <a:rPr lang="en-US" dirty="0" smtClean="0"/>
              <a:t>Spatial resolution: 20 m</a:t>
            </a:r>
            <a:endParaRPr lang="en-US" dirty="0"/>
          </a:p>
        </p:txBody>
      </p:sp>
      <p:graphicFrame>
        <p:nvGraphicFramePr>
          <p:cNvPr id="4" name="Table 3"/>
          <p:cNvGraphicFramePr>
            <a:graphicFrameLocks noGrp="1"/>
          </p:cNvGraphicFramePr>
          <p:nvPr/>
        </p:nvGraphicFramePr>
        <p:xfrm>
          <a:off x="296863" y="3029585"/>
          <a:ext cx="8770937" cy="3291840"/>
        </p:xfrm>
        <a:graphic>
          <a:graphicData uri="http://schemas.openxmlformats.org/drawingml/2006/table">
            <a:tbl>
              <a:tblPr/>
              <a:tblGrid>
                <a:gridCol w="1252991"/>
                <a:gridCol w="1252991"/>
                <a:gridCol w="1252991"/>
                <a:gridCol w="1252991"/>
                <a:gridCol w="1252991"/>
                <a:gridCol w="1252991"/>
                <a:gridCol w="1252991"/>
              </a:tblGrid>
              <a:tr h="0">
                <a:tc rowSpan="2">
                  <a:txBody>
                    <a:bodyPr/>
                    <a:lstStyle/>
                    <a:p>
                      <a:pPr algn="ctr"/>
                      <a:r>
                        <a:rPr lang="en-US" b="1" dirty="0"/>
                        <a:t>Parameter</a:t>
                      </a:r>
                    </a:p>
                  </a:txBody>
                  <a:tcPr marL="0" marR="0" marT="0" marB="0">
                    <a:lnL>
                      <a:noFill/>
                    </a:lnL>
                    <a:lnR>
                      <a:noFill/>
                    </a:lnR>
                    <a:lnT>
                      <a:noFill/>
                    </a:lnT>
                    <a:lnB>
                      <a:noFill/>
                    </a:lnB>
                  </a:tcPr>
                </a:tc>
                <a:tc rowSpan="2">
                  <a:txBody>
                    <a:bodyPr/>
                    <a:lstStyle/>
                    <a:p>
                      <a:pPr algn="ctr"/>
                      <a:r>
                        <a:rPr lang="en-US" b="1" dirty="0"/>
                        <a:t>Band</a:t>
                      </a:r>
                    </a:p>
                  </a:txBody>
                  <a:tcPr marL="0" marR="0" marT="0" marB="0">
                    <a:lnL>
                      <a:noFill/>
                    </a:lnL>
                    <a:lnR>
                      <a:noFill/>
                    </a:lnR>
                    <a:lnT>
                      <a:noFill/>
                    </a:lnT>
                    <a:lnB>
                      <a:noFill/>
                    </a:lnB>
                  </a:tcPr>
                </a:tc>
                <a:tc rowSpan="2">
                  <a:txBody>
                    <a:bodyPr/>
                    <a:lstStyle/>
                    <a:p>
                      <a:pPr algn="ctr"/>
                      <a:r>
                        <a:rPr lang="en-US" b="1" dirty="0"/>
                        <a:t>Wavelength</a:t>
                      </a:r>
                    </a:p>
                  </a:txBody>
                  <a:tcPr marL="0" marR="0" marT="0" marB="0">
                    <a:lnL>
                      <a:noFill/>
                    </a:lnL>
                    <a:lnR>
                      <a:noFill/>
                    </a:lnR>
                    <a:lnT>
                      <a:noFill/>
                    </a:lnT>
                    <a:lnB>
                      <a:noFill/>
                    </a:lnB>
                  </a:tcPr>
                </a:tc>
                <a:tc gridSpan="2">
                  <a:txBody>
                    <a:bodyPr/>
                    <a:lstStyle/>
                    <a:p>
                      <a:pPr algn="ctr"/>
                      <a:r>
                        <a:rPr lang="en-US" b="1" dirty="0"/>
                        <a:t>Radiance (W/m</a:t>
                      </a:r>
                      <a:r>
                        <a:rPr lang="en-US" b="1" baseline="30000" dirty="0"/>
                        <a:t>2</a:t>
                      </a:r>
                      <a:r>
                        <a:rPr lang="en-US" b="1" dirty="0"/>
                        <a:t> </a:t>
                      </a:r>
                      <a:r>
                        <a:rPr lang="en-US" b="1" dirty="0" err="1"/>
                        <a:t>sr</a:t>
                      </a:r>
                      <a:r>
                        <a:rPr lang="en-US" b="1" dirty="0"/>
                        <a:t>)</a:t>
                      </a:r>
                    </a:p>
                  </a:txBody>
                  <a:tcPr marL="0" marR="0" marT="0" marB="0">
                    <a:lnL>
                      <a:noFill/>
                    </a:lnL>
                    <a:lnR>
                      <a:noFill/>
                    </a:lnR>
                    <a:lnT>
                      <a:noFill/>
                    </a:lnT>
                    <a:lnB>
                      <a:noFill/>
                    </a:lnB>
                  </a:tcPr>
                </a:tc>
                <a:tc hMerge="1">
                  <a:txBody>
                    <a:bodyPr/>
                    <a:lstStyle/>
                    <a:p>
                      <a:endParaRPr lang="en-US"/>
                    </a:p>
                  </a:txBody>
                  <a:tcPr/>
                </a:tc>
                <a:tc gridSpan="2">
                  <a:txBody>
                    <a:bodyPr/>
                    <a:lstStyle/>
                    <a:p>
                      <a:pPr algn="ctr"/>
                      <a:r>
                        <a:rPr lang="en-US" b="1"/>
                        <a:t>SNR (dB)</a:t>
                      </a:r>
                    </a:p>
                  </a:txBody>
                  <a:tcPr marL="0" marR="0" marT="0" marB="0">
                    <a:lnL>
                      <a:noFill/>
                    </a:lnL>
                    <a:lnR>
                      <a:noFill/>
                    </a:lnR>
                    <a:lnT>
                      <a:noFill/>
                    </a:lnT>
                    <a:lnB>
                      <a:noFill/>
                    </a:lnB>
                  </a:tcPr>
                </a:tc>
                <a:tc hMerge="1">
                  <a:txBody>
                    <a:bodyPr/>
                    <a:lstStyle/>
                    <a:p>
                      <a:endParaRPr lang="en-US"/>
                    </a:p>
                  </a:txBody>
                  <a:tcPr/>
                </a:tc>
              </a:tr>
              <a:tr h="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b="1" dirty="0"/>
                        <a:t>Maximum</a:t>
                      </a:r>
                    </a:p>
                  </a:txBody>
                  <a:tcPr marL="0" marR="0" marT="0" marB="0">
                    <a:lnL>
                      <a:noFill/>
                    </a:lnL>
                    <a:lnR>
                      <a:noFill/>
                    </a:lnR>
                    <a:lnT>
                      <a:noFill/>
                    </a:lnT>
                    <a:lnB>
                      <a:noFill/>
                    </a:lnB>
                  </a:tcPr>
                </a:tc>
                <a:tc>
                  <a:txBody>
                    <a:bodyPr/>
                    <a:lstStyle/>
                    <a:p>
                      <a:pPr algn="ctr"/>
                      <a:r>
                        <a:rPr lang="en-US" b="1" dirty="0"/>
                        <a:t>Minimum</a:t>
                      </a:r>
                    </a:p>
                  </a:txBody>
                  <a:tcPr marL="0" marR="0" marT="0" marB="0">
                    <a:lnL>
                      <a:noFill/>
                    </a:lnL>
                    <a:lnR>
                      <a:noFill/>
                    </a:lnR>
                    <a:lnT>
                      <a:noFill/>
                    </a:lnT>
                    <a:lnB>
                      <a:noFill/>
                    </a:lnB>
                  </a:tcPr>
                </a:tc>
                <a:tc>
                  <a:txBody>
                    <a:bodyPr/>
                    <a:lstStyle/>
                    <a:p>
                      <a:pPr algn="ctr"/>
                      <a:r>
                        <a:rPr lang="en-US" b="1" dirty="0"/>
                        <a:t>Maximum</a:t>
                      </a:r>
                    </a:p>
                  </a:txBody>
                  <a:tcPr marL="0" marR="0" marT="0" marB="0">
                    <a:lnL>
                      <a:noFill/>
                    </a:lnL>
                    <a:lnR>
                      <a:noFill/>
                    </a:lnR>
                    <a:lnT>
                      <a:noFill/>
                    </a:lnT>
                    <a:lnB>
                      <a:noFill/>
                    </a:lnB>
                  </a:tcPr>
                </a:tc>
                <a:tc>
                  <a:txBody>
                    <a:bodyPr/>
                    <a:lstStyle/>
                    <a:p>
                      <a:pPr algn="ctr"/>
                      <a:r>
                        <a:rPr lang="en-US" b="1" dirty="0"/>
                        <a:t>Minimum</a:t>
                      </a:r>
                    </a:p>
                  </a:txBody>
                  <a:tcPr marL="0" marR="0" marT="0" marB="0">
                    <a:lnL>
                      <a:noFill/>
                    </a:lnL>
                    <a:lnR>
                      <a:noFill/>
                    </a:lnR>
                    <a:lnT>
                      <a:noFill/>
                    </a:lnT>
                    <a:lnB>
                      <a:noFill/>
                    </a:lnB>
                  </a:tcPr>
                </a:tc>
              </a:tr>
              <a:tr h="0">
                <a:tc>
                  <a:txBody>
                    <a:bodyPr/>
                    <a:lstStyle/>
                    <a:p>
                      <a:pPr algn="ctr"/>
                      <a:r>
                        <a:rPr lang="en-US"/>
                        <a:t>MS band</a:t>
                      </a:r>
                    </a:p>
                  </a:txBody>
                  <a:tcPr marL="0" marR="0" marT="0" marB="0">
                    <a:lnL>
                      <a:noFill/>
                    </a:lnL>
                    <a:lnR>
                      <a:noFill/>
                    </a:lnR>
                    <a:lnT>
                      <a:noFill/>
                    </a:lnT>
                    <a:lnB>
                      <a:noFill/>
                    </a:lnB>
                  </a:tcPr>
                </a:tc>
                <a:tc>
                  <a:txBody>
                    <a:bodyPr/>
                    <a:lstStyle/>
                    <a:p>
                      <a:pPr algn="ctr"/>
                      <a:r>
                        <a:rPr lang="en-US"/>
                        <a:t>B1</a:t>
                      </a:r>
                      <a:br>
                        <a:rPr lang="en-US"/>
                      </a:br>
                      <a:r>
                        <a:rPr lang="en-US"/>
                        <a:t>B2</a:t>
                      </a:r>
                      <a:br>
                        <a:rPr lang="en-US"/>
                      </a:br>
                      <a:r>
                        <a:rPr lang="en-US"/>
                        <a:t>B3</a:t>
                      </a:r>
                      <a:br>
                        <a:rPr lang="en-US"/>
                      </a:br>
                      <a:r>
                        <a:rPr lang="en-US"/>
                        <a:t>B4</a:t>
                      </a:r>
                    </a:p>
                  </a:txBody>
                  <a:tcPr marL="0" marR="0" marT="0" marB="0">
                    <a:lnL>
                      <a:noFill/>
                    </a:lnL>
                    <a:lnR>
                      <a:noFill/>
                    </a:lnR>
                    <a:lnT>
                      <a:noFill/>
                    </a:lnT>
                    <a:lnB>
                      <a:noFill/>
                    </a:lnB>
                  </a:tcPr>
                </a:tc>
                <a:tc>
                  <a:txBody>
                    <a:bodyPr/>
                    <a:lstStyle/>
                    <a:p>
                      <a:pPr algn="ctr"/>
                      <a:r>
                        <a:rPr lang="en-US"/>
                        <a:t>0.42-0.52 µm</a:t>
                      </a:r>
                      <a:br>
                        <a:rPr lang="en-US"/>
                      </a:br>
                      <a:r>
                        <a:rPr lang="en-US"/>
                        <a:t>0.52-0.59 µm</a:t>
                      </a:r>
                      <a:br>
                        <a:rPr lang="en-US"/>
                      </a:br>
                      <a:r>
                        <a:rPr lang="en-US"/>
                        <a:t>0.63-0.69 µm</a:t>
                      </a:r>
                      <a:br>
                        <a:rPr lang="en-US"/>
                      </a:br>
                      <a:r>
                        <a:rPr lang="en-US"/>
                        <a:t>0.77-0.89 µm</a:t>
                      </a:r>
                    </a:p>
                  </a:txBody>
                  <a:tcPr marL="0" marR="0" marT="0" marB="0">
                    <a:lnL>
                      <a:noFill/>
                    </a:lnL>
                    <a:lnR>
                      <a:noFill/>
                    </a:lnR>
                    <a:lnT>
                      <a:noFill/>
                    </a:lnT>
                    <a:lnB>
                      <a:noFill/>
                    </a:lnB>
                  </a:tcPr>
                </a:tc>
                <a:tc>
                  <a:txBody>
                    <a:bodyPr/>
                    <a:lstStyle/>
                    <a:p>
                      <a:pPr algn="ctr"/>
                      <a:r>
                        <a:rPr lang="en-US"/>
                        <a:t>28.7</a:t>
                      </a:r>
                      <a:br>
                        <a:rPr lang="en-US"/>
                      </a:br>
                      <a:r>
                        <a:rPr lang="en-US"/>
                        <a:t>30.1</a:t>
                      </a:r>
                      <a:br>
                        <a:rPr lang="en-US"/>
                      </a:br>
                      <a:r>
                        <a:rPr lang="en-US"/>
                        <a:t>25.9</a:t>
                      </a:r>
                      <a:br>
                        <a:rPr lang="en-US"/>
                      </a:br>
                      <a:r>
                        <a:rPr lang="en-US"/>
                        <a:t>35.6</a:t>
                      </a:r>
                    </a:p>
                  </a:txBody>
                  <a:tcPr marL="0" marR="0" marT="0" marB="0">
                    <a:lnL>
                      <a:noFill/>
                    </a:lnL>
                    <a:lnR>
                      <a:noFill/>
                    </a:lnR>
                    <a:lnT>
                      <a:noFill/>
                    </a:lnT>
                    <a:lnB>
                      <a:noFill/>
                    </a:lnB>
                  </a:tcPr>
                </a:tc>
                <a:tc>
                  <a:txBody>
                    <a:bodyPr/>
                    <a:lstStyle/>
                    <a:p>
                      <a:pPr algn="ctr"/>
                      <a:r>
                        <a:rPr lang="en-US"/>
                        <a:t>4.6</a:t>
                      </a:r>
                      <a:br>
                        <a:rPr lang="en-US"/>
                      </a:br>
                      <a:r>
                        <a:rPr lang="en-US"/>
                        <a:t>3.7</a:t>
                      </a:r>
                      <a:br>
                        <a:rPr lang="en-US"/>
                      </a:br>
                      <a:r>
                        <a:rPr lang="en-US"/>
                        <a:t>2.4</a:t>
                      </a:r>
                      <a:br>
                        <a:rPr lang="en-US"/>
                      </a:br>
                      <a:r>
                        <a:rPr lang="en-US"/>
                        <a:t>2.7</a:t>
                      </a:r>
                    </a:p>
                  </a:txBody>
                  <a:tcPr marL="0" marR="0" marT="0" marB="0">
                    <a:lnL>
                      <a:noFill/>
                    </a:lnL>
                    <a:lnR>
                      <a:noFill/>
                    </a:lnR>
                    <a:lnT>
                      <a:noFill/>
                    </a:lnT>
                    <a:lnB>
                      <a:noFill/>
                    </a:lnB>
                  </a:tcPr>
                </a:tc>
                <a:tc>
                  <a:txBody>
                    <a:bodyPr/>
                    <a:lstStyle/>
                    <a:p>
                      <a:pPr algn="ctr"/>
                      <a:r>
                        <a:rPr lang="en-US"/>
                        <a:t>48</a:t>
                      </a:r>
                      <a:br>
                        <a:rPr lang="en-US"/>
                      </a:br>
                      <a:r>
                        <a:rPr lang="en-US"/>
                        <a:t>50</a:t>
                      </a:r>
                      <a:br>
                        <a:rPr lang="en-US"/>
                      </a:br>
                      <a:r>
                        <a:rPr lang="en-US"/>
                        <a:t>48</a:t>
                      </a:r>
                      <a:br>
                        <a:rPr lang="en-US"/>
                      </a:br>
                      <a:r>
                        <a:rPr lang="en-US"/>
                        <a:t>52</a:t>
                      </a:r>
                    </a:p>
                  </a:txBody>
                  <a:tcPr marL="0" marR="0" marT="0" marB="0">
                    <a:lnL>
                      <a:noFill/>
                    </a:lnL>
                    <a:lnR>
                      <a:noFill/>
                    </a:lnR>
                    <a:lnT>
                      <a:noFill/>
                    </a:lnT>
                    <a:lnB>
                      <a:noFill/>
                    </a:lnB>
                  </a:tcPr>
                </a:tc>
                <a:tc>
                  <a:txBody>
                    <a:bodyPr/>
                    <a:lstStyle/>
                    <a:p>
                      <a:pPr algn="ctr"/>
                      <a:r>
                        <a:rPr lang="en-US"/>
                        <a:t>32</a:t>
                      </a:r>
                      <a:br>
                        <a:rPr lang="en-US"/>
                      </a:br>
                      <a:r>
                        <a:rPr lang="en-US"/>
                        <a:t>31</a:t>
                      </a:r>
                      <a:br>
                        <a:rPr lang="en-US"/>
                      </a:br>
                      <a:r>
                        <a:rPr lang="en-US"/>
                        <a:t>26</a:t>
                      </a:r>
                      <a:br>
                        <a:rPr lang="en-US"/>
                      </a:br>
                      <a:r>
                        <a:rPr lang="en-US"/>
                        <a:t>29</a:t>
                      </a:r>
                    </a:p>
                  </a:txBody>
                  <a:tcPr marL="0" marR="0" marT="0" marB="0">
                    <a:lnL>
                      <a:noFill/>
                    </a:lnL>
                    <a:lnR>
                      <a:noFill/>
                    </a:lnR>
                    <a:lnT>
                      <a:noFill/>
                    </a:lnT>
                    <a:lnB>
                      <a:noFill/>
                    </a:lnB>
                  </a:tcPr>
                </a:tc>
              </a:tr>
              <a:tr h="0">
                <a:tc>
                  <a:txBody>
                    <a:bodyPr/>
                    <a:lstStyle/>
                    <a:p>
                      <a:pPr algn="ctr"/>
                      <a:r>
                        <a:rPr lang="en-US"/>
                        <a:t>PAN band</a:t>
                      </a:r>
                    </a:p>
                  </a:txBody>
                  <a:tcPr marL="0" marR="0" marT="0" marB="0">
                    <a:lnL>
                      <a:noFill/>
                    </a:lnL>
                    <a:lnR>
                      <a:noFill/>
                    </a:lnR>
                    <a:lnT>
                      <a:noFill/>
                    </a:lnT>
                    <a:lnB>
                      <a:noFill/>
                    </a:lnB>
                  </a:tcPr>
                </a:tc>
                <a:tc>
                  <a:txBody>
                    <a:bodyPr/>
                    <a:lstStyle/>
                    <a:p>
                      <a:pPr algn="ctr"/>
                      <a:r>
                        <a:rPr lang="en-US"/>
                        <a:t>B5</a:t>
                      </a:r>
                    </a:p>
                  </a:txBody>
                  <a:tcPr marL="0" marR="0" marT="0" marB="0">
                    <a:lnL>
                      <a:noFill/>
                    </a:lnL>
                    <a:lnR>
                      <a:noFill/>
                    </a:lnR>
                    <a:lnT>
                      <a:noFill/>
                    </a:lnT>
                    <a:lnB>
                      <a:noFill/>
                    </a:lnB>
                  </a:tcPr>
                </a:tc>
                <a:tc>
                  <a:txBody>
                    <a:bodyPr/>
                    <a:lstStyle/>
                    <a:p>
                      <a:pPr algn="ctr"/>
                      <a:r>
                        <a:rPr lang="en-US"/>
                        <a:t>0.51-0.73 µm</a:t>
                      </a:r>
                    </a:p>
                  </a:txBody>
                  <a:tcPr marL="0" marR="0" marT="0" marB="0">
                    <a:lnL>
                      <a:noFill/>
                    </a:lnL>
                    <a:lnR>
                      <a:noFill/>
                    </a:lnR>
                    <a:lnT>
                      <a:noFill/>
                    </a:lnT>
                    <a:lnB>
                      <a:noFill/>
                    </a:lnB>
                  </a:tcPr>
                </a:tc>
                <a:tc>
                  <a:txBody>
                    <a:bodyPr/>
                    <a:lstStyle/>
                    <a:p>
                      <a:pPr algn="ctr"/>
                      <a:r>
                        <a:rPr lang="en-US"/>
                        <a:t>55.6</a:t>
                      </a:r>
                    </a:p>
                  </a:txBody>
                  <a:tcPr marL="0" marR="0" marT="0" marB="0">
                    <a:lnL>
                      <a:noFill/>
                    </a:lnL>
                    <a:lnR>
                      <a:noFill/>
                    </a:lnR>
                    <a:lnT>
                      <a:noFill/>
                    </a:lnT>
                    <a:lnB>
                      <a:noFill/>
                    </a:lnB>
                  </a:tcPr>
                </a:tc>
                <a:tc>
                  <a:txBody>
                    <a:bodyPr/>
                    <a:lstStyle/>
                    <a:p>
                      <a:pPr algn="ctr"/>
                      <a:r>
                        <a:rPr lang="en-US"/>
                        <a:t>9.0</a:t>
                      </a:r>
                    </a:p>
                  </a:txBody>
                  <a:tcPr marL="0" marR="0" marT="0" marB="0">
                    <a:lnL>
                      <a:noFill/>
                    </a:lnL>
                    <a:lnR>
                      <a:noFill/>
                    </a:lnR>
                    <a:lnT>
                      <a:noFill/>
                    </a:lnT>
                    <a:lnB>
                      <a:noFill/>
                    </a:lnB>
                  </a:tcPr>
                </a:tc>
                <a:tc>
                  <a:txBody>
                    <a:bodyPr/>
                    <a:lstStyle/>
                    <a:p>
                      <a:pPr algn="ctr"/>
                      <a:r>
                        <a:rPr lang="en-US"/>
                        <a:t>53</a:t>
                      </a:r>
                    </a:p>
                  </a:txBody>
                  <a:tcPr marL="0" marR="0" marT="0" marB="0">
                    <a:lnL>
                      <a:noFill/>
                    </a:lnL>
                    <a:lnR>
                      <a:noFill/>
                    </a:lnR>
                    <a:lnT>
                      <a:noFill/>
                    </a:lnT>
                    <a:lnB>
                      <a:noFill/>
                    </a:lnB>
                  </a:tcPr>
                </a:tc>
                <a:tc>
                  <a:txBody>
                    <a:bodyPr/>
                    <a:lstStyle/>
                    <a:p>
                      <a:pPr algn="ctr"/>
                      <a:r>
                        <a:rPr lang="en-US" dirty="0"/>
                        <a:t>37</a:t>
                      </a:r>
                    </a:p>
                  </a:txBody>
                  <a:tcPr marL="0" marR="0" marT="0" marB="0">
                    <a:lnL>
                      <a:noFill/>
                    </a:lnL>
                    <a:lnR>
                      <a:noFill/>
                    </a:lnR>
                    <a:lnT>
                      <a:noFill/>
                    </a:lnT>
                    <a:lnB>
                      <a:noFill/>
                    </a:lnB>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GF-1</a:t>
            </a:r>
            <a:endParaRPr lang="en-US" dirty="0"/>
          </a:p>
        </p:txBody>
      </p:sp>
      <p:sp>
        <p:nvSpPr>
          <p:cNvPr id="3" name="Content Placeholder 2"/>
          <p:cNvSpPr>
            <a:spLocks noGrp="1"/>
          </p:cNvSpPr>
          <p:nvPr>
            <p:ph idx="1"/>
          </p:nvPr>
        </p:nvSpPr>
        <p:spPr>
          <a:xfrm>
            <a:off x="296863" y="1457325"/>
            <a:ext cx="8445500" cy="4752975"/>
          </a:xfrm>
        </p:spPr>
        <p:txBody>
          <a:bodyPr/>
          <a:lstStyle/>
          <a:p>
            <a:r>
              <a:rPr lang="en-US" dirty="0" smtClean="0"/>
              <a:t>GF-1 (Gaofen-1) High-resolution Imaging Satellite / CHEOS series of China</a:t>
            </a:r>
          </a:p>
          <a:p>
            <a:pPr lvl="1"/>
            <a:r>
              <a:rPr lang="en-US" dirty="0" smtClean="0"/>
              <a:t>Launch: The GF-1 spacecraft was launched on April 26, 2013 on a CZ-2D (Long March -2D) vehicle from the JSLC (</a:t>
            </a:r>
            <a:r>
              <a:rPr lang="en-US" dirty="0" err="1" smtClean="0"/>
              <a:t>Jiuquan</a:t>
            </a:r>
            <a:r>
              <a:rPr lang="en-US" dirty="0" smtClean="0"/>
              <a:t> Satellite Launch Center) in northwest China. </a:t>
            </a:r>
          </a:p>
          <a:p>
            <a:pPr lvl="1"/>
            <a:endParaRPr lang="en-US" dirty="0" smtClean="0"/>
          </a:p>
          <a:p>
            <a:pPr lvl="1"/>
            <a:r>
              <a:rPr lang="en-US" dirty="0" smtClean="0"/>
              <a:t>Orbit: Sun-synchronous orbit, altitude 645 km, inclination = 98º, LTDN (Local Time on Descending Node) = 10:30 hours, revisit frequency of ≤4 days.</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–GF-1 - WFV</a:t>
            </a:r>
            <a:endParaRPr lang="en-US" dirty="0"/>
          </a:p>
        </p:txBody>
      </p:sp>
      <p:sp>
        <p:nvSpPr>
          <p:cNvPr id="3" name="Content Placeholder 2"/>
          <p:cNvSpPr>
            <a:spLocks noGrp="1"/>
          </p:cNvSpPr>
          <p:nvPr>
            <p:ph idx="1"/>
          </p:nvPr>
        </p:nvSpPr>
        <p:spPr/>
        <p:txBody>
          <a:bodyPr/>
          <a:lstStyle/>
          <a:p>
            <a:r>
              <a:rPr lang="en-US" dirty="0" smtClean="0"/>
              <a:t>Instruments</a:t>
            </a:r>
          </a:p>
          <a:p>
            <a:pPr lvl="1"/>
            <a:r>
              <a:rPr lang="en-US" dirty="0" smtClean="0"/>
              <a:t>WFI (Wide Field Imager)</a:t>
            </a:r>
            <a:endParaRPr lang="en-US" dirty="0"/>
          </a:p>
        </p:txBody>
      </p:sp>
      <p:graphicFrame>
        <p:nvGraphicFramePr>
          <p:cNvPr id="6" name="Table 5"/>
          <p:cNvGraphicFramePr>
            <a:graphicFrameLocks noGrp="1"/>
          </p:cNvGraphicFramePr>
          <p:nvPr/>
        </p:nvGraphicFramePr>
        <p:xfrm>
          <a:off x="296861" y="4114800"/>
          <a:ext cx="8618538" cy="2194560"/>
        </p:xfrm>
        <a:graphic>
          <a:graphicData uri="http://schemas.openxmlformats.org/drawingml/2006/table">
            <a:tbl>
              <a:tblPr/>
              <a:tblGrid>
                <a:gridCol w="4309269"/>
                <a:gridCol w="4309269"/>
              </a:tblGrid>
              <a:tr h="0">
                <a:tc>
                  <a:txBody>
                    <a:bodyPr/>
                    <a:lstStyle/>
                    <a:p>
                      <a:pPr algn="l"/>
                      <a:r>
                        <a:rPr lang="en-US"/>
                        <a:t>Imager type</a:t>
                      </a:r>
                    </a:p>
                  </a:txBody>
                  <a:tcPr marL="0" marR="0" marT="0" marB="0">
                    <a:lnL>
                      <a:noFill/>
                    </a:lnL>
                    <a:lnR>
                      <a:noFill/>
                    </a:lnR>
                    <a:lnT>
                      <a:noFill/>
                    </a:lnT>
                    <a:lnB>
                      <a:noFill/>
                    </a:lnB>
                  </a:tcPr>
                </a:tc>
                <a:tc>
                  <a:txBody>
                    <a:bodyPr/>
                    <a:lstStyle/>
                    <a:p>
                      <a:pPr algn="l"/>
                      <a:r>
                        <a:rPr lang="en-US"/>
                        <a:t>Pushbroom with TDI capability</a:t>
                      </a:r>
                    </a:p>
                  </a:txBody>
                  <a:tcPr marL="0" marR="0" marT="0" marB="0">
                    <a:lnL>
                      <a:noFill/>
                    </a:lnL>
                    <a:lnR>
                      <a:noFill/>
                    </a:lnR>
                    <a:lnT>
                      <a:noFill/>
                    </a:lnT>
                    <a:lnB>
                      <a:noFill/>
                    </a:lnB>
                  </a:tcPr>
                </a:tc>
              </a:tr>
              <a:tr h="0">
                <a:tc>
                  <a:txBody>
                    <a:bodyPr/>
                    <a:lstStyle/>
                    <a:p>
                      <a:pPr algn="l"/>
                      <a:r>
                        <a:rPr lang="en-US"/>
                        <a:t>Spectral bands</a:t>
                      </a:r>
                    </a:p>
                  </a:txBody>
                  <a:tcPr marL="0" marR="0" marT="0" marB="0">
                    <a:lnL>
                      <a:noFill/>
                    </a:lnL>
                    <a:lnR>
                      <a:noFill/>
                    </a:lnR>
                    <a:lnT>
                      <a:noFill/>
                    </a:lnT>
                    <a:lnB>
                      <a:noFill/>
                    </a:lnB>
                  </a:tcPr>
                </a:tc>
                <a:tc>
                  <a:txBody>
                    <a:bodyPr/>
                    <a:lstStyle/>
                    <a:p>
                      <a:pPr algn="l"/>
                      <a:r>
                        <a:rPr lang="en-US"/>
                        <a:t>B1/blue: 0.45-0.52 µm</a:t>
                      </a:r>
                      <a:br>
                        <a:rPr lang="en-US"/>
                      </a:br>
                      <a:r>
                        <a:rPr lang="en-US"/>
                        <a:t>B2/green: 0.52-0.59 µm</a:t>
                      </a:r>
                      <a:br>
                        <a:rPr lang="en-US"/>
                      </a:br>
                      <a:r>
                        <a:rPr lang="en-US"/>
                        <a:t>B3/red: 0.63-0.69 µm</a:t>
                      </a:r>
                      <a:br>
                        <a:rPr lang="en-US"/>
                      </a:br>
                      <a:r>
                        <a:rPr lang="en-US"/>
                        <a:t>B4/NIR: 0.77-0.89 µm</a:t>
                      </a:r>
                    </a:p>
                  </a:txBody>
                  <a:tcPr marL="0" marR="0" marT="0" marB="0">
                    <a:lnL>
                      <a:noFill/>
                    </a:lnL>
                    <a:lnR>
                      <a:noFill/>
                    </a:lnR>
                    <a:lnT>
                      <a:noFill/>
                    </a:lnT>
                    <a:lnB>
                      <a:noFill/>
                    </a:lnB>
                  </a:tcPr>
                </a:tc>
              </a:tr>
              <a:tr h="0">
                <a:tc>
                  <a:txBody>
                    <a:bodyPr/>
                    <a:lstStyle/>
                    <a:p>
                      <a:pPr algn="l"/>
                      <a:r>
                        <a:rPr lang="en-US"/>
                        <a:t>GSD (Ground Sample Distance) at nadir</a:t>
                      </a:r>
                    </a:p>
                  </a:txBody>
                  <a:tcPr marL="0" marR="0" marT="0" marB="0">
                    <a:lnL>
                      <a:noFill/>
                    </a:lnL>
                    <a:lnR>
                      <a:noFill/>
                    </a:lnR>
                    <a:lnT>
                      <a:noFill/>
                    </a:lnT>
                    <a:lnB>
                      <a:noFill/>
                    </a:lnB>
                  </a:tcPr>
                </a:tc>
                <a:tc>
                  <a:txBody>
                    <a:bodyPr/>
                    <a:lstStyle/>
                    <a:p>
                      <a:pPr algn="l"/>
                      <a:r>
                        <a:rPr lang="en-US"/>
                        <a:t>16 m</a:t>
                      </a:r>
                    </a:p>
                  </a:txBody>
                  <a:tcPr marL="0" marR="0" marT="0" marB="0">
                    <a:lnL>
                      <a:noFill/>
                    </a:lnL>
                    <a:lnR>
                      <a:noFill/>
                    </a:lnR>
                    <a:lnT>
                      <a:noFill/>
                    </a:lnT>
                    <a:lnB>
                      <a:noFill/>
                    </a:lnB>
                  </a:tcPr>
                </a:tc>
              </a:tr>
              <a:tr h="0">
                <a:tc>
                  <a:txBody>
                    <a:bodyPr/>
                    <a:lstStyle/>
                    <a:p>
                      <a:pPr algn="l"/>
                      <a:r>
                        <a:rPr lang="en-US"/>
                        <a:t>Swath width at nadir</a:t>
                      </a:r>
                    </a:p>
                  </a:txBody>
                  <a:tcPr marL="0" marR="0" marT="0" marB="0">
                    <a:lnL>
                      <a:noFill/>
                    </a:lnL>
                    <a:lnR>
                      <a:noFill/>
                    </a:lnR>
                    <a:lnT>
                      <a:noFill/>
                    </a:lnT>
                    <a:lnB>
                      <a:noFill/>
                    </a:lnB>
                  </a:tcPr>
                </a:tc>
                <a:tc>
                  <a:txBody>
                    <a:bodyPr/>
                    <a:lstStyle/>
                    <a:p>
                      <a:pPr algn="l"/>
                      <a:r>
                        <a:rPr lang="en-US"/>
                        <a:t>830 km</a:t>
                      </a:r>
                    </a:p>
                  </a:txBody>
                  <a:tcPr marL="0" marR="0" marT="0" marB="0">
                    <a:lnL>
                      <a:noFill/>
                    </a:lnL>
                    <a:lnR>
                      <a:noFill/>
                    </a:lnR>
                    <a:lnT>
                      <a:noFill/>
                    </a:lnT>
                    <a:lnB>
                      <a:noFill/>
                    </a:lnB>
                  </a:tcPr>
                </a:tc>
              </a:tr>
              <a:tr h="0">
                <a:tc>
                  <a:txBody>
                    <a:bodyPr/>
                    <a:lstStyle/>
                    <a:p>
                      <a:pPr algn="l"/>
                      <a:r>
                        <a:rPr lang="en-US"/>
                        <a:t>Detector type</a:t>
                      </a:r>
                    </a:p>
                  </a:txBody>
                  <a:tcPr marL="0" marR="0" marT="0" marB="0">
                    <a:lnL>
                      <a:noFill/>
                    </a:lnL>
                    <a:lnR>
                      <a:noFill/>
                    </a:lnR>
                    <a:lnT>
                      <a:noFill/>
                    </a:lnT>
                    <a:lnB>
                      <a:noFill/>
                    </a:lnB>
                  </a:tcPr>
                </a:tc>
                <a:tc>
                  <a:txBody>
                    <a:bodyPr/>
                    <a:lstStyle/>
                    <a:p>
                      <a:pPr algn="l"/>
                      <a:r>
                        <a:rPr lang="en-US" dirty="0"/>
                        <a:t>CCD array</a:t>
                      </a:r>
                    </a:p>
                  </a:txBody>
                  <a:tcPr marL="0" marR="0" marT="0" marB="0">
                    <a:lnL>
                      <a:noFill/>
                    </a:lnL>
                    <a:lnR>
                      <a:noFill/>
                    </a:lnR>
                    <a:lnT>
                      <a:noFill/>
                    </a:lnT>
                    <a:lnB>
                      <a:noFill/>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HJ-1</a:t>
            </a:r>
            <a:endParaRPr lang="en-US" dirty="0"/>
          </a:p>
        </p:txBody>
      </p:sp>
      <p:sp>
        <p:nvSpPr>
          <p:cNvPr id="3" name="Content Placeholder 2"/>
          <p:cNvSpPr>
            <a:spLocks noGrp="1"/>
          </p:cNvSpPr>
          <p:nvPr>
            <p:ph idx="1"/>
          </p:nvPr>
        </p:nvSpPr>
        <p:spPr>
          <a:xfrm>
            <a:off x="296863" y="1457325"/>
            <a:ext cx="8445500" cy="981075"/>
          </a:xfrm>
        </p:spPr>
        <p:txBody>
          <a:bodyPr/>
          <a:lstStyle/>
          <a:p>
            <a:r>
              <a:rPr lang="en-US" dirty="0" smtClean="0"/>
              <a:t>HJ-1 (</a:t>
            </a:r>
            <a:r>
              <a:rPr lang="en-US" dirty="0" err="1" smtClean="0"/>
              <a:t>Huan</a:t>
            </a:r>
            <a:r>
              <a:rPr lang="en-US" dirty="0" smtClean="0"/>
              <a:t> Jing-1: Environmental Protection &amp; Disaster Monitoring Constellation)</a:t>
            </a:r>
          </a:p>
          <a:p>
            <a:pPr lvl="1"/>
            <a:r>
              <a:rPr lang="en-US" dirty="0" smtClean="0"/>
              <a:t>Launch: A Long March-2C (CZ-2C) launch of two spacecraft, HJ-1A and HJ-1B, took place on Sept. 5, 2008 (UTC). The launch site was TSLC (Taiyuan Satellite Launch Center), located in the northwest part of the Shanxi Province, China.</a:t>
            </a:r>
          </a:p>
          <a:p>
            <a:pPr lvl="1"/>
            <a:r>
              <a:rPr lang="en-US" dirty="0" smtClean="0"/>
              <a:t>Orbit: Sun-synchronous circular orbit, altitude = 650 km, inclination = 97.95º, LTDN (Local Time of Descending Node) equator crossing at 10:45 hours.</a:t>
            </a:r>
          </a:p>
          <a:p>
            <a:pPr lvl="1"/>
            <a:r>
              <a:rPr lang="en-US" dirty="0" smtClean="0"/>
              <a:t>HJ-1A and HJ-1B are in a coplanar orbit with a phasing of 180º.</a:t>
            </a:r>
          </a:p>
          <a:p>
            <a:pPr lvl="1"/>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HJ-1 - CCD </a:t>
            </a:r>
            <a:endParaRPr lang="en-US" dirty="0"/>
          </a:p>
        </p:txBody>
      </p:sp>
      <p:sp>
        <p:nvSpPr>
          <p:cNvPr id="3" name="Content Placeholder 2"/>
          <p:cNvSpPr>
            <a:spLocks noGrp="1"/>
          </p:cNvSpPr>
          <p:nvPr>
            <p:ph idx="1"/>
          </p:nvPr>
        </p:nvSpPr>
        <p:spPr>
          <a:xfrm>
            <a:off x="296863" y="1457325"/>
            <a:ext cx="2065337" cy="1603375"/>
          </a:xfrm>
        </p:spPr>
        <p:txBody>
          <a:bodyPr/>
          <a:lstStyle/>
          <a:p>
            <a:r>
              <a:rPr lang="en-US" dirty="0" smtClean="0"/>
              <a:t>WVC (WIDE View CCD Cameras)</a:t>
            </a:r>
            <a:endParaRPr lang="en-US" dirty="0"/>
          </a:p>
        </p:txBody>
      </p:sp>
      <p:graphicFrame>
        <p:nvGraphicFramePr>
          <p:cNvPr id="5" name="Table 4"/>
          <p:cNvGraphicFramePr>
            <a:graphicFrameLocks noGrp="1"/>
          </p:cNvGraphicFramePr>
          <p:nvPr/>
        </p:nvGraphicFramePr>
        <p:xfrm>
          <a:off x="2971801" y="1908175"/>
          <a:ext cx="6095999" cy="1645920"/>
        </p:xfrm>
        <a:graphic>
          <a:graphicData uri="http://schemas.openxmlformats.org/drawingml/2006/table">
            <a:tbl>
              <a:tblPr/>
              <a:tblGrid>
                <a:gridCol w="870857"/>
                <a:gridCol w="870857"/>
                <a:gridCol w="870857"/>
                <a:gridCol w="870857"/>
                <a:gridCol w="870857"/>
                <a:gridCol w="870857"/>
                <a:gridCol w="870857"/>
              </a:tblGrid>
              <a:tr h="0">
                <a:tc>
                  <a:txBody>
                    <a:bodyPr/>
                    <a:lstStyle/>
                    <a:p>
                      <a:pPr algn="ctr"/>
                      <a:r>
                        <a:rPr lang="en-US" dirty="0"/>
                        <a:t>Satellite</a:t>
                      </a:r>
                    </a:p>
                  </a:txBody>
                  <a:tcPr marL="0" marR="0" marT="0" marB="0">
                    <a:lnL>
                      <a:noFill/>
                    </a:lnL>
                    <a:lnR>
                      <a:noFill/>
                    </a:lnR>
                    <a:lnT>
                      <a:noFill/>
                    </a:lnT>
                    <a:lnB>
                      <a:noFill/>
                    </a:lnB>
                  </a:tcPr>
                </a:tc>
                <a:tc>
                  <a:txBody>
                    <a:bodyPr/>
                    <a:lstStyle/>
                    <a:p>
                      <a:pPr algn="ctr"/>
                      <a:r>
                        <a:rPr lang="en-US"/>
                        <a:t>Instrument</a:t>
                      </a:r>
                    </a:p>
                  </a:txBody>
                  <a:tcPr marL="0" marR="0" marT="0" marB="0">
                    <a:lnL>
                      <a:noFill/>
                    </a:lnL>
                    <a:lnR>
                      <a:noFill/>
                    </a:lnR>
                    <a:lnT>
                      <a:noFill/>
                    </a:lnT>
                    <a:lnB>
                      <a:noFill/>
                    </a:lnB>
                  </a:tcPr>
                </a:tc>
                <a:tc>
                  <a:txBody>
                    <a:bodyPr/>
                    <a:lstStyle/>
                    <a:p>
                      <a:pPr algn="ctr"/>
                      <a:r>
                        <a:rPr lang="en-US"/>
                        <a:t>Bands</a:t>
                      </a:r>
                    </a:p>
                  </a:txBody>
                  <a:tcPr marL="0" marR="0" marT="0" marB="0">
                    <a:lnL>
                      <a:noFill/>
                    </a:lnL>
                    <a:lnR>
                      <a:noFill/>
                    </a:lnR>
                    <a:lnT>
                      <a:noFill/>
                    </a:lnT>
                    <a:lnB>
                      <a:noFill/>
                    </a:lnB>
                  </a:tcPr>
                </a:tc>
                <a:tc>
                  <a:txBody>
                    <a:bodyPr/>
                    <a:lstStyle/>
                    <a:p>
                      <a:pPr algn="ctr"/>
                      <a:r>
                        <a:rPr lang="en-US"/>
                        <a:t>Spectral range</a:t>
                      </a:r>
                    </a:p>
                  </a:txBody>
                  <a:tcPr marL="0" marR="0" marT="0" marB="0">
                    <a:lnL>
                      <a:noFill/>
                    </a:lnL>
                    <a:lnR>
                      <a:noFill/>
                    </a:lnR>
                    <a:lnT>
                      <a:noFill/>
                    </a:lnT>
                    <a:lnB>
                      <a:noFill/>
                    </a:lnB>
                  </a:tcPr>
                </a:tc>
                <a:tc>
                  <a:txBody>
                    <a:bodyPr/>
                    <a:lstStyle/>
                    <a:p>
                      <a:pPr algn="ctr"/>
                      <a:r>
                        <a:rPr lang="en-US"/>
                        <a:t>Resolution</a:t>
                      </a:r>
                    </a:p>
                  </a:txBody>
                  <a:tcPr marL="0" marR="0" marT="0" marB="0">
                    <a:lnL>
                      <a:noFill/>
                    </a:lnL>
                    <a:lnR>
                      <a:noFill/>
                    </a:lnR>
                    <a:lnT>
                      <a:noFill/>
                    </a:lnT>
                    <a:lnB>
                      <a:noFill/>
                    </a:lnB>
                  </a:tcPr>
                </a:tc>
                <a:tc>
                  <a:txBody>
                    <a:bodyPr/>
                    <a:lstStyle/>
                    <a:p>
                      <a:pPr algn="ctr"/>
                      <a:r>
                        <a:rPr lang="en-US"/>
                        <a:t>Swath width</a:t>
                      </a:r>
                    </a:p>
                  </a:txBody>
                  <a:tcPr marL="0" marR="0" marT="0" marB="0">
                    <a:lnL>
                      <a:noFill/>
                    </a:lnL>
                    <a:lnR>
                      <a:noFill/>
                    </a:lnR>
                    <a:lnT>
                      <a:noFill/>
                    </a:lnT>
                    <a:lnB>
                      <a:noFill/>
                    </a:lnB>
                  </a:tcPr>
                </a:tc>
                <a:tc>
                  <a:txBody>
                    <a:bodyPr/>
                    <a:lstStyle/>
                    <a:p>
                      <a:pPr algn="ctr"/>
                      <a:r>
                        <a:rPr lang="en-US"/>
                        <a:t>Repeat cycle</a:t>
                      </a:r>
                    </a:p>
                  </a:txBody>
                  <a:tcPr marL="0" marR="0" marT="0" marB="0">
                    <a:lnL>
                      <a:noFill/>
                    </a:lnL>
                    <a:lnR>
                      <a:noFill/>
                    </a:lnR>
                    <a:lnT>
                      <a:noFill/>
                    </a:lnT>
                    <a:lnB>
                      <a:noFill/>
                    </a:lnB>
                  </a:tcPr>
                </a:tc>
              </a:tr>
              <a:tr h="0">
                <a:tc>
                  <a:txBody>
                    <a:bodyPr/>
                    <a:lstStyle/>
                    <a:p>
                      <a:pPr algn="ctr"/>
                      <a:r>
                        <a:rPr lang="en-US" b="1"/>
                        <a:t>HJ-1A</a:t>
                      </a:r>
                      <a:endParaRPr lang="en-US"/>
                    </a:p>
                  </a:txBody>
                  <a:tcPr marL="0" marR="0" marT="0" marB="0">
                    <a:lnL>
                      <a:noFill/>
                    </a:lnL>
                    <a:lnR>
                      <a:noFill/>
                    </a:lnR>
                    <a:lnT>
                      <a:noFill/>
                    </a:lnT>
                    <a:lnB>
                      <a:noFill/>
                    </a:lnB>
                  </a:tcPr>
                </a:tc>
                <a:tc>
                  <a:txBody>
                    <a:bodyPr/>
                    <a:lstStyle/>
                    <a:p>
                      <a:pPr algn="ctr"/>
                      <a:r>
                        <a:rPr lang="en-US"/>
                        <a:t>WVC</a:t>
                      </a:r>
                    </a:p>
                  </a:txBody>
                  <a:tcPr marL="0" marR="0" marT="0" marB="0">
                    <a:lnL>
                      <a:noFill/>
                    </a:lnL>
                    <a:lnR>
                      <a:noFill/>
                    </a:lnR>
                    <a:lnT>
                      <a:noFill/>
                    </a:lnT>
                    <a:lnB>
                      <a:noFill/>
                    </a:lnB>
                  </a:tcPr>
                </a:tc>
                <a:tc>
                  <a:txBody>
                    <a:bodyPr/>
                    <a:lstStyle/>
                    <a:p>
                      <a:pPr algn="ctr"/>
                      <a:r>
                        <a:rPr lang="en-US" dirty="0"/>
                        <a:t>4</a:t>
                      </a:r>
                    </a:p>
                  </a:txBody>
                  <a:tcPr marL="0" marR="0" marT="0" marB="0">
                    <a:lnL>
                      <a:noFill/>
                    </a:lnL>
                    <a:lnR>
                      <a:noFill/>
                    </a:lnR>
                    <a:lnT>
                      <a:noFill/>
                    </a:lnT>
                    <a:lnB>
                      <a:noFill/>
                    </a:lnB>
                  </a:tcPr>
                </a:tc>
                <a:tc>
                  <a:txBody>
                    <a:bodyPr/>
                    <a:lstStyle/>
                    <a:p>
                      <a:pPr algn="ctr"/>
                      <a:r>
                        <a:rPr lang="en-US"/>
                        <a:t>0.43-0.90 µm</a:t>
                      </a:r>
                    </a:p>
                  </a:txBody>
                  <a:tcPr marL="0" marR="0" marT="0" marB="0">
                    <a:lnL>
                      <a:noFill/>
                    </a:lnL>
                    <a:lnR>
                      <a:noFill/>
                    </a:lnR>
                    <a:lnT>
                      <a:noFill/>
                    </a:lnT>
                    <a:lnB>
                      <a:noFill/>
                    </a:lnB>
                  </a:tcPr>
                </a:tc>
                <a:tc>
                  <a:txBody>
                    <a:bodyPr/>
                    <a:lstStyle/>
                    <a:p>
                      <a:pPr algn="ctr"/>
                      <a:r>
                        <a:rPr lang="en-US" dirty="0"/>
                        <a:t>30 m</a:t>
                      </a:r>
                    </a:p>
                  </a:txBody>
                  <a:tcPr marL="0" marR="0" marT="0" marB="0">
                    <a:lnL>
                      <a:noFill/>
                    </a:lnL>
                    <a:lnR>
                      <a:noFill/>
                    </a:lnR>
                    <a:lnT>
                      <a:noFill/>
                    </a:lnT>
                    <a:lnB>
                      <a:noFill/>
                    </a:lnB>
                  </a:tcPr>
                </a:tc>
                <a:tc>
                  <a:txBody>
                    <a:bodyPr/>
                    <a:lstStyle/>
                    <a:p>
                      <a:pPr algn="ctr"/>
                      <a:r>
                        <a:rPr lang="en-US"/>
                        <a:t>700 km</a:t>
                      </a:r>
                    </a:p>
                  </a:txBody>
                  <a:tcPr marL="0" marR="0" marT="0" marB="0">
                    <a:lnL>
                      <a:noFill/>
                    </a:lnL>
                    <a:lnR>
                      <a:noFill/>
                    </a:lnR>
                    <a:lnT>
                      <a:noFill/>
                    </a:lnT>
                    <a:lnB>
                      <a:noFill/>
                    </a:lnB>
                  </a:tcPr>
                </a:tc>
                <a:tc>
                  <a:txBody>
                    <a:bodyPr/>
                    <a:lstStyle/>
                    <a:p>
                      <a:pPr algn="ctr"/>
                      <a:r>
                        <a:rPr lang="en-US"/>
                        <a:t>4 days</a:t>
                      </a:r>
                    </a:p>
                  </a:txBody>
                  <a:tcPr marL="0" marR="0" marT="0" marB="0">
                    <a:lnL>
                      <a:noFill/>
                    </a:lnL>
                    <a:lnR>
                      <a:noFill/>
                    </a:lnR>
                    <a:lnT>
                      <a:noFill/>
                    </a:lnT>
                    <a:lnB>
                      <a:noFill/>
                    </a:lnB>
                  </a:tcPr>
                </a:tc>
              </a:tr>
              <a:tr h="0">
                <a:tc>
                  <a:txBody>
                    <a:bodyPr/>
                    <a:lstStyle/>
                    <a:p>
                      <a:pPr algn="ctr"/>
                      <a:r>
                        <a:rPr lang="en-US" b="1" dirty="0"/>
                        <a:t>HJ-1B</a:t>
                      </a:r>
                      <a:endParaRPr lang="en-US" dirty="0"/>
                    </a:p>
                  </a:txBody>
                  <a:tcPr marL="0" marR="0" marT="0" marB="0">
                    <a:lnL>
                      <a:noFill/>
                    </a:lnL>
                    <a:lnR>
                      <a:noFill/>
                    </a:lnR>
                    <a:lnT>
                      <a:noFill/>
                    </a:lnT>
                    <a:lnB>
                      <a:noFill/>
                    </a:lnB>
                  </a:tcPr>
                </a:tc>
                <a:tc>
                  <a:txBody>
                    <a:bodyPr/>
                    <a:lstStyle/>
                    <a:p>
                      <a:pPr algn="ctr"/>
                      <a:r>
                        <a:rPr lang="en-US"/>
                        <a:t>WVC</a:t>
                      </a:r>
                    </a:p>
                  </a:txBody>
                  <a:tcPr marL="0" marR="0" marT="0" marB="0">
                    <a:lnL>
                      <a:noFill/>
                    </a:lnL>
                    <a:lnR>
                      <a:noFill/>
                    </a:lnR>
                    <a:lnT>
                      <a:noFill/>
                    </a:lnT>
                    <a:lnB>
                      <a:noFill/>
                    </a:lnB>
                  </a:tcPr>
                </a:tc>
                <a:tc>
                  <a:txBody>
                    <a:bodyPr/>
                    <a:lstStyle/>
                    <a:p>
                      <a:pPr algn="ctr"/>
                      <a:r>
                        <a:rPr lang="en-US"/>
                        <a:t>4</a:t>
                      </a:r>
                    </a:p>
                  </a:txBody>
                  <a:tcPr marL="0" marR="0" marT="0" marB="0">
                    <a:lnL>
                      <a:noFill/>
                    </a:lnL>
                    <a:lnR>
                      <a:noFill/>
                    </a:lnR>
                    <a:lnT>
                      <a:noFill/>
                    </a:lnT>
                    <a:lnB>
                      <a:noFill/>
                    </a:lnB>
                  </a:tcPr>
                </a:tc>
                <a:tc>
                  <a:txBody>
                    <a:bodyPr/>
                    <a:lstStyle/>
                    <a:p>
                      <a:pPr algn="ctr"/>
                      <a:r>
                        <a:rPr lang="en-US"/>
                        <a:t>0.43-0.90 µm</a:t>
                      </a:r>
                    </a:p>
                  </a:txBody>
                  <a:tcPr marL="0" marR="0" marT="0" marB="0">
                    <a:lnL>
                      <a:noFill/>
                    </a:lnL>
                    <a:lnR>
                      <a:noFill/>
                    </a:lnR>
                    <a:lnT>
                      <a:noFill/>
                    </a:lnT>
                    <a:lnB>
                      <a:noFill/>
                    </a:lnB>
                  </a:tcPr>
                </a:tc>
                <a:tc>
                  <a:txBody>
                    <a:bodyPr/>
                    <a:lstStyle/>
                    <a:p>
                      <a:pPr algn="ctr"/>
                      <a:r>
                        <a:rPr lang="en-US"/>
                        <a:t>30 m</a:t>
                      </a:r>
                    </a:p>
                  </a:txBody>
                  <a:tcPr marL="0" marR="0" marT="0" marB="0">
                    <a:lnL>
                      <a:noFill/>
                    </a:lnL>
                    <a:lnR>
                      <a:noFill/>
                    </a:lnR>
                    <a:lnT>
                      <a:noFill/>
                    </a:lnT>
                    <a:lnB>
                      <a:noFill/>
                    </a:lnB>
                  </a:tcPr>
                </a:tc>
                <a:tc>
                  <a:txBody>
                    <a:bodyPr/>
                    <a:lstStyle/>
                    <a:p>
                      <a:pPr algn="ctr"/>
                      <a:r>
                        <a:rPr lang="en-US"/>
                        <a:t>720 km</a:t>
                      </a:r>
                    </a:p>
                  </a:txBody>
                  <a:tcPr marL="0" marR="0" marT="0" marB="0">
                    <a:lnL>
                      <a:noFill/>
                    </a:lnL>
                    <a:lnR>
                      <a:noFill/>
                    </a:lnR>
                    <a:lnT>
                      <a:noFill/>
                    </a:lnT>
                    <a:lnB>
                      <a:noFill/>
                    </a:lnB>
                  </a:tcPr>
                </a:tc>
                <a:tc>
                  <a:txBody>
                    <a:bodyPr/>
                    <a:lstStyle/>
                    <a:p>
                      <a:pPr algn="ctr"/>
                      <a:r>
                        <a:rPr lang="en-US" dirty="0"/>
                        <a:t>4 days</a:t>
                      </a:r>
                    </a:p>
                  </a:txBody>
                  <a:tcPr marL="0" marR="0" marT="0" marB="0">
                    <a:lnL>
                      <a:noFill/>
                    </a:lnL>
                    <a:lnR>
                      <a:noFill/>
                    </a:lnR>
                    <a:lnT>
                      <a:noFill/>
                    </a:lnT>
                    <a:lnB>
                      <a:noFill/>
                    </a:lnB>
                  </a:tcPr>
                </a:tc>
              </a:tr>
            </a:tbl>
          </a:graphicData>
        </a:graphic>
      </p:graphicFrame>
      <p:graphicFrame>
        <p:nvGraphicFramePr>
          <p:cNvPr id="7" name="Table 6"/>
          <p:cNvGraphicFramePr>
            <a:graphicFrameLocks noGrp="1"/>
          </p:cNvGraphicFramePr>
          <p:nvPr/>
        </p:nvGraphicFramePr>
        <p:xfrm>
          <a:off x="296863" y="3860800"/>
          <a:ext cx="8610600" cy="2743200"/>
        </p:xfrm>
        <a:graphic>
          <a:graphicData uri="http://schemas.openxmlformats.org/drawingml/2006/table">
            <a:tbl>
              <a:tblPr/>
              <a:tblGrid>
                <a:gridCol w="3162300"/>
                <a:gridCol w="5448300"/>
              </a:tblGrid>
              <a:tr h="0">
                <a:tc>
                  <a:txBody>
                    <a:bodyPr/>
                    <a:lstStyle/>
                    <a:p>
                      <a:pPr algn="l"/>
                      <a:r>
                        <a:rPr lang="en-US" dirty="0"/>
                        <a:t>Instrument</a:t>
                      </a:r>
                    </a:p>
                  </a:txBody>
                  <a:tcPr marL="0" marR="0" marT="0" marB="0">
                    <a:lnL>
                      <a:noFill/>
                    </a:lnL>
                    <a:lnR>
                      <a:noFill/>
                    </a:lnR>
                    <a:lnT>
                      <a:noFill/>
                    </a:lnT>
                    <a:lnB>
                      <a:noFill/>
                    </a:lnB>
                  </a:tcPr>
                </a:tc>
                <a:tc>
                  <a:txBody>
                    <a:bodyPr/>
                    <a:lstStyle/>
                    <a:p>
                      <a:pPr algn="l"/>
                      <a:r>
                        <a:rPr lang="en-US"/>
                        <a:t>CCD detector (pushbroom type)</a:t>
                      </a:r>
                    </a:p>
                  </a:txBody>
                  <a:tcPr marL="0" marR="0" marT="0" marB="0">
                    <a:lnL>
                      <a:noFill/>
                    </a:lnL>
                    <a:lnR>
                      <a:noFill/>
                    </a:lnR>
                    <a:lnT>
                      <a:noFill/>
                    </a:lnT>
                    <a:lnB>
                      <a:noFill/>
                    </a:lnB>
                  </a:tcPr>
                </a:tc>
              </a:tr>
              <a:tr h="0">
                <a:tc>
                  <a:txBody>
                    <a:bodyPr/>
                    <a:lstStyle/>
                    <a:p>
                      <a:pPr algn="l"/>
                      <a:r>
                        <a:rPr lang="en-US"/>
                        <a:t>Spectral bands (4), µm</a:t>
                      </a:r>
                    </a:p>
                  </a:txBody>
                  <a:tcPr marL="0" marR="0" marT="0" marB="0">
                    <a:lnL>
                      <a:noFill/>
                    </a:lnL>
                    <a:lnR>
                      <a:noFill/>
                    </a:lnR>
                    <a:lnT>
                      <a:noFill/>
                    </a:lnT>
                    <a:lnB>
                      <a:noFill/>
                    </a:lnB>
                  </a:tcPr>
                </a:tc>
                <a:tc>
                  <a:txBody>
                    <a:bodyPr/>
                    <a:lstStyle/>
                    <a:p>
                      <a:pPr algn="l"/>
                      <a:r>
                        <a:rPr lang="en-US"/>
                        <a:t>B1=0.43-0.52, B2=0.52-0.60, B3=0.63-0.69, B4=0.76-0.90</a:t>
                      </a:r>
                    </a:p>
                  </a:txBody>
                  <a:tcPr marL="0" marR="0" marT="0" marB="0">
                    <a:lnL>
                      <a:noFill/>
                    </a:lnL>
                    <a:lnR>
                      <a:noFill/>
                    </a:lnR>
                    <a:lnT>
                      <a:noFill/>
                    </a:lnT>
                    <a:lnB>
                      <a:noFill/>
                    </a:lnB>
                  </a:tcPr>
                </a:tc>
              </a:tr>
              <a:tr h="0">
                <a:tc>
                  <a:txBody>
                    <a:bodyPr/>
                    <a:lstStyle/>
                    <a:p>
                      <a:pPr algn="l"/>
                      <a:r>
                        <a:rPr lang="en-US"/>
                        <a:t>Spatial resolution</a:t>
                      </a:r>
                    </a:p>
                  </a:txBody>
                  <a:tcPr marL="0" marR="0" marT="0" marB="0">
                    <a:lnL>
                      <a:noFill/>
                    </a:lnL>
                    <a:lnR>
                      <a:noFill/>
                    </a:lnR>
                    <a:lnT>
                      <a:noFill/>
                    </a:lnT>
                    <a:lnB>
                      <a:noFill/>
                    </a:lnB>
                  </a:tcPr>
                </a:tc>
                <a:tc>
                  <a:txBody>
                    <a:bodyPr/>
                    <a:lstStyle/>
                    <a:p>
                      <a:pPr algn="l"/>
                      <a:r>
                        <a:rPr lang="en-US"/>
                        <a:t>30 m</a:t>
                      </a:r>
                    </a:p>
                  </a:txBody>
                  <a:tcPr marL="0" marR="0" marT="0" marB="0">
                    <a:lnL>
                      <a:noFill/>
                    </a:lnL>
                    <a:lnR>
                      <a:noFill/>
                    </a:lnR>
                    <a:lnT>
                      <a:noFill/>
                    </a:lnT>
                    <a:lnB>
                      <a:noFill/>
                    </a:lnB>
                  </a:tcPr>
                </a:tc>
              </a:tr>
              <a:tr h="0">
                <a:tc>
                  <a:txBody>
                    <a:bodyPr/>
                    <a:lstStyle/>
                    <a:p>
                      <a:pPr algn="l"/>
                      <a:r>
                        <a:rPr lang="en-US"/>
                        <a:t>Swath width</a:t>
                      </a:r>
                    </a:p>
                  </a:txBody>
                  <a:tcPr marL="0" marR="0" marT="0" marB="0">
                    <a:lnL>
                      <a:noFill/>
                    </a:lnL>
                    <a:lnR>
                      <a:noFill/>
                    </a:lnR>
                    <a:lnT>
                      <a:noFill/>
                    </a:lnT>
                    <a:lnB>
                      <a:noFill/>
                    </a:lnB>
                  </a:tcPr>
                </a:tc>
                <a:tc>
                  <a:txBody>
                    <a:bodyPr/>
                    <a:lstStyle/>
                    <a:p>
                      <a:pPr algn="l"/>
                      <a:r>
                        <a:rPr lang="en-US" dirty="0"/>
                        <a:t>360 km x 2 = 720 km (double swath observation provided by parallel camera mounts)</a:t>
                      </a:r>
                    </a:p>
                  </a:txBody>
                  <a:tcPr marL="0" marR="0" marT="0" marB="0">
                    <a:lnL>
                      <a:noFill/>
                    </a:lnL>
                    <a:lnR>
                      <a:noFill/>
                    </a:lnR>
                    <a:lnT>
                      <a:noFill/>
                    </a:lnT>
                    <a:lnB>
                      <a:noFill/>
                    </a:lnB>
                  </a:tcPr>
                </a:tc>
              </a:tr>
              <a:tr h="0">
                <a:tc>
                  <a:txBody>
                    <a:bodyPr/>
                    <a:lstStyle/>
                    <a:p>
                      <a:pPr algn="l"/>
                      <a:r>
                        <a:rPr lang="en-US"/>
                        <a:t>Aspect angle</a:t>
                      </a:r>
                    </a:p>
                  </a:txBody>
                  <a:tcPr marL="0" marR="0" marT="0" marB="0">
                    <a:lnL>
                      <a:noFill/>
                    </a:lnL>
                    <a:lnR>
                      <a:noFill/>
                    </a:lnR>
                    <a:lnT>
                      <a:noFill/>
                    </a:lnT>
                    <a:lnB>
                      <a:noFill/>
                    </a:lnB>
                  </a:tcPr>
                </a:tc>
                <a:tc>
                  <a:txBody>
                    <a:bodyPr/>
                    <a:lstStyle/>
                    <a:p>
                      <a:pPr algn="l"/>
                      <a:r>
                        <a:rPr lang="en-US"/>
                        <a:t>31º</a:t>
                      </a:r>
                    </a:p>
                  </a:txBody>
                  <a:tcPr marL="0" marR="0" marT="0" marB="0">
                    <a:lnL>
                      <a:noFill/>
                    </a:lnL>
                    <a:lnR>
                      <a:noFill/>
                    </a:lnR>
                    <a:lnT>
                      <a:noFill/>
                    </a:lnT>
                    <a:lnB>
                      <a:noFill/>
                    </a:lnB>
                  </a:tcPr>
                </a:tc>
              </a:tr>
              <a:tr h="0">
                <a:tc>
                  <a:txBody>
                    <a:bodyPr/>
                    <a:lstStyle/>
                    <a:p>
                      <a:pPr algn="l"/>
                      <a:r>
                        <a:rPr lang="en-US"/>
                        <a:t>SNR (Signal-to-Noise Ratio)</a:t>
                      </a:r>
                    </a:p>
                  </a:txBody>
                  <a:tcPr marL="0" marR="0" marT="0" marB="0">
                    <a:lnL>
                      <a:noFill/>
                    </a:lnL>
                    <a:lnR>
                      <a:noFill/>
                    </a:lnR>
                    <a:lnT>
                      <a:noFill/>
                    </a:lnT>
                    <a:lnB>
                      <a:noFill/>
                    </a:lnB>
                  </a:tcPr>
                </a:tc>
                <a:tc>
                  <a:txBody>
                    <a:bodyPr/>
                    <a:lstStyle/>
                    <a:p>
                      <a:pPr algn="l"/>
                      <a:r>
                        <a:rPr lang="en-US"/>
                        <a:t>≥ 48 dB</a:t>
                      </a:r>
                    </a:p>
                  </a:txBody>
                  <a:tcPr marL="0" marR="0" marT="0" marB="0">
                    <a:lnL>
                      <a:noFill/>
                    </a:lnL>
                    <a:lnR>
                      <a:noFill/>
                    </a:lnR>
                    <a:lnT>
                      <a:noFill/>
                    </a:lnT>
                    <a:lnB>
                      <a:noFill/>
                    </a:lnB>
                  </a:tcPr>
                </a:tc>
              </a:tr>
              <a:tr h="0">
                <a:tc>
                  <a:txBody>
                    <a:bodyPr/>
                    <a:lstStyle/>
                    <a:p>
                      <a:pPr algn="l"/>
                      <a:r>
                        <a:rPr lang="en-US"/>
                        <a:t>Data quantization</a:t>
                      </a:r>
                    </a:p>
                  </a:txBody>
                  <a:tcPr marL="0" marR="0" marT="0" marB="0">
                    <a:lnL>
                      <a:noFill/>
                    </a:lnL>
                    <a:lnR>
                      <a:noFill/>
                    </a:lnR>
                    <a:lnT>
                      <a:noFill/>
                    </a:lnT>
                    <a:lnB>
                      <a:noFill/>
                    </a:lnB>
                  </a:tcPr>
                </a:tc>
                <a:tc>
                  <a:txBody>
                    <a:bodyPr/>
                    <a:lstStyle/>
                    <a:p>
                      <a:pPr algn="l"/>
                      <a:r>
                        <a:rPr lang="en-US"/>
                        <a:t>8 bit</a:t>
                      </a:r>
                    </a:p>
                  </a:txBody>
                  <a:tcPr marL="0" marR="0" marT="0" marB="0">
                    <a:lnL>
                      <a:noFill/>
                    </a:lnL>
                    <a:lnR>
                      <a:noFill/>
                    </a:lnR>
                    <a:lnT>
                      <a:noFill/>
                    </a:lnT>
                    <a:lnB>
                      <a:noFill/>
                    </a:lnB>
                  </a:tcPr>
                </a:tc>
              </a:tr>
              <a:tr h="0">
                <a:tc>
                  <a:txBody>
                    <a:bodyPr/>
                    <a:lstStyle/>
                    <a:p>
                      <a:pPr algn="l"/>
                      <a:r>
                        <a:rPr lang="en-US"/>
                        <a:t>Design life</a:t>
                      </a:r>
                    </a:p>
                  </a:txBody>
                  <a:tcPr marL="0" marR="0" marT="0" marB="0">
                    <a:lnL>
                      <a:noFill/>
                    </a:lnL>
                    <a:lnR>
                      <a:noFill/>
                    </a:lnR>
                    <a:lnT>
                      <a:noFill/>
                    </a:lnT>
                    <a:lnB>
                      <a:noFill/>
                    </a:lnB>
                  </a:tcPr>
                </a:tc>
                <a:tc>
                  <a:txBody>
                    <a:bodyPr/>
                    <a:lstStyle/>
                    <a:p>
                      <a:pPr algn="l"/>
                      <a:r>
                        <a:rPr lang="en-US" dirty="0"/>
                        <a:t>≥ 3 years</a:t>
                      </a:r>
                    </a:p>
                  </a:txBody>
                  <a:tcPr marL="0" marR="0" marT="0" marB="0">
                    <a:lnL>
                      <a:noFill/>
                    </a:lnL>
                    <a:lnR>
                      <a:noFill/>
                    </a:lnR>
                    <a:lnT>
                      <a:noFill/>
                    </a:lnT>
                    <a:lnB>
                      <a:noFill/>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 GLASS</a:t>
            </a:r>
            <a:endParaRPr lang="en-US" dirty="0"/>
          </a:p>
        </p:txBody>
      </p:sp>
      <p:sp>
        <p:nvSpPr>
          <p:cNvPr id="3" name="Content Placeholder 2"/>
          <p:cNvSpPr>
            <a:spLocks noGrp="1"/>
          </p:cNvSpPr>
          <p:nvPr>
            <p:ph idx="1"/>
          </p:nvPr>
        </p:nvSpPr>
        <p:spPr/>
        <p:txBody>
          <a:bodyPr/>
          <a:lstStyle/>
          <a:p>
            <a:r>
              <a:rPr lang="en-US" dirty="0" smtClean="0"/>
              <a:t>Global </a:t>
            </a:r>
            <a:r>
              <a:rPr lang="en-US" dirty="0" err="1" smtClean="0"/>
              <a:t>LAnd</a:t>
            </a:r>
            <a:r>
              <a:rPr lang="en-US" dirty="0" smtClean="0"/>
              <a:t> Surface Satellite (GLASS) product</a:t>
            </a:r>
          </a:p>
          <a:p>
            <a:pPr lvl="1"/>
            <a:r>
              <a:rPr lang="en-US" dirty="0" smtClean="0"/>
              <a:t>Leaf Area Index (LAI), </a:t>
            </a:r>
          </a:p>
          <a:p>
            <a:pPr lvl="1"/>
            <a:r>
              <a:rPr lang="en-US" dirty="0" smtClean="0"/>
              <a:t>shortwave broadband </a:t>
            </a:r>
            <a:r>
              <a:rPr lang="en-US" dirty="0" err="1" smtClean="0"/>
              <a:t>albedo</a:t>
            </a:r>
            <a:r>
              <a:rPr lang="en-US" dirty="0" smtClean="0"/>
              <a:t> (ABD)</a:t>
            </a:r>
          </a:p>
          <a:p>
            <a:pPr lvl="1"/>
            <a:r>
              <a:rPr lang="en-US" dirty="0" smtClean="0"/>
              <a:t>Land Surface Temperature (LST)</a:t>
            </a:r>
          </a:p>
          <a:p>
            <a:pPr lvl="1"/>
            <a:r>
              <a:rPr lang="en-US" dirty="0" smtClean="0"/>
              <a:t>Fraction of Absorbed </a:t>
            </a:r>
            <a:r>
              <a:rPr lang="en-US" dirty="0" err="1" smtClean="0"/>
              <a:t>Photosynthetically</a:t>
            </a:r>
            <a:r>
              <a:rPr lang="en-US" dirty="0" smtClean="0"/>
              <a:t> Active Radiation(FAPAR).</a:t>
            </a:r>
          </a:p>
          <a:p>
            <a:pPr lvl="1"/>
            <a:endParaRPr lang="en-US" dirty="0" smtClean="0"/>
          </a:p>
          <a:p>
            <a:r>
              <a:rPr lang="en-US" dirty="0" smtClean="0"/>
              <a:t>References</a:t>
            </a:r>
          </a:p>
          <a:p>
            <a:pPr lvl="1"/>
            <a:r>
              <a:rPr lang="en-US" dirty="0" smtClean="0">
                <a:hlinkClick r:id="rId2"/>
              </a:rPr>
              <a:t>10.3390/rs5052436</a:t>
            </a:r>
            <a:endParaRPr lang="en-US" dirty="0" smtClean="0"/>
          </a:p>
          <a:p>
            <a:pPr lvl="1"/>
            <a:r>
              <a:rPr lang="en-US" dirty="0" smtClean="0">
                <a:hlinkClick r:id="rId3"/>
              </a:rPr>
              <a:t>10.1080/17538947.2013.805262</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ChinaGEOSS</a:t>
            </a:r>
            <a:r>
              <a:rPr lang="en-US" dirty="0" smtClean="0"/>
              <a:t> – brief</a:t>
            </a:r>
            <a:endParaRPr lang="en-US" dirty="0"/>
          </a:p>
        </p:txBody>
      </p:sp>
      <p:sp>
        <p:nvSpPr>
          <p:cNvPr id="3" name="Content Placeholder 2"/>
          <p:cNvSpPr>
            <a:spLocks noGrp="1"/>
          </p:cNvSpPr>
          <p:nvPr>
            <p:ph idx="1"/>
          </p:nvPr>
        </p:nvSpPr>
        <p:spPr>
          <a:xfrm>
            <a:off x="296862" y="1295400"/>
            <a:ext cx="8770937" cy="5562600"/>
          </a:xfrm>
        </p:spPr>
        <p:txBody>
          <a:bodyPr/>
          <a:lstStyle/>
          <a:p>
            <a:r>
              <a:rPr lang="en-US" sz="1800" b="0" dirty="0" err="1" smtClean="0"/>
              <a:t>ChinaGEOSS</a:t>
            </a:r>
            <a:r>
              <a:rPr lang="en-US" sz="1800" b="0" dirty="0" smtClean="0"/>
              <a:t> is a national satellite remote sensing data facility of National Remote Sensing Center of China (NRSCC), under the Ministry of Science and Technology, China</a:t>
            </a:r>
          </a:p>
          <a:p>
            <a:pPr lvl="1"/>
            <a:r>
              <a:rPr lang="en-US" sz="1800" b="0" dirty="0" smtClean="0"/>
              <a:t>Intend to provide discovery of and access to all satellite remote sensing data in the governmental data centers of China. </a:t>
            </a:r>
          </a:p>
          <a:p>
            <a:r>
              <a:rPr lang="en-US" sz="1800" b="0" dirty="0" smtClean="0"/>
              <a:t>The </a:t>
            </a:r>
            <a:r>
              <a:rPr lang="en-US" sz="1800" b="0" dirty="0" err="1" smtClean="0"/>
              <a:t>ChinaGEOSS</a:t>
            </a:r>
            <a:r>
              <a:rPr lang="en-US" sz="1800" b="0" dirty="0" smtClean="0"/>
              <a:t> is broker, using system of system architecture</a:t>
            </a:r>
          </a:p>
          <a:p>
            <a:r>
              <a:rPr lang="en-US" sz="1800" b="0" dirty="0" smtClean="0"/>
              <a:t>Four interfaces: data query, data, metadata, and data planning</a:t>
            </a:r>
          </a:p>
          <a:p>
            <a:r>
              <a:rPr lang="en-US" sz="1800" b="0" dirty="0" smtClean="0"/>
              <a:t>Toolkit to connect to the data/metadata</a:t>
            </a:r>
          </a:p>
          <a:p>
            <a:r>
              <a:rPr lang="en-US" sz="1800" b="0" dirty="0" smtClean="0"/>
              <a:t>More than 35 million of metadata/data records.</a:t>
            </a:r>
          </a:p>
          <a:p>
            <a:r>
              <a:rPr lang="en-US" sz="1800" b="0" dirty="0" smtClean="0"/>
              <a:t>About100 high quality datasets: Data are harvested and stored at their central storage. </a:t>
            </a:r>
          </a:p>
          <a:p>
            <a:pPr lvl="1"/>
            <a:r>
              <a:rPr lang="en-US" sz="1600" b="0" dirty="0" smtClean="0"/>
              <a:t>Those data sets can be shared with international users immediately</a:t>
            </a:r>
          </a:p>
          <a:p>
            <a:pPr lvl="1"/>
            <a:r>
              <a:rPr lang="en-US" sz="1600" b="0" dirty="0" smtClean="0"/>
              <a:t>A mirror site of </a:t>
            </a:r>
            <a:r>
              <a:rPr lang="en-US" sz="1600" b="0" dirty="0" err="1" smtClean="0"/>
              <a:t>ChinaGEOSS</a:t>
            </a:r>
            <a:r>
              <a:rPr lang="en-US" sz="1600" b="0" dirty="0" smtClean="0"/>
              <a:t> is considered to be established at Chinese University of Hong Kong to facilitate the international access. </a:t>
            </a:r>
          </a:p>
          <a:p>
            <a:r>
              <a:rPr lang="en-US" sz="1800" b="0" dirty="0" smtClean="0"/>
              <a:t>New satellite data are joining the network.</a:t>
            </a:r>
          </a:p>
          <a:p>
            <a:r>
              <a:rPr lang="en-US" sz="1800" b="0" dirty="0" smtClean="0"/>
              <a:t>Its </a:t>
            </a:r>
            <a:r>
              <a:rPr lang="en-US" sz="1800" b="0" dirty="0" err="1" smtClean="0"/>
              <a:t>GeoPortal</a:t>
            </a:r>
            <a:r>
              <a:rPr lang="en-US" sz="1800" b="0" dirty="0" smtClean="0"/>
              <a:t>: metadata and data </a:t>
            </a:r>
          </a:p>
          <a:p>
            <a:r>
              <a:rPr lang="en-US" sz="1800" b="0" dirty="0" smtClean="0"/>
              <a:t>Metadata are open access. Not all available to </a:t>
            </a:r>
            <a:r>
              <a:rPr lang="en-US" sz="1800" b="0" dirty="0" err="1" smtClean="0"/>
              <a:t>GeoPortal</a:t>
            </a:r>
            <a:r>
              <a:rPr lang="en-US" sz="1800" b="0" dirty="0" smtClean="0"/>
              <a:t>.</a:t>
            </a:r>
          </a:p>
          <a:p>
            <a:r>
              <a:rPr lang="en-US" sz="1800" b="0" dirty="0" smtClean="0"/>
              <a:t>Standards: not sure (claim to support ISO metadata and OGC standards).</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ChinaGEO</a:t>
            </a:r>
            <a:r>
              <a:rPr lang="en-US" dirty="0" smtClean="0"/>
              <a:t> – Satellite/sensors (1/3)</a:t>
            </a:r>
            <a:endParaRPr lang="en-US" dirty="0"/>
          </a:p>
        </p:txBody>
      </p:sp>
      <p:sp>
        <p:nvSpPr>
          <p:cNvPr id="3" name="Content Placeholder 2"/>
          <p:cNvSpPr>
            <a:spLocks noGrp="1"/>
          </p:cNvSpPr>
          <p:nvPr>
            <p:ph idx="1"/>
          </p:nvPr>
        </p:nvSpPr>
        <p:spPr/>
        <p:txBody>
          <a:bodyPr/>
          <a:lstStyle/>
          <a:p>
            <a:r>
              <a:rPr lang="en-US" dirty="0" smtClean="0"/>
              <a:t>FY3A (FY means wind and cloud. It is a </a:t>
            </a:r>
            <a:r>
              <a:rPr lang="en-US" dirty="0" smtClean="0"/>
              <a:t>meteorological </a:t>
            </a:r>
            <a:r>
              <a:rPr lang="en-US" dirty="0" smtClean="0"/>
              <a:t>satellite)</a:t>
            </a:r>
          </a:p>
          <a:p>
            <a:pPr lvl="1"/>
            <a:r>
              <a:rPr lang="en-US" dirty="0" smtClean="0"/>
              <a:t>MERSI</a:t>
            </a:r>
          </a:p>
          <a:p>
            <a:pPr lvl="1"/>
            <a:r>
              <a:rPr lang="en-US" dirty="0" smtClean="0"/>
              <a:t>VIRR</a:t>
            </a:r>
          </a:p>
          <a:p>
            <a:r>
              <a:rPr lang="en-US" dirty="0" smtClean="0"/>
              <a:t>FY3B</a:t>
            </a:r>
          </a:p>
          <a:p>
            <a:pPr lvl="1"/>
            <a:r>
              <a:rPr lang="en-US" dirty="0" smtClean="0"/>
              <a:t>MERSI</a:t>
            </a:r>
          </a:p>
          <a:p>
            <a:pPr lvl="1"/>
            <a:r>
              <a:rPr lang="en-US" dirty="0" smtClean="0"/>
              <a:t>VIRR</a:t>
            </a:r>
          </a:p>
          <a:p>
            <a:r>
              <a:rPr lang="en-US" dirty="0" smtClean="0"/>
              <a:t>FY3C</a:t>
            </a:r>
          </a:p>
          <a:p>
            <a:pPr lvl="1"/>
            <a:r>
              <a:rPr lang="en-US" dirty="0" smtClean="0"/>
              <a:t>MERSI</a:t>
            </a:r>
          </a:p>
          <a:p>
            <a:r>
              <a:rPr lang="en-US" dirty="0" smtClean="0"/>
              <a:t>CBERS-01</a:t>
            </a:r>
          </a:p>
          <a:p>
            <a:pPr lvl="1"/>
            <a:r>
              <a:rPr lang="en-US" dirty="0" smtClean="0"/>
              <a:t>CCD</a:t>
            </a:r>
          </a:p>
          <a:p>
            <a:r>
              <a:rPr lang="en-US" dirty="0" smtClean="0"/>
              <a:t>CBERS-02</a:t>
            </a:r>
          </a:p>
          <a:p>
            <a:pPr lvl="1"/>
            <a:r>
              <a:rPr lang="en-US" dirty="0" smtClean="0"/>
              <a:t>CCD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ChinaGEO</a:t>
            </a:r>
            <a:r>
              <a:rPr lang="en-US" dirty="0" smtClean="0"/>
              <a:t> – Satellite/sensors (2/3)</a:t>
            </a:r>
            <a:endParaRPr lang="en-US" dirty="0"/>
          </a:p>
        </p:txBody>
      </p:sp>
      <p:sp>
        <p:nvSpPr>
          <p:cNvPr id="3" name="Content Placeholder 2"/>
          <p:cNvSpPr>
            <a:spLocks noGrp="1"/>
          </p:cNvSpPr>
          <p:nvPr>
            <p:ph idx="1"/>
          </p:nvPr>
        </p:nvSpPr>
        <p:spPr/>
        <p:txBody>
          <a:bodyPr/>
          <a:lstStyle/>
          <a:p>
            <a:r>
              <a:rPr lang="en-US" dirty="0" smtClean="0"/>
              <a:t>CBERS-02B</a:t>
            </a:r>
          </a:p>
          <a:p>
            <a:pPr lvl="1"/>
            <a:r>
              <a:rPr lang="en-US" dirty="0" smtClean="0"/>
              <a:t>CCD</a:t>
            </a:r>
          </a:p>
          <a:p>
            <a:r>
              <a:rPr lang="en-US" dirty="0" smtClean="0"/>
              <a:t>GF1 (GF means high resolution)</a:t>
            </a:r>
          </a:p>
          <a:p>
            <a:pPr lvl="1"/>
            <a:r>
              <a:rPr lang="en-US" dirty="0" smtClean="0"/>
              <a:t>WFV1</a:t>
            </a:r>
          </a:p>
          <a:p>
            <a:pPr lvl="1"/>
            <a:r>
              <a:rPr lang="en-US" dirty="0" smtClean="0"/>
              <a:t>WFV2</a:t>
            </a:r>
          </a:p>
          <a:p>
            <a:pPr lvl="1"/>
            <a:r>
              <a:rPr lang="en-US" dirty="0" smtClean="0"/>
              <a:t>WFV3</a:t>
            </a:r>
          </a:p>
          <a:p>
            <a:pPr lvl="1"/>
            <a:r>
              <a:rPr lang="en-US" dirty="0" smtClean="0"/>
              <a:t>WFV4</a:t>
            </a:r>
          </a:p>
          <a:p>
            <a:r>
              <a:rPr lang="en-US" dirty="0" smtClean="0"/>
              <a:t>HJ1A (HJ means environment)</a:t>
            </a:r>
          </a:p>
          <a:p>
            <a:pPr lvl="1"/>
            <a:r>
              <a:rPr lang="en-US" dirty="0" smtClean="0"/>
              <a:t>CCD1</a:t>
            </a:r>
          </a:p>
          <a:p>
            <a:pPr lvl="1"/>
            <a:r>
              <a:rPr lang="en-US" dirty="0" smtClean="0"/>
              <a:t>CCD2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ChinaGEO</a:t>
            </a:r>
            <a:r>
              <a:rPr lang="en-US" dirty="0" smtClean="0"/>
              <a:t> – Satellite/sensors (3/3)</a:t>
            </a:r>
            <a:endParaRPr lang="en-US" dirty="0"/>
          </a:p>
        </p:txBody>
      </p:sp>
      <p:sp>
        <p:nvSpPr>
          <p:cNvPr id="3" name="Content Placeholder 2"/>
          <p:cNvSpPr>
            <a:spLocks noGrp="1"/>
          </p:cNvSpPr>
          <p:nvPr>
            <p:ph idx="1"/>
          </p:nvPr>
        </p:nvSpPr>
        <p:spPr/>
        <p:txBody>
          <a:bodyPr/>
          <a:lstStyle/>
          <a:p>
            <a:r>
              <a:rPr lang="en-US" dirty="0" smtClean="0"/>
              <a:t>HJ1B</a:t>
            </a:r>
          </a:p>
          <a:p>
            <a:pPr lvl="1"/>
            <a:r>
              <a:rPr lang="en-US" dirty="0" smtClean="0"/>
              <a:t>CCD1</a:t>
            </a:r>
          </a:p>
          <a:p>
            <a:pPr lvl="1"/>
            <a:r>
              <a:rPr lang="en-US" dirty="0" smtClean="0"/>
              <a:t>CCD2</a:t>
            </a:r>
          </a:p>
          <a:p>
            <a:r>
              <a:rPr lang="en-US" dirty="0" smtClean="0"/>
              <a:t>GLASS</a:t>
            </a:r>
          </a:p>
          <a:p>
            <a:pPr lvl="1"/>
            <a:r>
              <a:rPr lang="en-US" dirty="0" smtClean="0"/>
              <a:t>LAI</a:t>
            </a:r>
          </a:p>
          <a:p>
            <a:pPr lvl="1"/>
            <a:r>
              <a:rPr lang="en-US" dirty="0" smtClean="0"/>
              <a:t>ABD</a:t>
            </a:r>
          </a:p>
          <a:p>
            <a:pPr lvl="1"/>
            <a:r>
              <a:rPr lang="en-US" dirty="0" smtClean="0"/>
              <a:t>LST</a:t>
            </a:r>
          </a:p>
          <a:p>
            <a:pPr lvl="1"/>
            <a:r>
              <a:rPr lang="en-US" dirty="0" smtClean="0"/>
              <a:t>FAPAR</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 of data status by the end of 2017</a:t>
            </a:r>
            <a:endParaRPr lang="en-US" dirty="0"/>
          </a:p>
        </p:txBody>
      </p:sp>
      <p:sp>
        <p:nvSpPr>
          <p:cNvPr id="3" name="Content Placeholder 2"/>
          <p:cNvSpPr>
            <a:spLocks noGrp="1"/>
          </p:cNvSpPr>
          <p:nvPr>
            <p:ph idx="1"/>
          </p:nvPr>
        </p:nvSpPr>
        <p:spPr>
          <a:xfrm>
            <a:off x="296863" y="1457325"/>
            <a:ext cx="6764337" cy="1006475"/>
          </a:xfrm>
        </p:spPr>
        <p:txBody>
          <a:bodyPr/>
          <a:lstStyle/>
          <a:p>
            <a:r>
              <a:rPr lang="en-US" dirty="0" smtClean="0"/>
              <a:t>Granules at the end of 2017</a:t>
            </a:r>
            <a:endParaRPr lang="en-US" dirty="0"/>
          </a:p>
        </p:txBody>
      </p:sp>
      <p:sp>
        <p:nvSpPr>
          <p:cNvPr id="4" name="Rectangle 3"/>
          <p:cNvSpPr/>
          <p:nvPr/>
        </p:nvSpPr>
        <p:spPr>
          <a:xfrm>
            <a:off x="3632200" y="2463800"/>
            <a:ext cx="5003800" cy="3139321"/>
          </a:xfrm>
          <a:prstGeom prst="rect">
            <a:avLst/>
          </a:prstGeom>
        </p:spPr>
        <p:txBody>
          <a:bodyPr wrap="square">
            <a:spAutoFit/>
          </a:bodyPr>
          <a:lstStyle/>
          <a:p>
            <a:r>
              <a:rPr lang="en-US" dirty="0" smtClean="0"/>
              <a:t>[ 10 satellites 1127838 items]</a:t>
            </a:r>
          </a:p>
          <a:p>
            <a:pPr lvl="0"/>
            <a:r>
              <a:rPr lang="en-US" dirty="0" smtClean="0"/>
              <a:t>FY3A</a:t>
            </a:r>
            <a:r>
              <a:rPr lang="en-US" u="sng" dirty="0" smtClean="0"/>
              <a:t>(99305)</a:t>
            </a:r>
            <a:endParaRPr lang="en-US" dirty="0" smtClean="0"/>
          </a:p>
          <a:p>
            <a:pPr lvl="0"/>
            <a:r>
              <a:rPr lang="en-US" dirty="0" smtClean="0"/>
              <a:t>FY3B</a:t>
            </a:r>
            <a:r>
              <a:rPr lang="en-US" u="sng" dirty="0" smtClean="0"/>
              <a:t>(133883)</a:t>
            </a:r>
            <a:endParaRPr lang="en-US" dirty="0" smtClean="0"/>
          </a:p>
          <a:p>
            <a:pPr lvl="0"/>
            <a:r>
              <a:rPr lang="en-US" dirty="0" smtClean="0"/>
              <a:t>FY3C</a:t>
            </a:r>
            <a:r>
              <a:rPr lang="en-US" u="sng" dirty="0" smtClean="0"/>
              <a:t>(34572)</a:t>
            </a:r>
            <a:endParaRPr lang="en-US" dirty="0" smtClean="0"/>
          </a:p>
          <a:p>
            <a:pPr lvl="0"/>
            <a:r>
              <a:rPr lang="en-US" dirty="0" smtClean="0"/>
              <a:t>CBERS-01</a:t>
            </a:r>
            <a:r>
              <a:rPr lang="en-US" u="sng" dirty="0" smtClean="0"/>
              <a:t>(10)</a:t>
            </a:r>
            <a:endParaRPr lang="en-US" dirty="0" smtClean="0"/>
          </a:p>
          <a:p>
            <a:pPr lvl="0"/>
            <a:r>
              <a:rPr lang="en-US" dirty="0" smtClean="0"/>
              <a:t>CBERS-02</a:t>
            </a:r>
            <a:r>
              <a:rPr lang="en-US" u="sng" dirty="0" smtClean="0"/>
              <a:t>(2603)</a:t>
            </a:r>
            <a:endParaRPr lang="en-US" dirty="0" smtClean="0"/>
          </a:p>
          <a:p>
            <a:pPr lvl="0"/>
            <a:r>
              <a:rPr lang="en-US" dirty="0" smtClean="0"/>
              <a:t>CBERS-02B</a:t>
            </a:r>
            <a:r>
              <a:rPr lang="en-US" u="sng" dirty="0" smtClean="0"/>
              <a:t>(69)</a:t>
            </a:r>
            <a:endParaRPr lang="en-US" dirty="0" smtClean="0"/>
          </a:p>
          <a:p>
            <a:pPr lvl="0"/>
            <a:r>
              <a:rPr lang="en-US" dirty="0" smtClean="0"/>
              <a:t>GF1</a:t>
            </a:r>
            <a:r>
              <a:rPr lang="en-US" u="sng" dirty="0" smtClean="0"/>
              <a:t>(725)</a:t>
            </a:r>
            <a:endParaRPr lang="en-US" dirty="0" smtClean="0"/>
          </a:p>
          <a:p>
            <a:pPr lvl="0"/>
            <a:r>
              <a:rPr lang="en-US" dirty="0" smtClean="0"/>
              <a:t>HJ1A</a:t>
            </a:r>
            <a:r>
              <a:rPr lang="en-US" u="sng" dirty="0" smtClean="0"/>
              <a:t>(421)</a:t>
            </a:r>
            <a:endParaRPr lang="en-US" dirty="0" smtClean="0"/>
          </a:p>
          <a:p>
            <a:pPr lvl="0"/>
            <a:r>
              <a:rPr lang="en-US" dirty="0" smtClean="0"/>
              <a:t>HJ1B</a:t>
            </a:r>
            <a:r>
              <a:rPr lang="en-US" u="sng" dirty="0" smtClean="0"/>
              <a:t>(510)</a:t>
            </a:r>
            <a:endParaRPr lang="en-US" dirty="0" smtClean="0"/>
          </a:p>
          <a:p>
            <a:pPr lvl="0"/>
            <a:r>
              <a:rPr lang="en-US" dirty="0" smtClean="0"/>
              <a:t>GLASS</a:t>
            </a:r>
            <a:r>
              <a:rPr lang="en-US" u="sng" dirty="0" smtClean="0"/>
              <a:t>(855740)</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CWIC </a:t>
            </a:r>
            <a:r>
              <a:rPr lang="en-US" dirty="0" err="1" smtClean="0"/>
              <a:t>ChinaGEO</a:t>
            </a:r>
            <a:r>
              <a:rPr lang="en-US" dirty="0" smtClean="0"/>
              <a:t> Connector Development Status(1)</a:t>
            </a:r>
            <a:endParaRPr lang="en-US" dirty="0"/>
          </a:p>
        </p:txBody>
      </p:sp>
      <p:sp>
        <p:nvSpPr>
          <p:cNvPr id="3" name="Content Placeholder 2"/>
          <p:cNvSpPr>
            <a:spLocks noGrp="1"/>
          </p:cNvSpPr>
          <p:nvPr>
            <p:ph idx="1"/>
          </p:nvPr>
        </p:nvSpPr>
        <p:spPr>
          <a:xfrm>
            <a:off x="296863" y="1457324"/>
            <a:ext cx="8445500" cy="5159375"/>
          </a:xfrm>
        </p:spPr>
        <p:txBody>
          <a:bodyPr/>
          <a:lstStyle/>
          <a:p>
            <a:r>
              <a:rPr lang="en-US" b="0" dirty="0"/>
              <a:t>M</a:t>
            </a:r>
            <a:r>
              <a:rPr lang="en-US" b="0" dirty="0" smtClean="0"/>
              <a:t>eeting with the chief engineer of NRSCC and her team at GEO Plenary gets initial agreement for </a:t>
            </a:r>
            <a:r>
              <a:rPr lang="en-US" b="0" dirty="0" err="1" smtClean="0"/>
              <a:t>ChinaGEOSS</a:t>
            </a:r>
            <a:r>
              <a:rPr lang="en-US" b="0" dirty="0" smtClean="0"/>
              <a:t> to participate in CWIC  </a:t>
            </a:r>
          </a:p>
          <a:p>
            <a:r>
              <a:rPr lang="en-US" b="0" dirty="0" smtClean="0"/>
              <a:t>Initiated first bi-lateral teleconference of technical </a:t>
            </a:r>
            <a:r>
              <a:rPr lang="en-US" b="0" dirty="0" smtClean="0"/>
              <a:t>teams </a:t>
            </a:r>
            <a:r>
              <a:rPr lang="en-US" b="0" dirty="0" smtClean="0"/>
              <a:t>on 11/14/2017</a:t>
            </a:r>
          </a:p>
          <a:p>
            <a:pPr lvl="1"/>
            <a:r>
              <a:rPr lang="en-US" b="0" dirty="0" smtClean="0"/>
              <a:t>Technical </a:t>
            </a:r>
            <a:r>
              <a:rPr lang="en-US" b="0" dirty="0" smtClean="0"/>
              <a:t>exchanges </a:t>
            </a:r>
            <a:r>
              <a:rPr lang="en-US" b="0" dirty="0" smtClean="0"/>
              <a:t>on CWIC connection </a:t>
            </a:r>
            <a:r>
              <a:rPr lang="en-US" b="0" dirty="0" smtClean="0"/>
              <a:t>have </a:t>
            </a:r>
            <a:r>
              <a:rPr lang="en-US" b="0" dirty="0" smtClean="0"/>
              <a:t>been going on since then</a:t>
            </a:r>
          </a:p>
          <a:p>
            <a:r>
              <a:rPr lang="en-US" b="0" dirty="0" smtClean="0"/>
              <a:t>NRSCC has requested to sign a MOU between NRSCC and CEOS for </a:t>
            </a:r>
            <a:r>
              <a:rPr lang="en-US" b="0" dirty="0" err="1" smtClean="0"/>
              <a:t>ChinaGEOSS</a:t>
            </a:r>
            <a:r>
              <a:rPr lang="en-US" b="0" dirty="0" smtClean="0"/>
              <a:t> to join CWIC</a:t>
            </a:r>
          </a:p>
          <a:p>
            <a:pPr lvl="1"/>
            <a:r>
              <a:rPr lang="en-US" b="0" dirty="0" smtClean="0"/>
              <a:t>Draft MOU has been sent to NRSCC and discussion on MOU is going</a:t>
            </a:r>
          </a:p>
          <a:p>
            <a:pPr lvl="1"/>
            <a:r>
              <a:rPr lang="en-US" b="0" dirty="0" smtClean="0"/>
              <a:t>No problem with the MOU content but questioning who should sign the MOU on CEOS side </a:t>
            </a:r>
            <a:r>
              <a:rPr lang="mr-IN" b="0" dirty="0" smtClean="0"/>
              <a:t>–</a:t>
            </a:r>
            <a:r>
              <a:rPr lang="en-US" b="0" dirty="0" smtClean="0"/>
              <a:t> waiting for NRSCC’s official request.</a:t>
            </a:r>
            <a:r>
              <a:rPr lang="en-US" dirty="0" smtClean="0"/>
              <a:t/>
            </a:r>
            <a:br>
              <a:rPr lang="en-US" dirty="0" smtClean="0"/>
            </a:b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CWIC </a:t>
            </a:r>
            <a:r>
              <a:rPr lang="en-US" dirty="0" err="1"/>
              <a:t>ChinaGEO</a:t>
            </a:r>
            <a:r>
              <a:rPr lang="en-US" dirty="0"/>
              <a:t> Connector Development </a:t>
            </a:r>
            <a:r>
              <a:rPr lang="en-US" dirty="0" smtClean="0"/>
              <a:t>Status(2)</a:t>
            </a:r>
            <a:endParaRPr lang="en-US" dirty="0"/>
          </a:p>
        </p:txBody>
      </p:sp>
      <p:sp>
        <p:nvSpPr>
          <p:cNvPr id="3" name="Content Placeholder 2"/>
          <p:cNvSpPr>
            <a:spLocks noGrp="1"/>
          </p:cNvSpPr>
          <p:nvPr>
            <p:ph idx="1"/>
          </p:nvPr>
        </p:nvSpPr>
        <p:spPr/>
        <p:txBody>
          <a:bodyPr/>
          <a:lstStyle/>
          <a:p>
            <a:r>
              <a:rPr lang="en-US" b="0" dirty="0"/>
              <a:t>Three access options</a:t>
            </a:r>
          </a:p>
          <a:p>
            <a:pPr lvl="1"/>
            <a:r>
              <a:rPr lang="en-US" b="0" dirty="0"/>
              <a:t>Option 1.The global metadata harvesting mode</a:t>
            </a:r>
            <a:endParaRPr lang="en-US" dirty="0"/>
          </a:p>
          <a:p>
            <a:pPr lvl="1"/>
            <a:r>
              <a:rPr lang="en-US" b="0" dirty="0"/>
              <a:t>Option 2.The human-computer interaction mode</a:t>
            </a:r>
          </a:p>
          <a:p>
            <a:pPr lvl="2"/>
            <a:r>
              <a:rPr lang="en-US" b="0" dirty="0"/>
              <a:t>China GEOSS portal (</a:t>
            </a:r>
            <a:r>
              <a:rPr lang="en-US" b="0" dirty="0">
                <a:hlinkClick r:id="rId2"/>
              </a:rPr>
              <a:t>http://www.chinageoss.org/en/query.html</a:t>
            </a:r>
            <a:r>
              <a:rPr lang="en-US" b="0" dirty="0"/>
              <a:t>)</a:t>
            </a:r>
          </a:p>
          <a:p>
            <a:pPr lvl="1"/>
            <a:r>
              <a:rPr lang="en-US" b="0" dirty="0"/>
              <a:t>Option 3.The API query interface </a:t>
            </a:r>
            <a:r>
              <a:rPr lang="en-US" b="0" dirty="0" smtClean="0"/>
              <a:t>mode</a:t>
            </a:r>
          </a:p>
          <a:p>
            <a:pPr lvl="2"/>
            <a:r>
              <a:rPr lang="en-US" b="0" dirty="0" smtClean="0"/>
              <a:t>CWIC will test this mode first</a:t>
            </a:r>
          </a:p>
          <a:p>
            <a:pPr lvl="2"/>
            <a:r>
              <a:rPr lang="en-US" b="0" dirty="0" smtClean="0"/>
              <a:t>If this one does not work, option 1 will be implemented</a:t>
            </a:r>
            <a:endParaRPr lang="en-US" b="0" dirty="0"/>
          </a:p>
        </p:txBody>
      </p:sp>
    </p:spTree>
    <p:extLst>
      <p:ext uri="{BB962C8B-B14F-4D97-AF65-F5344CB8AC3E}">
        <p14:creationId xmlns:p14="http://schemas.microsoft.com/office/powerpoint/2010/main" val="199089433"/>
      </p:ext>
    </p:extLst>
  </p:cSld>
  <p:clrMapOvr>
    <a:masterClrMapping/>
  </p:clrMapOvr>
</p:sld>
</file>

<file path=ppt/theme/theme1.xml><?xml version="1.0" encoding="utf-8"?>
<a:theme xmlns:a="http://schemas.openxmlformats.org/drawingml/2006/main" name="4_EUM_template_v03">
  <a:themeElements>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fontScheme name="4_EUM_template_v03">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500" b="0" i="0" u="none" strike="noStrike" cap="none" normalizeH="0" baseline="0" smtClean="0">
            <a:ln>
              <a:noFill/>
            </a:ln>
            <a:solidFill>
              <a:srgbClr val="000000"/>
            </a:solidFill>
            <a:effectLst/>
            <a:latin typeface="Tahoma" pitchFamily="34" charset="0"/>
          </a:defRPr>
        </a:defPPr>
      </a:lstStyle>
    </a:lnDef>
  </a:objectDefaults>
  <a:extraClrSchemeLst>
    <a:extraClrScheme>
      <a:clrScheme name="1_EUM_template_v03 1">
        <a:dk1>
          <a:srgbClr val="002569"/>
        </a:dk1>
        <a:lt1>
          <a:srgbClr val="FFFFFF"/>
        </a:lt1>
        <a:dk2>
          <a:srgbClr val="002569"/>
        </a:dk2>
        <a:lt2>
          <a:srgbClr val="5F758D"/>
        </a:lt2>
        <a:accent1>
          <a:srgbClr val="FF9A00"/>
        </a:accent1>
        <a:accent2>
          <a:srgbClr val="9F2D20"/>
        </a:accent2>
        <a:accent3>
          <a:srgbClr val="FFFFFF"/>
        </a:accent3>
        <a:accent4>
          <a:srgbClr val="001E59"/>
        </a:accent4>
        <a:accent5>
          <a:srgbClr val="FFCAAA"/>
        </a:accent5>
        <a:accent6>
          <a:srgbClr val="90281C"/>
        </a:accent6>
        <a:hlink>
          <a:srgbClr val="7498C0"/>
        </a:hlink>
        <a:folHlink>
          <a:srgbClr val="929497"/>
        </a:folHlink>
      </a:clrScheme>
      <a:clrMap bg1="lt1" tx1="dk1" bg2="lt2" tx2="dk2" accent1="accent1" accent2="accent2" accent3="accent3" accent4="accent4" accent5="accent5" accent6="accent6" hlink="hlink" folHlink="folHlink"/>
    </a:extraClrScheme>
    <a:extraClrScheme>
      <a:clrScheme name="1_EUM_template_v03 2">
        <a:dk1>
          <a:srgbClr val="002569"/>
        </a:dk1>
        <a:lt1>
          <a:srgbClr val="FFFFFF"/>
        </a:lt1>
        <a:dk2>
          <a:srgbClr val="002569"/>
        </a:dk2>
        <a:lt2>
          <a:srgbClr val="5F758D"/>
        </a:lt2>
        <a:accent1>
          <a:srgbClr val="F6D0A9"/>
        </a:accent1>
        <a:accent2>
          <a:srgbClr val="EBCAE3"/>
        </a:accent2>
        <a:accent3>
          <a:srgbClr val="FFFFFF"/>
        </a:accent3>
        <a:accent4>
          <a:srgbClr val="001E59"/>
        </a:accent4>
        <a:accent5>
          <a:srgbClr val="FAE4D1"/>
        </a:accent5>
        <a:accent6>
          <a:srgbClr val="D5B7CE"/>
        </a:accent6>
        <a:hlink>
          <a:srgbClr val="4E2029"/>
        </a:hlink>
        <a:folHlink>
          <a:srgbClr val="423B69"/>
        </a:folHlink>
      </a:clrScheme>
      <a:clrMap bg1="lt1" tx1="dk1" bg2="lt2" tx2="dk2" accent1="accent1" accent2="accent2" accent3="accent3" accent4="accent4" accent5="accent5" accent6="accent6" hlink="hlink" folHlink="folHlink"/>
    </a:extraClrScheme>
    <a:extraClrScheme>
      <a:clrScheme name="1_EUM_template_v03 3">
        <a:dk1>
          <a:srgbClr val="002569"/>
        </a:dk1>
        <a:lt1>
          <a:srgbClr val="FFFFFF"/>
        </a:lt1>
        <a:dk2>
          <a:srgbClr val="002569"/>
        </a:dk2>
        <a:lt2>
          <a:srgbClr val="5F758D"/>
        </a:lt2>
        <a:accent1>
          <a:srgbClr val="5B97B1"/>
        </a:accent1>
        <a:accent2>
          <a:srgbClr val="F39600"/>
        </a:accent2>
        <a:accent3>
          <a:srgbClr val="FFFFFF"/>
        </a:accent3>
        <a:accent4>
          <a:srgbClr val="001E59"/>
        </a:accent4>
        <a:accent5>
          <a:srgbClr val="B5C9D5"/>
        </a:accent5>
        <a:accent6>
          <a:srgbClr val="DC8700"/>
        </a:accent6>
        <a:hlink>
          <a:srgbClr val="FFE4AE"/>
        </a:hlink>
        <a:folHlink>
          <a:srgbClr val="002A3D"/>
        </a:folHlink>
      </a:clrScheme>
      <a:clrMap bg1="lt1" tx1="dk1" bg2="lt2" tx2="dk2" accent1="accent1" accent2="accent2" accent3="accent3" accent4="accent4" accent5="accent5" accent6="accent6" hlink="hlink" folHlink="folHlink"/>
    </a:extraClrScheme>
    <a:extraClrScheme>
      <a:clrScheme name="1_EUM_template_v03 4">
        <a:dk1>
          <a:srgbClr val="002569"/>
        </a:dk1>
        <a:lt1>
          <a:srgbClr val="FFFFFF"/>
        </a:lt1>
        <a:dk2>
          <a:srgbClr val="002569"/>
        </a:dk2>
        <a:lt2>
          <a:srgbClr val="5F758D"/>
        </a:lt2>
        <a:accent1>
          <a:srgbClr val="003F80"/>
        </a:accent1>
        <a:accent2>
          <a:srgbClr val="BDD7EE"/>
        </a:accent2>
        <a:accent3>
          <a:srgbClr val="FFFFFF"/>
        </a:accent3>
        <a:accent4>
          <a:srgbClr val="001E59"/>
        </a:accent4>
        <a:accent5>
          <a:srgbClr val="AAAFC0"/>
        </a:accent5>
        <a:accent6>
          <a:srgbClr val="ABC3D8"/>
        </a:accent6>
        <a:hlink>
          <a:srgbClr val="FFD350"/>
        </a:hlink>
        <a:folHlink>
          <a:srgbClr val="EB6F3F"/>
        </a:folHlink>
      </a:clrScheme>
      <a:clrMap bg1="lt1" tx1="dk1" bg2="lt2" tx2="dk2" accent1="accent1" accent2="accent2" accent3="accent3" accent4="accent4" accent5="accent5" accent6="accent6" hlink="hlink" folHlink="folHlink"/>
    </a:extraClrScheme>
    <a:extraClrScheme>
      <a:clrScheme name="1_EUM_template_v03 5">
        <a:dk1>
          <a:srgbClr val="002569"/>
        </a:dk1>
        <a:lt1>
          <a:srgbClr val="FFFFFF"/>
        </a:lt1>
        <a:dk2>
          <a:srgbClr val="002569"/>
        </a:dk2>
        <a:lt2>
          <a:srgbClr val="5F758D"/>
        </a:lt2>
        <a:accent1>
          <a:srgbClr val="C75B12"/>
        </a:accent1>
        <a:accent2>
          <a:srgbClr val="003359"/>
        </a:accent2>
        <a:accent3>
          <a:srgbClr val="FFFFFF"/>
        </a:accent3>
        <a:accent4>
          <a:srgbClr val="001E59"/>
        </a:accent4>
        <a:accent5>
          <a:srgbClr val="E0B5AA"/>
        </a:accent5>
        <a:accent6>
          <a:srgbClr val="002D50"/>
        </a:accent6>
        <a:hlink>
          <a:srgbClr val="92A2BD"/>
        </a:hlink>
        <a:folHlink>
          <a:srgbClr val="C7B37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53575</TotalTime>
  <Words>1730</Words>
  <Application>Microsoft Macintosh PowerPoint</Application>
  <PresentationFormat>On-screen Show (4:3)</PresentationFormat>
  <Paragraphs>477</Paragraphs>
  <Slides>27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Calibri</vt:lpstr>
      <vt:lpstr>Century Gothic</vt:lpstr>
      <vt:lpstr>Courier New</vt:lpstr>
      <vt:lpstr>Microsoft YaHei</vt:lpstr>
      <vt:lpstr>ＭＳ Ｐゴシック</vt:lpstr>
      <vt:lpstr>Segoe UI</vt:lpstr>
      <vt:lpstr>Tahoma</vt:lpstr>
      <vt:lpstr>Times New Roman</vt:lpstr>
      <vt:lpstr>Wingdings</vt:lpstr>
      <vt:lpstr>Arial</vt:lpstr>
      <vt:lpstr>4_EUM_template_v03</vt:lpstr>
      <vt:lpstr>         CWIC Connectors to Data Providers in China   CWIC Development Team  2018</vt:lpstr>
      <vt:lpstr>Two data providers in China</vt:lpstr>
      <vt:lpstr>ChinaGEOSS – brief</vt:lpstr>
      <vt:lpstr>ChinaGEO – Satellite/sensors (1/3)</vt:lpstr>
      <vt:lpstr>ChinaGEO – Satellite/sensors (2/3)</vt:lpstr>
      <vt:lpstr>ChinaGEO – Satellite/sensors (3/3)</vt:lpstr>
      <vt:lpstr>Snapshot of data status by the end of 2017</vt:lpstr>
      <vt:lpstr>CWIC ChinaGEO Connector Development Status(1)</vt:lpstr>
      <vt:lpstr>CWIC ChinaGEO Connector Development Status(2)</vt:lpstr>
      <vt:lpstr>CWIC ChinaGEO Connector Development Status (2)</vt:lpstr>
      <vt:lpstr>CWIC ChinaGEO Connector Development Status (3)</vt:lpstr>
      <vt:lpstr>China NRSCC - brief</vt:lpstr>
      <vt:lpstr>China NRSCC - products</vt:lpstr>
      <vt:lpstr>China NRSCC – API and current snapshot</vt:lpstr>
      <vt:lpstr>CWIC China NRSCC Connector Development Status</vt:lpstr>
      <vt:lpstr>Back</vt:lpstr>
      <vt:lpstr>Reference – FY-3</vt:lpstr>
      <vt:lpstr>Reference – FY-3 - Instruments</vt:lpstr>
      <vt:lpstr>Reference – FY-3 - MERCI</vt:lpstr>
      <vt:lpstr>Reference – FY-3 - VIRR</vt:lpstr>
      <vt:lpstr>Reference - CBERS</vt:lpstr>
      <vt:lpstr>Reference – CBERS - CCD</vt:lpstr>
      <vt:lpstr>Reference – GF-1</vt:lpstr>
      <vt:lpstr>Reference –GF-1 - WFV</vt:lpstr>
      <vt:lpstr>Reference – HJ-1</vt:lpstr>
      <vt:lpstr>Reference – HJ-1 - CCD </vt:lpstr>
      <vt:lpstr>Reference - GLASS</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Brian Killough</dc:creator>
  <cp:lastModifiedBy>Liping Di</cp:lastModifiedBy>
  <cp:revision>600</cp:revision>
  <dcterms:created xsi:type="dcterms:W3CDTF">2011-11-16T09:23:13Z</dcterms:created>
  <dcterms:modified xsi:type="dcterms:W3CDTF">2018-03-19T04:03:28Z</dcterms:modified>
</cp:coreProperties>
</file>