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3"/>
  </p:notesMasterIdLst>
  <p:handoutMasterIdLst>
    <p:handoutMasterId r:id="rId34"/>
  </p:handoutMasterIdLst>
  <p:sldIdLst>
    <p:sldId id="300" r:id="rId5"/>
    <p:sldId id="257" r:id="rId6"/>
    <p:sldId id="259" r:id="rId7"/>
    <p:sldId id="273" r:id="rId8"/>
    <p:sldId id="277" r:id="rId9"/>
    <p:sldId id="317" r:id="rId10"/>
    <p:sldId id="339" r:id="rId11"/>
    <p:sldId id="340" r:id="rId12"/>
    <p:sldId id="341" r:id="rId13"/>
    <p:sldId id="345" r:id="rId14"/>
    <p:sldId id="322" r:id="rId15"/>
    <p:sldId id="336" r:id="rId16"/>
    <p:sldId id="337" r:id="rId17"/>
    <p:sldId id="338" r:id="rId18"/>
    <p:sldId id="323" r:id="rId19"/>
    <p:sldId id="309" r:id="rId20"/>
    <p:sldId id="310" r:id="rId21"/>
    <p:sldId id="350" r:id="rId22"/>
    <p:sldId id="325" r:id="rId23"/>
    <p:sldId id="327" r:id="rId24"/>
    <p:sldId id="347" r:id="rId25"/>
    <p:sldId id="324" r:id="rId26"/>
    <p:sldId id="328" r:id="rId27"/>
    <p:sldId id="330" r:id="rId28"/>
    <p:sldId id="329" r:id="rId29"/>
    <p:sldId id="332" r:id="rId30"/>
    <p:sldId id="348" r:id="rId31"/>
    <p:sldId id="292" r:id="rId3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6" autoAdjust="0"/>
    <p:restoredTop sz="94438" autoAdjust="0"/>
  </p:normalViewPr>
  <p:slideViewPr>
    <p:cSldViewPr snapToGrid="0">
      <p:cViewPr varScale="1">
        <p:scale>
          <a:sx n="145" d="100"/>
          <a:sy n="145" d="100"/>
        </p:scale>
        <p:origin x="450" y="120"/>
      </p:cViewPr>
      <p:guideLst>
        <p:guide orient="horz" pos="1620"/>
        <p:guide pos="2880"/>
        <p:guide orient="horz" pos="4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1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4/9/2018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3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2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6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7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3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48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0.0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For Official Use</a:t>
            </a: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 hidden="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 hidden="1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it-IT" sz="800" noProof="1" smtClean="0">
                <a:solidFill>
                  <a:schemeClr val="bg2"/>
                </a:solidFill>
              </a:rPr>
              <a:t>Andrea Della Vecchia | 09/04/2018 | Slide </a:t>
            </a:r>
            <a:fld id="{76F78DA4-9323-4916-AEBD-7AD2672F4F47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oportal.spacebel.be:8090/web/eoportal/fedeo" TargetMode="External"/><Relationship Id="rId2" Type="http://schemas.openxmlformats.org/officeDocument/2006/relationships/hyperlink" Target="https://eoportal.org/web/eoportal/fed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deo.esa.int/opensearch/description.xml" TargetMode="External"/><Relationship Id="rId5" Type="http://schemas.openxmlformats.org/officeDocument/2006/relationships/hyperlink" Target="geo.spacebel.be/opensearch/readme.html" TargetMode="External"/><Relationship Id="rId4" Type="http://schemas.openxmlformats.org/officeDocument/2006/relationships/hyperlink" Target="http://fedeo.esa.int/opensearch/readm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Federated Earth Observation (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46841" y="2793600"/>
            <a:ext cx="5639750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 WGISS Meeting #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45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  <a:p>
            <a:pPr algn="ctr">
              <a:spcBef>
                <a:spcPts val="0"/>
              </a:spcBef>
            </a:pPr>
            <a:endParaRPr lang="en-GB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A. Della Vecchia, D.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dirty="0" smtClean="0">
                <a:solidFill>
                  <a:schemeClr val="bg1"/>
                </a:solidFill>
              </a:rPr>
              <a:t>, M.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Yves </a:t>
            </a:r>
            <a:r>
              <a:rPr lang="en-GB" dirty="0" err="1" smtClean="0">
                <a:solidFill>
                  <a:schemeClr val="bg1"/>
                </a:solidFill>
              </a:rPr>
              <a:t>Coene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Spacebel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939682" y="4082645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09/04/2018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–Product </a:t>
            </a:r>
            <a:r>
              <a:rPr lang="fr-BE" dirty="0" err="1" smtClean="0"/>
              <a:t>Search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454" y="653432"/>
            <a:ext cx="4810773" cy="291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0" y="1381635"/>
            <a:ext cx="5247368" cy="3219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610" y="3489273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bg2"/>
                </a:solidFill>
                <a:latin typeface="Verdana"/>
                <a:cs typeface="Verdana"/>
              </a:rPr>
              <a:t>Products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4960" y="4197351"/>
            <a:ext cx="172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chemeClr val="bg2"/>
                </a:solidFill>
                <a:latin typeface="Verdana"/>
                <a:cs typeface="Verdana"/>
              </a:rPr>
              <a:t>Products access</a:t>
            </a:r>
          </a:p>
        </p:txBody>
      </p:sp>
    </p:spTree>
    <p:extLst>
      <p:ext uri="{BB962C8B-B14F-4D97-AF65-F5344CB8AC3E}">
        <p14:creationId xmlns:p14="http://schemas.microsoft.com/office/powerpoint/2010/main" val="24513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Gateway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1" indent="-180975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US" sz="1400" dirty="0"/>
              <a:t>Support for virtual dataset series (defined at OSGW configuration level)</a:t>
            </a:r>
          </a:p>
          <a:p>
            <a:pPr marL="360363" lvl="1" indent="-180975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US" sz="1400" dirty="0"/>
              <a:t>OSGW now supports the OpenSearch </a:t>
            </a:r>
            <a:r>
              <a:rPr lang="en-US" sz="1400" dirty="0" err="1"/>
              <a:t>metalink</a:t>
            </a:r>
            <a:r>
              <a:rPr lang="en-US" sz="1400" dirty="0"/>
              <a:t> 3.0 and 4.0 media types for dataset metadata </a:t>
            </a:r>
            <a:r>
              <a:rPr lang="en-US" sz="1400" dirty="0" smtClean="0"/>
              <a:t>discovery</a:t>
            </a:r>
            <a:endParaRPr lang="en-US" sz="1400" dirty="0"/>
          </a:p>
          <a:p>
            <a:pPr marL="360363" lvl="1" indent="-180975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US" sz="1400" dirty="0"/>
              <a:t>OSGW provides an OpenSearch </a:t>
            </a:r>
            <a:r>
              <a:rPr lang="en-US" sz="1400" dirty="0" err="1"/>
              <a:t>GeoJSON</a:t>
            </a:r>
            <a:r>
              <a:rPr lang="en-US" sz="1400" dirty="0"/>
              <a:t> interface for dataset series metadata and dataset metadata </a:t>
            </a:r>
            <a:r>
              <a:rPr lang="en-US" sz="1400" dirty="0" smtClean="0"/>
              <a:t>discovery [OGC </a:t>
            </a:r>
            <a:r>
              <a:rPr lang="en-US" sz="1400" dirty="0" smtClean="0"/>
              <a:t>17-047</a:t>
            </a:r>
            <a:r>
              <a:rPr lang="en-US" sz="1400" dirty="0" smtClean="0"/>
              <a:t>] &amp; [OGC 17-003]</a:t>
            </a:r>
            <a:endParaRPr lang="en-US" sz="1400" dirty="0"/>
          </a:p>
          <a:p>
            <a:pPr marL="360363" lvl="1" indent="-180975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US" sz="1400" dirty="0"/>
              <a:t>OSGW supports the “strict” parameter to return exceptions in case a submitted search parameter is not supported by </a:t>
            </a:r>
            <a:r>
              <a:rPr lang="en-US" sz="1400" dirty="0" smtClean="0"/>
              <a:t>server</a:t>
            </a:r>
            <a:endParaRPr lang="en-US" sz="1400" dirty="0"/>
          </a:p>
          <a:p>
            <a:pPr marL="360363" lvl="1" indent="-180975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US" sz="1400" dirty="0"/>
              <a:t>OSGW returns an “up” </a:t>
            </a:r>
            <a:r>
              <a:rPr lang="en-US" sz="1400" dirty="0" err="1"/>
              <a:t>atom:link</a:t>
            </a:r>
            <a:r>
              <a:rPr lang="en-US" sz="1400" dirty="0"/>
              <a:t> in case of dataset search allowing to retrieve the corresponding dataset series </a:t>
            </a:r>
            <a:r>
              <a:rPr lang="en-US" sz="1400" dirty="0" smtClean="0"/>
              <a:t>metadata</a:t>
            </a:r>
            <a:endParaRPr lang="en-US" sz="1400" dirty="0"/>
          </a:p>
          <a:p>
            <a:pPr marL="360363" lvl="1" indent="-180975">
              <a:spcBef>
                <a:spcPts val="1200"/>
              </a:spcBef>
              <a:buFont typeface="Verdana" panose="020B0604030504040204" pitchFamily="34" charset="0"/>
              <a:buChar char="−"/>
            </a:pPr>
            <a:r>
              <a:rPr lang="en-US" sz="1400" dirty="0"/>
              <a:t>Improvement of the OSGW OSDD with configurable title attribute to provide explanation on some search parameters, explanation that could be displayed by a client to help the </a:t>
            </a:r>
            <a:r>
              <a:rPr lang="en-US" sz="1400" dirty="0" smtClean="0"/>
              <a:t>user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88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Collection Catalogue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GB" sz="1400" b="1" dirty="0" smtClean="0"/>
              <a:t>Content updated: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r>
              <a:rPr lang="en-GB" sz="1300" dirty="0" smtClean="0"/>
              <a:t>Removal of collections: G-POD, VA4, SMOS, CSCDA, EO-DAIL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r>
              <a:rPr lang="en-GB" sz="1300" dirty="0" smtClean="0"/>
              <a:t>OADS ISO Collections automatically generated from Earth-Online.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endParaRPr lang="en-GB" sz="13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300" dirty="0" smtClean="0"/>
          </a:p>
          <a:p>
            <a:pPr marL="0" lvl="1"/>
            <a:endParaRPr lang="en-GB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7" y="1838514"/>
            <a:ext cx="2943613" cy="2806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242" y="1679510"/>
            <a:ext cx="3767811" cy="31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Metadata</a:t>
            </a:r>
            <a:r>
              <a:rPr lang="fr-BE" dirty="0" smtClean="0"/>
              <a:t> Editor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7249" y="692039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lvl="1"/>
            <a:r>
              <a:rPr lang="fr-BE" b="1" kern="0" dirty="0" smtClean="0"/>
              <a:t>New in </a:t>
            </a:r>
            <a:r>
              <a:rPr lang="fr-BE" b="1" kern="0" dirty="0" err="1" smtClean="0"/>
              <a:t>FedEO</a:t>
            </a:r>
            <a:r>
              <a:rPr lang="fr-BE" b="1" kern="0" dirty="0" smtClean="0"/>
              <a:t> (Initial Version)</a:t>
            </a:r>
          </a:p>
          <a:p>
            <a:pPr marL="360363" lvl="1" indent="-180975">
              <a:buFont typeface="Verdana" pitchFamily="34" charset="0"/>
              <a:buChar char="−"/>
            </a:pPr>
            <a:r>
              <a:rPr lang="fr-BE" sz="1400" kern="0" dirty="0" err="1" smtClean="0"/>
              <a:t>Dataset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Series</a:t>
            </a:r>
            <a:r>
              <a:rPr lang="fr-BE" sz="1400" kern="0" dirty="0" smtClean="0"/>
              <a:t> Administration </a:t>
            </a:r>
            <a:r>
              <a:rPr lang="fr-BE" sz="1400" kern="0" dirty="0" err="1" smtClean="0"/>
              <a:t>tool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interacting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with</a:t>
            </a:r>
            <a:r>
              <a:rPr lang="fr-BE" sz="1400" kern="0" dirty="0" smtClean="0"/>
              <a:t> the </a:t>
            </a:r>
            <a:r>
              <a:rPr lang="fr-BE" sz="1400" kern="0" dirty="0" err="1" smtClean="0"/>
              <a:t>FedEO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Dataset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Series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catalog</a:t>
            </a:r>
            <a:r>
              <a:rPr lang="fr-BE" sz="1400" kern="0" dirty="0" smtClean="0"/>
              <a:t> (B3)</a:t>
            </a:r>
          </a:p>
          <a:p>
            <a:pPr marL="360363" lvl="1" indent="-180975">
              <a:buFont typeface="Verdana" pitchFamily="34" charset="0"/>
              <a:buChar char="−"/>
            </a:pPr>
            <a:r>
              <a:rPr lang="fr-BE" sz="1400" kern="0" dirty="0" smtClean="0"/>
              <a:t>It </a:t>
            </a:r>
            <a:r>
              <a:rPr lang="fr-BE" sz="1400" kern="0" dirty="0" err="1" smtClean="0"/>
              <a:t>allows</a:t>
            </a:r>
            <a:r>
              <a:rPr lang="fr-BE" sz="1400" kern="0" dirty="0" smtClean="0"/>
              <a:t> to </a:t>
            </a:r>
            <a:r>
              <a:rPr lang="fr-BE" sz="1400" kern="0" dirty="0" err="1" smtClean="0"/>
              <a:t>upload</a:t>
            </a:r>
            <a:r>
              <a:rPr lang="fr-BE" sz="1400" kern="0" dirty="0" smtClean="0"/>
              <a:t>, </a:t>
            </a:r>
            <a:r>
              <a:rPr lang="fr-BE" sz="1400" kern="0" dirty="0" err="1" smtClean="0"/>
              <a:t>retrieve</a:t>
            </a:r>
            <a:r>
              <a:rPr lang="fr-BE" sz="1400" kern="0" dirty="0" smtClean="0"/>
              <a:t>, </a:t>
            </a:r>
            <a:r>
              <a:rPr lang="fr-BE" sz="1400" kern="0" dirty="0" err="1" smtClean="0"/>
              <a:t>edit</a:t>
            </a:r>
            <a:r>
              <a:rPr lang="fr-BE" sz="1400" kern="0" dirty="0" smtClean="0"/>
              <a:t>, </a:t>
            </a:r>
            <a:r>
              <a:rPr lang="fr-BE" sz="1400" kern="0" dirty="0" err="1" smtClean="0"/>
              <a:t>create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dataset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series</a:t>
            </a:r>
            <a:r>
              <a:rPr lang="fr-BE" sz="1400" kern="0" dirty="0" smtClean="0"/>
              <a:t> (ISO format) in the (B3) </a:t>
            </a:r>
            <a:r>
              <a:rPr lang="fr-BE" sz="1400" kern="0" dirty="0" err="1" smtClean="0"/>
              <a:t>catalog</a:t>
            </a:r>
            <a:r>
              <a:rPr lang="fr-BE" sz="1400" kern="0" dirty="0" smtClean="0"/>
              <a:t>. </a:t>
            </a:r>
          </a:p>
          <a:p>
            <a:pPr marL="360363" lvl="1" indent="-180975">
              <a:buFont typeface="Verdana" pitchFamily="34" charset="0"/>
              <a:buChar char="−"/>
            </a:pPr>
            <a:endParaRPr lang="fr-BE" sz="1400" kern="0" dirty="0" smtClean="0"/>
          </a:p>
          <a:p>
            <a:pPr marL="179388" lvl="1"/>
            <a:endParaRPr lang="fr-BE" sz="1400" kern="0" dirty="0" smtClean="0"/>
          </a:p>
          <a:p>
            <a:pPr marL="179388" lvl="1"/>
            <a:endParaRPr lang="fr-BE" sz="1400" kern="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2555875" y="4868863"/>
            <a:ext cx="720725" cy="288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1863" y="4797425"/>
            <a:ext cx="720725" cy="287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90" name="Group 3"/>
          <p:cNvGrpSpPr>
            <a:grpSpLocks/>
          </p:cNvGrpSpPr>
          <p:nvPr/>
        </p:nvGrpSpPr>
        <p:grpSpPr bwMode="auto">
          <a:xfrm>
            <a:off x="847564" y="1832656"/>
            <a:ext cx="7243762" cy="2555875"/>
            <a:chOff x="284665" y="2699918"/>
            <a:chExt cx="7243549" cy="2555966"/>
          </a:xfrm>
        </p:grpSpPr>
        <p:sp>
          <p:nvSpPr>
            <p:cNvPr id="91" name="Rectangle 37"/>
            <p:cNvSpPr>
              <a:spLocks noChangeArrowheads="1"/>
            </p:cNvSpPr>
            <p:nvPr/>
          </p:nvSpPr>
          <p:spPr bwMode="auto">
            <a:xfrm>
              <a:off x="319171" y="3985404"/>
              <a:ext cx="1630392" cy="10674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Char char="•"/>
                <a:defRPr sz="20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–"/>
                <a:defRPr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–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TextBox 5"/>
            <p:cNvSpPr txBox="1">
              <a:spLocks noChangeArrowheads="1"/>
            </p:cNvSpPr>
            <p:nvPr/>
          </p:nvSpPr>
          <p:spPr bwMode="auto">
            <a:xfrm>
              <a:off x="284665" y="4002657"/>
              <a:ext cx="1221809" cy="20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Char char="•"/>
                <a:defRPr sz="20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–"/>
                <a:defRPr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–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119000"/>
                </a:lnSpc>
                <a:spcBef>
                  <a:spcPct val="20000"/>
                </a:spcBef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buFont typeface="Verdana" panose="020B0604030504040204" pitchFamily="34" charset="0"/>
                <a:buChar char="•"/>
                <a:defRPr sz="1600">
                  <a:solidFill>
                    <a:schemeClr val="bg2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BE" altLang="en-US" sz="700">
                  <a:solidFill>
                    <a:schemeClr val="tx1"/>
                  </a:solidFill>
                </a:rPr>
                <a:t>Admin local file system</a:t>
              </a:r>
              <a:endParaRPr lang="en-US" altLang="en-US" sz="700">
                <a:solidFill>
                  <a:schemeClr val="tx1"/>
                </a:solidFill>
              </a:endParaRPr>
            </a:p>
          </p:txBody>
        </p:sp>
        <p:grpSp>
          <p:nvGrpSpPr>
            <p:cNvPr id="93" name="Group 6"/>
            <p:cNvGrpSpPr>
              <a:grpSpLocks/>
            </p:cNvGrpSpPr>
            <p:nvPr/>
          </p:nvGrpSpPr>
          <p:grpSpPr bwMode="auto">
            <a:xfrm>
              <a:off x="476460" y="2699918"/>
              <a:ext cx="7051754" cy="2555966"/>
              <a:chOff x="476460" y="2699918"/>
              <a:chExt cx="7051754" cy="2555966"/>
            </a:xfrm>
          </p:grpSpPr>
          <p:grpSp>
            <p:nvGrpSpPr>
              <p:cNvPr id="94" name="Group 7"/>
              <p:cNvGrpSpPr>
                <a:grpSpLocks/>
              </p:cNvGrpSpPr>
              <p:nvPr/>
            </p:nvGrpSpPr>
            <p:grpSpPr bwMode="auto">
              <a:xfrm>
                <a:off x="2907138" y="2976153"/>
                <a:ext cx="4621076" cy="742976"/>
                <a:chOff x="1397588" y="2976153"/>
                <a:chExt cx="4621076" cy="742976"/>
              </a:xfrm>
            </p:grpSpPr>
            <p:sp>
              <p:nvSpPr>
                <p:cNvPr id="107" name="Rounded Rectangle 106"/>
                <p:cNvSpPr/>
                <p:nvPr/>
              </p:nvSpPr>
              <p:spPr bwMode="auto">
                <a:xfrm>
                  <a:off x="1397588" y="2982503"/>
                  <a:ext cx="1801759" cy="73662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r>
                    <a:rPr lang="fr-BE" sz="1100" dirty="0"/>
                    <a:t>A5: </a:t>
                  </a:r>
                  <a:r>
                    <a:rPr lang="fr-BE" sz="1100" dirty="0" err="1"/>
                    <a:t>Metadata</a:t>
                  </a:r>
                  <a:r>
                    <a:rPr lang="fr-BE" sz="1100" dirty="0"/>
                    <a:t> </a:t>
                  </a:r>
                  <a:br>
                    <a:rPr lang="fr-BE" sz="1100" dirty="0"/>
                  </a:br>
                  <a:r>
                    <a:rPr lang="fr-BE" sz="1100" dirty="0"/>
                    <a:t>Editor</a:t>
                  </a:r>
                  <a:r>
                    <a:rPr lang="fr-BE" sz="1400" dirty="0"/>
                    <a:t> </a:t>
                  </a:r>
                  <a:endParaRPr lang="en-US" sz="1400" dirty="0"/>
                </a:p>
              </p:txBody>
            </p:sp>
            <p:cxnSp>
              <p:nvCxnSpPr>
                <p:cNvPr id="108" name="Straight Arrow Connector 61"/>
                <p:cNvCxnSpPr>
                  <a:cxnSpLocks noChangeShapeType="1"/>
                  <a:stCxn id="107" idx="3"/>
                  <a:endCxn id="109" idx="1"/>
                </p:cNvCxnSpPr>
                <p:nvPr/>
              </p:nvCxnSpPr>
              <p:spPr bwMode="auto">
                <a:xfrm flipV="1">
                  <a:off x="3198933" y="3344863"/>
                  <a:ext cx="1248106" cy="63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9" name="Rounded Rectangle 108"/>
                <p:cNvSpPr/>
                <p:nvPr/>
              </p:nvSpPr>
              <p:spPr bwMode="auto">
                <a:xfrm>
                  <a:off x="4447085" y="2976153"/>
                  <a:ext cx="1571579" cy="736626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r>
                    <a:rPr lang="fr-BE" sz="1100" dirty="0"/>
                    <a:t>B3: </a:t>
                  </a:r>
                  <a:r>
                    <a:rPr lang="fr-BE" sz="1100" dirty="0" err="1"/>
                    <a:t>Dataset</a:t>
                  </a:r>
                  <a:r>
                    <a:rPr lang="fr-BE" sz="1100" dirty="0"/>
                    <a:t> </a:t>
                  </a:r>
                  <a:r>
                    <a:rPr lang="fr-BE" sz="1100" dirty="0" err="1"/>
                    <a:t>Series</a:t>
                  </a:r>
                  <a:r>
                    <a:rPr lang="fr-BE" sz="1100" dirty="0"/>
                    <a:t> </a:t>
                  </a:r>
                  <a:r>
                    <a:rPr lang="fr-BE" sz="1100" dirty="0" err="1"/>
                    <a:t>Catalog</a:t>
                  </a:r>
                  <a:endParaRPr lang="en-US" sz="1100" dirty="0"/>
                </a:p>
              </p:txBody>
            </p:sp>
            <p:sp>
              <p:nvSpPr>
                <p:cNvPr id="110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3113735" y="3375149"/>
                  <a:ext cx="1418936" cy="2154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119000"/>
                    </a:lnSpc>
                    <a:spcBef>
                      <a:spcPct val="20000"/>
                    </a:spcBef>
                    <a:buClr>
                      <a:srgbClr val="00549F"/>
                    </a:buClr>
                    <a:buChar char="•"/>
                    <a:defRPr sz="20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119000"/>
                    </a:lnSpc>
                    <a:spcBef>
                      <a:spcPct val="20000"/>
                    </a:spcBef>
                    <a:buClr>
                      <a:srgbClr val="00549F"/>
                    </a:buClr>
                    <a:buFont typeface="Verdana" panose="020B0604030504040204" pitchFamily="34" charset="0"/>
                    <a:buChar char="–"/>
                    <a:defRPr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lnSpc>
                      <a:spcPct val="119000"/>
                    </a:lnSpc>
                    <a:spcBef>
                      <a:spcPct val="20000"/>
                    </a:spcBef>
                    <a:buClr>
                      <a:srgbClr val="00549F"/>
                    </a:buClr>
                    <a:buFont typeface="Verdana" panose="020B0604030504040204" pitchFamily="34" charset="0"/>
                    <a:buChar char="•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lnSpc>
                      <a:spcPct val="119000"/>
                    </a:lnSpc>
                    <a:spcBef>
                      <a:spcPct val="20000"/>
                    </a:spcBef>
                    <a:buClr>
                      <a:srgbClr val="00549F"/>
                    </a:buClr>
                    <a:buFont typeface="Verdana" panose="020B0604030504040204" pitchFamily="34" charset="0"/>
                    <a:buChar char="–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lnSpc>
                      <a:spcPct val="119000"/>
                    </a:lnSpc>
                    <a:spcBef>
                      <a:spcPct val="20000"/>
                    </a:spcBef>
                    <a:buClr>
                      <a:srgbClr val="00549F"/>
                    </a:buClr>
                    <a:buFont typeface="Verdana" panose="020B0604030504040204" pitchFamily="34" charset="0"/>
                    <a:buChar char="•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49F"/>
                    </a:buClr>
                    <a:buFont typeface="Verdana" panose="020B0604030504040204" pitchFamily="34" charset="0"/>
                    <a:buChar char="•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49F"/>
                    </a:buClr>
                    <a:buFont typeface="Verdana" panose="020B0604030504040204" pitchFamily="34" charset="0"/>
                    <a:buChar char="•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49F"/>
                    </a:buClr>
                    <a:buFont typeface="Verdana" panose="020B0604030504040204" pitchFamily="34" charset="0"/>
                    <a:buChar char="•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119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49F"/>
                    </a:buClr>
                    <a:buFont typeface="Verdana" panose="020B0604030504040204" pitchFamily="34" charset="0"/>
                    <a:buChar char="•"/>
                    <a:defRPr sz="1600">
                      <a:solidFill>
                        <a:schemeClr val="bg2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fr-BE" altLang="en-US" sz="800" dirty="0" smtClean="0">
                      <a:solidFill>
                        <a:schemeClr val="tx1"/>
                      </a:solidFill>
                    </a:rPr>
                    <a:t> IF-OSGW-SERIES-MD </a:t>
                  </a:r>
                  <a:endParaRPr lang="en-US" altLang="en-US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Can 38"/>
              <p:cNvSpPr>
                <a:spLocks noChangeArrowheads="1"/>
              </p:cNvSpPr>
              <p:nvPr/>
            </p:nvSpPr>
            <p:spPr bwMode="auto">
              <a:xfrm>
                <a:off x="476460" y="4261449"/>
                <a:ext cx="1065212" cy="750498"/>
              </a:xfrm>
              <a:prstGeom prst="can">
                <a:avLst>
                  <a:gd name="adj" fmla="val 2502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Char char="•"/>
                  <a:defRPr sz="20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900">
                    <a:solidFill>
                      <a:schemeClr val="tx1"/>
                    </a:solidFill>
                  </a:rPr>
                  <a:t>Dataset Series</a:t>
                </a:r>
                <a:br>
                  <a:rPr lang="fr-BE" altLang="en-US" sz="900">
                    <a:solidFill>
                      <a:schemeClr val="tx1"/>
                    </a:solidFill>
                  </a:rPr>
                </a:br>
                <a:r>
                  <a:rPr lang="fr-BE" altLang="en-US" sz="900">
                    <a:solidFill>
                      <a:schemeClr val="tx1"/>
                    </a:solidFill>
                  </a:rPr>
                  <a:t> Metadata Files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9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96" name="Object 9"/>
              <p:cNvGraphicFramePr>
                <a:graphicFrameLocks noChangeAspect="1"/>
              </p:cNvGraphicFramePr>
              <p:nvPr/>
            </p:nvGraphicFramePr>
            <p:xfrm>
              <a:off x="776947" y="2699918"/>
              <a:ext cx="519112" cy="682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Visio" r:id="rId3" imgW="560497" imgH="731161" progId="">
                      <p:embed/>
                    </p:oleObj>
                  </mc:Choice>
                  <mc:Fallback>
                    <p:oleObj name="Visio" r:id="rId3" imgW="560497" imgH="731161" progId="">
                      <p:embed/>
                      <p:pic>
                        <p:nvPicPr>
                          <p:cNvPr id="96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6947" y="2699918"/>
                            <a:ext cx="519112" cy="682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7" name="TextBox 10"/>
              <p:cNvSpPr txBox="1">
                <a:spLocks noChangeArrowheads="1"/>
              </p:cNvSpPr>
              <p:nvPr/>
            </p:nvSpPr>
            <p:spPr bwMode="auto">
              <a:xfrm>
                <a:off x="500330" y="3433318"/>
                <a:ext cx="1151277" cy="272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Char char="•"/>
                  <a:defRPr sz="20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1100">
                    <a:solidFill>
                      <a:schemeClr val="tx1"/>
                    </a:solidFill>
                  </a:rPr>
                  <a:t>Administrator</a:t>
                </a:r>
                <a:endParaRPr lang="en-US" altLang="en-US" sz="11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8" name="Straight Arrow Connector 11"/>
              <p:cNvCxnSpPr>
                <a:cxnSpLocks noChangeShapeType="1"/>
              </p:cNvCxnSpPr>
              <p:nvPr/>
            </p:nvCxnSpPr>
            <p:spPr bwMode="auto">
              <a:xfrm flipV="1">
                <a:off x="1828800" y="3709358"/>
                <a:ext cx="1052423" cy="396816"/>
              </a:xfrm>
              <a:prstGeom prst="straightConnector1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cxnSp>
          <p:cxnSp>
            <p:nvCxnSpPr>
              <p:cNvPr id="99" name="Straight Arrow Connector 61"/>
              <p:cNvCxnSpPr>
                <a:cxnSpLocks noChangeShapeType="1"/>
              </p:cNvCxnSpPr>
              <p:nvPr/>
            </p:nvCxnSpPr>
            <p:spPr bwMode="auto">
              <a:xfrm flipV="1">
                <a:off x="1617351" y="3510951"/>
                <a:ext cx="1315630" cy="85530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Can 38"/>
              <p:cNvSpPr>
                <a:spLocks noChangeArrowheads="1"/>
              </p:cNvSpPr>
              <p:nvPr/>
            </p:nvSpPr>
            <p:spPr bwMode="auto">
              <a:xfrm>
                <a:off x="6213030" y="4133522"/>
                <a:ext cx="1065212" cy="1122362"/>
              </a:xfrm>
              <a:prstGeom prst="can">
                <a:avLst>
                  <a:gd name="adj" fmla="val 25024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Char char="•"/>
                  <a:defRPr sz="20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900">
                    <a:solidFill>
                      <a:schemeClr val="tx1"/>
                    </a:solidFill>
                  </a:rPr>
                  <a:t>Apache Solr Repository</a:t>
                </a:r>
              </a:p>
            </p:txBody>
          </p:sp>
          <p:cxnSp>
            <p:nvCxnSpPr>
              <p:cNvPr id="101" name="Straight Arrow Connector 61"/>
              <p:cNvCxnSpPr>
                <a:cxnSpLocks noChangeShapeType="1"/>
                <a:stCxn id="100" idx="1"/>
                <a:endCxn id="109" idx="2"/>
              </p:cNvCxnSpPr>
              <p:nvPr/>
            </p:nvCxnSpPr>
            <p:spPr bwMode="auto">
              <a:xfrm flipH="1" flipV="1">
                <a:off x="6742402" y="3713163"/>
                <a:ext cx="3234" cy="4203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Rectangle 37"/>
              <p:cNvSpPr>
                <a:spLocks noChangeArrowheads="1"/>
              </p:cNvSpPr>
              <p:nvPr/>
            </p:nvSpPr>
            <p:spPr bwMode="auto">
              <a:xfrm>
                <a:off x="3085382" y="4086046"/>
                <a:ext cx="1630392" cy="10674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Char char="•"/>
                  <a:defRPr sz="20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Can 38"/>
              <p:cNvSpPr>
                <a:spLocks noChangeArrowheads="1"/>
              </p:cNvSpPr>
              <p:nvPr/>
            </p:nvSpPr>
            <p:spPr bwMode="auto">
              <a:xfrm>
                <a:off x="3570460" y="4310327"/>
                <a:ext cx="1065212" cy="750498"/>
              </a:xfrm>
              <a:prstGeom prst="can">
                <a:avLst>
                  <a:gd name="adj" fmla="val 2502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Char char="•"/>
                  <a:defRPr sz="20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900">
                    <a:solidFill>
                      <a:schemeClr val="tx1"/>
                    </a:solidFill>
                  </a:rPr>
                  <a:t>Dataset Series</a:t>
                </a:r>
                <a:br>
                  <a:rPr lang="fr-BE" altLang="en-US" sz="900">
                    <a:solidFill>
                      <a:schemeClr val="tx1"/>
                    </a:solidFill>
                  </a:rPr>
                </a:br>
                <a:r>
                  <a:rPr lang="fr-BE" altLang="en-US" sz="900">
                    <a:solidFill>
                      <a:schemeClr val="tx1"/>
                    </a:solidFill>
                  </a:rPr>
                  <a:t> Metadata Files</a:t>
                </a:r>
              </a:p>
            </p:txBody>
          </p:sp>
          <p:cxnSp>
            <p:nvCxnSpPr>
              <p:cNvPr id="104" name="Straight Arrow Connector 61"/>
              <p:cNvCxnSpPr>
                <a:cxnSpLocks noChangeShapeType="1"/>
                <a:stCxn id="102" idx="0"/>
                <a:endCxn id="107" idx="2"/>
              </p:cNvCxnSpPr>
              <p:nvPr/>
            </p:nvCxnSpPr>
            <p:spPr bwMode="auto">
              <a:xfrm flipH="1" flipV="1">
                <a:off x="3807756" y="3719513"/>
                <a:ext cx="92822" cy="3665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Arrow Connector 61"/>
              <p:cNvCxnSpPr>
                <a:cxnSpLocks noChangeShapeType="1"/>
              </p:cNvCxnSpPr>
              <p:nvPr/>
            </p:nvCxnSpPr>
            <p:spPr bwMode="auto">
              <a:xfrm>
                <a:off x="1362974" y="3131389"/>
                <a:ext cx="1532625" cy="833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Box 19"/>
              <p:cNvSpPr txBox="1">
                <a:spLocks noChangeArrowheads="1"/>
              </p:cNvSpPr>
              <p:nvPr/>
            </p:nvSpPr>
            <p:spPr bwMode="auto">
              <a:xfrm>
                <a:off x="3111260" y="4094672"/>
                <a:ext cx="957313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Char char="•"/>
                  <a:defRPr sz="20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–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119000"/>
                  </a:lnSpc>
                  <a:spcBef>
                    <a:spcPct val="20000"/>
                  </a:spcBef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119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549F"/>
                  </a:buClr>
                  <a:buFont typeface="Verdana" panose="020B0604030504040204" pitchFamily="34" charset="0"/>
                  <a:buChar char="•"/>
                  <a:defRPr sz="1600">
                    <a:solidFill>
                      <a:schemeClr val="bg2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en-US" sz="700">
                    <a:solidFill>
                      <a:schemeClr val="tx1"/>
                    </a:solidFill>
                  </a:rPr>
                  <a:t>Editor workspace</a:t>
                </a:r>
                <a:endParaRPr lang="en-US" altLang="en-US" sz="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1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B4 – </a:t>
            </a:r>
            <a:r>
              <a:rPr lang="en-GB" dirty="0" smtClean="0"/>
              <a:t>Product Catalogue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en-GB" sz="1400" b="1" dirty="0" smtClean="0"/>
              <a:t>Product Catalogue Dynamic OSDD (New)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r>
              <a:rPr lang="en-GB" sz="1300" dirty="0" smtClean="0"/>
              <a:t>Specific OSDDs for a given </a:t>
            </a:r>
            <a:r>
              <a:rPr lang="en-GB" sz="1300" dirty="0" err="1" smtClean="0"/>
              <a:t>parentIdentifier</a:t>
            </a:r>
            <a:r>
              <a:rPr lang="en-GB" sz="1300" dirty="0" smtClean="0"/>
              <a:t> (dataset series) are generated based on the catalogue content. 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r>
              <a:rPr lang="en-GB" sz="1300" dirty="0" smtClean="0"/>
              <a:t>OpenSearch Parameters are present in the URL template if corresponding values are present in the catalogue for a particular </a:t>
            </a:r>
            <a:r>
              <a:rPr lang="en-GB" sz="1300" dirty="0" err="1" smtClean="0"/>
              <a:t>parentIdentifier</a:t>
            </a:r>
            <a:r>
              <a:rPr lang="en-GB" sz="1300" dirty="0" smtClean="0"/>
              <a:t>.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r>
              <a:rPr lang="en-GB" sz="1300" dirty="0" smtClean="0"/>
              <a:t>For relevant parameters (</a:t>
            </a:r>
            <a:r>
              <a:rPr lang="en-GB" sz="1300" dirty="0" err="1" smtClean="0"/>
              <a:t>productType</a:t>
            </a:r>
            <a:r>
              <a:rPr lang="en-GB" sz="1300" dirty="0" smtClean="0"/>
              <a:t>, </a:t>
            </a:r>
            <a:r>
              <a:rPr lang="en-GB" sz="1300" dirty="0" err="1" smtClean="0"/>
              <a:t>sensorType</a:t>
            </a:r>
            <a:r>
              <a:rPr lang="en-GB" sz="1300" dirty="0" smtClean="0"/>
              <a:t>, </a:t>
            </a:r>
            <a:r>
              <a:rPr lang="en-GB" sz="1300" dirty="0" err="1" smtClean="0"/>
              <a:t>acquisitionType</a:t>
            </a:r>
            <a:r>
              <a:rPr lang="en-GB" sz="1300" dirty="0" smtClean="0"/>
              <a:t>…), OSDD publishes the possible values based on the content of the catalogue as parameter extension.</a:t>
            </a:r>
          </a:p>
          <a:p>
            <a:pPr marL="360363" lvl="1" indent="-180975">
              <a:buFont typeface="Verdana" panose="020B0604030504040204" pitchFamily="34" charset="0"/>
              <a:buChar char="−"/>
            </a:pPr>
            <a:r>
              <a:rPr lang="en-GB" sz="1300" dirty="0" smtClean="0"/>
              <a:t>OSDDs are cached and regenerated after new harvesting</a:t>
            </a:r>
            <a:endParaRPr lang="en-GB" sz="1300" dirty="0"/>
          </a:p>
          <a:p>
            <a:pPr marL="179388" lvl="1"/>
            <a:endParaRPr lang="en-GB" sz="1300" dirty="0" smtClean="0"/>
          </a:p>
          <a:p>
            <a:pPr marL="0" lvl="1"/>
            <a:endParaRPr lang="en-GB" sz="1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300" y="2541270"/>
            <a:ext cx="3781263" cy="24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Introduction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Recent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/>
              <a:t>eoPortal</a:t>
            </a:r>
            <a:r>
              <a:rPr lang="fr-BE" sz="1400" dirty="0"/>
              <a:t> </a:t>
            </a:r>
            <a:r>
              <a:rPr lang="fr-BE" sz="1400" dirty="0" err="1"/>
              <a:t>OpenSearch</a:t>
            </a:r>
            <a:r>
              <a:rPr lang="fr-BE" sz="1400" dirty="0"/>
              <a:t> Client Update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/>
              <a:t>Catalogue/Gateway </a:t>
            </a:r>
            <a:r>
              <a:rPr lang="fr-BE" sz="1400" dirty="0" err="1"/>
              <a:t>Improvements</a:t>
            </a:r>
            <a:endParaRPr lang="fr-BE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Metrics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Future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/>
              <a:t>ESA catalogue</a:t>
            </a:r>
            <a:endParaRPr lang="en-US" sz="1800" dirty="0"/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 smtClean="0"/>
              <a:t>FedEO</a:t>
            </a:r>
            <a:r>
              <a:rPr lang="fr-BE" sz="1400" dirty="0" smtClean="0"/>
              <a:t> system </a:t>
            </a:r>
            <a:r>
              <a:rPr lang="fr-BE" sz="1400" dirty="0" err="1" smtClean="0"/>
              <a:t>scalability</a:t>
            </a:r>
            <a:endParaRPr lang="fr-BE" sz="1400" dirty="0" smtClean="0"/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/>
              <a:t>Exploitation Infrastructure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30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12" y="50027"/>
            <a:ext cx="303286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 at WGISS-45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5672644" cy="3823200"/>
          </a:xfrm>
        </p:spPr>
        <p:txBody>
          <a:bodyPr/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Collections accessible through </a:t>
            </a:r>
            <a:r>
              <a:rPr lang="en-GB" altLang="en-US" dirty="0" err="1" smtClean="0"/>
              <a:t>FedEO</a:t>
            </a:r>
            <a:endParaRPr lang="en-GB" altLang="en-US" dirty="0" smtClean="0"/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Operational by end 4/2018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Notes: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G-POD (466), VA4 (24), ESA SMOS (82), EO-DAIL (111) collections have been removed (not operational, no access to granules)</a:t>
            </a:r>
          </a:p>
          <a:p>
            <a:pPr marL="450850" lvl="1" indent="-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JAXA CATS-I not available till 5/04/’18 (74 collections)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85739" y="1026319"/>
            <a:ext cx="8567737" cy="3657600"/>
          </a:xfrm>
        </p:spPr>
        <p:txBody>
          <a:bodyPr/>
          <a:lstStyle/>
          <a:p>
            <a:r>
              <a:rPr lang="fr-BE" sz="1400" dirty="0" err="1" smtClean="0"/>
              <a:t>Two</a:t>
            </a:r>
            <a:r>
              <a:rPr lang="fr-BE" sz="1400" dirty="0" smtClean="0"/>
              <a:t> </a:t>
            </a:r>
            <a:r>
              <a:rPr lang="fr-BE" sz="1400" dirty="0" err="1" smtClean="0"/>
              <a:t>Step</a:t>
            </a:r>
            <a:r>
              <a:rPr lang="fr-BE" sz="1400" dirty="0" smtClean="0"/>
              <a:t> </a:t>
            </a:r>
            <a:r>
              <a:rPr lang="fr-BE" sz="1400" dirty="0" err="1" smtClean="0"/>
              <a:t>search</a:t>
            </a:r>
            <a:r>
              <a:rPr lang="fr-BE" sz="1400" dirty="0" smtClean="0"/>
              <a:t>:</a:t>
            </a:r>
          </a:p>
          <a:p>
            <a:pPr marL="719138" lvl="1" indent="-358775"/>
            <a:r>
              <a:rPr lang="fr-BE" sz="1400" dirty="0" smtClean="0"/>
              <a:t>Local </a:t>
            </a:r>
            <a:r>
              <a:rPr lang="fr-BE" sz="1400" dirty="0" err="1" smtClean="0"/>
              <a:t>FedEO</a:t>
            </a:r>
            <a:r>
              <a:rPr lang="fr-BE" sz="1400" dirty="0" smtClean="0"/>
              <a:t> Collection </a:t>
            </a:r>
            <a:r>
              <a:rPr lang="fr-BE" sz="1400" dirty="0" err="1" smtClean="0"/>
              <a:t>Catalog</a:t>
            </a:r>
            <a:r>
              <a:rPr lang="fr-BE" sz="1400" dirty="0" smtClean="0"/>
              <a:t> </a:t>
            </a:r>
            <a:r>
              <a:rPr lang="fr-BE" sz="1400" dirty="0" err="1" smtClean="0"/>
              <a:t>is</a:t>
            </a:r>
            <a:r>
              <a:rPr lang="fr-BE" sz="1400" dirty="0" smtClean="0"/>
              <a:t> </a:t>
            </a:r>
            <a:r>
              <a:rPr lang="fr-BE" sz="1400" dirty="0" err="1" smtClean="0"/>
              <a:t>now</a:t>
            </a:r>
            <a:r>
              <a:rPr lang="fr-BE" sz="1400" dirty="0" smtClean="0"/>
              <a:t> </a:t>
            </a:r>
            <a:r>
              <a:rPr lang="fr-BE" sz="1400" dirty="0" err="1" smtClean="0"/>
              <a:t>OpenSearch</a:t>
            </a:r>
            <a:r>
              <a:rPr lang="fr-BE" sz="1400" dirty="0" smtClean="0"/>
              <a:t> (</a:t>
            </a:r>
            <a:r>
              <a:rPr lang="fr-BE" sz="1400" dirty="0" err="1" smtClean="0"/>
              <a:t>SolR-based</a:t>
            </a:r>
            <a:r>
              <a:rPr lang="fr-BE" sz="1400" dirty="0" smtClean="0"/>
              <a:t>) </a:t>
            </a:r>
            <a:r>
              <a:rPr lang="fr-BE" sz="1400" dirty="0" err="1" smtClean="0"/>
              <a:t>replacing</a:t>
            </a:r>
            <a:r>
              <a:rPr lang="fr-BE" sz="1400" dirty="0" smtClean="0"/>
              <a:t> I15 EP.</a:t>
            </a:r>
          </a:p>
          <a:p>
            <a:pPr marL="719138" lvl="1" indent="-358775"/>
            <a:r>
              <a:rPr lang="fr-BE" sz="1400" dirty="0" smtClean="0"/>
              <a:t>CWIC collections no longer </a:t>
            </a:r>
            <a:r>
              <a:rPr lang="fr-BE" sz="1400" dirty="0" err="1" smtClean="0"/>
              <a:t>harvested</a:t>
            </a:r>
            <a:endParaRPr lang="fr-BE" sz="1400" dirty="0" smtClean="0"/>
          </a:p>
          <a:p>
            <a:pPr marL="719138" lvl="1" indent="-358775"/>
            <a:r>
              <a:rPr lang="fr-BE" sz="1400" dirty="0" smtClean="0"/>
              <a:t>NASA CMR/CWIC not </a:t>
            </a:r>
            <a:r>
              <a:rPr lang="fr-BE" sz="1400" dirty="0" err="1" smtClean="0"/>
              <a:t>counted</a:t>
            </a:r>
            <a:r>
              <a:rPr lang="fr-BE" sz="1400" dirty="0" smtClean="0"/>
              <a:t> in </a:t>
            </a:r>
            <a:r>
              <a:rPr lang="fr-BE" sz="1400" dirty="0" err="1" smtClean="0"/>
              <a:t>metrics</a:t>
            </a:r>
            <a:r>
              <a:rPr lang="fr-BE" sz="1400" dirty="0" smtClean="0"/>
              <a:t> </a:t>
            </a:r>
            <a:r>
              <a:rPr lang="fr-BE" sz="1400" dirty="0" err="1" smtClean="0"/>
              <a:t>below</a:t>
            </a:r>
            <a:endParaRPr lang="fr-BE" sz="1400" dirty="0" smtClean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Metrics</a:t>
            </a:r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7" y="2687918"/>
            <a:ext cx="7886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5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720" y="837920"/>
            <a:ext cx="5924550" cy="3486150"/>
          </a:xfrm>
          <a:prstGeom prst="rect">
            <a:avLst/>
          </a:prstGeom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Metrics</a:t>
            </a:r>
            <a:r>
              <a:rPr lang="fr-BE" dirty="0" smtClean="0"/>
              <a:t> - Collections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4" y="1035430"/>
            <a:ext cx="351472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6" y="3713814"/>
            <a:ext cx="3426943" cy="10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7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Introduction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Recent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/>
              <a:t>eoPortal</a:t>
            </a:r>
            <a:r>
              <a:rPr lang="fr-BE" sz="1400" dirty="0"/>
              <a:t> </a:t>
            </a:r>
            <a:r>
              <a:rPr lang="fr-BE" sz="1400" dirty="0" err="1"/>
              <a:t>OpenSearch</a:t>
            </a:r>
            <a:r>
              <a:rPr lang="fr-BE" sz="1400" dirty="0"/>
              <a:t> Client Update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/>
              <a:t>Catalogue/Gateway </a:t>
            </a:r>
            <a:r>
              <a:rPr lang="fr-BE" sz="1400" dirty="0" err="1"/>
              <a:t>Improvements</a:t>
            </a:r>
            <a:endParaRPr lang="fr-BE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Metrics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Future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>
                <a:solidFill>
                  <a:srgbClr val="FF0000"/>
                </a:solidFill>
              </a:rPr>
              <a:t>ESA catalogue</a:t>
            </a:r>
            <a:endParaRPr lang="en-US" sz="1800" dirty="0">
              <a:solidFill>
                <a:srgbClr val="FF0000"/>
              </a:solidFill>
            </a:endParaRP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 smtClean="0">
                <a:solidFill>
                  <a:srgbClr val="FF0000"/>
                </a:solidFill>
              </a:rPr>
              <a:t>FedEO</a:t>
            </a:r>
            <a:r>
              <a:rPr lang="fr-BE" sz="1400" dirty="0" smtClean="0">
                <a:solidFill>
                  <a:srgbClr val="FF0000"/>
                </a:solidFill>
              </a:rPr>
              <a:t> system </a:t>
            </a:r>
            <a:r>
              <a:rPr lang="fr-BE" sz="1400" dirty="0" err="1" smtClean="0">
                <a:solidFill>
                  <a:srgbClr val="FF0000"/>
                </a:solidFill>
              </a:rPr>
              <a:t>scalability</a:t>
            </a:r>
            <a:endParaRPr lang="fr-BE" sz="1400" dirty="0" smtClean="0">
              <a:solidFill>
                <a:srgbClr val="FF0000"/>
              </a:solidFill>
            </a:endParaRP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>
                <a:solidFill>
                  <a:srgbClr val="FF0000"/>
                </a:solidFill>
              </a:rPr>
              <a:t>Exploitation Infrastructure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214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Introduction</a:t>
            </a:r>
            <a:r>
              <a:rPr lang="en-US" sz="1800" dirty="0" smtClean="0"/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Recent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 smtClean="0"/>
              <a:t>eoPortal</a:t>
            </a:r>
            <a:r>
              <a:rPr lang="fr-BE" sz="1400" dirty="0" smtClean="0"/>
              <a:t> </a:t>
            </a:r>
            <a:r>
              <a:rPr lang="fr-BE" sz="1400" dirty="0" err="1" smtClean="0"/>
              <a:t>OpenSearch</a:t>
            </a:r>
            <a:r>
              <a:rPr lang="fr-BE" sz="1400" dirty="0" smtClean="0"/>
              <a:t> Client Update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/>
              <a:t>Catalogue/Gateway </a:t>
            </a:r>
            <a:r>
              <a:rPr lang="fr-BE" sz="1400" dirty="0" err="1" smtClean="0"/>
              <a:t>Improvements</a:t>
            </a:r>
            <a:endParaRPr lang="fr-BE" sz="14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Metrics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Future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/>
              <a:t>ESA catalogue</a:t>
            </a:r>
            <a:endParaRPr lang="en-US" sz="1800" dirty="0"/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 smtClean="0"/>
              <a:t>FedEO</a:t>
            </a:r>
            <a:r>
              <a:rPr lang="fr-BE" sz="1400" dirty="0" smtClean="0"/>
              <a:t> system </a:t>
            </a:r>
            <a:r>
              <a:rPr lang="fr-BE" sz="1400" dirty="0" err="1" smtClean="0"/>
              <a:t>scalability</a:t>
            </a:r>
            <a:endParaRPr lang="fr-BE" sz="1400" dirty="0" smtClean="0"/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/>
              <a:t>Exploitation Infrastructure 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001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lbow Connector 3"/>
          <p:cNvCxnSpPr>
            <a:stCxn id="2" idx="1"/>
            <a:endCxn id="47" idx="3"/>
          </p:cNvCxnSpPr>
          <p:nvPr/>
        </p:nvCxnSpPr>
        <p:spPr>
          <a:xfrm rot="10800000" flipV="1">
            <a:off x="5377957" y="939879"/>
            <a:ext cx="1360085" cy="1161744"/>
          </a:xfrm>
          <a:prstGeom prst="bentConnector3">
            <a:avLst>
              <a:gd name="adj1" fmla="val 1871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2" idx="1"/>
            <a:endCxn id="68" idx="3"/>
          </p:cNvCxnSpPr>
          <p:nvPr/>
        </p:nvCxnSpPr>
        <p:spPr>
          <a:xfrm rot="10800000" flipV="1">
            <a:off x="5711053" y="939879"/>
            <a:ext cx="1026988" cy="2023094"/>
          </a:xfrm>
          <a:prstGeom prst="bentConnector3">
            <a:avLst>
              <a:gd name="adj1" fmla="val 2464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622964" y="482712"/>
            <a:ext cx="2050320" cy="117475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External Client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541654" y="38100"/>
            <a:ext cx="3802288" cy="159194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ESA Earth </a:t>
            </a:r>
            <a:r>
              <a:rPr lang="en-US" sz="900" b="1" dirty="0" err="1" smtClean="0">
                <a:solidFill>
                  <a:schemeClr val="tx1"/>
                </a:solidFill>
              </a:rPr>
              <a:t>OnLine</a:t>
            </a:r>
            <a:r>
              <a:rPr lang="en-US" sz="900" b="1" dirty="0" smtClean="0">
                <a:solidFill>
                  <a:schemeClr val="tx1"/>
                </a:solidFill>
              </a:rPr>
              <a:t> Landing Page 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48340" y="496345"/>
            <a:ext cx="1016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 smtClean="0"/>
              <a:t>Google Search</a:t>
            </a:r>
            <a:endParaRPr lang="en-GB" sz="800" b="1" i="1" dirty="0">
              <a:solidFill>
                <a:srgbClr val="FF0000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-32246"/>
            <a:ext cx="7174846" cy="338554"/>
          </a:xfrm>
        </p:spPr>
        <p:txBody>
          <a:bodyPr/>
          <a:lstStyle/>
          <a:p>
            <a:r>
              <a:rPr lang="en-GB" sz="1600" b="1" i="1" dirty="0" smtClean="0"/>
              <a:t>ESA Catalogue</a:t>
            </a:r>
            <a:endParaRPr lang="en-GB" sz="1600" b="1" i="1" dirty="0"/>
          </a:p>
        </p:txBody>
      </p:sp>
      <p:sp>
        <p:nvSpPr>
          <p:cNvPr id="47" name="Rounded Rectangle 46"/>
          <p:cNvSpPr/>
          <p:nvPr/>
        </p:nvSpPr>
        <p:spPr>
          <a:xfrm>
            <a:off x="3514739" y="1831748"/>
            <a:ext cx="1863217" cy="539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ESA Gateway &amp;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Collection Catalogue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>
          <a:xfrm>
            <a:off x="4130729" y="3823534"/>
            <a:ext cx="631855" cy="711277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ERS SAR</a:t>
            </a:r>
          </a:p>
          <a:p>
            <a:pPr algn="ctr"/>
            <a:endParaRPr lang="en-GB" sz="700" dirty="0" smtClean="0">
              <a:solidFill>
                <a:schemeClr val="tx1"/>
              </a:solidFill>
            </a:endParaRPr>
          </a:p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ENVISAT ASAR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11778" y="2693098"/>
            <a:ext cx="1291659" cy="539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Copernicus Sentinel-1/2/3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50" name="Can 49"/>
          <p:cNvSpPr/>
          <p:nvPr/>
        </p:nvSpPr>
        <p:spPr>
          <a:xfrm>
            <a:off x="1205156" y="3827378"/>
            <a:ext cx="1104901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Sentinel Data </a:t>
            </a:r>
            <a:r>
              <a:rPr lang="en-GB" sz="700" dirty="0">
                <a:solidFill>
                  <a:schemeClr val="tx1"/>
                </a:solidFill>
              </a:rPr>
              <a:t>Repository </a:t>
            </a:r>
          </a:p>
        </p:txBody>
      </p:sp>
      <p:cxnSp>
        <p:nvCxnSpPr>
          <p:cNvPr id="51" name="Straight Arrow Connector 50"/>
          <p:cNvCxnSpPr>
            <a:stCxn id="50" idx="1"/>
            <a:endCxn id="49" idx="2"/>
          </p:cNvCxnSpPr>
          <p:nvPr/>
        </p:nvCxnSpPr>
        <p:spPr>
          <a:xfrm flipV="1">
            <a:off x="1757607" y="3232848"/>
            <a:ext cx="1" cy="5945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7" idx="2"/>
            <a:endCxn id="49" idx="0"/>
          </p:cNvCxnSpPr>
          <p:nvPr/>
        </p:nvCxnSpPr>
        <p:spPr>
          <a:xfrm rot="5400000">
            <a:off x="2941178" y="1187928"/>
            <a:ext cx="321600" cy="26887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095790" y="2693098"/>
            <a:ext cx="1291659" cy="539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CEOS EO Data 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54" name="Can 53"/>
          <p:cNvSpPr/>
          <p:nvPr/>
        </p:nvSpPr>
        <p:spPr>
          <a:xfrm>
            <a:off x="7036768" y="3827378"/>
            <a:ext cx="1104901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Data </a:t>
            </a:r>
            <a:r>
              <a:rPr lang="en-GB" sz="700" dirty="0">
                <a:solidFill>
                  <a:schemeClr val="tx1"/>
                </a:solidFill>
              </a:rPr>
              <a:t>Repository </a:t>
            </a:r>
          </a:p>
        </p:txBody>
      </p:sp>
      <p:sp>
        <p:nvSpPr>
          <p:cNvPr id="55" name="Can 54"/>
          <p:cNvSpPr/>
          <p:nvPr/>
        </p:nvSpPr>
        <p:spPr>
          <a:xfrm>
            <a:off x="7130148" y="3900950"/>
            <a:ext cx="1104901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Data </a:t>
            </a:r>
            <a:r>
              <a:rPr lang="en-GB" sz="700" dirty="0">
                <a:solidFill>
                  <a:schemeClr val="tx1"/>
                </a:solidFill>
              </a:rPr>
              <a:t>Repository </a:t>
            </a:r>
          </a:p>
        </p:txBody>
      </p:sp>
      <p:sp>
        <p:nvSpPr>
          <p:cNvPr id="56" name="Can 55"/>
          <p:cNvSpPr/>
          <p:nvPr/>
        </p:nvSpPr>
        <p:spPr>
          <a:xfrm>
            <a:off x="7189168" y="3979778"/>
            <a:ext cx="1104901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Data </a:t>
            </a:r>
            <a:r>
              <a:rPr lang="en-GB" sz="700" dirty="0">
                <a:solidFill>
                  <a:schemeClr val="tx1"/>
                </a:solidFill>
              </a:rPr>
              <a:t>Repository </a:t>
            </a:r>
          </a:p>
        </p:txBody>
      </p:sp>
      <p:sp>
        <p:nvSpPr>
          <p:cNvPr id="57" name="Can 56"/>
          <p:cNvSpPr/>
          <p:nvPr/>
        </p:nvSpPr>
        <p:spPr>
          <a:xfrm>
            <a:off x="7282548" y="4053350"/>
            <a:ext cx="1104901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NASA Repository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896092" y="3615620"/>
            <a:ext cx="1687193" cy="111873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>
            <a:stCxn id="58" idx="0"/>
            <a:endCxn id="53" idx="2"/>
          </p:cNvCxnSpPr>
          <p:nvPr/>
        </p:nvCxnSpPr>
        <p:spPr>
          <a:xfrm flipV="1">
            <a:off x="7739689" y="3232848"/>
            <a:ext cx="1931" cy="38277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7" idx="2"/>
            <a:endCxn id="53" idx="0"/>
          </p:cNvCxnSpPr>
          <p:nvPr/>
        </p:nvCxnSpPr>
        <p:spPr>
          <a:xfrm rot="16200000" flipH="1">
            <a:off x="5933184" y="884662"/>
            <a:ext cx="321600" cy="32952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" y="362419"/>
            <a:ext cx="1142750" cy="923061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stCxn id="61" idx="3"/>
            <a:endCxn id="62" idx="1"/>
          </p:cNvCxnSpPr>
          <p:nvPr/>
        </p:nvCxnSpPr>
        <p:spPr>
          <a:xfrm>
            <a:off x="1237472" y="823950"/>
            <a:ext cx="1304182" cy="10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2"/>
            <a:endCxn id="47" idx="0"/>
          </p:cNvCxnSpPr>
          <p:nvPr/>
        </p:nvCxnSpPr>
        <p:spPr>
          <a:xfrm>
            <a:off x="4442798" y="1630049"/>
            <a:ext cx="3550" cy="201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3181552" y="2693098"/>
            <a:ext cx="2529501" cy="5397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ESA 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Third Party &amp; Earth Explorer &amp; Heritage Missions - Product Catalogues 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69" name="Elbow Connector 68"/>
          <p:cNvCxnSpPr>
            <a:stCxn id="47" idx="2"/>
            <a:endCxn id="68" idx="0"/>
          </p:cNvCxnSpPr>
          <p:nvPr/>
        </p:nvCxnSpPr>
        <p:spPr>
          <a:xfrm rot="5400000">
            <a:off x="4285526" y="2532276"/>
            <a:ext cx="321600" cy="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n 69"/>
          <p:cNvSpPr/>
          <p:nvPr/>
        </p:nvSpPr>
        <p:spPr>
          <a:xfrm>
            <a:off x="4815436" y="3823534"/>
            <a:ext cx="631855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SMOS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71" name="Can 70"/>
          <p:cNvSpPr/>
          <p:nvPr/>
        </p:nvSpPr>
        <p:spPr>
          <a:xfrm>
            <a:off x="5500143" y="3823534"/>
            <a:ext cx="757200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CRYOSAT-2</a:t>
            </a:r>
            <a:endParaRPr lang="en-GB" sz="700" dirty="0">
              <a:solidFill>
                <a:schemeClr val="tx1"/>
              </a:solidFill>
            </a:endParaRPr>
          </a:p>
        </p:txBody>
      </p:sp>
      <p:cxnSp>
        <p:nvCxnSpPr>
          <p:cNvPr id="72" name="Elbow Connector 71"/>
          <p:cNvCxnSpPr>
            <a:stCxn id="48" idx="1"/>
            <a:endCxn id="68" idx="2"/>
          </p:cNvCxnSpPr>
          <p:nvPr/>
        </p:nvCxnSpPr>
        <p:spPr>
          <a:xfrm rot="16200000" flipV="1">
            <a:off x="4151137" y="3528014"/>
            <a:ext cx="590686" cy="3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70" idx="1"/>
            <a:endCxn id="68" idx="2"/>
          </p:cNvCxnSpPr>
          <p:nvPr/>
        </p:nvCxnSpPr>
        <p:spPr>
          <a:xfrm rot="16200000" flipV="1">
            <a:off x="4493491" y="3185660"/>
            <a:ext cx="590686" cy="6850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1" idx="1"/>
            <a:endCxn id="68" idx="2"/>
          </p:cNvCxnSpPr>
          <p:nvPr/>
        </p:nvCxnSpPr>
        <p:spPr>
          <a:xfrm rot="16200000" flipV="1">
            <a:off x="4867180" y="2811971"/>
            <a:ext cx="590686" cy="14324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0942" y="1671941"/>
            <a:ext cx="8828689" cy="23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7298" y="3419263"/>
            <a:ext cx="8828689" cy="23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n 76"/>
          <p:cNvSpPr/>
          <p:nvPr/>
        </p:nvSpPr>
        <p:spPr>
          <a:xfrm>
            <a:off x="2695140" y="3823534"/>
            <a:ext cx="631855" cy="555033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LANDSAT</a:t>
            </a:r>
            <a:endParaRPr lang="en-GB" sz="700" dirty="0">
              <a:solidFill>
                <a:schemeClr val="tx1"/>
              </a:solidFill>
            </a:endParaRPr>
          </a:p>
        </p:txBody>
      </p:sp>
      <p:cxnSp>
        <p:nvCxnSpPr>
          <p:cNvPr id="78" name="Elbow Connector 77"/>
          <p:cNvCxnSpPr>
            <a:stCxn id="77" idx="1"/>
            <a:endCxn id="68" idx="2"/>
          </p:cNvCxnSpPr>
          <p:nvPr/>
        </p:nvCxnSpPr>
        <p:spPr>
          <a:xfrm rot="5400000" flipH="1" flipV="1">
            <a:off x="3433342" y="2810574"/>
            <a:ext cx="590686" cy="14352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n 78"/>
          <p:cNvSpPr/>
          <p:nvPr/>
        </p:nvSpPr>
        <p:spPr>
          <a:xfrm>
            <a:off x="3379847" y="3823533"/>
            <a:ext cx="698030" cy="967127"/>
          </a:xfrm>
          <a:prstGeom prst="can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600" dirty="0" smtClean="0">
                <a:solidFill>
                  <a:schemeClr val="tx1"/>
                </a:solidFill>
              </a:rPr>
              <a:t>SPOT</a:t>
            </a:r>
          </a:p>
          <a:p>
            <a:pPr algn="ctr">
              <a:lnSpc>
                <a:spcPct val="150000"/>
              </a:lnSpc>
            </a:pPr>
            <a:r>
              <a:rPr lang="en-GB" sz="600" dirty="0" smtClean="0">
                <a:solidFill>
                  <a:schemeClr val="tx1"/>
                </a:solidFill>
              </a:rPr>
              <a:t>OCEANSAT</a:t>
            </a:r>
            <a:endParaRPr lang="en-GB" sz="6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600" dirty="0" smtClean="0">
                <a:solidFill>
                  <a:schemeClr val="tx1"/>
                </a:solidFill>
              </a:rPr>
              <a:t>TROPFOREST</a:t>
            </a:r>
          </a:p>
          <a:p>
            <a:pPr algn="ctr">
              <a:lnSpc>
                <a:spcPct val="150000"/>
              </a:lnSpc>
            </a:pPr>
            <a:r>
              <a:rPr lang="en-GB" sz="600" dirty="0" smtClean="0">
                <a:solidFill>
                  <a:schemeClr val="tx1"/>
                </a:solidFill>
              </a:rPr>
              <a:t>SEASAT</a:t>
            </a:r>
          </a:p>
          <a:p>
            <a:pPr algn="ctr">
              <a:lnSpc>
                <a:spcPct val="150000"/>
              </a:lnSpc>
            </a:pPr>
            <a:r>
              <a:rPr lang="en-GB" sz="600" dirty="0" smtClean="0">
                <a:solidFill>
                  <a:schemeClr val="tx1"/>
                </a:solidFill>
              </a:rPr>
              <a:t>IKONOS</a:t>
            </a:r>
          </a:p>
        </p:txBody>
      </p:sp>
      <p:cxnSp>
        <p:nvCxnSpPr>
          <p:cNvPr id="80" name="Elbow Connector 79"/>
          <p:cNvCxnSpPr>
            <a:stCxn id="79" idx="1"/>
            <a:endCxn id="68" idx="2"/>
          </p:cNvCxnSpPr>
          <p:nvPr/>
        </p:nvCxnSpPr>
        <p:spPr>
          <a:xfrm rot="5400000" flipH="1" flipV="1">
            <a:off x="3792240" y="3169471"/>
            <a:ext cx="590685" cy="7174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-48457" y="1427541"/>
            <a:ext cx="1285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i="1" dirty="0" smtClean="0">
                <a:solidFill>
                  <a:srgbClr val="FF0000"/>
                </a:solidFill>
              </a:rPr>
              <a:t>Visualisation Layer</a:t>
            </a:r>
            <a:endParaRPr lang="en-GB" sz="800" b="1" i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48457" y="2369032"/>
            <a:ext cx="10807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i="1" dirty="0" smtClean="0">
                <a:solidFill>
                  <a:srgbClr val="FF0000"/>
                </a:solidFill>
              </a:rPr>
              <a:t>Metadata Layer</a:t>
            </a:r>
            <a:endParaRPr lang="en-GB" sz="800" b="1" i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48457" y="3611934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i="1" dirty="0" smtClean="0">
                <a:solidFill>
                  <a:srgbClr val="FF0000"/>
                </a:solidFill>
              </a:rPr>
              <a:t>Data Layer</a:t>
            </a:r>
            <a:endParaRPr lang="en-GB" sz="8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041" y="562694"/>
            <a:ext cx="1845244" cy="7543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9185" y="1828392"/>
            <a:ext cx="253724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700" b="1" dirty="0" smtClean="0">
                <a:solidFill>
                  <a:srgbClr val="FF0000"/>
                </a:solidFill>
              </a:rPr>
              <a:t>Catalogue interfaces publicly available</a:t>
            </a:r>
          </a:p>
          <a:p>
            <a:pPr marL="171450" indent="-79375">
              <a:lnSpc>
                <a:spcPct val="150000"/>
              </a:lnSpc>
              <a:buFontTx/>
              <a:buChar char="-"/>
            </a:pPr>
            <a:r>
              <a:rPr lang="en-GB" sz="700" b="1" dirty="0" smtClean="0">
                <a:solidFill>
                  <a:srgbClr val="FF0000"/>
                </a:solidFill>
              </a:rPr>
              <a:t>OGC OpenSearch Specification</a:t>
            </a:r>
          </a:p>
          <a:p>
            <a:pPr marL="171450" indent="-79375">
              <a:lnSpc>
                <a:spcPct val="150000"/>
              </a:lnSpc>
              <a:buFontTx/>
              <a:buChar char="-"/>
            </a:pPr>
            <a:r>
              <a:rPr lang="en-GB" sz="700" b="1" dirty="0" smtClean="0">
                <a:solidFill>
                  <a:srgbClr val="FF0000"/>
                </a:solidFill>
              </a:rPr>
              <a:t>CEOS OpenSearch Best Practice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75" y="107000"/>
            <a:ext cx="2023846" cy="12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7" y="89373"/>
            <a:ext cx="7174846" cy="769441"/>
          </a:xfrm>
        </p:spPr>
        <p:txBody>
          <a:bodyPr/>
          <a:lstStyle/>
          <a:p>
            <a:r>
              <a:rPr lang="en-GB" dirty="0" smtClean="0"/>
              <a:t>CEOS </a:t>
            </a:r>
            <a:br>
              <a:rPr lang="en-GB" dirty="0" smtClean="0"/>
            </a:br>
            <a:r>
              <a:rPr lang="en-GB" dirty="0" smtClean="0"/>
              <a:t>Data Assets</a:t>
            </a:r>
            <a:endParaRPr lang="en-GB" dirty="0"/>
          </a:p>
        </p:txBody>
      </p:sp>
      <p:sp>
        <p:nvSpPr>
          <p:cNvPr id="173" name="Cloud 172"/>
          <p:cNvSpPr/>
          <p:nvPr/>
        </p:nvSpPr>
        <p:spPr>
          <a:xfrm>
            <a:off x="6134877" y="117340"/>
            <a:ext cx="3009123" cy="228991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4" name="Cloud 213"/>
          <p:cNvSpPr/>
          <p:nvPr/>
        </p:nvSpPr>
        <p:spPr>
          <a:xfrm>
            <a:off x="1674143" y="42138"/>
            <a:ext cx="3865412" cy="236511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92" name="Straight Arrow Connector 191"/>
          <p:cNvCxnSpPr>
            <a:stCxn id="68" idx="1"/>
            <a:endCxn id="167" idx="1"/>
          </p:cNvCxnSpPr>
          <p:nvPr/>
        </p:nvCxnSpPr>
        <p:spPr>
          <a:xfrm flipV="1">
            <a:off x="4389506" y="1247855"/>
            <a:ext cx="2252007" cy="3797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-48697" y="2344799"/>
            <a:ext cx="3359303" cy="1632353"/>
            <a:chOff x="49393" y="2273300"/>
            <a:chExt cx="5949950" cy="2870200"/>
          </a:xfrm>
        </p:grpSpPr>
        <p:sp>
          <p:nvSpPr>
            <p:cNvPr id="212" name="Cloud 211"/>
            <p:cNvSpPr/>
            <p:nvPr/>
          </p:nvSpPr>
          <p:spPr>
            <a:xfrm>
              <a:off x="49393" y="2273300"/>
              <a:ext cx="5949950" cy="2870200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ESA</a:t>
              </a:r>
              <a:endParaRPr lang="en-GB" sz="1100" dirty="0"/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858411" y="2718666"/>
              <a:ext cx="4176424" cy="1929540"/>
              <a:chOff x="4324408" y="2426413"/>
              <a:chExt cx="4674009" cy="2305321"/>
            </a:xfrm>
          </p:grpSpPr>
          <p:cxnSp>
            <p:nvCxnSpPr>
              <p:cNvPr id="74" name="Straight Arrow Connector 73"/>
              <p:cNvCxnSpPr>
                <a:stCxn id="37" idx="3"/>
                <a:endCxn id="89" idx="1"/>
              </p:cNvCxnSpPr>
              <p:nvPr/>
            </p:nvCxnSpPr>
            <p:spPr>
              <a:xfrm flipV="1">
                <a:off x="5593929" y="3756824"/>
                <a:ext cx="2769054" cy="19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37" idx="3"/>
                <a:endCxn id="86" idx="1"/>
              </p:cNvCxnSpPr>
              <p:nvPr/>
            </p:nvCxnSpPr>
            <p:spPr>
              <a:xfrm flipV="1">
                <a:off x="5593929" y="3756824"/>
                <a:ext cx="1707139" cy="19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37" idx="3"/>
                <a:endCxn id="73" idx="1"/>
              </p:cNvCxnSpPr>
              <p:nvPr/>
            </p:nvCxnSpPr>
            <p:spPr>
              <a:xfrm flipV="1">
                <a:off x="5593929" y="3756824"/>
                <a:ext cx="1007656" cy="19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ounded Rectangle 4"/>
              <p:cNvSpPr/>
              <p:nvPr/>
            </p:nvSpPr>
            <p:spPr>
              <a:xfrm>
                <a:off x="4407233" y="2662961"/>
                <a:ext cx="1069231" cy="276425"/>
              </a:xfrm>
              <a:prstGeom prst="roundRect">
                <a:avLst/>
              </a:prstGeom>
              <a:solidFill>
                <a:srgbClr val="FDC82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" b="1" dirty="0" smtClean="0"/>
                  <a:t>SO-CAT </a:t>
                </a:r>
              </a:p>
              <a:p>
                <a:pPr algn="ctr"/>
                <a:r>
                  <a:rPr lang="en-GB" sz="200" b="1" dirty="0" smtClean="0"/>
                  <a:t>(client part)</a:t>
                </a:r>
                <a:endParaRPr lang="en-GB" sz="200" b="1" dirty="0"/>
              </a:p>
            </p:txBody>
          </p:sp>
          <p:cxnSp>
            <p:nvCxnSpPr>
              <p:cNvPr id="12" name="Straight Arrow Connector 11"/>
              <p:cNvCxnSpPr>
                <a:stCxn id="48" idx="2"/>
                <a:endCxn id="133" idx="0"/>
              </p:cNvCxnSpPr>
              <p:nvPr/>
            </p:nvCxnSpPr>
            <p:spPr>
              <a:xfrm>
                <a:off x="4897519" y="2991012"/>
                <a:ext cx="2517207" cy="33211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5953832" y="4379583"/>
                <a:ext cx="2964268" cy="206934"/>
              </a:xfrm>
              <a:prstGeom prst="roundRect">
                <a:avLst/>
              </a:prstGeom>
              <a:solidFill>
                <a:srgbClr val="E37222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" b="1" dirty="0" smtClean="0"/>
                  <a:t>OADS</a:t>
                </a:r>
                <a:endParaRPr lang="en-GB" sz="200" b="1" dirty="0"/>
              </a:p>
            </p:txBody>
          </p:sp>
          <p:cxnSp>
            <p:nvCxnSpPr>
              <p:cNvPr id="20" name="Straight Arrow Connector 19"/>
              <p:cNvCxnSpPr>
                <a:stCxn id="18" idx="0"/>
                <a:endCxn id="72" idx="2"/>
              </p:cNvCxnSpPr>
              <p:nvPr/>
            </p:nvCxnSpPr>
            <p:spPr>
              <a:xfrm flipH="1" flipV="1">
                <a:off x="6195764" y="4208953"/>
                <a:ext cx="1240203" cy="1706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>
                <a:stCxn id="37" idx="2"/>
                <a:endCxn id="18" idx="1"/>
              </p:cNvCxnSpPr>
              <p:nvPr/>
            </p:nvCxnSpPr>
            <p:spPr>
              <a:xfrm rot="16200000" flipH="1">
                <a:off x="5195991" y="3725208"/>
                <a:ext cx="594065" cy="921616"/>
              </a:xfrm>
              <a:prstGeom prst="bentConnector2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50" idx="2"/>
                <a:endCxn id="133" idx="0"/>
              </p:cNvCxnSpPr>
              <p:nvPr/>
            </p:nvCxnSpPr>
            <p:spPr>
              <a:xfrm>
                <a:off x="7156689" y="3069626"/>
                <a:ext cx="258036" cy="253503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6820152" y="2802501"/>
                <a:ext cx="606682" cy="267125"/>
                <a:chOff x="4699169" y="1443299"/>
                <a:chExt cx="1111032" cy="622972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4699169" y="1443299"/>
                  <a:ext cx="911655" cy="562238"/>
                </a:xfrm>
                <a:prstGeom prst="roundRect">
                  <a:avLst/>
                </a:prstGeom>
                <a:solidFill>
                  <a:srgbClr val="FDC82F"/>
                </a:solidFill>
                <a:ln w="1905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New clients</a:t>
                  </a:r>
                  <a:endParaRPr lang="en-GB" sz="100" b="1" dirty="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4820755" y="1529296"/>
                  <a:ext cx="989446" cy="536975"/>
                </a:xfrm>
                <a:prstGeom prst="roundRect">
                  <a:avLst/>
                </a:prstGeom>
                <a:solidFill>
                  <a:srgbClr val="FDC82F"/>
                </a:solidFill>
                <a:ln w="19050"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MEA Client</a:t>
                  </a:r>
                  <a:endParaRPr lang="en-GB" sz="100" b="1" dirty="0"/>
                </a:p>
              </p:txBody>
            </p:sp>
          </p:grpSp>
          <p:sp>
            <p:nvSpPr>
              <p:cNvPr id="3" name="Rounded Rectangle 2"/>
              <p:cNvSpPr/>
              <p:nvPr/>
            </p:nvSpPr>
            <p:spPr>
              <a:xfrm>
                <a:off x="4333451" y="2426413"/>
                <a:ext cx="4658616" cy="744237"/>
              </a:xfrm>
              <a:prstGeom prst="round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GB" sz="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Presentation Layer</a:t>
                </a:r>
                <a:endParaRPr lang="en-GB" sz="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324408" y="3263031"/>
                <a:ext cx="4658616" cy="797074"/>
              </a:xfrm>
              <a:prstGeom prst="round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n-GB" sz="2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r"/>
                <a:endParaRPr lang="en-GB" sz="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r"/>
                <a:r>
                  <a:rPr lang="en-GB" sz="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Metadata Layer</a:t>
                </a:r>
                <a:endParaRPr lang="en-GB" sz="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339801" y="4249713"/>
                <a:ext cx="4658616" cy="482021"/>
              </a:xfrm>
              <a:prstGeom prst="round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en-GB" sz="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Data Layer</a:t>
                </a:r>
                <a:endParaRPr lang="en-GB" sz="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362903" y="2714587"/>
                <a:ext cx="1069231" cy="276425"/>
              </a:xfrm>
              <a:prstGeom prst="roundRect">
                <a:avLst/>
              </a:prstGeom>
              <a:solidFill>
                <a:srgbClr val="FDC82F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" b="1" dirty="0"/>
                  <a:t>SO-CAT </a:t>
                </a:r>
              </a:p>
              <a:p>
                <a:pPr algn="ctr"/>
                <a:r>
                  <a:rPr lang="en-GB" sz="200" b="1" dirty="0"/>
                  <a:t>Visualizer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7410580" y="2603562"/>
                <a:ext cx="731313" cy="210541"/>
              </a:xfrm>
              <a:prstGeom prst="roundRect">
                <a:avLst/>
              </a:prstGeom>
              <a:solidFill>
                <a:srgbClr val="FDC82F">
                  <a:alpha val="60000"/>
                </a:srgb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" b="1" dirty="0"/>
                  <a:t>EOLI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918212" y="3510944"/>
                <a:ext cx="555105" cy="412219"/>
                <a:chOff x="3352223" y="2504713"/>
                <a:chExt cx="1016577" cy="721015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352223" y="2643837"/>
                  <a:ext cx="1016577" cy="581891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TPM-1 </a:t>
                  </a:r>
                </a:p>
                <a:p>
                  <a:pPr algn="ctr"/>
                  <a:r>
                    <a:rPr lang="en-GB" sz="100" b="1" dirty="0" smtClean="0"/>
                    <a:t>Metadata Repository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352224" y="2504713"/>
                  <a:ext cx="1016576" cy="142009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Open Search </a:t>
                  </a:r>
                  <a:r>
                    <a:rPr lang="en-GB" sz="100" b="1" dirty="0" err="1" smtClean="0"/>
                    <a:t>i</a:t>
                  </a:r>
                  <a:r>
                    <a:rPr lang="en-GB" sz="100" b="1" dirty="0" smtClean="0"/>
                    <a:t>/f</a:t>
                  </a:r>
                  <a:endParaRPr lang="en-GB" sz="100" b="1" dirty="0"/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5945623" y="4110931"/>
                <a:ext cx="500281" cy="98022"/>
              </a:xfrm>
              <a:prstGeom prst="rect">
                <a:avLst/>
              </a:prstGeom>
              <a:gradFill flip="none" rotWithShape="1">
                <a:gsLst>
                  <a:gs pos="75000">
                    <a:srgbClr val="E37222"/>
                  </a:gs>
                  <a:gs pos="31000">
                    <a:srgbClr val="0098DB"/>
                  </a:gs>
                </a:gsLst>
                <a:lin ang="54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" b="1" dirty="0"/>
                  <a:t>Harvester</a:t>
                </a: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8193119" y="2594452"/>
                <a:ext cx="731313" cy="281678"/>
              </a:xfrm>
              <a:prstGeom prst="roundRect">
                <a:avLst/>
              </a:prstGeom>
              <a:solidFill>
                <a:srgbClr val="FDC82F">
                  <a:alpha val="60000"/>
                </a:srgb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" b="1" dirty="0" err="1" smtClean="0"/>
                  <a:t>ngEO</a:t>
                </a:r>
                <a:endParaRPr lang="en-GB" sz="200" b="1" dirty="0" smtClean="0"/>
              </a:p>
              <a:p>
                <a:pPr algn="ctr"/>
                <a:r>
                  <a:rPr lang="en-GB" sz="200" b="1" dirty="0"/>
                  <a:t>(</a:t>
                </a:r>
                <a:r>
                  <a:rPr lang="en-GB" sz="200" b="1" dirty="0" smtClean="0"/>
                  <a:t>client)</a:t>
                </a:r>
                <a:endParaRPr lang="en-GB" sz="200" b="1" dirty="0"/>
              </a:p>
            </p:txBody>
          </p:sp>
          <p:cxnSp>
            <p:nvCxnSpPr>
              <p:cNvPr id="52" name="Straight Arrow Connector 51"/>
              <p:cNvCxnSpPr>
                <a:stCxn id="72" idx="0"/>
                <a:endCxn id="4" idx="2"/>
              </p:cNvCxnSpPr>
              <p:nvPr/>
            </p:nvCxnSpPr>
            <p:spPr>
              <a:xfrm flipV="1">
                <a:off x="6195764" y="3923163"/>
                <a:ext cx="1" cy="18776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032212" y="4262486"/>
                <a:ext cx="639618" cy="31273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" b="1" i="1" dirty="0" smtClean="0"/>
                  <a:t>Quick looks, cloud mask, snow, …</a:t>
                </a:r>
                <a:endParaRPr lang="en-GB" sz="100" b="1" i="1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002807" y="2524435"/>
                <a:ext cx="857129" cy="262671"/>
              </a:xfrm>
              <a:prstGeom prst="roundRect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C000"/>
                  </a:gs>
                </a:gsLst>
                <a:lin ang="5400000" scaled="0"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" b="1" dirty="0" smtClean="0"/>
                  <a:t>Web Pages</a:t>
                </a:r>
              </a:p>
              <a:p>
                <a:pPr algn="ctr"/>
                <a:r>
                  <a:rPr lang="en-GB" sz="100" b="1" dirty="0" err="1" smtClean="0"/>
                  <a:t>Catalog</a:t>
                </a:r>
                <a:r>
                  <a:rPr lang="en-GB" sz="100" b="1" dirty="0" smtClean="0"/>
                  <a:t> view</a:t>
                </a:r>
                <a:endParaRPr lang="en-GB" sz="100" b="1" dirty="0"/>
              </a:p>
            </p:txBody>
          </p:sp>
          <p:cxnSp>
            <p:nvCxnSpPr>
              <p:cNvPr id="40" name="Straight Arrow Connector 39"/>
              <p:cNvCxnSpPr>
                <a:stCxn id="41" idx="2"/>
                <a:endCxn id="133" idx="0"/>
              </p:cNvCxnSpPr>
              <p:nvPr/>
            </p:nvCxnSpPr>
            <p:spPr>
              <a:xfrm>
                <a:off x="6431371" y="2787105"/>
                <a:ext cx="983354" cy="536024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470503" y="3453796"/>
                <a:ext cx="1123426" cy="435188"/>
                <a:chOff x="6704982" y="3116405"/>
                <a:chExt cx="2057358" cy="1014920"/>
              </a:xfrm>
              <a:gradFill>
                <a:gsLst>
                  <a:gs pos="25000">
                    <a:schemeClr val="accent1">
                      <a:tint val="66000"/>
                      <a:satMod val="160000"/>
                    </a:schemeClr>
                  </a:gs>
                  <a:gs pos="7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6704982" y="3524034"/>
                  <a:ext cx="2057358" cy="607291"/>
                </a:xfrm>
                <a:prstGeom prst="round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/>
                    <a:t>Visualisation Server 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778950" y="3116405"/>
                  <a:ext cx="1923985" cy="378691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Visualisation </a:t>
                  </a:r>
                  <a:r>
                    <a:rPr lang="en-GB" sz="100" b="1" dirty="0" err="1" smtClean="0"/>
                    <a:t>Std</a:t>
                  </a:r>
                  <a:r>
                    <a:rPr lang="en-GB" sz="100" b="1" dirty="0" smtClean="0"/>
                    <a:t> I/F</a:t>
                  </a:r>
                </a:p>
                <a:p>
                  <a:pPr algn="ctr"/>
                  <a:r>
                    <a:rPr lang="en-GB" sz="100" b="1" dirty="0" smtClean="0"/>
                    <a:t>(WCS, WMS)</a:t>
                  </a:r>
                </a:p>
              </p:txBody>
            </p:sp>
          </p:grpSp>
          <p:cxnSp>
            <p:nvCxnSpPr>
              <p:cNvPr id="57" name="Straight Arrow Connector 56"/>
              <p:cNvCxnSpPr>
                <a:stCxn id="48" idx="2"/>
                <a:endCxn id="53" idx="0"/>
              </p:cNvCxnSpPr>
              <p:nvPr/>
            </p:nvCxnSpPr>
            <p:spPr>
              <a:xfrm>
                <a:off x="4897519" y="2991012"/>
                <a:ext cx="138673" cy="462784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7835193" y="3486493"/>
                <a:ext cx="582210" cy="625471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" b="1" dirty="0" smtClean="0"/>
                  <a:t>….</a:t>
                </a:r>
                <a:endParaRPr lang="en-GB" sz="600" b="1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37837" y="4110930"/>
                <a:ext cx="500281" cy="98022"/>
              </a:xfrm>
              <a:prstGeom prst="rect">
                <a:avLst/>
              </a:prstGeom>
              <a:gradFill flip="none" rotWithShape="1">
                <a:gsLst>
                  <a:gs pos="75000">
                    <a:srgbClr val="E37222"/>
                  </a:gs>
                  <a:gs pos="31000">
                    <a:srgbClr val="0098DB"/>
                  </a:gs>
                </a:gsLst>
                <a:lin ang="54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" b="1" dirty="0"/>
                  <a:t>Harvester</a:t>
                </a:r>
              </a:p>
            </p:txBody>
          </p:sp>
          <p:cxnSp>
            <p:nvCxnSpPr>
              <p:cNvPr id="81" name="Straight Arrow Connector 80"/>
              <p:cNvCxnSpPr>
                <a:stCxn id="80" idx="0"/>
              </p:cNvCxnSpPr>
              <p:nvPr/>
            </p:nvCxnSpPr>
            <p:spPr>
              <a:xfrm flipH="1" flipV="1">
                <a:off x="6882605" y="3908741"/>
                <a:ext cx="5373" cy="20219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7355891" y="4110930"/>
                <a:ext cx="500281" cy="98022"/>
              </a:xfrm>
              <a:prstGeom prst="rect">
                <a:avLst/>
              </a:prstGeom>
              <a:gradFill flip="none" rotWithShape="1">
                <a:gsLst>
                  <a:gs pos="75000">
                    <a:srgbClr val="E37222"/>
                  </a:gs>
                  <a:gs pos="31000">
                    <a:srgbClr val="0098DB"/>
                  </a:gs>
                </a:gsLst>
                <a:lin ang="54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" b="1" dirty="0"/>
                  <a:t>Harvester</a:t>
                </a:r>
              </a:p>
            </p:txBody>
          </p:sp>
          <p:cxnSp>
            <p:nvCxnSpPr>
              <p:cNvPr id="83" name="Straight Arrow Connector 82"/>
              <p:cNvCxnSpPr>
                <a:stCxn id="82" idx="0"/>
              </p:cNvCxnSpPr>
              <p:nvPr/>
            </p:nvCxnSpPr>
            <p:spPr>
              <a:xfrm flipH="1" flipV="1">
                <a:off x="7599594" y="3908741"/>
                <a:ext cx="6437" cy="20219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18" idx="0"/>
                <a:endCxn id="80" idx="2"/>
              </p:cNvCxnSpPr>
              <p:nvPr/>
            </p:nvCxnSpPr>
            <p:spPr>
              <a:xfrm flipH="1" flipV="1">
                <a:off x="6887977" y="4208953"/>
                <a:ext cx="547989" cy="1706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18" idx="0"/>
                <a:endCxn id="82" idx="2"/>
              </p:cNvCxnSpPr>
              <p:nvPr/>
            </p:nvCxnSpPr>
            <p:spPr>
              <a:xfrm flipV="1">
                <a:off x="7435966" y="4208953"/>
                <a:ext cx="170065" cy="1706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8390408" y="4110930"/>
                <a:ext cx="500281" cy="98022"/>
              </a:xfrm>
              <a:prstGeom prst="rect">
                <a:avLst/>
              </a:prstGeom>
              <a:gradFill flip="none" rotWithShape="1">
                <a:gsLst>
                  <a:gs pos="75000">
                    <a:srgbClr val="E37222"/>
                  </a:gs>
                  <a:gs pos="31000">
                    <a:srgbClr val="0098DB"/>
                  </a:gs>
                </a:gsLst>
                <a:lin ang="5400000" scaled="1"/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" b="1" dirty="0"/>
                  <a:t>Harvester</a:t>
                </a:r>
              </a:p>
            </p:txBody>
          </p:sp>
          <p:cxnSp>
            <p:nvCxnSpPr>
              <p:cNvPr id="99" name="Straight Arrow Connector 98"/>
              <p:cNvCxnSpPr>
                <a:stCxn id="98" idx="0"/>
              </p:cNvCxnSpPr>
              <p:nvPr/>
            </p:nvCxnSpPr>
            <p:spPr>
              <a:xfrm flipV="1">
                <a:off x="8640548" y="3908741"/>
                <a:ext cx="0" cy="20219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18" idx="0"/>
                <a:endCxn id="98" idx="2"/>
              </p:cNvCxnSpPr>
              <p:nvPr/>
            </p:nvCxnSpPr>
            <p:spPr>
              <a:xfrm flipV="1">
                <a:off x="7435966" y="4208953"/>
                <a:ext cx="1204582" cy="17063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Rounded Rectangle 132"/>
              <p:cNvSpPr/>
              <p:nvPr/>
            </p:nvSpPr>
            <p:spPr>
              <a:xfrm>
                <a:off x="5876918" y="3323129"/>
                <a:ext cx="3075614" cy="16336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n-GB" sz="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40" name="Straight Arrow Connector 139"/>
              <p:cNvCxnSpPr>
                <a:stCxn id="56" idx="2"/>
                <a:endCxn id="133" idx="0"/>
              </p:cNvCxnSpPr>
              <p:nvPr/>
            </p:nvCxnSpPr>
            <p:spPr>
              <a:xfrm flipH="1">
                <a:off x="7414726" y="2814103"/>
                <a:ext cx="361511" cy="509026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78" idx="2"/>
                <a:endCxn id="133" idx="0"/>
              </p:cNvCxnSpPr>
              <p:nvPr/>
            </p:nvCxnSpPr>
            <p:spPr>
              <a:xfrm flipH="1">
                <a:off x="7414726" y="2876130"/>
                <a:ext cx="1144050" cy="446999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6601585" y="3510944"/>
                <a:ext cx="555105" cy="412219"/>
                <a:chOff x="3352223" y="2504713"/>
                <a:chExt cx="1016577" cy="721015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352223" y="2643837"/>
                  <a:ext cx="1016577" cy="581891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TPM-1 </a:t>
                  </a:r>
                </a:p>
                <a:p>
                  <a:pPr algn="ctr"/>
                  <a:r>
                    <a:rPr lang="en-GB" sz="100" b="1" dirty="0" smtClean="0"/>
                    <a:t>Metadata Repository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3352224" y="2504713"/>
                  <a:ext cx="1016576" cy="142009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Open Search </a:t>
                  </a:r>
                  <a:r>
                    <a:rPr lang="en-GB" sz="100" b="1" dirty="0" err="1" smtClean="0"/>
                    <a:t>i</a:t>
                  </a:r>
                  <a:r>
                    <a:rPr lang="en-GB" sz="100" b="1" dirty="0" smtClean="0"/>
                    <a:t>/f</a:t>
                  </a:r>
                  <a:endParaRPr lang="en-GB" sz="100" b="1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7301067" y="3510944"/>
                <a:ext cx="555105" cy="412219"/>
                <a:chOff x="3352223" y="2504713"/>
                <a:chExt cx="1016577" cy="721015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3352223" y="2643837"/>
                  <a:ext cx="1016577" cy="581891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TPM-1 </a:t>
                  </a:r>
                </a:p>
                <a:p>
                  <a:pPr algn="ctr"/>
                  <a:r>
                    <a:rPr lang="en-GB" sz="100" b="1" dirty="0" smtClean="0"/>
                    <a:t>Metadata Repository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352224" y="2504713"/>
                  <a:ext cx="1016576" cy="142009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Open Search </a:t>
                  </a:r>
                  <a:r>
                    <a:rPr lang="en-GB" sz="100" b="1" dirty="0" err="1" smtClean="0"/>
                    <a:t>i</a:t>
                  </a:r>
                  <a:r>
                    <a:rPr lang="en-GB" sz="100" b="1" dirty="0" smtClean="0"/>
                    <a:t>/f</a:t>
                  </a:r>
                  <a:endParaRPr lang="en-GB" sz="100" b="1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8362983" y="3510944"/>
                <a:ext cx="555105" cy="412219"/>
                <a:chOff x="3352223" y="2504713"/>
                <a:chExt cx="1016577" cy="721015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352223" y="2643837"/>
                  <a:ext cx="1016577" cy="581891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EE-1 </a:t>
                  </a:r>
                </a:p>
                <a:p>
                  <a:pPr algn="ctr"/>
                  <a:r>
                    <a:rPr lang="en-GB" sz="100" b="1" dirty="0" smtClean="0"/>
                    <a:t>Metadata Repository</a:t>
                  </a: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3352224" y="2504713"/>
                  <a:ext cx="1016576" cy="142009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0" b="1" dirty="0" smtClean="0"/>
                    <a:t>Open Search </a:t>
                  </a:r>
                  <a:r>
                    <a:rPr lang="en-GB" sz="100" b="1" dirty="0" err="1" smtClean="0"/>
                    <a:t>i</a:t>
                  </a:r>
                  <a:r>
                    <a:rPr lang="en-GB" sz="100" b="1" dirty="0" smtClean="0"/>
                    <a:t>/f</a:t>
                  </a:r>
                  <a:endParaRPr lang="en-GB" sz="100" b="1" dirty="0"/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5918212" y="3341281"/>
                <a:ext cx="2999874" cy="123434"/>
              </a:xfrm>
              <a:prstGeom prst="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" b="1" dirty="0" smtClean="0"/>
                  <a:t>ESA Cross Collection OpenSearch Interface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869984" y="3486499"/>
                <a:ext cx="644942" cy="763214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n-GB" sz="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5593929" y="3404814"/>
                <a:ext cx="324283" cy="35397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7" idx="3"/>
                <a:endCxn id="4" idx="1"/>
              </p:cNvCxnSpPr>
              <p:nvPr/>
            </p:nvCxnSpPr>
            <p:spPr>
              <a:xfrm flipV="1">
                <a:off x="5593929" y="3756824"/>
                <a:ext cx="324283" cy="196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Flowchart: Alternate Process 16"/>
          <p:cNvSpPr/>
          <p:nvPr/>
        </p:nvSpPr>
        <p:spPr bwMode="auto">
          <a:xfrm flipH="1">
            <a:off x="2926953" y="1094222"/>
            <a:ext cx="1462553" cy="383206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 err="1"/>
              <a:t>FedEO@ESA</a:t>
            </a:r>
            <a:r>
              <a:rPr lang="en-GB" sz="1050" b="1" dirty="0"/>
              <a:t> Gateway</a:t>
            </a:r>
          </a:p>
        </p:txBody>
      </p:sp>
      <p:cxnSp>
        <p:nvCxnSpPr>
          <p:cNvPr id="76" name="Straight Arrow Connector 9"/>
          <p:cNvCxnSpPr>
            <a:cxnSpLocks noChangeShapeType="1"/>
            <a:stCxn id="68" idx="2"/>
            <a:endCxn id="75" idx="1"/>
          </p:cNvCxnSpPr>
          <p:nvPr/>
        </p:nvCxnSpPr>
        <p:spPr bwMode="auto">
          <a:xfrm flipH="1">
            <a:off x="3135578" y="1477428"/>
            <a:ext cx="522651" cy="70991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10"/>
          <p:cNvCxnSpPr>
            <a:cxnSpLocks noChangeShapeType="1"/>
            <a:stCxn id="113" idx="2"/>
            <a:endCxn id="68" idx="0"/>
          </p:cNvCxnSpPr>
          <p:nvPr/>
        </p:nvCxnSpPr>
        <p:spPr bwMode="auto">
          <a:xfrm>
            <a:off x="2872567" y="847671"/>
            <a:ext cx="785662" cy="246551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13"/>
          <p:cNvCxnSpPr>
            <a:cxnSpLocks noChangeShapeType="1"/>
            <a:stCxn id="79" idx="1"/>
            <a:endCxn id="68" idx="2"/>
          </p:cNvCxnSpPr>
          <p:nvPr/>
        </p:nvCxnSpPr>
        <p:spPr bwMode="auto">
          <a:xfrm flipV="1">
            <a:off x="2603868" y="1477428"/>
            <a:ext cx="1054361" cy="8626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Box 14"/>
          <p:cNvSpPr txBox="1">
            <a:spLocks noChangeArrowheads="1"/>
          </p:cNvSpPr>
          <p:nvPr/>
        </p:nvSpPr>
        <p:spPr bwMode="auto">
          <a:xfrm flipH="1">
            <a:off x="2458030" y="910988"/>
            <a:ext cx="11084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600" b="1" dirty="0">
                <a:solidFill>
                  <a:srgbClr val="002060"/>
                </a:solidFill>
                <a:latin typeface="Tahoma" pitchFamily="34" charset="0"/>
              </a:rPr>
              <a:t>OpenSearch Interface</a:t>
            </a:r>
          </a:p>
        </p:txBody>
      </p:sp>
      <p:sp>
        <p:nvSpPr>
          <p:cNvPr id="113" name="Rounded Rectangle 112"/>
          <p:cNvSpPr/>
          <p:nvPr/>
        </p:nvSpPr>
        <p:spPr>
          <a:xfrm flipH="1">
            <a:off x="2281661" y="442442"/>
            <a:ext cx="1181813" cy="405229"/>
          </a:xfrm>
          <a:prstGeom prst="roundRect">
            <a:avLst>
              <a:gd name="adj" fmla="val 132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b="1" dirty="0"/>
              <a:t>FEDEO CLIENTS</a:t>
            </a:r>
          </a:p>
        </p:txBody>
      </p:sp>
      <p:cxnSp>
        <p:nvCxnSpPr>
          <p:cNvPr id="200" name="Straight Arrow Connector 10"/>
          <p:cNvCxnSpPr>
            <a:cxnSpLocks noChangeShapeType="1"/>
            <a:stCxn id="68" idx="0"/>
            <a:endCxn id="204" idx="2"/>
          </p:cNvCxnSpPr>
          <p:nvPr/>
        </p:nvCxnSpPr>
        <p:spPr bwMode="auto">
          <a:xfrm flipV="1">
            <a:off x="3658229" y="847670"/>
            <a:ext cx="731276" cy="246552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" name="Rounded Rectangle 203"/>
          <p:cNvSpPr/>
          <p:nvPr/>
        </p:nvSpPr>
        <p:spPr>
          <a:xfrm flipH="1">
            <a:off x="3798599" y="442441"/>
            <a:ext cx="1181813" cy="405229"/>
          </a:xfrm>
          <a:prstGeom prst="roundRect">
            <a:avLst>
              <a:gd name="adj" fmla="val 132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50" b="1" dirty="0"/>
              <a:t>EU CLIENTS</a:t>
            </a:r>
          </a:p>
        </p:txBody>
      </p:sp>
      <p:grpSp>
        <p:nvGrpSpPr>
          <p:cNvPr id="209" name="Group 208"/>
          <p:cNvGrpSpPr/>
          <p:nvPr/>
        </p:nvGrpSpPr>
        <p:grpSpPr>
          <a:xfrm>
            <a:off x="6641513" y="544609"/>
            <a:ext cx="1800225" cy="1557480"/>
            <a:chOff x="4272053" y="445241"/>
            <a:chExt cx="1800225" cy="1557480"/>
          </a:xfrm>
        </p:grpSpPr>
        <p:sp>
          <p:nvSpPr>
            <p:cNvPr id="157" name="Flowchart: Magnetic Disk 1039"/>
            <p:cNvSpPr/>
            <p:nvPr/>
          </p:nvSpPr>
          <p:spPr bwMode="auto">
            <a:xfrm>
              <a:off x="5241936" y="1419248"/>
              <a:ext cx="701278" cy="583473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500" b="1" dirty="0">
                  <a:solidFill>
                    <a:srgbClr val="002060"/>
                  </a:solidFill>
                </a:rPr>
                <a:t>IDN Collection </a:t>
              </a:r>
            </a:p>
            <a:p>
              <a:pPr algn="ctr">
                <a:defRPr/>
              </a:pPr>
              <a:r>
                <a:rPr lang="en-GB" sz="500" b="1" dirty="0" smtClean="0">
                  <a:solidFill>
                    <a:srgbClr val="002060"/>
                  </a:solidFill>
                </a:rPr>
                <a:t>Catalogue</a:t>
              </a:r>
              <a:br>
                <a:rPr lang="en-GB" sz="500" b="1" dirty="0" smtClean="0">
                  <a:solidFill>
                    <a:srgbClr val="002060"/>
                  </a:solidFill>
                </a:rPr>
              </a:br>
              <a:r>
                <a:rPr lang="en-GB" sz="500" b="1" dirty="0" smtClean="0">
                  <a:solidFill>
                    <a:srgbClr val="002060"/>
                  </a:solidFill>
                </a:rPr>
                <a:t>(IDN/CWIC/</a:t>
              </a:r>
            </a:p>
            <a:p>
              <a:pPr algn="ctr">
                <a:defRPr/>
              </a:pPr>
              <a:r>
                <a:rPr lang="en-GB" sz="500" b="1" dirty="0" smtClean="0">
                  <a:solidFill>
                    <a:srgbClr val="002060"/>
                  </a:solidFill>
                </a:rPr>
                <a:t>GEOSS)</a:t>
              </a:r>
              <a:endParaRPr lang="en-GB" sz="500" b="1" dirty="0">
                <a:solidFill>
                  <a:srgbClr val="002060"/>
                </a:solidFill>
              </a:endParaRPr>
            </a:p>
          </p:txBody>
        </p:sp>
        <p:sp>
          <p:nvSpPr>
            <p:cNvPr id="158" name="Flowchart: Magnetic Disk 1039"/>
            <p:cNvSpPr/>
            <p:nvPr/>
          </p:nvSpPr>
          <p:spPr bwMode="auto">
            <a:xfrm>
              <a:off x="4361796" y="1394470"/>
              <a:ext cx="745489" cy="608251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500" b="1" dirty="0">
                  <a:solidFill>
                    <a:srgbClr val="002060"/>
                  </a:solidFill>
                </a:rPr>
                <a:t>CMR Granule</a:t>
              </a:r>
            </a:p>
            <a:p>
              <a:pPr algn="ctr">
                <a:defRPr/>
              </a:pPr>
              <a:r>
                <a:rPr lang="en-GB" sz="500" b="1" dirty="0">
                  <a:solidFill>
                    <a:srgbClr val="002060"/>
                  </a:solidFill>
                </a:rPr>
                <a:t>(Dataset)</a:t>
              </a:r>
            </a:p>
            <a:p>
              <a:pPr algn="ctr">
                <a:defRPr/>
              </a:pPr>
              <a:r>
                <a:rPr lang="en-GB" sz="500" b="1" dirty="0">
                  <a:solidFill>
                    <a:srgbClr val="002060"/>
                  </a:solidFill>
                </a:rPr>
                <a:t>Catalogue</a:t>
              </a:r>
            </a:p>
          </p:txBody>
        </p:sp>
        <p:cxnSp>
          <p:nvCxnSpPr>
            <p:cNvPr id="159" name="Straight Arrow Connector 97"/>
            <p:cNvCxnSpPr>
              <a:cxnSpLocks noChangeShapeType="1"/>
              <a:stCxn id="167" idx="2"/>
              <a:endCxn id="157" idx="1"/>
            </p:cNvCxnSpPr>
            <p:nvPr/>
          </p:nvCxnSpPr>
          <p:spPr bwMode="auto">
            <a:xfrm>
              <a:off x="5172166" y="1257231"/>
              <a:ext cx="420409" cy="162017"/>
            </a:xfrm>
            <a:prstGeom prst="straightConnector1">
              <a:avLst/>
            </a:prstGeom>
            <a:noFill/>
            <a:ln w="3175" algn="ctr">
              <a:solidFill>
                <a:schemeClr val="tx1">
                  <a:alpha val="30980"/>
                </a:schemeClr>
              </a:solidFill>
              <a:prstDash val="sys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Arrow Connector 100"/>
            <p:cNvCxnSpPr>
              <a:cxnSpLocks noChangeShapeType="1"/>
              <a:stCxn id="167" idx="2"/>
              <a:endCxn id="158" idx="1"/>
            </p:cNvCxnSpPr>
            <p:nvPr/>
          </p:nvCxnSpPr>
          <p:spPr bwMode="auto">
            <a:xfrm flipH="1">
              <a:off x="4734541" y="1257231"/>
              <a:ext cx="437625" cy="137239"/>
            </a:xfrm>
            <a:prstGeom prst="straightConnector1">
              <a:avLst/>
            </a:prstGeom>
            <a:noFill/>
            <a:ln w="3175" algn="ctr">
              <a:solidFill>
                <a:srgbClr val="FF0000">
                  <a:alpha val="30980"/>
                </a:srgbClr>
              </a:solidFill>
              <a:prstDash val="sysDot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7" name="Flowchart: Alternate Process 16"/>
            <p:cNvSpPr/>
            <p:nvPr/>
          </p:nvSpPr>
          <p:spPr bwMode="auto">
            <a:xfrm>
              <a:off x="4272053" y="1039743"/>
              <a:ext cx="1800225" cy="217488"/>
            </a:xfrm>
            <a:prstGeom prst="flowChartAlternateProcess">
              <a:avLst/>
            </a:prstGeom>
            <a:solidFill>
              <a:schemeClr val="accent4">
                <a:lumMod val="10000"/>
                <a:lumOff val="9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200" dirty="0" smtClean="0">
                  <a:solidFill>
                    <a:srgbClr val="002060"/>
                  </a:solidFill>
                </a:rPr>
                <a:t>CEOS IDN / CMR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cxnSp>
          <p:nvCxnSpPr>
            <p:cNvPr id="186" name="Straight Arrow Connector 185"/>
            <p:cNvCxnSpPr>
              <a:stCxn id="167" idx="0"/>
              <a:endCxn id="206" idx="2"/>
            </p:cNvCxnSpPr>
            <p:nvPr/>
          </p:nvCxnSpPr>
          <p:spPr>
            <a:xfrm flipH="1" flipV="1">
              <a:off x="5171648" y="850470"/>
              <a:ext cx="518" cy="189273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ounded Rectangle 205"/>
            <p:cNvSpPr/>
            <p:nvPr/>
          </p:nvSpPr>
          <p:spPr>
            <a:xfrm flipH="1">
              <a:off x="4580742" y="445241"/>
              <a:ext cx="1181813" cy="405229"/>
            </a:xfrm>
            <a:prstGeom prst="roundRect">
              <a:avLst>
                <a:gd name="adj" fmla="val 132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050" b="1" dirty="0" smtClean="0"/>
                <a:t>US </a:t>
              </a:r>
              <a:r>
                <a:rPr lang="en-GB" sz="1050" b="1" dirty="0"/>
                <a:t>CLIENTS</a:t>
              </a:r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280360" y="3969665"/>
            <a:ext cx="185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ESA Catalogue </a:t>
            </a:r>
          </a:p>
        </p:txBody>
      </p:sp>
      <p:cxnSp>
        <p:nvCxnSpPr>
          <p:cNvPr id="65" name="Straight Arrow Connector 64"/>
          <p:cNvCxnSpPr>
            <a:stCxn id="68" idx="2"/>
            <a:endCxn id="91" idx="0"/>
          </p:cNvCxnSpPr>
          <p:nvPr/>
        </p:nvCxnSpPr>
        <p:spPr>
          <a:xfrm flipH="1">
            <a:off x="1968825" y="1477428"/>
            <a:ext cx="1689404" cy="1556157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Magnetic Disk 4"/>
          <p:cNvSpPr/>
          <p:nvPr/>
        </p:nvSpPr>
        <p:spPr bwMode="auto">
          <a:xfrm flipH="1">
            <a:off x="2359788" y="1563690"/>
            <a:ext cx="488161" cy="493323"/>
          </a:xfrm>
          <a:prstGeom prst="flowChartMagneticDisk">
            <a:avLst/>
          </a:prstGeom>
          <a:solidFill>
            <a:srgbClr val="F9134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" b="1" dirty="0" err="1"/>
              <a:t>FedEO</a:t>
            </a:r>
            <a:endParaRPr lang="en-GB" sz="400" b="1" dirty="0"/>
          </a:p>
          <a:p>
            <a:pPr algn="ctr">
              <a:defRPr/>
            </a:pPr>
            <a:r>
              <a:rPr lang="en-GB" sz="400" b="1" dirty="0"/>
              <a:t>Internal </a:t>
            </a:r>
          </a:p>
          <a:p>
            <a:pPr algn="ctr">
              <a:defRPr/>
            </a:pPr>
            <a:r>
              <a:rPr lang="en-GB" sz="400" b="1" dirty="0"/>
              <a:t>Collection</a:t>
            </a:r>
          </a:p>
          <a:p>
            <a:pPr algn="ctr">
              <a:defRPr/>
            </a:pPr>
            <a:r>
              <a:rPr lang="en-GB" sz="400" b="1" dirty="0"/>
              <a:t>Catalogue</a:t>
            </a:r>
          </a:p>
        </p:txBody>
      </p:sp>
      <p:sp>
        <p:nvSpPr>
          <p:cNvPr id="168" name="Cloud 167"/>
          <p:cNvSpPr/>
          <p:nvPr/>
        </p:nvSpPr>
        <p:spPr>
          <a:xfrm>
            <a:off x="4926892" y="2624418"/>
            <a:ext cx="1938245" cy="87709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EUMETSAT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69" name="Cloud 168"/>
          <p:cNvSpPr/>
          <p:nvPr/>
        </p:nvSpPr>
        <p:spPr>
          <a:xfrm>
            <a:off x="4298468" y="3831697"/>
            <a:ext cx="1938245" cy="87709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CNES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70" name="Straight Arrow Connector 169"/>
          <p:cNvCxnSpPr>
            <a:stCxn id="68" idx="2"/>
            <a:endCxn id="166" idx="3"/>
          </p:cNvCxnSpPr>
          <p:nvPr/>
        </p:nvCxnSpPr>
        <p:spPr>
          <a:xfrm>
            <a:off x="3658229" y="1477428"/>
            <a:ext cx="527755" cy="164419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68" idx="2"/>
            <a:endCxn id="169" idx="3"/>
          </p:cNvCxnSpPr>
          <p:nvPr/>
        </p:nvCxnSpPr>
        <p:spPr>
          <a:xfrm>
            <a:off x="3658229" y="1477428"/>
            <a:ext cx="1609362" cy="2404417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68" idx="2"/>
            <a:endCxn id="168" idx="3"/>
          </p:cNvCxnSpPr>
          <p:nvPr/>
        </p:nvCxnSpPr>
        <p:spPr>
          <a:xfrm>
            <a:off x="3658229" y="1477428"/>
            <a:ext cx="2237786" cy="1197138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lowchart: Magnetic Disk 4"/>
          <p:cNvSpPr/>
          <p:nvPr/>
        </p:nvSpPr>
        <p:spPr bwMode="auto">
          <a:xfrm flipH="1">
            <a:off x="2875579" y="1548419"/>
            <a:ext cx="519998" cy="505656"/>
          </a:xfrm>
          <a:prstGeom prst="flowChartMagneticDisk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" b="1" dirty="0" err="1"/>
              <a:t>FedEO</a:t>
            </a:r>
            <a:r>
              <a:rPr lang="en-GB" sz="400" b="1" dirty="0"/>
              <a:t> Internal </a:t>
            </a:r>
          </a:p>
          <a:p>
            <a:pPr algn="ctr">
              <a:defRPr/>
            </a:pPr>
            <a:r>
              <a:rPr lang="en-GB" sz="400" b="1" dirty="0"/>
              <a:t>Product Catalogue</a:t>
            </a:r>
          </a:p>
        </p:txBody>
      </p:sp>
      <p:sp>
        <p:nvSpPr>
          <p:cNvPr id="166" name="Cloud 165"/>
          <p:cNvSpPr/>
          <p:nvPr/>
        </p:nvSpPr>
        <p:spPr>
          <a:xfrm>
            <a:off x="3371933" y="3077155"/>
            <a:ext cx="1628101" cy="77772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DLR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82" name="Cloud 181"/>
          <p:cNvSpPr/>
          <p:nvPr/>
        </p:nvSpPr>
        <p:spPr>
          <a:xfrm>
            <a:off x="2395766" y="3872444"/>
            <a:ext cx="1628101" cy="77772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….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83" name="Straight Arrow Connector 182"/>
          <p:cNvCxnSpPr>
            <a:stCxn id="68" idx="2"/>
            <a:endCxn id="182" idx="3"/>
          </p:cNvCxnSpPr>
          <p:nvPr/>
        </p:nvCxnSpPr>
        <p:spPr>
          <a:xfrm flipH="1">
            <a:off x="3209817" y="1477428"/>
            <a:ext cx="448412" cy="2439483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Scalability -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spcBef>
                <a:spcPts val="1200"/>
              </a:spcBef>
            </a:pPr>
            <a:r>
              <a:rPr lang="en-GB" sz="1400" i="1" dirty="0" err="1" smtClean="0"/>
              <a:t>FedEO</a:t>
            </a:r>
            <a:r>
              <a:rPr lang="en-GB" sz="1400" i="1" dirty="0" smtClean="0"/>
              <a:t> components proposed to realize ESA catalogue </a:t>
            </a:r>
          </a:p>
          <a:p>
            <a:pPr indent="0" algn="ctr">
              <a:spcBef>
                <a:spcPts val="1200"/>
              </a:spcBef>
            </a:pPr>
            <a:r>
              <a:rPr lang="en-GB" sz="1400" b="1" i="1" u="sng" dirty="0" smtClean="0"/>
              <a:t>Prototyping Activity to be closed by Sept </a:t>
            </a:r>
            <a:r>
              <a:rPr lang="en-GB" sz="1400" b="1" i="1" u="sng" dirty="0"/>
              <a:t>2018</a:t>
            </a:r>
            <a:endParaRPr lang="en-GB" sz="1400" b="1" i="1" u="sng" dirty="0" smtClean="0"/>
          </a:p>
          <a:p>
            <a:pPr indent="0" algn="ctr">
              <a:spcBef>
                <a:spcPts val="1200"/>
              </a:spcBef>
            </a:pPr>
            <a:endParaRPr lang="en-GB" sz="1400" dirty="0" smtClean="0"/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400" dirty="0" smtClean="0"/>
              <a:t>Thousands of potential users – </a:t>
            </a:r>
            <a:r>
              <a:rPr lang="en-GB" sz="1400" i="1" dirty="0" smtClean="0"/>
              <a:t>concurrent users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400" dirty="0" smtClean="0"/>
              <a:t>Heterogeneous collections from </a:t>
            </a:r>
            <a:r>
              <a:rPr lang="en-GB" sz="1400" b="1" i="1" dirty="0" smtClean="0"/>
              <a:t>Third Party Missions </a:t>
            </a:r>
            <a:r>
              <a:rPr lang="en-GB" sz="1400" dirty="0" smtClean="0"/>
              <a:t>(e.g., IKONOS, SPOT) </a:t>
            </a:r>
            <a:r>
              <a:rPr lang="en-GB" sz="1400" b="1" i="1" dirty="0" smtClean="0"/>
              <a:t>Heritage Missions </a:t>
            </a:r>
            <a:r>
              <a:rPr lang="en-GB" sz="1400" dirty="0" smtClean="0"/>
              <a:t>(e.g., ENVISAT ASAR, MERIS, ERS-1/2 SAR) and </a:t>
            </a:r>
            <a:r>
              <a:rPr lang="en-GB" sz="1400" b="1" i="1" dirty="0" smtClean="0"/>
              <a:t>Earth Explorer Missions</a:t>
            </a:r>
            <a:r>
              <a:rPr lang="en-GB" sz="1400" dirty="0" smtClean="0"/>
              <a:t> (e.g., SWARM, SMOS) – </a:t>
            </a:r>
            <a:r>
              <a:rPr lang="en-GB" sz="1400" i="1" dirty="0" smtClean="0"/>
              <a:t>Enhanced internal metadata model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400" dirty="0" smtClean="0"/>
              <a:t>40M entries (excluding Sentinel 1/2/3) to be managed – </a:t>
            </a:r>
            <a:r>
              <a:rPr lang="en-GB" sz="1400" i="1" dirty="0" smtClean="0"/>
              <a:t>Performant product catalogue </a:t>
            </a:r>
          </a:p>
          <a:p>
            <a:pPr algn="ctr"/>
            <a:r>
              <a:rPr lang="en-GB" sz="1400" i="1" dirty="0" smtClean="0"/>
              <a:t/>
            </a:r>
            <a:br>
              <a:rPr lang="en-GB" sz="1400" i="1" dirty="0" smtClean="0"/>
            </a:br>
            <a:endParaRPr lang="en-GB" sz="1400" i="1" dirty="0"/>
          </a:p>
          <a:p>
            <a:pPr algn="ctr"/>
            <a:r>
              <a:rPr lang="en-US" sz="1400" i="1" dirty="0" smtClean="0"/>
              <a:t>There </a:t>
            </a:r>
            <a:r>
              <a:rPr lang="en-US" sz="1400" i="1" dirty="0"/>
              <a:t>is a need for an horizontal </a:t>
            </a:r>
            <a:r>
              <a:rPr lang="en-US" sz="1400" i="1" dirty="0" smtClean="0"/>
              <a:t>architecture, </a:t>
            </a:r>
            <a:r>
              <a:rPr lang="en-US" sz="1400" i="1" dirty="0"/>
              <a:t>both for addressing the </a:t>
            </a:r>
            <a:r>
              <a:rPr lang="en-US" sz="1400" i="1" dirty="0">
                <a:solidFill>
                  <a:srgbClr val="FF0000"/>
                </a:solidFill>
              </a:rPr>
              <a:t>search engine scalability</a:t>
            </a:r>
            <a:r>
              <a:rPr lang="en-US" sz="1400" i="1" dirty="0"/>
              <a:t> and </a:t>
            </a:r>
            <a:r>
              <a:rPr lang="en-US" sz="1400" i="1" dirty="0" smtClean="0"/>
              <a:t>the </a:t>
            </a:r>
            <a:r>
              <a:rPr lang="en-GB" sz="1400" i="1" dirty="0" smtClean="0"/>
              <a:t>web </a:t>
            </a:r>
            <a:r>
              <a:rPr lang="en-GB" sz="1400" i="1" dirty="0"/>
              <a:t>applications </a:t>
            </a:r>
            <a:r>
              <a:rPr lang="en-GB" sz="1400" i="1" dirty="0">
                <a:solidFill>
                  <a:srgbClr val="FF0000"/>
                </a:solidFill>
              </a:rPr>
              <a:t>load </a:t>
            </a:r>
            <a:r>
              <a:rPr lang="en-GB" sz="1400" i="1" dirty="0" smtClean="0">
                <a:solidFill>
                  <a:srgbClr val="FF0000"/>
                </a:solidFill>
              </a:rPr>
              <a:t>balancing</a:t>
            </a:r>
            <a:r>
              <a:rPr lang="en-GB" sz="1400" i="1" dirty="0" smtClean="0"/>
              <a:t>, preserving current functionalities </a:t>
            </a:r>
            <a:endParaRPr lang="en-GB" sz="14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3975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</a:t>
            </a:r>
            <a:r>
              <a:rPr lang="en-GB" dirty="0" smtClean="0"/>
              <a:t>Scalability -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Scale by </a:t>
            </a:r>
            <a:r>
              <a:rPr lang="en-US" dirty="0"/>
              <a:t>adding new nodes (HW &amp; SW). No change </a:t>
            </a:r>
            <a:r>
              <a:rPr lang="en-US" dirty="0" smtClean="0"/>
              <a:t>to existing </a:t>
            </a:r>
            <a:r>
              <a:rPr lang="en-US" dirty="0" err="1"/>
              <a:t>FedEO</a:t>
            </a:r>
            <a:r>
              <a:rPr lang="en-US" dirty="0"/>
              <a:t> software components, but deploy </a:t>
            </a:r>
            <a:r>
              <a:rPr lang="en-US" dirty="0" smtClean="0"/>
              <a:t>differently</a:t>
            </a:r>
          </a:p>
          <a:p>
            <a:pPr algn="just"/>
            <a:endParaRPr lang="en-US" dirty="0"/>
          </a:p>
          <a:p>
            <a:pPr algn="just"/>
            <a:r>
              <a:rPr lang="en-GB" sz="1400" b="1" dirty="0" smtClean="0"/>
              <a:t>Technology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Standalone </a:t>
            </a:r>
            <a:r>
              <a:rPr lang="en-GB" sz="1400" dirty="0" err="1"/>
              <a:t>Solr</a:t>
            </a:r>
            <a:r>
              <a:rPr lang="en-GB" sz="1400" dirty="0"/>
              <a:t> replaced with </a:t>
            </a:r>
            <a:r>
              <a:rPr lang="en-GB" sz="1400" b="1" i="1" dirty="0" err="1"/>
              <a:t>SolrCloud</a:t>
            </a:r>
            <a:r>
              <a:rPr lang="en-GB" sz="1400" dirty="0"/>
              <a:t> (= same </a:t>
            </a:r>
            <a:r>
              <a:rPr lang="en-GB" sz="1400" dirty="0" err="1"/>
              <a:t>Solr</a:t>
            </a:r>
            <a:r>
              <a:rPr lang="en-GB" sz="1400" dirty="0"/>
              <a:t> package with alternative </a:t>
            </a:r>
            <a:r>
              <a:rPr lang="en-GB" sz="1400" dirty="0" smtClean="0"/>
              <a:t>configuration/deployment)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400" b="1" i="1" dirty="0" smtClean="0"/>
              <a:t>Zookeeper</a:t>
            </a:r>
            <a:r>
              <a:rPr lang="en-GB" sz="1400" dirty="0" smtClean="0"/>
              <a:t> for configuration information and distribution management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400" b="1" i="1" dirty="0" smtClean="0"/>
              <a:t>Docker</a:t>
            </a:r>
            <a:r>
              <a:rPr lang="en-GB" sz="1400" dirty="0" smtClean="0"/>
              <a:t> container platform for an easy and fast deployment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Kubernetes</a:t>
            </a:r>
            <a:r>
              <a:rPr lang="en-US" sz="1400" dirty="0" smtClean="0"/>
              <a:t> for automating deployment</a:t>
            </a:r>
            <a:r>
              <a:rPr lang="en-US" sz="1400" dirty="0"/>
              <a:t>, </a:t>
            </a:r>
            <a:r>
              <a:rPr lang="en-US" sz="1400" dirty="0" smtClean="0"/>
              <a:t>horizontal scaling</a:t>
            </a:r>
            <a:r>
              <a:rPr lang="en-US" sz="1400" dirty="0"/>
              <a:t>, </a:t>
            </a:r>
            <a:r>
              <a:rPr lang="en-US" sz="1400" dirty="0" smtClean="0"/>
              <a:t>native management </a:t>
            </a:r>
            <a:r>
              <a:rPr lang="en-US" sz="1400" dirty="0"/>
              <a:t>of </a:t>
            </a:r>
            <a:r>
              <a:rPr lang="en-GB" sz="1400" dirty="0" smtClean="0"/>
              <a:t>containers </a:t>
            </a:r>
          </a:p>
          <a:p>
            <a:pPr marL="182563" indent="-182563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079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Scalability - Preliminary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Google cloud hardware profiles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en-GB" dirty="0" smtClean="0"/>
              <a:t>Std-2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r>
              <a:rPr lang="en-GB" dirty="0" smtClean="0"/>
              <a:t>Std-4</a:t>
            </a:r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Configuration from 1 (1N) to 9 nodes (9N)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 </a:t>
            </a:r>
            <a:r>
              <a:rPr lang="en-US" dirty="0"/>
              <a:t>nodes means: n virtual machines with 1 </a:t>
            </a:r>
            <a:r>
              <a:rPr lang="en-US" dirty="0" smtClean="0"/>
              <a:t>search engine </a:t>
            </a:r>
            <a:r>
              <a:rPr lang="en-US" dirty="0"/>
              <a:t>(</a:t>
            </a:r>
            <a:r>
              <a:rPr lang="en-US" dirty="0" err="1"/>
              <a:t>Solr</a:t>
            </a:r>
            <a:r>
              <a:rPr lang="en-US" dirty="0"/>
              <a:t>) and 1 catalog Web application</a:t>
            </a:r>
            <a:endParaRPr lang="en-GB" dirty="0"/>
          </a:p>
          <a:p>
            <a:pPr marL="449263" lvl="1" indent="-1778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49" y="1460929"/>
            <a:ext cx="7489651" cy="13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Scalability - </a:t>
            </a:r>
            <a:r>
              <a:rPr lang="en-GB" dirty="0" smtClean="0"/>
              <a:t>Preliminary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Product metadata ingestion </a:t>
            </a:r>
            <a:r>
              <a:rPr lang="en-GB" dirty="0"/>
              <a:t>(higher is better)</a:t>
            </a:r>
            <a:r>
              <a:rPr lang="en-GB" b="1" dirty="0" smtClean="0"/>
              <a:t> 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1097108"/>
            <a:ext cx="6600754" cy="3517905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>
            <a:off x="4781227" y="1201119"/>
            <a:ext cx="1441341" cy="62768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latin typeface="Arial" panose="020B0604020202020204" pitchFamily="34" charset="0"/>
              </a:rPr>
              <a:t>#records present </a:t>
            </a:r>
            <a:r>
              <a:rPr lang="en-GB" sz="800" b="1" dirty="0" smtClean="0">
                <a:latin typeface="Arial" panose="020B0604020202020204" pitchFamily="34" charset="0"/>
              </a:rPr>
              <a:t>have little </a:t>
            </a:r>
            <a:r>
              <a:rPr lang="en-GB" sz="800" b="1" dirty="0">
                <a:latin typeface="Arial" panose="020B0604020202020204" pitchFamily="34" charset="0"/>
              </a:rPr>
              <a:t>impact on ingestion</a:t>
            </a:r>
            <a:r>
              <a:rPr lang="en-GB" sz="800" b="1" dirty="0" smtClean="0">
                <a:latin typeface="Arial" panose="020B0604020202020204" pitchFamily="34" charset="0"/>
              </a:rPr>
              <a:t> speed</a:t>
            </a:r>
            <a:endParaRPr lang="en-GB" sz="800" b="1" dirty="0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2080290" y="1518834"/>
            <a:ext cx="1441341" cy="93764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/>
              <a:t>std-4 hardware has </a:t>
            </a:r>
            <a:r>
              <a:rPr lang="en-GB" sz="800" dirty="0" smtClean="0"/>
              <a:t>big impact </a:t>
            </a:r>
            <a:r>
              <a:rPr lang="en-GB" sz="800" dirty="0"/>
              <a:t>on </a:t>
            </a:r>
            <a:r>
              <a:rPr lang="en-GB" sz="800" b="1" dirty="0" smtClean="0">
                <a:latin typeface="Arial" panose="020B0604020202020204" pitchFamily="34" charset="0"/>
              </a:rPr>
              <a:t>ingestion speed </a:t>
            </a:r>
            <a:r>
              <a:rPr lang="en-GB" sz="800" b="1" dirty="0">
                <a:latin typeface="Arial" panose="020B0604020202020204" pitchFamily="34" charset="0"/>
              </a:rPr>
              <a:t>(for same</a:t>
            </a:r>
          </a:p>
          <a:p>
            <a:r>
              <a:rPr lang="en-GB" sz="800" b="1" dirty="0">
                <a:latin typeface="Arial" panose="020B0604020202020204" pitchFamily="34" charset="0"/>
              </a:rPr>
              <a:t>#nodes)</a:t>
            </a:r>
          </a:p>
        </p:txBody>
      </p:sp>
    </p:spTree>
    <p:extLst>
      <p:ext uri="{BB962C8B-B14F-4D97-AF65-F5344CB8AC3E}">
        <p14:creationId xmlns:p14="http://schemas.microsoft.com/office/powerpoint/2010/main" val="42276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Scalability - </a:t>
            </a:r>
            <a:r>
              <a:rPr lang="en-GB" dirty="0" smtClean="0"/>
              <a:t>Preliminary 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Response Time </a:t>
            </a:r>
            <a:r>
              <a:rPr lang="en-GB" dirty="0"/>
              <a:t>(lower is better)</a:t>
            </a:r>
            <a:endParaRPr lang="en-GB" b="1" dirty="0" smtClean="0"/>
          </a:p>
          <a:p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0" y="1100184"/>
            <a:ext cx="7942900" cy="35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0263" y="3610930"/>
            <a:ext cx="7893287" cy="7304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0"/>
            <a:r>
              <a:rPr lang="en-GB" sz="900" b="1" dirty="0" smtClean="0">
                <a:solidFill>
                  <a:schemeClr val="tx2"/>
                </a:solidFill>
              </a:rPr>
              <a:t>Long </a:t>
            </a:r>
            <a:r>
              <a:rPr lang="en-GB" sz="900" b="1" dirty="0">
                <a:solidFill>
                  <a:schemeClr val="tx2"/>
                </a:solidFill>
              </a:rPr>
              <a:t>Term data </a:t>
            </a:r>
            <a:r>
              <a:rPr lang="en-GB" sz="900" b="1" dirty="0" smtClean="0">
                <a:solidFill>
                  <a:schemeClr val="tx2"/>
                </a:solidFill>
              </a:rPr>
              <a:t>preservation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265" y="2909749"/>
            <a:ext cx="7893283" cy="7044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500"/>
            <a:r>
              <a:rPr lang="en-GB" sz="900" b="1" dirty="0" smtClean="0">
                <a:solidFill>
                  <a:schemeClr val="tx2"/>
                </a:solidFill>
              </a:rPr>
              <a:t>Data </a:t>
            </a:r>
            <a:r>
              <a:rPr lang="en-GB" sz="900" b="1" dirty="0">
                <a:solidFill>
                  <a:schemeClr val="tx2"/>
                </a:solidFill>
              </a:rPr>
              <a:t>Products </a:t>
            </a:r>
            <a:r>
              <a:rPr lang="en-GB" sz="900" b="1" dirty="0" smtClean="0">
                <a:solidFill>
                  <a:schemeClr val="tx2"/>
                </a:solidFill>
              </a:rPr>
              <a:t>Access </a:t>
            </a:r>
          </a:p>
          <a:p>
            <a:pPr marL="1079500"/>
            <a:r>
              <a:rPr lang="en-GB" sz="900" b="1" dirty="0" smtClean="0">
                <a:solidFill>
                  <a:schemeClr val="tx2"/>
                </a:solidFill>
              </a:rPr>
              <a:t>(FTP, HTTP, Ordering, Subscription, fast download protocol, VMs)</a:t>
            </a:r>
            <a:endParaRPr lang="en-GB" sz="900" b="1" dirty="0">
              <a:solidFill>
                <a:schemeClr val="tx2"/>
              </a:solidFill>
            </a:endParaRPr>
          </a:p>
          <a:p>
            <a:pPr marL="1079500">
              <a:buFont typeface="Arial" panose="020B0604020202020204" pitchFamily="34" charset="0"/>
              <a:buChar char="•"/>
            </a:pP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265" y="1898692"/>
            <a:ext cx="2632073" cy="10110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solidFill>
                  <a:schemeClr val="tx2"/>
                </a:solidFill>
              </a:rPr>
              <a:t>Data Visualisation</a:t>
            </a:r>
          </a:p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(e.g., WMS, WMTS, APIs, etc…)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2339" y="1898692"/>
            <a:ext cx="2629136" cy="10110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chemeClr val="tx2"/>
                </a:solidFill>
              </a:rPr>
              <a:t>Enhanced EO Products Access &amp; </a:t>
            </a:r>
            <a:r>
              <a:rPr lang="en-GB" sz="700" b="1" dirty="0" smtClean="0">
                <a:solidFill>
                  <a:schemeClr val="tx2"/>
                </a:solidFill>
              </a:rPr>
              <a:t>Exploitation</a:t>
            </a:r>
          </a:p>
          <a:p>
            <a:pPr algn="ctr"/>
            <a:r>
              <a:rPr lang="en-GB" sz="700" b="1" dirty="0" smtClean="0">
                <a:solidFill>
                  <a:schemeClr val="tx2"/>
                </a:solidFill>
              </a:rPr>
              <a:t> </a:t>
            </a:r>
            <a:r>
              <a:rPr lang="en-GB" sz="700" dirty="0" smtClean="0">
                <a:solidFill>
                  <a:schemeClr val="tx2"/>
                </a:solidFill>
              </a:rPr>
              <a:t>(</a:t>
            </a:r>
            <a:r>
              <a:rPr lang="en-GB" sz="700" dirty="0">
                <a:solidFill>
                  <a:schemeClr val="tx2"/>
                </a:solidFill>
              </a:rPr>
              <a:t>Data Cube </a:t>
            </a:r>
            <a:r>
              <a:rPr lang="en-GB" sz="700" dirty="0" smtClean="0">
                <a:solidFill>
                  <a:schemeClr val="tx2"/>
                </a:solidFill>
              </a:rPr>
              <a:t>via WCS</a:t>
            </a:r>
            <a:r>
              <a:rPr lang="en-GB" sz="700" dirty="0">
                <a:solidFill>
                  <a:schemeClr val="tx2"/>
                </a:solidFill>
              </a:rPr>
              <a:t>, WCPS, </a:t>
            </a:r>
            <a:r>
              <a:rPr lang="en-GB" sz="700" dirty="0" smtClean="0">
                <a:solidFill>
                  <a:schemeClr val="tx2"/>
                </a:solidFill>
              </a:rPr>
              <a:t>APIs, etc..)</a:t>
            </a:r>
            <a:endParaRPr lang="en-GB" sz="700" b="1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409258" y="2998662"/>
            <a:ext cx="1616508" cy="497408"/>
            <a:chOff x="1586647" y="3282500"/>
            <a:chExt cx="1616508" cy="497408"/>
          </a:xfrm>
        </p:grpSpPr>
        <p:sp>
          <p:nvSpPr>
            <p:cNvPr id="10" name="Flowchart: Magnetic Disk 9"/>
            <p:cNvSpPr/>
            <p:nvPr/>
          </p:nvSpPr>
          <p:spPr>
            <a:xfrm>
              <a:off x="1586647" y="3282500"/>
              <a:ext cx="446592" cy="497408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b="1" dirty="0" smtClean="0">
                  <a:solidFill>
                    <a:schemeClr val="tx2"/>
                  </a:solidFill>
                </a:rPr>
                <a:t>EO</a:t>
              </a:r>
              <a:endParaRPr lang="en-GB" sz="7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2172052" y="3282500"/>
              <a:ext cx="446592" cy="497408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b="1" dirty="0" smtClean="0">
                  <a:solidFill>
                    <a:schemeClr val="tx2"/>
                  </a:solidFill>
                </a:rPr>
                <a:t>XX</a:t>
              </a:r>
              <a:endParaRPr lang="en-GB" sz="7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2756563" y="3282500"/>
              <a:ext cx="446592" cy="497408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b="1" dirty="0" smtClean="0">
                  <a:solidFill>
                    <a:schemeClr val="tx2"/>
                  </a:solidFill>
                </a:rPr>
                <a:t>YY</a:t>
              </a:r>
              <a:endParaRPr lang="en-GB" sz="7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09258" y="3699842"/>
            <a:ext cx="1655546" cy="500691"/>
            <a:chOff x="6409258" y="3699842"/>
            <a:chExt cx="1655546" cy="500691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6409258" y="3699842"/>
              <a:ext cx="446592" cy="497408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b="1" dirty="0" smtClean="0">
                  <a:solidFill>
                    <a:schemeClr val="tx2"/>
                  </a:solidFill>
                </a:rPr>
                <a:t>RO-1</a:t>
              </a:r>
              <a:endParaRPr lang="en-GB" sz="7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6994663" y="3703125"/>
              <a:ext cx="446592" cy="497408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b="1" dirty="0" smtClean="0">
                  <a:solidFill>
                    <a:schemeClr val="tx2"/>
                  </a:solidFill>
                </a:rPr>
                <a:t>RO-2</a:t>
              </a:r>
              <a:endParaRPr lang="en-GB" sz="7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7618212" y="3699842"/>
              <a:ext cx="446592" cy="497408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b="1" dirty="0" smtClean="0">
                  <a:solidFill>
                    <a:schemeClr val="tx2"/>
                  </a:solidFill>
                </a:rPr>
                <a:t>RO-3</a:t>
              </a:r>
              <a:endParaRPr lang="en-GB" sz="7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901475" y="1898692"/>
            <a:ext cx="2632074" cy="10110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b="1" dirty="0">
                <a:solidFill>
                  <a:schemeClr val="tx2"/>
                </a:solidFill>
              </a:rPr>
              <a:t>Data Processing </a:t>
            </a:r>
          </a:p>
          <a:p>
            <a:pPr marL="65485" indent="-65485" algn="ctr">
              <a:buFont typeface="Arial" panose="020B0604020202020204" pitchFamily="34" charset="0"/>
              <a:buChar char="•"/>
            </a:pPr>
            <a:r>
              <a:rPr lang="en-GB" sz="700" dirty="0" smtClean="0">
                <a:solidFill>
                  <a:schemeClr val="tx2"/>
                </a:solidFill>
              </a:rPr>
              <a:t>Processing </a:t>
            </a:r>
            <a:r>
              <a:rPr lang="en-GB" sz="700" dirty="0">
                <a:solidFill>
                  <a:schemeClr val="tx2"/>
                </a:solidFill>
              </a:rPr>
              <a:t>Environment (e.g., WPS, WMTS, APIs, </a:t>
            </a:r>
            <a:r>
              <a:rPr lang="en-GB" sz="700" dirty="0" smtClean="0">
                <a:solidFill>
                  <a:schemeClr val="tx2"/>
                </a:solidFill>
              </a:rPr>
              <a:t>Jupiter, VMs…)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0263" y="1086774"/>
            <a:ext cx="7893285" cy="8119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2"/>
                </a:solidFill>
              </a:rPr>
              <a:t>Data &amp; Services Discovery</a:t>
            </a:r>
          </a:p>
          <a:p>
            <a:pPr algn="ctr"/>
            <a:endParaRPr lang="en-GB" sz="900" b="1" dirty="0">
              <a:solidFill>
                <a:schemeClr val="tx2"/>
              </a:solidFill>
            </a:endParaRPr>
          </a:p>
          <a:p>
            <a:pPr algn="ctr"/>
            <a:r>
              <a:rPr lang="en-GB" sz="900" b="1" dirty="0">
                <a:solidFill>
                  <a:schemeClr val="tx2"/>
                </a:solidFill>
              </a:rPr>
              <a:t>Collection </a:t>
            </a:r>
            <a:r>
              <a:rPr lang="en-GB" sz="900" b="1" dirty="0" smtClean="0">
                <a:solidFill>
                  <a:schemeClr val="tx2"/>
                </a:solidFill>
              </a:rPr>
              <a:t>Catalogue / Product Catalogue / Service Catalogue (e.g., visualisation, data access, processing, etc..)</a:t>
            </a:r>
            <a:endParaRPr lang="en-GB" sz="900" b="1" dirty="0">
              <a:solidFill>
                <a:schemeClr val="tx2"/>
              </a:solidFill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1116987" y="2646746"/>
            <a:ext cx="446592" cy="196490"/>
          </a:xfrm>
          <a:prstGeom prst="flowChartMagneticDisk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00" b="1" dirty="0" smtClean="0">
                <a:solidFill>
                  <a:schemeClr val="tx2"/>
                </a:solidFill>
              </a:rPr>
              <a:t>MAPS</a:t>
            </a:r>
            <a:endParaRPr lang="en-GB" sz="500" b="1" dirty="0">
              <a:solidFill>
                <a:schemeClr val="tx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86200" y="2599874"/>
            <a:ext cx="2001415" cy="244088"/>
            <a:chOff x="3525793" y="2599874"/>
            <a:chExt cx="2001415" cy="244088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3525793" y="2603155"/>
              <a:ext cx="601363" cy="240807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2"/>
                  </a:solidFill>
                </a:rPr>
                <a:t>Coverage</a:t>
              </a:r>
              <a:endParaRPr lang="en-GB" sz="6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Flowchart: Magnetic Disk 24"/>
            <p:cNvSpPr/>
            <p:nvPr/>
          </p:nvSpPr>
          <p:spPr>
            <a:xfrm>
              <a:off x="4225455" y="2599874"/>
              <a:ext cx="601363" cy="240807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2"/>
                  </a:solidFill>
                </a:rPr>
                <a:t>Coverage</a:t>
              </a:r>
              <a:endParaRPr lang="en-GB" sz="6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4925845" y="2599874"/>
              <a:ext cx="601363" cy="240807"/>
            </a:xfrm>
            <a:prstGeom prst="flowChartMagneticDisk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2"/>
                  </a:solidFill>
                </a:rPr>
                <a:t>Coverage</a:t>
              </a:r>
              <a:endParaRPr lang="en-GB" sz="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Flowchart: Magnetic Disk 28"/>
          <p:cNvSpPr/>
          <p:nvPr/>
        </p:nvSpPr>
        <p:spPr>
          <a:xfrm>
            <a:off x="1750647" y="2639728"/>
            <a:ext cx="446592" cy="196490"/>
          </a:xfrm>
          <a:prstGeom prst="flowChartMagneticDisk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00" b="1" dirty="0" smtClean="0">
                <a:solidFill>
                  <a:schemeClr val="tx2"/>
                </a:solidFill>
              </a:rPr>
              <a:t>MAPS</a:t>
            </a:r>
            <a:endParaRPr lang="en-GB" sz="500" b="1" dirty="0">
              <a:solidFill>
                <a:schemeClr val="tx2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2394325" y="2638355"/>
            <a:ext cx="446592" cy="196490"/>
          </a:xfrm>
          <a:prstGeom prst="flowChartMagneticDisk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00" b="1" dirty="0" smtClean="0">
                <a:solidFill>
                  <a:schemeClr val="tx2"/>
                </a:solidFill>
              </a:rPr>
              <a:t>MAPS</a:t>
            </a:r>
            <a:endParaRPr lang="en-GB" sz="500" b="1" dirty="0">
              <a:solidFill>
                <a:schemeClr val="tx2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 smtClean="0"/>
              <a:t>Federated Exploitation </a:t>
            </a:r>
            <a:r>
              <a:rPr lang="en-GB" dirty="0"/>
              <a:t>Infrastructure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499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FedEO</a:t>
            </a:r>
            <a:r>
              <a:rPr lang="en-GB" altLang="en-US" dirty="0"/>
              <a:t> Current Operational Set-up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1" dirty="0" err="1"/>
              <a:t>FedEO</a:t>
            </a:r>
            <a:r>
              <a:rPr lang="en-US" sz="1200" b="1" dirty="0"/>
              <a:t> Client </a:t>
            </a:r>
            <a:r>
              <a:rPr lang="en-US" sz="1200" b="1" dirty="0" smtClean="0"/>
              <a:t>Portal</a:t>
            </a:r>
            <a:endParaRPr lang="en-US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>
                <a:hlinkClick r:id="rId2"/>
              </a:rPr>
              <a:t>https://</a:t>
            </a:r>
            <a:r>
              <a:rPr lang="en-US" sz="1200" i="1" u="sng" dirty="0" smtClean="0">
                <a:hlinkClick r:id="rId2"/>
              </a:rPr>
              <a:t>eoportal.org/web/eoportal/fedeo</a:t>
            </a:r>
            <a:endParaRPr lang="en-US" sz="1200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>
                <a:hlinkClick r:id="rId3"/>
              </a:rPr>
              <a:t>http://</a:t>
            </a:r>
            <a:r>
              <a:rPr lang="en-US" sz="1200" i="1" u="sng" dirty="0" smtClean="0">
                <a:hlinkClick r:id="rId3"/>
              </a:rPr>
              <a:t>eoportal.spacebel.be:8090/web/eoportal/fedeo</a:t>
            </a:r>
            <a:r>
              <a:rPr lang="en-US" sz="1200" i="1" u="sng" dirty="0" smtClean="0"/>
              <a:t> </a:t>
            </a:r>
            <a:endParaRPr lang="en-US" sz="1200" i="1" u="sng" dirty="0"/>
          </a:p>
          <a:p>
            <a:endParaRPr lang="en-US" sz="1200" dirty="0"/>
          </a:p>
          <a:p>
            <a:r>
              <a:rPr lang="en-US" sz="1200" b="1" dirty="0" err="1"/>
              <a:t>FedEO</a:t>
            </a:r>
            <a:r>
              <a:rPr lang="en-US" sz="1200" b="1" dirty="0"/>
              <a:t> </a:t>
            </a:r>
            <a:r>
              <a:rPr lang="en-US" sz="1200" b="1" dirty="0" smtClean="0"/>
              <a:t>Readme Web Page</a:t>
            </a:r>
            <a:endParaRPr lang="en-US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>
                <a:hlinkClick r:id="rId4"/>
              </a:rPr>
              <a:t>http://</a:t>
            </a:r>
            <a:r>
              <a:rPr lang="en-US" sz="1200" i="1" u="sng" dirty="0" smtClean="0">
                <a:hlinkClick r:id="rId4"/>
              </a:rPr>
              <a:t>fedeo.esa.int/opensearch/readme.html</a:t>
            </a:r>
            <a:endParaRPr lang="en-US" sz="1200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hlinkClick r:id="rId5" action="ppaction://hlinkfile"/>
              </a:rPr>
              <a:t>geo.spacebel.be/</a:t>
            </a:r>
            <a:r>
              <a:rPr lang="en-US" sz="1200" dirty="0" err="1" smtClean="0">
                <a:hlinkClick r:id="rId5" action="ppaction://hlinkfile"/>
              </a:rPr>
              <a:t>opensearch</a:t>
            </a:r>
            <a:r>
              <a:rPr lang="en-US" sz="1200" dirty="0" smtClean="0">
                <a:hlinkClick r:id="rId5" action="ppaction://hlinkfile"/>
              </a:rPr>
              <a:t>/readme.html</a:t>
            </a:r>
            <a:r>
              <a:rPr lang="en-US" sz="1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1200" b="1" dirty="0" err="1" smtClean="0"/>
              <a:t>FedEO</a:t>
            </a:r>
            <a:r>
              <a:rPr lang="en-US" sz="1200" b="1" dirty="0" smtClean="0"/>
              <a:t> </a:t>
            </a:r>
            <a:r>
              <a:rPr lang="en-US" sz="1200" b="1" dirty="0"/>
              <a:t>OpenSearch Description Document (OSDD</a:t>
            </a:r>
            <a:r>
              <a:rPr lang="en-US" sz="1200" b="1" dirty="0" smtClean="0"/>
              <a:t>)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>
                <a:hlinkClick r:id="rId6"/>
              </a:rPr>
              <a:t>http://</a:t>
            </a:r>
            <a:r>
              <a:rPr lang="en-US" sz="1200" i="1" u="sng" dirty="0" smtClean="0">
                <a:hlinkClick r:id="rId6"/>
              </a:rPr>
              <a:t>fedeo.esa.int/opensearch/description.xml</a:t>
            </a:r>
            <a:endParaRPr lang="en-US" sz="1200" i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/>
              <a:t>geo.spacebel.be/</a:t>
            </a:r>
            <a:r>
              <a:rPr lang="en-US" sz="1200" i="1" u="sng" dirty="0" err="1"/>
              <a:t>opensearch</a:t>
            </a:r>
            <a:r>
              <a:rPr lang="en-US" sz="1200" i="1" u="sng" dirty="0"/>
              <a:t>/description.xml</a:t>
            </a:r>
            <a:endParaRPr lang="en-US" sz="1200" i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i="1" u="sng" dirty="0"/>
          </a:p>
          <a:p>
            <a:r>
              <a:rPr lang="en-US" sz="1200" b="1" dirty="0" err="1" smtClean="0"/>
              <a:t>FedEO</a:t>
            </a:r>
            <a:r>
              <a:rPr lang="en-US" sz="1200" b="1" dirty="0" smtClean="0"/>
              <a:t> </a:t>
            </a:r>
            <a:r>
              <a:rPr lang="en-US" sz="1200" b="1" dirty="0"/>
              <a:t>documentation and </a:t>
            </a:r>
            <a:r>
              <a:rPr lang="en-US" sz="1200" b="1" dirty="0" smtClean="0"/>
              <a:t>information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/>
              <a:t>https://wiki.services.eoportal.org/tiki-index.php?page=FedEO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i="1" u="sng" dirty="0"/>
              <a:t>http://ceos.org/ourwork/workinggroups/wgiss/access/fedeo/</a:t>
            </a:r>
          </a:p>
          <a:p>
            <a:endParaRPr lang="en-US" sz="1200" dirty="0"/>
          </a:p>
          <a:p>
            <a:r>
              <a:rPr lang="en-US" sz="1200" dirty="0"/>
              <a:t>ESA RSS/SSE Team in charge of </a:t>
            </a:r>
            <a:r>
              <a:rPr lang="en-US" sz="1200" dirty="0" err="1"/>
              <a:t>FedEO</a:t>
            </a:r>
            <a:r>
              <a:rPr lang="en-US" sz="1200" dirty="0"/>
              <a:t> Routine Operations: SLA based on working hours (not 24/7)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341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err="1"/>
              <a:t>FedEO</a:t>
            </a:r>
            <a:r>
              <a:rPr lang="en-US" sz="2000" dirty="0"/>
              <a:t>: Federated Earth Observation Gateway </a:t>
            </a:r>
            <a:r>
              <a:rPr lang="en-US" sz="2000" dirty="0" smtClean="0"/>
              <a:t>System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ea typeface="+mj-ea"/>
              </a:rPr>
              <a:t>FedEO</a:t>
            </a:r>
            <a:r>
              <a:rPr lang="en-US" dirty="0"/>
              <a:t> =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Fed</a:t>
            </a:r>
            <a:r>
              <a:rPr lang="en-US" dirty="0"/>
              <a:t>erated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E</a:t>
            </a:r>
            <a:r>
              <a:rPr lang="en-US" dirty="0"/>
              <a:t>arth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O</a:t>
            </a:r>
            <a:r>
              <a:rPr lang="en-US" dirty="0"/>
              <a:t>bservation missions access </a:t>
            </a:r>
          </a:p>
          <a:p>
            <a:pPr indent="0"/>
            <a:r>
              <a:rPr lang="en-US" sz="1400" dirty="0"/>
              <a:t>The </a:t>
            </a:r>
            <a:r>
              <a:rPr lang="en-US" sz="1400" dirty="0" err="1"/>
              <a:t>FedEO</a:t>
            </a:r>
            <a:r>
              <a:rPr lang="en-US" sz="1400" dirty="0"/>
              <a:t> system provides a unique entry point to a growing number of scientific catalogues and services for, but not limited to, EO European and Canadian missions.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662545"/>
            <a:ext cx="5979001" cy="29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Architecture: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Modular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Used separately or combined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Interfaces: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Standard OGC/CEOS interfaces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Documentation: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SRS, SDD, SCF (incl. Installation instructions)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smtClean="0"/>
              <a:t>Main components: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A1 – </a:t>
            </a:r>
            <a:r>
              <a:rPr lang="en-GB" sz="1400" dirty="0" err="1" smtClean="0"/>
              <a:t>FedEO</a:t>
            </a:r>
            <a:r>
              <a:rPr lang="en-GB" sz="1400" dirty="0" smtClean="0"/>
              <a:t> </a:t>
            </a:r>
            <a:r>
              <a:rPr lang="en-GB" sz="1400" dirty="0" err="1" smtClean="0"/>
              <a:t>eoPortal</a:t>
            </a:r>
            <a:r>
              <a:rPr lang="en-GB" sz="1400" dirty="0" smtClean="0"/>
              <a:t> Client a.k.a. "OpenSearch Client“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B2 – OpenSearch </a:t>
            </a:r>
            <a:r>
              <a:rPr lang="en-GB" sz="1400" dirty="0" smtClean="0"/>
              <a:t>Gateway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B3 – Dataset Series Catalogue a.k.a. "Collection Catalogue"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B4 – Dataset Catalogue </a:t>
            </a:r>
            <a:r>
              <a:rPr lang="en-GB" sz="1400" dirty="0" err="1"/>
              <a:t>a.k.a</a:t>
            </a:r>
            <a:r>
              <a:rPr lang="en-GB" sz="1400" dirty="0"/>
              <a:t> “Granule Catalogue</a:t>
            </a:r>
            <a:r>
              <a:rPr lang="en-GB" sz="1400" dirty="0" smtClean="0"/>
              <a:t>”</a:t>
            </a:r>
            <a:endParaRPr lang="en-GB" sz="1400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913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Architecture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/>
            <a:r>
              <a:rPr lang="en-GB" altLang="en-US" dirty="0" err="1"/>
              <a:t>FedEO</a:t>
            </a:r>
            <a:r>
              <a:rPr lang="en-GB" altLang="en-US" dirty="0"/>
              <a:t> is based on highly modular SW architecture. </a:t>
            </a:r>
          </a:p>
          <a:p>
            <a:pPr indent="0" algn="ctr"/>
            <a:r>
              <a:rPr lang="en-GB" altLang="en-US" dirty="0"/>
              <a:t>ESA installation provides a full E2E </a:t>
            </a:r>
            <a:r>
              <a:rPr lang="en-GB" altLang="en-US" dirty="0" smtClean="0"/>
              <a:t>scenario </a:t>
            </a:r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pPr indent="0" algn="ctr"/>
            <a:endParaRPr lang="en-GB" altLang="en-US" dirty="0"/>
          </a:p>
          <a:p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222074" y="1965961"/>
            <a:ext cx="2543385" cy="424412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22074" y="2610854"/>
            <a:ext cx="2543385" cy="424412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Gateway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32996" y="3194821"/>
            <a:ext cx="2544860" cy="371519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Collection Catalogue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9676" y="3194821"/>
            <a:ext cx="2544860" cy="371520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Product Catalogue</a:t>
            </a:r>
            <a:endParaRPr lang="en-GB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1432996" y="3839464"/>
            <a:ext cx="2544860" cy="637287"/>
          </a:xfrm>
          <a:prstGeom prst="roundRect">
            <a:avLst>
              <a:gd name="adj" fmla="val 0"/>
            </a:avLst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Collection Metadata Ingestion Tool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9676" y="3839464"/>
            <a:ext cx="2544860" cy="637287"/>
          </a:xfrm>
          <a:prstGeom prst="roundRect">
            <a:avLst>
              <a:gd name="adj" fmla="val 0"/>
            </a:avLst>
          </a:prstGeom>
          <a:ln w="9525">
            <a:beve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Product Metadata Ingestion Tool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3884" y="2506339"/>
            <a:ext cx="7968188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31" y="3717630"/>
            <a:ext cx="7968188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81058" y="2699485"/>
            <a:ext cx="1742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 smtClean="0">
                <a:solidFill>
                  <a:schemeClr val="tx1"/>
                </a:solidFill>
              </a:rPr>
              <a:t>Metadata Layer</a:t>
            </a:r>
            <a:endParaRPr lang="en-GB" altLang="en-US" sz="1400" b="1" i="1" dirty="0">
              <a:solidFill>
                <a:schemeClr val="tx1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0639" y="1994086"/>
            <a:ext cx="2101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 smtClean="0">
                <a:solidFill>
                  <a:schemeClr val="tx1"/>
                </a:solidFill>
              </a:rPr>
              <a:t>Visualization Layer</a:t>
            </a:r>
            <a:endParaRPr lang="en-GB" altLang="en-US" sz="1400" b="1" i="1" dirty="0">
              <a:solidFill>
                <a:schemeClr val="tx1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0258" y="3935490"/>
            <a:ext cx="12763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Char char="•"/>
              <a:defRPr sz="20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buFont typeface="Verdana" pitchFamily="34" charset="0"/>
              <a:buChar char="•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400" b="1" i="1" dirty="0" smtClean="0">
                <a:solidFill>
                  <a:schemeClr val="tx1"/>
                </a:solidFill>
              </a:rPr>
              <a:t>Data Layer</a:t>
            </a:r>
            <a:endParaRPr lang="en-GB" altLang="en-US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Introduction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Recent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 smtClean="0">
                <a:solidFill>
                  <a:srgbClr val="FF0000"/>
                </a:solidFill>
              </a:rPr>
              <a:t>eoPortal</a:t>
            </a:r>
            <a:r>
              <a:rPr lang="fr-BE" sz="1400" dirty="0" smtClean="0">
                <a:solidFill>
                  <a:srgbClr val="FF0000"/>
                </a:solidFill>
              </a:rPr>
              <a:t> </a:t>
            </a:r>
            <a:r>
              <a:rPr lang="fr-BE" sz="1400" dirty="0" err="1" smtClean="0">
                <a:solidFill>
                  <a:srgbClr val="FF0000"/>
                </a:solidFill>
              </a:rPr>
              <a:t>OpenSearch</a:t>
            </a:r>
            <a:r>
              <a:rPr lang="fr-BE" sz="1400" dirty="0" smtClean="0">
                <a:solidFill>
                  <a:srgbClr val="FF0000"/>
                </a:solidFill>
              </a:rPr>
              <a:t> Client Update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>
                <a:solidFill>
                  <a:srgbClr val="FF0000"/>
                </a:solidFill>
              </a:rPr>
              <a:t>Catalogue/Gateway </a:t>
            </a:r>
            <a:r>
              <a:rPr lang="fr-BE" sz="1400" dirty="0" err="1">
                <a:solidFill>
                  <a:srgbClr val="FF0000"/>
                </a:solidFill>
              </a:rPr>
              <a:t>I</a:t>
            </a:r>
            <a:r>
              <a:rPr lang="fr-BE" sz="1400" dirty="0" err="1" smtClean="0">
                <a:solidFill>
                  <a:srgbClr val="FF0000"/>
                </a:solidFill>
              </a:rPr>
              <a:t>mprovements</a:t>
            </a:r>
            <a:endParaRPr lang="fr-BE" sz="1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Metrics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Future Activities</a:t>
            </a:r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/>
              <a:t>ESA catalogue</a:t>
            </a:r>
            <a:endParaRPr lang="en-US" sz="1800" dirty="0"/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err="1" smtClean="0"/>
              <a:t>FedEO</a:t>
            </a:r>
            <a:r>
              <a:rPr lang="fr-BE" sz="1400" dirty="0" smtClean="0"/>
              <a:t> system </a:t>
            </a:r>
            <a:r>
              <a:rPr lang="fr-BE" sz="1400" dirty="0" err="1" smtClean="0"/>
              <a:t>scalability</a:t>
            </a:r>
            <a:endParaRPr lang="fr-BE" sz="1400" dirty="0" smtClean="0"/>
          </a:p>
          <a:p>
            <a:pPr marL="109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BE" sz="1400" dirty="0" smtClean="0"/>
              <a:t>Exploitation Infrastructure</a:t>
            </a: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52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</a:t>
            </a:r>
            <a:r>
              <a:rPr lang="fr-BE" dirty="0"/>
              <a:t>– </a:t>
            </a:r>
            <a:r>
              <a:rPr lang="fr-BE" dirty="0" err="1" smtClean="0"/>
              <a:t>FedEO</a:t>
            </a:r>
            <a:r>
              <a:rPr lang="fr-BE" dirty="0" smtClean="0"/>
              <a:t> Landing Page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184" y="640702"/>
            <a:ext cx="4469652" cy="267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4" y="2245567"/>
            <a:ext cx="1649572" cy="1074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64" y="3589175"/>
            <a:ext cx="2242452" cy="1121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453" y="3526971"/>
            <a:ext cx="2077176" cy="1682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912" y="1879600"/>
            <a:ext cx="3189739" cy="184784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1772816" y="2729653"/>
            <a:ext cx="685904" cy="5310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7707" y="2831253"/>
            <a:ext cx="894080" cy="72474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H="1" flipV="1">
            <a:off x="4805680" y="2875281"/>
            <a:ext cx="382361" cy="65169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</p:cNvCxnSpPr>
          <p:nvPr/>
        </p:nvCxnSpPr>
        <p:spPr>
          <a:xfrm flipH="1">
            <a:off x="5953761" y="2803525"/>
            <a:ext cx="846151" cy="2772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817" y="1279987"/>
            <a:ext cx="2262766" cy="2273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BE" dirty="0" smtClean="0"/>
              <a:t>Client – </a:t>
            </a:r>
            <a:r>
              <a:rPr lang="fr-BE" dirty="0" err="1" smtClean="0"/>
              <a:t>Search</a:t>
            </a:r>
            <a:r>
              <a:rPr lang="fr-BE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86" y="2148823"/>
            <a:ext cx="3760916" cy="92079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215968" y="3083902"/>
            <a:ext cx="1611086" cy="422988"/>
          </a:xfrm>
          <a:prstGeom prst="wedgeRectCallout">
            <a:avLst>
              <a:gd name="adj1" fmla="val 4767"/>
              <a:gd name="adj2" fmla="val -68382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dirty="0" err="1">
                <a:solidFill>
                  <a:srgbClr val="000000"/>
                </a:solidFill>
              </a:rPr>
              <a:t>Tooltip</a:t>
            </a:r>
            <a:r>
              <a:rPr lang="fr-BE" sz="800" dirty="0">
                <a:solidFill>
                  <a:srgbClr val="000000"/>
                </a:solidFill>
              </a:rPr>
              <a:t> </a:t>
            </a:r>
            <a:r>
              <a:rPr lang="fr-BE" sz="800" dirty="0" smtClean="0">
                <a:solidFill>
                  <a:srgbClr val="000000"/>
                </a:solidFill>
              </a:rPr>
              <a:t>message </a:t>
            </a:r>
            <a:r>
              <a:rPr lang="fr-BE" sz="800" dirty="0" err="1" smtClean="0">
                <a:solidFill>
                  <a:srgbClr val="000000"/>
                </a:solidFill>
              </a:rPr>
              <a:t>received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800" dirty="0" err="1">
                <a:solidFill>
                  <a:srgbClr val="000000"/>
                </a:solidFill>
              </a:rPr>
              <a:t>from</a:t>
            </a:r>
            <a:r>
              <a:rPr lang="fr-BE" sz="800" dirty="0">
                <a:solidFill>
                  <a:srgbClr val="000000"/>
                </a:solidFill>
              </a:rPr>
              <a:t> the </a:t>
            </a:r>
            <a:r>
              <a:rPr lang="fr-BE" sz="800" dirty="0" err="1" smtClean="0">
                <a:solidFill>
                  <a:srgbClr val="000000"/>
                </a:solidFill>
              </a:rPr>
              <a:t>gateway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800" dirty="0" err="1" smtClean="0">
                <a:solidFill>
                  <a:srgbClr val="000000"/>
                </a:solidFill>
              </a:rPr>
              <a:t>OSDD.</a:t>
            </a:r>
            <a:r>
              <a:rPr lang="fr-BE" sz="100" dirty="0" err="1" smtClean="0"/>
              <a:t>gateway</a:t>
            </a:r>
            <a:r>
              <a:rPr lang="fr-BE" sz="100" dirty="0" smtClean="0"/>
              <a:t> </a:t>
            </a:r>
            <a:r>
              <a:rPr lang="fr-BE" sz="100" dirty="0"/>
              <a:t>OSDD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282906" y="1367070"/>
            <a:ext cx="852197" cy="295471"/>
          </a:xfrm>
          <a:prstGeom prst="wedgeRectCallout">
            <a:avLst>
              <a:gd name="adj1" fmla="val -69846"/>
              <a:gd name="adj2" fmla="val 320240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dirty="0" smtClean="0">
                <a:solidFill>
                  <a:srgbClr val="000000"/>
                </a:solidFill>
              </a:rPr>
              <a:t>Basic </a:t>
            </a:r>
            <a:r>
              <a:rPr lang="fr-BE" sz="800" dirty="0" err="1" smtClean="0">
                <a:solidFill>
                  <a:srgbClr val="000000"/>
                </a:solidFill>
              </a:rPr>
              <a:t>Search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100" dirty="0" err="1" smtClean="0"/>
              <a:t>way</a:t>
            </a:r>
            <a:r>
              <a:rPr lang="fr-BE" sz="100" dirty="0" smtClean="0"/>
              <a:t> </a:t>
            </a:r>
            <a:r>
              <a:rPr lang="fr-BE" sz="100" dirty="0"/>
              <a:t>OSDD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742939" y="760582"/>
            <a:ext cx="1116565" cy="295471"/>
          </a:xfrm>
          <a:prstGeom prst="wedgeRectCallout">
            <a:avLst>
              <a:gd name="adj1" fmla="val -64505"/>
              <a:gd name="adj2" fmla="val 128663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dirty="0" smtClean="0">
                <a:solidFill>
                  <a:srgbClr val="000000"/>
                </a:solidFill>
              </a:rPr>
              <a:t>Advanced </a:t>
            </a:r>
            <a:r>
              <a:rPr lang="fr-BE" sz="800" dirty="0" err="1" smtClean="0">
                <a:solidFill>
                  <a:srgbClr val="000000"/>
                </a:solidFill>
              </a:rPr>
              <a:t>Search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100" dirty="0" err="1" smtClean="0"/>
              <a:t>way</a:t>
            </a:r>
            <a:r>
              <a:rPr lang="fr-BE" sz="100" dirty="0" smtClean="0"/>
              <a:t> </a:t>
            </a:r>
            <a:r>
              <a:rPr lang="fr-BE" sz="100" dirty="0"/>
              <a:t>OSDD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13798" y="1068491"/>
            <a:ext cx="267477" cy="115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57144" y="1715415"/>
            <a:ext cx="3744686" cy="939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/>
          <p:cNvSpPr/>
          <p:nvPr/>
        </p:nvSpPr>
        <p:spPr>
          <a:xfrm>
            <a:off x="4271813" y="888100"/>
            <a:ext cx="1116565" cy="295471"/>
          </a:xfrm>
          <a:prstGeom prst="wedgeRectCallout">
            <a:avLst>
              <a:gd name="adj1" fmla="val 6247"/>
              <a:gd name="adj2" fmla="val 366556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dirty="0" err="1" smtClean="0">
                <a:solidFill>
                  <a:srgbClr val="000000"/>
                </a:solidFill>
              </a:rPr>
              <a:t>Synchronization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100" dirty="0" err="1" smtClean="0"/>
              <a:t>way</a:t>
            </a:r>
            <a:r>
              <a:rPr lang="fr-BE" sz="100" dirty="0" smtClean="0"/>
              <a:t> </a:t>
            </a:r>
            <a:r>
              <a:rPr lang="fr-BE" sz="100" dirty="0"/>
              <a:t>OSDD</a:t>
            </a:r>
          </a:p>
        </p:txBody>
      </p:sp>
    </p:spTree>
    <p:extLst>
      <p:ext uri="{BB962C8B-B14F-4D97-AF65-F5344CB8AC3E}">
        <p14:creationId xmlns:p14="http://schemas.microsoft.com/office/powerpoint/2010/main" val="19732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– </a:t>
            </a:r>
            <a:r>
              <a:rPr lang="fr-BE" dirty="0" err="1" smtClean="0"/>
              <a:t>TABs</a:t>
            </a:r>
            <a:r>
              <a:rPr lang="fr-BE" dirty="0" smtClean="0"/>
              <a:t>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0778"/>
            <a:ext cx="4118187" cy="3152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174" y="1408852"/>
            <a:ext cx="4071208" cy="31428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7413" y="320498"/>
            <a:ext cx="1551093" cy="636692"/>
          </a:xfrm>
          <a:prstGeom prst="rect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800" dirty="0" err="1" smtClean="0">
                <a:solidFill>
                  <a:srgbClr val="000000"/>
                </a:solidFill>
              </a:rPr>
              <a:t>Easier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800" dirty="0" err="1" smtClean="0">
                <a:solidFill>
                  <a:srgbClr val="000000"/>
                </a:solidFill>
              </a:rPr>
              <a:t>switching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800" dirty="0" err="1" smtClean="0">
                <a:solidFill>
                  <a:srgbClr val="000000"/>
                </a:solidFill>
              </a:rPr>
              <a:t>between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BE" sz="800" dirty="0" smtClean="0">
                <a:solidFill>
                  <a:srgbClr val="000000"/>
                </a:solidFill>
              </a:rPr>
              <a:t>Collections</a:t>
            </a:r>
          </a:p>
          <a:p>
            <a:pPr marL="171450" indent="-171450">
              <a:buFontTx/>
              <a:buChar char="-"/>
            </a:pPr>
            <a:r>
              <a:rPr lang="fr-BE" sz="800" dirty="0" err="1">
                <a:solidFill>
                  <a:srgbClr val="000000"/>
                </a:solidFill>
              </a:rPr>
              <a:t>P</a:t>
            </a:r>
            <a:r>
              <a:rPr lang="fr-BE" sz="800" dirty="0" err="1" smtClean="0">
                <a:solidFill>
                  <a:srgbClr val="000000"/>
                </a:solidFill>
              </a:rPr>
              <a:t>roducts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  <a:r>
              <a:rPr lang="fr-BE" sz="800" dirty="0" err="1" smtClean="0">
                <a:solidFill>
                  <a:srgbClr val="000000"/>
                </a:solidFill>
              </a:rPr>
              <a:t>search</a:t>
            </a:r>
            <a:r>
              <a:rPr lang="fr-BE" sz="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BE" sz="800" dirty="0" err="1" smtClean="0">
                <a:solidFill>
                  <a:srgbClr val="000000"/>
                </a:solidFill>
              </a:rPr>
              <a:t>Thanks</a:t>
            </a:r>
            <a:r>
              <a:rPr lang="fr-BE" sz="800" dirty="0" smtClean="0">
                <a:solidFill>
                  <a:srgbClr val="000000"/>
                </a:solidFill>
              </a:rPr>
              <a:t> to the </a:t>
            </a:r>
            <a:r>
              <a:rPr lang="fr-BE" sz="800" dirty="0" err="1" smtClean="0">
                <a:solidFill>
                  <a:srgbClr val="000000"/>
                </a:solidFill>
              </a:rPr>
              <a:t>tabs</a:t>
            </a:r>
            <a:endParaRPr lang="fr-BE" sz="8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5013" y="846669"/>
            <a:ext cx="3962400" cy="8398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249334" y="961813"/>
            <a:ext cx="609599" cy="7179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1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f2760952-b3bb-408f-ace6-eb1e07642b86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7555</TotalTime>
  <Words>1309</Words>
  <Application>Microsoft Office PowerPoint</Application>
  <PresentationFormat>On-screen Show (16:9)</PresentationFormat>
  <Paragraphs>336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Arial</vt:lpstr>
      <vt:lpstr>Calibri</vt:lpstr>
      <vt:lpstr>Tahoma</vt:lpstr>
      <vt:lpstr>Verdana</vt:lpstr>
      <vt:lpstr>NEW ESA Presentation 16-9</vt:lpstr>
      <vt:lpstr>Visio</vt:lpstr>
      <vt:lpstr>PowerPoint Presentation</vt:lpstr>
      <vt:lpstr>Outline</vt:lpstr>
      <vt:lpstr>FedEO: Federated Earth Observation Gateway System</vt:lpstr>
      <vt:lpstr>Software Components</vt:lpstr>
      <vt:lpstr>Architecture Overview</vt:lpstr>
      <vt:lpstr>Outline</vt:lpstr>
      <vt:lpstr>Client – FedEO Landing Page</vt:lpstr>
      <vt:lpstr>Client – Search </vt:lpstr>
      <vt:lpstr>Client – TABs </vt:lpstr>
      <vt:lpstr>Client –Product Search</vt:lpstr>
      <vt:lpstr>Gateway</vt:lpstr>
      <vt:lpstr>Collection Catalogue</vt:lpstr>
      <vt:lpstr>Metadata Editor</vt:lpstr>
      <vt:lpstr>B4 – Product Catalogue </vt:lpstr>
      <vt:lpstr>Outline</vt:lpstr>
      <vt:lpstr>Metric at WGISS-45</vt:lpstr>
      <vt:lpstr>Metrics</vt:lpstr>
      <vt:lpstr>Metrics - Collections</vt:lpstr>
      <vt:lpstr>Outline</vt:lpstr>
      <vt:lpstr>ESA Catalogue</vt:lpstr>
      <vt:lpstr>CEOS  Data Assets</vt:lpstr>
      <vt:lpstr>FedEO Scalability - Context</vt:lpstr>
      <vt:lpstr>FedEO Scalability - Technology</vt:lpstr>
      <vt:lpstr>FedEO Scalability - Preliminary Results </vt:lpstr>
      <vt:lpstr>FedEO Scalability - Preliminary Results </vt:lpstr>
      <vt:lpstr>FedEO Scalability - Preliminary Results </vt:lpstr>
      <vt:lpstr>PowerPoint Presentation</vt:lpstr>
      <vt:lpstr>FedEO Current Operational Set-up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Federated Earth Observation (FedEO) Operations Concept</dc:title>
  <dc:subject>Federated Earth Observation (FedEO) Operations Concept</dc:subject>
  <dc:creator>Andrea Della Vecchia</dc:creator>
  <cp:lastModifiedBy>Andrea Della Vecchia</cp:lastModifiedBy>
  <cp:revision>91</cp:revision>
  <cp:lastPrinted>2008-08-26T16:26:23Z</cp:lastPrinted>
  <dcterms:created xsi:type="dcterms:W3CDTF">2016-11-25T14:14:21Z</dcterms:created>
  <dcterms:modified xsi:type="dcterms:W3CDTF">2018-04-09T13:26:02Z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Federated Earth Observation (FedEO) Operations Concept</vt:lpwstr>
  </property>
  <property fmtid="{D5CDD505-2E9C-101B-9397-08002B2CF9AE}" pid="3" name="PSubtitle">
    <vt:lpwstr>Federated Earth Observation (FedEO) Operations Concept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02/12/2016Y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false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2016-12-01T23:00:00Z</vt:filetime>
  </property>
</Properties>
</file>