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0" r:id="rId2"/>
    <p:sldId id="364" r:id="rId3"/>
    <p:sldId id="369" r:id="rId4"/>
    <p:sldId id="342" r:id="rId5"/>
    <p:sldId id="371" r:id="rId6"/>
    <p:sldId id="372" r:id="rId7"/>
    <p:sldId id="374" r:id="rId8"/>
    <p:sldId id="365" r:id="rId9"/>
    <p:sldId id="367" r:id="rId10"/>
    <p:sldId id="370" r:id="rId11"/>
    <p:sldId id="375" r:id="rId12"/>
    <p:sldId id="379" r:id="rId13"/>
    <p:sldId id="377" r:id="rId14"/>
    <p:sldId id="378" r:id="rId15"/>
    <p:sldId id="363" r:id="rId16"/>
    <p:sldId id="353" r:id="rId17"/>
    <p:sldId id="354" r:id="rId18"/>
    <p:sldId id="361" r:id="rId19"/>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enther Landgraf" initials="G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40E85C"/>
    <a:srgbClr val="D6FEDE"/>
    <a:srgbClr val="26442D"/>
    <a:srgbClr val="FF7C80"/>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4" autoAdjust="0"/>
    <p:restoredTop sz="96809" autoAdjust="0"/>
  </p:normalViewPr>
  <p:slideViewPr>
    <p:cSldViewPr snapToGrid="0">
      <p:cViewPr>
        <p:scale>
          <a:sx n="73" d="100"/>
          <a:sy n="73" d="100"/>
        </p:scale>
        <p:origin x="-110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D3214-7169-8545-A615-44536B7BD5B3}" type="doc">
      <dgm:prSet loTypeId="urn:microsoft.com/office/officeart/2005/8/layout/arrow2" loCatId="" qsTypeId="urn:microsoft.com/office/officeart/2005/8/quickstyle/simple1" qsCatId="simple" csTypeId="urn:microsoft.com/office/officeart/2005/8/colors/accent1_2" csCatId="accent1" phldr="1"/>
      <dgm:spPr/>
    </dgm:pt>
    <dgm:pt modelId="{08F19EC9-E491-914F-91CE-51AF8B86C6F9}">
      <dgm:prSet phldrT="[Testo]" custT="1"/>
      <dgm:spPr/>
      <dgm:t>
        <a:bodyPr/>
        <a:lstStyle/>
        <a:p>
          <a:r>
            <a:rPr lang="it-IT" sz="3200" dirty="0" smtClean="0"/>
            <a:t>2011</a:t>
          </a:r>
          <a:endParaRPr lang="it-IT" sz="3200" dirty="0"/>
        </a:p>
      </dgm:t>
    </dgm:pt>
    <dgm:pt modelId="{2565D4C4-0266-0E4B-ADC8-E6B6748028A5}" type="parTrans" cxnId="{B19AD0D3-0E20-E043-B176-ADE4D3429892}">
      <dgm:prSet/>
      <dgm:spPr/>
      <dgm:t>
        <a:bodyPr/>
        <a:lstStyle/>
        <a:p>
          <a:endParaRPr lang="it-IT"/>
        </a:p>
      </dgm:t>
    </dgm:pt>
    <dgm:pt modelId="{2C509D1F-1012-CB41-9980-E44EA4B1AE70}" type="sibTrans" cxnId="{B19AD0D3-0E20-E043-B176-ADE4D3429892}">
      <dgm:prSet/>
      <dgm:spPr/>
      <dgm:t>
        <a:bodyPr/>
        <a:lstStyle/>
        <a:p>
          <a:endParaRPr lang="it-IT"/>
        </a:p>
      </dgm:t>
    </dgm:pt>
    <dgm:pt modelId="{A8B77D9E-4B6D-B54F-9A0C-B218F9CBDC06}">
      <dgm:prSet phldrT="[Testo]" custT="1"/>
      <dgm:spPr/>
      <dgm:t>
        <a:bodyPr/>
        <a:lstStyle/>
        <a:p>
          <a:r>
            <a:rPr lang="it-IT" sz="3200" dirty="0" smtClean="0">
              <a:solidFill>
                <a:srgbClr val="FF0000"/>
              </a:solidFill>
            </a:rPr>
            <a:t>2016</a:t>
          </a:r>
          <a:endParaRPr lang="it-IT" sz="3200" dirty="0">
            <a:solidFill>
              <a:srgbClr val="FF0000"/>
            </a:solidFill>
          </a:endParaRPr>
        </a:p>
      </dgm:t>
    </dgm:pt>
    <dgm:pt modelId="{F9049342-B8F2-2C4A-B198-55AF1E75C8FA}" type="parTrans" cxnId="{0AF35FB5-A14A-AD4C-BE3F-A1FA07803AF6}">
      <dgm:prSet/>
      <dgm:spPr/>
      <dgm:t>
        <a:bodyPr/>
        <a:lstStyle/>
        <a:p>
          <a:endParaRPr lang="it-IT"/>
        </a:p>
      </dgm:t>
    </dgm:pt>
    <dgm:pt modelId="{99B46B52-5246-C64F-85D3-024AABE92601}" type="sibTrans" cxnId="{0AF35FB5-A14A-AD4C-BE3F-A1FA07803AF6}">
      <dgm:prSet/>
      <dgm:spPr/>
      <dgm:t>
        <a:bodyPr/>
        <a:lstStyle/>
        <a:p>
          <a:endParaRPr lang="it-IT"/>
        </a:p>
      </dgm:t>
    </dgm:pt>
    <dgm:pt modelId="{044A1AFD-E1DF-1A43-9DD2-B6CC4075D5D1}">
      <dgm:prSet phldrT="[Testo]" custT="1"/>
      <dgm:spPr/>
      <dgm:t>
        <a:bodyPr/>
        <a:lstStyle/>
        <a:p>
          <a:r>
            <a:rPr lang="it-IT" sz="2000" dirty="0" smtClean="0"/>
            <a:t>GCMD CSW</a:t>
          </a:r>
          <a:endParaRPr lang="it-IT" sz="2000" dirty="0"/>
        </a:p>
      </dgm:t>
    </dgm:pt>
    <dgm:pt modelId="{2602DBD7-BAE9-5D4A-BFB3-1173F239A45C}" type="parTrans" cxnId="{BF4FB08C-BDDA-B448-808A-F2B26C9AD363}">
      <dgm:prSet/>
      <dgm:spPr/>
      <dgm:t>
        <a:bodyPr/>
        <a:lstStyle/>
        <a:p>
          <a:endParaRPr lang="it-IT"/>
        </a:p>
      </dgm:t>
    </dgm:pt>
    <dgm:pt modelId="{4A81B0C4-542F-E244-9968-D71FD412C888}" type="sibTrans" cxnId="{BF4FB08C-BDDA-B448-808A-F2B26C9AD363}">
      <dgm:prSet/>
      <dgm:spPr/>
      <dgm:t>
        <a:bodyPr/>
        <a:lstStyle/>
        <a:p>
          <a:endParaRPr lang="it-IT"/>
        </a:p>
      </dgm:t>
    </dgm:pt>
    <dgm:pt modelId="{26D880E4-7CEB-E344-B359-612E765E387C}">
      <dgm:prSet phldrT="[Testo]" custT="1"/>
      <dgm:spPr/>
      <dgm:t>
        <a:bodyPr/>
        <a:lstStyle/>
        <a:p>
          <a:r>
            <a:rPr lang="it-IT" sz="2000" dirty="0" err="1" smtClean="0">
              <a:solidFill>
                <a:srgbClr val="FF0000"/>
              </a:solidFill>
            </a:rPr>
            <a:t>Updated</a:t>
          </a:r>
          <a:r>
            <a:rPr lang="it-IT" sz="2000" dirty="0" smtClean="0">
              <a:solidFill>
                <a:srgbClr val="FF0000"/>
              </a:solidFill>
            </a:rPr>
            <a:t> </a:t>
          </a:r>
          <a:r>
            <a:rPr lang="it-IT" sz="2000" dirty="0" err="1" smtClean="0">
              <a:solidFill>
                <a:srgbClr val="FF0000"/>
              </a:solidFill>
            </a:rPr>
            <a:t>Brokering</a:t>
          </a:r>
          <a:r>
            <a:rPr lang="it-IT" sz="2000" dirty="0" smtClean="0">
              <a:solidFill>
                <a:srgbClr val="FF0000"/>
              </a:solidFill>
            </a:rPr>
            <a:t> </a:t>
          </a:r>
          <a:r>
            <a:rPr lang="it-IT" sz="2000" dirty="0" err="1" smtClean="0">
              <a:solidFill>
                <a:srgbClr val="FF0000"/>
              </a:solidFill>
            </a:rPr>
            <a:t>using</a:t>
          </a:r>
          <a:r>
            <a:rPr lang="it-IT" sz="2000" dirty="0" smtClean="0">
              <a:solidFill>
                <a:srgbClr val="FF0000"/>
              </a:solidFill>
            </a:rPr>
            <a:t> CMR</a:t>
          </a:r>
          <a:endParaRPr lang="it-IT" sz="2000" dirty="0">
            <a:solidFill>
              <a:srgbClr val="FF0000"/>
            </a:solidFill>
          </a:endParaRPr>
        </a:p>
      </dgm:t>
    </dgm:pt>
    <dgm:pt modelId="{133BD54F-C4C8-7444-9103-15844F78E1AA}" type="parTrans" cxnId="{C6B754BA-4BFA-B142-8777-AA2A1923F5BB}">
      <dgm:prSet/>
      <dgm:spPr/>
      <dgm:t>
        <a:bodyPr/>
        <a:lstStyle/>
        <a:p>
          <a:endParaRPr lang="it-IT"/>
        </a:p>
      </dgm:t>
    </dgm:pt>
    <dgm:pt modelId="{E0B02F2C-9408-A147-BC84-1A4B237869FC}" type="sibTrans" cxnId="{C6B754BA-4BFA-B142-8777-AA2A1923F5BB}">
      <dgm:prSet/>
      <dgm:spPr/>
      <dgm:t>
        <a:bodyPr/>
        <a:lstStyle/>
        <a:p>
          <a:endParaRPr lang="it-IT"/>
        </a:p>
      </dgm:t>
    </dgm:pt>
    <dgm:pt modelId="{2B3A0E6D-B169-9742-93D6-45C1DB5EE224}">
      <dgm:prSet phldrT="[Testo]" custT="1"/>
      <dgm:spPr/>
      <dgm:t>
        <a:bodyPr/>
        <a:lstStyle/>
        <a:p>
          <a:r>
            <a:rPr lang="it-IT" sz="2000" dirty="0" err="1" smtClean="0">
              <a:solidFill>
                <a:srgbClr val="FF0000"/>
              </a:solidFill>
            </a:rPr>
            <a:t>Protocols</a:t>
          </a:r>
          <a:r>
            <a:rPr lang="it-IT" sz="2000" dirty="0" smtClean="0">
              <a:solidFill>
                <a:srgbClr val="FF0000"/>
              </a:solidFill>
            </a:rPr>
            <a:t>: CSW + </a:t>
          </a:r>
          <a:r>
            <a:rPr lang="it-IT" sz="2000" dirty="0" err="1" smtClean="0">
              <a:solidFill>
                <a:srgbClr val="FF0000"/>
              </a:solidFill>
            </a:rPr>
            <a:t>OpenSearch</a:t>
          </a:r>
          <a:endParaRPr lang="it-IT" sz="2000" dirty="0">
            <a:solidFill>
              <a:srgbClr val="FF0000"/>
            </a:solidFill>
          </a:endParaRPr>
        </a:p>
      </dgm:t>
    </dgm:pt>
    <dgm:pt modelId="{F57F97C6-1DDD-2549-B394-73A33667438A}" type="parTrans" cxnId="{A3D7B4DC-11EB-2D4F-BB52-5C285C38D5DE}">
      <dgm:prSet/>
      <dgm:spPr/>
      <dgm:t>
        <a:bodyPr/>
        <a:lstStyle/>
        <a:p>
          <a:endParaRPr lang="en-US"/>
        </a:p>
      </dgm:t>
    </dgm:pt>
    <dgm:pt modelId="{1353A77D-1972-FD45-B6F0-807D7E7FF6EE}" type="sibTrans" cxnId="{A3D7B4DC-11EB-2D4F-BB52-5C285C38D5DE}">
      <dgm:prSet/>
      <dgm:spPr/>
      <dgm:t>
        <a:bodyPr/>
        <a:lstStyle/>
        <a:p>
          <a:endParaRPr lang="en-US"/>
        </a:p>
      </dgm:t>
    </dgm:pt>
    <dgm:pt modelId="{CD347F21-0E65-D14C-B971-380BE3A54939}">
      <dgm:prSet phldrT="[Testo]" custT="1"/>
      <dgm:spPr/>
      <dgm:t>
        <a:bodyPr/>
        <a:lstStyle/>
        <a:p>
          <a:r>
            <a:rPr lang="it-IT" sz="2000" dirty="0" err="1" smtClean="0"/>
            <a:t>Protocols</a:t>
          </a:r>
          <a:r>
            <a:rPr lang="it-IT" sz="2000" dirty="0" smtClean="0"/>
            <a:t>: CSW</a:t>
          </a:r>
          <a:endParaRPr lang="it-IT" sz="2000" dirty="0"/>
        </a:p>
      </dgm:t>
    </dgm:pt>
    <dgm:pt modelId="{2E5E2F0A-BA4E-B54A-9770-9A1E89B3187C}" type="parTrans" cxnId="{8E017FB6-015C-4F4E-BF21-B29C0357DFD4}">
      <dgm:prSet/>
      <dgm:spPr/>
      <dgm:t>
        <a:bodyPr/>
        <a:lstStyle/>
        <a:p>
          <a:endParaRPr lang="en-US"/>
        </a:p>
      </dgm:t>
    </dgm:pt>
    <dgm:pt modelId="{4920D0BD-F792-8341-A5CD-7D34E1A71AED}" type="sibTrans" cxnId="{8E017FB6-015C-4F4E-BF21-B29C0357DFD4}">
      <dgm:prSet/>
      <dgm:spPr/>
      <dgm:t>
        <a:bodyPr/>
        <a:lstStyle/>
        <a:p>
          <a:endParaRPr lang="en-US"/>
        </a:p>
      </dgm:t>
    </dgm:pt>
    <dgm:pt modelId="{0A1016BD-D63E-1743-AFCD-4005D59F2730}" type="pres">
      <dgm:prSet presAssocID="{C30D3214-7169-8545-A615-44536B7BD5B3}" presName="arrowDiagram" presStyleCnt="0">
        <dgm:presLayoutVars>
          <dgm:chMax val="5"/>
          <dgm:dir/>
          <dgm:resizeHandles val="exact"/>
        </dgm:presLayoutVars>
      </dgm:prSet>
      <dgm:spPr/>
    </dgm:pt>
    <dgm:pt modelId="{97E2E809-BA1E-5549-B77E-ED7B3D2FA1D8}" type="pres">
      <dgm:prSet presAssocID="{C30D3214-7169-8545-A615-44536B7BD5B3}" presName="arrow" presStyleLbl="bgShp" presStyleIdx="0" presStyleCnt="1"/>
      <dgm:spPr/>
    </dgm:pt>
    <dgm:pt modelId="{00E1245F-A7EA-AC48-A529-1395FA82A3A0}" type="pres">
      <dgm:prSet presAssocID="{C30D3214-7169-8545-A615-44536B7BD5B3}" presName="arrowDiagram2" presStyleCnt="0"/>
      <dgm:spPr/>
    </dgm:pt>
    <dgm:pt modelId="{09B79C42-0581-2D4D-976E-65AFA0C996F0}" type="pres">
      <dgm:prSet presAssocID="{08F19EC9-E491-914F-91CE-51AF8B86C6F9}" presName="bullet2a" presStyleLbl="node1" presStyleIdx="0" presStyleCnt="2"/>
      <dgm:spPr/>
    </dgm:pt>
    <dgm:pt modelId="{3B5F4EFB-D809-8B40-AA1F-3AE8EEB1EAC7}" type="pres">
      <dgm:prSet presAssocID="{08F19EC9-E491-914F-91CE-51AF8B86C6F9}" presName="textBox2a" presStyleLbl="revTx" presStyleIdx="0" presStyleCnt="2">
        <dgm:presLayoutVars>
          <dgm:bulletEnabled val="1"/>
        </dgm:presLayoutVars>
      </dgm:prSet>
      <dgm:spPr/>
      <dgm:t>
        <a:bodyPr/>
        <a:lstStyle/>
        <a:p>
          <a:endParaRPr lang="it-IT"/>
        </a:p>
      </dgm:t>
    </dgm:pt>
    <dgm:pt modelId="{8E113668-0561-C349-9EF1-B8F3F0D37E6D}" type="pres">
      <dgm:prSet presAssocID="{A8B77D9E-4B6D-B54F-9A0C-B218F9CBDC06}" presName="bullet2b" presStyleLbl="node1" presStyleIdx="1" presStyleCnt="2"/>
      <dgm:spPr/>
    </dgm:pt>
    <dgm:pt modelId="{98554663-A3D7-5540-8078-72727C0E1873}" type="pres">
      <dgm:prSet presAssocID="{A8B77D9E-4B6D-B54F-9A0C-B218F9CBDC06}" presName="textBox2b" presStyleLbl="revTx" presStyleIdx="1" presStyleCnt="2">
        <dgm:presLayoutVars>
          <dgm:bulletEnabled val="1"/>
        </dgm:presLayoutVars>
      </dgm:prSet>
      <dgm:spPr/>
      <dgm:t>
        <a:bodyPr/>
        <a:lstStyle/>
        <a:p>
          <a:endParaRPr lang="it-IT"/>
        </a:p>
      </dgm:t>
    </dgm:pt>
  </dgm:ptLst>
  <dgm:cxnLst>
    <dgm:cxn modelId="{0AF35FB5-A14A-AD4C-BE3F-A1FA07803AF6}" srcId="{C30D3214-7169-8545-A615-44536B7BD5B3}" destId="{A8B77D9E-4B6D-B54F-9A0C-B218F9CBDC06}" srcOrd="1" destOrd="0" parTransId="{F9049342-B8F2-2C4A-B198-55AF1E75C8FA}" sibTransId="{99B46B52-5246-C64F-85D3-024AABE92601}"/>
    <dgm:cxn modelId="{6F593388-0483-0244-A4DC-2B57617BCD2E}" type="presOf" srcId="{C30D3214-7169-8545-A615-44536B7BD5B3}" destId="{0A1016BD-D63E-1743-AFCD-4005D59F2730}" srcOrd="0" destOrd="0" presId="urn:microsoft.com/office/officeart/2005/8/layout/arrow2"/>
    <dgm:cxn modelId="{A3D7B4DC-11EB-2D4F-BB52-5C285C38D5DE}" srcId="{A8B77D9E-4B6D-B54F-9A0C-B218F9CBDC06}" destId="{2B3A0E6D-B169-9742-93D6-45C1DB5EE224}" srcOrd="1" destOrd="0" parTransId="{F57F97C6-1DDD-2549-B394-73A33667438A}" sibTransId="{1353A77D-1972-FD45-B6F0-807D7E7FF6EE}"/>
    <dgm:cxn modelId="{0DC7E9EA-0E78-BA43-BDD9-E0C6BF52FEDB}" type="presOf" srcId="{CD347F21-0E65-D14C-B971-380BE3A54939}" destId="{3B5F4EFB-D809-8B40-AA1F-3AE8EEB1EAC7}" srcOrd="0" destOrd="2" presId="urn:microsoft.com/office/officeart/2005/8/layout/arrow2"/>
    <dgm:cxn modelId="{8E017FB6-015C-4F4E-BF21-B29C0357DFD4}" srcId="{08F19EC9-E491-914F-91CE-51AF8B86C6F9}" destId="{CD347F21-0E65-D14C-B971-380BE3A54939}" srcOrd="1" destOrd="0" parTransId="{2E5E2F0A-BA4E-B54A-9770-9A1E89B3187C}" sibTransId="{4920D0BD-F792-8341-A5CD-7D34E1A71AED}"/>
    <dgm:cxn modelId="{BF4FB08C-BDDA-B448-808A-F2B26C9AD363}" srcId="{08F19EC9-E491-914F-91CE-51AF8B86C6F9}" destId="{044A1AFD-E1DF-1A43-9DD2-B6CC4075D5D1}" srcOrd="0" destOrd="0" parTransId="{2602DBD7-BAE9-5D4A-BFB3-1173F239A45C}" sibTransId="{4A81B0C4-542F-E244-9968-D71FD412C888}"/>
    <dgm:cxn modelId="{B19AD0D3-0E20-E043-B176-ADE4D3429892}" srcId="{C30D3214-7169-8545-A615-44536B7BD5B3}" destId="{08F19EC9-E491-914F-91CE-51AF8B86C6F9}" srcOrd="0" destOrd="0" parTransId="{2565D4C4-0266-0E4B-ADC8-E6B6748028A5}" sibTransId="{2C509D1F-1012-CB41-9980-E44EA4B1AE70}"/>
    <dgm:cxn modelId="{C6B754BA-4BFA-B142-8777-AA2A1923F5BB}" srcId="{A8B77D9E-4B6D-B54F-9A0C-B218F9CBDC06}" destId="{26D880E4-7CEB-E344-B359-612E765E387C}" srcOrd="0" destOrd="0" parTransId="{133BD54F-C4C8-7444-9103-15844F78E1AA}" sibTransId="{E0B02F2C-9408-A147-BC84-1A4B237869FC}"/>
    <dgm:cxn modelId="{7162879C-72DB-E049-90A8-01A19F839B97}" type="presOf" srcId="{08F19EC9-E491-914F-91CE-51AF8B86C6F9}" destId="{3B5F4EFB-D809-8B40-AA1F-3AE8EEB1EAC7}" srcOrd="0" destOrd="0" presId="urn:microsoft.com/office/officeart/2005/8/layout/arrow2"/>
    <dgm:cxn modelId="{7B69769D-720B-4548-82E5-B5DDDFFAB5A4}" type="presOf" srcId="{2B3A0E6D-B169-9742-93D6-45C1DB5EE224}" destId="{98554663-A3D7-5540-8078-72727C0E1873}" srcOrd="0" destOrd="2" presId="urn:microsoft.com/office/officeart/2005/8/layout/arrow2"/>
    <dgm:cxn modelId="{C54AF7A6-F338-B249-B6D4-116ED91AE601}" type="presOf" srcId="{A8B77D9E-4B6D-B54F-9A0C-B218F9CBDC06}" destId="{98554663-A3D7-5540-8078-72727C0E1873}" srcOrd="0" destOrd="0" presId="urn:microsoft.com/office/officeart/2005/8/layout/arrow2"/>
    <dgm:cxn modelId="{D021958A-DBE2-EC4A-9956-4336BFE9A7B2}" type="presOf" srcId="{26D880E4-7CEB-E344-B359-612E765E387C}" destId="{98554663-A3D7-5540-8078-72727C0E1873}" srcOrd="0" destOrd="1" presId="urn:microsoft.com/office/officeart/2005/8/layout/arrow2"/>
    <dgm:cxn modelId="{4A46BCF5-EE20-274B-AF66-DECD17E89DAF}" type="presOf" srcId="{044A1AFD-E1DF-1A43-9DD2-B6CC4075D5D1}" destId="{3B5F4EFB-D809-8B40-AA1F-3AE8EEB1EAC7}" srcOrd="0" destOrd="1" presId="urn:microsoft.com/office/officeart/2005/8/layout/arrow2"/>
    <dgm:cxn modelId="{39592907-FEC2-0148-8082-DD39D95B364F}" type="presParOf" srcId="{0A1016BD-D63E-1743-AFCD-4005D59F2730}" destId="{97E2E809-BA1E-5549-B77E-ED7B3D2FA1D8}" srcOrd="0" destOrd="0" presId="urn:microsoft.com/office/officeart/2005/8/layout/arrow2"/>
    <dgm:cxn modelId="{BC50916E-367E-3F4E-B0A6-819339999E57}" type="presParOf" srcId="{0A1016BD-D63E-1743-AFCD-4005D59F2730}" destId="{00E1245F-A7EA-AC48-A529-1395FA82A3A0}" srcOrd="1" destOrd="0" presId="urn:microsoft.com/office/officeart/2005/8/layout/arrow2"/>
    <dgm:cxn modelId="{8313E835-0A33-694A-A061-E63CC367B1D2}" type="presParOf" srcId="{00E1245F-A7EA-AC48-A529-1395FA82A3A0}" destId="{09B79C42-0581-2D4D-976E-65AFA0C996F0}" srcOrd="0" destOrd="0" presId="urn:microsoft.com/office/officeart/2005/8/layout/arrow2"/>
    <dgm:cxn modelId="{BB9FE739-3387-E248-80B3-6B61FAA8D1F8}" type="presParOf" srcId="{00E1245F-A7EA-AC48-A529-1395FA82A3A0}" destId="{3B5F4EFB-D809-8B40-AA1F-3AE8EEB1EAC7}" srcOrd="1" destOrd="0" presId="urn:microsoft.com/office/officeart/2005/8/layout/arrow2"/>
    <dgm:cxn modelId="{8D7AD4E3-5903-6848-89BB-2B65EABD1B9F}" type="presParOf" srcId="{00E1245F-A7EA-AC48-A529-1395FA82A3A0}" destId="{8E113668-0561-C349-9EF1-B8F3F0D37E6D}" srcOrd="2" destOrd="0" presId="urn:microsoft.com/office/officeart/2005/8/layout/arrow2"/>
    <dgm:cxn modelId="{0D7C1113-F1E0-5647-BA11-443818A742E6}" type="presParOf" srcId="{00E1245F-A7EA-AC48-A529-1395FA82A3A0}" destId="{98554663-A3D7-5540-8078-72727C0E1873}"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077986-A470-894E-87DA-9315E69F317A}" type="doc">
      <dgm:prSet loTypeId="urn:microsoft.com/office/officeart/2005/8/layout/arrow2" loCatId="" qsTypeId="urn:microsoft.com/office/officeart/2005/8/quickstyle/simple1" qsCatId="simple" csTypeId="urn:microsoft.com/office/officeart/2005/8/colors/accent1_2" csCatId="accent1" phldr="1"/>
      <dgm:spPr/>
    </dgm:pt>
    <dgm:pt modelId="{112E4BA8-9DF6-CD4E-9134-19F56A6B1006}">
      <dgm:prSet phldrT="[Testo]"/>
      <dgm:spPr/>
      <dgm:t>
        <a:bodyPr/>
        <a:lstStyle/>
        <a:p>
          <a:r>
            <a:rPr lang="it-IT" dirty="0" smtClean="0"/>
            <a:t>2013</a:t>
          </a:r>
          <a:endParaRPr lang="it-IT" dirty="0"/>
        </a:p>
      </dgm:t>
    </dgm:pt>
    <dgm:pt modelId="{9B7E7080-F612-DB48-8D82-DA13F72B6DEA}" type="parTrans" cxnId="{2DF6E9C3-871D-6E49-A970-597BBC55A248}">
      <dgm:prSet/>
      <dgm:spPr/>
      <dgm:t>
        <a:bodyPr/>
        <a:lstStyle/>
        <a:p>
          <a:endParaRPr lang="it-IT"/>
        </a:p>
      </dgm:t>
    </dgm:pt>
    <dgm:pt modelId="{A3838623-9716-4D4E-B814-0A9AF0A1944D}" type="sibTrans" cxnId="{2DF6E9C3-871D-6E49-A970-597BBC55A248}">
      <dgm:prSet/>
      <dgm:spPr/>
      <dgm:t>
        <a:bodyPr/>
        <a:lstStyle/>
        <a:p>
          <a:endParaRPr lang="it-IT"/>
        </a:p>
      </dgm:t>
    </dgm:pt>
    <dgm:pt modelId="{471C3E7D-1F22-C244-8713-492EEA3D5B36}">
      <dgm:prSet phldrT="[Testo]"/>
      <dgm:spPr/>
      <dgm:t>
        <a:bodyPr/>
        <a:lstStyle/>
        <a:p>
          <a:r>
            <a:rPr lang="it-IT" dirty="0" smtClean="0"/>
            <a:t>2014</a:t>
          </a:r>
          <a:endParaRPr lang="it-IT" dirty="0"/>
        </a:p>
      </dgm:t>
    </dgm:pt>
    <dgm:pt modelId="{F7949828-8BA4-3E4D-A4CA-2097F95D1FB4}" type="parTrans" cxnId="{00C7ACD1-9008-6940-80C2-D9BE368497F2}">
      <dgm:prSet/>
      <dgm:spPr/>
      <dgm:t>
        <a:bodyPr/>
        <a:lstStyle/>
        <a:p>
          <a:endParaRPr lang="it-IT"/>
        </a:p>
      </dgm:t>
    </dgm:pt>
    <dgm:pt modelId="{5C1E7EF5-29D0-5E48-B844-F13997790663}" type="sibTrans" cxnId="{00C7ACD1-9008-6940-80C2-D9BE368497F2}">
      <dgm:prSet/>
      <dgm:spPr/>
      <dgm:t>
        <a:bodyPr/>
        <a:lstStyle/>
        <a:p>
          <a:endParaRPr lang="it-IT"/>
        </a:p>
      </dgm:t>
    </dgm:pt>
    <dgm:pt modelId="{4F6B096F-7F97-804A-AF60-6E8DD8AFF553}">
      <dgm:prSet phldrT="[Testo]"/>
      <dgm:spPr/>
      <dgm:t>
        <a:bodyPr/>
        <a:lstStyle/>
        <a:p>
          <a:r>
            <a:rPr lang="it-IT" dirty="0" smtClean="0"/>
            <a:t>2017</a:t>
          </a:r>
          <a:endParaRPr lang="it-IT" dirty="0"/>
        </a:p>
      </dgm:t>
    </dgm:pt>
    <dgm:pt modelId="{4F9B0ACD-D095-374D-8924-82CE33B500D5}" type="parTrans" cxnId="{C24D149E-C28C-1E42-A3DA-3F3EA820D629}">
      <dgm:prSet/>
      <dgm:spPr/>
      <dgm:t>
        <a:bodyPr/>
        <a:lstStyle/>
        <a:p>
          <a:endParaRPr lang="it-IT"/>
        </a:p>
      </dgm:t>
    </dgm:pt>
    <dgm:pt modelId="{84383D30-F8F1-9444-95B7-B54E06877429}" type="sibTrans" cxnId="{C24D149E-C28C-1E42-A3DA-3F3EA820D629}">
      <dgm:prSet/>
      <dgm:spPr/>
      <dgm:t>
        <a:bodyPr/>
        <a:lstStyle/>
        <a:p>
          <a:endParaRPr lang="it-IT"/>
        </a:p>
      </dgm:t>
    </dgm:pt>
    <dgm:pt modelId="{C44220C2-59BB-414F-B47B-F5A0141B7A1D}">
      <dgm:prSet phldrT="[Testo]"/>
      <dgm:spPr/>
      <dgm:t>
        <a:bodyPr/>
        <a:lstStyle/>
        <a:p>
          <a:r>
            <a:rPr lang="it-IT" dirty="0" err="1" smtClean="0"/>
            <a:t>Updated</a:t>
          </a:r>
          <a:r>
            <a:rPr lang="it-IT" dirty="0" smtClean="0"/>
            <a:t> </a:t>
          </a:r>
          <a:r>
            <a:rPr lang="it-IT" dirty="0" err="1" smtClean="0"/>
            <a:t>Brokering</a:t>
          </a:r>
          <a:r>
            <a:rPr lang="it-IT" dirty="0" smtClean="0"/>
            <a:t> </a:t>
          </a:r>
          <a:r>
            <a:rPr lang="it-IT" dirty="0" err="1" smtClean="0"/>
            <a:t>using</a:t>
          </a:r>
          <a:r>
            <a:rPr lang="it-IT" dirty="0" smtClean="0"/>
            <a:t> CMR OS</a:t>
          </a:r>
          <a:endParaRPr lang="it-IT" dirty="0"/>
        </a:p>
      </dgm:t>
    </dgm:pt>
    <dgm:pt modelId="{FA27A3E5-4AEE-9041-A863-388640C4C3BB}" type="parTrans" cxnId="{0BD3C8B5-10C2-F044-BE89-B311CCA9C1C3}">
      <dgm:prSet/>
      <dgm:spPr/>
      <dgm:t>
        <a:bodyPr/>
        <a:lstStyle/>
        <a:p>
          <a:endParaRPr lang="it-IT"/>
        </a:p>
      </dgm:t>
    </dgm:pt>
    <dgm:pt modelId="{FC5DAB83-F172-C04A-9FC6-1A971C5F6FE5}" type="sibTrans" cxnId="{0BD3C8B5-10C2-F044-BE89-B311CCA9C1C3}">
      <dgm:prSet/>
      <dgm:spPr/>
      <dgm:t>
        <a:bodyPr/>
        <a:lstStyle/>
        <a:p>
          <a:endParaRPr lang="it-IT"/>
        </a:p>
      </dgm:t>
    </dgm:pt>
    <dgm:pt modelId="{B57CCEAE-0033-F44C-818F-F1DE63E610D2}">
      <dgm:prSet phldrT="[Testo]"/>
      <dgm:spPr/>
      <dgm:t>
        <a:bodyPr/>
        <a:lstStyle/>
        <a:p>
          <a:r>
            <a:rPr lang="it-IT" dirty="0" err="1" smtClean="0"/>
            <a:t>Added</a:t>
          </a:r>
          <a:r>
            <a:rPr lang="it-IT" dirty="0" smtClean="0"/>
            <a:t> </a:t>
          </a:r>
          <a:r>
            <a:rPr lang="it-IT" dirty="0" err="1" smtClean="0"/>
            <a:t>using</a:t>
          </a:r>
          <a:r>
            <a:rPr lang="it-IT" dirty="0" smtClean="0"/>
            <a:t> IDN CSW for </a:t>
          </a:r>
          <a:r>
            <a:rPr lang="it-IT" dirty="0" err="1" smtClean="0"/>
            <a:t>collection</a:t>
          </a:r>
          <a:r>
            <a:rPr lang="it-IT" dirty="0" smtClean="0"/>
            <a:t> </a:t>
          </a:r>
          <a:r>
            <a:rPr lang="it-IT" dirty="0" err="1" smtClean="0"/>
            <a:t>Harvest</a:t>
          </a:r>
          <a:r>
            <a:rPr lang="it-IT" dirty="0" smtClean="0"/>
            <a:t> and CWIC</a:t>
          </a:r>
          <a:r>
            <a:rPr lang="it-IT" baseline="0" dirty="0" smtClean="0"/>
            <a:t> </a:t>
          </a:r>
          <a:r>
            <a:rPr lang="it-IT" dirty="0" smtClean="0"/>
            <a:t>OS Distributed </a:t>
          </a:r>
          <a:r>
            <a:rPr lang="it-IT" dirty="0" err="1" smtClean="0"/>
            <a:t>second</a:t>
          </a:r>
          <a:r>
            <a:rPr lang="it-IT" dirty="0" smtClean="0"/>
            <a:t> </a:t>
          </a:r>
          <a:r>
            <a:rPr lang="it-IT" dirty="0" err="1" smtClean="0"/>
            <a:t>level</a:t>
          </a:r>
          <a:r>
            <a:rPr lang="it-IT" dirty="0" smtClean="0"/>
            <a:t> </a:t>
          </a:r>
          <a:r>
            <a:rPr lang="it-IT" dirty="0" err="1" smtClean="0"/>
            <a:t>search</a:t>
          </a:r>
          <a:endParaRPr lang="it-IT" dirty="0"/>
        </a:p>
      </dgm:t>
    </dgm:pt>
    <dgm:pt modelId="{78C3A1F5-6DE4-444F-95AD-1AFC9DE1885D}" type="parTrans" cxnId="{F4339C80-41D7-CE49-97DE-4097E254D035}">
      <dgm:prSet/>
      <dgm:spPr/>
      <dgm:t>
        <a:bodyPr/>
        <a:lstStyle/>
        <a:p>
          <a:endParaRPr lang="it-IT"/>
        </a:p>
      </dgm:t>
    </dgm:pt>
    <dgm:pt modelId="{1CA1647F-A2AB-B54D-A6C6-841D3E98FBBE}" type="sibTrans" cxnId="{F4339C80-41D7-CE49-97DE-4097E254D035}">
      <dgm:prSet/>
      <dgm:spPr/>
      <dgm:t>
        <a:bodyPr/>
        <a:lstStyle/>
        <a:p>
          <a:endParaRPr lang="it-IT"/>
        </a:p>
      </dgm:t>
    </dgm:pt>
    <dgm:pt modelId="{FA817A13-F771-1442-AC1C-327CED807581}">
      <dgm:prSet phldrT="[Testo]"/>
      <dgm:spPr/>
      <dgm:t>
        <a:bodyPr/>
        <a:lstStyle/>
        <a:p>
          <a:r>
            <a:rPr lang="it-IT" dirty="0" err="1" smtClean="0"/>
            <a:t>Updated</a:t>
          </a:r>
          <a:r>
            <a:rPr lang="it-IT" dirty="0" smtClean="0"/>
            <a:t> </a:t>
          </a:r>
          <a:r>
            <a:rPr lang="it-IT" dirty="0" err="1" smtClean="0"/>
            <a:t>second</a:t>
          </a:r>
          <a:r>
            <a:rPr lang="it-IT" dirty="0" smtClean="0"/>
            <a:t> </a:t>
          </a:r>
          <a:r>
            <a:rPr lang="it-IT" dirty="0" err="1" smtClean="0"/>
            <a:t>level</a:t>
          </a:r>
          <a:r>
            <a:rPr lang="it-IT" dirty="0" smtClean="0"/>
            <a:t> OS URL</a:t>
          </a:r>
          <a:endParaRPr lang="it-IT" dirty="0"/>
        </a:p>
      </dgm:t>
    </dgm:pt>
    <dgm:pt modelId="{1270D24E-8E87-8448-ABF7-D065E578B436}" type="parTrans" cxnId="{73DF1408-59DD-3F46-BC75-C2A6BE65B5E1}">
      <dgm:prSet/>
      <dgm:spPr/>
      <dgm:t>
        <a:bodyPr/>
        <a:lstStyle/>
        <a:p>
          <a:endParaRPr lang="it-IT"/>
        </a:p>
      </dgm:t>
    </dgm:pt>
    <dgm:pt modelId="{6F996A7D-02EC-2C49-9487-65A9F014D85E}" type="sibTrans" cxnId="{73DF1408-59DD-3F46-BC75-C2A6BE65B5E1}">
      <dgm:prSet/>
      <dgm:spPr/>
      <dgm:t>
        <a:bodyPr/>
        <a:lstStyle/>
        <a:p>
          <a:endParaRPr lang="it-IT"/>
        </a:p>
      </dgm:t>
    </dgm:pt>
    <dgm:pt modelId="{245E10B7-AD76-F84C-9C73-D425D5125A43}">
      <dgm:prSet phldrT="[Testo]"/>
      <dgm:spPr/>
      <dgm:t>
        <a:bodyPr/>
        <a:lstStyle/>
        <a:p>
          <a:r>
            <a:rPr lang="it-IT" dirty="0" err="1" smtClean="0"/>
            <a:t>Protocols</a:t>
          </a:r>
          <a:r>
            <a:rPr lang="it-IT" dirty="0" smtClean="0"/>
            <a:t>: CSW + </a:t>
          </a:r>
          <a:r>
            <a:rPr lang="it-IT" dirty="0" err="1" smtClean="0"/>
            <a:t>OpenSearch</a:t>
          </a:r>
          <a:endParaRPr lang="it-IT" dirty="0"/>
        </a:p>
      </dgm:t>
    </dgm:pt>
    <dgm:pt modelId="{30706A24-12BC-3F44-BAA6-18A3092D4491}" type="parTrans" cxnId="{2A7327E2-73C2-6549-8F0E-E0F355510737}">
      <dgm:prSet/>
      <dgm:spPr/>
      <dgm:t>
        <a:bodyPr/>
        <a:lstStyle/>
        <a:p>
          <a:endParaRPr lang="it-IT"/>
        </a:p>
      </dgm:t>
    </dgm:pt>
    <dgm:pt modelId="{D09CB584-A00A-644F-880B-EF34634479A0}" type="sibTrans" cxnId="{2A7327E2-73C2-6549-8F0E-E0F355510737}">
      <dgm:prSet/>
      <dgm:spPr/>
      <dgm:t>
        <a:bodyPr/>
        <a:lstStyle/>
        <a:p>
          <a:endParaRPr lang="it-IT"/>
        </a:p>
      </dgm:t>
    </dgm:pt>
    <dgm:pt modelId="{260791D4-D614-A544-A542-01B1A1902504}">
      <dgm:prSet phldrT="[Testo]"/>
      <dgm:spPr/>
      <dgm:t>
        <a:bodyPr/>
        <a:lstStyle/>
        <a:p>
          <a:r>
            <a:rPr lang="it-IT" dirty="0" err="1" smtClean="0"/>
            <a:t>Protocols</a:t>
          </a:r>
          <a:r>
            <a:rPr lang="it-IT" dirty="0" smtClean="0"/>
            <a:t>: CSW + </a:t>
          </a:r>
          <a:r>
            <a:rPr lang="it-IT" dirty="0" err="1" smtClean="0"/>
            <a:t>OpenSearch</a:t>
          </a:r>
          <a:endParaRPr lang="it-IT" dirty="0"/>
        </a:p>
      </dgm:t>
    </dgm:pt>
    <dgm:pt modelId="{E9884328-9389-7C43-A1FB-9A46199CE07D}" type="parTrans" cxnId="{6C38E2B5-AC39-3C4C-B2A6-C5FF8C75A9F7}">
      <dgm:prSet/>
      <dgm:spPr/>
      <dgm:t>
        <a:bodyPr/>
        <a:lstStyle/>
        <a:p>
          <a:endParaRPr lang="it-IT"/>
        </a:p>
      </dgm:t>
    </dgm:pt>
    <dgm:pt modelId="{A59340D3-20A5-4F43-B349-10FEE660FCEE}" type="sibTrans" cxnId="{6C38E2B5-AC39-3C4C-B2A6-C5FF8C75A9F7}">
      <dgm:prSet/>
      <dgm:spPr/>
      <dgm:t>
        <a:bodyPr/>
        <a:lstStyle/>
        <a:p>
          <a:endParaRPr lang="it-IT"/>
        </a:p>
      </dgm:t>
    </dgm:pt>
    <dgm:pt modelId="{D1D82767-4F2A-D04C-8710-62E3CCFDA6B9}">
      <dgm:prSet phldrT="[Testo]"/>
      <dgm:spPr/>
      <dgm:t>
        <a:bodyPr/>
        <a:lstStyle/>
        <a:p>
          <a:r>
            <a:rPr lang="it-IT" dirty="0" err="1" smtClean="0"/>
            <a:t>Protocols</a:t>
          </a:r>
          <a:r>
            <a:rPr lang="it-IT" dirty="0" smtClean="0"/>
            <a:t>:  </a:t>
          </a:r>
          <a:r>
            <a:rPr lang="it-IT" dirty="0" err="1" smtClean="0"/>
            <a:t>OpenSearch</a:t>
          </a:r>
          <a:endParaRPr lang="it-IT" dirty="0"/>
        </a:p>
      </dgm:t>
    </dgm:pt>
    <dgm:pt modelId="{43291E08-90B4-684A-B730-C2A609CF17FA}" type="parTrans" cxnId="{DFA27689-BCB8-E945-B5D3-4C625BAA31F3}">
      <dgm:prSet/>
      <dgm:spPr/>
      <dgm:t>
        <a:bodyPr/>
        <a:lstStyle/>
        <a:p>
          <a:endParaRPr lang="it-IT"/>
        </a:p>
      </dgm:t>
    </dgm:pt>
    <dgm:pt modelId="{91D5713D-5891-0845-B014-5903ACC9815B}" type="sibTrans" cxnId="{DFA27689-BCB8-E945-B5D3-4C625BAA31F3}">
      <dgm:prSet/>
      <dgm:spPr/>
      <dgm:t>
        <a:bodyPr/>
        <a:lstStyle/>
        <a:p>
          <a:endParaRPr lang="it-IT"/>
        </a:p>
      </dgm:t>
    </dgm:pt>
    <dgm:pt modelId="{DCACF085-2082-2E49-8BDD-C75807BF04BB}" type="pres">
      <dgm:prSet presAssocID="{B4077986-A470-894E-87DA-9315E69F317A}" presName="arrowDiagram" presStyleCnt="0">
        <dgm:presLayoutVars>
          <dgm:chMax val="5"/>
          <dgm:dir/>
          <dgm:resizeHandles val="exact"/>
        </dgm:presLayoutVars>
      </dgm:prSet>
      <dgm:spPr/>
    </dgm:pt>
    <dgm:pt modelId="{AC6ED9C8-B5C0-F542-A8D2-D45B3499D752}" type="pres">
      <dgm:prSet presAssocID="{B4077986-A470-894E-87DA-9315E69F317A}" presName="arrow" presStyleLbl="bgShp" presStyleIdx="0" presStyleCnt="1"/>
      <dgm:spPr/>
    </dgm:pt>
    <dgm:pt modelId="{CAC5BB82-CCDA-4C4D-ACC0-E6D9235B598E}" type="pres">
      <dgm:prSet presAssocID="{B4077986-A470-894E-87DA-9315E69F317A}" presName="arrowDiagram3" presStyleCnt="0"/>
      <dgm:spPr/>
    </dgm:pt>
    <dgm:pt modelId="{BA4A34D7-D729-6840-BAC9-97D91EBE464A}" type="pres">
      <dgm:prSet presAssocID="{112E4BA8-9DF6-CD4E-9134-19F56A6B1006}" presName="bullet3a" presStyleLbl="node1" presStyleIdx="0" presStyleCnt="3"/>
      <dgm:spPr/>
    </dgm:pt>
    <dgm:pt modelId="{ACDE08CB-DB33-1C4F-A4F8-8EC0D0ADF7A2}" type="pres">
      <dgm:prSet presAssocID="{112E4BA8-9DF6-CD4E-9134-19F56A6B1006}" presName="textBox3a" presStyleLbl="revTx" presStyleIdx="0" presStyleCnt="3">
        <dgm:presLayoutVars>
          <dgm:bulletEnabled val="1"/>
        </dgm:presLayoutVars>
      </dgm:prSet>
      <dgm:spPr/>
      <dgm:t>
        <a:bodyPr/>
        <a:lstStyle/>
        <a:p>
          <a:endParaRPr lang="it-IT"/>
        </a:p>
      </dgm:t>
    </dgm:pt>
    <dgm:pt modelId="{22AEA402-F4CC-5E46-9A49-91237521A4D3}" type="pres">
      <dgm:prSet presAssocID="{471C3E7D-1F22-C244-8713-492EEA3D5B36}" presName="bullet3b" presStyleLbl="node1" presStyleIdx="1" presStyleCnt="3"/>
      <dgm:spPr/>
    </dgm:pt>
    <dgm:pt modelId="{9A3E6999-C157-D042-B0AF-29A28374AF44}" type="pres">
      <dgm:prSet presAssocID="{471C3E7D-1F22-C244-8713-492EEA3D5B36}" presName="textBox3b" presStyleLbl="revTx" presStyleIdx="1" presStyleCnt="3">
        <dgm:presLayoutVars>
          <dgm:bulletEnabled val="1"/>
        </dgm:presLayoutVars>
      </dgm:prSet>
      <dgm:spPr/>
      <dgm:t>
        <a:bodyPr/>
        <a:lstStyle/>
        <a:p>
          <a:endParaRPr lang="it-IT"/>
        </a:p>
      </dgm:t>
    </dgm:pt>
    <dgm:pt modelId="{E892B4FC-DD4B-5B44-867B-DCCB47B1C442}" type="pres">
      <dgm:prSet presAssocID="{4F6B096F-7F97-804A-AF60-6E8DD8AFF553}" presName="bullet3c" presStyleLbl="node1" presStyleIdx="2" presStyleCnt="3"/>
      <dgm:spPr/>
    </dgm:pt>
    <dgm:pt modelId="{26DE4981-E9B8-6442-8EC0-0FE203D5AA3A}" type="pres">
      <dgm:prSet presAssocID="{4F6B096F-7F97-804A-AF60-6E8DD8AFF553}" presName="textBox3c" presStyleLbl="revTx" presStyleIdx="2" presStyleCnt="3">
        <dgm:presLayoutVars>
          <dgm:bulletEnabled val="1"/>
        </dgm:presLayoutVars>
      </dgm:prSet>
      <dgm:spPr/>
      <dgm:t>
        <a:bodyPr/>
        <a:lstStyle/>
        <a:p>
          <a:endParaRPr lang="it-IT"/>
        </a:p>
      </dgm:t>
    </dgm:pt>
  </dgm:ptLst>
  <dgm:cxnLst>
    <dgm:cxn modelId="{9970F871-DB5A-F54C-9F5E-A4BEEC5BE1BB}" type="presOf" srcId="{B4077986-A470-894E-87DA-9315E69F317A}" destId="{DCACF085-2082-2E49-8BDD-C75807BF04BB}" srcOrd="0" destOrd="0" presId="urn:microsoft.com/office/officeart/2005/8/layout/arrow2"/>
    <dgm:cxn modelId="{F2D7D1F9-286F-DE4D-85E0-C42983E3D56F}" type="presOf" srcId="{C44220C2-59BB-414F-B47B-F5A0141B7A1D}" destId="{26DE4981-E9B8-6442-8EC0-0FE203D5AA3A}" srcOrd="0" destOrd="1" presId="urn:microsoft.com/office/officeart/2005/8/layout/arrow2"/>
    <dgm:cxn modelId="{65C0D882-4335-3244-B29E-5D08F36B785D}" type="presOf" srcId="{4F6B096F-7F97-804A-AF60-6E8DD8AFF553}" destId="{26DE4981-E9B8-6442-8EC0-0FE203D5AA3A}" srcOrd="0" destOrd="0" presId="urn:microsoft.com/office/officeart/2005/8/layout/arrow2"/>
    <dgm:cxn modelId="{F4339C80-41D7-CE49-97DE-4097E254D035}" srcId="{112E4BA8-9DF6-CD4E-9134-19F56A6B1006}" destId="{B57CCEAE-0033-F44C-818F-F1DE63E610D2}" srcOrd="0" destOrd="0" parTransId="{78C3A1F5-6DE4-444F-95AD-1AFC9DE1885D}" sibTransId="{1CA1647F-A2AB-B54D-A6C6-841D3E98FBBE}"/>
    <dgm:cxn modelId="{E680147C-0F1D-7D42-A441-68B243D96FC4}" type="presOf" srcId="{260791D4-D614-A544-A542-01B1A1902504}" destId="{9A3E6999-C157-D042-B0AF-29A28374AF44}" srcOrd="0" destOrd="2" presId="urn:microsoft.com/office/officeart/2005/8/layout/arrow2"/>
    <dgm:cxn modelId="{2DF6E9C3-871D-6E49-A970-597BBC55A248}" srcId="{B4077986-A470-894E-87DA-9315E69F317A}" destId="{112E4BA8-9DF6-CD4E-9134-19F56A6B1006}" srcOrd="0" destOrd="0" parTransId="{9B7E7080-F612-DB48-8D82-DA13F72B6DEA}" sibTransId="{A3838623-9716-4D4E-B814-0A9AF0A1944D}"/>
    <dgm:cxn modelId="{7466D1AE-31D0-6849-ADCD-650DD47E81A1}" type="presOf" srcId="{FA817A13-F771-1442-AC1C-327CED807581}" destId="{9A3E6999-C157-D042-B0AF-29A28374AF44}" srcOrd="0" destOrd="1" presId="urn:microsoft.com/office/officeart/2005/8/layout/arrow2"/>
    <dgm:cxn modelId="{DFA27689-BCB8-E945-B5D3-4C625BAA31F3}" srcId="{4F6B096F-7F97-804A-AF60-6E8DD8AFF553}" destId="{D1D82767-4F2A-D04C-8710-62E3CCFDA6B9}" srcOrd="1" destOrd="0" parTransId="{43291E08-90B4-684A-B730-C2A609CF17FA}" sibTransId="{91D5713D-5891-0845-B014-5903ACC9815B}"/>
    <dgm:cxn modelId="{2A7327E2-73C2-6549-8F0E-E0F355510737}" srcId="{112E4BA8-9DF6-CD4E-9134-19F56A6B1006}" destId="{245E10B7-AD76-F84C-9C73-D425D5125A43}" srcOrd="1" destOrd="0" parTransId="{30706A24-12BC-3F44-BAA6-18A3092D4491}" sibTransId="{D09CB584-A00A-644F-880B-EF34634479A0}"/>
    <dgm:cxn modelId="{00C7ACD1-9008-6940-80C2-D9BE368497F2}" srcId="{B4077986-A470-894E-87DA-9315E69F317A}" destId="{471C3E7D-1F22-C244-8713-492EEA3D5B36}" srcOrd="1" destOrd="0" parTransId="{F7949828-8BA4-3E4D-A4CA-2097F95D1FB4}" sibTransId="{5C1E7EF5-29D0-5E48-B844-F13997790663}"/>
    <dgm:cxn modelId="{0BD3C8B5-10C2-F044-BE89-B311CCA9C1C3}" srcId="{4F6B096F-7F97-804A-AF60-6E8DD8AFF553}" destId="{C44220C2-59BB-414F-B47B-F5A0141B7A1D}" srcOrd="0" destOrd="0" parTransId="{FA27A3E5-4AEE-9041-A863-388640C4C3BB}" sibTransId="{FC5DAB83-F172-C04A-9FC6-1A971C5F6FE5}"/>
    <dgm:cxn modelId="{003DD521-9FB3-304F-875F-655E66092F18}" type="presOf" srcId="{D1D82767-4F2A-D04C-8710-62E3CCFDA6B9}" destId="{26DE4981-E9B8-6442-8EC0-0FE203D5AA3A}" srcOrd="0" destOrd="2" presId="urn:microsoft.com/office/officeart/2005/8/layout/arrow2"/>
    <dgm:cxn modelId="{0E19E4EC-BB1F-5345-B1EE-DB5915D3B993}" type="presOf" srcId="{B57CCEAE-0033-F44C-818F-F1DE63E610D2}" destId="{ACDE08CB-DB33-1C4F-A4F8-8EC0D0ADF7A2}" srcOrd="0" destOrd="1" presId="urn:microsoft.com/office/officeart/2005/8/layout/arrow2"/>
    <dgm:cxn modelId="{73DF1408-59DD-3F46-BC75-C2A6BE65B5E1}" srcId="{471C3E7D-1F22-C244-8713-492EEA3D5B36}" destId="{FA817A13-F771-1442-AC1C-327CED807581}" srcOrd="0" destOrd="0" parTransId="{1270D24E-8E87-8448-ABF7-D065E578B436}" sibTransId="{6F996A7D-02EC-2C49-9487-65A9F014D85E}"/>
    <dgm:cxn modelId="{6C38E2B5-AC39-3C4C-B2A6-C5FF8C75A9F7}" srcId="{471C3E7D-1F22-C244-8713-492EEA3D5B36}" destId="{260791D4-D614-A544-A542-01B1A1902504}" srcOrd="1" destOrd="0" parTransId="{E9884328-9389-7C43-A1FB-9A46199CE07D}" sibTransId="{A59340D3-20A5-4F43-B349-10FEE660FCEE}"/>
    <dgm:cxn modelId="{828633D3-4521-CB43-9276-BA6E179EEFA8}" type="presOf" srcId="{471C3E7D-1F22-C244-8713-492EEA3D5B36}" destId="{9A3E6999-C157-D042-B0AF-29A28374AF44}" srcOrd="0" destOrd="0" presId="urn:microsoft.com/office/officeart/2005/8/layout/arrow2"/>
    <dgm:cxn modelId="{A86624B7-F728-9646-9AD9-A17CBABDEE7C}" type="presOf" srcId="{245E10B7-AD76-F84C-9C73-D425D5125A43}" destId="{ACDE08CB-DB33-1C4F-A4F8-8EC0D0ADF7A2}" srcOrd="0" destOrd="2" presId="urn:microsoft.com/office/officeart/2005/8/layout/arrow2"/>
    <dgm:cxn modelId="{C24D149E-C28C-1E42-A3DA-3F3EA820D629}" srcId="{B4077986-A470-894E-87DA-9315E69F317A}" destId="{4F6B096F-7F97-804A-AF60-6E8DD8AFF553}" srcOrd="2" destOrd="0" parTransId="{4F9B0ACD-D095-374D-8924-82CE33B500D5}" sibTransId="{84383D30-F8F1-9444-95B7-B54E06877429}"/>
    <dgm:cxn modelId="{8E2CD4B2-725F-C245-ACC7-51D1831969C0}" type="presOf" srcId="{112E4BA8-9DF6-CD4E-9134-19F56A6B1006}" destId="{ACDE08CB-DB33-1C4F-A4F8-8EC0D0ADF7A2}" srcOrd="0" destOrd="0" presId="urn:microsoft.com/office/officeart/2005/8/layout/arrow2"/>
    <dgm:cxn modelId="{5DD6D2D3-216D-CE40-95FA-07A8BD77E713}" type="presParOf" srcId="{DCACF085-2082-2E49-8BDD-C75807BF04BB}" destId="{AC6ED9C8-B5C0-F542-A8D2-D45B3499D752}" srcOrd="0" destOrd="0" presId="urn:microsoft.com/office/officeart/2005/8/layout/arrow2"/>
    <dgm:cxn modelId="{244D4D3B-9A60-A246-8AB6-4B94DEA1F066}" type="presParOf" srcId="{DCACF085-2082-2E49-8BDD-C75807BF04BB}" destId="{CAC5BB82-CCDA-4C4D-ACC0-E6D9235B598E}" srcOrd="1" destOrd="0" presId="urn:microsoft.com/office/officeart/2005/8/layout/arrow2"/>
    <dgm:cxn modelId="{B07D7D88-6C90-004C-BEAC-2DFB62FC975E}" type="presParOf" srcId="{CAC5BB82-CCDA-4C4D-ACC0-E6D9235B598E}" destId="{BA4A34D7-D729-6840-BAC9-97D91EBE464A}" srcOrd="0" destOrd="0" presId="urn:microsoft.com/office/officeart/2005/8/layout/arrow2"/>
    <dgm:cxn modelId="{A53A0F81-99EF-4F4E-AF4E-434C400F0CB8}" type="presParOf" srcId="{CAC5BB82-CCDA-4C4D-ACC0-E6D9235B598E}" destId="{ACDE08CB-DB33-1C4F-A4F8-8EC0D0ADF7A2}" srcOrd="1" destOrd="0" presId="urn:microsoft.com/office/officeart/2005/8/layout/arrow2"/>
    <dgm:cxn modelId="{7FE51382-7938-8C42-8768-C57A4E189380}" type="presParOf" srcId="{CAC5BB82-CCDA-4C4D-ACC0-E6D9235B598E}" destId="{22AEA402-F4CC-5E46-9A49-91237521A4D3}" srcOrd="2" destOrd="0" presId="urn:microsoft.com/office/officeart/2005/8/layout/arrow2"/>
    <dgm:cxn modelId="{7E46CF18-4736-A245-8DCE-E28D815A680F}" type="presParOf" srcId="{CAC5BB82-CCDA-4C4D-ACC0-E6D9235B598E}" destId="{9A3E6999-C157-D042-B0AF-29A28374AF44}" srcOrd="3" destOrd="0" presId="urn:microsoft.com/office/officeart/2005/8/layout/arrow2"/>
    <dgm:cxn modelId="{7A111E55-CCDC-154A-9365-B9CE26C77DF7}" type="presParOf" srcId="{CAC5BB82-CCDA-4C4D-ACC0-E6D9235B598E}" destId="{E892B4FC-DD4B-5B44-867B-DCCB47B1C442}" srcOrd="4" destOrd="0" presId="urn:microsoft.com/office/officeart/2005/8/layout/arrow2"/>
    <dgm:cxn modelId="{C1D7D1BD-B853-4F4D-AB0A-0987116743D3}" type="presParOf" srcId="{CAC5BB82-CCDA-4C4D-ACC0-E6D9235B598E}" destId="{26DE4981-E9B8-6442-8EC0-0FE203D5AA3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D62AB4-0A69-524F-BB86-55FD36845113}" type="doc">
      <dgm:prSet loTypeId="urn:microsoft.com/office/officeart/2005/8/layout/arrow2" loCatId="" qsTypeId="urn:microsoft.com/office/officeart/2005/8/quickstyle/simple1" qsCatId="simple" csTypeId="urn:microsoft.com/office/officeart/2005/8/colors/accent1_2" csCatId="accent1" phldr="1"/>
      <dgm:spPr/>
    </dgm:pt>
    <dgm:pt modelId="{6E13E3B4-459A-0A4D-9907-89FBB98FB712}">
      <dgm:prSet phldrT="[Testo]" custT="1"/>
      <dgm:spPr/>
      <dgm:t>
        <a:bodyPr/>
        <a:lstStyle/>
        <a:p>
          <a:r>
            <a:rPr lang="it-IT" sz="3200" dirty="0" smtClean="0"/>
            <a:t>2013</a:t>
          </a:r>
        </a:p>
      </dgm:t>
    </dgm:pt>
    <dgm:pt modelId="{6642046A-60EB-1542-B885-82C951941F93}" type="parTrans" cxnId="{BFFDDFFE-6B82-E74E-8047-EDF1C961C46F}">
      <dgm:prSet/>
      <dgm:spPr/>
      <dgm:t>
        <a:bodyPr/>
        <a:lstStyle/>
        <a:p>
          <a:endParaRPr lang="it-IT"/>
        </a:p>
      </dgm:t>
    </dgm:pt>
    <dgm:pt modelId="{41836B22-201B-0340-B7D5-EFC3A60486D8}" type="sibTrans" cxnId="{BFFDDFFE-6B82-E74E-8047-EDF1C961C46F}">
      <dgm:prSet/>
      <dgm:spPr/>
      <dgm:t>
        <a:bodyPr/>
        <a:lstStyle/>
        <a:p>
          <a:endParaRPr lang="it-IT"/>
        </a:p>
      </dgm:t>
    </dgm:pt>
    <dgm:pt modelId="{154FB5BF-964A-A24B-ADB7-7D069E01416B}">
      <dgm:prSet phldrT="[Testo]" custT="1"/>
      <dgm:spPr/>
      <dgm:t>
        <a:bodyPr/>
        <a:lstStyle/>
        <a:p>
          <a:r>
            <a:rPr lang="it-IT" sz="3600" dirty="0" smtClean="0"/>
            <a:t>2015</a:t>
          </a:r>
          <a:endParaRPr lang="it-IT" sz="3600" dirty="0"/>
        </a:p>
      </dgm:t>
    </dgm:pt>
    <dgm:pt modelId="{5159F8DC-B4EA-3144-8016-2554DFCC557F}" type="parTrans" cxnId="{7CA7B397-102F-BD4C-9335-AA9354BA4E54}">
      <dgm:prSet/>
      <dgm:spPr/>
      <dgm:t>
        <a:bodyPr/>
        <a:lstStyle/>
        <a:p>
          <a:endParaRPr lang="it-IT"/>
        </a:p>
      </dgm:t>
    </dgm:pt>
    <dgm:pt modelId="{1A74FC69-81DF-EC4B-939A-9BE4D4792FC0}" type="sibTrans" cxnId="{7CA7B397-102F-BD4C-9335-AA9354BA4E54}">
      <dgm:prSet/>
      <dgm:spPr/>
      <dgm:t>
        <a:bodyPr/>
        <a:lstStyle/>
        <a:p>
          <a:endParaRPr lang="it-IT"/>
        </a:p>
      </dgm:t>
    </dgm:pt>
    <dgm:pt modelId="{4EC0FFAF-1B6A-A84C-9213-D315FC4ECA41}">
      <dgm:prSet phldrT="[Testo]" custT="1"/>
      <dgm:spPr/>
      <dgm:t>
        <a:bodyPr/>
        <a:lstStyle/>
        <a:p>
          <a:r>
            <a:rPr lang="it-IT" sz="2000" dirty="0" err="1" smtClean="0"/>
            <a:t>Added</a:t>
          </a:r>
          <a:r>
            <a:rPr lang="it-IT" sz="2000" dirty="0" smtClean="0"/>
            <a:t> </a:t>
          </a:r>
          <a:r>
            <a:rPr lang="it-IT" sz="2000" dirty="0" err="1" smtClean="0"/>
            <a:t>FedEO</a:t>
          </a:r>
          <a:r>
            <a:rPr lang="it-IT" sz="2000" baseline="0" dirty="0" smtClean="0"/>
            <a:t> OS</a:t>
          </a:r>
          <a:endParaRPr lang="it-IT" sz="2000" dirty="0" smtClean="0"/>
        </a:p>
      </dgm:t>
    </dgm:pt>
    <dgm:pt modelId="{A1ABC8DD-CD5F-1840-96F4-5A2E4D0048D1}" type="parTrans" cxnId="{7B620171-6999-2244-B824-7317A8762614}">
      <dgm:prSet/>
      <dgm:spPr/>
      <dgm:t>
        <a:bodyPr/>
        <a:lstStyle/>
        <a:p>
          <a:endParaRPr lang="it-IT"/>
        </a:p>
      </dgm:t>
    </dgm:pt>
    <dgm:pt modelId="{B2EFADA0-25F9-0448-8522-C2A1933A01A0}" type="sibTrans" cxnId="{7B620171-6999-2244-B824-7317A8762614}">
      <dgm:prSet/>
      <dgm:spPr/>
      <dgm:t>
        <a:bodyPr/>
        <a:lstStyle/>
        <a:p>
          <a:endParaRPr lang="it-IT"/>
        </a:p>
      </dgm:t>
    </dgm:pt>
    <dgm:pt modelId="{3368D76C-8B93-5D44-B47B-7CE0FDADC14A}">
      <dgm:prSet phldrT="[Testo]" custT="1"/>
      <dgm:spPr/>
      <dgm:t>
        <a:bodyPr/>
        <a:lstStyle/>
        <a:p>
          <a:r>
            <a:rPr lang="it-IT" sz="2400" dirty="0" err="1" smtClean="0"/>
            <a:t>Updated</a:t>
          </a:r>
          <a:r>
            <a:rPr lang="it-IT" sz="2400" dirty="0" smtClean="0"/>
            <a:t> OS </a:t>
          </a:r>
          <a:r>
            <a:rPr lang="it-IT" sz="2400" dirty="0" err="1" smtClean="0"/>
            <a:t>URLs</a:t>
          </a:r>
          <a:endParaRPr lang="it-IT" sz="2400" dirty="0"/>
        </a:p>
      </dgm:t>
    </dgm:pt>
    <dgm:pt modelId="{D0CC5CE1-41E9-3A40-9FF8-0ED1B90972E3}" type="parTrans" cxnId="{9A42EC2C-F0F7-1D4B-AFDE-62AA7804B605}">
      <dgm:prSet/>
      <dgm:spPr/>
      <dgm:t>
        <a:bodyPr/>
        <a:lstStyle/>
        <a:p>
          <a:endParaRPr lang="it-IT"/>
        </a:p>
      </dgm:t>
    </dgm:pt>
    <dgm:pt modelId="{67BE49B3-B181-0048-B7C5-8C617FA9FB17}" type="sibTrans" cxnId="{9A42EC2C-F0F7-1D4B-AFDE-62AA7804B605}">
      <dgm:prSet/>
      <dgm:spPr/>
      <dgm:t>
        <a:bodyPr/>
        <a:lstStyle/>
        <a:p>
          <a:endParaRPr lang="it-IT"/>
        </a:p>
      </dgm:t>
    </dgm:pt>
    <dgm:pt modelId="{4B3BC649-6817-9646-89BF-84F7FF1C4F32}">
      <dgm:prSet phldrT="[Testo]" custT="1"/>
      <dgm:spPr/>
      <dgm:t>
        <a:bodyPr/>
        <a:lstStyle/>
        <a:p>
          <a:r>
            <a:rPr lang="it-IT" sz="2000" dirty="0" err="1" smtClean="0"/>
            <a:t>Protocols</a:t>
          </a:r>
          <a:r>
            <a:rPr lang="it-IT" sz="2000" dirty="0" smtClean="0"/>
            <a:t>: </a:t>
          </a:r>
          <a:r>
            <a:rPr lang="it-IT" sz="2000" dirty="0" err="1" smtClean="0"/>
            <a:t>OpenSearch</a:t>
          </a:r>
          <a:endParaRPr lang="it-IT" sz="2000" dirty="0" smtClean="0"/>
        </a:p>
      </dgm:t>
    </dgm:pt>
    <dgm:pt modelId="{2B253C65-225D-AB44-920C-0D38AA9CAC3C}" type="parTrans" cxnId="{FDAD3DFD-DFB2-5142-A167-FE43027AB21C}">
      <dgm:prSet/>
      <dgm:spPr/>
    </dgm:pt>
    <dgm:pt modelId="{9F97E1EC-51F4-EA44-B221-8717F9495BA6}" type="sibTrans" cxnId="{FDAD3DFD-DFB2-5142-A167-FE43027AB21C}">
      <dgm:prSet/>
      <dgm:spPr/>
    </dgm:pt>
    <dgm:pt modelId="{A4C31BDF-D40E-304C-9A71-26818DD9F6D5}">
      <dgm:prSet phldrT="[Testo]" custT="1"/>
      <dgm:spPr/>
      <dgm:t>
        <a:bodyPr/>
        <a:lstStyle/>
        <a:p>
          <a:r>
            <a:rPr lang="it-IT" sz="2400" dirty="0" err="1" smtClean="0"/>
            <a:t>Protocols</a:t>
          </a:r>
          <a:r>
            <a:rPr lang="it-IT" sz="2400" dirty="0" smtClean="0"/>
            <a:t>: </a:t>
          </a:r>
          <a:r>
            <a:rPr lang="it-IT" sz="2400" dirty="0" err="1" smtClean="0"/>
            <a:t>OpenSearch</a:t>
          </a:r>
          <a:endParaRPr lang="it-IT" sz="2400" dirty="0"/>
        </a:p>
      </dgm:t>
    </dgm:pt>
    <dgm:pt modelId="{8BF7BD7D-16D6-F747-9FB1-9B2E207256B4}" type="parTrans" cxnId="{F4ED942C-2269-F742-A2B4-3ABFAB8AAD20}">
      <dgm:prSet/>
      <dgm:spPr/>
    </dgm:pt>
    <dgm:pt modelId="{B8CF969C-B6F4-C34C-83EE-601535ABDEEB}" type="sibTrans" cxnId="{F4ED942C-2269-F742-A2B4-3ABFAB8AAD20}">
      <dgm:prSet/>
      <dgm:spPr/>
    </dgm:pt>
    <dgm:pt modelId="{18B831BA-F91F-264B-BCFD-934B299A316A}" type="pres">
      <dgm:prSet presAssocID="{3DD62AB4-0A69-524F-BB86-55FD36845113}" presName="arrowDiagram" presStyleCnt="0">
        <dgm:presLayoutVars>
          <dgm:chMax val="5"/>
          <dgm:dir/>
          <dgm:resizeHandles val="exact"/>
        </dgm:presLayoutVars>
      </dgm:prSet>
      <dgm:spPr/>
    </dgm:pt>
    <dgm:pt modelId="{D02C47A8-58B2-6646-ADEE-5451D386541C}" type="pres">
      <dgm:prSet presAssocID="{3DD62AB4-0A69-524F-BB86-55FD36845113}" presName="arrow" presStyleLbl="bgShp" presStyleIdx="0" presStyleCnt="1"/>
      <dgm:spPr/>
    </dgm:pt>
    <dgm:pt modelId="{D64755D1-26BA-0B41-91FE-3FDE01702D20}" type="pres">
      <dgm:prSet presAssocID="{3DD62AB4-0A69-524F-BB86-55FD36845113}" presName="arrowDiagram2" presStyleCnt="0"/>
      <dgm:spPr/>
    </dgm:pt>
    <dgm:pt modelId="{6C2A96C7-D26C-8A48-AF5D-EDD03820F3BB}" type="pres">
      <dgm:prSet presAssocID="{6E13E3B4-459A-0A4D-9907-89FBB98FB712}" presName="bullet2a" presStyleLbl="node1" presStyleIdx="0" presStyleCnt="2"/>
      <dgm:spPr/>
    </dgm:pt>
    <dgm:pt modelId="{A2840A52-1034-7749-B1DD-AB41FE0A1544}" type="pres">
      <dgm:prSet presAssocID="{6E13E3B4-459A-0A4D-9907-89FBB98FB712}" presName="textBox2a" presStyleLbl="revTx" presStyleIdx="0" presStyleCnt="2">
        <dgm:presLayoutVars>
          <dgm:bulletEnabled val="1"/>
        </dgm:presLayoutVars>
      </dgm:prSet>
      <dgm:spPr/>
      <dgm:t>
        <a:bodyPr/>
        <a:lstStyle/>
        <a:p>
          <a:endParaRPr lang="it-IT"/>
        </a:p>
      </dgm:t>
    </dgm:pt>
    <dgm:pt modelId="{451E9404-5359-DE45-83EE-30CFA807EE8B}" type="pres">
      <dgm:prSet presAssocID="{154FB5BF-964A-A24B-ADB7-7D069E01416B}" presName="bullet2b" presStyleLbl="node1" presStyleIdx="1" presStyleCnt="2"/>
      <dgm:spPr/>
    </dgm:pt>
    <dgm:pt modelId="{55D9C4AE-E4F1-E14F-BABB-BC7BF3F0A644}" type="pres">
      <dgm:prSet presAssocID="{154FB5BF-964A-A24B-ADB7-7D069E01416B}" presName="textBox2b" presStyleLbl="revTx" presStyleIdx="1" presStyleCnt="2">
        <dgm:presLayoutVars>
          <dgm:bulletEnabled val="1"/>
        </dgm:presLayoutVars>
      </dgm:prSet>
      <dgm:spPr/>
      <dgm:t>
        <a:bodyPr/>
        <a:lstStyle/>
        <a:p>
          <a:endParaRPr lang="it-IT"/>
        </a:p>
      </dgm:t>
    </dgm:pt>
  </dgm:ptLst>
  <dgm:cxnLst>
    <dgm:cxn modelId="{7B620171-6999-2244-B824-7317A8762614}" srcId="{6E13E3B4-459A-0A4D-9907-89FBB98FB712}" destId="{4EC0FFAF-1B6A-A84C-9213-D315FC4ECA41}" srcOrd="0" destOrd="0" parTransId="{A1ABC8DD-CD5F-1840-96F4-5A2E4D0048D1}" sibTransId="{B2EFADA0-25F9-0448-8522-C2A1933A01A0}"/>
    <dgm:cxn modelId="{BFFDDFFE-6B82-E74E-8047-EDF1C961C46F}" srcId="{3DD62AB4-0A69-524F-BB86-55FD36845113}" destId="{6E13E3B4-459A-0A4D-9907-89FBB98FB712}" srcOrd="0" destOrd="0" parTransId="{6642046A-60EB-1542-B885-82C951941F93}" sibTransId="{41836B22-201B-0340-B7D5-EFC3A60486D8}"/>
    <dgm:cxn modelId="{06A56C84-1C02-CC4B-B062-ED79D90AC68A}" type="presOf" srcId="{A4C31BDF-D40E-304C-9A71-26818DD9F6D5}" destId="{55D9C4AE-E4F1-E14F-BABB-BC7BF3F0A644}" srcOrd="0" destOrd="2" presId="urn:microsoft.com/office/officeart/2005/8/layout/arrow2"/>
    <dgm:cxn modelId="{A802E354-8EE8-4146-A41B-DFD9DF11044E}" type="presOf" srcId="{6E13E3B4-459A-0A4D-9907-89FBB98FB712}" destId="{A2840A52-1034-7749-B1DD-AB41FE0A1544}" srcOrd="0" destOrd="0" presId="urn:microsoft.com/office/officeart/2005/8/layout/arrow2"/>
    <dgm:cxn modelId="{27435374-92E1-6642-9733-C84E30FE4937}" type="presOf" srcId="{4B3BC649-6817-9646-89BF-84F7FF1C4F32}" destId="{A2840A52-1034-7749-B1DD-AB41FE0A1544}" srcOrd="0" destOrd="2" presId="urn:microsoft.com/office/officeart/2005/8/layout/arrow2"/>
    <dgm:cxn modelId="{84D166E2-02DF-8A48-90BC-80B5E4DD2444}" type="presOf" srcId="{3368D76C-8B93-5D44-B47B-7CE0FDADC14A}" destId="{55D9C4AE-E4F1-E14F-BABB-BC7BF3F0A644}" srcOrd="0" destOrd="1" presId="urn:microsoft.com/office/officeart/2005/8/layout/arrow2"/>
    <dgm:cxn modelId="{11FFDCE5-3A82-A945-998D-04BB3A7F64F3}" type="presOf" srcId="{3DD62AB4-0A69-524F-BB86-55FD36845113}" destId="{18B831BA-F91F-264B-BCFD-934B299A316A}" srcOrd="0" destOrd="0" presId="urn:microsoft.com/office/officeart/2005/8/layout/arrow2"/>
    <dgm:cxn modelId="{F4ED942C-2269-F742-A2B4-3ABFAB8AAD20}" srcId="{154FB5BF-964A-A24B-ADB7-7D069E01416B}" destId="{A4C31BDF-D40E-304C-9A71-26818DD9F6D5}" srcOrd="1" destOrd="0" parTransId="{8BF7BD7D-16D6-F747-9FB1-9B2E207256B4}" sibTransId="{B8CF969C-B6F4-C34C-83EE-601535ABDEEB}"/>
    <dgm:cxn modelId="{7CA7B397-102F-BD4C-9335-AA9354BA4E54}" srcId="{3DD62AB4-0A69-524F-BB86-55FD36845113}" destId="{154FB5BF-964A-A24B-ADB7-7D069E01416B}" srcOrd="1" destOrd="0" parTransId="{5159F8DC-B4EA-3144-8016-2554DFCC557F}" sibTransId="{1A74FC69-81DF-EC4B-939A-9BE4D4792FC0}"/>
    <dgm:cxn modelId="{FDAD3DFD-DFB2-5142-A167-FE43027AB21C}" srcId="{6E13E3B4-459A-0A4D-9907-89FBB98FB712}" destId="{4B3BC649-6817-9646-89BF-84F7FF1C4F32}" srcOrd="1" destOrd="0" parTransId="{2B253C65-225D-AB44-920C-0D38AA9CAC3C}" sibTransId="{9F97E1EC-51F4-EA44-B221-8717F9495BA6}"/>
    <dgm:cxn modelId="{176FF738-259E-1C4D-991B-BC8A19D25F1C}" type="presOf" srcId="{4EC0FFAF-1B6A-A84C-9213-D315FC4ECA41}" destId="{A2840A52-1034-7749-B1DD-AB41FE0A1544}" srcOrd="0" destOrd="1" presId="urn:microsoft.com/office/officeart/2005/8/layout/arrow2"/>
    <dgm:cxn modelId="{9A42EC2C-F0F7-1D4B-AFDE-62AA7804B605}" srcId="{154FB5BF-964A-A24B-ADB7-7D069E01416B}" destId="{3368D76C-8B93-5D44-B47B-7CE0FDADC14A}" srcOrd="0" destOrd="0" parTransId="{D0CC5CE1-41E9-3A40-9FF8-0ED1B90972E3}" sibTransId="{67BE49B3-B181-0048-B7C5-8C617FA9FB17}"/>
    <dgm:cxn modelId="{499206A8-EF3A-844D-8779-EEDC9EFA8EC0}" type="presOf" srcId="{154FB5BF-964A-A24B-ADB7-7D069E01416B}" destId="{55D9C4AE-E4F1-E14F-BABB-BC7BF3F0A644}" srcOrd="0" destOrd="0" presId="urn:microsoft.com/office/officeart/2005/8/layout/arrow2"/>
    <dgm:cxn modelId="{34566C0B-84C2-8046-B54B-BB9DCDCCC7A9}" type="presParOf" srcId="{18B831BA-F91F-264B-BCFD-934B299A316A}" destId="{D02C47A8-58B2-6646-ADEE-5451D386541C}" srcOrd="0" destOrd="0" presId="urn:microsoft.com/office/officeart/2005/8/layout/arrow2"/>
    <dgm:cxn modelId="{AB372A10-D44D-5241-9734-E72DBB4D9774}" type="presParOf" srcId="{18B831BA-F91F-264B-BCFD-934B299A316A}" destId="{D64755D1-26BA-0B41-91FE-3FDE01702D20}" srcOrd="1" destOrd="0" presId="urn:microsoft.com/office/officeart/2005/8/layout/arrow2"/>
    <dgm:cxn modelId="{98D68313-BD4C-1A4E-90C3-8CAA8A0DC91D}" type="presParOf" srcId="{D64755D1-26BA-0B41-91FE-3FDE01702D20}" destId="{6C2A96C7-D26C-8A48-AF5D-EDD03820F3BB}" srcOrd="0" destOrd="0" presId="urn:microsoft.com/office/officeart/2005/8/layout/arrow2"/>
    <dgm:cxn modelId="{5A1EBC6A-5C37-C445-8FE3-9A954F45909D}" type="presParOf" srcId="{D64755D1-26BA-0B41-91FE-3FDE01702D20}" destId="{A2840A52-1034-7749-B1DD-AB41FE0A1544}" srcOrd="1" destOrd="0" presId="urn:microsoft.com/office/officeart/2005/8/layout/arrow2"/>
    <dgm:cxn modelId="{77F79492-D60B-1246-ABF4-B07DE2294754}" type="presParOf" srcId="{D64755D1-26BA-0B41-91FE-3FDE01702D20}" destId="{451E9404-5359-DE45-83EE-30CFA807EE8B}" srcOrd="2" destOrd="0" presId="urn:microsoft.com/office/officeart/2005/8/layout/arrow2"/>
    <dgm:cxn modelId="{DC1876D7-7C7F-944B-9B8D-0107262FB33F}" type="presParOf" srcId="{D64755D1-26BA-0B41-91FE-3FDE01702D20}" destId="{55D9C4AE-E4F1-E14F-BABB-BC7BF3F0A644}"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2E809-BA1E-5549-B77E-ED7B3D2FA1D8}">
      <dsp:nvSpPr>
        <dsp:cNvPr id="0" name=""/>
        <dsp:cNvSpPr/>
      </dsp:nvSpPr>
      <dsp:spPr>
        <a:xfrm>
          <a:off x="480059" y="0"/>
          <a:ext cx="7193280" cy="44958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79C42-0581-2D4D-976E-65AFA0C996F0}">
      <dsp:nvSpPr>
        <dsp:cNvPr id="0" name=""/>
        <dsp:cNvSpPr/>
      </dsp:nvSpPr>
      <dsp:spPr>
        <a:xfrm>
          <a:off x="2152497" y="2450210"/>
          <a:ext cx="251764" cy="2517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5F4EFB-D809-8B40-AA1F-3AE8EEB1EAC7}">
      <dsp:nvSpPr>
        <dsp:cNvPr id="0" name=""/>
        <dsp:cNvSpPr/>
      </dsp:nvSpPr>
      <dsp:spPr>
        <a:xfrm>
          <a:off x="2278379" y="2576093"/>
          <a:ext cx="2337816" cy="191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05" tIns="0" rIns="0" bIns="0" numCol="1" spcCol="1270" anchor="t" anchorCtr="0">
          <a:noAutofit/>
        </a:bodyPr>
        <a:lstStyle/>
        <a:p>
          <a:pPr lvl="0" algn="l" defTabSz="1422400">
            <a:lnSpc>
              <a:spcPct val="90000"/>
            </a:lnSpc>
            <a:spcBef>
              <a:spcPct val="0"/>
            </a:spcBef>
            <a:spcAft>
              <a:spcPct val="35000"/>
            </a:spcAft>
          </a:pPr>
          <a:r>
            <a:rPr lang="it-IT" sz="3200" kern="1200" dirty="0" smtClean="0"/>
            <a:t>2011</a:t>
          </a:r>
          <a:endParaRPr lang="it-IT" sz="3200" kern="1200" dirty="0"/>
        </a:p>
        <a:p>
          <a:pPr marL="228600" lvl="1" indent="-228600" algn="l" defTabSz="889000">
            <a:lnSpc>
              <a:spcPct val="90000"/>
            </a:lnSpc>
            <a:spcBef>
              <a:spcPct val="0"/>
            </a:spcBef>
            <a:spcAft>
              <a:spcPct val="15000"/>
            </a:spcAft>
            <a:buChar char="••"/>
          </a:pPr>
          <a:r>
            <a:rPr lang="it-IT" sz="2000" kern="1200" dirty="0" smtClean="0"/>
            <a:t>GCMD CSW</a:t>
          </a:r>
          <a:endParaRPr lang="it-IT" sz="2000" kern="1200" dirty="0"/>
        </a:p>
        <a:p>
          <a:pPr marL="228600" lvl="1" indent="-228600" algn="l" defTabSz="889000">
            <a:lnSpc>
              <a:spcPct val="90000"/>
            </a:lnSpc>
            <a:spcBef>
              <a:spcPct val="0"/>
            </a:spcBef>
            <a:spcAft>
              <a:spcPct val="15000"/>
            </a:spcAft>
            <a:buChar char="••"/>
          </a:pPr>
          <a:r>
            <a:rPr lang="it-IT" sz="2000" kern="1200" dirty="0" err="1" smtClean="0"/>
            <a:t>Protocols</a:t>
          </a:r>
          <a:r>
            <a:rPr lang="it-IT" sz="2000" kern="1200" dirty="0" smtClean="0"/>
            <a:t>: CSW</a:t>
          </a:r>
          <a:endParaRPr lang="it-IT" sz="2000" kern="1200" dirty="0"/>
        </a:p>
      </dsp:txBody>
      <dsp:txXfrm>
        <a:off x="2278379" y="2576093"/>
        <a:ext cx="2337816" cy="1919706"/>
      </dsp:txXfrm>
    </dsp:sp>
    <dsp:sp modelId="{8E113668-0561-C349-9EF1-B8F3F0D37E6D}">
      <dsp:nvSpPr>
        <dsp:cNvPr id="0" name=""/>
        <dsp:cNvSpPr/>
      </dsp:nvSpPr>
      <dsp:spPr>
        <a:xfrm>
          <a:off x="4472330" y="1303782"/>
          <a:ext cx="431596" cy="431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54663-A3D7-5540-8078-72727C0E1873}">
      <dsp:nvSpPr>
        <dsp:cNvPr id="0" name=""/>
        <dsp:cNvSpPr/>
      </dsp:nvSpPr>
      <dsp:spPr>
        <a:xfrm>
          <a:off x="4688128" y="1519580"/>
          <a:ext cx="2337816" cy="29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94" tIns="0" rIns="0" bIns="0" numCol="1" spcCol="1270" anchor="t" anchorCtr="0">
          <a:noAutofit/>
        </a:bodyPr>
        <a:lstStyle/>
        <a:p>
          <a:pPr lvl="0" algn="l" defTabSz="1422400">
            <a:lnSpc>
              <a:spcPct val="90000"/>
            </a:lnSpc>
            <a:spcBef>
              <a:spcPct val="0"/>
            </a:spcBef>
            <a:spcAft>
              <a:spcPct val="35000"/>
            </a:spcAft>
          </a:pPr>
          <a:r>
            <a:rPr lang="it-IT" sz="3200" kern="1200" dirty="0" smtClean="0">
              <a:solidFill>
                <a:srgbClr val="FF0000"/>
              </a:solidFill>
            </a:rPr>
            <a:t>2016</a:t>
          </a:r>
          <a:endParaRPr lang="it-IT" sz="3200" kern="1200" dirty="0">
            <a:solidFill>
              <a:srgbClr val="FF0000"/>
            </a:solidFill>
          </a:endParaRPr>
        </a:p>
        <a:p>
          <a:pPr marL="228600" lvl="1" indent="-228600" algn="l" defTabSz="889000">
            <a:lnSpc>
              <a:spcPct val="90000"/>
            </a:lnSpc>
            <a:spcBef>
              <a:spcPct val="0"/>
            </a:spcBef>
            <a:spcAft>
              <a:spcPct val="15000"/>
            </a:spcAft>
            <a:buChar char="••"/>
          </a:pPr>
          <a:r>
            <a:rPr lang="it-IT" sz="2000" kern="1200" dirty="0" err="1" smtClean="0">
              <a:solidFill>
                <a:srgbClr val="FF0000"/>
              </a:solidFill>
            </a:rPr>
            <a:t>Updated</a:t>
          </a:r>
          <a:r>
            <a:rPr lang="it-IT" sz="2000" kern="1200" dirty="0" smtClean="0">
              <a:solidFill>
                <a:srgbClr val="FF0000"/>
              </a:solidFill>
            </a:rPr>
            <a:t> </a:t>
          </a:r>
          <a:r>
            <a:rPr lang="it-IT" sz="2000" kern="1200" dirty="0" err="1" smtClean="0">
              <a:solidFill>
                <a:srgbClr val="FF0000"/>
              </a:solidFill>
            </a:rPr>
            <a:t>Brokering</a:t>
          </a:r>
          <a:r>
            <a:rPr lang="it-IT" sz="2000" kern="1200" dirty="0" smtClean="0">
              <a:solidFill>
                <a:srgbClr val="FF0000"/>
              </a:solidFill>
            </a:rPr>
            <a:t> </a:t>
          </a:r>
          <a:r>
            <a:rPr lang="it-IT" sz="2000" kern="1200" dirty="0" err="1" smtClean="0">
              <a:solidFill>
                <a:srgbClr val="FF0000"/>
              </a:solidFill>
            </a:rPr>
            <a:t>using</a:t>
          </a:r>
          <a:r>
            <a:rPr lang="it-IT" sz="2000" kern="1200" dirty="0" smtClean="0">
              <a:solidFill>
                <a:srgbClr val="FF0000"/>
              </a:solidFill>
            </a:rPr>
            <a:t> CMR</a:t>
          </a:r>
          <a:endParaRPr lang="it-IT" sz="2000" kern="1200" dirty="0">
            <a:solidFill>
              <a:srgbClr val="FF0000"/>
            </a:solidFill>
          </a:endParaRPr>
        </a:p>
        <a:p>
          <a:pPr marL="228600" lvl="1" indent="-228600" algn="l" defTabSz="889000">
            <a:lnSpc>
              <a:spcPct val="90000"/>
            </a:lnSpc>
            <a:spcBef>
              <a:spcPct val="0"/>
            </a:spcBef>
            <a:spcAft>
              <a:spcPct val="15000"/>
            </a:spcAft>
            <a:buChar char="••"/>
          </a:pPr>
          <a:r>
            <a:rPr lang="it-IT" sz="2000" kern="1200" dirty="0" err="1" smtClean="0">
              <a:solidFill>
                <a:srgbClr val="FF0000"/>
              </a:solidFill>
            </a:rPr>
            <a:t>Protocols</a:t>
          </a:r>
          <a:r>
            <a:rPr lang="it-IT" sz="2000" kern="1200" dirty="0" smtClean="0">
              <a:solidFill>
                <a:srgbClr val="FF0000"/>
              </a:solidFill>
            </a:rPr>
            <a:t>: CSW + </a:t>
          </a:r>
          <a:r>
            <a:rPr lang="it-IT" sz="2000" kern="1200" dirty="0" err="1" smtClean="0">
              <a:solidFill>
                <a:srgbClr val="FF0000"/>
              </a:solidFill>
            </a:rPr>
            <a:t>OpenSearch</a:t>
          </a:r>
          <a:endParaRPr lang="it-IT" sz="2000" kern="1200" dirty="0">
            <a:solidFill>
              <a:srgbClr val="FF0000"/>
            </a:solidFill>
          </a:endParaRPr>
        </a:p>
      </dsp:txBody>
      <dsp:txXfrm>
        <a:off x="4688128" y="1519580"/>
        <a:ext cx="2337816" cy="2976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D9C8-B5C0-F542-A8D2-D45B3499D752}">
      <dsp:nvSpPr>
        <dsp:cNvPr id="0" name=""/>
        <dsp:cNvSpPr/>
      </dsp:nvSpPr>
      <dsp:spPr>
        <a:xfrm>
          <a:off x="480059" y="0"/>
          <a:ext cx="7193280" cy="44958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A34D7-D729-6840-BAC9-97D91EBE464A}">
      <dsp:nvSpPr>
        <dsp:cNvPr id="0" name=""/>
        <dsp:cNvSpPr/>
      </dsp:nvSpPr>
      <dsp:spPr>
        <a:xfrm>
          <a:off x="1393606" y="3103001"/>
          <a:ext cx="187025" cy="187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DE08CB-DB33-1C4F-A4F8-8EC0D0ADF7A2}">
      <dsp:nvSpPr>
        <dsp:cNvPr id="0" name=""/>
        <dsp:cNvSpPr/>
      </dsp:nvSpPr>
      <dsp:spPr>
        <a:xfrm>
          <a:off x="1487119" y="3196513"/>
          <a:ext cx="1676034" cy="1299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1" tIns="0" rIns="0" bIns="0" numCol="1" spcCol="1270" anchor="t" anchorCtr="0">
          <a:noAutofit/>
        </a:bodyPr>
        <a:lstStyle/>
        <a:p>
          <a:pPr lvl="0" algn="l" defTabSz="622300">
            <a:lnSpc>
              <a:spcPct val="90000"/>
            </a:lnSpc>
            <a:spcBef>
              <a:spcPct val="0"/>
            </a:spcBef>
            <a:spcAft>
              <a:spcPct val="35000"/>
            </a:spcAft>
          </a:pPr>
          <a:r>
            <a:rPr lang="it-IT" sz="1400" kern="1200" dirty="0" smtClean="0"/>
            <a:t>2013</a:t>
          </a:r>
          <a:endParaRPr lang="it-IT" sz="1400" kern="1200" dirty="0"/>
        </a:p>
        <a:p>
          <a:pPr marL="57150" lvl="1" indent="-57150" algn="l" defTabSz="488950">
            <a:lnSpc>
              <a:spcPct val="90000"/>
            </a:lnSpc>
            <a:spcBef>
              <a:spcPct val="0"/>
            </a:spcBef>
            <a:spcAft>
              <a:spcPct val="15000"/>
            </a:spcAft>
            <a:buChar char="••"/>
          </a:pPr>
          <a:r>
            <a:rPr lang="it-IT" sz="1100" kern="1200" dirty="0" err="1" smtClean="0"/>
            <a:t>Added</a:t>
          </a:r>
          <a:r>
            <a:rPr lang="it-IT" sz="1100" kern="1200" dirty="0" smtClean="0"/>
            <a:t> </a:t>
          </a:r>
          <a:r>
            <a:rPr lang="it-IT" sz="1100" kern="1200" dirty="0" err="1" smtClean="0"/>
            <a:t>using</a:t>
          </a:r>
          <a:r>
            <a:rPr lang="it-IT" sz="1100" kern="1200" dirty="0" smtClean="0"/>
            <a:t> IDN CSW for </a:t>
          </a:r>
          <a:r>
            <a:rPr lang="it-IT" sz="1100" kern="1200" dirty="0" err="1" smtClean="0"/>
            <a:t>collection</a:t>
          </a:r>
          <a:r>
            <a:rPr lang="it-IT" sz="1100" kern="1200" dirty="0" smtClean="0"/>
            <a:t> </a:t>
          </a:r>
          <a:r>
            <a:rPr lang="it-IT" sz="1100" kern="1200" dirty="0" err="1" smtClean="0"/>
            <a:t>Harvest</a:t>
          </a:r>
          <a:r>
            <a:rPr lang="it-IT" sz="1100" kern="1200" dirty="0" smtClean="0"/>
            <a:t> and CWIC</a:t>
          </a:r>
          <a:r>
            <a:rPr lang="it-IT" sz="1100" kern="1200" baseline="0" dirty="0" smtClean="0"/>
            <a:t> </a:t>
          </a:r>
          <a:r>
            <a:rPr lang="it-IT" sz="1100" kern="1200" dirty="0" smtClean="0"/>
            <a:t>OS Distributed </a:t>
          </a:r>
          <a:r>
            <a:rPr lang="it-IT" sz="1100" kern="1200" dirty="0" err="1" smtClean="0"/>
            <a:t>second</a:t>
          </a:r>
          <a:r>
            <a:rPr lang="it-IT" sz="1100" kern="1200" dirty="0" smtClean="0"/>
            <a:t> </a:t>
          </a:r>
          <a:r>
            <a:rPr lang="it-IT" sz="1100" kern="1200" dirty="0" err="1" smtClean="0"/>
            <a:t>level</a:t>
          </a:r>
          <a:r>
            <a:rPr lang="it-IT" sz="1100" kern="1200" dirty="0" smtClean="0"/>
            <a:t> </a:t>
          </a:r>
          <a:r>
            <a:rPr lang="it-IT" sz="1100" kern="1200" dirty="0" err="1" smtClean="0"/>
            <a:t>search</a:t>
          </a:r>
          <a:endParaRPr lang="it-IT" sz="1100" kern="1200" dirty="0"/>
        </a:p>
        <a:p>
          <a:pPr marL="57150" lvl="1" indent="-57150" algn="l" defTabSz="488950">
            <a:lnSpc>
              <a:spcPct val="90000"/>
            </a:lnSpc>
            <a:spcBef>
              <a:spcPct val="0"/>
            </a:spcBef>
            <a:spcAft>
              <a:spcPct val="15000"/>
            </a:spcAft>
            <a:buChar char="••"/>
          </a:pPr>
          <a:r>
            <a:rPr lang="it-IT" sz="1100" kern="1200" dirty="0" err="1" smtClean="0"/>
            <a:t>Protocols</a:t>
          </a:r>
          <a:r>
            <a:rPr lang="it-IT" sz="1100" kern="1200" dirty="0" smtClean="0"/>
            <a:t>: CSW + </a:t>
          </a:r>
          <a:r>
            <a:rPr lang="it-IT" sz="1100" kern="1200" dirty="0" err="1" smtClean="0"/>
            <a:t>OpenSearch</a:t>
          </a:r>
          <a:endParaRPr lang="it-IT" sz="1100" kern="1200" dirty="0"/>
        </a:p>
      </dsp:txBody>
      <dsp:txXfrm>
        <a:off x="1487119" y="3196513"/>
        <a:ext cx="1676034" cy="1299286"/>
      </dsp:txXfrm>
    </dsp:sp>
    <dsp:sp modelId="{22AEA402-F4CC-5E46-9A49-91237521A4D3}">
      <dsp:nvSpPr>
        <dsp:cNvPr id="0" name=""/>
        <dsp:cNvSpPr/>
      </dsp:nvSpPr>
      <dsp:spPr>
        <a:xfrm>
          <a:off x="3044464" y="1881042"/>
          <a:ext cx="338084" cy="3380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3E6999-C157-D042-B0AF-29A28374AF44}">
      <dsp:nvSpPr>
        <dsp:cNvPr id="0" name=""/>
        <dsp:cNvSpPr/>
      </dsp:nvSpPr>
      <dsp:spPr>
        <a:xfrm>
          <a:off x="3213506" y="2050084"/>
          <a:ext cx="1726387" cy="2445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44" tIns="0" rIns="0" bIns="0" numCol="1" spcCol="1270" anchor="t" anchorCtr="0">
          <a:noAutofit/>
        </a:bodyPr>
        <a:lstStyle/>
        <a:p>
          <a:pPr lvl="0" algn="l" defTabSz="622300">
            <a:lnSpc>
              <a:spcPct val="90000"/>
            </a:lnSpc>
            <a:spcBef>
              <a:spcPct val="0"/>
            </a:spcBef>
            <a:spcAft>
              <a:spcPct val="35000"/>
            </a:spcAft>
          </a:pPr>
          <a:r>
            <a:rPr lang="it-IT" sz="1400" kern="1200" dirty="0" smtClean="0"/>
            <a:t>2014</a:t>
          </a:r>
          <a:endParaRPr lang="it-IT" sz="1400" kern="1200" dirty="0"/>
        </a:p>
        <a:p>
          <a:pPr marL="57150" lvl="1" indent="-57150" algn="l" defTabSz="488950">
            <a:lnSpc>
              <a:spcPct val="90000"/>
            </a:lnSpc>
            <a:spcBef>
              <a:spcPct val="0"/>
            </a:spcBef>
            <a:spcAft>
              <a:spcPct val="15000"/>
            </a:spcAft>
            <a:buChar char="••"/>
          </a:pPr>
          <a:r>
            <a:rPr lang="it-IT" sz="1100" kern="1200" dirty="0" err="1" smtClean="0"/>
            <a:t>Updated</a:t>
          </a:r>
          <a:r>
            <a:rPr lang="it-IT" sz="1100" kern="1200" dirty="0" smtClean="0"/>
            <a:t> </a:t>
          </a:r>
          <a:r>
            <a:rPr lang="it-IT" sz="1100" kern="1200" dirty="0" err="1" smtClean="0"/>
            <a:t>second</a:t>
          </a:r>
          <a:r>
            <a:rPr lang="it-IT" sz="1100" kern="1200" dirty="0" smtClean="0"/>
            <a:t> </a:t>
          </a:r>
          <a:r>
            <a:rPr lang="it-IT" sz="1100" kern="1200" dirty="0" err="1" smtClean="0"/>
            <a:t>level</a:t>
          </a:r>
          <a:r>
            <a:rPr lang="it-IT" sz="1100" kern="1200" dirty="0" smtClean="0"/>
            <a:t> OS URL</a:t>
          </a:r>
          <a:endParaRPr lang="it-IT" sz="1100" kern="1200" dirty="0"/>
        </a:p>
        <a:p>
          <a:pPr marL="57150" lvl="1" indent="-57150" algn="l" defTabSz="488950">
            <a:lnSpc>
              <a:spcPct val="90000"/>
            </a:lnSpc>
            <a:spcBef>
              <a:spcPct val="0"/>
            </a:spcBef>
            <a:spcAft>
              <a:spcPct val="15000"/>
            </a:spcAft>
            <a:buChar char="••"/>
          </a:pPr>
          <a:r>
            <a:rPr lang="it-IT" sz="1100" kern="1200" dirty="0" err="1" smtClean="0"/>
            <a:t>Protocols</a:t>
          </a:r>
          <a:r>
            <a:rPr lang="it-IT" sz="1100" kern="1200" dirty="0" smtClean="0"/>
            <a:t>: CSW + </a:t>
          </a:r>
          <a:r>
            <a:rPr lang="it-IT" sz="1100" kern="1200" dirty="0" err="1" smtClean="0"/>
            <a:t>OpenSearch</a:t>
          </a:r>
          <a:endParaRPr lang="it-IT" sz="1100" kern="1200" dirty="0"/>
        </a:p>
      </dsp:txBody>
      <dsp:txXfrm>
        <a:off x="3213506" y="2050084"/>
        <a:ext cx="1726387" cy="2445715"/>
      </dsp:txXfrm>
    </dsp:sp>
    <dsp:sp modelId="{E892B4FC-DD4B-5B44-867B-DCCB47B1C442}">
      <dsp:nvSpPr>
        <dsp:cNvPr id="0" name=""/>
        <dsp:cNvSpPr/>
      </dsp:nvSpPr>
      <dsp:spPr>
        <a:xfrm>
          <a:off x="5029809" y="1137437"/>
          <a:ext cx="467563" cy="4675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E4981-E9B8-6442-8EC0-0FE203D5AA3A}">
      <dsp:nvSpPr>
        <dsp:cNvPr id="0" name=""/>
        <dsp:cNvSpPr/>
      </dsp:nvSpPr>
      <dsp:spPr>
        <a:xfrm>
          <a:off x="5263591" y="1371219"/>
          <a:ext cx="1726387" cy="312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52" tIns="0" rIns="0" bIns="0" numCol="1" spcCol="1270" anchor="t" anchorCtr="0">
          <a:noAutofit/>
        </a:bodyPr>
        <a:lstStyle/>
        <a:p>
          <a:pPr lvl="0" algn="l" defTabSz="622300">
            <a:lnSpc>
              <a:spcPct val="90000"/>
            </a:lnSpc>
            <a:spcBef>
              <a:spcPct val="0"/>
            </a:spcBef>
            <a:spcAft>
              <a:spcPct val="35000"/>
            </a:spcAft>
          </a:pPr>
          <a:r>
            <a:rPr lang="it-IT" sz="1400" kern="1200" dirty="0" smtClean="0"/>
            <a:t>2017</a:t>
          </a:r>
          <a:endParaRPr lang="it-IT" sz="1400" kern="1200" dirty="0"/>
        </a:p>
        <a:p>
          <a:pPr marL="57150" lvl="1" indent="-57150" algn="l" defTabSz="488950">
            <a:lnSpc>
              <a:spcPct val="90000"/>
            </a:lnSpc>
            <a:spcBef>
              <a:spcPct val="0"/>
            </a:spcBef>
            <a:spcAft>
              <a:spcPct val="15000"/>
            </a:spcAft>
            <a:buChar char="••"/>
          </a:pPr>
          <a:r>
            <a:rPr lang="it-IT" sz="1100" kern="1200" dirty="0" err="1" smtClean="0"/>
            <a:t>Updated</a:t>
          </a:r>
          <a:r>
            <a:rPr lang="it-IT" sz="1100" kern="1200" dirty="0" smtClean="0"/>
            <a:t> </a:t>
          </a:r>
          <a:r>
            <a:rPr lang="it-IT" sz="1100" kern="1200" dirty="0" err="1" smtClean="0"/>
            <a:t>Brokering</a:t>
          </a:r>
          <a:r>
            <a:rPr lang="it-IT" sz="1100" kern="1200" dirty="0" smtClean="0"/>
            <a:t> </a:t>
          </a:r>
          <a:r>
            <a:rPr lang="it-IT" sz="1100" kern="1200" dirty="0" err="1" smtClean="0"/>
            <a:t>using</a:t>
          </a:r>
          <a:r>
            <a:rPr lang="it-IT" sz="1100" kern="1200" dirty="0" smtClean="0"/>
            <a:t> CMR OS</a:t>
          </a:r>
          <a:endParaRPr lang="it-IT" sz="1100" kern="1200" dirty="0"/>
        </a:p>
        <a:p>
          <a:pPr marL="57150" lvl="1" indent="-57150" algn="l" defTabSz="488950">
            <a:lnSpc>
              <a:spcPct val="90000"/>
            </a:lnSpc>
            <a:spcBef>
              <a:spcPct val="0"/>
            </a:spcBef>
            <a:spcAft>
              <a:spcPct val="15000"/>
            </a:spcAft>
            <a:buChar char="••"/>
          </a:pPr>
          <a:r>
            <a:rPr lang="it-IT" sz="1100" kern="1200" dirty="0" err="1" smtClean="0"/>
            <a:t>Protocols</a:t>
          </a:r>
          <a:r>
            <a:rPr lang="it-IT" sz="1100" kern="1200" dirty="0" smtClean="0"/>
            <a:t>:  </a:t>
          </a:r>
          <a:r>
            <a:rPr lang="it-IT" sz="1100" kern="1200" dirty="0" err="1" smtClean="0"/>
            <a:t>OpenSearch</a:t>
          </a:r>
          <a:endParaRPr lang="it-IT" sz="1100" kern="1200" dirty="0"/>
        </a:p>
      </dsp:txBody>
      <dsp:txXfrm>
        <a:off x="5263591" y="1371219"/>
        <a:ext cx="1726387" cy="3124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C47A8-58B2-6646-ADEE-5451D386541C}">
      <dsp:nvSpPr>
        <dsp:cNvPr id="0" name=""/>
        <dsp:cNvSpPr/>
      </dsp:nvSpPr>
      <dsp:spPr>
        <a:xfrm>
          <a:off x="480059" y="0"/>
          <a:ext cx="7193280" cy="44958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2A96C7-D26C-8A48-AF5D-EDD03820F3BB}">
      <dsp:nvSpPr>
        <dsp:cNvPr id="0" name=""/>
        <dsp:cNvSpPr/>
      </dsp:nvSpPr>
      <dsp:spPr>
        <a:xfrm>
          <a:off x="2152497" y="2450210"/>
          <a:ext cx="251764" cy="2517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40A52-1034-7749-B1DD-AB41FE0A1544}">
      <dsp:nvSpPr>
        <dsp:cNvPr id="0" name=""/>
        <dsp:cNvSpPr/>
      </dsp:nvSpPr>
      <dsp:spPr>
        <a:xfrm>
          <a:off x="2278379" y="2576093"/>
          <a:ext cx="2337816" cy="191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05" tIns="0" rIns="0" bIns="0" numCol="1" spcCol="1270" anchor="t" anchorCtr="0">
          <a:noAutofit/>
        </a:bodyPr>
        <a:lstStyle/>
        <a:p>
          <a:pPr lvl="0" algn="l" defTabSz="1422400">
            <a:lnSpc>
              <a:spcPct val="90000"/>
            </a:lnSpc>
            <a:spcBef>
              <a:spcPct val="0"/>
            </a:spcBef>
            <a:spcAft>
              <a:spcPct val="35000"/>
            </a:spcAft>
          </a:pPr>
          <a:r>
            <a:rPr lang="it-IT" sz="3200" kern="1200" dirty="0" smtClean="0"/>
            <a:t>2013</a:t>
          </a:r>
        </a:p>
        <a:p>
          <a:pPr marL="228600" lvl="1" indent="-228600" algn="l" defTabSz="889000">
            <a:lnSpc>
              <a:spcPct val="90000"/>
            </a:lnSpc>
            <a:spcBef>
              <a:spcPct val="0"/>
            </a:spcBef>
            <a:spcAft>
              <a:spcPct val="15000"/>
            </a:spcAft>
            <a:buChar char="••"/>
          </a:pPr>
          <a:r>
            <a:rPr lang="it-IT" sz="2000" kern="1200" dirty="0" err="1" smtClean="0"/>
            <a:t>Added</a:t>
          </a:r>
          <a:r>
            <a:rPr lang="it-IT" sz="2000" kern="1200" dirty="0" smtClean="0"/>
            <a:t> </a:t>
          </a:r>
          <a:r>
            <a:rPr lang="it-IT" sz="2000" kern="1200" dirty="0" err="1" smtClean="0"/>
            <a:t>FedEO</a:t>
          </a:r>
          <a:r>
            <a:rPr lang="it-IT" sz="2000" kern="1200" baseline="0" dirty="0" smtClean="0"/>
            <a:t> OS</a:t>
          </a:r>
          <a:endParaRPr lang="it-IT" sz="2000" kern="1200" dirty="0" smtClean="0"/>
        </a:p>
        <a:p>
          <a:pPr marL="228600" lvl="1" indent="-228600" algn="l" defTabSz="889000">
            <a:lnSpc>
              <a:spcPct val="90000"/>
            </a:lnSpc>
            <a:spcBef>
              <a:spcPct val="0"/>
            </a:spcBef>
            <a:spcAft>
              <a:spcPct val="15000"/>
            </a:spcAft>
            <a:buChar char="••"/>
          </a:pPr>
          <a:r>
            <a:rPr lang="it-IT" sz="2000" kern="1200" dirty="0" err="1" smtClean="0"/>
            <a:t>Protocols</a:t>
          </a:r>
          <a:r>
            <a:rPr lang="it-IT" sz="2000" kern="1200" dirty="0" smtClean="0"/>
            <a:t>: </a:t>
          </a:r>
          <a:r>
            <a:rPr lang="it-IT" sz="2000" kern="1200" dirty="0" err="1" smtClean="0"/>
            <a:t>OpenSearch</a:t>
          </a:r>
          <a:endParaRPr lang="it-IT" sz="2000" kern="1200" dirty="0" smtClean="0"/>
        </a:p>
      </dsp:txBody>
      <dsp:txXfrm>
        <a:off x="2278379" y="2576093"/>
        <a:ext cx="2337816" cy="1919706"/>
      </dsp:txXfrm>
    </dsp:sp>
    <dsp:sp modelId="{451E9404-5359-DE45-83EE-30CFA807EE8B}">
      <dsp:nvSpPr>
        <dsp:cNvPr id="0" name=""/>
        <dsp:cNvSpPr/>
      </dsp:nvSpPr>
      <dsp:spPr>
        <a:xfrm>
          <a:off x="4472330" y="1303782"/>
          <a:ext cx="431596" cy="431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9C4AE-E4F1-E14F-BABB-BC7BF3F0A644}">
      <dsp:nvSpPr>
        <dsp:cNvPr id="0" name=""/>
        <dsp:cNvSpPr/>
      </dsp:nvSpPr>
      <dsp:spPr>
        <a:xfrm>
          <a:off x="4688128" y="1519580"/>
          <a:ext cx="2337816" cy="29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94" tIns="0" rIns="0" bIns="0" numCol="1" spcCol="1270" anchor="t" anchorCtr="0">
          <a:noAutofit/>
        </a:bodyPr>
        <a:lstStyle/>
        <a:p>
          <a:pPr lvl="0" algn="l" defTabSz="1600200">
            <a:lnSpc>
              <a:spcPct val="90000"/>
            </a:lnSpc>
            <a:spcBef>
              <a:spcPct val="0"/>
            </a:spcBef>
            <a:spcAft>
              <a:spcPct val="35000"/>
            </a:spcAft>
          </a:pPr>
          <a:r>
            <a:rPr lang="it-IT" sz="3600" kern="1200" dirty="0" smtClean="0"/>
            <a:t>2015</a:t>
          </a:r>
          <a:endParaRPr lang="it-IT" sz="3600" kern="1200" dirty="0"/>
        </a:p>
        <a:p>
          <a:pPr marL="228600" lvl="1" indent="-228600" algn="l" defTabSz="1066800">
            <a:lnSpc>
              <a:spcPct val="90000"/>
            </a:lnSpc>
            <a:spcBef>
              <a:spcPct val="0"/>
            </a:spcBef>
            <a:spcAft>
              <a:spcPct val="15000"/>
            </a:spcAft>
            <a:buChar char="••"/>
          </a:pPr>
          <a:r>
            <a:rPr lang="it-IT" sz="2400" kern="1200" dirty="0" err="1" smtClean="0"/>
            <a:t>Updated</a:t>
          </a:r>
          <a:r>
            <a:rPr lang="it-IT" sz="2400" kern="1200" dirty="0" smtClean="0"/>
            <a:t> OS </a:t>
          </a:r>
          <a:r>
            <a:rPr lang="it-IT" sz="2400" kern="1200" dirty="0" err="1" smtClean="0"/>
            <a:t>URLs</a:t>
          </a:r>
          <a:endParaRPr lang="it-IT" sz="2400" kern="1200" dirty="0"/>
        </a:p>
        <a:p>
          <a:pPr marL="228600" lvl="1" indent="-228600" algn="l" defTabSz="1066800">
            <a:lnSpc>
              <a:spcPct val="90000"/>
            </a:lnSpc>
            <a:spcBef>
              <a:spcPct val="0"/>
            </a:spcBef>
            <a:spcAft>
              <a:spcPct val="15000"/>
            </a:spcAft>
            <a:buChar char="••"/>
          </a:pPr>
          <a:r>
            <a:rPr lang="it-IT" sz="2400" kern="1200" dirty="0" err="1" smtClean="0"/>
            <a:t>Protocols</a:t>
          </a:r>
          <a:r>
            <a:rPr lang="it-IT" sz="2400" kern="1200" dirty="0" smtClean="0"/>
            <a:t>: </a:t>
          </a:r>
          <a:r>
            <a:rPr lang="it-IT" sz="2400" kern="1200" dirty="0" err="1" smtClean="0"/>
            <a:t>OpenSearch</a:t>
          </a:r>
          <a:endParaRPr lang="it-IT" sz="2400" kern="1200" dirty="0"/>
        </a:p>
      </dsp:txBody>
      <dsp:txXfrm>
        <a:off x="4688128" y="1519580"/>
        <a:ext cx="2337816" cy="297621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4/8/2018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a:latin typeface="Times New Roman" pitchFamily="-106" charset="0"/>
            </a:endParaRPr>
          </a:p>
        </p:txBody>
      </p:sp>
    </p:spTree>
    <p:extLst>
      <p:ext uri="{BB962C8B-B14F-4D97-AF65-F5344CB8AC3E}">
        <p14:creationId xmlns:p14="http://schemas.microsoft.com/office/powerpoint/2010/main" val="4232847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513023"/>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solidFill>
                  <a:srgbClr val="002569"/>
                </a:solidFill>
              </a:rPr>
              <a:t>May 2013</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2569"/>
              </a:solidFill>
            </a:endParaRPr>
          </a:p>
        </p:txBody>
      </p:sp>
      <p:sp>
        <p:nvSpPr>
          <p:cNvPr id="6" name="Slide Number Placeholder 5"/>
          <p:cNvSpPr>
            <a:spLocks noGrp="1"/>
          </p:cNvSpPr>
          <p:nvPr>
            <p:ph type="sldNum" sz="quarter" idx="12"/>
          </p:nvPr>
        </p:nvSpPr>
        <p:spPr/>
        <p:txBody>
          <a:bodyPr/>
          <a:lstStyle/>
          <a:p>
            <a:fld id="{B4033504-764F-4D7D-8E80-01B1CC0E791C}" type="slidenum">
              <a:rPr lang="en-US" smtClean="0"/>
              <a:pPr/>
              <a:t>‹#›</a:t>
            </a:fld>
            <a:endParaRPr lang="en-US"/>
          </a:p>
        </p:txBody>
      </p:sp>
    </p:spTree>
    <p:extLst>
      <p:ext uri="{BB962C8B-B14F-4D97-AF65-F5344CB8AC3E}">
        <p14:creationId xmlns:p14="http://schemas.microsoft.com/office/powerpoint/2010/main" val="520511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5" r:id="rId2"/>
  </p:sldLayoutIdLst>
  <p:transitio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giss.ceos.org/acces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giss.ceos.org/access"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hyperlink" Target="http://wgiss.ceos.org/access"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2288457" y="909539"/>
            <a:ext cx="6568050" cy="3243445"/>
          </a:xfrm>
        </p:spPr>
        <p:txBody>
          <a:bodyPr/>
          <a:lstStyle/>
          <a:p>
            <a:r>
              <a:rPr lang="en-US" sz="4400" dirty="0"/>
              <a:t>WGISS Connected Data Assets</a:t>
            </a:r>
            <a:br>
              <a:rPr lang="en-US" sz="4400" dirty="0"/>
            </a:br>
            <a:r>
              <a:rPr lang="en-US" sz="4400" dirty="0"/>
              <a:t/>
            </a:r>
            <a:br>
              <a:rPr lang="en-US" sz="4400" dirty="0"/>
            </a:br>
            <a:r>
              <a:rPr lang="en-US" sz="2400" dirty="0" smtClean="0"/>
              <a:t>April </a:t>
            </a:r>
            <a:r>
              <a:rPr lang="en-US" sz="2400" dirty="0"/>
              <a:t>9</a:t>
            </a:r>
            <a:r>
              <a:rPr lang="en-US" sz="2400" dirty="0" smtClean="0"/>
              <a:t>, 2018</a:t>
            </a:r>
            <a:r>
              <a:rPr lang="en-US" sz="2400" dirty="0"/>
              <a:t/>
            </a:r>
            <a:br>
              <a:rPr lang="en-US" sz="2400" dirty="0"/>
            </a:br>
            <a:r>
              <a:rPr lang="en-US" sz="2400" dirty="0"/>
              <a:t>Yonsook Enloe</a:t>
            </a:r>
            <a:br>
              <a:rPr lang="en-US" sz="2400" dirty="0"/>
            </a:br>
            <a:endParaRPr lang="en-US" sz="4400" dirty="0"/>
          </a:p>
        </p:txBody>
      </p:sp>
      <p:sp>
        <p:nvSpPr>
          <p:cNvPr id="56322" name="AutoShape 2" descr="https://www.in-jaxa/fw/dfw/iwlx/kouho/intra/jaxabrand/logo/download/A2_1_blue_glay.jpg"/>
          <p:cNvSpPr>
            <a:spLocks noChangeAspect="1" noChangeArrowheads="1"/>
          </p:cNvSpPr>
          <p:nvPr/>
        </p:nvSpPr>
        <p:spPr bwMode="auto">
          <a:xfrm>
            <a:off x="63500" y="-136525"/>
            <a:ext cx="7162800" cy="44958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WGISS Work Plan Deliverables</a:t>
            </a:r>
            <a:endParaRPr lang="en-US" dirty="0"/>
          </a:p>
        </p:txBody>
      </p:sp>
      <p:sp>
        <p:nvSpPr>
          <p:cNvPr id="3" name="Content Placeholder 2"/>
          <p:cNvSpPr>
            <a:spLocks noGrp="1"/>
          </p:cNvSpPr>
          <p:nvPr>
            <p:ph idx="1"/>
          </p:nvPr>
        </p:nvSpPr>
        <p:spPr/>
        <p:txBody>
          <a:bodyPr/>
          <a:lstStyle/>
          <a:p>
            <a:r>
              <a:rPr lang="en-US" dirty="0" smtClean="0"/>
              <a:t>How-To Guides to tag datasets in the IDN for granule search via CEOS OpenSearch</a:t>
            </a:r>
          </a:p>
          <a:p>
            <a:r>
              <a:rPr lang="en-US" dirty="0" smtClean="0"/>
              <a:t>Review and update </a:t>
            </a:r>
            <a:r>
              <a:rPr lang="en-US" dirty="0" err="1" smtClean="0"/>
              <a:t>FedEO</a:t>
            </a:r>
            <a:r>
              <a:rPr lang="en-US" dirty="0" smtClean="0"/>
              <a:t> How-To Guides for Data Partner and Client Partner</a:t>
            </a:r>
          </a:p>
          <a:p>
            <a:r>
              <a:rPr lang="en-US" dirty="0" smtClean="0"/>
              <a:t>Review and update CWIC How-To Guides for Data Partner and Client Partner</a:t>
            </a:r>
          </a:p>
          <a:p>
            <a:r>
              <a:rPr lang="en-US" dirty="0" smtClean="0"/>
              <a:t>Produce How-To Guides to become WGISS Client Partner that describes how to connect and search for data in the IDN, </a:t>
            </a:r>
            <a:r>
              <a:rPr lang="en-US" dirty="0" err="1" smtClean="0"/>
              <a:t>FedEO</a:t>
            </a:r>
            <a:r>
              <a:rPr lang="en-US" dirty="0" smtClean="0"/>
              <a:t>, and CWIC</a:t>
            </a:r>
            <a:endParaRPr lang="en-US"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10</a:t>
            </a:fld>
            <a:endParaRPr lang="en-US"/>
          </a:p>
        </p:txBody>
      </p:sp>
    </p:spTree>
    <p:extLst>
      <p:ext uri="{BB962C8B-B14F-4D97-AF65-F5344CB8AC3E}">
        <p14:creationId xmlns:p14="http://schemas.microsoft.com/office/powerpoint/2010/main" val="334219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GEOSS</a:t>
            </a:r>
            <a:endParaRPr lang="en-US" dirty="0"/>
          </a:p>
        </p:txBody>
      </p:sp>
      <p:sp>
        <p:nvSpPr>
          <p:cNvPr id="3" name="Content Placeholder 2"/>
          <p:cNvSpPr>
            <a:spLocks noGrp="1"/>
          </p:cNvSpPr>
          <p:nvPr>
            <p:ph idx="1"/>
          </p:nvPr>
        </p:nvSpPr>
        <p:spPr/>
        <p:txBody>
          <a:bodyPr/>
          <a:lstStyle/>
          <a:p>
            <a:r>
              <a:rPr lang="en-US" dirty="0" smtClean="0"/>
              <a:t>The WGISS Connected Data Assets integration with GEOSS continues</a:t>
            </a:r>
          </a:p>
          <a:p>
            <a:r>
              <a:rPr lang="en-US" dirty="0" smtClean="0"/>
              <a:t>IDN registered in the GEOSS Yellow Pages</a:t>
            </a:r>
          </a:p>
          <a:p>
            <a:r>
              <a:rPr lang="en-US" dirty="0" smtClean="0"/>
              <a:t>Email and </a:t>
            </a:r>
            <a:r>
              <a:rPr lang="en-US" dirty="0" err="1" smtClean="0"/>
              <a:t>Telecon</a:t>
            </a:r>
            <a:r>
              <a:rPr lang="en-US" dirty="0" smtClean="0"/>
              <a:t> discussion about adding “IDN” to the GEO Web Portal </a:t>
            </a:r>
            <a:r>
              <a:rPr lang="en-US" dirty="0" smtClean="0">
                <a:sym typeface="Wingdings"/>
              </a:rPr>
              <a:t> “GCMD/IDN”</a:t>
            </a:r>
            <a:endParaRPr lang="en-US" dirty="0" smtClean="0"/>
          </a:p>
          <a:p>
            <a:r>
              <a:rPr lang="en-US" dirty="0" err="1"/>
              <a:t>FedEO</a:t>
            </a:r>
            <a:r>
              <a:rPr lang="en-US" dirty="0"/>
              <a:t> and CWIC accessible from Geo Web Portal and integrated via GEO </a:t>
            </a:r>
            <a:r>
              <a:rPr lang="en-US" dirty="0" smtClean="0"/>
              <a:t>DAB</a:t>
            </a:r>
          </a:p>
          <a:p>
            <a:r>
              <a:rPr lang="en-US" dirty="0" smtClean="0"/>
              <a:t>Continued participation in the GEO Data Providers workshop</a:t>
            </a:r>
          </a:p>
          <a:p>
            <a:r>
              <a:rPr lang="en-US" dirty="0" smtClean="0"/>
              <a:t>WGISS Connected Data Assets webpage on the WGISS webpage display metrics </a:t>
            </a:r>
            <a:r>
              <a:rPr lang="en-US" dirty="0" smtClean="0">
                <a:sym typeface="Wingdings"/>
              </a:rPr>
              <a:t> this info given to the GEO Sec team </a:t>
            </a:r>
          </a:p>
          <a:p>
            <a:endParaRPr lang="en-US" dirty="0"/>
          </a:p>
          <a:p>
            <a:endParaRPr lang="en-US"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11</a:t>
            </a:fld>
            <a:endParaRPr lang="en-US"/>
          </a:p>
        </p:txBody>
      </p:sp>
    </p:spTree>
    <p:extLst>
      <p:ext uri="{BB962C8B-B14F-4D97-AF65-F5344CB8AC3E}">
        <p14:creationId xmlns:p14="http://schemas.microsoft.com/office/powerpoint/2010/main" val="162420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Global </a:t>
            </a:r>
            <a:r>
              <a:rPr lang="it-IT" dirty="0" err="1"/>
              <a:t>Change</a:t>
            </a:r>
            <a:r>
              <a:rPr lang="it-IT" dirty="0"/>
              <a:t> Master Directory</a:t>
            </a:r>
          </a:p>
        </p:txBody>
      </p:sp>
      <p:graphicFrame>
        <p:nvGraphicFramePr>
          <p:cNvPr id="4" name="Segnaposto contenuto 3"/>
          <p:cNvGraphicFramePr>
            <a:graphicFrameLocks noGrp="1"/>
          </p:cNvGraphicFramePr>
          <p:nvPr>
            <p:ph sz="quarter" idx="1"/>
            <p:extLst>
              <p:ext uri="{D42A27DB-BD31-4B8C-83A1-F6EECF244321}">
                <p14:modId xmlns:p14="http://schemas.microsoft.com/office/powerpoint/2010/main" val="211612380"/>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247650" y="1879600"/>
            <a:ext cx="4890506" cy="369332"/>
          </a:xfrm>
          <a:prstGeom prst="rect">
            <a:avLst/>
          </a:prstGeom>
          <a:noFill/>
        </p:spPr>
        <p:txBody>
          <a:bodyPr wrap="none" rtlCol="0">
            <a:spAutoFit/>
          </a:bodyPr>
          <a:lstStyle/>
          <a:p>
            <a:r>
              <a:rPr lang="it-IT" dirty="0" smtClean="0"/>
              <a:t>GWP Label: </a:t>
            </a:r>
            <a:r>
              <a:rPr lang="it-IT" dirty="0"/>
              <a:t>NASA Global </a:t>
            </a:r>
            <a:r>
              <a:rPr lang="it-IT" dirty="0" err="1"/>
              <a:t>Change</a:t>
            </a:r>
            <a:r>
              <a:rPr lang="it-IT" dirty="0"/>
              <a:t> Master </a:t>
            </a:r>
            <a:r>
              <a:rPr lang="it-IT" dirty="0" smtClean="0"/>
              <a:t>Directory</a:t>
            </a:r>
            <a:endParaRPr lang="it-IT" dirty="0"/>
          </a:p>
        </p:txBody>
      </p:sp>
    </p:spTree>
    <p:extLst>
      <p:ext uri="{BB962C8B-B14F-4D97-AF65-F5344CB8AC3E}">
        <p14:creationId xmlns:p14="http://schemas.microsoft.com/office/powerpoint/2010/main" val="60115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CWIC</a:t>
            </a:r>
          </a:p>
        </p:txBody>
      </p:sp>
      <p:graphicFrame>
        <p:nvGraphicFramePr>
          <p:cNvPr id="4" name="Segnaposto contenuto 3"/>
          <p:cNvGraphicFramePr>
            <a:graphicFrameLocks noGrp="1"/>
          </p:cNvGraphicFramePr>
          <p:nvPr>
            <p:ph sz="quarter" idx="1"/>
            <p:extLst>
              <p:ext uri="{D42A27DB-BD31-4B8C-83A1-F6EECF244321}">
                <p14:modId xmlns:p14="http://schemas.microsoft.com/office/powerpoint/2010/main" val="1651906161"/>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247650" y="1879600"/>
            <a:ext cx="5270738" cy="369332"/>
          </a:xfrm>
          <a:prstGeom prst="rect">
            <a:avLst/>
          </a:prstGeom>
          <a:noFill/>
        </p:spPr>
        <p:txBody>
          <a:bodyPr wrap="none" rtlCol="0">
            <a:spAutoFit/>
          </a:bodyPr>
          <a:lstStyle/>
          <a:p>
            <a:r>
              <a:rPr lang="it-IT" dirty="0" smtClean="0"/>
              <a:t>GWP Label: </a:t>
            </a:r>
            <a:r>
              <a:rPr lang="it-IT" dirty="0"/>
              <a:t>CEOS WGISS </a:t>
            </a:r>
            <a:r>
              <a:rPr lang="it-IT" dirty="0" err="1"/>
              <a:t>Integrated</a:t>
            </a:r>
            <a:r>
              <a:rPr lang="it-IT" dirty="0"/>
              <a:t> </a:t>
            </a:r>
            <a:r>
              <a:rPr lang="it-IT" dirty="0" err="1"/>
              <a:t>Catalog</a:t>
            </a:r>
            <a:r>
              <a:rPr lang="it-IT" dirty="0"/>
              <a:t> (CWIC</a:t>
            </a:r>
            <a:r>
              <a:rPr lang="it-IT" dirty="0" smtClean="0"/>
              <a:t>)</a:t>
            </a:r>
            <a:endParaRPr lang="it-IT" dirty="0"/>
          </a:p>
        </p:txBody>
      </p:sp>
    </p:spTree>
    <p:extLst>
      <p:ext uri="{BB962C8B-B14F-4D97-AF65-F5344CB8AC3E}">
        <p14:creationId xmlns:p14="http://schemas.microsoft.com/office/powerpoint/2010/main" val="31546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FedEO</a:t>
            </a:r>
            <a:endParaRPr lang="it-IT" dirty="0"/>
          </a:p>
        </p:txBody>
      </p:sp>
      <p:graphicFrame>
        <p:nvGraphicFramePr>
          <p:cNvPr id="4" name="Segnaposto contenuto 3"/>
          <p:cNvGraphicFramePr>
            <a:graphicFrameLocks noGrp="1"/>
          </p:cNvGraphicFramePr>
          <p:nvPr>
            <p:ph sz="quarter" idx="1"/>
            <p:extLst>
              <p:ext uri="{D42A27DB-BD31-4B8C-83A1-F6EECF244321}">
                <p14:modId xmlns:p14="http://schemas.microsoft.com/office/powerpoint/2010/main" val="764646687"/>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247650" y="1879600"/>
            <a:ext cx="5182444" cy="369332"/>
          </a:xfrm>
          <a:prstGeom prst="rect">
            <a:avLst/>
          </a:prstGeom>
          <a:noFill/>
        </p:spPr>
        <p:txBody>
          <a:bodyPr wrap="none" rtlCol="0">
            <a:spAutoFit/>
          </a:bodyPr>
          <a:lstStyle/>
          <a:p>
            <a:r>
              <a:rPr lang="it-IT" dirty="0" smtClean="0"/>
              <a:t>GWP Label: </a:t>
            </a:r>
            <a:r>
              <a:rPr lang="it-IT" dirty="0" err="1"/>
              <a:t>Federated</a:t>
            </a:r>
            <a:r>
              <a:rPr lang="it-IT" dirty="0"/>
              <a:t> EO Gateway (</a:t>
            </a:r>
            <a:r>
              <a:rPr lang="it-IT" dirty="0" err="1"/>
              <a:t>FedEO</a:t>
            </a:r>
            <a:r>
              <a:rPr lang="it-IT" dirty="0"/>
              <a:t>) - </a:t>
            </a:r>
            <a:r>
              <a:rPr lang="it-IT" dirty="0" smtClean="0"/>
              <a:t>CEOS</a:t>
            </a:r>
            <a:endParaRPr lang="it-IT" dirty="0"/>
          </a:p>
        </p:txBody>
      </p:sp>
    </p:spTree>
    <p:extLst>
      <p:ext uri="{BB962C8B-B14F-4D97-AF65-F5344CB8AC3E}">
        <p14:creationId xmlns:p14="http://schemas.microsoft.com/office/powerpoint/2010/main" val="19498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System Level Team</a:t>
            </a:r>
          </a:p>
        </p:txBody>
      </p:sp>
      <p:sp>
        <p:nvSpPr>
          <p:cNvPr id="6" name="Content Placeholder 2"/>
          <p:cNvSpPr>
            <a:spLocks noGrp="1"/>
          </p:cNvSpPr>
          <p:nvPr>
            <p:ph idx="1"/>
          </p:nvPr>
        </p:nvSpPr>
        <p:spPr>
          <a:xfrm>
            <a:off x="4343400" y="1905000"/>
            <a:ext cx="4648200" cy="2210862"/>
          </a:xfrm>
        </p:spPr>
        <p:txBody>
          <a:bodyPr/>
          <a:lstStyle/>
          <a:p>
            <a:r>
              <a:rPr lang="en-US" sz="1400" dirty="0"/>
              <a:t>Coordinate operations, maintenance and evolution activities (e.g. for infrastructure, standards adoption, </a:t>
            </a:r>
            <a:r>
              <a:rPr lang="en-US" sz="1400" dirty="0" err="1"/>
              <a:t>etc</a:t>
            </a:r>
            <a:r>
              <a:rPr lang="en-US" sz="1400" dirty="0"/>
              <a:t>).</a:t>
            </a:r>
          </a:p>
          <a:p>
            <a:endParaRPr lang="en-US" sz="1400" dirty="0"/>
          </a:p>
          <a:p>
            <a:r>
              <a:rPr lang="en-US" sz="1400" dirty="0"/>
              <a:t>On-board new data partners</a:t>
            </a:r>
          </a:p>
          <a:p>
            <a:endParaRPr lang="en-US" sz="1400" dirty="0"/>
          </a:p>
          <a:p>
            <a:r>
              <a:rPr lang="en-US" sz="1400" dirty="0"/>
              <a:t>Provide technical support for client partners</a:t>
            </a:r>
          </a:p>
          <a:p>
            <a:endParaRPr lang="en-US" sz="1400" dirty="0"/>
          </a:p>
          <a:p>
            <a:r>
              <a:rPr lang="en-US" sz="1400" dirty="0"/>
              <a:t>Monitor the health of the federated system and report outages and errors etc. to the partners</a:t>
            </a:r>
          </a:p>
          <a:p>
            <a:endParaRPr lang="en-US" sz="1400" dirty="0"/>
          </a:p>
          <a:p>
            <a:r>
              <a:rPr lang="en-US" sz="1400" dirty="0"/>
              <a:t>Test all the components of the federated system, including end to end search and data access</a:t>
            </a:r>
          </a:p>
          <a:p>
            <a:endParaRPr lang="en-US" sz="1400" dirty="0"/>
          </a:p>
          <a:p>
            <a:r>
              <a:rPr lang="en-US" sz="1400" dirty="0"/>
              <a:t>Work with data and client partners to identify and resolve system and component bugs</a:t>
            </a:r>
          </a:p>
          <a:p>
            <a:endParaRPr lang="en-US" sz="1400" dirty="0"/>
          </a:p>
          <a:p>
            <a:r>
              <a:rPr lang="en-US" sz="1400" dirty="0"/>
              <a:t>Provide support for metrics collection</a:t>
            </a:r>
          </a:p>
          <a:p>
            <a:endParaRPr lang="en-US" sz="2000" dirty="0"/>
          </a:p>
          <a:p>
            <a:endParaRPr lang="en-US" sz="2000" dirty="0"/>
          </a:p>
        </p:txBody>
      </p:sp>
      <p:sp>
        <p:nvSpPr>
          <p:cNvPr id="5" name="Rectangle 4"/>
          <p:cNvSpPr/>
          <p:nvPr/>
        </p:nvSpPr>
        <p:spPr>
          <a:xfrm>
            <a:off x="381000" y="1371600"/>
            <a:ext cx="8458200" cy="646331"/>
          </a:xfrm>
          <a:prstGeom prst="rect">
            <a:avLst/>
          </a:prstGeom>
        </p:spPr>
        <p:txBody>
          <a:bodyPr wrap="square">
            <a:spAutoFit/>
          </a:bodyPr>
          <a:lstStyle/>
          <a:p>
            <a:pPr marL="0" indent="0">
              <a:buNone/>
            </a:pPr>
            <a:r>
              <a:rPr lang="en-US" b="1" dirty="0"/>
              <a:t>Created an integrated system team to coordinate and oversee the WGISS integrated system and standards:</a:t>
            </a:r>
          </a:p>
        </p:txBody>
      </p:sp>
      <p:sp>
        <p:nvSpPr>
          <p:cNvPr id="8" name="Rectangle 7"/>
          <p:cNvSpPr/>
          <p:nvPr/>
        </p:nvSpPr>
        <p:spPr>
          <a:xfrm>
            <a:off x="5582722" y="6642556"/>
            <a:ext cx="2646878" cy="215444"/>
          </a:xfrm>
          <a:prstGeom prst="rect">
            <a:avLst/>
          </a:prstGeom>
        </p:spPr>
        <p:txBody>
          <a:bodyPr wrap="none">
            <a:spAutoFit/>
          </a:bodyPr>
          <a:lstStyle/>
          <a:p>
            <a:r>
              <a:rPr lang="en-US" sz="800" dirty="0"/>
              <a:t>Image Source: http://professionbiz.com/archives/7347</a:t>
            </a:r>
          </a:p>
        </p:txBody>
      </p:sp>
      <p:pic>
        <p:nvPicPr>
          <p:cNvPr id="3" name="Picture 2" descr="2017 Sept group-photo-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0600"/>
            <a:ext cx="4250265" cy="3187700"/>
          </a:xfrm>
          <a:prstGeom prst="rect">
            <a:avLst/>
          </a:prstGeom>
        </p:spPr>
      </p:pic>
    </p:spTree>
    <p:extLst>
      <p:ext uri="{BB962C8B-B14F-4D97-AF65-F5344CB8AC3E}">
        <p14:creationId xmlns:p14="http://schemas.microsoft.com/office/powerpoint/2010/main" val="127401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WGISS Federation</a:t>
            </a:r>
          </a:p>
        </p:txBody>
      </p:sp>
      <p:sp>
        <p:nvSpPr>
          <p:cNvPr id="3" name="Content Placeholder 2"/>
          <p:cNvSpPr>
            <a:spLocks noGrp="1"/>
          </p:cNvSpPr>
          <p:nvPr>
            <p:ph idx="1"/>
          </p:nvPr>
        </p:nvSpPr>
        <p:spPr/>
        <p:txBody>
          <a:bodyPr/>
          <a:lstStyle/>
          <a:p>
            <a:r>
              <a:rPr lang="en-US" sz="2000" dirty="0"/>
              <a:t>Data collection registration at the IDN using the IDN keywords;  Info about how granule search is supported will be included in the data collection </a:t>
            </a:r>
            <a:r>
              <a:rPr lang="en-US" sz="2000" dirty="0" smtClean="0"/>
              <a:t>registration;  Tag for granule access;</a:t>
            </a:r>
            <a:endParaRPr lang="en-US" sz="2000" dirty="0"/>
          </a:p>
          <a:p>
            <a:r>
              <a:rPr lang="en-US" sz="2000" dirty="0"/>
              <a:t>Data partners need to support 1 of the 2 supported WGISS standards </a:t>
            </a:r>
          </a:p>
          <a:p>
            <a:pPr lvl="1"/>
            <a:r>
              <a:rPr lang="en-US" sz="2000" dirty="0"/>
              <a:t>CEOS OpenSearch Best Practices (v 2)</a:t>
            </a:r>
          </a:p>
          <a:p>
            <a:pPr lvl="1"/>
            <a:r>
              <a:rPr lang="en-US" sz="2000" dirty="0"/>
              <a:t>OGC CSW 2.0.2</a:t>
            </a:r>
          </a:p>
          <a:p>
            <a:r>
              <a:rPr lang="en-US" sz="2000" dirty="0"/>
              <a:t>All searchable data must have a data access path</a:t>
            </a:r>
          </a:p>
          <a:p>
            <a:pPr lvl="1"/>
            <a:r>
              <a:rPr lang="en-US" sz="2000" dirty="0"/>
              <a:t>Data download</a:t>
            </a:r>
          </a:p>
          <a:p>
            <a:pPr lvl="1"/>
            <a:r>
              <a:rPr lang="en-US" sz="2000" dirty="0"/>
              <a:t>Data order  (free or with cost)</a:t>
            </a:r>
          </a:p>
          <a:p>
            <a:pPr lvl="1"/>
            <a:r>
              <a:rPr lang="en-US" sz="2000" dirty="0"/>
              <a:t>Email order (free or with cost)</a:t>
            </a:r>
          </a:p>
          <a:p>
            <a:r>
              <a:rPr lang="en-US" sz="2000" dirty="0"/>
              <a:t>Servers must have high availability (99%?)</a:t>
            </a:r>
          </a:p>
          <a:p>
            <a:r>
              <a:rPr lang="en-US" sz="2000" dirty="0"/>
              <a:t>A technical POC needed for each data partner</a:t>
            </a:r>
          </a:p>
          <a:p>
            <a:pPr marL="0" indent="0">
              <a:buNone/>
            </a:pPr>
            <a:endParaRPr lang="en-US" sz="2000" dirty="0"/>
          </a:p>
          <a:p>
            <a:endParaRPr lang="en-US" sz="2000" dirty="0"/>
          </a:p>
        </p:txBody>
      </p:sp>
    </p:spTree>
    <p:extLst>
      <p:ext uri="{BB962C8B-B14F-4D97-AF65-F5344CB8AC3E}">
        <p14:creationId xmlns:p14="http://schemas.microsoft.com/office/powerpoint/2010/main" val="2568003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Partners</a:t>
            </a:r>
          </a:p>
        </p:txBody>
      </p:sp>
      <p:sp>
        <p:nvSpPr>
          <p:cNvPr id="3" name="Content Placeholder 2"/>
          <p:cNvSpPr>
            <a:spLocks noGrp="1"/>
          </p:cNvSpPr>
          <p:nvPr>
            <p:ph idx="1"/>
          </p:nvPr>
        </p:nvSpPr>
        <p:spPr/>
        <p:txBody>
          <a:bodyPr/>
          <a:lstStyle/>
          <a:p>
            <a:r>
              <a:rPr lang="en-US" sz="2000" dirty="0"/>
              <a:t>Clients can offer search and access to all the satellite data available through the WGISS Federation</a:t>
            </a:r>
          </a:p>
          <a:p>
            <a:r>
              <a:rPr lang="en-US" sz="2000" dirty="0"/>
              <a:t>Clients can offer search and access to a limited subset of data available through the WGISS Federation along with other services through tagging (e.g. CWIC, </a:t>
            </a:r>
            <a:r>
              <a:rPr lang="en-US" sz="2000" dirty="0" err="1"/>
              <a:t>FedEO</a:t>
            </a:r>
            <a:r>
              <a:rPr lang="en-US" sz="2000" dirty="0"/>
              <a:t>, LSI, Carbon,</a:t>
            </a:r>
            <a:r>
              <a:rPr lang="is-IS" sz="2000" dirty="0"/>
              <a:t>…)</a:t>
            </a:r>
            <a:endParaRPr lang="en-US" sz="2000" dirty="0"/>
          </a:p>
          <a:p>
            <a:r>
              <a:rPr lang="en-US" sz="2000" dirty="0"/>
              <a:t>Clients can offer support for a 2-step search</a:t>
            </a:r>
          </a:p>
          <a:p>
            <a:pPr lvl="1"/>
            <a:r>
              <a:rPr lang="en-US" sz="2000" dirty="0"/>
              <a:t>Discovery through collection search using platform, instrument, science keywords, etc. (IDN).  The IDN data record will contain info about how granule search is supported</a:t>
            </a:r>
          </a:p>
          <a:p>
            <a:pPr lvl="1"/>
            <a:r>
              <a:rPr lang="en-US" sz="2000" dirty="0"/>
              <a:t>Search granule metadata at data partners via CWIC, </a:t>
            </a:r>
            <a:r>
              <a:rPr lang="en-US" sz="2000" dirty="0" err="1"/>
              <a:t>FedEO</a:t>
            </a:r>
            <a:r>
              <a:rPr lang="en-US" sz="2000" dirty="0"/>
              <a:t>, Independent servers</a:t>
            </a:r>
          </a:p>
          <a:p>
            <a:r>
              <a:rPr lang="en-US" sz="2000" dirty="0"/>
              <a:t>All granule search results will contain links to data access</a:t>
            </a:r>
          </a:p>
        </p:txBody>
      </p:sp>
    </p:spTree>
    <p:extLst>
      <p:ext uri="{BB962C8B-B14F-4D97-AF65-F5344CB8AC3E}">
        <p14:creationId xmlns:p14="http://schemas.microsoft.com/office/powerpoint/2010/main" val="154787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a:t>
            </a:r>
            <a:r>
              <a:rPr lang="en-US" dirty="0" smtClean="0"/>
              <a:t>and Future Happenings</a:t>
            </a:r>
            <a:endParaRPr lang="en-US" dirty="0"/>
          </a:p>
        </p:txBody>
      </p:sp>
      <p:sp>
        <p:nvSpPr>
          <p:cNvPr id="3" name="Content Placeholder 2"/>
          <p:cNvSpPr>
            <a:spLocks noGrp="1"/>
          </p:cNvSpPr>
          <p:nvPr>
            <p:ph idx="1"/>
          </p:nvPr>
        </p:nvSpPr>
        <p:spPr/>
        <p:txBody>
          <a:bodyPr/>
          <a:lstStyle/>
          <a:p>
            <a:r>
              <a:rPr lang="en-US" sz="1800" dirty="0" smtClean="0"/>
              <a:t>Came </a:t>
            </a:r>
            <a:r>
              <a:rPr lang="en-US" sz="1800" dirty="0"/>
              <a:t>to agreement on the resolution of the interoperability issues and documented those in the CEOS OpenSearch Best Practices </a:t>
            </a:r>
            <a:r>
              <a:rPr lang="en-US" sz="1800" dirty="0" smtClean="0"/>
              <a:t>document</a:t>
            </a:r>
          </a:p>
          <a:p>
            <a:r>
              <a:rPr lang="en-US" sz="1800" dirty="0" smtClean="0"/>
              <a:t>Team review of OGC </a:t>
            </a:r>
            <a:r>
              <a:rPr lang="en-US" sz="1800" dirty="0"/>
              <a:t>17-003 </a:t>
            </a:r>
            <a:r>
              <a:rPr lang="en-US" sz="1800" dirty="0" smtClean="0"/>
              <a:t>(OpenSearch-EO </a:t>
            </a:r>
            <a:r>
              <a:rPr lang="en-US" sz="1800" dirty="0" err="1" smtClean="0"/>
              <a:t>GeoJSON</a:t>
            </a:r>
            <a:r>
              <a:rPr lang="en-US" sz="1800" dirty="0" smtClean="0"/>
              <a:t> Response Encoding Standard) completed</a:t>
            </a:r>
          </a:p>
          <a:p>
            <a:r>
              <a:rPr lang="en-US" sz="1800" dirty="0" smtClean="0"/>
              <a:t>Team review of OGC 13-026r9 (OpenSearch Extension for EO) completed</a:t>
            </a:r>
          </a:p>
          <a:p>
            <a:r>
              <a:rPr lang="en-US" sz="1800" dirty="0" err="1"/>
              <a:t>FedEO</a:t>
            </a:r>
            <a:r>
              <a:rPr lang="en-US" sz="1800" dirty="0"/>
              <a:t> data collections being registered in the IDN</a:t>
            </a:r>
          </a:p>
          <a:p>
            <a:pPr lvl="1"/>
            <a:r>
              <a:rPr lang="en-US" sz="1600" dirty="0" err="1"/>
              <a:t>FedEO</a:t>
            </a:r>
            <a:r>
              <a:rPr lang="en-US" sz="1600" dirty="0"/>
              <a:t> datasets registered in the IDN will be </a:t>
            </a:r>
            <a:r>
              <a:rPr lang="en-US" sz="1600" dirty="0" smtClean="0"/>
              <a:t>tagged</a:t>
            </a:r>
          </a:p>
          <a:p>
            <a:pPr lvl="1"/>
            <a:r>
              <a:rPr lang="en-US" sz="1600" dirty="0" smtClean="0"/>
              <a:t>OS access to </a:t>
            </a:r>
            <a:r>
              <a:rPr lang="en-US" sz="1600" dirty="0" err="1" smtClean="0"/>
              <a:t>FedEO</a:t>
            </a:r>
            <a:r>
              <a:rPr lang="en-US" sz="1600" dirty="0" smtClean="0"/>
              <a:t> datasets in IDN will be directed to </a:t>
            </a:r>
            <a:r>
              <a:rPr lang="en-US" sz="1600" dirty="0" err="1" smtClean="0"/>
              <a:t>FedEO</a:t>
            </a:r>
            <a:endParaRPr lang="en-US" sz="1600" dirty="0"/>
          </a:p>
          <a:p>
            <a:r>
              <a:rPr lang="en-US" sz="1800" dirty="0"/>
              <a:t>ECV collections will be registered in the IDN (</a:t>
            </a:r>
            <a:r>
              <a:rPr lang="en-US" sz="1800" dirty="0" err="1"/>
              <a:t>Mirko</a:t>
            </a:r>
            <a:r>
              <a:rPr lang="en-US" sz="1800" dirty="0"/>
              <a:t> contacting data </a:t>
            </a:r>
            <a:r>
              <a:rPr lang="en-US" sz="1800" dirty="0" smtClean="0"/>
              <a:t>providers)</a:t>
            </a:r>
          </a:p>
          <a:p>
            <a:r>
              <a:rPr lang="en-US" sz="1800" dirty="0" smtClean="0"/>
              <a:t>Continuing integration with GEOSS </a:t>
            </a:r>
          </a:p>
          <a:p>
            <a:r>
              <a:rPr lang="en-US" sz="1800" dirty="0" smtClean="0"/>
              <a:t>CWIC </a:t>
            </a:r>
            <a:r>
              <a:rPr lang="en-US" sz="1800" dirty="0"/>
              <a:t>Smart Client Validator for CEOS OS conformance testing</a:t>
            </a:r>
          </a:p>
          <a:p>
            <a:r>
              <a:rPr lang="en-US" sz="1800" dirty="0"/>
              <a:t>Conformance Test document led by </a:t>
            </a:r>
            <a:r>
              <a:rPr lang="en-US" sz="1800" dirty="0" smtClean="0"/>
              <a:t>ESA</a:t>
            </a:r>
          </a:p>
          <a:p>
            <a:r>
              <a:rPr lang="en-US" sz="1800" dirty="0" smtClean="0"/>
              <a:t>Will be producing WGISS Client Partner Guide</a:t>
            </a:r>
          </a:p>
          <a:p>
            <a:pPr marL="0" indent="0">
              <a:buNone/>
            </a:pPr>
            <a:endParaRPr lang="en-US" sz="1800" dirty="0"/>
          </a:p>
          <a:p>
            <a:pPr marL="0" indent="0">
              <a:buNone/>
            </a:pPr>
            <a:endParaRPr lang="en-US" sz="1800" dirty="0"/>
          </a:p>
          <a:p>
            <a:pPr marL="0" indent="0">
              <a:buNone/>
            </a:pPr>
            <a:endParaRPr lang="en-US" sz="2000" dirty="0"/>
          </a:p>
          <a:p>
            <a:endParaRPr lang="en-US" sz="2000" dirty="0"/>
          </a:p>
          <a:p>
            <a:endParaRPr lang="en-US" sz="2000" dirty="0"/>
          </a:p>
          <a:p>
            <a:endParaRPr lang="en-US" dirty="0"/>
          </a:p>
          <a:p>
            <a:endParaRPr lang="en-US"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18</a:t>
            </a:fld>
            <a:endParaRPr lang="en-US"/>
          </a:p>
        </p:txBody>
      </p:sp>
    </p:spTree>
    <p:extLst>
      <p:ext uri="{BB962C8B-B14F-4D97-AF65-F5344CB8AC3E}">
        <p14:creationId xmlns:p14="http://schemas.microsoft.com/office/powerpoint/2010/main" val="137113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3" name="Content Placeholder 2"/>
          <p:cNvSpPr>
            <a:spLocks noGrp="1"/>
          </p:cNvSpPr>
          <p:nvPr>
            <p:ph idx="1"/>
          </p:nvPr>
        </p:nvSpPr>
        <p:spPr/>
        <p:txBody>
          <a:bodyPr/>
          <a:lstStyle/>
          <a:p>
            <a:r>
              <a:rPr lang="en-US" dirty="0" smtClean="0"/>
              <a:t>WGISS Connected Assets Status</a:t>
            </a:r>
          </a:p>
          <a:p>
            <a:r>
              <a:rPr lang="en-US" dirty="0" smtClean="0"/>
              <a:t>IDN and ECV Status</a:t>
            </a:r>
          </a:p>
          <a:p>
            <a:r>
              <a:rPr lang="en-US" dirty="0" err="1" smtClean="0"/>
              <a:t>FedEO</a:t>
            </a:r>
            <a:r>
              <a:rPr lang="en-US" dirty="0" smtClean="0"/>
              <a:t> Update</a:t>
            </a:r>
          </a:p>
          <a:p>
            <a:r>
              <a:rPr lang="en-US" dirty="0" smtClean="0"/>
              <a:t>CWIC Update</a:t>
            </a:r>
          </a:p>
          <a:p>
            <a:r>
              <a:rPr lang="en-US" dirty="0" smtClean="0"/>
              <a:t>China (NRSCC) and </a:t>
            </a:r>
            <a:r>
              <a:rPr lang="en-US" dirty="0" err="1" smtClean="0"/>
              <a:t>ChinaGEOSS</a:t>
            </a:r>
            <a:r>
              <a:rPr lang="en-US" dirty="0" smtClean="0"/>
              <a:t> Status</a:t>
            </a:r>
          </a:p>
          <a:p>
            <a:r>
              <a:rPr lang="en-US" dirty="0" smtClean="0"/>
              <a:t>Carbon Portal and Strategy Demonstration</a:t>
            </a:r>
          </a:p>
          <a:p>
            <a:r>
              <a:rPr lang="en-US" dirty="0" smtClean="0"/>
              <a:t>OGC Documentation Specs </a:t>
            </a:r>
          </a:p>
          <a:p>
            <a:pPr lvl="1"/>
            <a:r>
              <a:rPr lang="en-US" dirty="0" smtClean="0"/>
              <a:t>OGC 17-003</a:t>
            </a:r>
          </a:p>
          <a:p>
            <a:pPr lvl="1"/>
            <a:r>
              <a:rPr lang="en-US" dirty="0" smtClean="0"/>
              <a:t>OGC 13-026r9</a:t>
            </a:r>
          </a:p>
          <a:p>
            <a:r>
              <a:rPr lang="en-US" dirty="0" smtClean="0"/>
              <a:t>CEOS OpenSearch Project Report</a:t>
            </a:r>
          </a:p>
          <a:p>
            <a:pPr lvl="1"/>
            <a:r>
              <a:rPr lang="en-US" dirty="0" smtClean="0"/>
              <a:t>Conformance Test Document and OGC Docs</a:t>
            </a:r>
          </a:p>
          <a:p>
            <a:r>
              <a:rPr lang="en-US" dirty="0" smtClean="0"/>
              <a:t>Data Asset Enhancement – Synergies with FDA</a:t>
            </a:r>
            <a:endParaRPr lang="en-US"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2</a:t>
            </a:fld>
            <a:endParaRPr lang="en-US"/>
          </a:p>
        </p:txBody>
      </p:sp>
    </p:spTree>
    <p:extLst>
      <p:ext uri="{BB962C8B-B14F-4D97-AF65-F5344CB8AC3E}">
        <p14:creationId xmlns:p14="http://schemas.microsoft.com/office/powerpoint/2010/main" val="346372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WGISS </a:t>
            </a:r>
            <a:r>
              <a:rPr lang="en-US" dirty="0" err="1" smtClean="0"/>
              <a:t>Workplan</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Discovery and Access</a:t>
            </a:r>
          </a:p>
          <a:p>
            <a:pPr marL="0" indent="0">
              <a:buNone/>
            </a:pPr>
            <a:r>
              <a:rPr lang="en-US" sz="1600" dirty="0"/>
              <a:t>The WGISS Connected Data Assets include the International Directory Network (IDN), </a:t>
            </a:r>
            <a:r>
              <a:rPr lang="en-US" sz="1600" dirty="0" err="1"/>
              <a:t>FedEO</a:t>
            </a:r>
            <a:r>
              <a:rPr lang="en-US" sz="1600" dirty="0"/>
              <a:t> (Federated Earth Observation Gateway), and CWIC (CEOS WGISS Integrated Catalog). WGISS- supported standards are now used to search and access data from thousands of collections and hundreds of millions of inventory records, with additional data collections and inventory records from CEOS Agencies being added daily to this integrated system.</a:t>
            </a:r>
          </a:p>
          <a:p>
            <a:pPr marL="0" indent="0">
              <a:buNone/>
            </a:pPr>
            <a:r>
              <a:rPr lang="en-US" sz="1600" dirty="0"/>
              <a:t>The WGISS Connected Data Assets also provide access to CEOS Agency datasets through their integration with the GEOSS (Global Observation System of Systems) Common Infrastructure (GCI). More and more, CEOS Agencies continue to adopt the WGISS-supported standards and make their data discoverable via the WGISS Connected Data Assets</a:t>
            </a:r>
            <a:r>
              <a:rPr lang="en-US" sz="1600" dirty="0" smtClean="0"/>
              <a:t>.</a:t>
            </a:r>
          </a:p>
          <a:p>
            <a:pPr marL="0" indent="0">
              <a:buNone/>
            </a:pPr>
            <a:endParaRPr lang="en-US" sz="1600" dirty="0"/>
          </a:p>
          <a:p>
            <a:pPr marL="0" indent="0">
              <a:buNone/>
            </a:pPr>
            <a:r>
              <a:rPr lang="en-US" sz="1600" dirty="0"/>
              <a:t>The WGISS Connected Data Assets System Level Team provides coordination and oversight of the operations and evolution of this integrated system and also provides technical support for CEOS partners that offer access to data and to client partners that connect to the data sources </a:t>
            </a:r>
            <a:r>
              <a:rPr lang="en-US" sz="1600" dirty="0" smtClean="0"/>
              <a:t> </a:t>
            </a:r>
            <a:endParaRPr lang="en-US" sz="1600" dirty="0"/>
          </a:p>
          <a:p>
            <a:pPr marL="0" indent="0">
              <a:buNone/>
            </a:pPr>
            <a:endParaRPr lang="en-US" sz="1600"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3</a:t>
            </a:fld>
            <a:endParaRPr lang="en-US"/>
          </a:p>
        </p:txBody>
      </p:sp>
    </p:spTree>
    <p:extLst>
      <p:ext uri="{BB962C8B-B14F-4D97-AF65-F5344CB8AC3E}">
        <p14:creationId xmlns:p14="http://schemas.microsoft.com/office/powerpoint/2010/main" val="234822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Connected Data Assets</a:t>
            </a:r>
          </a:p>
        </p:txBody>
      </p:sp>
      <p:pic>
        <p:nvPicPr>
          <p:cNvPr id="4" name="Content Placeholder 3"/>
          <p:cNvPicPr>
            <a:picLocks noGrp="1" noChangeAspect="1"/>
          </p:cNvPicPr>
          <p:nvPr>
            <p:ph idx="1"/>
          </p:nvPr>
        </p:nvPicPr>
        <p:blipFill>
          <a:blip r:embed="rId2"/>
          <a:stretch>
            <a:fillRect/>
          </a:stretch>
        </p:blipFill>
        <p:spPr>
          <a:xfrm>
            <a:off x="296863" y="1514078"/>
            <a:ext cx="8445500" cy="4750593"/>
          </a:xfrm>
          <a:prstGeom prst="rect">
            <a:avLst/>
          </a:prstGeom>
        </p:spPr>
      </p:pic>
    </p:spTree>
    <p:extLst>
      <p:ext uri="{BB962C8B-B14F-4D97-AF65-F5344CB8AC3E}">
        <p14:creationId xmlns:p14="http://schemas.microsoft.com/office/powerpoint/2010/main" val="386780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WGISS Assets Metrics</a:t>
            </a:r>
            <a:endParaRPr lang="en-US" dirty="0"/>
          </a:p>
        </p:txBody>
      </p:sp>
      <p:sp>
        <p:nvSpPr>
          <p:cNvPr id="3" name="Content Placeholder 2"/>
          <p:cNvSpPr>
            <a:spLocks noGrp="1"/>
          </p:cNvSpPr>
          <p:nvPr>
            <p:ph idx="1"/>
          </p:nvPr>
        </p:nvSpPr>
        <p:spPr/>
        <p:txBody>
          <a:bodyPr/>
          <a:lstStyle/>
          <a:p>
            <a:r>
              <a:rPr lang="en-US" dirty="0" smtClean="0"/>
              <a:t>Discoverable collections (via IDN) – over 32,000+</a:t>
            </a:r>
          </a:p>
          <a:p>
            <a:pPr lvl="1"/>
            <a:r>
              <a:rPr lang="en-US" dirty="0" smtClean="0"/>
              <a:t>Over 15,000+ GEOSS Data Core</a:t>
            </a:r>
          </a:p>
          <a:p>
            <a:r>
              <a:rPr lang="en-US" dirty="0" smtClean="0"/>
              <a:t>Searchable Granules – over 296+ million (more added daily from live missions)</a:t>
            </a:r>
          </a:p>
          <a:p>
            <a:pPr marL="0" indent="0">
              <a:buNone/>
            </a:pPr>
            <a:endParaRPr lang="en-US" dirty="0" smtClean="0"/>
          </a:p>
          <a:p>
            <a:r>
              <a:rPr lang="en-US" dirty="0" smtClean="0"/>
              <a:t>Contributing Agencies:  ESA, NASA, NOAA, USGS, ISRO, INPE, EUMETSAT, CNES, </a:t>
            </a:r>
            <a:r>
              <a:rPr lang="is-IS" dirty="0" smtClean="0"/>
              <a:t>…</a:t>
            </a:r>
          </a:p>
          <a:p>
            <a:pPr marL="0" indent="0">
              <a:buNone/>
            </a:pPr>
            <a:endParaRPr lang="is-IS" dirty="0" smtClean="0"/>
          </a:p>
          <a:p>
            <a:r>
              <a:rPr lang="is-IS" dirty="0" smtClean="0"/>
              <a:t>Additional Agencies working on connecting data assets:  ChinaGEOSS, China (NRSCC), NOAA One-Stop</a:t>
            </a:r>
            <a:endParaRPr lang="en-US" dirty="0" smtClean="0"/>
          </a:p>
          <a:p>
            <a:r>
              <a:rPr lang="en-US" dirty="0" smtClean="0"/>
              <a:t>Additional data partners welcome!</a:t>
            </a:r>
            <a:endParaRPr lang="en-US"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5</a:t>
            </a:fld>
            <a:endParaRPr lang="en-US"/>
          </a:p>
        </p:txBody>
      </p:sp>
    </p:spTree>
    <p:extLst>
      <p:ext uri="{BB962C8B-B14F-4D97-AF65-F5344CB8AC3E}">
        <p14:creationId xmlns:p14="http://schemas.microsoft.com/office/powerpoint/2010/main" val="321035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to Tool Developers</a:t>
            </a:r>
            <a:endParaRPr lang="en-US" dirty="0"/>
          </a:p>
        </p:txBody>
      </p:sp>
      <p:sp>
        <p:nvSpPr>
          <p:cNvPr id="3" name="Content Placeholder 2"/>
          <p:cNvSpPr>
            <a:spLocks noGrp="1"/>
          </p:cNvSpPr>
          <p:nvPr>
            <p:ph idx="1"/>
          </p:nvPr>
        </p:nvSpPr>
        <p:spPr/>
        <p:txBody>
          <a:bodyPr/>
          <a:lstStyle/>
          <a:p>
            <a:r>
              <a:rPr lang="en-US" dirty="0" smtClean="0"/>
              <a:t>Need outreach to potential tool developers</a:t>
            </a:r>
          </a:p>
          <a:p>
            <a:pPr lvl="1"/>
            <a:r>
              <a:rPr lang="en-US" dirty="0" smtClean="0"/>
              <a:t>Easily understandable outreach material needed</a:t>
            </a:r>
          </a:p>
          <a:p>
            <a:pPr lvl="1"/>
            <a:r>
              <a:rPr lang="en-US" dirty="0" smtClean="0"/>
              <a:t>One page flyer targeting tool developers</a:t>
            </a:r>
          </a:p>
          <a:p>
            <a:pPr lvl="1"/>
            <a:r>
              <a:rPr lang="en-US" dirty="0" smtClean="0"/>
              <a:t>Soft copy of the flyer will be kept on the WGISS website</a:t>
            </a:r>
          </a:p>
          <a:p>
            <a:pPr lvl="1"/>
            <a:r>
              <a:rPr lang="en-US" dirty="0" smtClean="0"/>
              <a:t>Local printing </a:t>
            </a:r>
          </a:p>
          <a:p>
            <a:pPr lvl="1"/>
            <a:r>
              <a:rPr lang="en-US" dirty="0" smtClean="0"/>
              <a:t>Advertise the </a:t>
            </a:r>
            <a:r>
              <a:rPr lang="en-US" dirty="0" err="1" smtClean="0"/>
              <a:t>url</a:t>
            </a:r>
            <a:r>
              <a:rPr lang="en-US" dirty="0" smtClean="0"/>
              <a:t>  </a:t>
            </a:r>
            <a:r>
              <a:rPr lang="en-US" dirty="0" smtClean="0">
                <a:solidFill>
                  <a:srgbClr val="FF0000"/>
                </a:solidFill>
                <a:hlinkClick r:id="rId2"/>
              </a:rPr>
              <a:t>http://wgiss.ceos.org/access</a:t>
            </a:r>
            <a:r>
              <a:rPr lang="en-US" dirty="0" smtClean="0">
                <a:solidFill>
                  <a:srgbClr val="FF0000"/>
                </a:solidFill>
              </a:rPr>
              <a:t>  </a:t>
            </a:r>
          </a:p>
          <a:p>
            <a:pPr marL="457200" lvl="1" indent="0">
              <a:buNone/>
            </a:pPr>
            <a:endParaRPr lang="en-US" dirty="0"/>
          </a:p>
          <a:p>
            <a:pPr marL="400050"/>
            <a:r>
              <a:rPr lang="en-US" dirty="0" smtClean="0"/>
              <a:t>Work with CEOS SEO and CEOS CEO to distribute one page flyer</a:t>
            </a:r>
          </a:p>
          <a:p>
            <a:pPr marL="400050"/>
            <a:r>
              <a:rPr lang="en-US" dirty="0" smtClean="0"/>
              <a:t>WGISS Reps can distribute this flyer at conferences and meetings</a:t>
            </a:r>
          </a:p>
          <a:p>
            <a:pPr marL="800100" lvl="1"/>
            <a:endParaRPr lang="en-US" dirty="0" smtClean="0"/>
          </a:p>
          <a:p>
            <a:pPr marL="400050"/>
            <a:endParaRPr lang="en-US" dirty="0" smtClean="0"/>
          </a:p>
        </p:txBody>
      </p:sp>
      <p:sp>
        <p:nvSpPr>
          <p:cNvPr id="4" name="Slide Number Placeholder 3"/>
          <p:cNvSpPr>
            <a:spLocks noGrp="1"/>
          </p:cNvSpPr>
          <p:nvPr>
            <p:ph type="sldNum" sz="quarter" idx="12"/>
          </p:nvPr>
        </p:nvSpPr>
        <p:spPr/>
        <p:txBody>
          <a:bodyPr/>
          <a:lstStyle/>
          <a:p>
            <a:fld id="{B4033504-764F-4D7D-8E80-01B1CC0E791C}" type="slidenum">
              <a:rPr lang="en-US" smtClean="0"/>
              <a:pPr/>
              <a:t>6</a:t>
            </a:fld>
            <a:endParaRPr lang="en-US"/>
          </a:p>
        </p:txBody>
      </p:sp>
    </p:spTree>
    <p:extLst>
      <p:ext uri="{BB962C8B-B14F-4D97-AF65-F5344CB8AC3E}">
        <p14:creationId xmlns:p14="http://schemas.microsoft.com/office/powerpoint/2010/main" val="264834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Wgiss.ceos.org</a:t>
            </a:r>
            <a:r>
              <a:rPr lang="en-US" dirty="0" smtClean="0"/>
              <a:t>/Access  </a:t>
            </a:r>
            <a:endParaRPr lang="en-US" dirty="0"/>
          </a:p>
        </p:txBody>
      </p:sp>
      <p:sp>
        <p:nvSpPr>
          <p:cNvPr id="3" name="Content Placeholder 2"/>
          <p:cNvSpPr>
            <a:spLocks noGrp="1"/>
          </p:cNvSpPr>
          <p:nvPr>
            <p:ph idx="1"/>
          </p:nvPr>
        </p:nvSpPr>
        <p:spPr/>
        <p:txBody>
          <a:bodyPr/>
          <a:lstStyle/>
          <a:p>
            <a:pPr marL="0" indent="0">
              <a:buNone/>
            </a:pPr>
            <a:r>
              <a:rPr lang="en-US" dirty="0" smtClean="0"/>
              <a:t>Discovery and Access webpage on the WGISS website provides background information and links to </a:t>
            </a:r>
          </a:p>
          <a:p>
            <a:r>
              <a:rPr lang="en-US" dirty="0" smtClean="0"/>
              <a:t>IDN</a:t>
            </a:r>
          </a:p>
          <a:p>
            <a:r>
              <a:rPr lang="en-US" dirty="0" smtClean="0"/>
              <a:t>CWIC</a:t>
            </a:r>
          </a:p>
          <a:p>
            <a:r>
              <a:rPr lang="en-US" dirty="0" err="1" smtClean="0"/>
              <a:t>FedEO</a:t>
            </a:r>
            <a:endParaRPr lang="en-US" dirty="0" smtClean="0"/>
          </a:p>
          <a:p>
            <a:r>
              <a:rPr lang="en-US" dirty="0" smtClean="0"/>
              <a:t>CEOS OpenSearch</a:t>
            </a:r>
          </a:p>
          <a:p>
            <a:pPr marL="0" indent="0">
              <a:buNone/>
            </a:pPr>
            <a:endParaRPr lang="en-US" dirty="0"/>
          </a:p>
          <a:p>
            <a:pPr marL="0" indent="0">
              <a:buNone/>
            </a:pPr>
            <a:r>
              <a:rPr lang="en-US" dirty="0" smtClean="0"/>
              <a:t>Provides a help email address for more info and technical help</a:t>
            </a:r>
          </a:p>
          <a:p>
            <a:pPr marL="0" indent="0">
              <a:buNone/>
            </a:pPr>
            <a:r>
              <a:rPr lang="en-US" dirty="0" err="1" smtClean="0"/>
              <a:t>Access-SysTeam-Help@wgiss.ceos.org</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4033504-764F-4D7D-8E80-01B1CC0E791C}" type="slidenum">
              <a:rPr lang="en-US" smtClean="0"/>
              <a:pPr/>
              <a:t>7</a:t>
            </a:fld>
            <a:endParaRPr lang="en-US"/>
          </a:p>
        </p:txBody>
      </p:sp>
    </p:spTree>
    <p:extLst>
      <p:ext uri="{BB962C8B-B14F-4D97-AF65-F5344CB8AC3E}">
        <p14:creationId xmlns:p14="http://schemas.microsoft.com/office/powerpoint/2010/main" val="280057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3DB9D22-7C03-45B8-A3BD-8B2CA8D46D95}"/>
              </a:ext>
            </a:extLst>
          </p:cNvPr>
          <p:cNvSpPr/>
          <p:nvPr/>
        </p:nvSpPr>
        <p:spPr>
          <a:xfrm>
            <a:off x="0" y="0"/>
            <a:ext cx="9144000" cy="7214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E4ABAD82-399B-8541-8C8E-29F325CA2CA6}"/>
              </a:ext>
            </a:extLst>
          </p:cNvPr>
          <p:cNvSpPr txBox="1"/>
          <p:nvPr/>
        </p:nvSpPr>
        <p:spPr>
          <a:xfrm>
            <a:off x="-90308" y="859670"/>
            <a:ext cx="9144000" cy="861774"/>
          </a:xfrm>
          <a:prstGeom prst="rect">
            <a:avLst/>
          </a:prstGeom>
          <a:noFill/>
        </p:spPr>
        <p:txBody>
          <a:bodyPr wrap="square" rtlCol="0">
            <a:spAutoFit/>
          </a:bodyPr>
          <a:lstStyle/>
          <a:p>
            <a:pPr algn="ctr"/>
            <a:r>
              <a:rPr lang="en-US" sz="1400" b="1" dirty="0"/>
              <a:t>CEOS WGISS can help you include data collected from the vantage point of space!</a:t>
            </a:r>
          </a:p>
          <a:p>
            <a:pPr algn="ctr"/>
            <a:endParaRPr lang="en-US" b="1" dirty="0"/>
          </a:p>
          <a:p>
            <a:pPr algn="ctr"/>
            <a:endParaRPr lang="en-US" dirty="0"/>
          </a:p>
        </p:txBody>
      </p:sp>
      <p:sp>
        <p:nvSpPr>
          <p:cNvPr id="5" name="TextBox 4">
            <a:extLst>
              <a:ext uri="{FF2B5EF4-FFF2-40B4-BE49-F238E27FC236}">
                <a16:creationId xmlns:a16="http://schemas.microsoft.com/office/drawing/2014/main" xmlns="" id="{2060B9B9-3455-2D44-B95C-F1320CC6B71E}"/>
              </a:ext>
            </a:extLst>
          </p:cNvPr>
          <p:cNvSpPr txBox="1"/>
          <p:nvPr/>
        </p:nvSpPr>
        <p:spPr>
          <a:xfrm>
            <a:off x="312329" y="2312659"/>
            <a:ext cx="4169364" cy="2708433"/>
          </a:xfrm>
          <a:prstGeom prst="rect">
            <a:avLst/>
          </a:prstGeom>
          <a:noFill/>
          <a:ln>
            <a:noFill/>
          </a:ln>
        </p:spPr>
        <p:txBody>
          <a:bodyPr wrap="square" rtlCol="0">
            <a:spAutoFit/>
          </a:bodyPr>
          <a:lstStyle/>
          <a:p>
            <a:r>
              <a:rPr lang="en-US" sz="1700" b="1" dirty="0"/>
              <a:t>CEOS</a:t>
            </a:r>
            <a:r>
              <a:rPr lang="en-US" sz="1700" dirty="0"/>
              <a:t> is an international organization enabling partnership and collaboration across governmental agencies that develop and operate earth-observing satellites.  </a:t>
            </a:r>
          </a:p>
          <a:p>
            <a:pPr algn="ctr"/>
            <a:endParaRPr lang="en-US" sz="1700" dirty="0"/>
          </a:p>
          <a:p>
            <a:r>
              <a:rPr lang="en-US" sz="1700" dirty="0"/>
              <a:t>The 60+ CEOS member agencies currently operate 153 satellites that produce data useful for a broad set of applications. </a:t>
            </a:r>
          </a:p>
        </p:txBody>
      </p:sp>
      <p:sp>
        <p:nvSpPr>
          <p:cNvPr id="7" name="Rectangle 6">
            <a:extLst>
              <a:ext uri="{FF2B5EF4-FFF2-40B4-BE49-F238E27FC236}">
                <a16:creationId xmlns:a16="http://schemas.microsoft.com/office/drawing/2014/main" xmlns="" id="{CC659D65-8E6A-B54D-BEED-3F222F8DA6DD}"/>
              </a:ext>
            </a:extLst>
          </p:cNvPr>
          <p:cNvSpPr/>
          <p:nvPr/>
        </p:nvSpPr>
        <p:spPr>
          <a:xfrm>
            <a:off x="4752621" y="2315311"/>
            <a:ext cx="4169365" cy="1923604"/>
          </a:xfrm>
          <a:prstGeom prst="rect">
            <a:avLst/>
          </a:prstGeom>
          <a:ln>
            <a:noFill/>
          </a:ln>
        </p:spPr>
        <p:txBody>
          <a:bodyPr wrap="square">
            <a:spAutoFit/>
          </a:bodyPr>
          <a:lstStyle/>
          <a:p>
            <a:r>
              <a:rPr lang="en-US" sz="1700" dirty="0"/>
              <a:t>The Working Group for Information Systems and Standards (</a:t>
            </a:r>
            <a:r>
              <a:rPr lang="en-US" sz="1700" b="1" dirty="0"/>
              <a:t>WGISS</a:t>
            </a:r>
            <a:r>
              <a:rPr lang="en-US" sz="1700" dirty="0"/>
              <a:t>) brings together experts in satellite data management and services to develop  common internet-based standards that facilitate discovery, search, and access to data served by the CEOS agencies. </a:t>
            </a:r>
          </a:p>
        </p:txBody>
      </p:sp>
      <p:sp>
        <p:nvSpPr>
          <p:cNvPr id="9" name="Rectangle 8">
            <a:extLst>
              <a:ext uri="{FF2B5EF4-FFF2-40B4-BE49-F238E27FC236}">
                <a16:creationId xmlns:a16="http://schemas.microsoft.com/office/drawing/2014/main" xmlns="" id="{15F982C2-2246-FF44-9E5D-B852C8A45148}"/>
              </a:ext>
            </a:extLst>
          </p:cNvPr>
          <p:cNvSpPr/>
          <p:nvPr/>
        </p:nvSpPr>
        <p:spPr>
          <a:xfrm>
            <a:off x="263410" y="1234020"/>
            <a:ext cx="8436564" cy="1600438"/>
          </a:xfrm>
          <a:prstGeom prst="rect">
            <a:avLst/>
          </a:prstGeom>
          <a:ln>
            <a:noFill/>
          </a:ln>
        </p:spPr>
        <p:txBody>
          <a:bodyPr wrap="square">
            <a:spAutoFit/>
          </a:bodyPr>
          <a:lstStyle/>
          <a:p>
            <a:pPr algn="ctr"/>
            <a:r>
              <a:rPr lang="en-US" sz="1600" b="1" dirty="0">
                <a:solidFill>
                  <a:srgbClr val="70A814"/>
                </a:solidFill>
                <a:ea typeface="MS Mincho" panose="02020609040205080304" pitchFamily="49" charset="-128"/>
                <a:cs typeface="Times New Roman"/>
              </a:rPr>
              <a:t>30,000+ data collections that are discoverable with over 5500+ data collections that are searchable and data downloadable.</a:t>
            </a:r>
          </a:p>
          <a:p>
            <a:pPr algn="ctr"/>
            <a:endParaRPr lang="en-US" sz="1600" b="1" dirty="0">
              <a:solidFill>
                <a:srgbClr val="70A814"/>
              </a:solidFill>
              <a:ea typeface="MS Mincho" panose="02020609040205080304" pitchFamily="49" charset="-128"/>
            </a:endParaRPr>
          </a:p>
          <a:p>
            <a:pPr algn="ctr"/>
            <a:r>
              <a:rPr lang="en-US" sz="1600" b="1" dirty="0">
                <a:solidFill>
                  <a:srgbClr val="70A814"/>
                </a:solidFill>
              </a:rPr>
              <a:t>Visit  </a:t>
            </a:r>
            <a:r>
              <a:rPr lang="en-US" sz="1600" b="1" u="sng" dirty="0">
                <a:solidFill>
                  <a:srgbClr val="70A814"/>
                </a:solidFill>
                <a:hlinkClick r:id="rId3"/>
              </a:rPr>
              <a:t>http://wgiss.ceos.org/access</a:t>
            </a:r>
            <a:r>
              <a:rPr lang="en-US" sz="1600" b="1" u="sng" dirty="0">
                <a:solidFill>
                  <a:srgbClr val="70A814"/>
                </a:solidFill>
              </a:rPr>
              <a:t> </a:t>
            </a:r>
            <a:r>
              <a:rPr lang="en-US" sz="1600" b="1" dirty="0">
                <a:solidFill>
                  <a:srgbClr val="70A814"/>
                </a:solidFill>
              </a:rPr>
              <a:t>to learn how to start accessing and using our data!</a:t>
            </a:r>
          </a:p>
          <a:p>
            <a:pPr algn="ctr"/>
            <a:endParaRPr lang="en-US" dirty="0"/>
          </a:p>
        </p:txBody>
      </p:sp>
      <p:sp>
        <p:nvSpPr>
          <p:cNvPr id="8" name="TextBox 7">
            <a:extLst>
              <a:ext uri="{FF2B5EF4-FFF2-40B4-BE49-F238E27FC236}">
                <a16:creationId xmlns:a16="http://schemas.microsoft.com/office/drawing/2014/main" xmlns="" id="{67589582-0799-450E-B6D2-9CCC4016EA51}"/>
              </a:ext>
            </a:extLst>
          </p:cNvPr>
          <p:cNvSpPr txBox="1"/>
          <p:nvPr/>
        </p:nvSpPr>
        <p:spPr>
          <a:xfrm>
            <a:off x="997693" y="209768"/>
            <a:ext cx="6967998" cy="984885"/>
          </a:xfrm>
          <a:prstGeom prst="rect">
            <a:avLst/>
          </a:prstGeom>
          <a:noFill/>
        </p:spPr>
        <p:txBody>
          <a:bodyPr wrap="none" rtlCol="0">
            <a:spAutoFit/>
          </a:bodyPr>
          <a:lstStyle/>
          <a:p>
            <a:pPr algn="ctr"/>
            <a:r>
              <a:rPr lang="en-US" sz="2000" b="1" dirty="0"/>
              <a:t>Do you develop software tools </a:t>
            </a:r>
          </a:p>
          <a:p>
            <a:pPr algn="ctr"/>
            <a:r>
              <a:rPr lang="en-US" sz="2000" b="1" dirty="0"/>
              <a:t>for the distribution and analysis of environmental data?</a:t>
            </a:r>
          </a:p>
          <a:p>
            <a:pPr algn="ctr"/>
            <a:endParaRPr lang="en-US" dirty="0"/>
          </a:p>
        </p:txBody>
      </p:sp>
      <p:graphicFrame>
        <p:nvGraphicFramePr>
          <p:cNvPr id="6" name="Object 5">
            <a:extLst>
              <a:ext uri="{FF2B5EF4-FFF2-40B4-BE49-F238E27FC236}">
                <a16:creationId xmlns:a16="http://schemas.microsoft.com/office/drawing/2014/main" xmlns="" id="{6188389B-4F3A-4243-84F3-0088DB829396}"/>
              </a:ext>
            </a:extLst>
          </p:cNvPr>
          <p:cNvGraphicFramePr>
            <a:graphicFrameLocks noChangeAspect="1"/>
          </p:cNvGraphicFramePr>
          <p:nvPr>
            <p:extLst>
              <p:ext uri="{D42A27DB-BD31-4B8C-83A1-F6EECF244321}">
                <p14:modId xmlns:p14="http://schemas.microsoft.com/office/powerpoint/2010/main" val="3122401289"/>
              </p:ext>
            </p:extLst>
          </p:nvPr>
        </p:nvGraphicFramePr>
        <p:xfrm>
          <a:off x="16258" y="5551930"/>
          <a:ext cx="9143999" cy="1673579"/>
        </p:xfrm>
        <a:graphic>
          <a:graphicData uri="http://schemas.openxmlformats.org/presentationml/2006/ole">
            <mc:AlternateContent xmlns:mc="http://schemas.openxmlformats.org/markup-compatibility/2006">
              <mc:Choice xmlns:v="urn:schemas-microsoft-com:vml" Requires="v">
                <p:oleObj spid="_x0000_s1043" r:id="rId4" imgW="10158480" imgH="15238080" progId="">
                  <p:embed/>
                </p:oleObj>
              </mc:Choice>
              <mc:Fallback>
                <p:oleObj r:id="rId4" imgW="10158480" imgH="15238080" progId="">
                  <p:embed/>
                  <p:pic>
                    <p:nvPicPr>
                      <p:cNvPr id="0" name=""/>
                      <p:cNvPicPr/>
                      <p:nvPr/>
                    </p:nvPicPr>
                    <p:blipFill>
                      <a:blip r:embed="rId5"/>
                      <a:stretch>
                        <a:fillRect/>
                      </a:stretch>
                    </p:blipFill>
                    <p:spPr>
                      <a:xfrm>
                        <a:off x="16258" y="5551930"/>
                        <a:ext cx="9143999" cy="1673579"/>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xmlns="" id="{60CA2BD0-70A4-4C1B-A229-DF0E8A19F2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7118" y="4680028"/>
            <a:ext cx="6235455" cy="1388948"/>
          </a:xfrm>
          <a:prstGeom prst="rect">
            <a:avLst/>
          </a:prstGeom>
        </p:spPr>
      </p:pic>
      <p:sp>
        <p:nvSpPr>
          <p:cNvPr id="10" name="TextBox 9">
            <a:extLst>
              <a:ext uri="{FF2B5EF4-FFF2-40B4-BE49-F238E27FC236}">
                <a16:creationId xmlns:a16="http://schemas.microsoft.com/office/drawing/2014/main" xmlns="" id="{2F7777A8-EC6E-446E-AAD7-FF15A0CA8910}"/>
              </a:ext>
            </a:extLst>
          </p:cNvPr>
          <p:cNvSpPr txBox="1"/>
          <p:nvPr/>
        </p:nvSpPr>
        <p:spPr>
          <a:xfrm>
            <a:off x="184088" y="6746307"/>
            <a:ext cx="8775825" cy="830997"/>
          </a:xfrm>
          <a:prstGeom prst="rect">
            <a:avLst/>
          </a:prstGeom>
          <a:noFill/>
        </p:spPr>
        <p:txBody>
          <a:bodyPr wrap="square" rtlCol="0">
            <a:spAutoFit/>
          </a:bodyPr>
          <a:lstStyle/>
          <a:p>
            <a:pPr algn="ctr"/>
            <a:r>
              <a:rPr lang="en-US" sz="1000" b="1" dirty="0">
                <a:solidFill>
                  <a:schemeClr val="bg1"/>
                </a:solidFill>
              </a:rPr>
              <a:t>ATMOSPHERE LAND SURFACE    AGRICULTURE    OCEANS   BIOSPHERE    CLIMATE INDICATORS    CRYOSPHERE    HYDROSPHERE    SOLID EARTH    TERRESTRIAL HYDROSPHERE</a:t>
            </a:r>
          </a:p>
          <a:p>
            <a:pPr algn="ctr"/>
            <a:endParaRPr lang="en-US" sz="1000" dirty="0">
              <a:solidFill>
                <a:schemeClr val="bg1"/>
              </a:solidFill>
            </a:endParaRPr>
          </a:p>
          <a:p>
            <a:pPr algn="ctr"/>
            <a:endParaRPr lang="en-US" dirty="0"/>
          </a:p>
        </p:txBody>
      </p:sp>
    </p:spTree>
    <p:extLst>
      <p:ext uri="{BB962C8B-B14F-4D97-AF65-F5344CB8AC3E}">
        <p14:creationId xmlns:p14="http://schemas.microsoft.com/office/powerpoint/2010/main" val="13827176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EC9C0D6-5EF0-48EE-AD42-3A73C20B7A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8" y="1715921"/>
            <a:ext cx="9144000" cy="5152482"/>
          </a:xfrm>
          <a:prstGeom prst="rect">
            <a:avLst/>
          </a:prstGeom>
        </p:spPr>
      </p:pic>
      <p:sp>
        <p:nvSpPr>
          <p:cNvPr id="8" name="TextBox 7">
            <a:extLst>
              <a:ext uri="{FF2B5EF4-FFF2-40B4-BE49-F238E27FC236}">
                <a16:creationId xmlns:a16="http://schemas.microsoft.com/office/drawing/2014/main" xmlns="" id="{67589582-0799-450E-B6D2-9CCC4016EA51}"/>
              </a:ext>
            </a:extLst>
          </p:cNvPr>
          <p:cNvSpPr txBox="1"/>
          <p:nvPr/>
        </p:nvSpPr>
        <p:spPr>
          <a:xfrm>
            <a:off x="1095229" y="234315"/>
            <a:ext cx="6967998" cy="984885"/>
          </a:xfrm>
          <a:prstGeom prst="rect">
            <a:avLst/>
          </a:prstGeom>
          <a:noFill/>
        </p:spPr>
        <p:txBody>
          <a:bodyPr wrap="none" rtlCol="0">
            <a:spAutoFit/>
          </a:bodyPr>
          <a:lstStyle/>
          <a:p>
            <a:pPr algn="ctr"/>
            <a:r>
              <a:rPr lang="en-US" sz="2000" b="1" dirty="0"/>
              <a:t>Do you develop software tools </a:t>
            </a:r>
          </a:p>
          <a:p>
            <a:pPr algn="ctr"/>
            <a:r>
              <a:rPr lang="en-US" sz="2000" b="1" dirty="0"/>
              <a:t>for the distribution and analysis of environmental data?</a:t>
            </a:r>
          </a:p>
          <a:p>
            <a:pPr algn="ctr"/>
            <a:endParaRPr lang="en-US" dirty="0"/>
          </a:p>
        </p:txBody>
      </p:sp>
      <p:sp>
        <p:nvSpPr>
          <p:cNvPr id="4" name="TextBox 3">
            <a:extLst>
              <a:ext uri="{FF2B5EF4-FFF2-40B4-BE49-F238E27FC236}">
                <a16:creationId xmlns:a16="http://schemas.microsoft.com/office/drawing/2014/main" xmlns="" id="{E4ABAD82-399B-8541-8C8E-29F325CA2CA6}"/>
              </a:ext>
            </a:extLst>
          </p:cNvPr>
          <p:cNvSpPr txBox="1"/>
          <p:nvPr/>
        </p:nvSpPr>
        <p:spPr>
          <a:xfrm>
            <a:off x="7228" y="859670"/>
            <a:ext cx="9144000" cy="861774"/>
          </a:xfrm>
          <a:prstGeom prst="rect">
            <a:avLst/>
          </a:prstGeom>
          <a:noFill/>
        </p:spPr>
        <p:txBody>
          <a:bodyPr wrap="square" rtlCol="0">
            <a:spAutoFit/>
          </a:bodyPr>
          <a:lstStyle/>
          <a:p>
            <a:pPr algn="ctr"/>
            <a:r>
              <a:rPr lang="en-US" sz="1400" b="1" dirty="0"/>
              <a:t>CEOS WGISS can help you include data collected from the vantage point of space!</a:t>
            </a:r>
          </a:p>
          <a:p>
            <a:pPr algn="ctr"/>
            <a:endParaRPr lang="en-US" b="1" dirty="0"/>
          </a:p>
          <a:p>
            <a:pPr algn="ctr"/>
            <a:endParaRPr lang="en-US" dirty="0"/>
          </a:p>
        </p:txBody>
      </p:sp>
      <p:sp>
        <p:nvSpPr>
          <p:cNvPr id="9" name="Rectangle 8">
            <a:extLst>
              <a:ext uri="{FF2B5EF4-FFF2-40B4-BE49-F238E27FC236}">
                <a16:creationId xmlns:a16="http://schemas.microsoft.com/office/drawing/2014/main" xmlns="" id="{15F982C2-2246-FF44-9E5D-B852C8A45148}"/>
              </a:ext>
            </a:extLst>
          </p:cNvPr>
          <p:cNvSpPr/>
          <p:nvPr/>
        </p:nvSpPr>
        <p:spPr>
          <a:xfrm>
            <a:off x="360947" y="1234020"/>
            <a:ext cx="8436564" cy="1600438"/>
          </a:xfrm>
          <a:prstGeom prst="rect">
            <a:avLst/>
          </a:prstGeom>
          <a:ln>
            <a:noFill/>
          </a:ln>
        </p:spPr>
        <p:txBody>
          <a:bodyPr wrap="square">
            <a:spAutoFit/>
          </a:bodyPr>
          <a:lstStyle/>
          <a:p>
            <a:pPr algn="ctr"/>
            <a:r>
              <a:rPr lang="en-US" sz="1600" b="1" dirty="0">
                <a:solidFill>
                  <a:srgbClr val="70A814"/>
                </a:solidFill>
                <a:ea typeface="MS Mincho" panose="02020609040205080304" pitchFamily="49" charset="-128"/>
                <a:cs typeface="Times New Roman"/>
              </a:rPr>
              <a:t>30,000+ data collections that are discoverable with over 5500+ data collections that are searchable and data downloadable.</a:t>
            </a:r>
          </a:p>
          <a:p>
            <a:pPr algn="ctr"/>
            <a:endParaRPr lang="en-US" sz="1600" b="1" dirty="0">
              <a:solidFill>
                <a:srgbClr val="70A814"/>
              </a:solidFill>
              <a:ea typeface="MS Mincho" panose="02020609040205080304" pitchFamily="49" charset="-128"/>
            </a:endParaRPr>
          </a:p>
          <a:p>
            <a:pPr algn="ctr"/>
            <a:r>
              <a:rPr lang="en-US" sz="1600" b="1" dirty="0">
                <a:solidFill>
                  <a:srgbClr val="70A814"/>
                </a:solidFill>
              </a:rPr>
              <a:t>Visit  </a:t>
            </a:r>
            <a:r>
              <a:rPr lang="en-US" sz="1600" b="1" u="sng" dirty="0">
                <a:solidFill>
                  <a:srgbClr val="70A814"/>
                </a:solidFill>
                <a:hlinkClick r:id="rId3"/>
              </a:rPr>
              <a:t>http://wgiss.ceos.org/access</a:t>
            </a:r>
            <a:r>
              <a:rPr lang="en-US" sz="1600" b="1" u="sng" dirty="0">
                <a:solidFill>
                  <a:srgbClr val="70A814"/>
                </a:solidFill>
              </a:rPr>
              <a:t> </a:t>
            </a:r>
            <a:r>
              <a:rPr lang="en-US" sz="1600" b="1" dirty="0">
                <a:solidFill>
                  <a:srgbClr val="70A814"/>
                </a:solidFill>
              </a:rPr>
              <a:t>to learn how to start accessing and using our data!</a:t>
            </a:r>
          </a:p>
          <a:p>
            <a:pPr algn="ctr"/>
            <a:endParaRPr lang="en-US" dirty="0"/>
          </a:p>
        </p:txBody>
      </p:sp>
      <p:pic>
        <p:nvPicPr>
          <p:cNvPr id="12" name="Picture 11">
            <a:extLst>
              <a:ext uri="{FF2B5EF4-FFF2-40B4-BE49-F238E27FC236}">
                <a16:creationId xmlns:a16="http://schemas.microsoft.com/office/drawing/2014/main" xmlns="" id="{60CA2BD0-70A4-4C1B-A229-DF0E8A19F2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2342" y="5751290"/>
            <a:ext cx="1932729" cy="430516"/>
          </a:xfrm>
          <a:prstGeom prst="rect">
            <a:avLst/>
          </a:prstGeom>
        </p:spPr>
      </p:pic>
      <p:sp>
        <p:nvSpPr>
          <p:cNvPr id="5" name="TextBox 4">
            <a:extLst>
              <a:ext uri="{FF2B5EF4-FFF2-40B4-BE49-F238E27FC236}">
                <a16:creationId xmlns:a16="http://schemas.microsoft.com/office/drawing/2014/main" xmlns="" id="{2060B9B9-3455-2D44-B95C-F1320CC6B71E}"/>
              </a:ext>
            </a:extLst>
          </p:cNvPr>
          <p:cNvSpPr txBox="1"/>
          <p:nvPr/>
        </p:nvSpPr>
        <p:spPr>
          <a:xfrm>
            <a:off x="622623" y="2281314"/>
            <a:ext cx="8174888" cy="1446550"/>
          </a:xfrm>
          <a:prstGeom prst="rect">
            <a:avLst/>
          </a:prstGeom>
          <a:noFill/>
          <a:ln>
            <a:noFill/>
          </a:ln>
        </p:spPr>
        <p:txBody>
          <a:bodyPr wrap="square" rtlCol="0">
            <a:spAutoFit/>
          </a:bodyPr>
          <a:lstStyle/>
          <a:p>
            <a:r>
              <a:rPr lang="en-US" sz="2000" b="1" dirty="0"/>
              <a:t>CEOS</a:t>
            </a:r>
            <a:r>
              <a:rPr lang="en-US" sz="1700" b="1" dirty="0"/>
              <a:t> </a:t>
            </a:r>
            <a:r>
              <a:rPr lang="en-US" sz="1700" dirty="0">
                <a:solidFill>
                  <a:schemeClr val="tx1">
                    <a:lumMod val="85000"/>
                    <a:lumOff val="15000"/>
                  </a:schemeClr>
                </a:solidFill>
              </a:rPr>
              <a:t>is an international organization enabling partnership and collaboration across governmental agencies that develop and operate earth-observing satellites. </a:t>
            </a:r>
          </a:p>
          <a:p>
            <a:r>
              <a:rPr lang="en-US" sz="1700" dirty="0">
                <a:solidFill>
                  <a:schemeClr val="tx1">
                    <a:lumMod val="85000"/>
                    <a:lumOff val="15000"/>
                  </a:schemeClr>
                </a:solidFill>
              </a:rPr>
              <a:t> </a:t>
            </a:r>
          </a:p>
          <a:p>
            <a:r>
              <a:rPr lang="en-US" sz="1700" dirty="0">
                <a:solidFill>
                  <a:schemeClr val="tx1">
                    <a:lumMod val="85000"/>
                    <a:lumOff val="15000"/>
                  </a:schemeClr>
                </a:solidFill>
              </a:rPr>
              <a:t>The 60+ CEOS member agencies currently operate 153 satellites that produce data useful for a broad set of applications. </a:t>
            </a:r>
          </a:p>
        </p:txBody>
      </p:sp>
      <p:sp>
        <p:nvSpPr>
          <p:cNvPr id="7" name="Rectangle 6">
            <a:extLst>
              <a:ext uri="{FF2B5EF4-FFF2-40B4-BE49-F238E27FC236}">
                <a16:creationId xmlns:a16="http://schemas.microsoft.com/office/drawing/2014/main" xmlns="" id="{CC659D65-8E6A-B54D-BEED-3F222F8DA6DD}"/>
              </a:ext>
            </a:extLst>
          </p:cNvPr>
          <p:cNvSpPr/>
          <p:nvPr/>
        </p:nvSpPr>
        <p:spPr>
          <a:xfrm>
            <a:off x="622623" y="3685032"/>
            <a:ext cx="8048752" cy="1184940"/>
          </a:xfrm>
          <a:prstGeom prst="rect">
            <a:avLst/>
          </a:prstGeom>
          <a:ln>
            <a:noFill/>
          </a:ln>
        </p:spPr>
        <p:txBody>
          <a:bodyPr wrap="square">
            <a:spAutoFit/>
          </a:bodyPr>
          <a:lstStyle/>
          <a:p>
            <a:r>
              <a:rPr lang="en-US" sz="1700" dirty="0"/>
              <a:t>The Working Group for Information Systems and Standards </a:t>
            </a:r>
            <a:r>
              <a:rPr lang="en-US" sz="2000" dirty="0"/>
              <a:t>(</a:t>
            </a:r>
            <a:r>
              <a:rPr lang="en-US" sz="2000" b="1" dirty="0"/>
              <a:t>WGISS</a:t>
            </a:r>
            <a:r>
              <a:rPr lang="en-US" sz="2000" dirty="0"/>
              <a:t>) </a:t>
            </a:r>
            <a:r>
              <a:rPr lang="en-US" sz="1700" dirty="0"/>
              <a:t>brings together experts in satellite data management and services to develop  common internet-based standards that facilitate discovery, search, and access to data served by the CEOS agencies. </a:t>
            </a:r>
          </a:p>
        </p:txBody>
      </p:sp>
      <p:sp>
        <p:nvSpPr>
          <p:cNvPr id="15" name="TextBox 14">
            <a:extLst>
              <a:ext uri="{FF2B5EF4-FFF2-40B4-BE49-F238E27FC236}">
                <a16:creationId xmlns:a16="http://schemas.microsoft.com/office/drawing/2014/main" xmlns="" id="{EC25B6FA-DC3A-43F4-B423-0A6FA7D841DA}"/>
              </a:ext>
            </a:extLst>
          </p:cNvPr>
          <p:cNvSpPr txBox="1"/>
          <p:nvPr/>
        </p:nvSpPr>
        <p:spPr>
          <a:xfrm>
            <a:off x="322154" y="6242811"/>
            <a:ext cx="8775825" cy="830997"/>
          </a:xfrm>
          <a:prstGeom prst="rect">
            <a:avLst/>
          </a:prstGeom>
          <a:noFill/>
        </p:spPr>
        <p:txBody>
          <a:bodyPr wrap="square" rtlCol="0">
            <a:spAutoFit/>
          </a:bodyPr>
          <a:lstStyle/>
          <a:p>
            <a:pPr algn="ctr"/>
            <a:r>
              <a:rPr lang="en-US" sz="1000" b="1" dirty="0"/>
              <a:t>ATMOSPHERE LAND SURFACE    AGRICULTURE    OCEANS   BIOSPHERE    CLIMATE INDICATORS    CRYOSPHERE    HYDROSPHERE    SOLID EARTH    TERRESTRIAL HYDROSPHERE</a:t>
            </a:r>
          </a:p>
          <a:p>
            <a:pPr algn="ctr"/>
            <a:endParaRPr lang="en-US" sz="1000" dirty="0"/>
          </a:p>
          <a:p>
            <a:pPr algn="ctr"/>
            <a:endParaRPr lang="en-US" dirty="0"/>
          </a:p>
        </p:txBody>
      </p:sp>
    </p:spTree>
    <p:extLst>
      <p:ext uri="{BB962C8B-B14F-4D97-AF65-F5344CB8AC3E}">
        <p14:creationId xmlns:p14="http://schemas.microsoft.com/office/powerpoint/2010/main" val="1382717665"/>
      </p:ext>
    </p:extLst>
  </p:cSld>
  <p:clrMapOvr>
    <a:masterClrMapping/>
  </p:clrMapOvr>
  <p:transition/>
</p:sld>
</file>

<file path=ppt/theme/theme1.xml><?xml version="1.0" encoding="utf-8"?>
<a:theme xmlns:a="http://schemas.openxmlformats.org/drawingml/2006/main" name="4_EUM_template_v03">
  <a:themeElements>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solidFill>
          <a:schemeClr val="accent1"/>
        </a:solidFill>
        <a:ln w="15875" cap="flat" cmpd="sng" algn="ctr">
          <a:solidFill>
            <a:schemeClr val="tx1"/>
          </a:solidFill>
          <a:prstDash val="solid"/>
          <a:round/>
          <a:headEnd type="arrow" w="med" len="med"/>
          <a:tailEnd type="arrow"/>
        </a:ln>
        <a:effectLst/>
      </a:spPr>
      <a:body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40970</TotalTime>
  <Words>1419</Words>
  <Application>Microsoft Office PowerPoint</Application>
  <PresentationFormat>On-screen Show (4:3)</PresentationFormat>
  <Paragraphs>170</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19" baseType="lpstr">
      <vt:lpstr>4_EUM_template_v03</vt:lpstr>
      <vt:lpstr>WGISS Connected Data Assets  April 9, 2018 Yonsook Enloe </vt:lpstr>
      <vt:lpstr>Session Agenda</vt:lpstr>
      <vt:lpstr>From the WGISS Workplan </vt:lpstr>
      <vt:lpstr>Connected Data Assets</vt:lpstr>
      <vt:lpstr>WGISS Assets Metrics</vt:lpstr>
      <vt:lpstr>Outreach to Tool Developers</vt:lpstr>
      <vt:lpstr>Wgiss.ceos.org/Access  </vt:lpstr>
      <vt:lpstr>PowerPoint Presentation</vt:lpstr>
      <vt:lpstr>PowerPoint Presentation</vt:lpstr>
      <vt:lpstr>WGISS Work Plan Deliverables</vt:lpstr>
      <vt:lpstr>Integration with GEOSS</vt:lpstr>
      <vt:lpstr>Global Change Master Directory</vt:lpstr>
      <vt:lpstr>CWIC</vt:lpstr>
      <vt:lpstr>FedEO</vt:lpstr>
      <vt:lpstr>System Level Team</vt:lpstr>
      <vt:lpstr>Towards a WGISS Federation</vt:lpstr>
      <vt:lpstr>Client Partners</vt:lpstr>
      <vt:lpstr>Recent  and Future Happenings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Anne Kennerley</cp:lastModifiedBy>
  <cp:revision>455</cp:revision>
  <cp:lastPrinted>2013-07-23T19:08:48Z</cp:lastPrinted>
  <dcterms:created xsi:type="dcterms:W3CDTF">2011-11-16T09:23:13Z</dcterms:created>
  <dcterms:modified xsi:type="dcterms:W3CDTF">2018-04-08T23:02:25Z</dcterms:modified>
</cp:coreProperties>
</file>