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2"/>
  </p:notesMasterIdLst>
  <p:handoutMasterIdLst>
    <p:handoutMasterId r:id="rId53"/>
  </p:handoutMasterIdLst>
  <p:sldIdLst>
    <p:sldId id="260" r:id="rId2"/>
    <p:sldId id="506" r:id="rId3"/>
    <p:sldId id="467" r:id="rId4"/>
    <p:sldId id="468" r:id="rId5"/>
    <p:sldId id="469" r:id="rId6"/>
    <p:sldId id="470" r:id="rId7"/>
    <p:sldId id="471" r:id="rId8"/>
    <p:sldId id="472" r:id="rId9"/>
    <p:sldId id="473" r:id="rId10"/>
    <p:sldId id="475" r:id="rId11"/>
    <p:sldId id="474" r:id="rId12"/>
    <p:sldId id="476" r:id="rId13"/>
    <p:sldId id="477" r:id="rId14"/>
    <p:sldId id="478" r:id="rId15"/>
    <p:sldId id="480" r:id="rId16"/>
    <p:sldId id="481" r:id="rId17"/>
    <p:sldId id="482" r:id="rId18"/>
    <p:sldId id="483" r:id="rId19"/>
    <p:sldId id="484" r:id="rId20"/>
    <p:sldId id="486" r:id="rId21"/>
    <p:sldId id="485" r:id="rId22"/>
    <p:sldId id="490" r:id="rId23"/>
    <p:sldId id="489" r:id="rId24"/>
    <p:sldId id="491" r:id="rId25"/>
    <p:sldId id="493" r:id="rId26"/>
    <p:sldId id="494" r:id="rId27"/>
    <p:sldId id="495" r:id="rId28"/>
    <p:sldId id="496" r:id="rId29"/>
    <p:sldId id="497" r:id="rId30"/>
    <p:sldId id="498" r:id="rId31"/>
    <p:sldId id="487" r:id="rId32"/>
    <p:sldId id="503" r:id="rId33"/>
    <p:sldId id="504" r:id="rId34"/>
    <p:sldId id="505" r:id="rId35"/>
    <p:sldId id="488" r:id="rId36"/>
    <p:sldId id="499" r:id="rId37"/>
    <p:sldId id="500" r:id="rId38"/>
    <p:sldId id="501" r:id="rId39"/>
    <p:sldId id="502" r:id="rId40"/>
    <p:sldId id="516" r:id="rId41"/>
    <p:sldId id="507" r:id="rId42"/>
    <p:sldId id="508" r:id="rId43"/>
    <p:sldId id="509" r:id="rId44"/>
    <p:sldId id="510" r:id="rId45"/>
    <p:sldId id="517" r:id="rId46"/>
    <p:sldId id="511" r:id="rId47"/>
    <p:sldId id="512" r:id="rId48"/>
    <p:sldId id="513" r:id="rId49"/>
    <p:sldId id="514" r:id="rId50"/>
    <p:sldId id="515" r:id="rId5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F00"/>
    <a:srgbClr val="3D80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7870" autoAdjust="0"/>
  </p:normalViewPr>
  <p:slideViewPr>
    <p:cSldViewPr snapToGrid="0" snapToObjects="1">
      <p:cViewPr>
        <p:scale>
          <a:sx n="100" d="100"/>
          <a:sy n="100" d="100"/>
        </p:scale>
        <p:origin x="-632" y="-3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notesViewPr>
    <p:cSldViewPr snapToGrid="0" snapToObjects="1">
      <p:cViewPr>
        <p:scale>
          <a:sx n="110" d="100"/>
          <a:sy n="110" d="100"/>
        </p:scale>
        <p:origin x="-1608" y="-8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handoutMaster" Target="handoutMasters/handout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4AD60-3A0E-4843-858D-8F4B62D350FE}" type="datetimeFigureOut">
              <a:rPr lang="en-US" smtClean="0"/>
              <a:pPr/>
              <a:t>4/9/18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1C5A2-2ECC-2543-A859-F9A5E5E4D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519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pPr>
              <a:defRPr/>
            </a:pPr>
            <a:fld id="{70C43DB1-6AE4-42F4-A030-67A0368BA2C1}" type="datetime1">
              <a:rPr lang="en-US"/>
              <a:pPr>
                <a:defRPr/>
              </a:pPr>
              <a:t>4/9/18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pPr>
              <a:defRPr/>
            </a:pPr>
            <a:fld id="{3D31D474-A30B-46C7-A7CB-BF5BB52F9B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7027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ＭＳ Ｐゴシック" pitchFamily="-10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098A87-5171-4B75-93C2-5524BB9D1112}" type="slidenum">
              <a:rPr lang="de-DE" smtClean="0">
                <a:latin typeface="Times New Roman" pitchFamily="-106" charset="0"/>
              </a:rPr>
              <a:pPr/>
              <a:t>1</a:t>
            </a:fld>
            <a:endParaRPr lang="de-DE" dirty="0" smtClean="0">
              <a:latin typeface="Times New Roman" pitchFamily="-10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TransCom</a:t>
            </a:r>
            <a:r>
              <a:rPr lang="en-US" dirty="0" smtClean="0"/>
              <a:t>: </a:t>
            </a:r>
          </a:p>
          <a:p>
            <a:r>
              <a:rPr lang="en-US" b="1" dirty="0" smtClean="0"/>
              <a:t>http://transcom.project.asu.edu/transcom03_protocol_basisMap.php</a:t>
            </a:r>
          </a:p>
          <a:p>
            <a:r>
              <a:rPr lang="en-US" b="1" dirty="0" smtClean="0"/>
              <a:t>http://transcom.project.asu.edu/images/smoothmap2_final_2.jpg</a:t>
            </a:r>
          </a:p>
          <a:p>
            <a:endParaRPr lang="en-US" b="1" dirty="0" smtClean="0"/>
          </a:p>
          <a:p>
            <a:r>
              <a:rPr lang="en-US" b="1" dirty="0" smtClean="0"/>
              <a:t>ECV</a:t>
            </a:r>
          </a:p>
          <a:p>
            <a:r>
              <a:rPr lang="en-US" b="1" dirty="0" smtClean="0"/>
              <a:t>http://cci.esa.int/sites/default/files/06_CCI-Colocation2015_ECVInventory-1.1.pdf</a:t>
            </a:r>
          </a:p>
          <a:p>
            <a:endParaRPr lang="en-US" b="1" dirty="0" smtClean="0"/>
          </a:p>
          <a:p>
            <a:r>
              <a:rPr lang="en-US" b="1" dirty="0" smtClean="0"/>
              <a:t>http://ceos.org/document_management/Working_Groups/WGClimate/Meetings/WGClimate-6/WGClimate_ECV-Inventory-Questionnaire-Guide_v2-2_Feb2016.pdf</a:t>
            </a:r>
          </a:p>
          <a:p>
            <a:endParaRPr lang="en-US" b="1" dirty="0" smtClean="0"/>
          </a:p>
          <a:p>
            <a:r>
              <a:rPr lang="en-US" b="1" dirty="0" smtClean="0"/>
              <a:t>RECCAP</a:t>
            </a:r>
          </a:p>
          <a:p>
            <a:r>
              <a:rPr lang="en-US" b="1" dirty="0" smtClean="0"/>
              <a:t>http://www.globalcarbonproject.org/reccap/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 noChangeAspect="1" noChangeArrowheads="1" noTextEdit="1"/>
          </p:cNvSpPr>
          <p:nvPr/>
        </p:nvSpPr>
        <p:spPr bwMode="auto">
          <a:xfrm>
            <a:off x="0" y="3244851"/>
            <a:ext cx="9144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latin typeface="Tahoma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547813" y="0"/>
            <a:ext cx="1431680" cy="933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287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089889" y="666750"/>
            <a:ext cx="4810857" cy="187483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81097" y="2722564"/>
            <a:ext cx="4826977" cy="10937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  <p:pic>
        <p:nvPicPr>
          <p:cNvPr id="10" name="Picture 15" descr="NOA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30" y="5763626"/>
            <a:ext cx="601042" cy="48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8" name="AutoShape 4" descr="Image result for NASA logo"/>
          <p:cNvSpPr>
            <a:spLocks noChangeAspect="1" noChangeArrowheads="1"/>
          </p:cNvSpPr>
          <p:nvPr userDrawn="1"/>
        </p:nvSpPr>
        <p:spPr bwMode="auto">
          <a:xfrm>
            <a:off x="155575" y="-731838"/>
            <a:ext cx="236220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2710" name="Picture 6" descr="NASA's meatball logo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18437" y="5638800"/>
            <a:ext cx="1212694" cy="780975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299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1347788"/>
            <a:ext cx="9144000" cy="55102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defTabSz="914400" eaLnBrk="0" hangingPunct="0">
              <a:defRPr/>
            </a:pPr>
            <a:endParaRPr lang="en-US" sz="1500" dirty="0">
              <a:solidFill>
                <a:srgbClr val="000000"/>
              </a:solidFill>
              <a:latin typeface="Tahoma" pitchFamily="34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1638" y="188913"/>
            <a:ext cx="739616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6863" y="1457325"/>
            <a:ext cx="8445500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600825"/>
            <a:ext cx="1905000" cy="2571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000">
                <a:solidFill>
                  <a:srgbClr val="002569"/>
                </a:solidFill>
                <a:latin typeface="Calibri" pitchFamily="-106" charset="0"/>
                <a:cs typeface="Calibri" pitchFamily="-106" charset="0"/>
              </a:defRPr>
            </a:lvl1pPr>
          </a:lstStyle>
          <a:p>
            <a:pPr>
              <a:defRPr/>
            </a:pPr>
            <a:fld id="{980EA4A0-E513-42EA-B292-B21C1B51B6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Picture 34"/>
          <p:cNvPicPr>
            <a:picLocks noChangeAspect="1" noChangeArrowheads="1"/>
          </p:cNvPicPr>
          <p:nvPr userDrawn="1"/>
        </p:nvPicPr>
        <p:blipFill>
          <a:blip r:embed="rId5" cstate="print"/>
          <a:srcRect t="16208"/>
          <a:stretch>
            <a:fillRect/>
          </a:stretch>
        </p:blipFill>
        <p:spPr bwMode="auto">
          <a:xfrm>
            <a:off x="1" y="0"/>
            <a:ext cx="137544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p:transition xmlns:p14="http://schemas.microsoft.com/office/powerpoint/2010/main" spd="slow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/>
        <a:buChar char="o"/>
        <a:defRPr sz="2200" b="1">
          <a:solidFill>
            <a:schemeClr val="tx2"/>
          </a:solidFill>
          <a:latin typeface="Arial" charset="0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000" b="1">
          <a:solidFill>
            <a:schemeClr val="tx2"/>
          </a:solidFill>
          <a:latin typeface="Arial" charset="0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-106" charset="2"/>
        <a:buChar char="§"/>
        <a:defRPr b="1">
          <a:solidFill>
            <a:schemeClr val="tx2"/>
          </a:solidFill>
          <a:latin typeface="Arial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b="1">
          <a:solidFill>
            <a:schemeClr val="tx2"/>
          </a:solidFill>
          <a:latin typeface="Arial" charset="0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Relationship Id="rId3" Type="http://schemas.openxmlformats.org/officeDocument/2006/relationships/image" Target="../media/image6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744582" y="1434834"/>
            <a:ext cx="7795840" cy="1874838"/>
          </a:xfrm>
        </p:spPr>
        <p:txBody>
          <a:bodyPr/>
          <a:lstStyle/>
          <a:p>
            <a:pPr algn="ctr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800" dirty="0" smtClean="0"/>
              <a:t>WGISS Client/Carbon Portal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1800" dirty="0" smtClean="0"/>
              <a:t>Demonstration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3749" y="1457325"/>
            <a:ext cx="5380251" cy="4194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Callout 5"/>
          <p:cNvSpPr/>
          <p:nvPr/>
        </p:nvSpPr>
        <p:spPr bwMode="auto">
          <a:xfrm>
            <a:off x="2596896" y="4297680"/>
            <a:ext cx="7516368" cy="2304288"/>
          </a:xfrm>
          <a:prstGeom prst="wedgeEllipseCallout">
            <a:avLst>
              <a:gd name="adj1" fmla="val 2656"/>
              <a:gd name="adj2" fmla="val -95419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 Level Search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3" y="1457324"/>
            <a:ext cx="3214433" cy="5006849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Collection results matching the keywords</a:t>
            </a:r>
          </a:p>
          <a:p>
            <a:pPr lvl="1"/>
            <a:r>
              <a:rPr lang="en-US" dirty="0" smtClean="0"/>
              <a:t>Total record</a:t>
            </a:r>
          </a:p>
          <a:p>
            <a:pPr lvl="1"/>
            <a:r>
              <a:rPr lang="en-US" dirty="0" smtClean="0"/>
              <a:t>First page of 10</a:t>
            </a:r>
          </a:p>
          <a:p>
            <a:pPr lvl="1"/>
            <a:r>
              <a:rPr lang="en-US" dirty="0" smtClean="0"/>
              <a:t>All links</a:t>
            </a:r>
          </a:p>
          <a:p>
            <a:pPr lvl="1"/>
            <a:r>
              <a:rPr lang="en-US" dirty="0" smtClean="0"/>
              <a:t>Spatial coverage</a:t>
            </a:r>
          </a:p>
          <a:p>
            <a:pPr lvl="1"/>
            <a:r>
              <a:rPr lang="en-US" dirty="0" smtClean="0"/>
              <a:t>Temporal coverage is shown on timeline when clicking on date range</a:t>
            </a:r>
          </a:p>
          <a:p>
            <a:pPr lvl="1"/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0440" y="4738497"/>
            <a:ext cx="54292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3749" y="1457325"/>
            <a:ext cx="5380251" cy="4194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Callout 5"/>
          <p:cNvSpPr/>
          <p:nvPr/>
        </p:nvSpPr>
        <p:spPr bwMode="auto">
          <a:xfrm>
            <a:off x="4654296" y="3561588"/>
            <a:ext cx="3639312" cy="1472184"/>
          </a:xfrm>
          <a:prstGeom prst="wedgeEllipseCallout">
            <a:avLst>
              <a:gd name="adj1" fmla="val 2656"/>
              <a:gd name="adj2" fmla="val -95419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Click it to start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granule level search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 Level Search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3" y="1457324"/>
            <a:ext cx="3333577" cy="5006849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Collection results matching the keywords</a:t>
            </a:r>
          </a:p>
          <a:p>
            <a:pPr lvl="1"/>
            <a:r>
              <a:rPr lang="en-US" dirty="0" smtClean="0"/>
              <a:t>Total record</a:t>
            </a:r>
          </a:p>
          <a:p>
            <a:pPr lvl="1"/>
            <a:r>
              <a:rPr lang="en-US" dirty="0" smtClean="0"/>
              <a:t>First page of 10</a:t>
            </a:r>
          </a:p>
          <a:p>
            <a:pPr lvl="1"/>
            <a:r>
              <a:rPr lang="en-US" dirty="0" smtClean="0"/>
              <a:t>All links</a:t>
            </a:r>
          </a:p>
          <a:p>
            <a:pPr lvl="1"/>
            <a:r>
              <a:rPr lang="en-US" dirty="0" smtClean="0"/>
              <a:t>Spatial coverage</a:t>
            </a:r>
          </a:p>
          <a:p>
            <a:pPr lvl="1"/>
            <a:r>
              <a:rPr lang="en-US" dirty="0" smtClean="0"/>
              <a:t>Temporal coverage</a:t>
            </a:r>
          </a:p>
          <a:p>
            <a:pPr lvl="1"/>
            <a:r>
              <a:rPr lang="en-US" dirty="0" smtClean="0"/>
              <a:t>Click on the title of collection to start the granule level search ( if applicable)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685800" y="135473"/>
            <a:ext cx="7772400" cy="762000"/>
          </a:xfrm>
        </p:spPr>
        <p:txBody>
          <a:bodyPr/>
          <a:lstStyle/>
          <a:p>
            <a:pPr algn="ctr"/>
            <a:r>
              <a:rPr lang="en-US" dirty="0" smtClean="0"/>
              <a:t>Step 2 Search</a:t>
            </a:r>
            <a:endParaRPr lang="en-US" dirty="0"/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685800" y="3686175"/>
            <a:ext cx="7620000" cy="1019175"/>
          </a:xfrm>
        </p:spPr>
        <p:txBody>
          <a:bodyPr/>
          <a:lstStyle/>
          <a:p>
            <a:pPr lvl="1" algn="ctr">
              <a:buNone/>
              <a:defRPr/>
            </a:pPr>
            <a:r>
              <a:rPr lang="en-US" sz="5400" kern="1200" dirty="0" smtClean="0">
                <a:latin typeface="Tahoma" charset="0"/>
              </a:rPr>
              <a:t>Granule Search</a:t>
            </a:r>
          </a:p>
          <a:p>
            <a:pPr lvl="2">
              <a:buNone/>
              <a:defRPr/>
            </a:pPr>
            <a:endParaRPr lang="en-US" kern="1200" dirty="0" smtClean="0">
              <a:latin typeface="Tahoma" charset="0"/>
            </a:endParaRPr>
          </a:p>
          <a:p>
            <a:pPr lvl="1">
              <a:defRPr/>
            </a:pPr>
            <a:endParaRPr lang="en-US" kern="1200" dirty="0" smtClean="0">
              <a:solidFill>
                <a:schemeClr val="tx2"/>
              </a:solidFill>
              <a:latin typeface="Tahoma" charset="0"/>
            </a:endParaRPr>
          </a:p>
          <a:p>
            <a:pPr>
              <a:defRPr/>
            </a:pPr>
            <a:endParaRPr lang="en-US" sz="2800" kern="1200" dirty="0" smtClean="0">
              <a:latin typeface="Tahoma" charset="0"/>
            </a:endParaRPr>
          </a:p>
          <a:p>
            <a:pPr>
              <a:defRPr/>
            </a:pPr>
            <a:endParaRPr lang="en-US" sz="2800" kern="1200" dirty="0" smtClean="0">
              <a:solidFill>
                <a:schemeClr val="tx2"/>
              </a:solidFill>
              <a:latin typeface="Tahoma" charset="0"/>
            </a:endParaRPr>
          </a:p>
          <a:p>
            <a:pPr lvl="1">
              <a:defRPr/>
            </a:pPr>
            <a:endParaRPr lang="en-US" sz="2600" kern="1200" dirty="0" smtClean="0">
              <a:solidFill>
                <a:schemeClr val="tx2"/>
              </a:solidFill>
              <a:latin typeface="Tahoma" charset="0"/>
            </a:endParaRPr>
          </a:p>
          <a:p>
            <a:pPr lvl="1">
              <a:defRPr/>
            </a:pPr>
            <a:endParaRPr lang="en-US" kern="1200" dirty="0" smtClean="0">
              <a:solidFill>
                <a:schemeClr val="tx2"/>
              </a:solidFill>
              <a:latin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3749" y="1457325"/>
            <a:ext cx="5380251" cy="4194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Callout 5"/>
          <p:cNvSpPr/>
          <p:nvPr/>
        </p:nvSpPr>
        <p:spPr bwMode="auto">
          <a:xfrm>
            <a:off x="4654296" y="4741164"/>
            <a:ext cx="3639312" cy="1472184"/>
          </a:xfrm>
          <a:prstGeom prst="wedgeEllipseCallout">
            <a:avLst>
              <a:gd name="adj1" fmla="val 2656"/>
              <a:gd name="adj2" fmla="val -95419"/>
            </a:avLst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Click it to start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granule level search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Granule Level Search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3" y="1457324"/>
            <a:ext cx="3333577" cy="5006849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Search granule within collection</a:t>
            </a:r>
          </a:p>
          <a:p>
            <a:pPr lvl="1"/>
            <a:r>
              <a:rPr lang="en-US" dirty="0" smtClean="0"/>
              <a:t>Click on the title of the collection to start the granule level search (e.g. “</a:t>
            </a:r>
            <a:r>
              <a:rPr lang="en-US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OCO-2 Level 2 spatially ordered </a:t>
            </a:r>
            <a:r>
              <a:rPr lang="en-US" i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geolocated</a:t>
            </a:r>
            <a:r>
              <a:rPr lang="en-US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retrievals of fluorescence....</a:t>
            </a:r>
            <a:r>
              <a:rPr lang="en-US" dirty="0" smtClean="0"/>
              <a:t>”)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4950" y="1700784"/>
            <a:ext cx="5168563" cy="4333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Granule Level Search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3" y="1457324"/>
            <a:ext cx="3333577" cy="5006849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Granules of the collection meeting spatial/temporal constraints</a:t>
            </a:r>
          </a:p>
          <a:p>
            <a:pPr lvl="1"/>
            <a:r>
              <a:rPr lang="en-US" dirty="0" smtClean="0"/>
              <a:t>All granules</a:t>
            </a:r>
          </a:p>
          <a:p>
            <a:pPr lvl="1"/>
            <a:r>
              <a:rPr lang="en-US" dirty="0" smtClean="0"/>
              <a:t>Filtered by spatial constraint</a:t>
            </a:r>
          </a:p>
          <a:p>
            <a:pPr lvl="1"/>
            <a:r>
              <a:rPr lang="en-US" dirty="0" smtClean="0"/>
              <a:t>Filtered by temporal constraint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4950" y="1700784"/>
            <a:ext cx="5168563" cy="4333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Granule Level Search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3" y="1457324"/>
            <a:ext cx="3333577" cy="5006849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Granules</a:t>
            </a:r>
          </a:p>
          <a:p>
            <a:pPr lvl="1"/>
            <a:r>
              <a:rPr lang="en-US" dirty="0" smtClean="0"/>
              <a:t>Total number of granules</a:t>
            </a:r>
          </a:p>
          <a:p>
            <a:pPr lvl="1"/>
            <a:endParaRPr lang="en-US" dirty="0"/>
          </a:p>
        </p:txBody>
      </p:sp>
      <p:sp>
        <p:nvSpPr>
          <p:cNvPr id="5" name="Oval Callout 4"/>
          <p:cNvSpPr/>
          <p:nvPr/>
        </p:nvSpPr>
        <p:spPr bwMode="auto">
          <a:xfrm>
            <a:off x="4654296" y="3415284"/>
            <a:ext cx="3639312" cy="1472184"/>
          </a:xfrm>
          <a:prstGeom prst="wedgeEllipseCallout">
            <a:avLst>
              <a:gd name="adj1" fmla="val 2656"/>
              <a:gd name="adj2" fmla="val -95419"/>
            </a:avLst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More than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14K granules found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4950" y="1700784"/>
            <a:ext cx="5168563" cy="4333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Granule Level Search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3" y="1457324"/>
            <a:ext cx="3333577" cy="5006849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Granules</a:t>
            </a:r>
          </a:p>
          <a:p>
            <a:pPr lvl="1"/>
            <a:r>
              <a:rPr lang="en-US" dirty="0" smtClean="0"/>
              <a:t>Total number</a:t>
            </a:r>
          </a:p>
          <a:p>
            <a:pPr lvl="1"/>
            <a:r>
              <a:rPr lang="en-US" dirty="0" smtClean="0"/>
              <a:t>First page of 10 granules shown with details (e.g. identifier, author, bounding box, date, and links to data/metadata/ document) </a:t>
            </a:r>
          </a:p>
          <a:p>
            <a:pPr lvl="1"/>
            <a:endParaRPr lang="en-US" dirty="0"/>
          </a:p>
        </p:txBody>
      </p:sp>
      <p:sp>
        <p:nvSpPr>
          <p:cNvPr id="5" name="Oval Callout 4"/>
          <p:cNvSpPr/>
          <p:nvPr/>
        </p:nvSpPr>
        <p:spPr bwMode="auto">
          <a:xfrm>
            <a:off x="3017520" y="3672459"/>
            <a:ext cx="6547104" cy="3689604"/>
          </a:xfrm>
          <a:prstGeom prst="wedgeEllipseCallout">
            <a:avLst>
              <a:gd name="adj1" fmla="val 9685"/>
              <a:gd name="adj2" fmla="val -55766"/>
            </a:avLst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4950" y="4417329"/>
            <a:ext cx="4762499" cy="230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4950" y="1700784"/>
            <a:ext cx="5168563" cy="4333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Granule Level Search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3" y="1457324"/>
            <a:ext cx="3333577" cy="5006849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Granules</a:t>
            </a:r>
          </a:p>
          <a:p>
            <a:pPr lvl="1"/>
            <a:r>
              <a:rPr lang="en-US" dirty="0" smtClean="0"/>
              <a:t>Total number</a:t>
            </a:r>
          </a:p>
          <a:p>
            <a:pPr lvl="1"/>
            <a:r>
              <a:rPr lang="en-US" dirty="0" smtClean="0"/>
              <a:t>First page</a:t>
            </a:r>
          </a:p>
          <a:p>
            <a:pPr lvl="1"/>
            <a:r>
              <a:rPr lang="en-US" dirty="0" smtClean="0"/>
              <a:t>All links are active that allows to access description page /metadata/data (e.g. the data can be downloaded, displayed, and shown using </a:t>
            </a:r>
            <a:r>
              <a:rPr lang="en-US" dirty="0" err="1" smtClean="0"/>
              <a:t>HDFViewer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</p:txBody>
      </p:sp>
      <p:sp>
        <p:nvSpPr>
          <p:cNvPr id="5" name="Oval Callout 4"/>
          <p:cNvSpPr/>
          <p:nvPr/>
        </p:nvSpPr>
        <p:spPr bwMode="auto">
          <a:xfrm>
            <a:off x="3884950" y="4043934"/>
            <a:ext cx="4763750" cy="2928366"/>
          </a:xfrm>
          <a:prstGeom prst="wedgeEllipseCallout">
            <a:avLst>
              <a:gd name="adj1" fmla="val 6775"/>
              <a:gd name="adj2" fmla="val -56025"/>
            </a:avLst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4900" y="4411116"/>
            <a:ext cx="2924175" cy="2165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4950" y="1700784"/>
            <a:ext cx="5168563" cy="4333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Granule Level Search (3)</a:t>
            </a:r>
            <a:endParaRPr lang="en-US" dirty="0"/>
          </a:p>
        </p:txBody>
      </p:sp>
      <p:sp>
        <p:nvSpPr>
          <p:cNvPr id="5" name="Oval Callout 4"/>
          <p:cNvSpPr/>
          <p:nvPr/>
        </p:nvSpPr>
        <p:spPr bwMode="auto">
          <a:xfrm>
            <a:off x="4191000" y="4076699"/>
            <a:ext cx="5373624" cy="3285363"/>
          </a:xfrm>
          <a:prstGeom prst="wedgeEllipseCallout">
            <a:avLst>
              <a:gd name="adj1" fmla="val 2995"/>
              <a:gd name="adj2" fmla="val -63558"/>
            </a:avLst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3" y="1457324"/>
            <a:ext cx="3333577" cy="5006849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Granules</a:t>
            </a:r>
          </a:p>
          <a:p>
            <a:pPr lvl="1"/>
            <a:r>
              <a:rPr lang="en-US" dirty="0" smtClean="0"/>
              <a:t>Total number</a:t>
            </a:r>
          </a:p>
          <a:p>
            <a:pPr lvl="1"/>
            <a:r>
              <a:rPr lang="en-US" dirty="0" smtClean="0"/>
              <a:t>First page</a:t>
            </a:r>
          </a:p>
          <a:p>
            <a:pPr lvl="1"/>
            <a:r>
              <a:rPr lang="en-US" dirty="0" smtClean="0"/>
              <a:t>All links</a:t>
            </a:r>
          </a:p>
          <a:p>
            <a:pPr lvl="1"/>
            <a:r>
              <a:rPr lang="en-US" dirty="0" smtClean="0"/>
              <a:t>Spatial coverage can be highlighted on map view when clicking on the bounding box (e.g. the first record is a </a:t>
            </a:r>
            <a:r>
              <a:rPr lang="en-US" smtClean="0"/>
              <a:t>swath covering </a:t>
            </a:r>
            <a:r>
              <a:rPr lang="en-US" dirty="0" smtClean="0"/>
              <a:t>one strip from north to south)</a:t>
            </a:r>
          </a:p>
          <a:p>
            <a:pPr lvl="1"/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7850" y="4392576"/>
            <a:ext cx="2667000" cy="246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4950" y="1700784"/>
            <a:ext cx="5168563" cy="4333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Granule Level Search (3)</a:t>
            </a:r>
            <a:endParaRPr lang="en-US" dirty="0"/>
          </a:p>
        </p:txBody>
      </p:sp>
      <p:sp>
        <p:nvSpPr>
          <p:cNvPr id="5" name="Oval Callout 4"/>
          <p:cNvSpPr/>
          <p:nvPr/>
        </p:nvSpPr>
        <p:spPr bwMode="auto">
          <a:xfrm>
            <a:off x="3630440" y="4076699"/>
            <a:ext cx="5934184" cy="3285363"/>
          </a:xfrm>
          <a:prstGeom prst="wedgeEllipseCallout">
            <a:avLst>
              <a:gd name="adj1" fmla="val 2995"/>
              <a:gd name="adj2" fmla="val -59499"/>
            </a:avLst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3" y="1457324"/>
            <a:ext cx="3333577" cy="5006849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Granules</a:t>
            </a:r>
          </a:p>
          <a:p>
            <a:pPr lvl="1"/>
            <a:r>
              <a:rPr lang="en-US" dirty="0" smtClean="0"/>
              <a:t>Total number</a:t>
            </a:r>
          </a:p>
          <a:p>
            <a:pPr lvl="1"/>
            <a:r>
              <a:rPr lang="en-US" dirty="0" smtClean="0"/>
              <a:t>First page</a:t>
            </a:r>
          </a:p>
          <a:p>
            <a:pPr lvl="1"/>
            <a:r>
              <a:rPr lang="en-US" dirty="0" smtClean="0"/>
              <a:t>All links</a:t>
            </a:r>
          </a:p>
          <a:p>
            <a:pPr lvl="1"/>
            <a:r>
              <a:rPr lang="en-US" dirty="0" smtClean="0"/>
              <a:t>Spatial coverage</a:t>
            </a:r>
          </a:p>
          <a:p>
            <a:pPr lvl="1"/>
            <a:r>
              <a:rPr lang="en-US" dirty="0" smtClean="0"/>
              <a:t> Temporal coverage can be highlighted on the timeline when clicking on date (e.g. the first record is covering a period on Sept. 6, 2014)</a:t>
            </a:r>
          </a:p>
          <a:p>
            <a:pPr lvl="1"/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38613" y="5197348"/>
            <a:ext cx="49149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980" y="188913"/>
            <a:ext cx="8465820" cy="501650"/>
          </a:xfrm>
        </p:spPr>
        <p:txBody>
          <a:bodyPr/>
          <a:lstStyle/>
          <a:p>
            <a:r>
              <a:rPr lang="en-US" dirty="0" smtClean="0"/>
              <a:t>The WGISS Carbon Community Portal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Objectives</a:t>
            </a:r>
          </a:p>
          <a:p>
            <a:pPr lvl="1"/>
            <a:r>
              <a:rPr lang="en-US" dirty="0" smtClean="0"/>
              <a:t>To enable carbon community to find their interested data in the CEOS agency collections brokered by both CWIC and </a:t>
            </a:r>
            <a:r>
              <a:rPr lang="en-US" dirty="0" err="1" smtClean="0"/>
              <a:t>FedEO</a:t>
            </a:r>
            <a:endParaRPr lang="en-US" dirty="0" smtClean="0"/>
          </a:p>
          <a:p>
            <a:pPr lvl="1"/>
            <a:r>
              <a:rPr lang="en-US" dirty="0" smtClean="0"/>
              <a:t>To allow searching and accessing data within collections using CWIC and </a:t>
            </a:r>
            <a:r>
              <a:rPr lang="en-US" dirty="0" err="1" smtClean="0"/>
              <a:t>FedEO</a:t>
            </a:r>
            <a:r>
              <a:rPr lang="en-US" dirty="0" smtClean="0"/>
              <a:t> with keywords, spatial and/or temporal constraints</a:t>
            </a:r>
          </a:p>
          <a:p>
            <a:pPr lvl="1"/>
            <a:r>
              <a:rPr lang="en-US" dirty="0" smtClean="0"/>
              <a:t>To provide common discovery and access of all CWIC partner holdings targeting at the Carbon Community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685800" y="135473"/>
            <a:ext cx="7772400" cy="762000"/>
          </a:xfrm>
        </p:spPr>
        <p:txBody>
          <a:bodyPr/>
          <a:lstStyle/>
          <a:p>
            <a:pPr algn="ctr"/>
            <a:r>
              <a:rPr lang="en-US" dirty="0" smtClean="0"/>
              <a:t>Spatial and/or Temporal Constraint</a:t>
            </a:r>
            <a:endParaRPr lang="en-US" dirty="0"/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933450" y="2909887"/>
            <a:ext cx="7620000" cy="2466975"/>
          </a:xfrm>
        </p:spPr>
        <p:txBody>
          <a:bodyPr/>
          <a:lstStyle/>
          <a:p>
            <a:pPr lvl="1" algn="ctr">
              <a:buNone/>
              <a:defRPr/>
            </a:pPr>
            <a:r>
              <a:rPr lang="en-US" sz="4800" kern="1200" dirty="0" smtClean="0">
                <a:latin typeface="Tahoma" charset="0"/>
              </a:rPr>
              <a:t>Search and access data within space and time constraints</a:t>
            </a:r>
          </a:p>
          <a:p>
            <a:pPr lvl="1">
              <a:defRPr/>
            </a:pPr>
            <a:endParaRPr lang="en-US" kern="1200" dirty="0" smtClean="0">
              <a:solidFill>
                <a:schemeClr val="tx2"/>
              </a:solidFill>
              <a:latin typeface="Tahoma" charset="0"/>
            </a:endParaRPr>
          </a:p>
          <a:p>
            <a:pPr>
              <a:defRPr/>
            </a:pPr>
            <a:endParaRPr lang="en-US" sz="2800" kern="1200" dirty="0" smtClean="0">
              <a:latin typeface="Tahoma" charset="0"/>
            </a:endParaRPr>
          </a:p>
          <a:p>
            <a:pPr>
              <a:defRPr/>
            </a:pPr>
            <a:endParaRPr lang="en-US" sz="2800" kern="1200" dirty="0" smtClean="0">
              <a:solidFill>
                <a:schemeClr val="tx2"/>
              </a:solidFill>
              <a:latin typeface="Tahoma" charset="0"/>
            </a:endParaRPr>
          </a:p>
          <a:p>
            <a:pPr lvl="1">
              <a:defRPr/>
            </a:pPr>
            <a:endParaRPr lang="en-US" sz="2600" kern="1200" dirty="0" smtClean="0">
              <a:solidFill>
                <a:schemeClr val="tx2"/>
              </a:solidFill>
              <a:latin typeface="Tahoma" charset="0"/>
            </a:endParaRPr>
          </a:p>
          <a:p>
            <a:pPr lvl="1">
              <a:defRPr/>
            </a:pPr>
            <a:endParaRPr lang="en-US" kern="1200" dirty="0" smtClean="0">
              <a:solidFill>
                <a:schemeClr val="tx2"/>
              </a:solidFill>
              <a:latin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9225" y="1743074"/>
            <a:ext cx="6128575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Constraint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3" y="1457324"/>
            <a:ext cx="3333577" cy="5006849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Collections</a:t>
            </a:r>
          </a:p>
          <a:p>
            <a:pPr lvl="1"/>
            <a:r>
              <a:rPr lang="en-US" dirty="0" smtClean="0"/>
              <a:t>Use keyword = “carbon”</a:t>
            </a:r>
          </a:p>
          <a:p>
            <a:pPr lvl="1"/>
            <a:r>
              <a:rPr lang="en-US" dirty="0" smtClean="0"/>
              <a:t>Before </a:t>
            </a:r>
          </a:p>
          <a:p>
            <a:pPr lvl="2"/>
            <a:r>
              <a:rPr lang="en-US" dirty="0" smtClean="0"/>
              <a:t>CWIC:  592</a:t>
            </a:r>
          </a:p>
          <a:p>
            <a:pPr lvl="2"/>
            <a:r>
              <a:rPr lang="en-US" dirty="0" err="1" smtClean="0"/>
              <a:t>FedEO</a:t>
            </a:r>
            <a:r>
              <a:rPr lang="en-US" dirty="0" smtClean="0"/>
              <a:t>:  2756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8" name="Oval Callout 7"/>
          <p:cNvSpPr/>
          <p:nvPr/>
        </p:nvSpPr>
        <p:spPr bwMode="auto">
          <a:xfrm>
            <a:off x="5209743" y="2525728"/>
            <a:ext cx="2343339" cy="2589291"/>
          </a:xfrm>
          <a:prstGeom prst="wedgeEllipseCallout">
            <a:avLst>
              <a:gd name="adj1" fmla="val -85205"/>
              <a:gd name="adj2" fmla="val -14923"/>
            </a:avLst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9400" y="2919554"/>
            <a:ext cx="15240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9074" y="1316054"/>
            <a:ext cx="5038725" cy="285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Constraint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457324"/>
            <a:ext cx="3630440" cy="5006849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Collections</a:t>
            </a:r>
          </a:p>
          <a:p>
            <a:pPr lvl="1"/>
            <a:r>
              <a:rPr lang="en-US" dirty="0" smtClean="0"/>
              <a:t>Use keyword = “carbon”</a:t>
            </a:r>
          </a:p>
          <a:p>
            <a:pPr lvl="1"/>
            <a:r>
              <a:rPr lang="en-US" dirty="0" smtClean="0"/>
              <a:t>Before </a:t>
            </a:r>
          </a:p>
          <a:p>
            <a:pPr lvl="2"/>
            <a:r>
              <a:rPr lang="en-US" dirty="0" smtClean="0"/>
              <a:t>CWIC:  592</a:t>
            </a:r>
          </a:p>
          <a:p>
            <a:pPr lvl="2"/>
            <a:r>
              <a:rPr lang="en-US" dirty="0" err="1" smtClean="0"/>
              <a:t>FedEO</a:t>
            </a:r>
            <a:r>
              <a:rPr lang="en-US" dirty="0" smtClean="0"/>
              <a:t>:  2756</a:t>
            </a:r>
          </a:p>
          <a:p>
            <a:pPr lvl="1"/>
            <a:r>
              <a:rPr lang="en-US" dirty="0" smtClean="0"/>
              <a:t>Turn on spatial Constraints</a:t>
            </a:r>
          </a:p>
          <a:p>
            <a:pPr lvl="2"/>
            <a:r>
              <a:rPr lang="en-US" dirty="0" smtClean="0"/>
              <a:t>Button to on/off</a:t>
            </a:r>
          </a:p>
          <a:p>
            <a:pPr lvl="2"/>
            <a:r>
              <a:rPr lang="en-US" dirty="0" smtClean="0"/>
              <a:t>Change the bounding box by dragging or editing the value in constraint form</a:t>
            </a:r>
          </a:p>
          <a:p>
            <a:pPr lvl="1"/>
            <a:endParaRPr lang="en-US" dirty="0"/>
          </a:p>
        </p:txBody>
      </p:sp>
      <p:sp>
        <p:nvSpPr>
          <p:cNvPr id="8" name="Oval Callout 7"/>
          <p:cNvSpPr/>
          <p:nvPr/>
        </p:nvSpPr>
        <p:spPr bwMode="auto">
          <a:xfrm>
            <a:off x="6095568" y="2181225"/>
            <a:ext cx="2343339" cy="685800"/>
          </a:xfrm>
          <a:prstGeom prst="wedgeEllipseCallout">
            <a:avLst>
              <a:gd name="adj1" fmla="val 2999"/>
              <a:gd name="adj2" fmla="val -125280"/>
            </a:avLst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Click to turn on or off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dirty="0" smtClean="0">
                <a:solidFill>
                  <a:srgbClr val="000000"/>
                </a:solidFill>
                <a:latin typeface="Tahoma" pitchFamily="34" charset="0"/>
              </a:rPr>
              <a:t>Spatial constraint</a:t>
            </a: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29074" y="4416684"/>
            <a:ext cx="5038726" cy="2441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Callout 9"/>
          <p:cNvSpPr/>
          <p:nvPr/>
        </p:nvSpPr>
        <p:spPr bwMode="auto">
          <a:xfrm>
            <a:off x="5876493" y="4073784"/>
            <a:ext cx="2343339" cy="685800"/>
          </a:xfrm>
          <a:prstGeom prst="wedgeEllipseCallout">
            <a:avLst>
              <a:gd name="adj1" fmla="val 80229"/>
              <a:gd name="adj2" fmla="val 53887"/>
            </a:avLst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Click to turn on or off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dirty="0" smtClean="0">
                <a:solidFill>
                  <a:srgbClr val="000000"/>
                </a:solidFill>
                <a:latin typeface="Tahoma" pitchFamily="34" charset="0"/>
              </a:rPr>
              <a:t>The constraint form</a:t>
            </a: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0440" y="1695450"/>
            <a:ext cx="5410891" cy="391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Constraint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3" y="1457324"/>
            <a:ext cx="3333577" cy="5006849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Collections</a:t>
            </a:r>
          </a:p>
          <a:p>
            <a:pPr lvl="1"/>
            <a:r>
              <a:rPr lang="en-US" dirty="0" smtClean="0"/>
              <a:t>Use keyword = “carbon”</a:t>
            </a:r>
          </a:p>
          <a:p>
            <a:pPr lvl="1"/>
            <a:r>
              <a:rPr lang="en-US" dirty="0" smtClean="0"/>
              <a:t>Before </a:t>
            </a:r>
          </a:p>
          <a:p>
            <a:pPr lvl="2"/>
            <a:r>
              <a:rPr lang="en-US" dirty="0" smtClean="0"/>
              <a:t>CWIC: 562</a:t>
            </a:r>
          </a:p>
          <a:p>
            <a:pPr lvl="2"/>
            <a:r>
              <a:rPr lang="en-US" dirty="0" err="1" smtClean="0"/>
              <a:t>FedEO</a:t>
            </a:r>
            <a:r>
              <a:rPr lang="en-US" dirty="0" smtClean="0"/>
              <a:t>:  2756</a:t>
            </a:r>
          </a:p>
          <a:p>
            <a:pPr lvl="1"/>
            <a:r>
              <a:rPr lang="en-US" dirty="0" smtClean="0"/>
              <a:t>Turn on spatial Constraints</a:t>
            </a:r>
          </a:p>
          <a:p>
            <a:pPr lvl="2"/>
            <a:r>
              <a:rPr lang="en-US" dirty="0" smtClean="0"/>
              <a:t>[-125, 24,-67,50]</a:t>
            </a:r>
          </a:p>
          <a:p>
            <a:pPr lvl="1"/>
            <a:r>
              <a:rPr lang="en-US" dirty="0" smtClean="0"/>
              <a:t>After</a:t>
            </a:r>
          </a:p>
          <a:p>
            <a:pPr lvl="2"/>
            <a:r>
              <a:rPr lang="en-US" dirty="0" smtClean="0"/>
              <a:t>CWIC: 319</a:t>
            </a:r>
          </a:p>
          <a:p>
            <a:pPr lvl="2"/>
            <a:r>
              <a:rPr lang="en-US" dirty="0" err="1" smtClean="0"/>
              <a:t>FedEO</a:t>
            </a:r>
            <a:r>
              <a:rPr lang="en-US" dirty="0" smtClean="0"/>
              <a:t>: 1147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8" name="Oval Callout 7"/>
          <p:cNvSpPr/>
          <p:nvPr/>
        </p:nvSpPr>
        <p:spPr bwMode="auto">
          <a:xfrm>
            <a:off x="5209743" y="2525728"/>
            <a:ext cx="2343339" cy="2589291"/>
          </a:xfrm>
          <a:prstGeom prst="wedgeEllipseCallout">
            <a:avLst>
              <a:gd name="adj1" fmla="val -85205"/>
              <a:gd name="adj2" fmla="val -14923"/>
            </a:avLst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34063" y="3052763"/>
            <a:ext cx="12477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0440" y="1820877"/>
            <a:ext cx="5217546" cy="3827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Constraint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3" y="1457324"/>
            <a:ext cx="3333577" cy="5006849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Granules</a:t>
            </a:r>
          </a:p>
          <a:p>
            <a:pPr lvl="1"/>
            <a:r>
              <a:rPr lang="en-US" dirty="0" smtClean="0"/>
              <a:t>Search</a:t>
            </a:r>
          </a:p>
          <a:p>
            <a:pPr lvl="2"/>
            <a:r>
              <a:rPr lang="en-US" sz="1600" dirty="0" smtClean="0"/>
              <a:t>Use keyword = “LEAF AREA INDEX (LAI)” for collection level search</a:t>
            </a:r>
          </a:p>
          <a:p>
            <a:pPr lvl="2"/>
            <a:r>
              <a:rPr lang="en-US" sz="1600" dirty="0" smtClean="0"/>
              <a:t>Choose dataset “MODIS/Terra Leaf Area Index/FPAR 8-Day L4 Global 1km SIN Grid V005”</a:t>
            </a:r>
          </a:p>
          <a:p>
            <a:pPr lvl="1"/>
            <a:r>
              <a:rPr lang="en-US" dirty="0" smtClean="0"/>
              <a:t>Before </a:t>
            </a:r>
          </a:p>
          <a:p>
            <a:pPr lvl="2"/>
            <a:r>
              <a:rPr lang="en-US" dirty="0" smtClean="0"/>
              <a:t>Matching granules: 222556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8" name="Oval Callout 7"/>
          <p:cNvSpPr/>
          <p:nvPr/>
        </p:nvSpPr>
        <p:spPr bwMode="auto">
          <a:xfrm>
            <a:off x="5333568" y="3306685"/>
            <a:ext cx="2343339" cy="1074816"/>
          </a:xfrm>
          <a:prstGeom prst="wedgeEllipseCallout">
            <a:avLst>
              <a:gd name="adj1" fmla="val 11535"/>
              <a:gd name="adj2" fmla="val -82274"/>
            </a:avLst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91188" y="3571874"/>
            <a:ext cx="1423988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5175" y="2088712"/>
            <a:ext cx="5762625" cy="424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Constraint (5)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3" y="1457324"/>
            <a:ext cx="3333577" cy="5006849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Granules</a:t>
            </a:r>
          </a:p>
          <a:p>
            <a:pPr lvl="1"/>
            <a:r>
              <a:rPr lang="en-US" dirty="0" smtClean="0"/>
              <a:t>Search</a:t>
            </a:r>
          </a:p>
          <a:p>
            <a:pPr lvl="1"/>
            <a:r>
              <a:rPr lang="en-US" dirty="0" smtClean="0"/>
              <a:t>Before </a:t>
            </a:r>
          </a:p>
          <a:p>
            <a:pPr lvl="2"/>
            <a:r>
              <a:rPr lang="en-US" dirty="0" smtClean="0"/>
              <a:t>Matching granules: 222556</a:t>
            </a:r>
          </a:p>
          <a:p>
            <a:pPr lvl="1"/>
            <a:r>
              <a:rPr lang="en-US" dirty="0" smtClean="0"/>
              <a:t>Turn on spatial Constraints</a:t>
            </a:r>
          </a:p>
          <a:p>
            <a:pPr lvl="2"/>
            <a:r>
              <a:rPr lang="en-US" dirty="0" smtClean="0"/>
              <a:t>[-125, 24,-67,50]</a:t>
            </a:r>
          </a:p>
          <a:p>
            <a:pPr lvl="1"/>
            <a:r>
              <a:rPr lang="en-US" dirty="0" smtClean="0"/>
              <a:t>After</a:t>
            </a:r>
          </a:p>
          <a:p>
            <a:pPr lvl="2"/>
            <a:r>
              <a:rPr lang="en-US" dirty="0" smtClean="0"/>
              <a:t>Matching granules: 17204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8" name="Oval Callout 7"/>
          <p:cNvSpPr/>
          <p:nvPr/>
        </p:nvSpPr>
        <p:spPr bwMode="auto">
          <a:xfrm>
            <a:off x="5362143" y="3697304"/>
            <a:ext cx="2343339" cy="693722"/>
          </a:xfrm>
          <a:prstGeom prst="wedgeEllipseCallout">
            <a:avLst>
              <a:gd name="adj1" fmla="val 10316"/>
              <a:gd name="adj2" fmla="val -96216"/>
            </a:avLst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10264" y="3810001"/>
            <a:ext cx="1262062" cy="464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0440" y="1971529"/>
            <a:ext cx="5323060" cy="4362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Temporal Constraint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3" y="1457324"/>
            <a:ext cx="3333577" cy="5006849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Collections</a:t>
            </a:r>
          </a:p>
          <a:p>
            <a:pPr lvl="1"/>
            <a:r>
              <a:rPr lang="en-US" dirty="0" smtClean="0"/>
              <a:t>Use keyword = “</a:t>
            </a:r>
            <a:r>
              <a:rPr lang="en-US" sz="2400" dirty="0" smtClean="0"/>
              <a:t>LEAF AREA INDEX (LAI)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Before </a:t>
            </a:r>
          </a:p>
          <a:p>
            <a:pPr lvl="2"/>
            <a:r>
              <a:rPr lang="en-US" dirty="0" smtClean="0"/>
              <a:t>CWIC:  46</a:t>
            </a:r>
          </a:p>
          <a:p>
            <a:pPr lvl="2"/>
            <a:r>
              <a:rPr lang="en-US" dirty="0" err="1" smtClean="0"/>
              <a:t>FedEO</a:t>
            </a:r>
            <a:r>
              <a:rPr lang="en-US" dirty="0" smtClean="0"/>
              <a:t>:  76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8" name="Oval Callout 7"/>
          <p:cNvSpPr/>
          <p:nvPr/>
        </p:nvSpPr>
        <p:spPr bwMode="auto">
          <a:xfrm>
            <a:off x="5209743" y="2525728"/>
            <a:ext cx="2343339" cy="2589291"/>
          </a:xfrm>
          <a:prstGeom prst="wedgeEllipseCallout">
            <a:avLst>
              <a:gd name="adj1" fmla="val -85205"/>
              <a:gd name="adj2" fmla="val -14923"/>
            </a:avLst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6413" y="3086100"/>
            <a:ext cx="15144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0093" y="1457324"/>
            <a:ext cx="2518017" cy="246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77025" y="4099258"/>
            <a:ext cx="2452688" cy="280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Temporal Constraint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3" y="1457324"/>
            <a:ext cx="3333577" cy="5006849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Collections</a:t>
            </a:r>
          </a:p>
          <a:p>
            <a:pPr lvl="1"/>
            <a:r>
              <a:rPr lang="en-US" dirty="0" smtClean="0"/>
              <a:t>Use keyword = “</a:t>
            </a:r>
            <a:r>
              <a:rPr lang="en-US" sz="2400" dirty="0" smtClean="0"/>
              <a:t>LEAF AREA INDEX (LAI)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Before </a:t>
            </a:r>
          </a:p>
          <a:p>
            <a:pPr lvl="2"/>
            <a:r>
              <a:rPr lang="en-US" dirty="0" smtClean="0"/>
              <a:t>CWIC:  46</a:t>
            </a:r>
          </a:p>
          <a:p>
            <a:pPr lvl="2"/>
            <a:r>
              <a:rPr lang="en-US" dirty="0" err="1" smtClean="0"/>
              <a:t>FedEO</a:t>
            </a:r>
            <a:r>
              <a:rPr lang="en-US" dirty="0" smtClean="0"/>
              <a:t>:  76</a:t>
            </a:r>
          </a:p>
          <a:p>
            <a:pPr lvl="1"/>
            <a:r>
              <a:rPr lang="en-US" dirty="0" smtClean="0"/>
              <a:t>Turn on temporal Constraints</a:t>
            </a:r>
          </a:p>
          <a:p>
            <a:pPr lvl="2"/>
            <a:r>
              <a:rPr lang="en-US" dirty="0" smtClean="0"/>
              <a:t>Button to on/off</a:t>
            </a:r>
          </a:p>
          <a:p>
            <a:pPr lvl="2"/>
            <a:r>
              <a:rPr lang="en-US" dirty="0" smtClean="0"/>
              <a:t>Change the time range by using time bar or time picker</a:t>
            </a:r>
            <a:endParaRPr lang="en-US" dirty="0"/>
          </a:p>
        </p:txBody>
      </p:sp>
      <p:sp>
        <p:nvSpPr>
          <p:cNvPr id="8" name="Oval Callout 7"/>
          <p:cNvSpPr/>
          <p:nvPr/>
        </p:nvSpPr>
        <p:spPr bwMode="auto">
          <a:xfrm>
            <a:off x="6495618" y="2524125"/>
            <a:ext cx="2343339" cy="685800"/>
          </a:xfrm>
          <a:prstGeom prst="wedgeEllipseCallout">
            <a:avLst>
              <a:gd name="adj1" fmla="val -58785"/>
              <a:gd name="adj2" fmla="val -66946"/>
            </a:avLst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Dragging start</a:t>
            </a:r>
            <a:r>
              <a:rPr kumimoji="0" lang="en-US" sz="15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 or end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aseline="0" dirty="0" smtClean="0">
                <a:solidFill>
                  <a:srgbClr val="000000"/>
                </a:solidFill>
                <a:latin typeface="Tahoma" pitchFamily="34" charset="0"/>
              </a:rPr>
              <a:t>Time</a:t>
            </a:r>
            <a:r>
              <a:rPr lang="en-US" sz="1500" dirty="0" smtClean="0">
                <a:solidFill>
                  <a:srgbClr val="000000"/>
                </a:solidFill>
                <a:latin typeface="Tahoma" pitchFamily="34" charset="0"/>
              </a:rPr>
              <a:t> mark on the bar</a:t>
            </a: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0" name="Oval Callout 9"/>
          <p:cNvSpPr/>
          <p:nvPr/>
        </p:nvSpPr>
        <p:spPr bwMode="auto">
          <a:xfrm>
            <a:off x="4923898" y="4416684"/>
            <a:ext cx="2343339" cy="685800"/>
          </a:xfrm>
          <a:prstGeom prst="wedgeEllipseCallout">
            <a:avLst>
              <a:gd name="adj1" fmla="val 80229"/>
              <a:gd name="adj2" fmla="val 53887"/>
            </a:avLst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dirty="0" smtClean="0">
                <a:solidFill>
                  <a:srgbClr val="000000"/>
                </a:solidFill>
                <a:latin typeface="Tahoma" pitchFamily="34" charset="0"/>
              </a:rPr>
              <a:t>Edit the time range</a:t>
            </a: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dirty="0" smtClean="0">
                <a:solidFill>
                  <a:srgbClr val="000000"/>
                </a:solidFill>
                <a:latin typeface="Tahoma" pitchFamily="34" charset="0"/>
              </a:rPr>
              <a:t>Using time picker</a:t>
            </a: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1" name="Oval Callout 10"/>
          <p:cNvSpPr/>
          <p:nvPr/>
        </p:nvSpPr>
        <p:spPr bwMode="auto">
          <a:xfrm>
            <a:off x="6495618" y="1638300"/>
            <a:ext cx="2572182" cy="685800"/>
          </a:xfrm>
          <a:prstGeom prst="wedgeEllipseCallout">
            <a:avLst>
              <a:gd name="adj1" fmla="val -114065"/>
              <a:gd name="adj2" fmla="val -22502"/>
            </a:avLst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Toggle</a:t>
            </a:r>
            <a:r>
              <a:rPr kumimoji="0" lang="en-US" sz="15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 button to turn on/off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aseline="0" dirty="0" smtClean="0">
                <a:solidFill>
                  <a:srgbClr val="000000"/>
                </a:solidFill>
                <a:latin typeface="Tahoma" pitchFamily="34" charset="0"/>
              </a:rPr>
              <a:t>Temporal</a:t>
            </a:r>
            <a:r>
              <a:rPr lang="en-US" sz="1500" dirty="0" smtClean="0">
                <a:solidFill>
                  <a:srgbClr val="000000"/>
                </a:solidFill>
                <a:latin typeface="Tahoma" pitchFamily="34" charset="0"/>
              </a:rPr>
              <a:t> constraints</a:t>
            </a: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8445" y="2514600"/>
            <a:ext cx="5405555" cy="3590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Temporal Constraint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3" y="1457324"/>
            <a:ext cx="3333577" cy="5006849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Collections</a:t>
            </a:r>
          </a:p>
          <a:p>
            <a:pPr lvl="1"/>
            <a:r>
              <a:rPr lang="en-US" dirty="0" smtClean="0"/>
              <a:t>Use keyword = “</a:t>
            </a:r>
            <a:r>
              <a:rPr lang="en-US" sz="2400" dirty="0" smtClean="0"/>
              <a:t>LEAF AREA INDEX (LAI)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Before </a:t>
            </a:r>
          </a:p>
          <a:p>
            <a:pPr lvl="2"/>
            <a:r>
              <a:rPr lang="en-US" dirty="0" smtClean="0"/>
              <a:t>CWIC: 49</a:t>
            </a:r>
          </a:p>
          <a:p>
            <a:pPr lvl="2"/>
            <a:r>
              <a:rPr lang="en-US" dirty="0" err="1" smtClean="0"/>
              <a:t>FedEO</a:t>
            </a:r>
            <a:r>
              <a:rPr lang="en-US" dirty="0" smtClean="0"/>
              <a:t>:  76</a:t>
            </a:r>
          </a:p>
          <a:p>
            <a:pPr lvl="1"/>
            <a:r>
              <a:rPr lang="en-US" dirty="0" smtClean="0"/>
              <a:t>Turn on temporal Constraints</a:t>
            </a:r>
          </a:p>
          <a:p>
            <a:pPr lvl="2"/>
            <a:r>
              <a:rPr lang="en-US" dirty="0" smtClean="0"/>
              <a:t>1/1/2017-10/5/2017</a:t>
            </a:r>
          </a:p>
          <a:p>
            <a:pPr lvl="1"/>
            <a:r>
              <a:rPr lang="en-US" dirty="0" smtClean="0"/>
              <a:t>After</a:t>
            </a:r>
          </a:p>
          <a:p>
            <a:pPr lvl="2"/>
            <a:r>
              <a:rPr lang="en-US" dirty="0" smtClean="0"/>
              <a:t>CWIC: 8</a:t>
            </a:r>
          </a:p>
          <a:p>
            <a:pPr lvl="2"/>
            <a:r>
              <a:rPr lang="en-US" dirty="0" err="1" smtClean="0"/>
              <a:t>FedEO</a:t>
            </a:r>
            <a:r>
              <a:rPr lang="en-US" dirty="0" smtClean="0"/>
              <a:t>: 23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8" name="Oval Callout 7"/>
          <p:cNvSpPr/>
          <p:nvPr/>
        </p:nvSpPr>
        <p:spPr bwMode="auto">
          <a:xfrm>
            <a:off x="5238318" y="3268678"/>
            <a:ext cx="2343339" cy="2589291"/>
          </a:xfrm>
          <a:prstGeom prst="wedgeEllipseCallout">
            <a:avLst>
              <a:gd name="adj1" fmla="val -85205"/>
              <a:gd name="adj2" fmla="val -14923"/>
            </a:avLst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2613" y="3714750"/>
            <a:ext cx="13811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0440" y="1820877"/>
            <a:ext cx="5217546" cy="3827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Temporal Constraint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3" y="1457324"/>
            <a:ext cx="3333577" cy="5006849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Granules</a:t>
            </a:r>
          </a:p>
          <a:p>
            <a:pPr lvl="1"/>
            <a:r>
              <a:rPr lang="en-US" dirty="0" smtClean="0"/>
              <a:t>Search</a:t>
            </a:r>
          </a:p>
          <a:p>
            <a:pPr lvl="2"/>
            <a:r>
              <a:rPr lang="en-US" sz="1600" dirty="0" smtClean="0"/>
              <a:t>Use keyword = “LEAF AREA INDEX (LAI)” for collection level search</a:t>
            </a:r>
          </a:p>
          <a:p>
            <a:pPr lvl="2"/>
            <a:r>
              <a:rPr lang="en-US" sz="1600" dirty="0" smtClean="0"/>
              <a:t>Choose dataset “MODIS/Terra Leaf Area Index/FPAR 8-Day L4 Global 1km SIN Grid V005”</a:t>
            </a:r>
          </a:p>
          <a:p>
            <a:pPr lvl="1"/>
            <a:r>
              <a:rPr lang="en-US" dirty="0" smtClean="0"/>
              <a:t>Before </a:t>
            </a:r>
          </a:p>
          <a:p>
            <a:pPr lvl="2"/>
            <a:r>
              <a:rPr lang="en-US" dirty="0" smtClean="0"/>
              <a:t>Matching granules: 222556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8" name="Oval Callout 7"/>
          <p:cNvSpPr/>
          <p:nvPr/>
        </p:nvSpPr>
        <p:spPr bwMode="auto">
          <a:xfrm>
            <a:off x="5333568" y="3306685"/>
            <a:ext cx="2343339" cy="1074816"/>
          </a:xfrm>
          <a:prstGeom prst="wedgeEllipseCallout">
            <a:avLst>
              <a:gd name="adj1" fmla="val 11535"/>
              <a:gd name="adj2" fmla="val -82274"/>
            </a:avLst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91188" y="3571874"/>
            <a:ext cx="1423988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685800" y="135473"/>
            <a:ext cx="7772400" cy="762000"/>
          </a:xfrm>
        </p:spPr>
        <p:txBody>
          <a:bodyPr/>
          <a:lstStyle/>
          <a:p>
            <a:pPr algn="ctr"/>
            <a:r>
              <a:rPr lang="en-US" dirty="0" smtClean="0"/>
              <a:t>Step 1 Search</a:t>
            </a:r>
            <a:endParaRPr lang="en-US" dirty="0"/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838200" y="2990850"/>
            <a:ext cx="7620000" cy="714375"/>
          </a:xfrm>
        </p:spPr>
        <p:txBody>
          <a:bodyPr/>
          <a:lstStyle/>
          <a:p>
            <a:pPr lvl="1" algn="ctr">
              <a:buNone/>
              <a:defRPr/>
            </a:pPr>
            <a:r>
              <a:rPr lang="en-US" sz="5400" kern="1200" dirty="0" smtClean="0">
                <a:latin typeface="Tahoma" charset="0"/>
              </a:rPr>
              <a:t>Collection Search</a:t>
            </a:r>
          </a:p>
          <a:p>
            <a:pPr lvl="1">
              <a:defRPr/>
            </a:pPr>
            <a:endParaRPr lang="en-US" kern="1200" dirty="0" smtClean="0">
              <a:solidFill>
                <a:schemeClr val="tx2"/>
              </a:solidFill>
              <a:latin typeface="Tahoma" charset="0"/>
            </a:endParaRPr>
          </a:p>
          <a:p>
            <a:pPr>
              <a:defRPr/>
            </a:pPr>
            <a:endParaRPr lang="en-US" sz="2800" kern="1200" dirty="0" smtClean="0">
              <a:latin typeface="Tahoma" charset="0"/>
            </a:endParaRPr>
          </a:p>
          <a:p>
            <a:pPr>
              <a:defRPr/>
            </a:pPr>
            <a:endParaRPr lang="en-US" sz="2800" kern="1200" dirty="0" smtClean="0">
              <a:solidFill>
                <a:schemeClr val="tx2"/>
              </a:solidFill>
              <a:latin typeface="Tahoma" charset="0"/>
            </a:endParaRPr>
          </a:p>
          <a:p>
            <a:pPr lvl="1">
              <a:defRPr/>
            </a:pPr>
            <a:endParaRPr lang="en-US" sz="2600" kern="1200" dirty="0" smtClean="0">
              <a:solidFill>
                <a:schemeClr val="tx2"/>
              </a:solidFill>
              <a:latin typeface="Tahoma" charset="0"/>
            </a:endParaRPr>
          </a:p>
          <a:p>
            <a:pPr lvl="1">
              <a:defRPr/>
            </a:pPr>
            <a:endParaRPr lang="en-US" kern="1200" dirty="0" smtClean="0">
              <a:solidFill>
                <a:schemeClr val="tx2"/>
              </a:solidFill>
              <a:latin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8921" y="2295525"/>
            <a:ext cx="5078853" cy="371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Temporal Constraint (5)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3" y="1457324"/>
            <a:ext cx="3333577" cy="5006849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Granules</a:t>
            </a:r>
          </a:p>
          <a:p>
            <a:pPr lvl="1"/>
            <a:r>
              <a:rPr lang="en-US" dirty="0" smtClean="0"/>
              <a:t>Search</a:t>
            </a:r>
          </a:p>
          <a:p>
            <a:pPr lvl="1"/>
            <a:r>
              <a:rPr lang="en-US" dirty="0" smtClean="0"/>
              <a:t>Before </a:t>
            </a:r>
          </a:p>
          <a:p>
            <a:pPr lvl="2"/>
            <a:r>
              <a:rPr lang="en-US" dirty="0" smtClean="0"/>
              <a:t>Matching granules: 222556</a:t>
            </a:r>
          </a:p>
          <a:p>
            <a:pPr lvl="1"/>
            <a:r>
              <a:rPr lang="en-US" dirty="0" smtClean="0"/>
              <a:t>Turn on spatial Constraints</a:t>
            </a:r>
          </a:p>
          <a:p>
            <a:pPr lvl="2"/>
            <a:r>
              <a:rPr lang="en-US" dirty="0" smtClean="0"/>
              <a:t>1/1/2017-10/5/2017</a:t>
            </a:r>
          </a:p>
          <a:p>
            <a:pPr lvl="1"/>
            <a:r>
              <a:rPr lang="en-US" dirty="0" smtClean="0"/>
              <a:t>After</a:t>
            </a:r>
          </a:p>
          <a:p>
            <a:pPr lvl="2"/>
            <a:r>
              <a:rPr lang="en-US" dirty="0" smtClean="0"/>
              <a:t>Matching granules: 10102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8" name="Oval Callout 7"/>
          <p:cNvSpPr/>
          <p:nvPr/>
        </p:nvSpPr>
        <p:spPr bwMode="auto">
          <a:xfrm>
            <a:off x="5362143" y="3697304"/>
            <a:ext cx="2343339" cy="693722"/>
          </a:xfrm>
          <a:prstGeom prst="wedgeEllipseCallout">
            <a:avLst>
              <a:gd name="adj1" fmla="val 10316"/>
              <a:gd name="adj2" fmla="val -96216"/>
            </a:avLst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38838" y="3763979"/>
            <a:ext cx="1328737" cy="531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685800" y="135473"/>
            <a:ext cx="7772400" cy="762000"/>
          </a:xfrm>
        </p:spPr>
        <p:txBody>
          <a:bodyPr/>
          <a:lstStyle/>
          <a:p>
            <a:pPr algn="ctr"/>
            <a:r>
              <a:rPr lang="en-US" dirty="0" smtClean="0"/>
              <a:t>Carbon Special Interest Regions</a:t>
            </a:r>
            <a:endParaRPr lang="en-US" dirty="0"/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838200" y="3381375"/>
            <a:ext cx="7620000" cy="2133600"/>
          </a:xfrm>
        </p:spPr>
        <p:txBody>
          <a:bodyPr/>
          <a:lstStyle/>
          <a:p>
            <a:pPr lvl="1" algn="ctr">
              <a:buNone/>
              <a:defRPr/>
            </a:pPr>
            <a:r>
              <a:rPr lang="en-US" sz="4400" kern="1200" dirty="0" smtClean="0">
                <a:latin typeface="Tahoma" charset="0"/>
              </a:rPr>
              <a:t>Search and access data with predefined carbon regions</a:t>
            </a:r>
          </a:p>
          <a:p>
            <a:pPr lvl="2">
              <a:buNone/>
              <a:defRPr/>
            </a:pPr>
            <a:endParaRPr lang="en-US" kern="1200" dirty="0" smtClean="0">
              <a:latin typeface="Tahoma" charset="0"/>
            </a:endParaRPr>
          </a:p>
          <a:p>
            <a:pPr lvl="1">
              <a:defRPr/>
            </a:pPr>
            <a:endParaRPr lang="en-US" kern="1200" dirty="0" smtClean="0">
              <a:solidFill>
                <a:schemeClr val="tx2"/>
              </a:solidFill>
              <a:latin typeface="Tahoma" charset="0"/>
            </a:endParaRPr>
          </a:p>
          <a:p>
            <a:pPr>
              <a:defRPr/>
            </a:pPr>
            <a:endParaRPr lang="en-US" sz="2800" kern="1200" dirty="0" smtClean="0">
              <a:latin typeface="Tahoma" charset="0"/>
            </a:endParaRPr>
          </a:p>
          <a:p>
            <a:pPr>
              <a:defRPr/>
            </a:pPr>
            <a:endParaRPr lang="en-US" sz="2800" kern="1200" dirty="0" smtClean="0">
              <a:solidFill>
                <a:schemeClr val="tx2"/>
              </a:solidFill>
              <a:latin typeface="Tahoma" charset="0"/>
            </a:endParaRPr>
          </a:p>
          <a:p>
            <a:pPr lvl="1">
              <a:defRPr/>
            </a:pPr>
            <a:endParaRPr lang="en-US" sz="2600" kern="1200" dirty="0" smtClean="0">
              <a:solidFill>
                <a:schemeClr val="tx2"/>
              </a:solidFill>
              <a:latin typeface="Tahoma" charset="0"/>
            </a:endParaRPr>
          </a:p>
          <a:p>
            <a:pPr lvl="1">
              <a:defRPr/>
            </a:pPr>
            <a:endParaRPr lang="en-US" kern="1200" dirty="0" smtClean="0">
              <a:solidFill>
                <a:schemeClr val="tx2"/>
              </a:solidFill>
              <a:latin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Study Regions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3" y="1457324"/>
            <a:ext cx="3333577" cy="5006849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Special regions</a:t>
            </a:r>
          </a:p>
          <a:p>
            <a:pPr lvl="1"/>
            <a:r>
              <a:rPr lang="en-US" dirty="0" smtClean="0"/>
              <a:t>Global</a:t>
            </a:r>
          </a:p>
          <a:p>
            <a:pPr lvl="1"/>
            <a:r>
              <a:rPr lang="en-US" dirty="0" smtClean="0"/>
              <a:t>RECCAP (</a:t>
            </a:r>
            <a:r>
              <a:rPr lang="en-US" dirty="0" err="1" smtClean="0"/>
              <a:t>REgional</a:t>
            </a:r>
            <a:r>
              <a:rPr lang="en-US" dirty="0" smtClean="0"/>
              <a:t> Carbon Cycle Assessment and Processes) regions</a:t>
            </a:r>
          </a:p>
          <a:p>
            <a:pPr lvl="1"/>
            <a:r>
              <a:rPr lang="en-US" dirty="0" err="1" smtClean="0"/>
              <a:t>TransCom</a:t>
            </a:r>
            <a:r>
              <a:rPr lang="en-US" dirty="0" smtClean="0"/>
              <a:t> (The Atmospheric Tracer Transport Model </a:t>
            </a:r>
            <a:r>
              <a:rPr lang="en-US" dirty="0" err="1" smtClean="0"/>
              <a:t>Intercomparison</a:t>
            </a:r>
            <a:r>
              <a:rPr lang="en-US" dirty="0" smtClean="0"/>
              <a:t> Project) regions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0440" y="1457324"/>
            <a:ext cx="5210174" cy="163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76675" y="3019425"/>
            <a:ext cx="213360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0275" y="3676650"/>
            <a:ext cx="314325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TransCom</a:t>
            </a:r>
            <a:r>
              <a:rPr lang="en-US" dirty="0" smtClean="0"/>
              <a:t> – Europe region -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3" y="1457325"/>
            <a:ext cx="8656637" cy="10287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Special region search</a:t>
            </a:r>
          </a:p>
          <a:p>
            <a:pPr lvl="1"/>
            <a:r>
              <a:rPr lang="en-US" dirty="0" err="1" smtClean="0"/>
              <a:t>TransCom</a:t>
            </a:r>
            <a:r>
              <a:rPr lang="en-US" dirty="0" smtClean="0"/>
              <a:t> – Europe region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675" y="2482351"/>
            <a:ext cx="8305800" cy="4375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950" y="188913"/>
            <a:ext cx="7562850" cy="501650"/>
          </a:xfrm>
        </p:spPr>
        <p:txBody>
          <a:bodyPr/>
          <a:lstStyle/>
          <a:p>
            <a:r>
              <a:rPr lang="en-US" dirty="0" smtClean="0"/>
              <a:t>RECCAP – L5 Southeast Asia region -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3" y="1457325"/>
            <a:ext cx="8656637" cy="10287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Special region search</a:t>
            </a:r>
          </a:p>
          <a:p>
            <a:pPr lvl="1"/>
            <a:r>
              <a:rPr lang="en-US" dirty="0" smtClean="0"/>
              <a:t>RECCAP – L5 Southeast Asia region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712" y="2486025"/>
            <a:ext cx="7622381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685800" y="135473"/>
            <a:ext cx="7772400" cy="762000"/>
          </a:xfrm>
        </p:spPr>
        <p:txBody>
          <a:bodyPr/>
          <a:lstStyle/>
          <a:p>
            <a:pPr algn="ctr"/>
            <a:r>
              <a:rPr lang="en-US" dirty="0" smtClean="0"/>
              <a:t>Carbon Special Interest Topic</a:t>
            </a:r>
            <a:endParaRPr lang="en-US" dirty="0"/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685800" y="3124200"/>
            <a:ext cx="7620000" cy="2190750"/>
          </a:xfrm>
        </p:spPr>
        <p:txBody>
          <a:bodyPr/>
          <a:lstStyle/>
          <a:p>
            <a:pPr lvl="1" algn="ctr">
              <a:buNone/>
              <a:defRPr/>
            </a:pPr>
            <a:r>
              <a:rPr lang="en-US" sz="4400" kern="1200" dirty="0" smtClean="0">
                <a:latin typeface="Tahoma" charset="0"/>
              </a:rPr>
              <a:t>Search and access data with predefined carbon topics</a:t>
            </a:r>
          </a:p>
          <a:p>
            <a:pPr lvl="2">
              <a:buNone/>
              <a:defRPr/>
            </a:pPr>
            <a:endParaRPr lang="en-US" kern="1200" dirty="0" smtClean="0">
              <a:latin typeface="Tahoma" charset="0"/>
            </a:endParaRPr>
          </a:p>
          <a:p>
            <a:pPr lvl="1">
              <a:defRPr/>
            </a:pPr>
            <a:endParaRPr lang="en-US" kern="1200" dirty="0" smtClean="0">
              <a:solidFill>
                <a:schemeClr val="tx2"/>
              </a:solidFill>
              <a:latin typeface="Tahoma" charset="0"/>
            </a:endParaRPr>
          </a:p>
          <a:p>
            <a:pPr>
              <a:defRPr/>
            </a:pPr>
            <a:endParaRPr lang="en-US" sz="2800" kern="1200" dirty="0" smtClean="0">
              <a:latin typeface="Tahoma" charset="0"/>
            </a:endParaRPr>
          </a:p>
          <a:p>
            <a:pPr>
              <a:defRPr/>
            </a:pPr>
            <a:endParaRPr lang="en-US" sz="2800" kern="1200" dirty="0" smtClean="0">
              <a:solidFill>
                <a:schemeClr val="tx2"/>
              </a:solidFill>
              <a:latin typeface="Tahoma" charset="0"/>
            </a:endParaRPr>
          </a:p>
          <a:p>
            <a:pPr lvl="1">
              <a:defRPr/>
            </a:pPr>
            <a:endParaRPr lang="en-US" sz="2600" kern="1200" dirty="0" smtClean="0">
              <a:solidFill>
                <a:schemeClr val="tx2"/>
              </a:solidFill>
              <a:latin typeface="Tahoma" charset="0"/>
            </a:endParaRPr>
          </a:p>
          <a:p>
            <a:pPr lvl="1">
              <a:defRPr/>
            </a:pPr>
            <a:endParaRPr lang="en-US" kern="1200" dirty="0" smtClean="0">
              <a:solidFill>
                <a:schemeClr val="tx2"/>
              </a:solidFill>
              <a:latin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3" y="1457324"/>
            <a:ext cx="3333577" cy="5006849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Special topics or interest area for carbon community</a:t>
            </a:r>
          </a:p>
          <a:p>
            <a:pPr lvl="1"/>
            <a:r>
              <a:rPr lang="en-US" dirty="0" smtClean="0"/>
              <a:t>Predefined, topic-filtered search</a:t>
            </a:r>
          </a:p>
          <a:p>
            <a:pPr lvl="1"/>
            <a:r>
              <a:rPr lang="en-US" dirty="0" smtClean="0"/>
              <a:t>Selectable in the left panel</a:t>
            </a:r>
          </a:p>
          <a:p>
            <a:pPr lvl="1"/>
            <a:r>
              <a:rPr lang="en-US" dirty="0" smtClean="0"/>
              <a:t>Check and then do the search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48113" y="1457324"/>
            <a:ext cx="5000625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Topic - LAI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777" y="1457324"/>
            <a:ext cx="3135722" cy="5006849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Special topics or interest area for carbon community</a:t>
            </a:r>
          </a:p>
          <a:p>
            <a:pPr lvl="1"/>
            <a:r>
              <a:rPr lang="en-US" dirty="0" smtClean="0"/>
              <a:t>Predefined, topic-filtered search</a:t>
            </a:r>
          </a:p>
          <a:p>
            <a:pPr lvl="1"/>
            <a:r>
              <a:rPr lang="en-US" dirty="0" smtClean="0"/>
              <a:t>Special topic: LAI (Leaf Area Index)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32585" y="2035048"/>
            <a:ext cx="5606639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Topic - </a:t>
            </a:r>
            <a:r>
              <a:rPr lang="en-US" dirty="0" err="1" smtClean="0"/>
              <a:t>fPAR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1" y="1457324"/>
            <a:ext cx="3458990" cy="5006849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Special topics or interest area for carbon community</a:t>
            </a:r>
          </a:p>
          <a:p>
            <a:pPr lvl="1"/>
            <a:r>
              <a:rPr lang="en-US" dirty="0" smtClean="0"/>
              <a:t>Predefined, topic-filtered search</a:t>
            </a:r>
          </a:p>
          <a:p>
            <a:pPr lvl="1"/>
            <a:r>
              <a:rPr lang="en-US" dirty="0" smtClean="0"/>
              <a:t>Special topic: </a:t>
            </a:r>
            <a:r>
              <a:rPr lang="en-US" dirty="0" err="1" smtClean="0"/>
              <a:t>fPAR</a:t>
            </a:r>
            <a:r>
              <a:rPr lang="en-US" dirty="0" smtClean="0"/>
              <a:t> (Fraction of </a:t>
            </a:r>
            <a:r>
              <a:rPr lang="en-US" dirty="0" err="1" smtClean="0"/>
              <a:t>Photosynthetically</a:t>
            </a:r>
            <a:r>
              <a:rPr lang="en-US" dirty="0" smtClean="0"/>
              <a:t> Active Radiation)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9592" y="1377823"/>
            <a:ext cx="5558208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Topic – Land 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3" y="1457324"/>
            <a:ext cx="3333577" cy="5006849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Special topics or interest area for carbon community</a:t>
            </a:r>
          </a:p>
          <a:p>
            <a:pPr lvl="1"/>
            <a:r>
              <a:rPr lang="en-US" dirty="0" smtClean="0"/>
              <a:t>Predefined, topic-filtered search</a:t>
            </a:r>
          </a:p>
          <a:p>
            <a:pPr lvl="1"/>
            <a:r>
              <a:rPr lang="en-US" dirty="0" smtClean="0"/>
              <a:t>Special topic: Land Cover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2889" y="1457324"/>
            <a:ext cx="5361111" cy="5229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 Level Search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3" y="1457325"/>
            <a:ext cx="3252095" cy="4128663"/>
          </a:xfrm>
        </p:spPr>
        <p:txBody>
          <a:bodyPr/>
          <a:lstStyle/>
          <a:p>
            <a:r>
              <a:rPr lang="en-US" dirty="0" smtClean="0"/>
              <a:t>Enter keywords</a:t>
            </a:r>
          </a:p>
          <a:p>
            <a:r>
              <a:rPr lang="en-US" dirty="0" smtClean="0"/>
              <a:t>Keyword </a:t>
            </a:r>
            <a:r>
              <a:rPr lang="en-US" dirty="0" err="1" smtClean="0"/>
              <a:t>autocompletion</a:t>
            </a:r>
            <a:endParaRPr lang="en-US" dirty="0" smtClean="0"/>
          </a:p>
          <a:p>
            <a:r>
              <a:rPr lang="en-US" dirty="0" smtClean="0"/>
              <a:t>GCMD taxonomy hierarchical context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6395" y="1457325"/>
            <a:ext cx="5471405" cy="250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0026" y="4492957"/>
            <a:ext cx="5337774" cy="22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 and Analytics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collection found from CWIC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Discover, access, and display coverage (CWIC)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4" y="1457325"/>
            <a:ext cx="4284662" cy="4962525"/>
          </a:xfrm>
        </p:spPr>
        <p:txBody>
          <a:bodyPr/>
          <a:lstStyle/>
          <a:p>
            <a:pPr lvl="0"/>
            <a:r>
              <a:rPr lang="en-US" sz="2000" dirty="0" smtClean="0"/>
              <a:t>Spatial constraint: e.g. Region-&gt;Topic (RECCAP)-&gt;Region (L7 Europe)</a:t>
            </a:r>
          </a:p>
          <a:p>
            <a:pPr lvl="0"/>
            <a:r>
              <a:rPr lang="en-US" sz="2000" dirty="0" smtClean="0"/>
              <a:t>Temporal constraint: 1/1/2012 00:00 (begin) - 1/1/2012 23:59 (end).</a:t>
            </a:r>
          </a:p>
          <a:p>
            <a:pPr lvl="0"/>
            <a:r>
              <a:rPr lang="en-US" sz="2000" dirty="0" smtClean="0"/>
              <a:t>Topic constraint: Select Topic-&gt; All</a:t>
            </a:r>
          </a:p>
          <a:p>
            <a:pPr lvl="0"/>
            <a:r>
              <a:rPr lang="en-US" sz="2000" dirty="0" smtClean="0"/>
              <a:t>Keywords: MOD11A1 DAILY</a:t>
            </a:r>
          </a:p>
          <a:p>
            <a:r>
              <a:rPr lang="en-US" sz="2000" dirty="0" smtClean="0"/>
              <a:t>Specific interest data collection: e.g. MODIS/Terra Land Surface Temperature/Emissivity Daily L3 Global 1km SIN Grid V006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38700" y="1457325"/>
            <a:ext cx="3752850" cy="1223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4592" y="2680681"/>
            <a:ext cx="1417471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81526" y="5174578"/>
            <a:ext cx="4486274" cy="124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Discover, access, and display coverage (CWIC)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4" y="1457325"/>
            <a:ext cx="4284662" cy="4962525"/>
          </a:xfrm>
        </p:spPr>
        <p:txBody>
          <a:bodyPr/>
          <a:lstStyle/>
          <a:p>
            <a:r>
              <a:rPr lang="en-US" sz="2000" dirty="0" smtClean="0"/>
              <a:t>Specific interest data collection: e.g. MODIS/Terra Land Surface Temperature/Emissivity Daily L3 Global 1km SIN Grid V006</a:t>
            </a:r>
          </a:p>
          <a:p>
            <a:pPr lvl="1"/>
            <a:r>
              <a:rPr lang="en-US" sz="1800" dirty="0" smtClean="0"/>
              <a:t>The first one in the list</a:t>
            </a:r>
          </a:p>
          <a:p>
            <a:r>
              <a:rPr lang="en-US" sz="2000" dirty="0" smtClean="0"/>
              <a:t>Choose the collection</a:t>
            </a:r>
          </a:p>
          <a:p>
            <a:r>
              <a:rPr lang="en-US" sz="2000" dirty="0" smtClean="0"/>
              <a:t>Select all granules by paging through all the matching 35 records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7300" y="1323975"/>
            <a:ext cx="3467100" cy="276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7300" y="4087111"/>
            <a:ext cx="3638550" cy="247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Discover, access, and display coverage (CWIC)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4" y="1457325"/>
            <a:ext cx="4284662" cy="4962525"/>
          </a:xfrm>
        </p:spPr>
        <p:txBody>
          <a:bodyPr/>
          <a:lstStyle/>
          <a:p>
            <a:r>
              <a:rPr lang="en-US" sz="2000" dirty="0" smtClean="0"/>
              <a:t>Retrieve all selected granules</a:t>
            </a:r>
          </a:p>
          <a:p>
            <a:r>
              <a:rPr lang="en-US" sz="2000" dirty="0" smtClean="0"/>
              <a:t>All granules will be processed and </a:t>
            </a:r>
            <a:r>
              <a:rPr lang="en-US" sz="2000" dirty="0" err="1" smtClean="0"/>
              <a:t>mosaicked</a:t>
            </a:r>
            <a:r>
              <a:rPr lang="en-US" sz="2000" dirty="0" smtClean="0"/>
              <a:t> at the server</a:t>
            </a:r>
          </a:p>
          <a:p>
            <a:r>
              <a:rPr lang="en-US" sz="2000" dirty="0" smtClean="0"/>
              <a:t>The mosaic data can be downloaded</a:t>
            </a:r>
          </a:p>
          <a:p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3526" y="1457325"/>
            <a:ext cx="3095624" cy="256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4814888"/>
            <a:ext cx="47244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Discover, access, and display coverage (CWIC)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4" y="1457325"/>
            <a:ext cx="4284662" cy="4962525"/>
          </a:xfrm>
        </p:spPr>
        <p:txBody>
          <a:bodyPr/>
          <a:lstStyle/>
          <a:p>
            <a:r>
              <a:rPr lang="en-US" sz="2000" dirty="0" smtClean="0"/>
              <a:t>The mosaic data can be added as a layer for visualization</a:t>
            </a:r>
          </a:p>
          <a:p>
            <a:r>
              <a:rPr lang="en-US" sz="2000" dirty="0" smtClean="0"/>
              <a:t>Statistics can be calculated</a:t>
            </a:r>
          </a:p>
          <a:p>
            <a:pPr lvl="1"/>
            <a:r>
              <a:rPr lang="en-US" sz="1800" dirty="0" smtClean="0"/>
              <a:t>Export to CSV, PDF, Excel</a:t>
            </a:r>
          </a:p>
          <a:p>
            <a:pPr lvl="1"/>
            <a:r>
              <a:rPr lang="en-US" sz="1800" dirty="0" smtClean="0"/>
              <a:t>Print/copy</a:t>
            </a:r>
          </a:p>
          <a:p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5900" y="4212278"/>
            <a:ext cx="3648075" cy="220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4" y="3400425"/>
            <a:ext cx="4567629" cy="2205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3725" y="5413375"/>
            <a:ext cx="1924050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43588" y="1628775"/>
            <a:ext cx="254317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 and Analytics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collection found from </a:t>
            </a:r>
            <a:r>
              <a:rPr lang="en-US" dirty="0" err="1" smtClean="0"/>
              <a:t>FedEO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Discover, access, and display coverage (</a:t>
            </a:r>
            <a:r>
              <a:rPr lang="en-US" dirty="0" err="1" smtClean="0"/>
              <a:t>FedEO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4" y="1457325"/>
            <a:ext cx="4284662" cy="4962525"/>
          </a:xfrm>
        </p:spPr>
        <p:txBody>
          <a:bodyPr/>
          <a:lstStyle/>
          <a:p>
            <a:pPr lvl="0"/>
            <a:r>
              <a:rPr lang="en-US" sz="2000" dirty="0" smtClean="0"/>
              <a:t>Spatial constraint: e.g. Region-&gt;Topic (RECCAP)-&gt;Region (L7 Europe)</a:t>
            </a:r>
          </a:p>
          <a:p>
            <a:pPr lvl="0"/>
            <a:r>
              <a:rPr lang="en-US" sz="2000" dirty="0" smtClean="0"/>
              <a:t>Temporal constraint: 1/1/2012 00:00 (begin) - 1/1/2012 23:59 (end).</a:t>
            </a:r>
          </a:p>
          <a:p>
            <a:pPr lvl="0"/>
            <a:r>
              <a:rPr lang="en-US" sz="2000" dirty="0" smtClean="0"/>
              <a:t>Topic constraint: Select Topic-&gt; All</a:t>
            </a:r>
          </a:p>
          <a:p>
            <a:pPr lvl="0"/>
            <a:r>
              <a:rPr lang="en-US" sz="2000" dirty="0" smtClean="0"/>
              <a:t>Keywords: AVHRR LST Europe</a:t>
            </a:r>
          </a:p>
          <a:p>
            <a:r>
              <a:rPr lang="en-US" sz="2000" dirty="0" smtClean="0"/>
              <a:t>Specific interest data collection: e.g. AVHRR - Land Surface Temperature (LST) - Europe, Daytime 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38700" y="1457325"/>
            <a:ext cx="3752850" cy="1223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4592" y="2680681"/>
            <a:ext cx="1417471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81526" y="5057775"/>
            <a:ext cx="4386888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Discover, access, and display coverage (</a:t>
            </a:r>
            <a:r>
              <a:rPr lang="en-US" dirty="0" err="1" smtClean="0"/>
              <a:t>FedEO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4" y="1457325"/>
            <a:ext cx="4284662" cy="4962525"/>
          </a:xfrm>
        </p:spPr>
        <p:txBody>
          <a:bodyPr/>
          <a:lstStyle/>
          <a:p>
            <a:r>
              <a:rPr lang="en-US" sz="2000" dirty="0" smtClean="0"/>
              <a:t>Specific interest data collection: e.g. AVHRR - Land Surface Temperature (LST) - Europe, Daytime</a:t>
            </a:r>
          </a:p>
          <a:p>
            <a:pPr lvl="1"/>
            <a:r>
              <a:rPr lang="en-US" sz="1800" dirty="0" smtClean="0"/>
              <a:t>The second one in the list</a:t>
            </a:r>
          </a:p>
          <a:p>
            <a:r>
              <a:rPr lang="en-US" sz="2000" dirty="0" smtClean="0"/>
              <a:t>Choose the collection</a:t>
            </a:r>
          </a:p>
          <a:p>
            <a:r>
              <a:rPr lang="en-US" sz="2000" dirty="0" smtClean="0"/>
              <a:t>Select all granules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1525" y="1457325"/>
            <a:ext cx="4437211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0588" y="4419600"/>
            <a:ext cx="330046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Discover, access, and display coverage (</a:t>
            </a:r>
            <a:r>
              <a:rPr lang="en-US" dirty="0" err="1" smtClean="0"/>
              <a:t>FedEO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4" y="1457325"/>
            <a:ext cx="4284662" cy="4962525"/>
          </a:xfrm>
        </p:spPr>
        <p:txBody>
          <a:bodyPr/>
          <a:lstStyle/>
          <a:p>
            <a:r>
              <a:rPr lang="en-US" sz="2000" dirty="0" smtClean="0"/>
              <a:t>Retrieve all selected granules</a:t>
            </a:r>
          </a:p>
          <a:p>
            <a:r>
              <a:rPr lang="en-US" sz="2000" dirty="0" smtClean="0"/>
              <a:t>All granules will be processed and </a:t>
            </a:r>
            <a:r>
              <a:rPr lang="en-US" sz="2000" dirty="0" err="1" smtClean="0"/>
              <a:t>mosaicked</a:t>
            </a:r>
            <a:r>
              <a:rPr lang="en-US" sz="2000" dirty="0" smtClean="0"/>
              <a:t> at the server</a:t>
            </a:r>
          </a:p>
          <a:p>
            <a:r>
              <a:rPr lang="en-US" sz="2000" dirty="0" smtClean="0"/>
              <a:t>The mosaic data can be downloaded</a:t>
            </a:r>
          </a:p>
          <a:p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1526" y="1457325"/>
            <a:ext cx="4167188" cy="279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3850" y="4914900"/>
            <a:ext cx="48006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Discover, access, and display coverage (</a:t>
            </a:r>
            <a:r>
              <a:rPr lang="en-US" dirty="0" err="1" smtClean="0"/>
              <a:t>FedEO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4" y="1457325"/>
            <a:ext cx="4284662" cy="4962525"/>
          </a:xfrm>
        </p:spPr>
        <p:txBody>
          <a:bodyPr/>
          <a:lstStyle/>
          <a:p>
            <a:r>
              <a:rPr lang="en-US" sz="2000" dirty="0" smtClean="0"/>
              <a:t>The mosaic data can be added as a layer for visualization</a:t>
            </a:r>
          </a:p>
          <a:p>
            <a:r>
              <a:rPr lang="en-US" sz="2000" dirty="0" smtClean="0"/>
              <a:t>Statistics can be calculated</a:t>
            </a:r>
          </a:p>
          <a:p>
            <a:pPr lvl="1"/>
            <a:r>
              <a:rPr lang="en-US" sz="1800" dirty="0" smtClean="0"/>
              <a:t>Export to CSV, PDF, Excel</a:t>
            </a:r>
          </a:p>
          <a:p>
            <a:pPr lvl="1"/>
            <a:r>
              <a:rPr lang="en-US" sz="1800" dirty="0" smtClean="0"/>
              <a:t>Print/copy</a:t>
            </a:r>
          </a:p>
          <a:p>
            <a:endParaRPr lang="en-US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40165" y="1590675"/>
            <a:ext cx="337996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5840" y="4142637"/>
            <a:ext cx="4141960" cy="253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5931" y="5314950"/>
            <a:ext cx="274559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773" y="3255907"/>
            <a:ext cx="4266753" cy="2059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 Level Search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3" y="1457324"/>
            <a:ext cx="3333577" cy="5006849"/>
          </a:xfrm>
        </p:spPr>
        <p:txBody>
          <a:bodyPr/>
          <a:lstStyle/>
          <a:p>
            <a:r>
              <a:rPr lang="en-US" dirty="0" smtClean="0"/>
              <a:t>Collection results matching the keywords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3749" y="1457325"/>
            <a:ext cx="5380251" cy="4194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 default layer from NASA GIBS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3" y="1457325"/>
            <a:ext cx="3341687" cy="4864100"/>
          </a:xfrm>
        </p:spPr>
        <p:txBody>
          <a:bodyPr/>
          <a:lstStyle/>
          <a:p>
            <a:r>
              <a:rPr lang="en-US" dirty="0" smtClean="0"/>
              <a:t>Access and display default layer – current day or the latest</a:t>
            </a:r>
          </a:p>
          <a:p>
            <a:r>
              <a:rPr lang="en-US" dirty="0" smtClean="0"/>
              <a:t>Fetch from the </a:t>
            </a:r>
            <a:r>
              <a:rPr lang="en-US" dirty="0" err="1" smtClean="0"/>
              <a:t>GetCapabilities</a:t>
            </a:r>
            <a:endParaRPr lang="en-US" dirty="0" smtClean="0"/>
          </a:p>
          <a:p>
            <a:r>
              <a:rPr lang="en-US" dirty="0" smtClean="0"/>
              <a:t>Total </a:t>
            </a:r>
            <a:r>
              <a:rPr lang="en-US" dirty="0" err="1" smtClean="0"/>
              <a:t>renderable</a:t>
            </a:r>
            <a:r>
              <a:rPr lang="en-US" dirty="0" smtClean="0"/>
              <a:t> layers are 687</a:t>
            </a:r>
          </a:p>
          <a:p>
            <a:r>
              <a:rPr lang="en-US" dirty="0" smtClean="0"/>
              <a:t>E.g. Land Surface Temperature (Day, MODIS, Aqua)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2925" y="1457325"/>
            <a:ext cx="4191000" cy="2829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6775" y="4671365"/>
            <a:ext cx="3562350" cy="1776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3749" y="1457325"/>
            <a:ext cx="5380251" cy="4194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Callout 5"/>
          <p:cNvSpPr/>
          <p:nvPr/>
        </p:nvSpPr>
        <p:spPr bwMode="auto">
          <a:xfrm>
            <a:off x="5343052" y="2009869"/>
            <a:ext cx="2343339" cy="2589291"/>
          </a:xfrm>
          <a:prstGeom prst="wedgeEllipseCallout">
            <a:avLst>
              <a:gd name="adj1" fmla="val -85205"/>
              <a:gd name="adj2" fmla="val -14923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 Level Search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3" y="1457324"/>
            <a:ext cx="3333577" cy="5006849"/>
          </a:xfrm>
        </p:spPr>
        <p:txBody>
          <a:bodyPr/>
          <a:lstStyle/>
          <a:p>
            <a:r>
              <a:rPr lang="en-US" dirty="0" smtClean="0"/>
              <a:t>Collection results matching the keywords</a:t>
            </a:r>
          </a:p>
          <a:p>
            <a:pPr lvl="1"/>
            <a:r>
              <a:rPr lang="en-US" dirty="0" smtClean="0"/>
              <a:t>Total record number from both CWIC and </a:t>
            </a:r>
            <a:r>
              <a:rPr lang="en-US" dirty="0" err="1" smtClean="0"/>
              <a:t>FedEO</a:t>
            </a:r>
            <a:r>
              <a:rPr lang="en-US" dirty="0" smtClean="0"/>
              <a:t> (e.g. 592 matches from CWIC and 2756 collections from </a:t>
            </a:r>
            <a:r>
              <a:rPr lang="en-US" dirty="0" err="1" smtClean="0"/>
              <a:t>FedEO</a:t>
            </a:r>
            <a:r>
              <a:rPr lang="en-US" dirty="0" smtClean="0"/>
              <a:t> that matches “CARBON”)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2709" y="2403695"/>
            <a:ext cx="15240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3749" y="1457325"/>
            <a:ext cx="5380251" cy="4194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Callout 5"/>
          <p:cNvSpPr/>
          <p:nvPr/>
        </p:nvSpPr>
        <p:spPr bwMode="auto">
          <a:xfrm>
            <a:off x="2960484" y="3621362"/>
            <a:ext cx="7641124" cy="2492438"/>
          </a:xfrm>
          <a:prstGeom prst="wedgeEllipseCallout">
            <a:avLst>
              <a:gd name="adj1" fmla="val -2030"/>
              <a:gd name="adj2" fmla="val -59964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 Level Search (2)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9493" y="4042254"/>
            <a:ext cx="5558920" cy="1550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3" y="1457324"/>
            <a:ext cx="3333577" cy="5006849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Collection results matching the keywords</a:t>
            </a:r>
          </a:p>
          <a:p>
            <a:pPr lvl="1"/>
            <a:r>
              <a:rPr lang="en-US" dirty="0" smtClean="0"/>
              <a:t>Total record</a:t>
            </a:r>
          </a:p>
          <a:p>
            <a:pPr lvl="1"/>
            <a:r>
              <a:rPr lang="en-US" dirty="0" smtClean="0"/>
              <a:t>First page of 10 matches shown with details (e.g. identifier, author, bounding box, date, links to data/metadata)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3749" y="1457325"/>
            <a:ext cx="5380251" cy="4194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Callout 5"/>
          <p:cNvSpPr/>
          <p:nvPr/>
        </p:nvSpPr>
        <p:spPr bwMode="auto">
          <a:xfrm>
            <a:off x="5808884" y="3767327"/>
            <a:ext cx="3239915" cy="3035173"/>
          </a:xfrm>
          <a:prstGeom prst="wedgeEllipseCallout">
            <a:avLst>
              <a:gd name="adj1" fmla="val 4767"/>
              <a:gd name="adj2" fmla="val -63586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 Level Search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3" y="1457324"/>
            <a:ext cx="3333577" cy="5006849"/>
          </a:xfrm>
        </p:spPr>
        <p:txBody>
          <a:bodyPr/>
          <a:lstStyle/>
          <a:p>
            <a:r>
              <a:rPr lang="en-US" dirty="0" smtClean="0"/>
              <a:t>Collection results matching the keywords</a:t>
            </a:r>
          </a:p>
          <a:p>
            <a:pPr lvl="1"/>
            <a:r>
              <a:rPr lang="en-US" dirty="0" smtClean="0"/>
              <a:t>Total record</a:t>
            </a:r>
          </a:p>
          <a:p>
            <a:pPr lvl="1"/>
            <a:r>
              <a:rPr lang="en-US" dirty="0" smtClean="0"/>
              <a:t>First page of 10</a:t>
            </a:r>
          </a:p>
          <a:p>
            <a:pPr lvl="1"/>
            <a:r>
              <a:rPr lang="en-US" dirty="0" smtClean="0"/>
              <a:t>All links are active that brings up linked page /metadata/data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97762" y="4138520"/>
            <a:ext cx="1828985" cy="222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3749" y="1457325"/>
            <a:ext cx="5380251" cy="4194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Callout 5"/>
          <p:cNvSpPr/>
          <p:nvPr/>
        </p:nvSpPr>
        <p:spPr bwMode="auto">
          <a:xfrm>
            <a:off x="5669280" y="3767327"/>
            <a:ext cx="3630168" cy="3035173"/>
          </a:xfrm>
          <a:prstGeom prst="wedgeEllipseCallout">
            <a:avLst>
              <a:gd name="adj1" fmla="val -22891"/>
              <a:gd name="adj2" fmla="val -70816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 Level Search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3" y="1457324"/>
            <a:ext cx="3333577" cy="5006849"/>
          </a:xfrm>
        </p:spPr>
        <p:txBody>
          <a:bodyPr/>
          <a:lstStyle/>
          <a:p>
            <a:r>
              <a:rPr lang="en-US" dirty="0" smtClean="0"/>
              <a:t>Collection results matching the keywords</a:t>
            </a:r>
          </a:p>
          <a:p>
            <a:pPr lvl="1"/>
            <a:r>
              <a:rPr lang="en-US" dirty="0" smtClean="0"/>
              <a:t>Total record</a:t>
            </a:r>
          </a:p>
          <a:p>
            <a:pPr lvl="1"/>
            <a:r>
              <a:rPr lang="en-US" dirty="0" smtClean="0"/>
              <a:t>First page of 10</a:t>
            </a:r>
          </a:p>
          <a:p>
            <a:pPr lvl="1"/>
            <a:r>
              <a:rPr lang="en-US" dirty="0" smtClean="0"/>
              <a:t>All links</a:t>
            </a:r>
          </a:p>
          <a:p>
            <a:pPr lvl="1"/>
            <a:r>
              <a:rPr lang="en-US" dirty="0" smtClean="0"/>
              <a:t>Spatial coverage is highlighted on map when clicking on bounding box (e.g. the first collection is for Alaska)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7156" y="4228338"/>
            <a:ext cx="26384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4_EUM_template_v03">
  <a:themeElements>
    <a:clrScheme name="1_EUM_template_v03 1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9F2D20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4_EUM_template_v03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6396</TotalTime>
  <Words>1758</Words>
  <Application>Microsoft Macintosh PowerPoint</Application>
  <PresentationFormat>On-screen Show (4:3)</PresentationFormat>
  <Paragraphs>322</Paragraphs>
  <Slides>50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4_EUM_template_v03</vt:lpstr>
      <vt:lpstr>         WGISS Client/Carbon Portal  Demonstration</vt:lpstr>
      <vt:lpstr>The WGISS Carbon Community Portal</vt:lpstr>
      <vt:lpstr>Step 1 Search</vt:lpstr>
      <vt:lpstr>Collection Level Search (1)</vt:lpstr>
      <vt:lpstr>Collection Level Search (2)</vt:lpstr>
      <vt:lpstr>Collection Level Search (2)</vt:lpstr>
      <vt:lpstr>Collection Level Search (2)</vt:lpstr>
      <vt:lpstr>Collection Level Search (2)</vt:lpstr>
      <vt:lpstr>Collection Level Search (2)</vt:lpstr>
      <vt:lpstr>Collection Level Search (2)</vt:lpstr>
      <vt:lpstr>Collection Level Search (2)</vt:lpstr>
      <vt:lpstr>Step 2 Search</vt:lpstr>
      <vt:lpstr>Granule Level Search (1)</vt:lpstr>
      <vt:lpstr>Granule Level Search (2)</vt:lpstr>
      <vt:lpstr>Granule Level Search (3)</vt:lpstr>
      <vt:lpstr>Granule Level Search (3)</vt:lpstr>
      <vt:lpstr>Granule Level Search (3)</vt:lpstr>
      <vt:lpstr>Granule Level Search (3)</vt:lpstr>
      <vt:lpstr>Granule Level Search (3)</vt:lpstr>
      <vt:lpstr>Spatial and/or Temporal Constraint</vt:lpstr>
      <vt:lpstr>Spatial Constraint (1)</vt:lpstr>
      <vt:lpstr>Spatial Constraint (2)</vt:lpstr>
      <vt:lpstr>Spatial Constraint (3)</vt:lpstr>
      <vt:lpstr>Spatial Constraint (4)</vt:lpstr>
      <vt:lpstr>Spatial Constraint (5)</vt:lpstr>
      <vt:lpstr>Temporal Constraint (1)</vt:lpstr>
      <vt:lpstr>Temporal Constraint (2)</vt:lpstr>
      <vt:lpstr>Temporal Constraint (3)</vt:lpstr>
      <vt:lpstr>Temporal Constraint (4)</vt:lpstr>
      <vt:lpstr>Temporal Constraint (5)</vt:lpstr>
      <vt:lpstr>Carbon Special Interest Regions</vt:lpstr>
      <vt:lpstr>Carbon Study Regions</vt:lpstr>
      <vt:lpstr>TransCom – Europe region - </vt:lpstr>
      <vt:lpstr>RECCAP – L5 Southeast Asia region - </vt:lpstr>
      <vt:lpstr>Carbon Special Interest Topic</vt:lpstr>
      <vt:lpstr>Carbon Topics</vt:lpstr>
      <vt:lpstr>Carbon Topic - LAI</vt:lpstr>
      <vt:lpstr>Carbon Topic - fPAR</vt:lpstr>
      <vt:lpstr>Carbon Topic – Land Cover</vt:lpstr>
      <vt:lpstr>Visualization and Analytics</vt:lpstr>
      <vt:lpstr>Discover, access, and display coverage (CWIC)</vt:lpstr>
      <vt:lpstr>Discover, access, and display coverage (CWIC)</vt:lpstr>
      <vt:lpstr>Discover, access, and display coverage (CWIC)</vt:lpstr>
      <vt:lpstr>Discover, access, and display coverage (CWIC)</vt:lpstr>
      <vt:lpstr>Visualization and Analytics</vt:lpstr>
      <vt:lpstr>Discover, access, and display coverage (FedEO)</vt:lpstr>
      <vt:lpstr>Discover, access, and display coverage (FedEO)</vt:lpstr>
      <vt:lpstr>Discover, access, and display coverage (FedEO)</vt:lpstr>
      <vt:lpstr>Discover, access, and display coverage (FedEO)</vt:lpstr>
      <vt:lpstr>Display default layer from NASA GIBS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Brian Killough</dc:creator>
  <cp:lastModifiedBy>Ken</cp:lastModifiedBy>
  <cp:revision>372</cp:revision>
  <dcterms:created xsi:type="dcterms:W3CDTF">2011-11-16T09:23:13Z</dcterms:created>
  <dcterms:modified xsi:type="dcterms:W3CDTF">2018-04-09T12:16:46Z</dcterms:modified>
</cp:coreProperties>
</file>