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5"/>
  </p:notesMasterIdLst>
  <p:handoutMasterIdLst>
    <p:handoutMasterId r:id="rId26"/>
  </p:handoutMasterIdLst>
  <p:sldIdLst>
    <p:sldId id="401" r:id="rId5"/>
    <p:sldId id="376" r:id="rId6"/>
    <p:sldId id="377" r:id="rId7"/>
    <p:sldId id="378" r:id="rId8"/>
    <p:sldId id="379" r:id="rId9"/>
    <p:sldId id="380" r:id="rId10"/>
    <p:sldId id="381" r:id="rId11"/>
    <p:sldId id="383" r:id="rId12"/>
    <p:sldId id="384" r:id="rId13"/>
    <p:sldId id="385" r:id="rId14"/>
    <p:sldId id="386" r:id="rId15"/>
    <p:sldId id="389" r:id="rId16"/>
    <p:sldId id="390" r:id="rId17"/>
    <p:sldId id="391" r:id="rId18"/>
    <p:sldId id="392" r:id="rId19"/>
    <p:sldId id="398" r:id="rId20"/>
    <p:sldId id="393" r:id="rId21"/>
    <p:sldId id="394" r:id="rId22"/>
    <p:sldId id="397" r:id="rId23"/>
    <p:sldId id="399" r:id="rId2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5" autoAdjust="0"/>
    <p:restoredTop sz="96515" autoAdjust="0"/>
  </p:normalViewPr>
  <p:slideViewPr>
    <p:cSldViewPr snapToGrid="0">
      <p:cViewPr varScale="1">
        <p:scale>
          <a:sx n="149" d="100"/>
          <a:sy n="149" d="100"/>
        </p:scale>
        <p:origin x="330" y="114"/>
      </p:cViewPr>
      <p:guideLst>
        <p:guide orient="horz" pos="1620"/>
        <p:guide pos="2880"/>
        <p:guide orient="horz" pos="4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605" y="-8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1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4/8/2018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3403" y="693738"/>
            <a:ext cx="6161087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693738"/>
            <a:ext cx="61610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435475"/>
            <a:ext cx="5200650" cy="415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435475"/>
            <a:ext cx="5200650" cy="4159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fld id="{DF5D91DD-EBBF-42B2-98EB-F89729DBA4DD}" type="slidenum">
              <a:rPr lang="en-GB" altLang="en-US" sz="1200" smtClean="0">
                <a:latin typeface="Arial" pitchFamily="34" charset="0"/>
              </a:rPr>
              <a:pPr/>
              <a:t>5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5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435475"/>
            <a:ext cx="5200650" cy="4159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fld id="{93EF8628-E9DE-4AA5-8117-9123816EBF44}" type="slidenum">
              <a:rPr lang="en-GB" altLang="en-US" sz="1200" smtClean="0">
                <a:latin typeface="Arial" pitchFamily="34" charset="0"/>
              </a:rPr>
              <a:pPr/>
              <a:t>15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4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48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0.0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For Official Use</a:t>
            </a: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 hidden="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 hidden="1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532015"/>
            <a:ext cx="7972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de-DE" sz="2400" dirty="0" smtClean="0">
                <a:solidFill>
                  <a:schemeClr val="bg1">
                    <a:lumMod val="95000"/>
                  </a:schemeClr>
                </a:solidFill>
              </a:rPr>
              <a:t>OGC </a:t>
            </a:r>
            <a:r>
              <a:rPr lang="en-US" altLang="de-DE" sz="2400" dirty="0">
                <a:solidFill>
                  <a:schemeClr val="bg1">
                    <a:lumMod val="95000"/>
                  </a:schemeClr>
                </a:solidFill>
              </a:rPr>
              <a:t>Documents Status: </a:t>
            </a:r>
            <a:endParaRPr lang="en-US" altLang="de-DE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de-DE" sz="2400" dirty="0" smtClean="0">
                <a:solidFill>
                  <a:schemeClr val="bg1">
                    <a:lumMod val="95000"/>
                  </a:schemeClr>
                </a:solidFill>
              </a:rPr>
              <a:t>OGC </a:t>
            </a:r>
            <a:r>
              <a:rPr lang="en-US" altLang="de-DE" sz="2400" dirty="0">
                <a:solidFill>
                  <a:schemeClr val="bg1">
                    <a:lumMod val="95000"/>
                  </a:schemeClr>
                </a:solidFill>
              </a:rPr>
              <a:t>13-026r9, OGC 17-003, OGC 17-047</a:t>
            </a:r>
            <a:endParaRPr lang="en-GB" sz="24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838038" y="2765025"/>
            <a:ext cx="5362244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CEOS WGISS Meeting #45</a:t>
            </a:r>
          </a:p>
          <a:p>
            <a:pPr algn="ctr"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</a:t>
            </a:r>
            <a:r>
              <a:rPr lang="en-GB" dirty="0" err="1">
                <a:solidFill>
                  <a:schemeClr val="bg1"/>
                </a:solidFill>
              </a:rPr>
              <a:t>Coene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O. </a:t>
            </a:r>
            <a:r>
              <a:rPr lang="en-GB" dirty="0" err="1">
                <a:solidFill>
                  <a:schemeClr val="bg1"/>
                </a:solidFill>
              </a:rPr>
              <a:t>Barois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smtClean="0">
                <a:solidFill>
                  <a:schemeClr val="bg1"/>
                </a:solidFill>
              </a:rPr>
              <a:t>A. Della Vecchia, </a:t>
            </a:r>
            <a:r>
              <a:rPr lang="en-GB" dirty="0">
                <a:solidFill>
                  <a:schemeClr val="bg1"/>
                </a:solidFill>
              </a:rPr>
              <a:t>M. </a:t>
            </a:r>
            <a:r>
              <a:rPr lang="en-GB" dirty="0" err="1">
                <a:solidFill>
                  <a:schemeClr val="bg1"/>
                </a:solidFill>
              </a:rPr>
              <a:t>Albani</a:t>
            </a:r>
            <a:r>
              <a:rPr lang="en-GB" dirty="0">
                <a:solidFill>
                  <a:schemeClr val="bg1"/>
                </a:solidFill>
              </a:rPr>
              <a:t>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838038" y="4069945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09/04/2018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Activity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Results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13-026r9: EO Extension for OpenSearch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>
                <a:solidFill>
                  <a:srgbClr val="FF0000"/>
                </a:solidFill>
              </a:rPr>
              <a:t>OGC 17-047: OpenSearch </a:t>
            </a:r>
            <a:r>
              <a:rPr lang="en-US" altLang="en-US" dirty="0" err="1" smtClean="0">
                <a:solidFill>
                  <a:srgbClr val="FF0000"/>
                </a:solidFill>
              </a:rPr>
              <a:t>GeoJSON</a:t>
            </a:r>
            <a:r>
              <a:rPr lang="en-US" altLang="en-US" dirty="0" smtClean="0">
                <a:solidFill>
                  <a:srgbClr val="FF0000"/>
                </a:solidFill>
              </a:rPr>
              <a:t>(-LD) Response Encoding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17-003: EO Product Metadata </a:t>
            </a:r>
            <a:r>
              <a:rPr lang="en-US" altLang="en-US" dirty="0" err="1" smtClean="0"/>
              <a:t>GeoJSON</a:t>
            </a:r>
            <a:r>
              <a:rPr lang="en-US" altLang="en-US" dirty="0" smtClean="0"/>
              <a:t>(-LD) Encoding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320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6" y="1314450"/>
            <a:ext cx="28019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OGC 17-047 Concepts</a:t>
            </a:r>
            <a:endParaRPr lang="en-US" dirty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46078" y="959644"/>
            <a:ext cx="7654925" cy="3668316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GeoJSON</a:t>
            </a:r>
            <a:r>
              <a:rPr lang="en-US" altLang="en-US" sz="1400" dirty="0" smtClean="0"/>
              <a:t>: search results are “</a:t>
            </a:r>
            <a:r>
              <a:rPr lang="en-US" altLang="en-US" sz="1400" dirty="0" err="1" smtClean="0"/>
              <a:t>FeatureCollection”s</a:t>
            </a:r>
            <a:endParaRPr lang="en-US" altLang="en-US" sz="1400" dirty="0" smtClean="0"/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400" dirty="0" smtClean="0"/>
              <a:t>1</a:t>
            </a:r>
            <a:r>
              <a:rPr lang="en-US" altLang="en-US" sz="1400" baseline="30000" dirty="0" smtClean="0"/>
              <a:t>st</a:t>
            </a:r>
            <a:r>
              <a:rPr lang="en-US" altLang="en-US" sz="1400" dirty="0" smtClean="0"/>
              <a:t> level search: EO Collections (dataset series)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400" dirty="0" smtClean="0"/>
              <a:t>2</a:t>
            </a:r>
            <a:r>
              <a:rPr lang="en-US" altLang="en-US" sz="1400" baseline="30000" dirty="0" smtClean="0"/>
              <a:t>nd</a:t>
            </a:r>
            <a:r>
              <a:rPr lang="en-US" altLang="en-US" sz="1400" dirty="0" smtClean="0"/>
              <a:t> level search: EO Products or acquisitions (granules, datasets)</a:t>
            </a:r>
          </a:p>
          <a:p>
            <a:pPr marL="34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OWS Context: search results are “context” documents (OGC 14-055r2)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400" dirty="0" smtClean="0"/>
              <a:t>Linking EO data and OGC services in a given context..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JSON encoding defined using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400" dirty="0" smtClean="0"/>
              <a:t>JSON Schema draft 4 (i.e. “</a:t>
            </a:r>
            <a:r>
              <a:rPr lang="en-US" altLang="en-US" sz="1400" dirty="0" err="1" smtClean="0"/>
              <a:t>OpenAPI</a:t>
            </a:r>
            <a:r>
              <a:rPr lang="en-US" altLang="en-US" sz="1400" dirty="0" smtClean="0"/>
              <a:t> Element”-ready)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JSON-LD encoding defined (implicit @context document)</a:t>
            </a:r>
          </a:p>
          <a:p>
            <a:pPr>
              <a:spcBef>
                <a:spcPts val="600"/>
              </a:spcBef>
            </a:pPr>
            <a:endParaRPr lang="en-US" altLang="en-US" sz="1400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973388" y="4914900"/>
            <a:ext cx="32004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r>
              <a:rPr lang="en-US" altLang="en-US" sz="900" b="0" dirty="0" smtClean="0">
                <a:solidFill>
                  <a:srgbClr val="092E5C"/>
                </a:solidFill>
                <a:latin typeface="Arial" pitchFamily="34" charset="0"/>
              </a:rPr>
              <a:t>© 2018 Open Geospatial Consortium</a:t>
            </a:r>
          </a:p>
        </p:txBody>
      </p:sp>
      <p:pic>
        <p:nvPicPr>
          <p:cNvPr id="14342" name="Grafi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3" y="228601"/>
            <a:ext cx="4667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Grafik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3837"/>
            <a:ext cx="5524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965972"/>
            <a:ext cx="4257675" cy="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Activity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Results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13-026r9: EO Extension for OpenSearch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17-047: OpenSearch </a:t>
            </a:r>
            <a:r>
              <a:rPr lang="en-US" altLang="en-US" dirty="0" err="1" smtClean="0"/>
              <a:t>GeoJSON</a:t>
            </a:r>
            <a:r>
              <a:rPr lang="en-US" altLang="en-US" dirty="0" smtClean="0"/>
              <a:t>(-LD) Response Encoding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>
                <a:solidFill>
                  <a:srgbClr val="FF0000"/>
                </a:solidFill>
              </a:rPr>
              <a:t>OGC 17-003: EO Product Metadata </a:t>
            </a:r>
            <a:r>
              <a:rPr lang="en-US" altLang="en-US" dirty="0" err="1" smtClean="0">
                <a:solidFill>
                  <a:srgbClr val="FF0000"/>
                </a:solidFill>
              </a:rPr>
              <a:t>GeoJSON</a:t>
            </a:r>
            <a:r>
              <a:rPr lang="en-US" altLang="en-US" dirty="0" smtClean="0">
                <a:solidFill>
                  <a:srgbClr val="FF0000"/>
                </a:solidFill>
              </a:rPr>
              <a:t>(-LD) Encoding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299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OGC 17-003 Concepts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0900" y="754840"/>
            <a:ext cx="8748000" cy="3842560"/>
          </a:xfrm>
        </p:spPr>
        <p:txBody>
          <a:bodyPr/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200" dirty="0"/>
              <a:t>Simplified model for EO product metadata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dirty="0"/>
              <a:t>Flexible: few mandatory attributes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dirty="0"/>
              <a:t>Open: custom attributes can be </a:t>
            </a:r>
            <a:r>
              <a:rPr lang="en-US" altLang="en-US" sz="1200" dirty="0" smtClean="0"/>
              <a:t>added</a:t>
            </a:r>
            <a:endParaRPr lang="en-US" altLang="en-US" sz="1200" dirty="0"/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200" u="sng" dirty="0" smtClean="0"/>
              <a:t>Opportunity to map existing conceptual models on neutral JSON model also agreed inside CEOS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dirty="0" smtClean="0"/>
              <a:t>EOP-O&amp;M (OGC 10-157r4)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dirty="0" smtClean="0"/>
              <a:t>Unified Metadata Model (UMM-G) from NASA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JSON </a:t>
            </a:r>
            <a:r>
              <a:rPr lang="en-US" altLang="en-US" sz="1200" dirty="0"/>
              <a:t>encoding defined using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dirty="0" smtClean="0"/>
              <a:t>JSON Schema draft 4 (i.e. “</a:t>
            </a:r>
            <a:r>
              <a:rPr lang="en-US" altLang="en-US" sz="1200" dirty="0" err="1" smtClean="0"/>
              <a:t>OpenAPI</a:t>
            </a:r>
            <a:r>
              <a:rPr lang="en-US" altLang="en-US" sz="1200" dirty="0" smtClean="0"/>
              <a:t> Element”-ready)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200" dirty="0"/>
              <a:t>JSON-LD encoding defined (implicit @context document)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200" dirty="0"/>
              <a:t>EO vocabulary items defined, reusing existing vocabularies where possible.</a:t>
            </a:r>
          </a:p>
          <a:p>
            <a:pPr marL="720000" lvl="1" indent="-285750">
              <a:spcBef>
                <a:spcPts val="600"/>
              </a:spcBef>
              <a:buFont typeface="Verdana" pitchFamily="34" charset="0"/>
              <a:buChar char="-"/>
            </a:pPr>
            <a:r>
              <a:rPr lang="en-US" altLang="en-US" sz="1200" dirty="0"/>
              <a:t>Cross domain consumption: including RDF </a:t>
            </a:r>
            <a:r>
              <a:rPr lang="en-US" altLang="en-US" sz="1200" dirty="0" err="1"/>
              <a:t>etc</a:t>
            </a:r>
            <a:r>
              <a:rPr lang="en-US" altLang="en-US" sz="1200" dirty="0"/>
              <a:t>…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50" b="1031"/>
          <a:stretch>
            <a:fillRect/>
          </a:stretch>
        </p:blipFill>
        <p:spPr bwMode="auto">
          <a:xfrm>
            <a:off x="6233480" y="2107356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685801"/>
            <a:ext cx="3390900" cy="17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altLang="en-US" dirty="0" smtClean="0"/>
              <a:t>OGC 17-003 Concepts</a:t>
            </a:r>
            <a:endParaRPr lang="en-GB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38" indent="-3587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 smtClean="0"/>
              <a:t>Simplified EO Product Metadata Model</a:t>
            </a:r>
          </a:p>
          <a:p>
            <a:pPr marL="719138" lvl="1" indent="-358775">
              <a:spcBef>
                <a:spcPts val="600"/>
              </a:spcBef>
              <a:buFont typeface="Verdana" panose="020B0604030504040204" pitchFamily="34" charset="0"/>
              <a:buChar char="-"/>
              <a:defRPr/>
            </a:pPr>
            <a:r>
              <a:rPr lang="en-GB" sz="1400" dirty="0" smtClean="0"/>
              <a:t>Array of </a:t>
            </a:r>
            <a:r>
              <a:rPr lang="en-GB" sz="1400" u="sng" dirty="0" smtClean="0"/>
              <a:t>acquisition</a:t>
            </a:r>
            <a:r>
              <a:rPr lang="en-GB" sz="1400" dirty="0" smtClean="0"/>
              <a:t> related metadata </a:t>
            </a:r>
            <a:br>
              <a:rPr lang="en-GB" sz="1400" dirty="0" smtClean="0"/>
            </a:br>
            <a:r>
              <a:rPr lang="en-GB" sz="1400" dirty="0" smtClean="0"/>
              <a:t>(satellite, instrument, acquisition date, </a:t>
            </a:r>
            <a:br>
              <a:rPr lang="en-GB" sz="1400" dirty="0" smtClean="0"/>
            </a:br>
            <a:r>
              <a:rPr lang="en-GB" sz="1400" dirty="0" smtClean="0"/>
              <a:t>orbit, sensor mode, look angles, swath, …)</a:t>
            </a:r>
          </a:p>
          <a:p>
            <a:pPr marL="719138" lvl="1" indent="-358775">
              <a:spcBef>
                <a:spcPts val="600"/>
              </a:spcBef>
              <a:buFont typeface="Verdana" panose="020B0604030504040204" pitchFamily="34" charset="0"/>
              <a:buChar char="-"/>
              <a:defRPr/>
            </a:pPr>
            <a:r>
              <a:rPr lang="en-GB" sz="1400" u="sng" dirty="0" smtClean="0"/>
              <a:t>Product</a:t>
            </a:r>
            <a:r>
              <a:rPr lang="en-GB" sz="1400" dirty="0" smtClean="0"/>
              <a:t> related metadata (product type, version, </a:t>
            </a:r>
            <a:br>
              <a:rPr lang="en-GB" sz="1400" dirty="0" smtClean="0"/>
            </a:br>
            <a:r>
              <a:rPr lang="en-GB" sz="1400" dirty="0" smtClean="0"/>
              <a:t>size, quality, cloud coverage,…)</a:t>
            </a:r>
          </a:p>
          <a:p>
            <a:pPr marL="719138" lvl="1" indent="-358775">
              <a:spcBef>
                <a:spcPts val="600"/>
              </a:spcBef>
              <a:buFont typeface="Verdana" panose="020B0604030504040204" pitchFamily="34" charset="0"/>
              <a:buChar char="-"/>
              <a:defRPr/>
            </a:pPr>
            <a:r>
              <a:rPr lang="en-GB" sz="1400" u="sng" dirty="0" smtClean="0"/>
              <a:t>Links</a:t>
            </a:r>
            <a:r>
              <a:rPr lang="en-GB" sz="1400" dirty="0" smtClean="0"/>
              <a:t> to resources (Download URL, </a:t>
            </a:r>
            <a:r>
              <a:rPr lang="en-GB" sz="1400" dirty="0" err="1" smtClean="0"/>
              <a:t>Quicklook</a:t>
            </a:r>
            <a:r>
              <a:rPr lang="en-GB" sz="1400" dirty="0" smtClean="0"/>
              <a:t> URL, Visualisation via WMS/WMTS, on demand processing/transformations via WPS,…)</a:t>
            </a:r>
          </a:p>
          <a:p>
            <a:pPr marL="382588" indent="-3587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 smtClean="0"/>
              <a:t>Use cases</a:t>
            </a:r>
            <a:endParaRPr lang="en-US" sz="1400" dirty="0" smtClean="0"/>
          </a:p>
          <a:p>
            <a:pPr marL="719138" lvl="1" indent="-358775">
              <a:spcBef>
                <a:spcPts val="600"/>
              </a:spcBef>
              <a:buFont typeface="Verdana" panose="020B0604030504040204" pitchFamily="34" charset="0"/>
              <a:buChar char="-"/>
              <a:defRPr/>
            </a:pPr>
            <a:r>
              <a:rPr lang="en-US" sz="1400" dirty="0" smtClean="0"/>
              <a:t>Products from one acquisition</a:t>
            </a:r>
          </a:p>
          <a:p>
            <a:pPr marL="719138" lvl="1" indent="-358775">
              <a:spcBef>
                <a:spcPts val="600"/>
              </a:spcBef>
              <a:buFont typeface="Verdana" panose="020B0604030504040204" pitchFamily="34" charset="0"/>
              <a:buChar char="-"/>
              <a:defRPr/>
            </a:pPr>
            <a:r>
              <a:rPr lang="en-US" sz="1400" dirty="0" smtClean="0"/>
              <a:t>Synergetic Products from several acquisitions and/or sensors</a:t>
            </a:r>
          </a:p>
          <a:p>
            <a:pPr marL="719138" lvl="1" indent="-358775">
              <a:spcBef>
                <a:spcPts val="600"/>
              </a:spcBef>
              <a:buFont typeface="Verdana" panose="020B0604030504040204" pitchFamily="34" charset="0"/>
              <a:buChar char="-"/>
              <a:defRPr/>
            </a:pPr>
            <a:r>
              <a:rPr lang="en-US" sz="1400" dirty="0" smtClean="0"/>
              <a:t>Acquisition only (catalogues showing mission planning information)</a:t>
            </a:r>
          </a:p>
          <a:p>
            <a:pPr marL="719138" lvl="1" indent="-358775">
              <a:spcBef>
                <a:spcPts val="600"/>
              </a:spcBef>
              <a:defRPr/>
            </a:pPr>
            <a:endParaRPr lang="en-GB" sz="1400" dirty="0" smtClean="0"/>
          </a:p>
          <a:p>
            <a:pPr marL="719138" lvl="1" indent="-358775">
              <a:spcBef>
                <a:spcPts val="600"/>
              </a:spcBef>
              <a:defRPr/>
            </a:pPr>
            <a:endParaRPr lang="en-GB" sz="1400" dirty="0" smtClean="0"/>
          </a:p>
          <a:p>
            <a:pPr>
              <a:spcBef>
                <a:spcPts val="600"/>
              </a:spcBef>
              <a:defRPr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40112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altLang="en-US" dirty="0" smtClean="0"/>
              <a:t>OGC 17-003 </a:t>
            </a:r>
            <a:r>
              <a:rPr lang="fr-BE" altLang="en-US" dirty="0" err="1" smtClean="0"/>
              <a:t>Example</a:t>
            </a:r>
            <a:endParaRPr lang="en-US" altLang="en-US" dirty="0" smtClean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24550" y="4572000"/>
            <a:ext cx="2917786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altLang="en-US"/>
              <a:t>(*) Visualised with http://jsonviewer.stack.hu/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21570"/>
            <a:ext cx="8496300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569915" y="1549003"/>
            <a:ext cx="184731" cy="421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defRPr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678873" y="1549003"/>
            <a:ext cx="3352800" cy="15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87341" y="272118"/>
            <a:ext cx="7666037" cy="430887"/>
          </a:xfrm>
        </p:spPr>
        <p:txBody>
          <a:bodyPr/>
          <a:lstStyle/>
          <a:p>
            <a:pPr>
              <a:defRPr/>
            </a:pPr>
            <a:r>
              <a:rPr lang="fr-BE" altLang="en-US" dirty="0" smtClean="0"/>
              <a:t>EO </a:t>
            </a:r>
            <a:r>
              <a:rPr lang="fr-BE" altLang="en-US" dirty="0" err="1" smtClean="0"/>
              <a:t>Vocabulary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Mapping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en-US" dirty="0" smtClean="0"/>
              <a:t>Single </a:t>
            </a:r>
            <a:r>
              <a:rPr lang="fr-BE" altLang="en-US" dirty="0" err="1" smtClean="0"/>
              <a:t>Annex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with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mappings</a:t>
            </a:r>
            <a:r>
              <a:rPr lang="fr-BE" altLang="en-US" dirty="0" smtClean="0"/>
              <a:t>, </a:t>
            </a:r>
            <a:r>
              <a:rPr lang="fr-BE" altLang="en-US" dirty="0" err="1" smtClean="0"/>
              <a:t>GeoJSON</a:t>
            </a:r>
            <a:r>
              <a:rPr lang="fr-BE" altLang="en-US" dirty="0" smtClean="0"/>
              <a:t> as entry-point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108868"/>
            <a:ext cx="7639050" cy="36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Activity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Results</a:t>
            </a:r>
          </a:p>
          <a:p>
            <a:pPr marL="720000" lvl="1" indent="-34290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13-026r9: EO Extension for OpenSearch</a:t>
            </a:r>
          </a:p>
          <a:p>
            <a:pPr marL="720000" lvl="1" indent="-34290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17-047: OpenSearch </a:t>
            </a:r>
            <a:r>
              <a:rPr lang="en-US" altLang="en-US" dirty="0" err="1" smtClean="0"/>
              <a:t>GeoJSON</a:t>
            </a:r>
            <a:r>
              <a:rPr lang="en-US" altLang="en-US" dirty="0" smtClean="0"/>
              <a:t>(-LD) Response Encoding</a:t>
            </a:r>
          </a:p>
          <a:p>
            <a:pPr marL="720000" lvl="1" indent="-34290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17-003: EO Product Metadata </a:t>
            </a:r>
            <a:r>
              <a:rPr lang="en-US" altLang="en-US" dirty="0" err="1" smtClean="0"/>
              <a:t>GeoJSON</a:t>
            </a:r>
            <a:r>
              <a:rPr lang="en-US" altLang="en-US" dirty="0" smtClean="0"/>
              <a:t>(-LD) Encoding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973388" y="4914900"/>
            <a:ext cx="32004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r>
              <a:rPr lang="en-US" altLang="en-US" sz="900" b="0" smtClean="0">
                <a:solidFill>
                  <a:srgbClr val="092E5C"/>
                </a:solidFill>
                <a:latin typeface="Arial" pitchFamily="34" charset="0"/>
              </a:rPr>
              <a:t>Copyright © 2018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32755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/>
              <a:t>Conclusion</a:t>
            </a:r>
            <a:endParaRPr lang="en-US" dirty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381000" y="883714"/>
            <a:ext cx="8610600" cy="386608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SWG addressed weakness identified at start:</a:t>
            </a:r>
          </a:p>
          <a:p>
            <a:pPr marL="648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i="1" dirty="0" smtClean="0"/>
              <a:t>“Original specification OGC 13-026r8 incomplete, lack of coherence </a:t>
            </a:r>
            <a:br>
              <a:rPr lang="en-US" altLang="en-US" sz="1200" i="1" dirty="0" smtClean="0"/>
            </a:br>
            <a:r>
              <a:rPr lang="en-US" altLang="en-US" sz="1200" i="1" dirty="0" smtClean="0"/>
              <a:t>-&gt; extensive “CEOS Best Practice” needed”</a:t>
            </a:r>
          </a:p>
          <a:p>
            <a:pPr marL="115200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FF0000"/>
                </a:solidFill>
              </a:rPr>
              <a:t>Incoherencies addressed, better descriptions, improvements, …</a:t>
            </a:r>
          </a:p>
          <a:p>
            <a:pPr marL="115200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FF0000"/>
                </a:solidFill>
              </a:rPr>
              <a:t>CEOS Best Practices integrated into document when relevant</a:t>
            </a:r>
          </a:p>
          <a:p>
            <a:pPr marL="648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i="1" dirty="0" smtClean="0"/>
              <a:t>“Poor interoperability of search results (different metadata models)”</a:t>
            </a:r>
          </a:p>
          <a:p>
            <a:pPr marL="115200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FF0000"/>
                </a:solidFill>
              </a:rPr>
              <a:t>OGC 17-003 as neutral JSON model covering main OGC 10-157r4 and UMM-G properties.  Agreed inside CEOS community.  </a:t>
            </a:r>
          </a:p>
          <a:p>
            <a:pPr marL="648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i="1" dirty="0" smtClean="0"/>
              <a:t>“Atom/XML not well suited for Web client consumption”</a:t>
            </a:r>
          </a:p>
          <a:p>
            <a:pPr marL="115200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FF0000"/>
                </a:solidFill>
              </a:rPr>
              <a:t>JSON alternative for original XML/Atom approach (in OGC 17-047 and OGC 17-003) in separate specifications. Reference implementation in ESA </a:t>
            </a:r>
            <a:r>
              <a:rPr lang="en-US" altLang="en-US" sz="1050" dirty="0" err="1" smtClean="0">
                <a:solidFill>
                  <a:srgbClr val="FF0000"/>
                </a:solidFill>
              </a:rPr>
              <a:t>FedEO</a:t>
            </a:r>
            <a:r>
              <a:rPr lang="en-US" altLang="en-US" sz="1050" dirty="0" smtClean="0">
                <a:solidFill>
                  <a:srgbClr val="FF0000"/>
                </a:solidFill>
              </a:rPr>
              <a:t>.</a:t>
            </a:r>
          </a:p>
          <a:p>
            <a:pPr marL="648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200" dirty="0" smtClean="0"/>
              <a:t>“Need for linking EO resources to services “bring user to data </a:t>
            </a:r>
            <a:br>
              <a:rPr lang="en-US" altLang="en-US" sz="1200" dirty="0" smtClean="0"/>
            </a:br>
            <a:r>
              <a:rPr lang="en-US" altLang="en-US" sz="1200" dirty="0" smtClean="0"/>
              <a:t>paradigm” (Exploitation Platforms)”</a:t>
            </a:r>
          </a:p>
          <a:p>
            <a:pPr marL="115200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050" dirty="0" smtClean="0">
                <a:solidFill>
                  <a:srgbClr val="FF0000"/>
                </a:solidFill>
              </a:rPr>
              <a:t>OGC Web Context (OWC) encoding used in both Atom and JSON encodings and many examples included…</a:t>
            </a:r>
          </a:p>
        </p:txBody>
      </p:sp>
    </p:spTree>
    <p:extLst>
      <p:ext uri="{BB962C8B-B14F-4D97-AF65-F5344CB8AC3E}">
        <p14:creationId xmlns:p14="http://schemas.microsoft.com/office/powerpoint/2010/main" val="36589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charset="0"/>
                <a:cs typeface="+mj-cs"/>
              </a:rPr>
              <a:t>Timeline </a:t>
            </a:r>
            <a:r>
              <a:rPr lang="en-US" dirty="0" smtClean="0">
                <a:ea typeface="MS PGothic" charset="0"/>
                <a:cs typeface="+mj-cs"/>
              </a:rPr>
              <a:t>– Next Steps</a:t>
            </a:r>
            <a:endParaRPr lang="en-US" dirty="0">
              <a:cs typeface="+mj-cs"/>
            </a:endParaRPr>
          </a:p>
        </p:txBody>
      </p:sp>
      <p:sp>
        <p:nvSpPr>
          <p:cNvPr id="25603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381000" y="760976"/>
            <a:ext cx="8709022" cy="3816183"/>
          </a:xfrm>
        </p:spPr>
        <p:txBody>
          <a:bodyPr/>
          <a:lstStyle/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2/2017: </a:t>
            </a:r>
            <a:r>
              <a:rPr lang="en-US" altLang="de-DE" sz="1000" dirty="0">
                <a:solidFill>
                  <a:srgbClr val="FF0000"/>
                </a:solidFill>
              </a:rPr>
              <a:t>EOP SWG reactivated, </a:t>
            </a:r>
            <a:r>
              <a:rPr lang="en-US" altLang="de-DE" sz="1000" dirty="0"/>
              <a:t>Initiated documents (13-026r9, 17-003)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3/2017: </a:t>
            </a:r>
            <a:r>
              <a:rPr lang="en-US" altLang="de-DE" sz="1000" dirty="0">
                <a:solidFill>
                  <a:srgbClr val="FF0000"/>
                </a:solidFill>
              </a:rPr>
              <a:t>TC Delft </a:t>
            </a:r>
            <a:r>
              <a:rPr lang="en-US" altLang="de-DE" sz="1000" dirty="0"/>
              <a:t>(presentation of </a:t>
            </a:r>
            <a:r>
              <a:rPr lang="en-US" altLang="de-DE" sz="1000" dirty="0">
                <a:solidFill>
                  <a:srgbClr val="FF0000"/>
                </a:solidFill>
              </a:rPr>
              <a:t>rationale, targets</a:t>
            </a:r>
            <a:r>
              <a:rPr lang="en-US" altLang="de-DE" sz="1000" dirty="0"/>
              <a:t>, first results...)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4/2017-9/2017: </a:t>
            </a:r>
            <a:r>
              <a:rPr lang="en-US" altLang="de-DE" sz="1000" dirty="0">
                <a:solidFill>
                  <a:srgbClr val="FF0000"/>
                </a:solidFill>
              </a:rPr>
              <a:t>Work done</a:t>
            </a:r>
            <a:r>
              <a:rPr lang="en-US" altLang="de-DE" sz="1000" dirty="0"/>
              <a:t>, s</a:t>
            </a:r>
            <a:r>
              <a:rPr lang="en-GB" altLang="de-DE" sz="1000" dirty="0" err="1"/>
              <a:t>plitted</a:t>
            </a:r>
            <a:r>
              <a:rPr lang="en-GB" altLang="de-DE" sz="1000" dirty="0"/>
              <a:t> off </a:t>
            </a:r>
            <a:r>
              <a:rPr lang="en-GB" altLang="de-DE" sz="1000" dirty="0" err="1"/>
              <a:t>GeoJSON</a:t>
            </a:r>
            <a:r>
              <a:rPr lang="en-GB" altLang="de-DE" sz="1000" dirty="0"/>
              <a:t>(-LD) encoding (17-047)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09/2017: </a:t>
            </a:r>
            <a:r>
              <a:rPr lang="en-US" altLang="de-DE" sz="1000" dirty="0">
                <a:solidFill>
                  <a:srgbClr val="FF0000"/>
                </a:solidFill>
              </a:rPr>
              <a:t>TC Southampton, status </a:t>
            </a:r>
            <a:r>
              <a:rPr lang="en-US" altLang="de-DE" sz="1000" dirty="0"/>
              <a:t>presentation,</a:t>
            </a:r>
            <a:r>
              <a:rPr lang="en-US" altLang="de-DE" sz="1000" dirty="0">
                <a:solidFill>
                  <a:srgbClr val="FF0000"/>
                </a:solidFill>
              </a:rPr>
              <a:t> discussion </a:t>
            </a:r>
            <a:r>
              <a:rPr lang="en-US" altLang="de-DE" sz="1000" dirty="0"/>
              <a:t>of CRs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09/2017-01/2018: </a:t>
            </a:r>
            <a:r>
              <a:rPr lang="en-US" altLang="de-DE" sz="1000" dirty="0">
                <a:solidFill>
                  <a:srgbClr val="FF0000"/>
                </a:solidFill>
              </a:rPr>
              <a:t>Fixed all CRs</a:t>
            </a:r>
            <a:r>
              <a:rPr lang="en-US" altLang="de-DE" sz="1000" dirty="0"/>
              <a:t>, ATS, examples, other improvements…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02/2018: </a:t>
            </a:r>
            <a:r>
              <a:rPr lang="en-US" altLang="de-DE" sz="1000" dirty="0">
                <a:solidFill>
                  <a:srgbClr val="FF0000"/>
                </a:solidFill>
              </a:rPr>
              <a:t>SWG votes </a:t>
            </a:r>
            <a:r>
              <a:rPr lang="en-US" altLang="de-DE" sz="1000" dirty="0"/>
              <a:t>to release candidates standards for OAB review 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noProof="1"/>
              <a:t>03/2018: in case of acceptance </a:t>
            </a:r>
            <a:r>
              <a:rPr lang="de-DE" altLang="de-DE" sz="1000" dirty="0">
                <a:solidFill>
                  <a:srgbClr val="FF0000"/>
                </a:solidFill>
              </a:rPr>
              <a:t>OAB</a:t>
            </a:r>
            <a:r>
              <a:rPr lang="de-DE" altLang="de-DE" sz="1000" dirty="0"/>
              <a:t> may give permission for public comment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000" dirty="0"/>
              <a:t>03/2017-04/2018: </a:t>
            </a:r>
            <a:r>
              <a:rPr lang="en-US" altLang="de-DE" sz="1000" dirty="0">
                <a:solidFill>
                  <a:srgbClr val="FF0000"/>
                </a:solidFill>
              </a:rPr>
              <a:t>30-day public comment period 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03/2018: </a:t>
            </a:r>
            <a:r>
              <a:rPr lang="en-US" altLang="de-DE" sz="1000" dirty="0">
                <a:solidFill>
                  <a:srgbClr val="FF0000"/>
                </a:solidFill>
              </a:rPr>
              <a:t>OGC TC Orleans</a:t>
            </a:r>
            <a:r>
              <a:rPr lang="en-US" altLang="de-DE" sz="1000" dirty="0"/>
              <a:t>: </a:t>
            </a:r>
            <a:r>
              <a:rPr lang="en-US" altLang="de-DE" sz="1000" dirty="0" smtClean="0"/>
              <a:t>SWG summary presentation of specs in </a:t>
            </a:r>
            <a:r>
              <a:rPr lang="de-DE" altLang="de-DE" sz="1000" dirty="0" smtClean="0"/>
              <a:t>Closing Plenary (10 min), </a:t>
            </a:r>
            <a:r>
              <a:rPr lang="en-US" altLang="de-DE" sz="1000" b="1" dirty="0" smtClean="0">
                <a:solidFill>
                  <a:srgbClr val="FF0000"/>
                </a:solidFill>
              </a:rPr>
              <a:t>Request for e-vote </a:t>
            </a:r>
            <a:r>
              <a:rPr lang="en-US" altLang="de-DE" sz="1000" dirty="0" smtClean="0"/>
              <a:t>(during public comment, so TC gives </a:t>
            </a:r>
            <a:r>
              <a:rPr lang="de-DE" altLang="de-DE" sz="1000" dirty="0" smtClean="0"/>
              <a:t>permission to start vote</a:t>
            </a:r>
            <a:r>
              <a:rPr lang="de-DE" altLang="de-DE" sz="1000" noProof="1" smtClean="0"/>
              <a:t> once public comment ends and public comments (if any) are addressed)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 smtClean="0"/>
              <a:t>05/2018</a:t>
            </a:r>
            <a:r>
              <a:rPr lang="en-US" altLang="de-DE" sz="1000" dirty="0"/>
              <a:t>: SWG to modify candidate standard based on </a:t>
            </a:r>
            <a:r>
              <a:rPr lang="en-US" altLang="de-DE" sz="1000" dirty="0">
                <a:solidFill>
                  <a:srgbClr val="FF0000"/>
                </a:solidFill>
              </a:rPr>
              <a:t>comments</a:t>
            </a:r>
            <a:r>
              <a:rPr lang="en-US" altLang="de-DE" sz="1000" dirty="0"/>
              <a:t> and resubmit 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000" dirty="0"/>
              <a:t>06/2018: </a:t>
            </a:r>
            <a:r>
              <a:rPr lang="en-US" altLang="de-DE" sz="1000" dirty="0">
                <a:solidFill>
                  <a:srgbClr val="FF0000"/>
                </a:solidFill>
              </a:rPr>
              <a:t>TC adoption </a:t>
            </a:r>
            <a:r>
              <a:rPr lang="en-US" altLang="de-DE" sz="1000" dirty="0"/>
              <a:t>vote 45 days, and 2 weeks day IPR review period.</a:t>
            </a:r>
          </a:p>
        </p:txBody>
      </p:sp>
      <p:sp>
        <p:nvSpPr>
          <p:cNvPr id="25605" name="Pfeil: nach rechts 4"/>
          <p:cNvSpPr>
            <a:spLocks noChangeArrowheads="1"/>
          </p:cNvSpPr>
          <p:nvPr/>
        </p:nvSpPr>
        <p:spPr bwMode="auto">
          <a:xfrm>
            <a:off x="0" y="2686050"/>
            <a:ext cx="3810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/>
            <a:endParaRPr lang="de-DE" altLang="de-DE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Activity overview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Results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Conclusion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altLang="en-US" sz="2000" dirty="0" smtClean="0"/>
              <a:t>Future </a:t>
            </a:r>
            <a:r>
              <a:rPr lang="fr-BE" altLang="en-US" sz="2000" dirty="0" err="1" smtClean="0"/>
              <a:t>work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57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Future </a:t>
            </a:r>
            <a:r>
              <a:rPr lang="fr-BE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</a:t>
            </a:r>
            <a:r>
              <a:rPr lang="en-US" dirty="0" smtClean="0"/>
              <a:t> </a:t>
            </a:r>
            <a:r>
              <a:rPr lang="en-US" dirty="0"/>
              <a:t>draft of OGC 17-084: </a:t>
            </a:r>
            <a:r>
              <a:rPr lang="en-US" dirty="0" err="1"/>
              <a:t>GeoJSON</a:t>
            </a:r>
            <a:r>
              <a:rPr lang="en-US" dirty="0"/>
              <a:t>(-LD) Encoding for EO Collection </a:t>
            </a:r>
            <a:r>
              <a:rPr lang="en-US" dirty="0" smtClean="0"/>
              <a:t>Metadata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alignment </a:t>
            </a:r>
            <a:r>
              <a:rPr lang="en-US" dirty="0"/>
              <a:t>with </a:t>
            </a:r>
            <a:r>
              <a:rPr lang="en-US" dirty="0" err="1"/>
              <a:t>GeoDCAT</a:t>
            </a:r>
            <a:r>
              <a:rPr lang="en-US" dirty="0"/>
              <a:t>-AP</a:t>
            </a:r>
          </a:p>
          <a:p>
            <a:pPr indent="0"/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Complete </a:t>
            </a:r>
            <a:r>
              <a:rPr lang="fr-BE" dirty="0" err="1"/>
              <a:t>m</a:t>
            </a:r>
            <a:r>
              <a:rPr lang="fr-BE" dirty="0" err="1" smtClean="0"/>
              <a:t>igrate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XML to JSON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From</a:t>
            </a:r>
            <a:r>
              <a:rPr lang="fr-BE" dirty="0" smtClean="0"/>
              <a:t> OSDD to JSON </a:t>
            </a:r>
            <a:r>
              <a:rPr lang="fr-BE" dirty="0" err="1" smtClean="0"/>
              <a:t>encoding</a:t>
            </a:r>
            <a:r>
              <a:rPr lang="fr-BE" dirty="0" smtClean="0"/>
              <a:t> of API description </a:t>
            </a:r>
            <a:r>
              <a:rPr lang="fr-BE" dirty="0" err="1" smtClean="0"/>
              <a:t>based</a:t>
            </a:r>
            <a:r>
              <a:rPr lang="fr-BE" dirty="0" smtClean="0"/>
              <a:t> on </a:t>
            </a:r>
            <a:r>
              <a:rPr lang="fr-BE" dirty="0" err="1" smtClean="0"/>
              <a:t>OpenAPI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48" y="2583178"/>
            <a:ext cx="4015309" cy="19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/>
              <a:t>Activity Background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68117"/>
            <a:ext cx="4042277" cy="26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ontent Placeholder 2"/>
          <p:cNvSpPr>
            <a:spLocks noGrp="1"/>
          </p:cNvSpPr>
          <p:nvPr>
            <p:ph idx="1"/>
          </p:nvPr>
        </p:nvSpPr>
        <p:spPr>
          <a:xfrm>
            <a:off x="203200" y="622300"/>
            <a:ext cx="8610600" cy="3668316"/>
          </a:xfrm>
        </p:spPr>
        <p:txBody>
          <a:bodyPr/>
          <a:lstStyle/>
          <a:p>
            <a:pPr marL="569913" lvl="1" indent="-222250" eaLnBrk="0" hangingPunct="0">
              <a:lnSpc>
                <a:spcPct val="100000"/>
              </a:lnSpc>
              <a:spcBef>
                <a:spcPts val="600"/>
              </a:spcBef>
              <a:buClr>
                <a:srgbClr val="092E5C"/>
              </a:buClr>
              <a:buFontTx/>
              <a:buChar char="–"/>
            </a:pPr>
            <a:r>
              <a:rPr lang="en-US" altLang="en-US" sz="1400" b="1" dirty="0" smtClean="0"/>
              <a:t>Goal</a:t>
            </a:r>
            <a:r>
              <a:rPr lang="en-US" altLang="en-US" sz="1400" dirty="0" smtClean="0"/>
              <a:t>: Thousands </a:t>
            </a:r>
            <a:r>
              <a:rPr lang="en-US" altLang="en-US" sz="1400" dirty="0"/>
              <a:t>of EO dataset series from all over the world federated by NASA, ESA, CEOS, GEOS, but </a:t>
            </a:r>
            <a:r>
              <a:rPr lang="en-US" altLang="en-US" sz="1400" dirty="0" smtClean="0"/>
              <a:t>…</a:t>
            </a:r>
          </a:p>
          <a:p>
            <a:pPr marL="569913" lvl="1" indent="-222250" eaLnBrk="0" hangingPunct="0">
              <a:lnSpc>
                <a:spcPct val="100000"/>
              </a:lnSpc>
              <a:spcBef>
                <a:spcPts val="600"/>
              </a:spcBef>
              <a:buClr>
                <a:srgbClr val="092E5C"/>
              </a:buClr>
              <a:buFontTx/>
              <a:buChar char="–"/>
            </a:pPr>
            <a:endParaRPr lang="en-US" altLang="en-US" sz="1400" dirty="0"/>
          </a:p>
          <a:p>
            <a:pPr marL="569913" lvl="1" indent="-222250" eaLnBrk="0" hangingPunct="0">
              <a:lnSpc>
                <a:spcPct val="100000"/>
              </a:lnSpc>
              <a:spcBef>
                <a:spcPts val="600"/>
              </a:spcBef>
              <a:buClr>
                <a:srgbClr val="092E5C"/>
              </a:buClr>
              <a:buFontTx/>
              <a:buChar char="–"/>
            </a:pPr>
            <a:r>
              <a:rPr lang="en-US" altLang="en-US" sz="1400" b="1" dirty="0" smtClean="0"/>
              <a:t>Issues to be addressed</a:t>
            </a:r>
            <a:r>
              <a:rPr lang="en-US" altLang="en-US" sz="1400" dirty="0" smtClean="0"/>
              <a:t>:</a:t>
            </a:r>
            <a:endParaRPr lang="en-US" altLang="en-US" sz="1400" dirty="0"/>
          </a:p>
          <a:p>
            <a:pPr marL="8280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Original specification OGC 13-026r8 incomplete, lack of coherence -&gt; extensive “CEOS Best Practice” needed</a:t>
            </a:r>
          </a:p>
          <a:p>
            <a:pPr marL="8280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Poor interoperability of search results </a:t>
            </a:r>
            <a:br>
              <a:rPr lang="en-US" altLang="en-US" sz="1400" dirty="0" smtClean="0"/>
            </a:br>
            <a:r>
              <a:rPr lang="en-US" altLang="en-US" sz="1400" dirty="0" smtClean="0"/>
              <a:t>(different metadata models)</a:t>
            </a:r>
          </a:p>
          <a:p>
            <a:pPr marL="8280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Atom/XML not well suited for</a:t>
            </a:r>
            <a:br>
              <a:rPr lang="en-US" altLang="en-US" sz="1400" dirty="0" smtClean="0"/>
            </a:br>
            <a:r>
              <a:rPr lang="en-US" altLang="en-US" sz="1400" dirty="0" smtClean="0"/>
              <a:t>Web client consumption</a:t>
            </a:r>
          </a:p>
          <a:p>
            <a:pPr marL="8280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Need for linking EO resources to</a:t>
            </a:r>
            <a:br>
              <a:rPr lang="en-US" altLang="en-US" sz="1400" dirty="0" smtClean="0"/>
            </a:br>
            <a:r>
              <a:rPr lang="en-US" altLang="en-US" sz="1400" dirty="0" smtClean="0"/>
              <a:t>services “bring user to data” </a:t>
            </a:r>
            <a:br>
              <a:rPr lang="en-US" altLang="en-US" sz="1400" dirty="0" smtClean="0"/>
            </a:br>
            <a:r>
              <a:rPr lang="en-US" altLang="en-US" sz="1400" dirty="0" smtClean="0"/>
              <a:t>paradigm (Exploitation Platforms)</a:t>
            </a:r>
          </a:p>
        </p:txBody>
      </p:sp>
    </p:spTree>
    <p:extLst>
      <p:ext uri="{BB962C8B-B14F-4D97-AF65-F5344CB8AC3E}">
        <p14:creationId xmlns:p14="http://schemas.microsoft.com/office/powerpoint/2010/main" val="15221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5900" y="625600"/>
            <a:ext cx="8532100" cy="3823200"/>
          </a:xfrm>
        </p:spPr>
        <p:txBody>
          <a:bodyPr/>
          <a:lstStyle/>
          <a:p>
            <a:pPr marL="233363" indent="-233363" eaLnBrk="0" hangingPunct="0">
              <a:lnSpc>
                <a:spcPct val="100000"/>
              </a:lnSpc>
              <a:spcBef>
                <a:spcPts val="600"/>
              </a:spcBef>
              <a:buClr>
                <a:srgbClr val="092E5C"/>
              </a:buClr>
              <a:buFontTx/>
              <a:buChar char="•"/>
            </a:pPr>
            <a:r>
              <a:rPr lang="en-US" altLang="en-US" sz="1400" dirty="0"/>
              <a:t>Initiative by EUMETSAT (via con terra) and ESA (via </a:t>
            </a:r>
            <a:r>
              <a:rPr lang="en-US" altLang="en-US" sz="1400" dirty="0" err="1"/>
              <a:t>Spacebel</a:t>
            </a:r>
            <a:r>
              <a:rPr lang="en-US" altLang="en-US" sz="1400" dirty="0"/>
              <a:t>, CGI) to evolve the standard.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en-US" altLang="en-US" sz="1200" dirty="0" smtClean="0"/>
              <a:t>Reactivate OGC EO-PMOS SWG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en-US" altLang="en-US" sz="1200" dirty="0" smtClean="0"/>
              <a:t>In close collaboration with CEOS WGISS members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–"/>
            </a:pPr>
            <a:endParaRPr lang="en-US" altLang="en-US" sz="1200" dirty="0" smtClean="0"/>
          </a:p>
          <a:p>
            <a:pPr marL="233363" indent="-233363" eaLnBrk="0" hangingPunct="0">
              <a:lnSpc>
                <a:spcPct val="100000"/>
              </a:lnSpc>
              <a:spcBef>
                <a:spcPts val="600"/>
              </a:spcBef>
              <a:buClr>
                <a:srgbClr val="092E5C"/>
              </a:buClr>
              <a:buFontTx/>
              <a:buChar char="•"/>
            </a:pPr>
            <a:r>
              <a:rPr lang="en-US" altLang="en-US" sz="1400" dirty="0"/>
              <a:t>Status</a:t>
            </a:r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February 2017 - EO-PMOS SWG </a:t>
            </a:r>
            <a:r>
              <a:rPr lang="en-US" altLang="en-US" sz="1200" dirty="0" smtClean="0"/>
              <a:t>reactivated</a:t>
            </a:r>
            <a:endParaRPr lang="en-US" altLang="en-US" sz="1200" dirty="0"/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Many SWG teleconferences and meetings at OGC TCs …</a:t>
            </a:r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More than 100 CEOS WGISS </a:t>
            </a:r>
            <a:r>
              <a:rPr lang="en-US" altLang="en-US" sz="1200" dirty="0" smtClean="0"/>
              <a:t>review </a:t>
            </a:r>
            <a:r>
              <a:rPr lang="en-US" altLang="en-US" sz="1200" dirty="0"/>
              <a:t>comments addressed…</a:t>
            </a:r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Package of results submitted to </a:t>
            </a:r>
            <a:r>
              <a:rPr lang="en-US" altLang="en-US" sz="1200" dirty="0" smtClean="0"/>
              <a:t>OGC Architecture Board (OAB) </a:t>
            </a:r>
            <a:r>
              <a:rPr lang="en-US" altLang="en-US" sz="1200" dirty="0"/>
              <a:t>- February </a:t>
            </a:r>
            <a:r>
              <a:rPr lang="en-US" altLang="en-US" sz="1200" dirty="0" smtClean="0"/>
              <a:t>2018</a:t>
            </a:r>
            <a:endParaRPr lang="en-US" altLang="en-US" sz="1200" dirty="0"/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Presentation in Plenary in anticipation of future vote – March 2018</a:t>
            </a:r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OAB to give permission for public comment</a:t>
            </a:r>
          </a:p>
          <a:p>
            <a:pPr marL="828000" lvl="1" indent="-285750">
              <a:spcBef>
                <a:spcPts val="600"/>
              </a:spcBef>
              <a:buFont typeface="Verdana" pitchFamily="34" charset="0"/>
              <a:buChar char="–"/>
            </a:pPr>
            <a:r>
              <a:rPr lang="en-US" altLang="en-US" sz="1200" dirty="0"/>
              <a:t>TC to give permission to start a </a:t>
            </a:r>
            <a:r>
              <a:rPr lang="en-US" altLang="en-US" sz="1200" dirty="0" smtClean="0"/>
              <a:t>vote</a:t>
            </a:r>
            <a:endParaRPr lang="fr-BE" altLang="en-US" sz="1200" dirty="0"/>
          </a:p>
        </p:txBody>
      </p:sp>
      <p:pic>
        <p:nvPicPr>
          <p:cNvPr id="6149" name="Grafi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2" y="1394998"/>
            <a:ext cx="2209800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altLang="en-US" dirty="0" err="1" smtClean="0"/>
              <a:t>Activity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Results</a:t>
            </a:r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6378" y="617753"/>
            <a:ext cx="8748000" cy="376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3 specifications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Including: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7173" name="Folded Corner 4"/>
          <p:cNvSpPr>
            <a:spLocks noChangeArrowheads="1"/>
          </p:cNvSpPr>
          <p:nvPr/>
        </p:nvSpPr>
        <p:spPr bwMode="auto">
          <a:xfrm>
            <a:off x="3768726" y="1063358"/>
            <a:ext cx="1712913" cy="1717543"/>
          </a:xfrm>
          <a:prstGeom prst="foldedCorner">
            <a:avLst>
              <a:gd name="adj" fmla="val 16667"/>
            </a:avLst>
          </a:prstGeom>
          <a:solidFill>
            <a:srgbClr val="FCFB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dirty="0"/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dirty="0"/>
              <a:t>OGC 13-026r9 </a:t>
            </a:r>
            <a:br>
              <a:rPr lang="fr-BE" altLang="en-US" dirty="0"/>
            </a:br>
            <a:r>
              <a:rPr lang="fr-BE" altLang="en-US" dirty="0"/>
              <a:t/>
            </a:r>
            <a:br>
              <a:rPr lang="fr-BE" altLang="en-US" dirty="0"/>
            </a:br>
            <a:r>
              <a:rPr lang="fr-BE" altLang="en-US" dirty="0"/>
              <a:t>EO Extension </a:t>
            </a:r>
            <a:r>
              <a:rPr lang="fr-BE" altLang="en-US" dirty="0" err="1"/>
              <a:t>OpenSearch</a:t>
            </a:r>
            <a:endParaRPr lang="fr-BE" altLang="en-US" dirty="0"/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</a:t>
            </a:r>
            <a:r>
              <a:rPr lang="fr-BE" altLang="en-US" dirty="0" err="1"/>
              <a:t>Request</a:t>
            </a: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</a:t>
            </a:r>
            <a:r>
              <a:rPr lang="fr-BE" altLang="en-US" dirty="0" err="1"/>
              <a:t>Atom</a:t>
            </a:r>
            <a:r>
              <a:rPr lang="fr-BE" altLang="en-US" dirty="0"/>
              <a:t>/XML </a:t>
            </a:r>
            <a:r>
              <a:rPr lang="fr-BE" altLang="en-US" dirty="0" err="1"/>
              <a:t>Response</a:t>
            </a:r>
            <a:endParaRPr lang="en-US" altLang="en-US" dirty="0"/>
          </a:p>
        </p:txBody>
      </p:sp>
      <p:sp>
        <p:nvSpPr>
          <p:cNvPr id="7174" name="Folded Corner 5"/>
          <p:cNvSpPr>
            <a:spLocks noChangeArrowheads="1"/>
          </p:cNvSpPr>
          <p:nvPr/>
        </p:nvSpPr>
        <p:spPr bwMode="auto">
          <a:xfrm>
            <a:off x="6381751" y="1047881"/>
            <a:ext cx="1692275" cy="1733019"/>
          </a:xfrm>
          <a:prstGeom prst="foldedCorner">
            <a:avLst>
              <a:gd name="adj" fmla="val 16667"/>
            </a:avLst>
          </a:prstGeom>
          <a:solidFill>
            <a:srgbClr val="FCFB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dirty="0"/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dirty="0"/>
              <a:t>OGC 17-047 </a:t>
            </a:r>
            <a:br>
              <a:rPr lang="fr-BE" altLang="en-US" dirty="0"/>
            </a:br>
            <a:r>
              <a:rPr lang="fr-BE" altLang="en-US" dirty="0"/>
              <a:t/>
            </a:r>
            <a:br>
              <a:rPr lang="fr-BE" altLang="en-US" dirty="0"/>
            </a:br>
            <a:r>
              <a:rPr lang="fr-BE" altLang="en-US" dirty="0" err="1"/>
              <a:t>OpenSearch</a:t>
            </a:r>
            <a:r>
              <a:rPr lang="fr-BE" altLang="en-US" dirty="0"/>
              <a:t> </a:t>
            </a:r>
            <a:r>
              <a:rPr lang="fr-BE" altLang="en-US" dirty="0" err="1"/>
              <a:t>GeoJSON</a:t>
            </a:r>
            <a:r>
              <a:rPr lang="fr-BE" altLang="en-US" dirty="0"/>
              <a:t>(-LD) </a:t>
            </a:r>
            <a:r>
              <a:rPr lang="fr-BE" altLang="en-US" dirty="0" err="1"/>
              <a:t>Response</a:t>
            </a:r>
            <a:r>
              <a:rPr lang="fr-BE" altLang="en-US" dirty="0"/>
              <a:t> </a:t>
            </a:r>
            <a:r>
              <a:rPr lang="fr-BE" altLang="en-US" dirty="0" err="1"/>
              <a:t>Encoding</a:t>
            </a:r>
            <a:endParaRPr lang="fr-BE" altLang="en-US" dirty="0"/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</a:t>
            </a:r>
            <a:r>
              <a:rPr lang="fr-BE" altLang="en-US" dirty="0" err="1"/>
              <a:t>GeoJSON</a:t>
            </a:r>
            <a:r>
              <a:rPr lang="fr-BE" altLang="en-US" dirty="0"/>
              <a:t> </a:t>
            </a:r>
            <a:r>
              <a:rPr lang="fr-BE" altLang="en-US" dirty="0" err="1"/>
              <a:t>Response</a:t>
            </a: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JSON-LD </a:t>
            </a:r>
            <a:r>
              <a:rPr lang="fr-BE" altLang="en-US" dirty="0" err="1"/>
              <a:t>Response</a:t>
            </a:r>
            <a:endParaRPr lang="en-US" altLang="en-US" dirty="0"/>
          </a:p>
        </p:txBody>
      </p:sp>
      <p:sp>
        <p:nvSpPr>
          <p:cNvPr id="7175" name="Folded Corner 7"/>
          <p:cNvSpPr>
            <a:spLocks noChangeArrowheads="1"/>
          </p:cNvSpPr>
          <p:nvPr/>
        </p:nvSpPr>
        <p:spPr bwMode="auto">
          <a:xfrm>
            <a:off x="6392867" y="3152115"/>
            <a:ext cx="1692275" cy="1795332"/>
          </a:xfrm>
          <a:prstGeom prst="foldedCorner">
            <a:avLst>
              <a:gd name="adj" fmla="val 16667"/>
            </a:avLst>
          </a:prstGeom>
          <a:solidFill>
            <a:srgbClr val="FCFB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dirty="0"/>
              <a:t>OGC 17-003 </a:t>
            </a:r>
            <a:br>
              <a:rPr lang="fr-BE" altLang="en-US" dirty="0"/>
            </a:br>
            <a:r>
              <a:rPr lang="fr-BE" altLang="en-US" dirty="0"/>
              <a:t/>
            </a:r>
            <a:br>
              <a:rPr lang="fr-BE" altLang="en-US" dirty="0"/>
            </a:br>
            <a:r>
              <a:rPr lang="fr-BE" altLang="en-US" dirty="0"/>
              <a:t>EO Product </a:t>
            </a:r>
            <a:r>
              <a:rPr lang="fr-BE" altLang="en-US" dirty="0" err="1"/>
              <a:t>Metadata</a:t>
            </a:r>
            <a:r>
              <a:rPr lang="fr-BE" altLang="en-US" dirty="0"/>
              <a:t> </a:t>
            </a:r>
            <a:r>
              <a:rPr lang="fr-BE" altLang="en-US" dirty="0" err="1"/>
              <a:t>GeoJSON</a:t>
            </a:r>
            <a:r>
              <a:rPr lang="fr-BE" altLang="en-US" dirty="0"/>
              <a:t>(-LD) </a:t>
            </a:r>
            <a:r>
              <a:rPr lang="fr-BE" altLang="en-US" dirty="0" err="1"/>
              <a:t>Encoding</a:t>
            </a:r>
            <a:r>
              <a:rPr lang="fr-BE" altLang="en-US" dirty="0"/>
              <a:t> Standard </a:t>
            </a:r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</a:t>
            </a:r>
            <a:r>
              <a:rPr lang="fr-BE" altLang="en-US" dirty="0" err="1"/>
              <a:t>GeoJSON</a:t>
            </a:r>
            <a:r>
              <a:rPr lang="fr-BE" altLang="en-US" dirty="0"/>
              <a:t> </a:t>
            </a:r>
            <a:r>
              <a:rPr lang="fr-BE" altLang="en-US" dirty="0" err="1"/>
              <a:t>Metadata</a:t>
            </a: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JSON-LD </a:t>
            </a:r>
            <a:r>
              <a:rPr lang="fr-BE" altLang="en-US" dirty="0" err="1"/>
              <a:t>Metadata</a:t>
            </a:r>
            <a:endParaRPr lang="fr-BE" altLang="en-US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dirty="0"/>
              <a:t> EO </a:t>
            </a:r>
            <a:r>
              <a:rPr lang="fr-BE" altLang="en-US" dirty="0" err="1"/>
              <a:t>Vocabulary</a:t>
            </a:r>
            <a:endParaRPr lang="en-US" altLang="en-US" dirty="0"/>
          </a:p>
        </p:txBody>
      </p:sp>
      <p:cxnSp>
        <p:nvCxnSpPr>
          <p:cNvPr id="7176" name="Straight Connector 10"/>
          <p:cNvCxnSpPr>
            <a:cxnSpLocks noChangeShapeType="1"/>
          </p:cNvCxnSpPr>
          <p:nvPr/>
        </p:nvCxnSpPr>
        <p:spPr bwMode="auto">
          <a:xfrm flipH="1">
            <a:off x="5970589" y="562106"/>
            <a:ext cx="7937" cy="3874294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5986462" y="649023"/>
            <a:ext cx="902811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1200">
                <a:solidFill>
                  <a:srgbClr val="FF0000"/>
                </a:solidFill>
              </a:rPr>
              <a:t>GeoJSON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5259387" y="649023"/>
            <a:ext cx="510076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1200">
                <a:solidFill>
                  <a:srgbClr val="FF0000"/>
                </a:solidFill>
              </a:rPr>
              <a:t>XML</a:t>
            </a:r>
            <a:endParaRPr lang="en-US" altLang="en-US" sz="1200">
              <a:solidFill>
                <a:srgbClr val="FF0000"/>
              </a:solidFill>
            </a:endParaRPr>
          </a:p>
        </p:txBody>
      </p:sp>
      <p:cxnSp>
        <p:nvCxnSpPr>
          <p:cNvPr id="7179" name="Straight Connector 15"/>
          <p:cNvCxnSpPr>
            <a:cxnSpLocks noChangeShapeType="1"/>
          </p:cNvCxnSpPr>
          <p:nvPr/>
        </p:nvCxnSpPr>
        <p:spPr bwMode="auto">
          <a:xfrm flipV="1">
            <a:off x="206378" y="2989001"/>
            <a:ext cx="8715375" cy="19050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TextBox 18"/>
          <p:cNvSpPr txBox="1">
            <a:spLocks noChangeArrowheads="1"/>
          </p:cNvSpPr>
          <p:nvPr/>
        </p:nvSpPr>
        <p:spPr bwMode="auto">
          <a:xfrm>
            <a:off x="1362075" y="2763973"/>
            <a:ext cx="1473480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1200">
                <a:solidFill>
                  <a:srgbClr val="00B050"/>
                </a:solidFill>
              </a:rPr>
              <a:t>Search Response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7181" name="TextBox 19"/>
          <p:cNvSpPr txBox="1">
            <a:spLocks noChangeArrowheads="1"/>
          </p:cNvSpPr>
          <p:nvPr/>
        </p:nvSpPr>
        <p:spPr bwMode="auto">
          <a:xfrm>
            <a:off x="1143002" y="3024721"/>
            <a:ext cx="1636987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1200" dirty="0">
                <a:solidFill>
                  <a:srgbClr val="00B050"/>
                </a:solidFill>
              </a:rPr>
              <a:t>EO </a:t>
            </a:r>
            <a:r>
              <a:rPr lang="fr-BE" altLang="en-US" sz="1200" dirty="0" err="1">
                <a:solidFill>
                  <a:srgbClr val="00B050"/>
                </a:solidFill>
              </a:rPr>
              <a:t>Metadata</a:t>
            </a:r>
            <a:r>
              <a:rPr lang="fr-BE" altLang="en-US" sz="1200" dirty="0">
                <a:solidFill>
                  <a:srgbClr val="00B050"/>
                </a:solidFill>
              </a:rPr>
              <a:t> format</a:t>
            </a:r>
            <a:endParaRPr lang="en-US" altLang="en-US" sz="1200" dirty="0">
              <a:solidFill>
                <a:srgbClr val="00B050"/>
              </a:solidFill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3854642" y="2309016"/>
            <a:ext cx="1033464" cy="17092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defRPr/>
            </a:pPr>
            <a:endParaRPr lang="en-US" altLang="en-US"/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2853596" y="1866902"/>
            <a:ext cx="1293944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1200" dirty="0" err="1">
                <a:solidFill>
                  <a:srgbClr val="00B0F0"/>
                </a:solidFill>
              </a:rPr>
              <a:t>Search</a:t>
            </a:r>
            <a:r>
              <a:rPr lang="fr-BE" altLang="en-US" sz="1200" dirty="0">
                <a:solidFill>
                  <a:srgbClr val="00B0F0"/>
                </a:solidFill>
              </a:rPr>
              <a:t> </a:t>
            </a:r>
            <a:r>
              <a:rPr lang="fr-BE" altLang="en-US" sz="1200" dirty="0" err="1">
                <a:solidFill>
                  <a:srgbClr val="00B0F0"/>
                </a:solidFill>
              </a:rPr>
              <a:t>request</a:t>
            </a:r>
            <a:endParaRPr lang="en-US" altLang="en-US" sz="1200" dirty="0">
              <a:solidFill>
                <a:srgbClr val="00B0F0"/>
              </a:solidFill>
            </a:endParaRPr>
          </a:p>
        </p:txBody>
      </p:sp>
      <p:sp>
        <p:nvSpPr>
          <p:cNvPr id="7186" name="Explosion 2 2"/>
          <p:cNvSpPr>
            <a:spLocks noChangeArrowheads="1"/>
          </p:cNvSpPr>
          <p:nvPr/>
        </p:nvSpPr>
        <p:spPr bwMode="auto">
          <a:xfrm>
            <a:off x="7562851" y="756178"/>
            <a:ext cx="1260475" cy="70141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defRPr/>
            </a:pPr>
            <a:r>
              <a:rPr lang="fr-BE" altLang="en-US" sz="1200"/>
              <a:t>New</a:t>
            </a:r>
            <a:endParaRPr lang="en-US" altLang="en-US" sz="1200"/>
          </a:p>
        </p:txBody>
      </p:sp>
      <p:sp>
        <p:nvSpPr>
          <p:cNvPr id="7187" name="Explosion 2 19"/>
          <p:cNvSpPr>
            <a:spLocks noChangeArrowheads="1"/>
          </p:cNvSpPr>
          <p:nvPr/>
        </p:nvSpPr>
        <p:spPr bwMode="auto">
          <a:xfrm>
            <a:off x="7562851" y="2767544"/>
            <a:ext cx="1252538" cy="70141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defRPr/>
            </a:pPr>
            <a:r>
              <a:rPr lang="fr-BE" altLang="en-US" sz="1200" dirty="0"/>
              <a:t>New</a:t>
            </a:r>
            <a:endParaRPr lang="en-US" altLang="en-US" sz="1200" dirty="0"/>
          </a:p>
        </p:txBody>
      </p:sp>
      <p:sp>
        <p:nvSpPr>
          <p:cNvPr id="7188" name="Explosion 2 20"/>
          <p:cNvSpPr>
            <a:spLocks noChangeArrowheads="1"/>
          </p:cNvSpPr>
          <p:nvPr/>
        </p:nvSpPr>
        <p:spPr bwMode="auto">
          <a:xfrm>
            <a:off x="2916236" y="735938"/>
            <a:ext cx="1828800" cy="70141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defRPr/>
            </a:pPr>
            <a:r>
              <a:rPr lang="fr-BE" altLang="en-US" sz="1200"/>
              <a:t>Revised</a:t>
            </a:r>
            <a:endParaRPr lang="en-US" altLang="en-US" sz="120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-381000" y="3988594"/>
            <a:ext cx="6283325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2813" lvl="2" indent="-228600">
              <a:spcBef>
                <a:spcPct val="20000"/>
              </a:spcBef>
              <a:buClr>
                <a:srgbClr val="092E5C"/>
              </a:buClr>
              <a:buFontTx/>
              <a:buChar char="•"/>
              <a:defRPr/>
            </a:pPr>
            <a:r>
              <a:rPr lang="en-US" altLang="en-US" sz="1300" b="0" kern="0" dirty="0">
                <a:solidFill>
                  <a:schemeClr val="tx2"/>
                </a:solidFill>
                <a:cs typeface="MS PGothic" charset="0"/>
              </a:rPr>
              <a:t>OGC 17-047 JSON Schema file, JSON-LD @context</a:t>
            </a:r>
          </a:p>
          <a:p>
            <a:pPr marL="912813" lvl="2" indent="-228600">
              <a:spcBef>
                <a:spcPct val="20000"/>
              </a:spcBef>
              <a:buClr>
                <a:srgbClr val="092E5C"/>
              </a:buClr>
              <a:buFontTx/>
              <a:buChar char="•"/>
              <a:defRPr/>
            </a:pPr>
            <a:r>
              <a:rPr lang="en-US" altLang="en-US" sz="1300" b="0" kern="0" dirty="0">
                <a:solidFill>
                  <a:schemeClr val="tx2"/>
                </a:solidFill>
                <a:latin typeface="+mn-lt"/>
                <a:cs typeface="MS PGothic" charset="0"/>
              </a:rPr>
              <a:t>OGC 17-003 JSON Schema file, JSON-LD @context</a:t>
            </a:r>
          </a:p>
          <a:p>
            <a:pPr marL="912813" lvl="2" indent="-228600">
              <a:spcBef>
                <a:spcPct val="20000"/>
              </a:spcBef>
              <a:buClr>
                <a:srgbClr val="092E5C"/>
              </a:buClr>
              <a:buFontTx/>
              <a:buChar char="•"/>
              <a:defRPr/>
            </a:pPr>
            <a:r>
              <a:rPr lang="en-US" altLang="en-US" sz="1300" b="0" kern="0" dirty="0">
                <a:solidFill>
                  <a:schemeClr val="tx2"/>
                </a:solidFill>
                <a:latin typeface="+mn-lt"/>
                <a:cs typeface="MS PGothic" charset="0"/>
              </a:rPr>
              <a:t>OGC 17-003 OWL EO vocabulary</a:t>
            </a:r>
          </a:p>
          <a:p>
            <a:pPr marL="233363" indent="-233363">
              <a:spcBef>
                <a:spcPct val="20000"/>
              </a:spcBef>
              <a:buClr>
                <a:srgbClr val="092E5C"/>
              </a:buClr>
              <a:defRPr/>
            </a:pPr>
            <a:endParaRPr lang="en-US" sz="1400" b="0" kern="0" dirty="0">
              <a:solidFill>
                <a:schemeClr val="tx2"/>
              </a:solidFill>
              <a:latin typeface="+mn-lt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Activity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Results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>
                <a:solidFill>
                  <a:srgbClr val="FF0000"/>
                </a:solidFill>
              </a:rPr>
              <a:t>OGC 13-026r9: EO Extension for OpenSearch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17-047: OpenSearch </a:t>
            </a:r>
            <a:r>
              <a:rPr lang="en-US" altLang="en-US" dirty="0" err="1" smtClean="0"/>
              <a:t>GeoJSON</a:t>
            </a:r>
            <a:r>
              <a:rPr lang="en-US" altLang="en-US" dirty="0" smtClean="0"/>
              <a:t>(-LD) Response Encoding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en-US" dirty="0" smtClean="0"/>
              <a:t>OGC 17-003: EO Product Metadata </a:t>
            </a:r>
            <a:r>
              <a:rPr lang="en-US" altLang="en-US" dirty="0" err="1" smtClean="0"/>
              <a:t>GeoJSON</a:t>
            </a:r>
            <a:r>
              <a:rPr lang="en-US" altLang="en-US" dirty="0" smtClean="0"/>
              <a:t>(-LD) Encoding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239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Earth Observation Extension (OGC 13-026)</a:t>
            </a:r>
            <a:endParaRPr lang="en-US" dirty="0">
              <a:cs typeface="+mj-cs"/>
            </a:endParaRPr>
          </a:p>
        </p:txBody>
      </p:sp>
      <p:sp>
        <p:nvSpPr>
          <p:cNvPr id="9219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346075" y="914400"/>
            <a:ext cx="8458200" cy="3759200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 smtClean="0"/>
              <a:t>EO </a:t>
            </a:r>
            <a:r>
              <a:rPr lang="en-US" altLang="de-DE" sz="1400" dirty="0"/>
              <a:t>related OpenSearch (OS) query parameters </a:t>
            </a:r>
          </a:p>
          <a:p>
            <a:pPr marL="720000" lvl="1" indent="-34290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400" dirty="0"/>
              <a:t>For searching EO Collections (e.g. </a:t>
            </a:r>
            <a:r>
              <a:rPr lang="en-US" altLang="de-DE" sz="1400" dirty="0" err="1"/>
              <a:t>sensorType</a:t>
            </a:r>
            <a:r>
              <a:rPr lang="en-US" altLang="de-DE" sz="1400" dirty="0"/>
              <a:t>) </a:t>
            </a:r>
          </a:p>
          <a:p>
            <a:pPr marL="720000" lvl="1" indent="-34290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400" dirty="0"/>
              <a:t>For searching EO Products (e.g. </a:t>
            </a:r>
            <a:r>
              <a:rPr lang="en-US" altLang="de-DE" sz="1400" dirty="0" err="1"/>
              <a:t>orbitNumber</a:t>
            </a:r>
            <a:r>
              <a:rPr lang="en-US" altLang="de-DE" sz="1400" dirty="0"/>
              <a:t>)</a:t>
            </a:r>
          </a:p>
          <a:p>
            <a:pPr marL="720000" lvl="1" indent="-34290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400" dirty="0"/>
              <a:t>mapped to typical EO metadata models (</a:t>
            </a:r>
            <a:r>
              <a:rPr lang="en-US" altLang="de-DE" sz="1400" dirty="0" smtClean="0"/>
              <a:t>e.g. </a:t>
            </a:r>
            <a:r>
              <a:rPr lang="en-US" altLang="de-DE" sz="1400" dirty="0"/>
              <a:t>10-157r4, ISO19115)</a:t>
            </a:r>
          </a:p>
          <a:p>
            <a:pPr marL="720000" lvl="1" indent="-34290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400" dirty="0"/>
              <a:t>use OGC 10-032r8 for spatial and temporal filters</a:t>
            </a:r>
          </a:p>
          <a:p>
            <a:pPr lvl="1">
              <a:spcBef>
                <a:spcPts val="600"/>
              </a:spcBef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/>
              <a:t>Defines OpenSearch EO response elements</a:t>
            </a:r>
          </a:p>
          <a:p>
            <a:pPr marL="720000" lvl="1" indent="-34290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400" dirty="0"/>
              <a:t>Atom/XML format is mandatory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de-DE" sz="1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400" dirty="0"/>
              <a:t>OSDD includes URL template(s): kind of queries, response formats</a:t>
            </a:r>
          </a:p>
          <a:p>
            <a:pPr marL="720000" lvl="1" indent="-34290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400" dirty="0"/>
              <a:t>Uses OpenSearch Parameter extension to annotate</a:t>
            </a:r>
            <a:r>
              <a:rPr lang="en-US" altLang="de-DE" sz="1400" dirty="0" smtClean="0"/>
              <a:t>.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17604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Main Improvements </a:t>
            </a:r>
            <a:r>
              <a:rPr lang="en-US" altLang="de-DE" dirty="0" smtClean="0"/>
              <a:t>OGC 13-026r8 to r9</a:t>
            </a:r>
            <a:endParaRPr lang="en-US" dirty="0">
              <a:cs typeface="+mj-cs"/>
            </a:endParaRPr>
          </a:p>
        </p:txBody>
      </p:sp>
      <p:sp>
        <p:nvSpPr>
          <p:cNvPr id="11268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172800" y="609600"/>
            <a:ext cx="8748000" cy="4089400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300" b="1" dirty="0"/>
              <a:t>Considered CEOS BP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300" dirty="0"/>
              <a:t>as optional requirements, BP´s can mandate implementation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300" b="1" dirty="0"/>
              <a:t>Search Parameters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300" dirty="0"/>
              <a:t>Clarifications/corrections: e.g. </a:t>
            </a:r>
            <a:r>
              <a:rPr lang="en-US" altLang="de-DE" sz="1300" dirty="0" err="1"/>
              <a:t>dateTime</a:t>
            </a:r>
            <a:r>
              <a:rPr lang="en-US" altLang="de-DE" sz="1300" dirty="0"/>
              <a:t> values, </a:t>
            </a:r>
            <a:r>
              <a:rPr lang="en-US" altLang="de-DE" sz="1300" dirty="0" err="1"/>
              <a:t>startIndex</a:t>
            </a:r>
            <a:r>
              <a:rPr lang="en-US" altLang="de-DE" sz="1300" dirty="0"/>
              <a:t> / </a:t>
            </a:r>
            <a:r>
              <a:rPr lang="en-US" altLang="de-DE" sz="1300" dirty="0" err="1"/>
              <a:t>startPage</a:t>
            </a:r>
            <a:endParaRPr lang="en-US" altLang="de-DE" sz="1300" dirty="0"/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300" dirty="0"/>
              <a:t>Improved text </a:t>
            </a:r>
            <a:r>
              <a:rPr lang="en-US" altLang="de-DE" sz="1300" dirty="0" smtClean="0"/>
              <a:t>parameters </a:t>
            </a:r>
            <a:r>
              <a:rPr lang="en-US" altLang="de-DE" sz="1300" dirty="0"/>
              <a:t>search: “exact search” vs “substring search”, ranges and sets, custom searches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de-DE" sz="1300" dirty="0"/>
              <a:t>Extensions: e.g. </a:t>
            </a:r>
            <a:r>
              <a:rPr lang="en-US" altLang="de-DE" sz="1300" noProof="1"/>
              <a:t>relativeOrbitNumber,lastOrbitDirection</a:t>
            </a:r>
            <a:r>
              <a:rPr lang="en-US" altLang="de-DE" sz="1300" noProof="1" smtClean="0"/>
              <a:t>, </a:t>
            </a:r>
            <a:r>
              <a:rPr lang="en-US" altLang="de-DE" sz="1300" dirty="0" err="1" smtClean="0"/>
              <a:t>accessedFrom</a:t>
            </a:r>
            <a:r>
              <a:rPr lang="en-US" altLang="de-DE" sz="1300" dirty="0"/>
              <a:t>, </a:t>
            </a:r>
            <a:r>
              <a:rPr lang="en-GB" altLang="de-DE" sz="1300" dirty="0"/>
              <a:t>sort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300" b="1" dirty="0"/>
              <a:t>ATOM Response 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300" dirty="0"/>
              <a:t>Alignment with OWS Context and </a:t>
            </a:r>
            <a:r>
              <a:rPr lang="en-US" altLang="de-DE" sz="1300" dirty="0"/>
              <a:t>OpenSearch-Geo (OGC </a:t>
            </a:r>
            <a:r>
              <a:rPr lang="en-US" altLang="de-DE" sz="1300" dirty="0" smtClean="0"/>
              <a:t>10-032r8)</a:t>
            </a:r>
            <a:r>
              <a:rPr lang="en-US" altLang="en-US" sz="1300" dirty="0" smtClean="0"/>
              <a:t> </a:t>
            </a:r>
            <a:endParaRPr lang="en-US" altLang="en-US" sz="1300" dirty="0"/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300" dirty="0" smtClean="0"/>
              <a:t>“</a:t>
            </a:r>
            <a:r>
              <a:rPr lang="en-US" altLang="en-US" sz="1300" dirty="0" err="1" smtClean="0"/>
              <a:t>atom:feed</a:t>
            </a:r>
            <a:r>
              <a:rPr lang="en-US" altLang="en-US" sz="1300" dirty="0" smtClean="0"/>
              <a:t>”: minimum </a:t>
            </a:r>
            <a:r>
              <a:rPr lang="en-US" altLang="en-US" sz="1300" dirty="0" err="1" smtClean="0"/>
              <a:t>bbox</a:t>
            </a:r>
            <a:r>
              <a:rPr lang="en-US" altLang="en-US" sz="1300" dirty="0" smtClean="0"/>
              <a:t> envelope</a:t>
            </a:r>
            <a:r>
              <a:rPr lang="en-US" altLang="en-US" sz="1300" dirty="0"/>
              <a:t>, updated, paging / </a:t>
            </a:r>
            <a:r>
              <a:rPr lang="en-US" altLang="en-US" sz="1300" dirty="0" err="1"/>
              <a:t>totalResults</a:t>
            </a:r>
            <a:r>
              <a:rPr lang="en-US" altLang="en-US" sz="1300" dirty="0" smtClean="0"/>
              <a:t>,… (</a:t>
            </a:r>
            <a:r>
              <a:rPr lang="en-US" altLang="en-US" sz="1300" dirty="0"/>
              <a:t>clarifications/ corrections, spec reference (extension)</a:t>
            </a:r>
          </a:p>
          <a:p>
            <a:pPr marL="720000" lvl="1" indent="-285750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en-US" altLang="en-US" sz="1300" dirty="0" smtClean="0"/>
              <a:t>“</a:t>
            </a:r>
            <a:r>
              <a:rPr lang="en-US" altLang="en-US" sz="1300" dirty="0" err="1" smtClean="0"/>
              <a:t>atom:entry</a:t>
            </a:r>
            <a:r>
              <a:rPr lang="en-US" altLang="en-US" sz="1300" dirty="0" smtClean="0"/>
              <a:t>”: </a:t>
            </a:r>
            <a:r>
              <a:rPr lang="en-US" altLang="en-US" sz="1300" dirty="0"/>
              <a:t>envelope (</a:t>
            </a:r>
            <a:r>
              <a:rPr lang="en-US" altLang="en-US" sz="1300" dirty="0" err="1"/>
              <a:t>GeoRSS</a:t>
            </a:r>
            <a:r>
              <a:rPr lang="en-US" altLang="en-US" sz="1300" dirty="0"/>
              <a:t> Simple vs </a:t>
            </a:r>
            <a:r>
              <a:rPr lang="en-US" altLang="en-US" sz="1300" dirty="0" err="1"/>
              <a:t>GeoRSS</a:t>
            </a:r>
            <a:r>
              <a:rPr lang="en-US" altLang="en-US" sz="1300" dirty="0"/>
              <a:t> GML + multi-polygon support), updated, alternate link, content, browse images (clarifications/corrections), links (e.g. to documentation), offerings, resource type (dataset, collection,..) (extensions)</a:t>
            </a:r>
            <a:endParaRPr lang="en-US" altLang="de-DE" sz="1300" dirty="0"/>
          </a:p>
        </p:txBody>
      </p:sp>
      <p:pic>
        <p:nvPicPr>
          <p:cNvPr id="11269" name="Grafik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3" y="2743200"/>
            <a:ext cx="3857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/>
              <a:t>Main Improvements OGC 13-026r8 to r9</a:t>
            </a:r>
            <a:endParaRPr lang="en-US" dirty="0">
              <a:cs typeface="+mj-cs"/>
            </a:endParaRPr>
          </a:p>
        </p:txBody>
      </p:sp>
      <p:sp>
        <p:nvSpPr>
          <p:cNvPr id="12292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381000" y="903686"/>
            <a:ext cx="8534400" cy="3668315"/>
          </a:xfrm>
        </p:spPr>
        <p:txBody>
          <a:bodyPr/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altLang="de-DE" noProof="1"/>
              <a:t>Requirements / Requirement Classes / Conformance Classes / </a:t>
            </a:r>
            <a:r>
              <a:rPr lang="en-US" altLang="de-DE" noProof="1" smtClean="0"/>
              <a:t>Abstract Test Suite (ATS)</a:t>
            </a:r>
            <a:endParaRPr lang="en-US" altLang="de-DE" noProof="1"/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de-DE" sz="1400" noProof="1"/>
              <a:t>Requirements aggregated to 1 Core + 23 Optional Conformance Classes</a:t>
            </a:r>
          </a:p>
          <a:p>
            <a:pPr marL="720000" lvl="1" indent="-285750">
              <a:buFont typeface="Verdana" panose="020B0604030504040204" pitchFamily="34" charset="0"/>
              <a:buChar char="-"/>
            </a:pPr>
            <a:r>
              <a:rPr lang="en-US" altLang="de-DE" sz="1400" noProof="1"/>
              <a:t>36 Conformance Tests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altLang="de-DE" noProof="1"/>
              <a:t>Update of general sections and explanations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altLang="de-DE" dirty="0"/>
              <a:t>New appendices: </a:t>
            </a:r>
            <a:r>
              <a:rPr lang="en-US" altLang="de-DE" dirty="0"/>
              <a:t>mapping CEOS-BP with Requirements, </a:t>
            </a:r>
            <a:r>
              <a:rPr lang="en-US" altLang="de-DE" dirty="0" err="1" smtClean="0"/>
              <a:t>im</a:t>
            </a:r>
            <a:r>
              <a:rPr lang="en-US" altLang="de-DE" noProof="1" smtClean="0"/>
              <a:t>proved </a:t>
            </a:r>
            <a:r>
              <a:rPr lang="en-US" altLang="de-DE" noProof="1"/>
              <a:t>metadata examples incl owc:Offerings</a:t>
            </a:r>
          </a:p>
          <a:p>
            <a:endParaRPr lang="en-US" altLang="de-DE" sz="2100" noProof="1" smtClean="0">
              <a:solidFill>
                <a:srgbClr val="FF0000"/>
              </a:solidFill>
            </a:endParaRPr>
          </a:p>
          <a:p>
            <a:endParaRPr lang="en-US" altLang="de-DE" sz="1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infopath/2007/PartnerControls"/>
    <ds:schemaRef ds:uri="f2760952-b3bb-408f-ace6-eb1e07642b86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7878</TotalTime>
  <Words>1103</Words>
  <Application>Microsoft Office PowerPoint</Application>
  <PresentationFormat>On-screen Show (16:9)</PresentationFormat>
  <Paragraphs>201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PGothic</vt:lpstr>
      <vt:lpstr>Arial</vt:lpstr>
      <vt:lpstr>Calibri</vt:lpstr>
      <vt:lpstr>CG Times</vt:lpstr>
      <vt:lpstr>Verdana</vt:lpstr>
      <vt:lpstr>NEW ESA Presentation 16-9</vt:lpstr>
      <vt:lpstr>PowerPoint Presentation</vt:lpstr>
      <vt:lpstr>Outline</vt:lpstr>
      <vt:lpstr>Activity Background</vt:lpstr>
      <vt:lpstr>Activity</vt:lpstr>
      <vt:lpstr>Activity Results</vt:lpstr>
      <vt:lpstr>Outline</vt:lpstr>
      <vt:lpstr>Earth Observation Extension (OGC 13-026)</vt:lpstr>
      <vt:lpstr>Main Improvements OGC 13-026r8 to r9</vt:lpstr>
      <vt:lpstr>Main Improvements OGC 13-026r8 to r9</vt:lpstr>
      <vt:lpstr>Outline</vt:lpstr>
      <vt:lpstr>OGC 17-047 Concepts</vt:lpstr>
      <vt:lpstr>Outline</vt:lpstr>
      <vt:lpstr>OGC 17-003 Concepts</vt:lpstr>
      <vt:lpstr>OGC 17-003 Concepts</vt:lpstr>
      <vt:lpstr>OGC 17-003 Example</vt:lpstr>
      <vt:lpstr>EO Vocabulary Mapping</vt:lpstr>
      <vt:lpstr>Outline</vt:lpstr>
      <vt:lpstr>Conclusion</vt:lpstr>
      <vt:lpstr>Timeline – Next Steps</vt:lpstr>
      <vt:lpstr>Future work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Federated Earth Observation (FedEO) Operations Concept</dc:title>
  <dc:subject>Federated Earth Observation (FedEO) Operations Concept</dc:subject>
  <dc:creator>Andrea Della Vecchia</dc:creator>
  <cp:lastModifiedBy>Andrea Della Vecchia</cp:lastModifiedBy>
  <cp:revision>122</cp:revision>
  <cp:lastPrinted>2008-08-26T16:26:23Z</cp:lastPrinted>
  <dcterms:created xsi:type="dcterms:W3CDTF">2016-11-25T14:14:21Z</dcterms:created>
  <dcterms:modified xsi:type="dcterms:W3CDTF">2018-04-08T12:13:59Z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Federated Earth Observation (FedEO) Operations Concept</vt:lpwstr>
  </property>
  <property fmtid="{D5CDD505-2E9C-101B-9397-08002B2CF9AE}" pid="3" name="PSubtitle">
    <vt:lpwstr>Federated Earth Observation (FedEO) Operations Concept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02/12/2016Y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false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2016-12-01T23:00:00Z</vt:filetime>
  </property>
</Properties>
</file>