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3"/>
  </p:notesMasterIdLst>
  <p:sldIdLst>
    <p:sldId id="256" r:id="rId2"/>
    <p:sldId id="262" r:id="rId3"/>
    <p:sldId id="259" r:id="rId4"/>
    <p:sldId id="260" r:id="rId5"/>
    <p:sldId id="261" r:id="rId6"/>
    <p:sldId id="257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68B3-0201-C349-915B-B61EEA619503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4D510-05B7-ED44-BAD4-051F54FE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9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WGISS4 common themes: Discovery, Index/Ingest and data duplication in different formats (compute ready data)</a:t>
            </a:r>
          </a:p>
          <a:p>
            <a:endParaRPr lang="en-AU" dirty="0"/>
          </a:p>
          <a:p>
            <a:r>
              <a:rPr lang="en-AU" dirty="0"/>
              <a:t>Yes, the list on the left does look like part of a WGISS FDA-9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4D510-05B7-ED44-BAD4-051F54FE8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3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Sample user sentiment from ODC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4D510-05B7-ED44-BAD4-051F54FE85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4D510-05B7-ED44-BAD4-051F54FE85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CEOS sub cube on demand – copy, copy, copy, copy….a lot of this is manual (doesn’t scale)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4D510-05B7-ED44-BAD4-051F54FE85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7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4D510-05B7-ED44-BAD4-051F54FE85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8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Using USGS at CSIRO</a:t>
            </a:r>
          </a:p>
          <a:p>
            <a:endParaRPr lang="en-AU" dirty="0"/>
          </a:p>
          <a:p>
            <a:r>
              <a:rPr lang="en-AU" dirty="0"/>
              <a:t>Notice that you can achieve the goal (requirements met)</a:t>
            </a:r>
          </a:p>
          <a:p>
            <a:r>
              <a:rPr lang="en-AU" dirty="0"/>
              <a:t>But</a:t>
            </a:r>
          </a:p>
          <a:p>
            <a:r>
              <a:rPr lang="en-AU" dirty="0"/>
              <a:t>The items flagged can be prohibitive to some endeavours, and you can’t necessarily know this upfront.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4D510-05B7-ED44-BAD4-051F54FE85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4D510-05B7-ED44-BAD4-051F54FE85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4D510-05B7-ED44-BAD4-051F54FE85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2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4D510-05B7-ED44-BAD4-051F54FE8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9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9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8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6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9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8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7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6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1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4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5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.cr.usgs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SGS-EROS/espa-api#user-ap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2B12-F6A7-334C-A4B9-8A7CA4D34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021"/>
            <a:ext cx="9144000" cy="2387600"/>
          </a:xfrm>
        </p:spPr>
        <p:txBody>
          <a:bodyPr/>
          <a:lstStyle/>
          <a:p>
            <a:r>
              <a:rPr lang="en-AU" dirty="0"/>
              <a:t>Data Asset Enhancement</a:t>
            </a:r>
            <a:br>
              <a:rPr lang="en-AU" dirty="0"/>
            </a:br>
            <a:r>
              <a:rPr lang="en-AU" dirty="0"/>
              <a:t>Synergies with FDA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EE782-E7FD-714E-B3E0-9F7A7875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6530"/>
            <a:ext cx="9144000" cy="1655762"/>
          </a:xfrm>
        </p:spPr>
        <p:txBody>
          <a:bodyPr>
            <a:normAutofit/>
          </a:bodyPr>
          <a:lstStyle/>
          <a:p>
            <a:r>
              <a:rPr lang="en-AU" sz="3200" dirty="0"/>
              <a:t>A proposal for a WGISS coordinated FDA technology demonstrator</a:t>
            </a:r>
          </a:p>
          <a:p>
            <a:r>
              <a:rPr lang="en-AU" sz="3200" dirty="0"/>
              <a:t>Dr Robert Woodcock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9393914-37E6-7B41-BB5A-F223EC2A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28" y="4442292"/>
            <a:ext cx="5041745" cy="2324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BF3637-C475-CA4C-B96B-EF536F931394}"/>
              </a:ext>
            </a:extLst>
          </p:cNvPr>
          <p:cNvSpPr txBox="1"/>
          <p:nvPr/>
        </p:nvSpPr>
        <p:spPr>
          <a:xfrm>
            <a:off x="7366898" y="4235423"/>
            <a:ext cx="33011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700" dirty="0"/>
              <a:t>Fun fact:</a:t>
            </a:r>
          </a:p>
          <a:p>
            <a:pPr algn="l"/>
            <a:r>
              <a:rPr lang="en-AU" sz="2700" dirty="0"/>
              <a:t>A group of Wombats is called a Wisdom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6612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258D-8CE8-DC4C-8428-BC8990DA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Opportunity:</a:t>
            </a:r>
            <a:br>
              <a:rPr lang="en-AU" dirty="0"/>
            </a:br>
            <a:r>
              <a:rPr lang="en-AU" dirty="0"/>
              <a:t>WGISS FDA Demonstrator Proposal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434A-C0D8-3342-9887-83EB67BC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/>
              <a:t>Develop WGISS revised notional architecture (FDA-8, part of FDA-9)</a:t>
            </a:r>
          </a:p>
          <a:p>
            <a:r>
              <a:rPr lang="en-AU" dirty="0"/>
              <a:t>Develop Recommendations for CEOS</a:t>
            </a:r>
          </a:p>
          <a:p>
            <a:pPr lvl="1"/>
            <a:r>
              <a:rPr lang="en-AU" dirty="0"/>
              <a:t>WGISS removes the undifferentiated heavy lifting – CEOS on demand services</a:t>
            </a:r>
          </a:p>
          <a:p>
            <a:endParaRPr lang="en-AU" dirty="0"/>
          </a:p>
          <a:p>
            <a:r>
              <a:rPr lang="en-AU" dirty="0"/>
              <a:t>Some outstanding thoughts/issues:</a:t>
            </a:r>
          </a:p>
          <a:p>
            <a:pPr lvl="1"/>
            <a:r>
              <a:rPr lang="en-AU" dirty="0"/>
              <a:t>FDA -10 Inventory of tools – would this be better as Service Discovery mechanism? GitHub and friends already index the open source tools</a:t>
            </a:r>
          </a:p>
          <a:p>
            <a:pPr lvl="1"/>
            <a:r>
              <a:rPr lang="en-AU" dirty="0"/>
              <a:t>FDA-12 Inventory of data product formats used – why? Better to have a CEOS Format conversion service (user pays?)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2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9F20-0D46-3646-B3D6-9E5329B8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72247-F74C-C443-8A25-7EDA158D1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WGISS draft a Call for Participation in a FDA Demonstrator Proposal</a:t>
            </a:r>
          </a:p>
          <a:p>
            <a:pPr lvl="1"/>
            <a:r>
              <a:rPr lang="en-AU" dirty="0"/>
              <a:t>Focussed terms of reference to gather missing information</a:t>
            </a:r>
          </a:p>
          <a:p>
            <a:pPr lvl="1"/>
            <a:r>
              <a:rPr lang="en-AU" dirty="0"/>
              <a:t>Supplements the existing Workshops which report on FDA activities</a:t>
            </a:r>
          </a:p>
          <a:p>
            <a:r>
              <a:rPr lang="en-AU" dirty="0"/>
              <a:t>WGISS committed core team to provide collation of Information and deliverables</a:t>
            </a:r>
          </a:p>
          <a:p>
            <a:pPr lvl="1"/>
            <a:r>
              <a:rPr lang="en-AU" dirty="0"/>
              <a:t>Convert the information into coordinated actionable outcomes</a:t>
            </a:r>
          </a:p>
          <a:p>
            <a:pPr lvl="1"/>
            <a:r>
              <a:rPr lang="en-AU" dirty="0"/>
              <a:t>WGISS already has this, just been difficult to convert FDA goals into actionable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1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637D-205F-DA4F-99D3-7C2E69C6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Situation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662BB-F79C-7940-9DBC-560B6BB155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Review of:</a:t>
            </a:r>
          </a:p>
          <a:p>
            <a:pPr lvl="1"/>
            <a:r>
              <a:rPr lang="en-AU" dirty="0"/>
              <a:t>CEOS FDA report 2017</a:t>
            </a:r>
          </a:p>
          <a:p>
            <a:pPr lvl="1"/>
            <a:r>
              <a:rPr lang="en-AU" dirty="0"/>
              <a:t>Geoscience Australia – Digital Earth Australia</a:t>
            </a:r>
          </a:p>
          <a:p>
            <a:pPr lvl="1"/>
            <a:r>
              <a:rPr lang="en-AU" dirty="0"/>
              <a:t>CSIRO Earth Analytics Industry Innovation Hub</a:t>
            </a:r>
          </a:p>
          <a:p>
            <a:pPr lvl="1"/>
            <a:r>
              <a:rPr lang="en-AU" dirty="0"/>
              <a:t>UK Catapult </a:t>
            </a:r>
          </a:p>
          <a:p>
            <a:pPr lvl="1"/>
            <a:r>
              <a:rPr lang="en-AU" dirty="0"/>
              <a:t>Colombia Data Cube</a:t>
            </a:r>
          </a:p>
          <a:p>
            <a:pPr lvl="1"/>
            <a:r>
              <a:rPr lang="en-AU" dirty="0"/>
              <a:t>Vietnam Data Cube</a:t>
            </a:r>
          </a:p>
          <a:p>
            <a:pPr lvl="1"/>
            <a:r>
              <a:rPr lang="en-AU" dirty="0"/>
              <a:t>Digital Globe</a:t>
            </a:r>
          </a:p>
          <a:p>
            <a:pPr lvl="1"/>
            <a:r>
              <a:rPr lang="en-AU" dirty="0"/>
              <a:t>USGS</a:t>
            </a:r>
          </a:p>
          <a:p>
            <a:pPr lvl="1"/>
            <a:r>
              <a:rPr lang="en-AU" dirty="0"/>
              <a:t>WGISS 44 FDA workshop common architectural themes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EC066C-0CC1-7545-AC57-30AE508533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What do you learn?</a:t>
            </a:r>
          </a:p>
          <a:p>
            <a:pPr lvl="1"/>
            <a:r>
              <a:rPr lang="en-AU" dirty="0"/>
              <a:t>User requirements fairly well known</a:t>
            </a:r>
          </a:p>
          <a:p>
            <a:pPr lvl="2"/>
            <a:r>
              <a:rPr lang="en-AU" dirty="0"/>
              <a:t>Routine discovery, download, processing and ARD (or similar)</a:t>
            </a:r>
          </a:p>
          <a:p>
            <a:pPr lvl="2"/>
            <a:r>
              <a:rPr lang="en-AU" dirty="0"/>
              <a:t>Need to hit multiple CEOS agency collections using machine to machine APIs</a:t>
            </a:r>
          </a:p>
          <a:p>
            <a:pPr lvl="1"/>
            <a:r>
              <a:rPr lang="en-AU" dirty="0"/>
              <a:t>User </a:t>
            </a:r>
            <a:r>
              <a:rPr lang="en-AU" i="1" dirty="0"/>
              <a:t>experience</a:t>
            </a:r>
            <a:r>
              <a:rPr lang="en-AU" dirty="0"/>
              <a:t> is quite variable</a:t>
            </a:r>
          </a:p>
          <a:p>
            <a:pPr lvl="2"/>
            <a:r>
              <a:rPr lang="en-AU" dirty="0"/>
              <a:t>You </a:t>
            </a:r>
            <a:r>
              <a:rPr lang="en-AU" i="1" dirty="0"/>
              <a:t>can </a:t>
            </a:r>
            <a:r>
              <a:rPr lang="en-AU" dirty="0"/>
              <a:t>get the job done, even at continental scale</a:t>
            </a:r>
          </a:p>
          <a:p>
            <a:pPr lvl="2"/>
            <a:r>
              <a:rPr lang="en-AU" dirty="0"/>
              <a:t>But it’s </a:t>
            </a:r>
            <a:r>
              <a:rPr lang="en-AU" i="1" dirty="0"/>
              <a:t>awkward</a:t>
            </a:r>
            <a:r>
              <a:rPr lang="en-AU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4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ED0493B-77AE-471A-AB7E-5E55BD760B3F" descr="14CE9D27-F804-478B-9B57-4A3C2FBEEBFD">
            <a:extLst>
              <a:ext uri="{FF2B5EF4-FFF2-40B4-BE49-F238E27FC236}">
                <a16:creationId xmlns:a16="http://schemas.microsoft.com/office/drawing/2014/main" id="{F03836A5-1193-4288-B6BD-1B3AFECD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ABA0B-D8A0-47AB-BE57-6736E742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F1 Data Ingest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(and a bit of M2 Data cube on demand)</a:t>
            </a:r>
            <a:endParaRPr lang="en-US" sz="48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F4719-D192-40B3-BFEF-BD1BF2861CB6}"/>
              </a:ext>
            </a:extLst>
          </p:cNvPr>
          <p:cNvSpPr txBox="1"/>
          <p:nvPr/>
        </p:nvSpPr>
        <p:spPr>
          <a:xfrm>
            <a:off x="10203685" y="577850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Brush Script Std" panose="03060802040607070404" pitchFamily="66" charset="0"/>
              </a:rPr>
              <a:t>Belle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C298E-85F0-4FBC-B59D-539C263E1D67}"/>
              </a:ext>
            </a:extLst>
          </p:cNvPr>
          <p:cNvSpPr txBox="1"/>
          <p:nvPr/>
        </p:nvSpPr>
        <p:spPr>
          <a:xfrm rot="20510105">
            <a:off x="9337504" y="131141"/>
            <a:ext cx="1065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Brush Script Std" panose="03060802040607070404" pitchFamily="66" charset="0"/>
              </a:rPr>
              <a:t>Ride?</a:t>
            </a:r>
          </a:p>
        </p:txBody>
      </p:sp>
    </p:spTree>
    <p:extLst>
      <p:ext uri="{BB962C8B-B14F-4D97-AF65-F5344CB8AC3E}">
        <p14:creationId xmlns:p14="http://schemas.microsoft.com/office/powerpoint/2010/main" val="420752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B0DF1A-C27A-4261-9D8B-0D014A7B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r>
              <a:rPr lang="en-AU" dirty="0"/>
              <a:t>Open Data Cube Workshop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02634E-FC40-4CEE-AB8B-3E64BCB9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13969"/>
            <a:ext cx="5157787" cy="1010132"/>
          </a:xfrm>
        </p:spPr>
        <p:txBody>
          <a:bodyPr anchor="t">
            <a:normAutofit fontScale="92500"/>
          </a:bodyPr>
          <a:lstStyle/>
          <a:p>
            <a:r>
              <a:rPr lang="en-AU" sz="2800" dirty="0"/>
              <a:t>Consistent terminology for the Ingest Pipeline (and DC on Demand)</a:t>
            </a:r>
          </a:p>
        </p:txBody>
      </p:sp>
      <p:pic>
        <p:nvPicPr>
          <p:cNvPr id="2050" name="Picture 2" descr="Ingestion session 1 (2)">
            <a:extLst>
              <a:ext uri="{FF2B5EF4-FFF2-40B4-BE49-F238E27FC236}">
                <a16:creationId xmlns:a16="http://schemas.microsoft.com/office/drawing/2014/main" id="{2202726D-1AD6-4568-B253-1639C68B92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137883"/>
            <a:ext cx="5157787" cy="374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932BC2-4B6C-4561-8303-70EBAA6D2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3969"/>
            <a:ext cx="5183188" cy="823914"/>
          </a:xfrm>
        </p:spPr>
        <p:txBody>
          <a:bodyPr anchor="t">
            <a:normAutofit lnSpcReduction="10000"/>
          </a:bodyPr>
          <a:lstStyle/>
          <a:p>
            <a:r>
              <a:rPr lang="en-AU" sz="2800" dirty="0"/>
              <a:t>Tooling, Streamlining, improve docs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D0CA1B-48C8-4D86-A2A7-E793995BA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7883"/>
            <a:ext cx="5183188" cy="4051780"/>
          </a:xfrm>
        </p:spPr>
        <p:txBody>
          <a:bodyPr>
            <a:normAutofit/>
          </a:bodyPr>
          <a:lstStyle/>
          <a:p>
            <a:r>
              <a:rPr lang="en-AU" dirty="0"/>
              <a:t>Tony’s </a:t>
            </a:r>
            <a:r>
              <a:rPr lang="en-AU" dirty="0" err="1"/>
              <a:t>dataDogs</a:t>
            </a:r>
            <a:r>
              <a:rPr lang="en-AU" dirty="0"/>
              <a:t> + </a:t>
            </a:r>
            <a:r>
              <a:rPr lang="en-AU" dirty="0" err="1"/>
              <a:t>Harshu’s</a:t>
            </a:r>
            <a:r>
              <a:rPr lang="en-AU" dirty="0"/>
              <a:t> prepare script’ walkthrough</a:t>
            </a:r>
          </a:p>
          <a:p>
            <a:r>
              <a:rPr lang="en-AU" dirty="0"/>
              <a:t>Clarify </a:t>
            </a:r>
            <a:r>
              <a:rPr lang="en-AU" i="1" dirty="0"/>
              <a:t>required</a:t>
            </a:r>
            <a:r>
              <a:rPr lang="en-AU" dirty="0"/>
              <a:t> metadata:</a:t>
            </a:r>
          </a:p>
          <a:p>
            <a:pPr lvl="1"/>
            <a:r>
              <a:rPr lang="en-AU" dirty="0"/>
              <a:t>Archive/Custodial/ARD ingest, </a:t>
            </a:r>
            <a:r>
              <a:rPr lang="en-AU" i="1" dirty="0"/>
              <a:t>vs.</a:t>
            </a:r>
          </a:p>
          <a:p>
            <a:pPr lvl="1"/>
            <a:r>
              <a:rPr lang="en-AU" dirty="0"/>
              <a:t>Science project/Compute Ready Data (CRD) ingest (minimum req.)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 update docs?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253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62041" y="4354985"/>
            <a:ext cx="2616160" cy="2068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4580" y="3810872"/>
            <a:ext cx="3300822" cy="25997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85364" y="3909767"/>
            <a:ext cx="2319104" cy="22834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24" y="-129054"/>
            <a:ext cx="6546875" cy="1325563"/>
          </a:xfrm>
        </p:spPr>
        <p:txBody>
          <a:bodyPr>
            <a:normAutofit/>
          </a:bodyPr>
          <a:lstStyle/>
          <a:p>
            <a:r>
              <a:rPr lang="en-US"/>
              <a:t>CEOS Sub-Cube On-Demand</a:t>
            </a:r>
          </a:p>
        </p:txBody>
      </p:sp>
      <p:sp>
        <p:nvSpPr>
          <p:cNvPr id="5" name="Cloud 4"/>
          <p:cNvSpPr/>
          <p:nvPr/>
        </p:nvSpPr>
        <p:spPr>
          <a:xfrm>
            <a:off x="7098646" y="-126473"/>
            <a:ext cx="4535122" cy="349485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386178" y="5517530"/>
            <a:ext cx="591670" cy="5027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295622" y="4220515"/>
            <a:ext cx="1057836" cy="1852197"/>
            <a:chOff x="8426824" y="4494815"/>
            <a:chExt cx="1057836" cy="1852197"/>
          </a:xfrm>
        </p:grpSpPr>
        <p:sp>
          <p:nvSpPr>
            <p:cNvPr id="7" name="Parallelogram 6"/>
            <p:cNvSpPr/>
            <p:nvPr/>
          </p:nvSpPr>
          <p:spPr>
            <a:xfrm rot="2599355">
              <a:off x="8426824" y="5334000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 rot="2599355">
              <a:off x="8426824" y="5216967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/>
          </p:nvSpPr>
          <p:spPr>
            <a:xfrm rot="2599355">
              <a:off x="8426825" y="5100917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2599355">
              <a:off x="8426825" y="4983884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 rot="2599355">
              <a:off x="8453718" y="4844931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/>
          </p:nvSpPr>
          <p:spPr>
            <a:xfrm rot="2599355">
              <a:off x="8453718" y="4727898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/>
          </p:nvSpPr>
          <p:spPr>
            <a:xfrm rot="2599355">
              <a:off x="8453719" y="4611848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/>
          </p:nvSpPr>
          <p:spPr>
            <a:xfrm rot="2599355">
              <a:off x="8453719" y="4494815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9265969" y="4354985"/>
            <a:ext cx="2626659" cy="2125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95666" y="4788226"/>
            <a:ext cx="1185859" cy="14050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9659640" y="5756284"/>
            <a:ext cx="302547" cy="3111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230193" y="5485660"/>
            <a:ext cx="385484" cy="611952"/>
            <a:chOff x="8426824" y="4494815"/>
            <a:chExt cx="1057836" cy="1852197"/>
          </a:xfrm>
        </p:grpSpPr>
        <p:sp>
          <p:nvSpPr>
            <p:cNvPr id="23" name="Parallelogram 22"/>
            <p:cNvSpPr/>
            <p:nvPr/>
          </p:nvSpPr>
          <p:spPr>
            <a:xfrm rot="2599355">
              <a:off x="8426824" y="5334000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2599355">
              <a:off x="8426824" y="5216967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2599355">
              <a:off x="8426825" y="5100917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599355">
              <a:off x="8426825" y="4983884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/>
          </p:nvSpPr>
          <p:spPr>
            <a:xfrm rot="2599355">
              <a:off x="8453718" y="4844931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7"/>
            <p:cNvSpPr/>
            <p:nvPr/>
          </p:nvSpPr>
          <p:spPr>
            <a:xfrm rot="2599355">
              <a:off x="8453718" y="4727898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rot="2599355">
              <a:off x="8453719" y="4611848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/>
          </p:nvSpPr>
          <p:spPr>
            <a:xfrm rot="2599355">
              <a:off x="8453719" y="4494815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842246" y="1445430"/>
            <a:ext cx="2546382" cy="20494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70432" y="5193125"/>
            <a:ext cx="618195" cy="618195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3579128" y="5226353"/>
            <a:ext cx="1706235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781123" y="3494852"/>
            <a:ext cx="6899" cy="99908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8813" y="3841552"/>
            <a:ext cx="374837" cy="218017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7643083" y="303684"/>
            <a:ext cx="2319104" cy="22834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an 62"/>
          <p:cNvSpPr/>
          <p:nvPr/>
        </p:nvSpPr>
        <p:spPr>
          <a:xfrm>
            <a:off x="7770792" y="1911447"/>
            <a:ext cx="591670" cy="5027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8653341" y="614432"/>
            <a:ext cx="1057836" cy="1852197"/>
            <a:chOff x="8426824" y="4494815"/>
            <a:chExt cx="1057836" cy="1852197"/>
          </a:xfrm>
        </p:grpSpPr>
        <p:sp>
          <p:nvSpPr>
            <p:cNvPr id="65" name="Parallelogram 64"/>
            <p:cNvSpPr/>
            <p:nvPr/>
          </p:nvSpPr>
          <p:spPr>
            <a:xfrm rot="2599355">
              <a:off x="8426824" y="5334000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 rot="2599355">
              <a:off x="8426824" y="5216967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 rot="2599355">
              <a:off x="8426825" y="5100917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arallelogram 67"/>
            <p:cNvSpPr/>
            <p:nvPr/>
          </p:nvSpPr>
          <p:spPr>
            <a:xfrm rot="2599355">
              <a:off x="8426825" y="4983884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 rot="2599355">
              <a:off x="8453718" y="4844931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/>
            <p:cNvSpPr/>
            <p:nvPr/>
          </p:nvSpPr>
          <p:spPr>
            <a:xfrm rot="2599355">
              <a:off x="8453718" y="4727898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 rot="2599355">
              <a:off x="8453719" y="4611848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/>
            <p:cNvSpPr/>
            <p:nvPr/>
          </p:nvSpPr>
          <p:spPr>
            <a:xfrm rot="2599355">
              <a:off x="8453719" y="4494815"/>
              <a:ext cx="1030941" cy="101301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6624917" y="2547279"/>
            <a:ext cx="1154839" cy="137567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5401" y="3017808"/>
            <a:ext cx="277906" cy="27790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82" y="3861239"/>
            <a:ext cx="190341" cy="1903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94" y="4994735"/>
            <a:ext cx="190341" cy="1903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75" y="5278780"/>
            <a:ext cx="190341" cy="19034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31" y="5009647"/>
            <a:ext cx="177074" cy="17707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523529" y="309696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USGS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39819" y="5984935"/>
            <a:ext cx="63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LaRC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527297" y="600019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AMA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371133" y="35926"/>
            <a:ext cx="61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AWS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905391" y="6046715"/>
            <a:ext cx="97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Vietnam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67" y="4075868"/>
            <a:ext cx="190341" cy="19034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7591" y="4059151"/>
            <a:ext cx="374837" cy="21801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23" y="2348340"/>
            <a:ext cx="510418" cy="510418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 flipH="1">
            <a:off x="10162102" y="2851956"/>
            <a:ext cx="17930" cy="194988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89" idx="0"/>
            <a:endCxn id="62" idx="3"/>
          </p:cNvCxnSpPr>
          <p:nvPr/>
        </p:nvCxnSpPr>
        <p:spPr>
          <a:xfrm rot="16200000" flipV="1">
            <a:off x="9619655" y="1787962"/>
            <a:ext cx="902911" cy="217845"/>
          </a:xfrm>
          <a:prstGeom prst="bentConnector2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92" y="1888674"/>
            <a:ext cx="2323701" cy="122092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r="14247"/>
          <a:stretch/>
        </p:blipFill>
        <p:spPr>
          <a:xfrm>
            <a:off x="1831875" y="4578361"/>
            <a:ext cx="1676400" cy="122092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4" y="3776693"/>
            <a:ext cx="325088" cy="325088"/>
          </a:xfrm>
          <a:prstGeom prst="rect">
            <a:avLst/>
          </a:prstGeom>
        </p:spPr>
      </p:pic>
      <p:cxnSp>
        <p:nvCxnSpPr>
          <p:cNvPr id="100" name="Straight Arrow Connector 99"/>
          <p:cNvCxnSpPr/>
          <p:nvPr/>
        </p:nvCxnSpPr>
        <p:spPr>
          <a:xfrm>
            <a:off x="641797" y="3939237"/>
            <a:ext cx="1768890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2028" y="3987606"/>
            <a:ext cx="418227" cy="41822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1015" y="398644"/>
            <a:ext cx="418227" cy="41822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220" y="4849380"/>
            <a:ext cx="418227" cy="418227"/>
          </a:xfrm>
          <a:prstGeom prst="rect">
            <a:avLst/>
          </a:prstGeom>
        </p:spPr>
      </p:pic>
      <p:sp>
        <p:nvSpPr>
          <p:cNvPr id="105" name="Oval 104"/>
          <p:cNvSpPr/>
          <p:nvPr/>
        </p:nvSpPr>
        <p:spPr>
          <a:xfrm>
            <a:off x="255169" y="4157204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06" name="Oval 105"/>
          <p:cNvSpPr/>
          <p:nvPr/>
        </p:nvSpPr>
        <p:spPr>
          <a:xfrm>
            <a:off x="3176845" y="3797920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7" name="Oval 106"/>
          <p:cNvSpPr/>
          <p:nvPr/>
        </p:nvSpPr>
        <p:spPr>
          <a:xfrm>
            <a:off x="3885821" y="5819369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8" name="Oval 107"/>
          <p:cNvSpPr/>
          <p:nvPr/>
        </p:nvSpPr>
        <p:spPr>
          <a:xfrm>
            <a:off x="4984253" y="5546589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09" name="Oval 108"/>
          <p:cNvSpPr/>
          <p:nvPr/>
        </p:nvSpPr>
        <p:spPr>
          <a:xfrm>
            <a:off x="7189733" y="3217012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10" name="Oval 109"/>
          <p:cNvSpPr/>
          <p:nvPr/>
        </p:nvSpPr>
        <p:spPr>
          <a:xfrm>
            <a:off x="10428538" y="3986087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11" name="Oval 110"/>
          <p:cNvSpPr/>
          <p:nvPr/>
        </p:nvSpPr>
        <p:spPr>
          <a:xfrm>
            <a:off x="9813460" y="4414655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82" y="3269534"/>
            <a:ext cx="190341" cy="19034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94" y="4456532"/>
            <a:ext cx="226424" cy="22642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7" y="1680353"/>
            <a:ext cx="428847" cy="4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1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4BEB-61C4-7945-971D-5145A97E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CEOS WGISS Open Search Best Practice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B60AA-7081-6042-B5E0-B60633A44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There are 3 or 4 different versions of this document on the WGISS website?</a:t>
            </a:r>
          </a:p>
          <a:p>
            <a:r>
              <a:rPr lang="en-AU" dirty="0"/>
              <a:t>Does a user go for CWIC, IDN, FedEO, or one of Open Search docs?</a:t>
            </a:r>
          </a:p>
          <a:p>
            <a:r>
              <a:rPr lang="en-AU" dirty="0"/>
              <a:t>Swiss DC experience shows there are overlaps and differences depending choice of catalogue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2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USGS Landsat Surface Reflectance (SR) Product retrieval for ingestion to ODC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ESPA Bulk Ordering – Landsat SR Product </a:t>
            </a:r>
            <a:r>
              <a:rPr lang="en-AU" dirty="0">
                <a:hlinkClick r:id="rId3"/>
              </a:rPr>
              <a:t>https://</a:t>
            </a:r>
            <a:r>
              <a:rPr lang="en-AU" dirty="0" err="1">
                <a:hlinkClick r:id="rId3"/>
              </a:rPr>
              <a:t>espa.cr.usgs.gov</a:t>
            </a:r>
            <a:r>
              <a:rPr lang="en-AU" dirty="0">
                <a:hlinkClick r:id="rId3"/>
              </a:rPr>
              <a:t>/</a:t>
            </a:r>
            <a:r>
              <a:rPr lang="en-AU" dirty="0"/>
              <a:t>)</a:t>
            </a:r>
          </a:p>
          <a:p>
            <a:pPr lvl="1"/>
            <a:r>
              <a:rPr lang="en-AU" b="1" dirty="0"/>
              <a:t>Scene list must be &lt; 5000 scenes</a:t>
            </a:r>
          </a:p>
          <a:p>
            <a:pPr lvl="1"/>
            <a:r>
              <a:rPr lang="en-AU" dirty="0"/>
              <a:t>Not all scenes identified by EE can be processed by ESPA, these will be </a:t>
            </a:r>
            <a:r>
              <a:rPr lang="en-AU" b="1" dirty="0"/>
              <a:t>flagged on submission of list.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Option for </a:t>
            </a:r>
            <a:r>
              <a:rPr lang="en-AU" dirty="0" err="1"/>
              <a:t>reprojection</a:t>
            </a:r>
            <a:r>
              <a:rPr lang="en-AU" dirty="0"/>
              <a:t> and variety of output formats (NetCDF, GeoTiff etc) – </a:t>
            </a:r>
            <a:r>
              <a:rPr lang="en-AU" b="1" dirty="0"/>
              <a:t>question on who pays when in Cloud?</a:t>
            </a:r>
            <a:endParaRPr lang="en-AU" dirty="0"/>
          </a:p>
          <a:p>
            <a:pPr lvl="1"/>
            <a:r>
              <a:rPr lang="en-AU" b="1" dirty="0"/>
              <a:t>Downloading</a:t>
            </a:r>
            <a:r>
              <a:rPr lang="en-AU" dirty="0"/>
              <a:t> of processed scenes, </a:t>
            </a:r>
            <a:r>
              <a:rPr lang="en-AU" b="1" dirty="0"/>
              <a:t>required to be done one at a time</a:t>
            </a:r>
          </a:p>
          <a:p>
            <a:pPr lvl="1"/>
            <a:r>
              <a:rPr lang="en-AU" dirty="0"/>
              <a:t>Also provides a machine to machine interface:</a:t>
            </a:r>
          </a:p>
          <a:p>
            <a:pPr lvl="2"/>
            <a:r>
              <a:rPr lang="en-AU" dirty="0"/>
              <a:t> (</a:t>
            </a:r>
            <a:r>
              <a:rPr lang="en-AU" dirty="0">
                <a:hlinkClick r:id="rId4"/>
              </a:rPr>
              <a:t>https://</a:t>
            </a:r>
            <a:r>
              <a:rPr lang="en-AU" dirty="0" err="1">
                <a:hlinkClick r:id="rId4"/>
              </a:rPr>
              <a:t>github.com</a:t>
            </a:r>
            <a:r>
              <a:rPr lang="en-AU" dirty="0">
                <a:hlinkClick r:id="rId4"/>
              </a:rPr>
              <a:t>/USGS-EROS/</a:t>
            </a:r>
            <a:r>
              <a:rPr lang="en-AU" dirty="0" err="1">
                <a:hlinkClick r:id="rId4"/>
              </a:rPr>
              <a:t>espa-api</a:t>
            </a:r>
            <a:r>
              <a:rPr lang="en-AU" dirty="0">
                <a:hlinkClick r:id="rId4"/>
              </a:rPr>
              <a:t>#user-api</a:t>
            </a:r>
            <a:r>
              <a:rPr lang="en-AU" dirty="0"/>
              <a:t> )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48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9329-8301-284B-9B4B-0D30431D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Death by a thousand cuts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905F-22C6-9144-BC69-F30D91A2A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User requirements are demonstrably met</a:t>
            </a:r>
          </a:p>
          <a:p>
            <a:r>
              <a:rPr lang="en-AU" sz="3200" dirty="0"/>
              <a:t>But the niggles in the EO supply chain are multiplied in FDA environments</a:t>
            </a:r>
          </a:p>
          <a:p>
            <a:pPr marL="0" indent="0" algn="ctr">
              <a:buNone/>
            </a:pPr>
            <a:r>
              <a:rPr lang="en-AU" sz="3200" i="1" dirty="0"/>
              <a:t>Death by a million cuts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97073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2AC1-4764-9545-B7F2-597A6879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Opportunity:</a:t>
            </a:r>
            <a:br>
              <a:rPr lang="en-AU" dirty="0"/>
            </a:br>
            <a:r>
              <a:rPr lang="en-AU" dirty="0"/>
              <a:t>WGISS FDA Demonstrator Proposal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1315-D5F6-8142-8054-41CE4C586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400" dirty="0"/>
              <a:t>Characterise the user </a:t>
            </a:r>
            <a:r>
              <a:rPr lang="en-AU" sz="2400" i="1" dirty="0"/>
              <a:t>experience</a:t>
            </a:r>
            <a:r>
              <a:rPr lang="en-AU" sz="2400" dirty="0"/>
              <a:t> in accessing CEOS agency data for new analysis architectures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Share experience on point FDA solutions and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Identify the niggles (the annoying little things)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Tidy terminology – as is done in Open Search Best Practice document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Gap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b="0" i="0" dirty="0">
                <a:effectLst/>
              </a:rPr>
              <a:t>How do we get the agency data to the user analysis environments or algorithms to the data env</a:t>
            </a:r>
            <a:endParaRPr lang="en-AU" dirty="0">
              <a:effectLst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AU" b="0" i="0" dirty="0">
                <a:effectLst/>
              </a:rPr>
              <a:t>Can we feed large scale compute environments to execute science functions at continental scale and/or with 1000’s of users</a:t>
            </a:r>
            <a:endParaRPr lang="en-AU" dirty="0">
              <a:effectLst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Data formats on Clouds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Business model changes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Data Asset Enhancement Synergies with FDA</vt:lpstr>
      <vt:lpstr>Situation</vt:lpstr>
      <vt:lpstr>F1 Data Ingest (and a bit of M2 Data cube on demand)</vt:lpstr>
      <vt:lpstr>Open Data Cube Workshop</vt:lpstr>
      <vt:lpstr>CEOS Sub-Cube On-Demand</vt:lpstr>
      <vt:lpstr>CEOS WGISS Open Search Best Practice</vt:lpstr>
      <vt:lpstr>USGS Landsat Surface Reflectance (SR) Product retrieval for ingestion to ODC</vt:lpstr>
      <vt:lpstr>Death by a thousand cuts</vt:lpstr>
      <vt:lpstr>Opportunity: WGISS FDA Demonstrator Proposal</vt:lpstr>
      <vt:lpstr>Opportunity: WGISS FDA Demonstrator Proposal</vt:lpstr>
      <vt:lpstr>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8</cp:revision>
  <dcterms:modified xsi:type="dcterms:W3CDTF">2018-04-09T14:58:27Z</dcterms:modified>
</cp:coreProperties>
</file>