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80" r:id="rId3"/>
    <p:sldId id="283" r:id="rId4"/>
    <p:sldId id="270" r:id="rId5"/>
    <p:sldId id="277" r:id="rId6"/>
    <p:sldId id="279" r:id="rId7"/>
    <p:sldId id="272" r:id="rId8"/>
    <p:sldId id="292" r:id="rId9"/>
    <p:sldId id="293" r:id="rId10"/>
    <p:sldId id="285" r:id="rId11"/>
    <p:sldId id="287" r:id="rId12"/>
    <p:sldId id="289" r:id="rId13"/>
    <p:sldId id="284" r:id="rId14"/>
    <p:sldId id="286" r:id="rId15"/>
    <p:sldId id="290" r:id="rId16"/>
    <p:sldId id="291" r:id="rId17"/>
  </p:sldIdLst>
  <p:sldSz cx="9144000" cy="6858000" type="screen4x3"/>
  <p:notesSz cx="6724650" cy="9774238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9"/>
    <p:restoredTop sz="94749"/>
  </p:normalViewPr>
  <p:slideViewPr>
    <p:cSldViewPr>
      <p:cViewPr varScale="1">
        <p:scale>
          <a:sx n="102" d="100"/>
          <a:sy n="102" d="100"/>
        </p:scale>
        <p:origin x="192" y="2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919163" y="733425"/>
            <a:ext cx="4886325" cy="3665538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896620" y="4642763"/>
            <a:ext cx="4931410" cy="4398407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Easy and user-­friendly; access to all Copernicus data and information</a:t>
            </a:r>
          </a:p>
          <a:p>
            <a:r>
              <a:rPr lang="en-GB" dirty="0"/>
              <a:t>Maximise uptake and exploitation of Copernicus/ EO data in an efficient environment</a:t>
            </a:r>
          </a:p>
          <a:p>
            <a:r>
              <a:rPr lang="en-GB" dirty="0"/>
              <a:t>DIAS as an enabler: stimulate the emergence of an ecosystem that facilitates activities by 3rd parties</a:t>
            </a:r>
          </a:p>
          <a:p>
            <a:r>
              <a:rPr lang="en-GB" dirty="0"/>
              <a:t>Bring together </a:t>
            </a:r>
            <a:r>
              <a:rPr lang="en-GB" dirty="0" err="1"/>
              <a:t>research&amp;operational</a:t>
            </a:r>
            <a:r>
              <a:rPr lang="en-GB" dirty="0"/>
              <a:t>, </a:t>
            </a:r>
            <a:r>
              <a:rPr lang="en-GB" dirty="0" err="1"/>
              <a:t>supply&amp;demand</a:t>
            </a:r>
            <a:r>
              <a:rPr lang="en-GB" dirty="0"/>
              <a:t>, different data sources (both EO and non­‐EO) and know-how (EO, ICT, thematic)</a:t>
            </a:r>
          </a:p>
          <a:p>
            <a:r>
              <a:rPr lang="en-GB" dirty="0"/>
              <a:t>Commission bears large part of common costs, defragmentation, increased efficiency and cross-­fertilisation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5775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65235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hape 3"/>
          <p:cNvSpPr/>
          <p:nvPr userDrawn="1"/>
        </p:nvSpPr>
        <p:spPr>
          <a:xfrm>
            <a:off x="76200" y="6629400"/>
            <a:ext cx="21336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WGISS 45, 11 April 2018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/>
              <a:t>Title TBA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8CBF5-CA9A-B940-97A2-C4A848F2C1E9}" type="datetimeFigureOut">
              <a:rPr lang="en-US" smtClean="0"/>
              <a:t>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01C2D-47E7-DE46-AB0B-04F3C4556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621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jean-baptiste.lavedrine@atos.net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opernicus.eu/news/functional-requirements-access-copernicus-data-and-information-are-now-available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514600"/>
            <a:ext cx="6463811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GB" sz="4000" dirty="0">
                <a:solidFill>
                  <a:schemeClr val="bg1"/>
                </a:solidFill>
                <a:latin typeface="Helvetica" pitchFamily="34" charset="0"/>
              </a:rPr>
              <a:t>Copernicus DIAS</a:t>
            </a:r>
            <a:endParaRPr sz="4000" b="1" dirty="0">
              <a:solidFill>
                <a:schemeClr val="bg1"/>
              </a:solidFill>
              <a:latin typeface="Helvetica" pitchFamily="34" charset="0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4468811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GB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European Commission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GB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CEOS 2018 Chair team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fr-BE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WGISS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11</a:t>
            </a:r>
            <a:r>
              <a:rPr lang="en-AU" baseline="30000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th</a:t>
            </a: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 April 2018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10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/>
              <a:t>DIAS - Functional Context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743636" y="5225969"/>
            <a:ext cx="3669772" cy="575299"/>
            <a:chOff x="1658705" y="3089592"/>
            <a:chExt cx="4893029" cy="767065"/>
          </a:xfrm>
          <a:solidFill>
            <a:srgbClr val="668FB9"/>
          </a:solidFill>
        </p:grpSpPr>
        <p:sp>
          <p:nvSpPr>
            <p:cNvPr id="6" name="Can 5"/>
            <p:cNvSpPr/>
            <p:nvPr/>
          </p:nvSpPr>
          <p:spPr>
            <a:xfrm>
              <a:off x="1658705" y="3089592"/>
              <a:ext cx="4891214" cy="767065"/>
            </a:xfrm>
            <a:prstGeom prst="can">
              <a:avLst>
                <a:gd name="adj" fmla="val 50000"/>
              </a:avLst>
            </a:prstGeom>
            <a:gradFill flip="none" rotWithShape="1">
              <a:gsLst>
                <a:gs pos="73000">
                  <a:srgbClr val="31859C"/>
                </a:gs>
                <a:gs pos="49000">
                  <a:srgbClr val="CFFFF7"/>
                </a:gs>
                <a:gs pos="27000">
                  <a:srgbClr val="31859C"/>
                </a:gs>
              </a:gsLst>
              <a:lin ang="0" scaled="1"/>
              <a:tileRect/>
            </a:gra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1660522" y="3089592"/>
              <a:ext cx="4891212" cy="395379"/>
            </a:xfrm>
            <a:prstGeom prst="ellipse">
              <a:avLst/>
            </a:prstGeom>
            <a:gradFill flip="none" rotWithShape="1">
              <a:gsLst>
                <a:gs pos="73000">
                  <a:srgbClr val="31859C"/>
                </a:gs>
                <a:gs pos="49000">
                  <a:srgbClr val="CFFFF7"/>
                </a:gs>
                <a:gs pos="27000">
                  <a:srgbClr val="31859C"/>
                </a:gs>
              </a:gsLst>
              <a:lin ang="0" scaled="1"/>
              <a:tileRect/>
            </a:gra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>
                <a:solidFill>
                  <a:schemeClr val="dk1"/>
                </a:solidFill>
                <a:latin typeface="+mj-lt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805646" y="5418455"/>
            <a:ext cx="3569650" cy="355815"/>
          </a:xfrm>
          <a:prstGeom prst="rect">
            <a:avLst/>
          </a:prstGeom>
          <a:noFill/>
        </p:spPr>
        <p:txBody>
          <a:bodyPr wrap="none" lIns="68580" tIns="34290" rIns="68580" bIns="34290" numCol="1">
            <a:prstTxWarp prst="textCanDown">
              <a:avLst>
                <a:gd name="adj" fmla="val 33333"/>
              </a:avLst>
            </a:prstTxWarp>
            <a:spAutoFit/>
          </a:bodyPr>
          <a:lstStyle/>
          <a:p>
            <a:pPr algn="ctr"/>
            <a:r>
              <a:rPr lang="en-US" sz="450" b="1" spc="38" dirty="0">
                <a:ln w="13500">
                  <a:solidFill>
                    <a:schemeClr val="bg1"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User data integrated into DIAS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751306" y="4913789"/>
            <a:ext cx="3669772" cy="575299"/>
            <a:chOff x="1658705" y="3089592"/>
            <a:chExt cx="4893029" cy="767065"/>
          </a:xfrm>
        </p:grpSpPr>
        <p:sp>
          <p:nvSpPr>
            <p:cNvPr id="10" name="Can 9"/>
            <p:cNvSpPr/>
            <p:nvPr/>
          </p:nvSpPr>
          <p:spPr>
            <a:xfrm>
              <a:off x="1658705" y="3089592"/>
              <a:ext cx="4891214" cy="767065"/>
            </a:xfrm>
            <a:prstGeom prst="can">
              <a:avLst>
                <a:gd name="adj" fmla="val 50000"/>
              </a:avLst>
            </a:prstGeom>
            <a:solidFill>
              <a:srgbClr val="B0C18E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660522" y="3089592"/>
              <a:ext cx="4891212" cy="395379"/>
            </a:xfrm>
            <a:prstGeom prst="ellipse">
              <a:avLst/>
            </a:prstGeom>
            <a:gradFill flip="none" rotWithShape="1">
              <a:gsLst>
                <a:gs pos="80000">
                  <a:schemeClr val="bg1">
                    <a:lumMod val="50000"/>
                  </a:schemeClr>
                </a:gs>
                <a:gs pos="20000">
                  <a:schemeClr val="bg1">
                    <a:lumMod val="85000"/>
                  </a:schemeClr>
                </a:gs>
                <a:gs pos="2000">
                  <a:schemeClr val="bg1"/>
                </a:gs>
              </a:gsLst>
              <a:lin ang="16200000" scaled="0"/>
              <a:tileRect/>
            </a:gradFill>
            <a:ln>
              <a:noFill/>
            </a:ln>
            <a:effectLst>
              <a:outerShdw blurRad="40005" dist="12700" dir="5400000" algn="tl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731158" y="3387633"/>
              <a:ext cx="4759533" cy="426477"/>
            </a:xfrm>
            <a:prstGeom prst="rect">
              <a:avLst/>
            </a:prstGeom>
            <a:noFill/>
          </p:spPr>
          <p:txBody>
            <a:bodyPr wrap="none" lIns="68580" tIns="34290" rIns="68580" bIns="34290" numCol="1">
              <a:prstTxWarp prst="textCanDown">
                <a:avLst>
                  <a:gd name="adj" fmla="val 33333"/>
                </a:avLst>
              </a:prstTxWarp>
              <a:spAutoFit/>
            </a:bodyPr>
            <a:lstStyle/>
            <a:p>
              <a:pPr algn="ctr"/>
              <a:r>
                <a:rPr lang="en-US" sz="450" b="1" spc="38" dirty="0">
                  <a:ln w="13500">
                    <a:solidFill>
                      <a:schemeClr val="bg1">
                        <a:alpha val="6500"/>
                      </a:schemeClr>
                    </a:solidFill>
                    <a:prstDash val="solid"/>
                  </a:ln>
                  <a:solidFill>
                    <a:schemeClr val="bg1">
                      <a:lumMod val="95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+mj-lt"/>
                </a:rPr>
                <a:t>Other EO and non-EO data      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750744" y="4614682"/>
            <a:ext cx="3669772" cy="575299"/>
            <a:chOff x="1658705" y="3089592"/>
            <a:chExt cx="4893029" cy="767065"/>
          </a:xfrm>
        </p:grpSpPr>
        <p:sp>
          <p:nvSpPr>
            <p:cNvPr id="14" name="Can 13"/>
            <p:cNvSpPr/>
            <p:nvPr/>
          </p:nvSpPr>
          <p:spPr>
            <a:xfrm>
              <a:off x="1658705" y="3089592"/>
              <a:ext cx="4891214" cy="767065"/>
            </a:xfrm>
            <a:prstGeom prst="can">
              <a:avLst>
                <a:gd name="adj" fmla="val 50000"/>
              </a:avLst>
            </a:prstGeom>
            <a:solidFill>
              <a:srgbClr val="657892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1660522" y="3089592"/>
              <a:ext cx="4891212" cy="395379"/>
            </a:xfrm>
            <a:prstGeom prst="ellipse">
              <a:avLst/>
            </a:prstGeom>
            <a:gradFill flip="none" rotWithShape="1">
              <a:gsLst>
                <a:gs pos="80000">
                  <a:schemeClr val="bg1">
                    <a:lumMod val="50000"/>
                  </a:schemeClr>
                </a:gs>
                <a:gs pos="20000">
                  <a:schemeClr val="bg1">
                    <a:lumMod val="85000"/>
                  </a:schemeClr>
                </a:gs>
                <a:gs pos="2000">
                  <a:schemeClr val="bg1"/>
                </a:gs>
              </a:gsLst>
              <a:lin ang="16200000" scaled="0"/>
              <a:tileRect/>
            </a:gradFill>
            <a:ln>
              <a:noFill/>
            </a:ln>
            <a:effectLst>
              <a:outerShdw blurRad="40005" dist="12700" dir="5400000" algn="tl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731158" y="3373912"/>
              <a:ext cx="4759533" cy="474420"/>
            </a:xfrm>
            <a:prstGeom prst="rect">
              <a:avLst/>
            </a:prstGeom>
            <a:noFill/>
          </p:spPr>
          <p:txBody>
            <a:bodyPr wrap="none" lIns="68580" tIns="34290" rIns="68580" bIns="34290" numCol="1">
              <a:prstTxWarp prst="textCanDown">
                <a:avLst>
                  <a:gd name="adj" fmla="val 33333"/>
                </a:avLst>
              </a:prstTxWarp>
              <a:spAutoFit/>
            </a:bodyPr>
            <a:lstStyle/>
            <a:p>
              <a:pPr algn="ctr"/>
              <a:r>
                <a:rPr lang="en-US" sz="450" b="1" spc="38" dirty="0">
                  <a:ln w="13500">
                    <a:solidFill>
                      <a:schemeClr val="bg1">
                        <a:alpha val="6500"/>
                      </a:schemeClr>
                    </a:solidFill>
                    <a:prstDash val="solid"/>
                  </a:ln>
                  <a:solidFill>
                    <a:schemeClr val="bg1">
                      <a:lumMod val="95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+mj-lt"/>
                </a:rPr>
                <a:t>Copernicus Data &amp; Information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750181" y="4315577"/>
            <a:ext cx="3669772" cy="575299"/>
            <a:chOff x="1658705" y="3089592"/>
            <a:chExt cx="4893029" cy="767065"/>
          </a:xfrm>
        </p:grpSpPr>
        <p:sp>
          <p:nvSpPr>
            <p:cNvPr id="18" name="Can 17"/>
            <p:cNvSpPr/>
            <p:nvPr/>
          </p:nvSpPr>
          <p:spPr>
            <a:xfrm>
              <a:off x="1658705" y="3089592"/>
              <a:ext cx="4891214" cy="767065"/>
            </a:xfrm>
            <a:prstGeom prst="can">
              <a:avLst>
                <a:gd name="adj" fmla="val 50000"/>
              </a:avLst>
            </a:prstGeom>
            <a:gradFill flip="none" rotWithShape="1">
              <a:gsLst>
                <a:gs pos="90000">
                  <a:schemeClr val="bg1">
                    <a:lumMod val="65000"/>
                  </a:schemeClr>
                </a:gs>
                <a:gs pos="47000">
                  <a:srgbClr val="FFFFFF"/>
                </a:gs>
                <a:gs pos="17000">
                  <a:schemeClr val="bg1">
                    <a:lumMod val="50000"/>
                  </a:schemeClr>
                </a:gs>
                <a:gs pos="62000">
                  <a:srgbClr val="FFFFFF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1660522" y="3089592"/>
              <a:ext cx="4891212" cy="395379"/>
            </a:xfrm>
            <a:prstGeom prst="ellipse">
              <a:avLst/>
            </a:prstGeom>
            <a:gradFill flip="none" rotWithShape="1">
              <a:gsLst>
                <a:gs pos="80000">
                  <a:schemeClr val="bg1">
                    <a:lumMod val="50000"/>
                  </a:schemeClr>
                </a:gs>
                <a:gs pos="20000">
                  <a:schemeClr val="bg1">
                    <a:lumMod val="85000"/>
                  </a:schemeClr>
                </a:gs>
                <a:gs pos="2000">
                  <a:schemeClr val="bg1"/>
                </a:gs>
              </a:gsLst>
              <a:lin ang="16200000" scaled="0"/>
              <a:tileRect/>
            </a:gradFill>
            <a:ln>
              <a:noFill/>
            </a:ln>
            <a:effectLst>
              <a:outerShdw blurRad="40005" dist="12700" dir="5400000" algn="tl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sp>
        <p:nvSpPr>
          <p:cNvPr id="20" name="Can 19"/>
          <p:cNvSpPr/>
          <p:nvPr/>
        </p:nvSpPr>
        <p:spPr>
          <a:xfrm>
            <a:off x="1742433" y="4066226"/>
            <a:ext cx="3665513" cy="540205"/>
          </a:xfrm>
          <a:prstGeom prst="can">
            <a:avLst>
              <a:gd name="adj" fmla="val 50000"/>
            </a:avLst>
          </a:prstGeom>
          <a:solidFill>
            <a:schemeClr val="bg1">
              <a:lumMod val="85000"/>
              <a:alpha val="26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+mj-lt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735401" y="3717935"/>
            <a:ext cx="3669772" cy="575299"/>
            <a:chOff x="1658705" y="3089592"/>
            <a:chExt cx="4893029" cy="767065"/>
          </a:xfrm>
        </p:grpSpPr>
        <p:sp>
          <p:nvSpPr>
            <p:cNvPr id="22" name="Can 21"/>
            <p:cNvSpPr/>
            <p:nvPr/>
          </p:nvSpPr>
          <p:spPr>
            <a:xfrm>
              <a:off x="1658705" y="3089592"/>
              <a:ext cx="4891214" cy="767065"/>
            </a:xfrm>
            <a:prstGeom prst="can">
              <a:avLst>
                <a:gd name="adj" fmla="val 50000"/>
              </a:avLst>
            </a:prstGeom>
            <a:gradFill flip="none" rotWithShape="1">
              <a:gsLst>
                <a:gs pos="69000">
                  <a:schemeClr val="tx1">
                    <a:lumMod val="65000"/>
                    <a:lumOff val="35000"/>
                  </a:schemeClr>
                </a:gs>
                <a:gs pos="50000">
                  <a:srgbClr val="FFFFFF"/>
                </a:gs>
                <a:gs pos="34000">
                  <a:schemeClr val="tx1">
                    <a:lumMod val="65000"/>
                    <a:lumOff val="35000"/>
                  </a:schemeClr>
                </a:gs>
                <a:gs pos="58000">
                  <a:srgbClr val="FFFFFF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1660522" y="3089592"/>
              <a:ext cx="4891212" cy="395379"/>
            </a:xfrm>
            <a:prstGeom prst="ellipse">
              <a:avLst/>
            </a:prstGeom>
            <a:gradFill flip="none" rotWithShape="1">
              <a:gsLst>
                <a:gs pos="80000">
                  <a:schemeClr val="bg1">
                    <a:lumMod val="50000"/>
                  </a:schemeClr>
                </a:gs>
                <a:gs pos="20000">
                  <a:schemeClr val="bg1">
                    <a:lumMod val="85000"/>
                  </a:schemeClr>
                </a:gs>
                <a:gs pos="2000">
                  <a:schemeClr val="bg1"/>
                </a:gs>
              </a:gsLst>
              <a:lin ang="16200000" scaled="0"/>
              <a:tileRect/>
            </a:gradFill>
            <a:ln>
              <a:noFill/>
            </a:ln>
            <a:effectLst>
              <a:outerShdw blurRad="40005" dist="12700" dir="5400000" algn="tl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731158" y="3373912"/>
              <a:ext cx="4759533" cy="474420"/>
            </a:xfrm>
            <a:prstGeom prst="rect">
              <a:avLst/>
            </a:prstGeom>
            <a:noFill/>
          </p:spPr>
          <p:txBody>
            <a:bodyPr wrap="none" lIns="68580" tIns="34290" rIns="68580" bIns="34290" numCol="1">
              <a:prstTxWarp prst="textCanDown">
                <a:avLst>
                  <a:gd name="adj" fmla="val 33333"/>
                </a:avLst>
              </a:prstTxWarp>
              <a:spAutoFit/>
            </a:bodyPr>
            <a:lstStyle/>
            <a:p>
              <a:pPr algn="ctr"/>
              <a:r>
                <a:rPr lang="en-US" sz="450" b="1" spc="38" dirty="0">
                  <a:ln w="13500">
                    <a:solidFill>
                      <a:schemeClr val="bg1">
                        <a:alpha val="6500"/>
                      </a:schemeClr>
                    </a:solidFill>
                    <a:prstDash val="solid"/>
                  </a:ln>
                  <a:solidFill>
                    <a:schemeClr val="bg1">
                      <a:lumMod val="95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+mj-lt"/>
                </a:rPr>
                <a:t>Copernicus DIAS interfaces</a:t>
              </a:r>
            </a:p>
          </p:txBody>
        </p:sp>
      </p:grpSp>
      <p:sp>
        <p:nvSpPr>
          <p:cNvPr id="25" name="Up Arrow 24"/>
          <p:cNvSpPr/>
          <p:nvPr/>
        </p:nvSpPr>
        <p:spPr>
          <a:xfrm rot="10800000" flipV="1">
            <a:off x="4595894" y="4267231"/>
            <a:ext cx="457643" cy="211700"/>
          </a:xfrm>
          <a:prstGeom prst="upArrow">
            <a:avLst>
              <a:gd name="adj1" fmla="val 37573"/>
              <a:gd name="adj2" fmla="val 39128"/>
            </a:avLst>
          </a:prstGeom>
          <a:gradFill flip="none" rotWithShape="1">
            <a:gsLst>
              <a:gs pos="13000">
                <a:schemeClr val="bg1">
                  <a:lumMod val="50000"/>
                  <a:alpha val="89000"/>
                </a:schemeClr>
              </a:gs>
              <a:gs pos="75000">
                <a:schemeClr val="bg1">
                  <a:lumMod val="85000"/>
                  <a:alpha val="89000"/>
                </a:schemeClr>
              </a:gs>
              <a:gs pos="94000">
                <a:srgbClr val="FFFFFF">
                  <a:alpha val="89000"/>
                </a:srgbClr>
              </a:gs>
            </a:gsLst>
            <a:lin ang="0" scaled="1"/>
            <a:tileRect/>
          </a:gradFill>
          <a:ln>
            <a:solidFill>
              <a:schemeClr val="bg1">
                <a:lumMod val="75000"/>
              </a:schemeClr>
            </a:solidFill>
            <a:prstDash val="dash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perspectiveLeft" fov="4260000">
              <a:rot lat="0" lon="2640000" rev="0"/>
            </a:camera>
            <a:lightRig rig="twoPt" dir="t"/>
          </a:scene3d>
          <a:sp3d extrusionH="95250" contourW="12700" prstMaterial="flat">
            <a:bevelT/>
            <a:extrusionClr>
              <a:schemeClr val="bg1">
                <a:lumMod val="50000"/>
              </a:schemeClr>
            </a:extrusionClr>
            <a:contourClr>
              <a:schemeClr val="bg1">
                <a:lumMod val="85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6" name="Up Arrow 25"/>
          <p:cNvSpPr/>
          <p:nvPr/>
        </p:nvSpPr>
        <p:spPr>
          <a:xfrm rot="10800000" flipV="1">
            <a:off x="3353430" y="4293679"/>
            <a:ext cx="457643" cy="255887"/>
          </a:xfrm>
          <a:prstGeom prst="upArrow">
            <a:avLst>
              <a:gd name="adj1" fmla="val 37573"/>
              <a:gd name="adj2" fmla="val 39128"/>
            </a:avLst>
          </a:prstGeom>
          <a:gradFill flip="none" rotWithShape="1">
            <a:gsLst>
              <a:gs pos="13000">
                <a:schemeClr val="bg1">
                  <a:lumMod val="50000"/>
                  <a:alpha val="89000"/>
                </a:schemeClr>
              </a:gs>
              <a:gs pos="75000">
                <a:schemeClr val="bg1">
                  <a:lumMod val="85000"/>
                  <a:alpha val="89000"/>
                </a:schemeClr>
              </a:gs>
              <a:gs pos="94000">
                <a:srgbClr val="FFFFFF">
                  <a:alpha val="89000"/>
                </a:srgbClr>
              </a:gs>
            </a:gsLst>
            <a:lin ang="0" scaled="1"/>
            <a:tileRect/>
          </a:gradFill>
          <a:ln>
            <a:solidFill>
              <a:schemeClr val="bg1">
                <a:lumMod val="75000"/>
              </a:schemeClr>
            </a:solidFill>
            <a:prstDash val="dash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perspectiveLeft" fov="4260000">
              <a:rot lat="0" lon="2640000" rev="0"/>
            </a:camera>
            <a:lightRig rig="twoPt" dir="t"/>
          </a:scene3d>
          <a:sp3d extrusionH="95250" contourW="12700" prstMaterial="flat">
            <a:bevelT/>
            <a:extrusionClr>
              <a:schemeClr val="bg1">
                <a:lumMod val="50000"/>
              </a:schemeClr>
            </a:extrusionClr>
            <a:contourClr>
              <a:schemeClr val="bg1">
                <a:lumMod val="85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7" name="Up Arrow 26"/>
          <p:cNvSpPr/>
          <p:nvPr/>
        </p:nvSpPr>
        <p:spPr>
          <a:xfrm rot="10800000" flipV="1">
            <a:off x="2228596" y="4285723"/>
            <a:ext cx="457643" cy="193208"/>
          </a:xfrm>
          <a:prstGeom prst="upArrow">
            <a:avLst>
              <a:gd name="adj1" fmla="val 37573"/>
              <a:gd name="adj2" fmla="val 39128"/>
            </a:avLst>
          </a:prstGeom>
          <a:gradFill flip="none" rotWithShape="1">
            <a:gsLst>
              <a:gs pos="13000">
                <a:schemeClr val="bg1">
                  <a:lumMod val="50000"/>
                  <a:alpha val="89000"/>
                </a:schemeClr>
              </a:gs>
              <a:gs pos="75000">
                <a:schemeClr val="bg1">
                  <a:lumMod val="85000"/>
                  <a:alpha val="89000"/>
                </a:schemeClr>
              </a:gs>
              <a:gs pos="94000">
                <a:srgbClr val="FFFFFF">
                  <a:alpha val="89000"/>
                </a:srgbClr>
              </a:gs>
            </a:gsLst>
            <a:lin ang="0" scaled="1"/>
            <a:tileRect/>
          </a:gradFill>
          <a:ln>
            <a:solidFill>
              <a:schemeClr val="bg1">
                <a:lumMod val="75000"/>
              </a:schemeClr>
            </a:solidFill>
            <a:prstDash val="dash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perspectiveLeft" fov="4260000">
              <a:rot lat="0" lon="2640000" rev="0"/>
            </a:camera>
            <a:lightRig rig="twoPt" dir="t"/>
          </a:scene3d>
          <a:sp3d extrusionH="95250" contourW="12700" prstMaterial="flat">
            <a:bevelT/>
            <a:extrusionClr>
              <a:schemeClr val="bg1">
                <a:lumMod val="50000"/>
              </a:schemeClr>
            </a:extrusionClr>
            <a:contourClr>
              <a:schemeClr val="bg1">
                <a:lumMod val="85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8" name="Can 27"/>
          <p:cNvSpPr/>
          <p:nvPr/>
        </p:nvSpPr>
        <p:spPr>
          <a:xfrm>
            <a:off x="1767074" y="2466021"/>
            <a:ext cx="3665513" cy="1583334"/>
          </a:xfrm>
          <a:prstGeom prst="can">
            <a:avLst>
              <a:gd name="adj" fmla="val 20455"/>
            </a:avLst>
          </a:prstGeom>
          <a:solidFill>
            <a:srgbClr val="C6D9F1">
              <a:alpha val="15000"/>
            </a:srgb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+mj-lt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1777522" y="2489492"/>
            <a:ext cx="3670592" cy="313978"/>
          </a:xfrm>
          <a:prstGeom prst="ellipse">
            <a:avLst/>
          </a:prstGeom>
          <a:gradFill flip="none" rotWithShape="1">
            <a:gsLst>
              <a:gs pos="12000">
                <a:schemeClr val="bg1">
                  <a:lumMod val="95000"/>
                  <a:alpha val="82000"/>
                </a:schemeClr>
              </a:gs>
              <a:gs pos="79000">
                <a:schemeClr val="tx1">
                  <a:lumMod val="50000"/>
                  <a:lumOff val="50000"/>
                  <a:alpha val="82000"/>
                </a:schemeClr>
              </a:gs>
              <a:gs pos="43000">
                <a:schemeClr val="bg1">
                  <a:lumMod val="75000"/>
                  <a:alpha val="82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soft" dir="t">
              <a:rot lat="0" lon="0" rev="6480000"/>
            </a:lightRig>
          </a:scene3d>
          <a:sp3d extrusionH="241300" contourW="6350" prstMaterial="matte">
            <a:bevelT w="158750" h="133350"/>
            <a:extrusionClr>
              <a:schemeClr val="tx1">
                <a:lumMod val="50000"/>
                <a:lumOff val="50000"/>
              </a:schemeClr>
            </a:extrusionClr>
            <a:contourClr>
              <a:schemeClr val="tx1">
                <a:lumMod val="50000"/>
                <a:lumOff val="5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  <a14:imgEffect>
                      <a14:colorTemperature colorTemp="5739"/>
                    </a14:imgEffect>
                    <a14:imgEffect>
                      <a14:saturation sat="187000"/>
                    </a14:imgEffect>
                  </a14:imgLayer>
                </a14:imgProps>
              </a:ext>
            </a:extLst>
          </a:blip>
          <a:srcRect l="3926" t="11498" r="7219" b="11666"/>
          <a:stretch/>
        </p:blipFill>
        <p:spPr>
          <a:xfrm rot="280115">
            <a:off x="2359076" y="2408983"/>
            <a:ext cx="2420468" cy="538991"/>
          </a:xfrm>
          <a:prstGeom prst="rect">
            <a:avLst/>
          </a:prstGeom>
          <a:scene3d>
            <a:camera prst="isometricOffAxis1Top"/>
            <a:lightRig rig="threePt" dir="t"/>
          </a:scene3d>
        </p:spPr>
      </p:pic>
      <p:grpSp>
        <p:nvGrpSpPr>
          <p:cNvPr id="31" name="Group 30"/>
          <p:cNvGrpSpPr/>
          <p:nvPr/>
        </p:nvGrpSpPr>
        <p:grpSpPr>
          <a:xfrm>
            <a:off x="1808292" y="2788104"/>
            <a:ext cx="730534" cy="1120889"/>
            <a:chOff x="2057778" y="2015742"/>
            <a:chExt cx="767562" cy="1494519"/>
          </a:xfrm>
        </p:grpSpPr>
        <p:sp>
          <p:nvSpPr>
            <p:cNvPr id="32" name="Can 31"/>
            <p:cNvSpPr/>
            <p:nvPr/>
          </p:nvSpPr>
          <p:spPr>
            <a:xfrm>
              <a:off x="2057778" y="2290450"/>
              <a:ext cx="767562" cy="1219811"/>
            </a:xfrm>
            <a:prstGeom prst="can">
              <a:avLst>
                <a:gd name="adj" fmla="val 20211"/>
              </a:avLst>
            </a:prstGeom>
            <a:pattFill prst="ltUpDiag">
              <a:fgClr>
                <a:srgbClr val="31859C"/>
              </a:fgClr>
              <a:bgClr>
                <a:prstClr val="white"/>
              </a:bgClr>
            </a:patt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>
                <a:latin typeface="+mj-lt"/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2391350" y="3137914"/>
              <a:ext cx="372838" cy="291271"/>
              <a:chOff x="5619182" y="1184853"/>
              <a:chExt cx="1173462" cy="446268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5619182" y="1184853"/>
                <a:ext cx="1173462" cy="446268"/>
                <a:chOff x="5619184" y="1184853"/>
                <a:chExt cx="924635" cy="501582"/>
              </a:xfrm>
            </p:grpSpPr>
            <p:sp>
              <p:nvSpPr>
                <p:cNvPr id="40" name="Can 39"/>
                <p:cNvSpPr/>
                <p:nvPr/>
              </p:nvSpPr>
              <p:spPr>
                <a:xfrm>
                  <a:off x="5619184" y="1362334"/>
                  <a:ext cx="923701" cy="324101"/>
                </a:xfrm>
                <a:prstGeom prst="can">
                  <a:avLst>
                    <a:gd name="adj" fmla="val 50000"/>
                  </a:avLst>
                </a:prstGeom>
                <a:solidFill>
                  <a:srgbClr val="31859C"/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41" name="Can 40"/>
                <p:cNvSpPr/>
                <p:nvPr/>
              </p:nvSpPr>
              <p:spPr>
                <a:xfrm>
                  <a:off x="5620117" y="1184853"/>
                  <a:ext cx="923702" cy="324103"/>
                </a:xfrm>
                <a:prstGeom prst="can">
                  <a:avLst>
                    <a:gd name="adj" fmla="val 50000"/>
                  </a:avLst>
                </a:prstGeom>
                <a:gradFill flip="none" rotWithShape="1">
                  <a:gsLst>
                    <a:gs pos="73000">
                      <a:srgbClr val="31859C"/>
                    </a:gs>
                    <a:gs pos="49000">
                      <a:srgbClr val="CFFFF7"/>
                    </a:gs>
                    <a:gs pos="27000">
                      <a:srgbClr val="31859C"/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sp>
            <p:nvSpPr>
              <p:cNvPr id="39" name="Oval 38"/>
              <p:cNvSpPr/>
              <p:nvPr/>
            </p:nvSpPr>
            <p:spPr>
              <a:xfrm>
                <a:off x="5627524" y="1194218"/>
                <a:ext cx="1141818" cy="145636"/>
              </a:xfrm>
              <a:prstGeom prst="ellipse">
                <a:avLst/>
              </a:prstGeom>
              <a:gradFill>
                <a:gsLst>
                  <a:gs pos="0">
                    <a:srgbClr val="41B3D3"/>
                  </a:gs>
                  <a:gs pos="64000">
                    <a:srgbClr val="31859C"/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100731" y="3050532"/>
              <a:ext cx="220712" cy="381079"/>
            </a:xfrm>
            <a:prstGeom prst="rect">
              <a:avLst/>
            </a:prstGeom>
          </p:spPr>
        </p:pic>
        <p:grpSp>
          <p:nvGrpSpPr>
            <p:cNvPr id="35" name="Group 34"/>
            <p:cNvGrpSpPr/>
            <p:nvPr/>
          </p:nvGrpSpPr>
          <p:grpSpPr>
            <a:xfrm>
              <a:off x="2060567" y="2015742"/>
              <a:ext cx="763067" cy="677108"/>
              <a:chOff x="285478" y="1093412"/>
              <a:chExt cx="763067" cy="677108"/>
            </a:xfrm>
          </p:grpSpPr>
          <p:sp>
            <p:nvSpPr>
              <p:cNvPr id="36" name="Can 35"/>
              <p:cNvSpPr/>
              <p:nvPr/>
            </p:nvSpPr>
            <p:spPr>
              <a:xfrm>
                <a:off x="285478" y="1333788"/>
                <a:ext cx="763067" cy="397411"/>
              </a:xfrm>
              <a:prstGeom prst="can">
                <a:avLst>
                  <a:gd name="adj" fmla="val 50000"/>
                </a:avLst>
              </a:prstGeom>
              <a:solidFill>
                <a:srgbClr val="31859C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+mj-lt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51019" y="1093412"/>
                <a:ext cx="687420" cy="677108"/>
              </a:xfrm>
              <a:prstGeom prst="rect">
                <a:avLst/>
              </a:prstGeom>
              <a:noFill/>
              <a:scene3d>
                <a:camera prst="isometricOffAxis1To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>
                    <a:solidFill>
                      <a:srgbClr val="F2F2F2"/>
                    </a:solidFill>
                    <a:latin typeface="+mj-lt"/>
                  </a:rPr>
                  <a:t>Front</a:t>
                </a:r>
              </a:p>
              <a:p>
                <a:r>
                  <a:rPr lang="en-US" sz="900" b="1" dirty="0">
                    <a:solidFill>
                      <a:srgbClr val="F2F2F2"/>
                    </a:solidFill>
                    <a:latin typeface="+mj-lt"/>
                  </a:rPr>
                  <a:t>office service</a:t>
                </a:r>
              </a:p>
            </p:txBody>
          </p:sp>
        </p:grpSp>
      </p:grpSp>
      <p:grpSp>
        <p:nvGrpSpPr>
          <p:cNvPr id="42" name="Group 41"/>
          <p:cNvGrpSpPr/>
          <p:nvPr/>
        </p:nvGrpSpPr>
        <p:grpSpPr>
          <a:xfrm>
            <a:off x="4375306" y="3023184"/>
            <a:ext cx="586681" cy="776108"/>
            <a:chOff x="5210489" y="2329183"/>
            <a:chExt cx="782241" cy="1034811"/>
          </a:xfrm>
        </p:grpSpPr>
        <p:grpSp>
          <p:nvGrpSpPr>
            <p:cNvPr id="43" name="Group 42"/>
            <p:cNvGrpSpPr/>
            <p:nvPr/>
          </p:nvGrpSpPr>
          <p:grpSpPr>
            <a:xfrm>
              <a:off x="5221439" y="2807524"/>
              <a:ext cx="714446" cy="556470"/>
              <a:chOff x="3441699" y="2902793"/>
              <a:chExt cx="714446" cy="556470"/>
            </a:xfrm>
          </p:grpSpPr>
          <p:sp>
            <p:nvSpPr>
              <p:cNvPr id="47" name="Can 46"/>
              <p:cNvSpPr/>
              <p:nvPr/>
            </p:nvSpPr>
            <p:spPr>
              <a:xfrm>
                <a:off x="3441699" y="2902793"/>
                <a:ext cx="714446" cy="556470"/>
              </a:xfrm>
              <a:prstGeom prst="can">
                <a:avLst>
                  <a:gd name="adj" fmla="val 20211"/>
                </a:avLst>
              </a:prstGeom>
              <a:pattFill prst="ltUpDiag">
                <a:fgClr>
                  <a:srgbClr val="31859C"/>
                </a:fgClr>
                <a:bgClr>
                  <a:prstClr val="white"/>
                </a:bgClr>
              </a:patt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>
                  <a:latin typeface="+mj-lt"/>
                </a:endParaRPr>
              </a:p>
            </p:txBody>
          </p:sp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3481680" y="3026833"/>
                <a:ext cx="205439" cy="353780"/>
              </a:xfrm>
              <a:prstGeom prst="rect">
                <a:avLst/>
              </a:prstGeom>
            </p:spPr>
          </p:pic>
          <p:grpSp>
            <p:nvGrpSpPr>
              <p:cNvPr id="49" name="Group 48"/>
              <p:cNvGrpSpPr/>
              <p:nvPr/>
            </p:nvGrpSpPr>
            <p:grpSpPr>
              <a:xfrm>
                <a:off x="3752184" y="3185542"/>
                <a:ext cx="346687" cy="192650"/>
                <a:chOff x="3752184" y="3185542"/>
                <a:chExt cx="346687" cy="192650"/>
              </a:xfrm>
            </p:grpSpPr>
            <p:sp>
              <p:nvSpPr>
                <p:cNvPr id="50" name="Can 49"/>
                <p:cNvSpPr/>
                <p:nvPr/>
              </p:nvSpPr>
              <p:spPr>
                <a:xfrm>
                  <a:off x="3752184" y="3189984"/>
                  <a:ext cx="346687" cy="188208"/>
                </a:xfrm>
                <a:prstGeom prst="can">
                  <a:avLst>
                    <a:gd name="adj" fmla="val 50000"/>
                  </a:avLst>
                </a:prstGeom>
                <a:solidFill>
                  <a:srgbClr val="31859C"/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 flipV="1">
                  <a:off x="3754658" y="3185542"/>
                  <a:ext cx="337680" cy="95290"/>
                </a:xfrm>
                <a:prstGeom prst="ellipse">
                  <a:avLst/>
                </a:prstGeom>
                <a:gradFill>
                  <a:gsLst>
                    <a:gs pos="0">
                      <a:srgbClr val="41B3D3"/>
                    </a:gs>
                    <a:gs pos="64000">
                      <a:srgbClr val="31859C"/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</p:grpSp>
        </p:grpSp>
        <p:grpSp>
          <p:nvGrpSpPr>
            <p:cNvPr id="44" name="Group 43"/>
            <p:cNvGrpSpPr/>
            <p:nvPr/>
          </p:nvGrpSpPr>
          <p:grpSpPr>
            <a:xfrm>
              <a:off x="5210489" y="2329183"/>
              <a:ext cx="782241" cy="592556"/>
              <a:chOff x="285478" y="1076132"/>
              <a:chExt cx="782241" cy="699380"/>
            </a:xfrm>
          </p:grpSpPr>
          <p:sp>
            <p:nvSpPr>
              <p:cNvPr id="45" name="Can 44"/>
              <p:cNvSpPr/>
              <p:nvPr/>
            </p:nvSpPr>
            <p:spPr>
              <a:xfrm>
                <a:off x="285478" y="1333788"/>
                <a:ext cx="763067" cy="397411"/>
              </a:xfrm>
              <a:prstGeom prst="can">
                <a:avLst>
                  <a:gd name="adj" fmla="val 50000"/>
                </a:avLst>
              </a:prstGeom>
              <a:solidFill>
                <a:srgbClr val="31859C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+mj-lt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380299" y="1076132"/>
                <a:ext cx="687420" cy="699380"/>
              </a:xfrm>
              <a:prstGeom prst="rect">
                <a:avLst/>
              </a:prstGeom>
              <a:noFill/>
              <a:scene3d>
                <a:camera prst="isometricOffAxis1To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en-US" sz="788" b="1" dirty="0">
                    <a:solidFill>
                      <a:srgbClr val="F2F2F2"/>
                    </a:solidFill>
                    <a:latin typeface="+mj-lt"/>
                  </a:rPr>
                  <a:t>Front</a:t>
                </a:r>
              </a:p>
              <a:p>
                <a:r>
                  <a:rPr lang="en-US" sz="750" b="1" dirty="0">
                    <a:solidFill>
                      <a:srgbClr val="F2F2F2"/>
                    </a:solidFill>
                    <a:latin typeface="+mj-lt"/>
                  </a:rPr>
                  <a:t>office service</a:t>
                </a:r>
              </a:p>
            </p:txBody>
          </p:sp>
        </p:grpSp>
      </p:grpSp>
      <p:grpSp>
        <p:nvGrpSpPr>
          <p:cNvPr id="52" name="Group 51"/>
          <p:cNvGrpSpPr/>
          <p:nvPr/>
        </p:nvGrpSpPr>
        <p:grpSpPr>
          <a:xfrm>
            <a:off x="2604792" y="2635145"/>
            <a:ext cx="2764199" cy="1340993"/>
            <a:chOff x="2849804" y="1811797"/>
            <a:chExt cx="3685599" cy="1787991"/>
          </a:xfrm>
        </p:grpSpPr>
        <p:grpSp>
          <p:nvGrpSpPr>
            <p:cNvPr id="53" name="Group 52"/>
            <p:cNvGrpSpPr/>
            <p:nvPr/>
          </p:nvGrpSpPr>
          <p:grpSpPr>
            <a:xfrm>
              <a:off x="4031977" y="2201082"/>
              <a:ext cx="763067" cy="1337585"/>
              <a:chOff x="4031977" y="2201082"/>
              <a:chExt cx="763067" cy="1337585"/>
            </a:xfrm>
          </p:grpSpPr>
          <p:grpSp>
            <p:nvGrpSpPr>
              <p:cNvPr id="82" name="Group 81"/>
              <p:cNvGrpSpPr/>
              <p:nvPr/>
            </p:nvGrpSpPr>
            <p:grpSpPr>
              <a:xfrm>
                <a:off x="4053505" y="2479868"/>
                <a:ext cx="715431" cy="1058799"/>
                <a:chOff x="3441699" y="2400465"/>
                <a:chExt cx="715431" cy="1058799"/>
              </a:xfrm>
            </p:grpSpPr>
            <p:sp>
              <p:nvSpPr>
                <p:cNvPr id="86" name="Can 85"/>
                <p:cNvSpPr/>
                <p:nvPr/>
              </p:nvSpPr>
              <p:spPr>
                <a:xfrm>
                  <a:off x="3441699" y="2455334"/>
                  <a:ext cx="714446" cy="1003930"/>
                </a:xfrm>
                <a:prstGeom prst="can">
                  <a:avLst>
                    <a:gd name="adj" fmla="val 20211"/>
                  </a:avLst>
                </a:prstGeom>
                <a:pattFill prst="ltUpDiag">
                  <a:fgClr>
                    <a:srgbClr val="31859C"/>
                  </a:fgClr>
                  <a:bgClr>
                    <a:prstClr val="white"/>
                  </a:bgClr>
                </a:patt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pic>
              <p:nvPicPr>
                <p:cNvPr id="87" name="Picture 86"/>
                <p:cNvPicPr>
                  <a:picLocks noChangeAspect="1"/>
                </p:cNvPicPr>
                <p:nvPr/>
              </p:nvPicPr>
              <p:blipFill>
                <a:blip r:embed="rId4"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3481680" y="3026833"/>
                  <a:ext cx="205439" cy="353780"/>
                </a:xfrm>
                <a:prstGeom prst="rect">
                  <a:avLst/>
                </a:prstGeom>
              </p:spPr>
            </p:pic>
            <p:sp>
              <p:nvSpPr>
                <p:cNvPr id="88" name="Oval 87"/>
                <p:cNvSpPr/>
                <p:nvPr/>
              </p:nvSpPr>
              <p:spPr>
                <a:xfrm>
                  <a:off x="3445566" y="2400465"/>
                  <a:ext cx="711564" cy="203676"/>
                </a:xfrm>
                <a:prstGeom prst="ellipse">
                  <a:avLst/>
                </a:prstGeom>
                <a:gradFill>
                  <a:gsLst>
                    <a:gs pos="0">
                      <a:srgbClr val="41B3D3"/>
                    </a:gs>
                    <a:gs pos="64000">
                      <a:srgbClr val="31859C"/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grpSp>
              <p:nvGrpSpPr>
                <p:cNvPr id="89" name="Group 88"/>
                <p:cNvGrpSpPr/>
                <p:nvPr/>
              </p:nvGrpSpPr>
              <p:grpSpPr>
                <a:xfrm>
                  <a:off x="3752187" y="2982342"/>
                  <a:ext cx="347039" cy="395848"/>
                  <a:chOff x="3752187" y="2982342"/>
                  <a:chExt cx="347039" cy="395848"/>
                </a:xfrm>
              </p:grpSpPr>
              <p:grpSp>
                <p:nvGrpSpPr>
                  <p:cNvPr id="90" name="Group 89"/>
                  <p:cNvGrpSpPr/>
                  <p:nvPr/>
                </p:nvGrpSpPr>
                <p:grpSpPr>
                  <a:xfrm>
                    <a:off x="3752187" y="3086918"/>
                    <a:ext cx="347038" cy="291272"/>
                    <a:chOff x="5619184" y="1184853"/>
                    <a:chExt cx="924635" cy="501582"/>
                  </a:xfrm>
                </p:grpSpPr>
                <p:sp>
                  <p:nvSpPr>
                    <p:cNvPr id="93" name="Can 92"/>
                    <p:cNvSpPr/>
                    <p:nvPr/>
                  </p:nvSpPr>
                  <p:spPr>
                    <a:xfrm>
                      <a:off x="5619184" y="1362334"/>
                      <a:ext cx="923701" cy="324101"/>
                    </a:xfrm>
                    <a:prstGeom prst="can">
                      <a:avLst>
                        <a:gd name="adj" fmla="val 50000"/>
                      </a:avLst>
                    </a:prstGeom>
                    <a:solidFill>
                      <a:srgbClr val="31859C"/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endParaRPr lang="en-US">
                        <a:latin typeface="+mj-lt"/>
                      </a:endParaRPr>
                    </a:p>
                  </p:txBody>
                </p:sp>
                <p:sp>
                  <p:nvSpPr>
                    <p:cNvPr id="94" name="Can 93"/>
                    <p:cNvSpPr/>
                    <p:nvPr/>
                  </p:nvSpPr>
                  <p:spPr>
                    <a:xfrm>
                      <a:off x="5620117" y="1184853"/>
                      <a:ext cx="923702" cy="324103"/>
                    </a:xfrm>
                    <a:prstGeom prst="can">
                      <a:avLst>
                        <a:gd name="adj" fmla="val 50000"/>
                      </a:avLst>
                    </a:prstGeom>
                    <a:gradFill flip="none" rotWithShape="1">
                      <a:gsLst>
                        <a:gs pos="73000">
                          <a:srgbClr val="31859C"/>
                        </a:gs>
                        <a:gs pos="49000">
                          <a:srgbClr val="CFFFF7"/>
                        </a:gs>
                        <a:gs pos="27000">
                          <a:srgbClr val="31859C"/>
                        </a:gs>
                      </a:gsLst>
                      <a:lin ang="0" scaled="1"/>
                      <a:tileRect/>
                    </a:gra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endParaRPr lang="en-US">
                        <a:latin typeface="+mj-lt"/>
                      </a:endParaRPr>
                    </a:p>
                  </p:txBody>
                </p:sp>
              </p:grpSp>
              <p:sp>
                <p:nvSpPr>
                  <p:cNvPr id="91" name="Can 90"/>
                  <p:cNvSpPr/>
                  <p:nvPr/>
                </p:nvSpPr>
                <p:spPr>
                  <a:xfrm>
                    <a:off x="3752539" y="2989548"/>
                    <a:ext cx="346687" cy="188208"/>
                  </a:xfrm>
                  <a:prstGeom prst="can">
                    <a:avLst>
                      <a:gd name="adj" fmla="val 50000"/>
                    </a:avLst>
                  </a:prstGeom>
                  <a:gradFill flip="none" rotWithShape="1">
                    <a:gsLst>
                      <a:gs pos="73000">
                        <a:srgbClr val="31859C"/>
                      </a:gs>
                      <a:gs pos="49000">
                        <a:srgbClr val="CFFFF7"/>
                      </a:gs>
                      <a:gs pos="27000">
                        <a:srgbClr val="31859C"/>
                      </a:gs>
                    </a:gsLst>
                    <a:lin ang="0" scaled="1"/>
                    <a:tileRect/>
                  </a:grad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92" name="Oval 91"/>
                  <p:cNvSpPr/>
                  <p:nvPr/>
                </p:nvSpPr>
                <p:spPr>
                  <a:xfrm flipV="1">
                    <a:off x="3754658" y="2982342"/>
                    <a:ext cx="337680" cy="95290"/>
                  </a:xfrm>
                  <a:prstGeom prst="ellipse">
                    <a:avLst/>
                  </a:prstGeom>
                  <a:gradFill>
                    <a:gsLst>
                      <a:gs pos="0">
                        <a:srgbClr val="41B3D3"/>
                      </a:gs>
                      <a:gs pos="64000">
                        <a:srgbClr val="31859C"/>
                      </a:gs>
                    </a:gsLst>
                  </a:gra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</p:grpSp>
          </p:grpSp>
          <p:grpSp>
            <p:nvGrpSpPr>
              <p:cNvPr id="83" name="Group 82"/>
              <p:cNvGrpSpPr/>
              <p:nvPr/>
            </p:nvGrpSpPr>
            <p:grpSpPr>
              <a:xfrm>
                <a:off x="4031977" y="2201082"/>
                <a:ext cx="763067" cy="677108"/>
                <a:chOff x="285478" y="1093412"/>
                <a:chExt cx="763067" cy="677108"/>
              </a:xfrm>
            </p:grpSpPr>
            <p:sp>
              <p:nvSpPr>
                <p:cNvPr id="84" name="Can 83"/>
                <p:cNvSpPr/>
                <p:nvPr/>
              </p:nvSpPr>
              <p:spPr>
                <a:xfrm>
                  <a:off x="285478" y="1333788"/>
                  <a:ext cx="763067" cy="397411"/>
                </a:xfrm>
                <a:prstGeom prst="can">
                  <a:avLst>
                    <a:gd name="adj" fmla="val 50000"/>
                  </a:avLst>
                </a:prstGeom>
                <a:solidFill>
                  <a:srgbClr val="31859C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atin typeface="+mj-lt"/>
                  </a:endParaRPr>
                </a:p>
              </p:txBody>
            </p:sp>
            <p:sp>
              <p:nvSpPr>
                <p:cNvPr id="85" name="TextBox 84"/>
                <p:cNvSpPr txBox="1"/>
                <p:nvPr/>
              </p:nvSpPr>
              <p:spPr>
                <a:xfrm>
                  <a:off x="351019" y="1093412"/>
                  <a:ext cx="687420" cy="677108"/>
                </a:xfrm>
                <a:prstGeom prst="rect">
                  <a:avLst/>
                </a:prstGeom>
                <a:noFill/>
                <a:scene3d>
                  <a:camera prst="isometricOffAxis1Top"/>
                  <a:lightRig rig="threePt" dir="t"/>
                </a:scene3d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b="1" dirty="0">
                      <a:solidFill>
                        <a:srgbClr val="F2F2F2"/>
                      </a:solidFill>
                      <a:latin typeface="+mj-lt"/>
                    </a:rPr>
                    <a:t>Front</a:t>
                  </a:r>
                </a:p>
                <a:p>
                  <a:r>
                    <a:rPr lang="en-US" sz="900" b="1" dirty="0">
                      <a:solidFill>
                        <a:srgbClr val="F2F2F2"/>
                      </a:solidFill>
                      <a:latin typeface="+mj-lt"/>
                    </a:rPr>
                    <a:t>office service</a:t>
                  </a:r>
                </a:p>
              </p:txBody>
            </p:sp>
          </p:grpSp>
        </p:grpSp>
        <p:grpSp>
          <p:nvGrpSpPr>
            <p:cNvPr id="54" name="Group 53"/>
            <p:cNvGrpSpPr/>
            <p:nvPr/>
          </p:nvGrpSpPr>
          <p:grpSpPr>
            <a:xfrm>
              <a:off x="2849804" y="2380424"/>
              <a:ext cx="776208" cy="1219364"/>
              <a:chOff x="2849804" y="2380424"/>
              <a:chExt cx="776208" cy="1219364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2857391" y="2659514"/>
                <a:ext cx="768621" cy="940274"/>
                <a:chOff x="2825480" y="2493589"/>
                <a:chExt cx="768621" cy="940274"/>
              </a:xfrm>
            </p:grpSpPr>
            <p:sp>
              <p:nvSpPr>
                <p:cNvPr id="73" name="Can 72"/>
                <p:cNvSpPr/>
                <p:nvPr/>
              </p:nvSpPr>
              <p:spPr>
                <a:xfrm>
                  <a:off x="2825480" y="2514600"/>
                  <a:ext cx="767562" cy="919263"/>
                </a:xfrm>
                <a:prstGeom prst="can">
                  <a:avLst>
                    <a:gd name="adj" fmla="val 20211"/>
                  </a:avLst>
                </a:prstGeom>
                <a:pattFill prst="ltUpDiag">
                  <a:fgClr>
                    <a:srgbClr val="31859C"/>
                  </a:fgClr>
                  <a:bgClr>
                    <a:prstClr val="white"/>
                  </a:bgClr>
                </a:patt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grpSp>
              <p:nvGrpSpPr>
                <p:cNvPr id="74" name="Group 73"/>
                <p:cNvGrpSpPr/>
                <p:nvPr/>
              </p:nvGrpSpPr>
              <p:grpSpPr>
                <a:xfrm>
                  <a:off x="2829635" y="2493589"/>
                  <a:ext cx="764466" cy="861624"/>
                  <a:chOff x="2829635" y="2493589"/>
                  <a:chExt cx="764466" cy="861624"/>
                </a:xfrm>
              </p:grpSpPr>
              <p:grpSp>
                <p:nvGrpSpPr>
                  <p:cNvPr id="75" name="Group 74"/>
                  <p:cNvGrpSpPr/>
                  <p:nvPr/>
                </p:nvGrpSpPr>
                <p:grpSpPr>
                  <a:xfrm>
                    <a:off x="3159052" y="3061516"/>
                    <a:ext cx="372838" cy="291271"/>
                    <a:chOff x="5619182" y="1184853"/>
                    <a:chExt cx="1173462" cy="446268"/>
                  </a:xfrm>
                </p:grpSpPr>
                <p:grpSp>
                  <p:nvGrpSpPr>
                    <p:cNvPr id="78" name="Group 77"/>
                    <p:cNvGrpSpPr/>
                    <p:nvPr/>
                  </p:nvGrpSpPr>
                  <p:grpSpPr>
                    <a:xfrm>
                      <a:off x="5619182" y="1184853"/>
                      <a:ext cx="1173462" cy="446268"/>
                      <a:chOff x="5619184" y="1184853"/>
                      <a:chExt cx="924635" cy="501582"/>
                    </a:xfrm>
                  </p:grpSpPr>
                  <p:sp>
                    <p:nvSpPr>
                      <p:cNvPr id="80" name="Can 79"/>
                      <p:cNvSpPr/>
                      <p:nvPr/>
                    </p:nvSpPr>
                    <p:spPr>
                      <a:xfrm>
                        <a:off x="5619184" y="1362334"/>
                        <a:ext cx="923701" cy="324101"/>
                      </a:xfrm>
                      <a:prstGeom prst="can">
                        <a:avLst>
                          <a:gd name="adj" fmla="val 50000"/>
                        </a:avLst>
                      </a:prstGeom>
                      <a:solidFill>
                        <a:srgbClr val="31859C"/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endParaRPr lang="en-US">
                          <a:latin typeface="+mj-lt"/>
                        </a:endParaRPr>
                      </a:p>
                    </p:txBody>
                  </p:sp>
                  <p:sp>
                    <p:nvSpPr>
                      <p:cNvPr id="81" name="Can 80"/>
                      <p:cNvSpPr/>
                      <p:nvPr/>
                    </p:nvSpPr>
                    <p:spPr>
                      <a:xfrm>
                        <a:off x="5620117" y="1184853"/>
                        <a:ext cx="923702" cy="324103"/>
                      </a:xfrm>
                      <a:prstGeom prst="can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73000">
                            <a:srgbClr val="31859C"/>
                          </a:gs>
                          <a:gs pos="49000">
                            <a:srgbClr val="CFFFF7"/>
                          </a:gs>
                          <a:gs pos="27000">
                            <a:srgbClr val="31859C"/>
                          </a:gs>
                        </a:gsLst>
                        <a:lin ang="0" scaled="1"/>
                        <a:tileRect/>
                      </a:gra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endParaRPr lang="en-US">
                          <a:latin typeface="+mj-lt"/>
                        </a:endParaRPr>
                      </a:p>
                    </p:txBody>
                  </p:sp>
                </p:grpSp>
                <p:sp>
                  <p:nvSpPr>
                    <p:cNvPr id="79" name="Oval 78"/>
                    <p:cNvSpPr/>
                    <p:nvPr/>
                  </p:nvSpPr>
                  <p:spPr>
                    <a:xfrm>
                      <a:off x="5627524" y="1194218"/>
                      <a:ext cx="1141818" cy="145636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rgbClr val="41B3D3"/>
                        </a:gs>
                        <a:gs pos="64000">
                          <a:srgbClr val="31859C"/>
                        </a:gs>
                      </a:gsLst>
                    </a:gra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+mj-lt"/>
                      </a:endParaRPr>
                    </a:p>
                  </p:txBody>
                </p:sp>
              </p:grpSp>
              <p:pic>
                <p:nvPicPr>
                  <p:cNvPr id="76" name="Picture 75"/>
                  <p:cNvPicPr>
                    <a:picLocks noChangeAspect="1"/>
                  </p:cNvPicPr>
                  <p:nvPr/>
                </p:nvPicPr>
                <p:blipFill>
                  <a:blip r:embed="rId4">
                    <a:duotone>
                      <a:schemeClr val="accent5">
                        <a:shade val="45000"/>
                        <a:satMod val="135000"/>
                      </a:schemeClr>
                      <a:prstClr val="white"/>
                    </a:duotone>
                  </a:blip>
                  <a:stretch>
                    <a:fillRect/>
                  </a:stretch>
                </p:blipFill>
                <p:spPr>
                  <a:xfrm>
                    <a:off x="2868433" y="2974134"/>
                    <a:ext cx="220712" cy="381079"/>
                  </a:xfrm>
                  <a:prstGeom prst="rect">
                    <a:avLst/>
                  </a:prstGeom>
                </p:spPr>
              </p:pic>
              <p:sp>
                <p:nvSpPr>
                  <p:cNvPr id="77" name="Oval 76"/>
                  <p:cNvSpPr/>
                  <p:nvPr/>
                </p:nvSpPr>
                <p:spPr>
                  <a:xfrm>
                    <a:off x="2829635" y="2493589"/>
                    <a:ext cx="764466" cy="20367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41B3D3"/>
                      </a:gs>
                      <a:gs pos="64000">
                        <a:srgbClr val="31859C"/>
                      </a:gs>
                    </a:gsLst>
                  </a:gra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</p:grpSp>
          </p:grpSp>
          <p:grpSp>
            <p:nvGrpSpPr>
              <p:cNvPr id="70" name="Group 69"/>
              <p:cNvGrpSpPr/>
              <p:nvPr/>
            </p:nvGrpSpPr>
            <p:grpSpPr>
              <a:xfrm>
                <a:off x="2849804" y="2380424"/>
                <a:ext cx="763067" cy="608116"/>
                <a:chOff x="285478" y="1133672"/>
                <a:chExt cx="763067" cy="608116"/>
              </a:xfrm>
            </p:grpSpPr>
            <p:sp>
              <p:nvSpPr>
                <p:cNvPr id="71" name="Can 70"/>
                <p:cNvSpPr/>
                <p:nvPr/>
              </p:nvSpPr>
              <p:spPr>
                <a:xfrm>
                  <a:off x="285478" y="1333788"/>
                  <a:ext cx="763067" cy="391413"/>
                </a:xfrm>
                <a:prstGeom prst="can">
                  <a:avLst>
                    <a:gd name="adj" fmla="val 50000"/>
                  </a:avLst>
                </a:prstGeom>
                <a:solidFill>
                  <a:srgbClr val="31859C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atin typeface="+mj-lt"/>
                  </a:endParaRPr>
                </a:p>
              </p:txBody>
            </p:sp>
            <p:sp>
              <p:nvSpPr>
                <p:cNvPr id="72" name="TextBox 71"/>
                <p:cNvSpPr txBox="1"/>
                <p:nvPr/>
              </p:nvSpPr>
              <p:spPr>
                <a:xfrm>
                  <a:off x="351019" y="1133672"/>
                  <a:ext cx="687420" cy="608116"/>
                </a:xfrm>
                <a:prstGeom prst="rect">
                  <a:avLst/>
                </a:prstGeom>
                <a:noFill/>
                <a:scene3d>
                  <a:camera prst="isometricOffAxis1Top"/>
                  <a:lightRig rig="threePt" dir="t"/>
                </a:scene3d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88" b="1" dirty="0">
                      <a:solidFill>
                        <a:srgbClr val="F2F2F2"/>
                      </a:solidFill>
                      <a:latin typeface="+mj-lt"/>
                    </a:rPr>
                    <a:t>Front</a:t>
                  </a:r>
                </a:p>
                <a:p>
                  <a:r>
                    <a:rPr lang="en-US" sz="788" b="1" dirty="0">
                      <a:solidFill>
                        <a:srgbClr val="F2F2F2"/>
                      </a:solidFill>
                      <a:latin typeface="+mj-lt"/>
                    </a:rPr>
                    <a:t>office service</a:t>
                  </a:r>
                </a:p>
              </p:txBody>
            </p:sp>
          </p:grpSp>
        </p:grpSp>
        <p:grpSp>
          <p:nvGrpSpPr>
            <p:cNvPr id="55" name="Group 54"/>
            <p:cNvGrpSpPr/>
            <p:nvPr/>
          </p:nvGrpSpPr>
          <p:grpSpPr>
            <a:xfrm>
              <a:off x="5808387" y="1811797"/>
              <a:ext cx="727016" cy="1723514"/>
              <a:chOff x="5808387" y="1811797"/>
              <a:chExt cx="727016" cy="1723514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5818733" y="2078597"/>
                <a:ext cx="715429" cy="1456714"/>
                <a:chOff x="4601489" y="1980405"/>
                <a:chExt cx="715429" cy="1456714"/>
              </a:xfrm>
            </p:grpSpPr>
            <p:sp>
              <p:nvSpPr>
                <p:cNvPr id="60" name="Can 59"/>
                <p:cNvSpPr/>
                <p:nvPr/>
              </p:nvSpPr>
              <p:spPr>
                <a:xfrm>
                  <a:off x="4601489" y="2015067"/>
                  <a:ext cx="714446" cy="1422052"/>
                </a:xfrm>
                <a:prstGeom prst="can">
                  <a:avLst>
                    <a:gd name="adj" fmla="val 20211"/>
                  </a:avLst>
                </a:prstGeom>
                <a:pattFill prst="ltUpDiag">
                  <a:fgClr>
                    <a:srgbClr val="31859C"/>
                  </a:fgClr>
                  <a:bgClr>
                    <a:prstClr val="white"/>
                  </a:bgClr>
                </a:patt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pic>
              <p:nvPicPr>
                <p:cNvPr id="61" name="Picture 60"/>
                <p:cNvPicPr>
                  <a:picLocks noChangeAspect="1"/>
                </p:cNvPicPr>
                <p:nvPr/>
              </p:nvPicPr>
              <p:blipFill>
                <a:blip r:embed="rId4"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4641470" y="3004687"/>
                  <a:ext cx="205439" cy="353780"/>
                </a:xfrm>
                <a:prstGeom prst="rect">
                  <a:avLst/>
                </a:prstGeom>
              </p:spPr>
            </p:pic>
            <p:sp>
              <p:nvSpPr>
                <p:cNvPr id="62" name="Oval 61"/>
                <p:cNvSpPr/>
                <p:nvPr/>
              </p:nvSpPr>
              <p:spPr>
                <a:xfrm>
                  <a:off x="4605354" y="1980405"/>
                  <a:ext cx="711564" cy="203676"/>
                </a:xfrm>
                <a:prstGeom prst="ellipse">
                  <a:avLst/>
                </a:prstGeom>
                <a:gradFill>
                  <a:gsLst>
                    <a:gs pos="0">
                      <a:srgbClr val="41B3D3"/>
                    </a:gs>
                    <a:gs pos="64000">
                      <a:srgbClr val="31859C"/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grpSp>
              <p:nvGrpSpPr>
                <p:cNvPr id="63" name="Group 62"/>
                <p:cNvGrpSpPr/>
                <p:nvPr/>
              </p:nvGrpSpPr>
              <p:grpSpPr>
                <a:xfrm>
                  <a:off x="4911977" y="3064772"/>
                  <a:ext cx="347038" cy="291272"/>
                  <a:chOff x="5619184" y="1184853"/>
                  <a:chExt cx="924635" cy="501582"/>
                </a:xfrm>
              </p:grpSpPr>
              <p:sp>
                <p:nvSpPr>
                  <p:cNvPr id="67" name="Can 66"/>
                  <p:cNvSpPr/>
                  <p:nvPr/>
                </p:nvSpPr>
                <p:spPr>
                  <a:xfrm>
                    <a:off x="5619184" y="1362334"/>
                    <a:ext cx="923701" cy="324101"/>
                  </a:xfrm>
                  <a:prstGeom prst="can">
                    <a:avLst>
                      <a:gd name="adj" fmla="val 50000"/>
                    </a:avLst>
                  </a:prstGeom>
                  <a:solidFill>
                    <a:srgbClr val="31859C"/>
                  </a:solid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68" name="Can 67"/>
                  <p:cNvSpPr/>
                  <p:nvPr/>
                </p:nvSpPr>
                <p:spPr>
                  <a:xfrm>
                    <a:off x="5620117" y="1184853"/>
                    <a:ext cx="923702" cy="324103"/>
                  </a:xfrm>
                  <a:prstGeom prst="can">
                    <a:avLst>
                      <a:gd name="adj" fmla="val 50000"/>
                    </a:avLst>
                  </a:prstGeom>
                  <a:gradFill flip="none" rotWithShape="1">
                    <a:gsLst>
                      <a:gs pos="73000">
                        <a:srgbClr val="31859C"/>
                      </a:gs>
                      <a:gs pos="49000">
                        <a:srgbClr val="CFFFF7"/>
                      </a:gs>
                      <a:gs pos="27000">
                        <a:srgbClr val="31859C"/>
                      </a:gs>
                    </a:gsLst>
                    <a:lin ang="0" scaled="1"/>
                    <a:tileRect/>
                  </a:grad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</p:grpSp>
            <p:sp>
              <p:nvSpPr>
                <p:cNvPr id="64" name="Can 63"/>
                <p:cNvSpPr/>
                <p:nvPr/>
              </p:nvSpPr>
              <p:spPr>
                <a:xfrm>
                  <a:off x="4912329" y="2967402"/>
                  <a:ext cx="346687" cy="188208"/>
                </a:xfrm>
                <a:prstGeom prst="can">
                  <a:avLst>
                    <a:gd name="adj" fmla="val 50000"/>
                  </a:avLst>
                </a:prstGeom>
                <a:gradFill flip="none" rotWithShape="1">
                  <a:gsLst>
                    <a:gs pos="73000">
                      <a:srgbClr val="31859C"/>
                    </a:gs>
                    <a:gs pos="49000">
                      <a:srgbClr val="CFFFF7"/>
                    </a:gs>
                    <a:gs pos="27000">
                      <a:srgbClr val="31859C"/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65" name="Can 64"/>
                <p:cNvSpPr/>
                <p:nvPr/>
              </p:nvSpPr>
              <p:spPr>
                <a:xfrm>
                  <a:off x="4916562" y="2874273"/>
                  <a:ext cx="346687" cy="188208"/>
                </a:xfrm>
                <a:prstGeom prst="can">
                  <a:avLst>
                    <a:gd name="adj" fmla="val 50000"/>
                  </a:avLst>
                </a:prstGeom>
                <a:gradFill flip="none" rotWithShape="1">
                  <a:gsLst>
                    <a:gs pos="73000">
                      <a:srgbClr val="31859C"/>
                    </a:gs>
                    <a:gs pos="49000">
                      <a:srgbClr val="CFFFF7"/>
                    </a:gs>
                    <a:gs pos="27000">
                      <a:srgbClr val="31859C"/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 flipV="1">
                  <a:off x="4918680" y="2862830"/>
                  <a:ext cx="337680" cy="95290"/>
                </a:xfrm>
                <a:prstGeom prst="ellipse">
                  <a:avLst/>
                </a:prstGeom>
                <a:gradFill>
                  <a:gsLst>
                    <a:gs pos="0">
                      <a:srgbClr val="41B3D3"/>
                    </a:gs>
                    <a:gs pos="64000">
                      <a:srgbClr val="31859C"/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57" name="Group 56"/>
              <p:cNvGrpSpPr/>
              <p:nvPr/>
            </p:nvGrpSpPr>
            <p:grpSpPr>
              <a:xfrm>
                <a:off x="5808387" y="1811797"/>
                <a:ext cx="727016" cy="861775"/>
                <a:chOff x="285478" y="1093412"/>
                <a:chExt cx="763067" cy="861775"/>
              </a:xfrm>
            </p:grpSpPr>
            <p:sp>
              <p:nvSpPr>
                <p:cNvPr id="58" name="Can 57"/>
                <p:cNvSpPr/>
                <p:nvPr/>
              </p:nvSpPr>
              <p:spPr>
                <a:xfrm>
                  <a:off x="285478" y="1333788"/>
                  <a:ext cx="763067" cy="397411"/>
                </a:xfrm>
                <a:prstGeom prst="can">
                  <a:avLst>
                    <a:gd name="adj" fmla="val 50000"/>
                  </a:avLst>
                </a:prstGeom>
                <a:solidFill>
                  <a:srgbClr val="31859C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atin typeface="+mj-lt"/>
                  </a:endParaRPr>
                </a:p>
              </p:txBody>
            </p:sp>
            <p:sp>
              <p:nvSpPr>
                <p:cNvPr id="59" name="TextBox 58"/>
                <p:cNvSpPr txBox="1"/>
                <p:nvPr/>
              </p:nvSpPr>
              <p:spPr>
                <a:xfrm>
                  <a:off x="351018" y="1093412"/>
                  <a:ext cx="687420" cy="861775"/>
                </a:xfrm>
                <a:prstGeom prst="rect">
                  <a:avLst/>
                </a:prstGeom>
                <a:noFill/>
                <a:scene3d>
                  <a:camera prst="isometricOffAxis1Top"/>
                  <a:lightRig rig="threePt" dir="t"/>
                </a:scene3d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b="1" dirty="0">
                      <a:solidFill>
                        <a:srgbClr val="F2F2F2"/>
                      </a:solidFill>
                      <a:latin typeface="+mj-lt"/>
                    </a:rPr>
                    <a:t>Front</a:t>
                  </a:r>
                </a:p>
                <a:p>
                  <a:r>
                    <a:rPr lang="en-US" sz="900" b="1" dirty="0">
                      <a:solidFill>
                        <a:srgbClr val="F2F2F2"/>
                      </a:solidFill>
                      <a:latin typeface="+mj-lt"/>
                    </a:rPr>
                    <a:t>office service</a:t>
                  </a:r>
                </a:p>
              </p:txBody>
            </p:sp>
          </p:grpSp>
        </p:grpSp>
      </p:grpSp>
      <p:grpSp>
        <p:nvGrpSpPr>
          <p:cNvPr id="95" name="Group 94"/>
          <p:cNvGrpSpPr/>
          <p:nvPr/>
        </p:nvGrpSpPr>
        <p:grpSpPr>
          <a:xfrm>
            <a:off x="3814947" y="2693782"/>
            <a:ext cx="688424" cy="1284797"/>
            <a:chOff x="4628554" y="1889980"/>
            <a:chExt cx="752689" cy="1713063"/>
          </a:xfrm>
        </p:grpSpPr>
        <p:grpSp>
          <p:nvGrpSpPr>
            <p:cNvPr id="96" name="Group 95"/>
            <p:cNvGrpSpPr/>
            <p:nvPr/>
          </p:nvGrpSpPr>
          <p:grpSpPr>
            <a:xfrm>
              <a:off x="4633400" y="2277553"/>
              <a:ext cx="735789" cy="1325490"/>
              <a:chOff x="4601489" y="2111628"/>
              <a:chExt cx="715429" cy="1325490"/>
            </a:xfrm>
          </p:grpSpPr>
          <p:sp>
            <p:nvSpPr>
              <p:cNvPr id="100" name="Can 99"/>
              <p:cNvSpPr/>
              <p:nvPr/>
            </p:nvSpPr>
            <p:spPr>
              <a:xfrm>
                <a:off x="4601489" y="2142067"/>
                <a:ext cx="714446" cy="1295051"/>
              </a:xfrm>
              <a:prstGeom prst="can">
                <a:avLst>
                  <a:gd name="adj" fmla="val 20211"/>
                </a:avLst>
              </a:prstGeom>
              <a:pattFill prst="ltUpDiag">
                <a:fgClr>
                  <a:srgbClr val="31859C"/>
                </a:fgClr>
                <a:bgClr>
                  <a:prstClr val="white"/>
                </a:bgClr>
              </a:patt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>
                  <a:latin typeface="+mj-lt"/>
                </a:endParaRPr>
              </a:p>
            </p:txBody>
          </p:sp>
          <p:pic>
            <p:nvPicPr>
              <p:cNvPr id="101" name="Picture 100"/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4641470" y="3004687"/>
                <a:ext cx="205439" cy="353780"/>
              </a:xfrm>
              <a:prstGeom prst="rect">
                <a:avLst/>
              </a:prstGeom>
            </p:spPr>
          </p:pic>
          <p:sp>
            <p:nvSpPr>
              <p:cNvPr id="102" name="Oval 101"/>
              <p:cNvSpPr/>
              <p:nvPr/>
            </p:nvSpPr>
            <p:spPr>
              <a:xfrm>
                <a:off x="4605354" y="2111628"/>
                <a:ext cx="711564" cy="203676"/>
              </a:xfrm>
              <a:prstGeom prst="ellipse">
                <a:avLst/>
              </a:prstGeom>
              <a:gradFill>
                <a:gsLst>
                  <a:gs pos="0">
                    <a:srgbClr val="41B3D3"/>
                  </a:gs>
                  <a:gs pos="64000">
                    <a:srgbClr val="31859C"/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grpSp>
            <p:nvGrpSpPr>
              <p:cNvPr id="103" name="Group 102"/>
              <p:cNvGrpSpPr/>
              <p:nvPr/>
            </p:nvGrpSpPr>
            <p:grpSpPr>
              <a:xfrm>
                <a:off x="4911977" y="3064772"/>
                <a:ext cx="347038" cy="291272"/>
                <a:chOff x="5619184" y="1184853"/>
                <a:chExt cx="924635" cy="501582"/>
              </a:xfrm>
            </p:grpSpPr>
            <p:sp>
              <p:nvSpPr>
                <p:cNvPr id="107" name="Can 106"/>
                <p:cNvSpPr/>
                <p:nvPr/>
              </p:nvSpPr>
              <p:spPr>
                <a:xfrm>
                  <a:off x="5619184" y="1362334"/>
                  <a:ext cx="923701" cy="324101"/>
                </a:xfrm>
                <a:prstGeom prst="can">
                  <a:avLst>
                    <a:gd name="adj" fmla="val 50000"/>
                  </a:avLst>
                </a:prstGeom>
                <a:solidFill>
                  <a:srgbClr val="31859C"/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08" name="Can 107"/>
                <p:cNvSpPr/>
                <p:nvPr/>
              </p:nvSpPr>
              <p:spPr>
                <a:xfrm>
                  <a:off x="5620117" y="1184853"/>
                  <a:ext cx="923702" cy="324103"/>
                </a:xfrm>
                <a:prstGeom prst="can">
                  <a:avLst>
                    <a:gd name="adj" fmla="val 50000"/>
                  </a:avLst>
                </a:prstGeom>
                <a:gradFill flip="none" rotWithShape="1">
                  <a:gsLst>
                    <a:gs pos="73000">
                      <a:srgbClr val="31859C"/>
                    </a:gs>
                    <a:gs pos="49000">
                      <a:srgbClr val="CFFFF7"/>
                    </a:gs>
                    <a:gs pos="27000">
                      <a:srgbClr val="31859C"/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sp>
            <p:nvSpPr>
              <p:cNvPr id="104" name="Can 103"/>
              <p:cNvSpPr/>
              <p:nvPr/>
            </p:nvSpPr>
            <p:spPr>
              <a:xfrm>
                <a:off x="4912329" y="2967402"/>
                <a:ext cx="346687" cy="188208"/>
              </a:xfrm>
              <a:prstGeom prst="can">
                <a:avLst>
                  <a:gd name="adj" fmla="val 50000"/>
                </a:avLst>
              </a:prstGeom>
              <a:gradFill flip="none" rotWithShape="1">
                <a:gsLst>
                  <a:gs pos="73000">
                    <a:srgbClr val="31859C"/>
                  </a:gs>
                  <a:gs pos="49000">
                    <a:srgbClr val="CFFFF7"/>
                  </a:gs>
                  <a:gs pos="27000">
                    <a:srgbClr val="31859C"/>
                  </a:gs>
                </a:gsLst>
                <a:lin ang="0" scaled="1"/>
                <a:tileRect/>
              </a:gra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05" name="Can 104"/>
              <p:cNvSpPr/>
              <p:nvPr/>
            </p:nvSpPr>
            <p:spPr>
              <a:xfrm>
                <a:off x="4916562" y="2874273"/>
                <a:ext cx="346687" cy="188208"/>
              </a:xfrm>
              <a:prstGeom prst="can">
                <a:avLst>
                  <a:gd name="adj" fmla="val 50000"/>
                </a:avLst>
              </a:prstGeom>
              <a:gradFill flip="none" rotWithShape="1">
                <a:gsLst>
                  <a:gs pos="73000">
                    <a:srgbClr val="31859C"/>
                  </a:gs>
                  <a:gs pos="49000">
                    <a:srgbClr val="CFFFF7"/>
                  </a:gs>
                  <a:gs pos="27000">
                    <a:srgbClr val="31859C"/>
                  </a:gs>
                </a:gsLst>
                <a:lin ang="0" scaled="1"/>
                <a:tileRect/>
              </a:gra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06" name="Oval 105"/>
              <p:cNvSpPr/>
              <p:nvPr/>
            </p:nvSpPr>
            <p:spPr>
              <a:xfrm flipV="1">
                <a:off x="4918680" y="2862830"/>
                <a:ext cx="337680" cy="95290"/>
              </a:xfrm>
              <a:prstGeom prst="ellipse">
                <a:avLst/>
              </a:prstGeom>
              <a:gradFill>
                <a:gsLst>
                  <a:gs pos="0">
                    <a:srgbClr val="41B3D3"/>
                  </a:gs>
                  <a:gs pos="64000">
                    <a:srgbClr val="31859C"/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4628554" y="1889980"/>
              <a:ext cx="752689" cy="677108"/>
              <a:chOff x="285478" y="1085314"/>
              <a:chExt cx="767897" cy="749109"/>
            </a:xfrm>
          </p:grpSpPr>
          <p:sp>
            <p:nvSpPr>
              <p:cNvPr id="98" name="Can 97"/>
              <p:cNvSpPr/>
              <p:nvPr/>
            </p:nvSpPr>
            <p:spPr>
              <a:xfrm>
                <a:off x="285478" y="1333788"/>
                <a:ext cx="763067" cy="397411"/>
              </a:xfrm>
              <a:prstGeom prst="can">
                <a:avLst>
                  <a:gd name="adj" fmla="val 50000"/>
                </a:avLst>
              </a:prstGeom>
              <a:solidFill>
                <a:srgbClr val="31859C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+mj-lt"/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365955" y="1085314"/>
                <a:ext cx="687420" cy="749109"/>
              </a:xfrm>
              <a:prstGeom prst="rect">
                <a:avLst/>
              </a:prstGeom>
              <a:noFill/>
              <a:scene3d>
                <a:camera prst="isometricOffAxis1To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>
                    <a:solidFill>
                      <a:srgbClr val="F2F2F2"/>
                    </a:solidFill>
                    <a:latin typeface="+mj-lt"/>
                  </a:rPr>
                  <a:t>Front</a:t>
                </a:r>
              </a:p>
              <a:p>
                <a:r>
                  <a:rPr lang="en-US" sz="900" b="1" dirty="0">
                    <a:solidFill>
                      <a:srgbClr val="F2F2F2"/>
                    </a:solidFill>
                    <a:latin typeface="+mj-lt"/>
                  </a:rPr>
                  <a:t>office service</a:t>
                </a:r>
              </a:p>
            </p:txBody>
          </p:sp>
        </p:grpSp>
      </p:grpSp>
      <p:grpSp>
        <p:nvGrpSpPr>
          <p:cNvPr id="109" name="Group 108"/>
          <p:cNvGrpSpPr/>
          <p:nvPr/>
        </p:nvGrpSpPr>
        <p:grpSpPr>
          <a:xfrm>
            <a:off x="2834738" y="2893176"/>
            <a:ext cx="749028" cy="1104758"/>
            <a:chOff x="3459701" y="2155838"/>
            <a:chExt cx="750574" cy="1473011"/>
          </a:xfrm>
        </p:grpSpPr>
        <p:grpSp>
          <p:nvGrpSpPr>
            <p:cNvPr id="110" name="Group 109"/>
            <p:cNvGrpSpPr/>
            <p:nvPr/>
          </p:nvGrpSpPr>
          <p:grpSpPr>
            <a:xfrm>
              <a:off x="3473610" y="2447293"/>
              <a:ext cx="715431" cy="1181556"/>
              <a:chOff x="3441699" y="2277708"/>
              <a:chExt cx="715431" cy="1181556"/>
            </a:xfrm>
          </p:grpSpPr>
          <p:sp>
            <p:nvSpPr>
              <p:cNvPr id="114" name="Can 113"/>
              <p:cNvSpPr/>
              <p:nvPr/>
            </p:nvSpPr>
            <p:spPr>
              <a:xfrm>
                <a:off x="3441699" y="2332567"/>
                <a:ext cx="714446" cy="1126697"/>
              </a:xfrm>
              <a:prstGeom prst="can">
                <a:avLst>
                  <a:gd name="adj" fmla="val 20211"/>
                </a:avLst>
              </a:prstGeom>
              <a:pattFill prst="ltUpDiag">
                <a:fgClr>
                  <a:srgbClr val="31859C"/>
                </a:fgClr>
                <a:bgClr>
                  <a:prstClr val="white"/>
                </a:bgClr>
              </a:patt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>
                  <a:latin typeface="+mj-lt"/>
                </a:endParaRPr>
              </a:p>
            </p:txBody>
          </p:sp>
          <p:pic>
            <p:nvPicPr>
              <p:cNvPr id="115" name="Picture 114"/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3481680" y="3026833"/>
                <a:ext cx="205439" cy="353780"/>
              </a:xfrm>
              <a:prstGeom prst="rect">
                <a:avLst/>
              </a:prstGeom>
            </p:spPr>
          </p:pic>
          <p:sp>
            <p:nvSpPr>
              <p:cNvPr id="116" name="Oval 115"/>
              <p:cNvSpPr/>
              <p:nvPr/>
            </p:nvSpPr>
            <p:spPr>
              <a:xfrm>
                <a:off x="3445566" y="2277708"/>
                <a:ext cx="711564" cy="203676"/>
              </a:xfrm>
              <a:prstGeom prst="ellipse">
                <a:avLst/>
              </a:prstGeom>
              <a:gradFill>
                <a:gsLst>
                  <a:gs pos="0">
                    <a:srgbClr val="41B3D3"/>
                  </a:gs>
                  <a:gs pos="64000">
                    <a:srgbClr val="31859C"/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grpSp>
            <p:nvGrpSpPr>
              <p:cNvPr id="117" name="Group 116"/>
              <p:cNvGrpSpPr/>
              <p:nvPr/>
            </p:nvGrpSpPr>
            <p:grpSpPr>
              <a:xfrm>
                <a:off x="3752187" y="2982342"/>
                <a:ext cx="347039" cy="395848"/>
                <a:chOff x="3752187" y="2982342"/>
                <a:chExt cx="347039" cy="395848"/>
              </a:xfrm>
            </p:grpSpPr>
            <p:grpSp>
              <p:nvGrpSpPr>
                <p:cNvPr id="118" name="Group 117"/>
                <p:cNvGrpSpPr/>
                <p:nvPr/>
              </p:nvGrpSpPr>
              <p:grpSpPr>
                <a:xfrm>
                  <a:off x="3752187" y="3086918"/>
                  <a:ext cx="347038" cy="291272"/>
                  <a:chOff x="5619184" y="1184853"/>
                  <a:chExt cx="924635" cy="501582"/>
                </a:xfrm>
              </p:grpSpPr>
              <p:sp>
                <p:nvSpPr>
                  <p:cNvPr id="121" name="Can 120"/>
                  <p:cNvSpPr/>
                  <p:nvPr/>
                </p:nvSpPr>
                <p:spPr>
                  <a:xfrm>
                    <a:off x="5619184" y="1362334"/>
                    <a:ext cx="923701" cy="324101"/>
                  </a:xfrm>
                  <a:prstGeom prst="can">
                    <a:avLst>
                      <a:gd name="adj" fmla="val 50000"/>
                    </a:avLst>
                  </a:prstGeom>
                  <a:solidFill>
                    <a:srgbClr val="31859C"/>
                  </a:solid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122" name="Can 121"/>
                  <p:cNvSpPr/>
                  <p:nvPr/>
                </p:nvSpPr>
                <p:spPr>
                  <a:xfrm>
                    <a:off x="5620117" y="1184853"/>
                    <a:ext cx="923702" cy="324103"/>
                  </a:xfrm>
                  <a:prstGeom prst="can">
                    <a:avLst>
                      <a:gd name="adj" fmla="val 50000"/>
                    </a:avLst>
                  </a:prstGeom>
                  <a:gradFill flip="none" rotWithShape="1">
                    <a:gsLst>
                      <a:gs pos="73000">
                        <a:srgbClr val="31859C"/>
                      </a:gs>
                      <a:gs pos="49000">
                        <a:srgbClr val="CFFFF7"/>
                      </a:gs>
                      <a:gs pos="27000">
                        <a:srgbClr val="31859C"/>
                      </a:gs>
                    </a:gsLst>
                    <a:lin ang="0" scaled="1"/>
                    <a:tileRect/>
                  </a:grad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</p:grpSp>
            <p:sp>
              <p:nvSpPr>
                <p:cNvPr id="119" name="Can 118"/>
                <p:cNvSpPr/>
                <p:nvPr/>
              </p:nvSpPr>
              <p:spPr>
                <a:xfrm>
                  <a:off x="3752539" y="2989548"/>
                  <a:ext cx="346687" cy="188208"/>
                </a:xfrm>
                <a:prstGeom prst="can">
                  <a:avLst>
                    <a:gd name="adj" fmla="val 50000"/>
                  </a:avLst>
                </a:prstGeom>
                <a:gradFill flip="none" rotWithShape="1">
                  <a:gsLst>
                    <a:gs pos="73000">
                      <a:srgbClr val="31859C"/>
                    </a:gs>
                    <a:gs pos="49000">
                      <a:srgbClr val="CFFFF7"/>
                    </a:gs>
                    <a:gs pos="27000">
                      <a:srgbClr val="31859C"/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20" name="Oval 119"/>
                <p:cNvSpPr/>
                <p:nvPr/>
              </p:nvSpPr>
              <p:spPr>
                <a:xfrm flipV="1">
                  <a:off x="3754658" y="2982342"/>
                  <a:ext cx="337680" cy="95290"/>
                </a:xfrm>
                <a:prstGeom prst="ellipse">
                  <a:avLst/>
                </a:prstGeom>
                <a:gradFill>
                  <a:gsLst>
                    <a:gs pos="0">
                      <a:srgbClr val="41B3D3"/>
                    </a:gs>
                    <a:gs pos="64000">
                      <a:srgbClr val="31859C"/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</p:grpSp>
        </p:grpSp>
        <p:grpSp>
          <p:nvGrpSpPr>
            <p:cNvPr id="111" name="Group 110"/>
            <p:cNvGrpSpPr/>
            <p:nvPr/>
          </p:nvGrpSpPr>
          <p:grpSpPr>
            <a:xfrm>
              <a:off x="3459701" y="2155838"/>
              <a:ext cx="750574" cy="592556"/>
              <a:chOff x="285478" y="1038920"/>
              <a:chExt cx="783526" cy="789406"/>
            </a:xfrm>
          </p:grpSpPr>
          <p:sp>
            <p:nvSpPr>
              <p:cNvPr id="112" name="Can 111"/>
              <p:cNvSpPr/>
              <p:nvPr/>
            </p:nvSpPr>
            <p:spPr>
              <a:xfrm>
                <a:off x="285478" y="1333789"/>
                <a:ext cx="763067" cy="451047"/>
              </a:xfrm>
              <a:prstGeom prst="can">
                <a:avLst>
                  <a:gd name="adj" fmla="val 50000"/>
                </a:avLst>
              </a:prstGeom>
              <a:solidFill>
                <a:srgbClr val="31859C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+mj-lt"/>
                </a:endParaRPr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381584" y="1038920"/>
                <a:ext cx="687420" cy="789406"/>
              </a:xfrm>
              <a:prstGeom prst="rect">
                <a:avLst/>
              </a:prstGeom>
              <a:noFill/>
              <a:scene3d>
                <a:camera prst="isometricOffAxis1To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en-US" sz="788" b="1" dirty="0">
                    <a:solidFill>
                      <a:srgbClr val="F2F2F2"/>
                    </a:solidFill>
                    <a:latin typeface="+mj-lt"/>
                  </a:rPr>
                  <a:t>Front</a:t>
                </a:r>
              </a:p>
              <a:p>
                <a:r>
                  <a:rPr lang="en-US" sz="750" b="1" dirty="0">
                    <a:solidFill>
                      <a:srgbClr val="F2F2F2"/>
                    </a:solidFill>
                    <a:latin typeface="+mj-lt"/>
                  </a:rPr>
                  <a:t>office service</a:t>
                </a:r>
              </a:p>
            </p:txBody>
          </p:sp>
        </p:grpSp>
      </p:grpSp>
      <p:grpSp>
        <p:nvGrpSpPr>
          <p:cNvPr id="123" name="Group 122"/>
          <p:cNvGrpSpPr/>
          <p:nvPr/>
        </p:nvGrpSpPr>
        <p:grpSpPr>
          <a:xfrm>
            <a:off x="1802377" y="2629237"/>
            <a:ext cx="3607446" cy="1362789"/>
            <a:chOff x="1940204" y="1964197"/>
            <a:chExt cx="4809928" cy="1817052"/>
          </a:xfrm>
        </p:grpSpPr>
        <p:grpSp>
          <p:nvGrpSpPr>
            <p:cNvPr id="124" name="Group 123"/>
            <p:cNvGrpSpPr/>
            <p:nvPr/>
          </p:nvGrpSpPr>
          <p:grpSpPr>
            <a:xfrm>
              <a:off x="5960787" y="1964197"/>
              <a:ext cx="789345" cy="1723514"/>
              <a:chOff x="5960787" y="1964197"/>
              <a:chExt cx="789345" cy="1723514"/>
            </a:xfrm>
          </p:grpSpPr>
          <p:grpSp>
            <p:nvGrpSpPr>
              <p:cNvPr id="150" name="Group 149"/>
              <p:cNvGrpSpPr/>
              <p:nvPr/>
            </p:nvGrpSpPr>
            <p:grpSpPr>
              <a:xfrm>
                <a:off x="5960787" y="1964197"/>
                <a:ext cx="727016" cy="1723514"/>
                <a:chOff x="5960787" y="1964197"/>
                <a:chExt cx="727016" cy="1723514"/>
              </a:xfrm>
            </p:grpSpPr>
            <p:sp>
              <p:nvSpPr>
                <p:cNvPr id="152" name="Can 151"/>
                <p:cNvSpPr/>
                <p:nvPr/>
              </p:nvSpPr>
              <p:spPr>
                <a:xfrm>
                  <a:off x="5971133" y="2265659"/>
                  <a:ext cx="714446" cy="1422052"/>
                </a:xfrm>
                <a:prstGeom prst="can">
                  <a:avLst>
                    <a:gd name="adj" fmla="val 20211"/>
                  </a:avLst>
                </a:prstGeom>
                <a:pattFill prst="ltUpDiag">
                  <a:fgClr>
                    <a:srgbClr val="31859C"/>
                  </a:fgClr>
                  <a:bgClr>
                    <a:prstClr val="white"/>
                  </a:bgClr>
                </a:patt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53" name="Can 152"/>
                <p:cNvSpPr/>
                <p:nvPr/>
              </p:nvSpPr>
              <p:spPr>
                <a:xfrm>
                  <a:off x="5960787" y="2204573"/>
                  <a:ext cx="727016" cy="397411"/>
                </a:xfrm>
                <a:prstGeom prst="can">
                  <a:avLst>
                    <a:gd name="adj" fmla="val 50000"/>
                  </a:avLst>
                </a:prstGeom>
                <a:solidFill>
                  <a:srgbClr val="31859C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atin typeface="+mj-lt"/>
                  </a:endParaRPr>
                </a:p>
              </p:txBody>
            </p:sp>
            <p:sp>
              <p:nvSpPr>
                <p:cNvPr id="154" name="TextBox 153"/>
                <p:cNvSpPr txBox="1"/>
                <p:nvPr/>
              </p:nvSpPr>
              <p:spPr>
                <a:xfrm>
                  <a:off x="6023232" y="1964197"/>
                  <a:ext cx="654943" cy="861774"/>
                </a:xfrm>
                <a:prstGeom prst="rect">
                  <a:avLst/>
                </a:prstGeom>
                <a:noFill/>
                <a:scene3d>
                  <a:camera prst="isometricOffAxis1Top"/>
                  <a:lightRig rig="threePt" dir="t"/>
                </a:scene3d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b="1" dirty="0">
                      <a:solidFill>
                        <a:srgbClr val="F2F2F2"/>
                      </a:solidFill>
                      <a:latin typeface="+mj-lt"/>
                    </a:rPr>
                    <a:t>Front</a:t>
                  </a:r>
                </a:p>
                <a:p>
                  <a:r>
                    <a:rPr lang="en-US" sz="900" b="1" dirty="0">
                      <a:solidFill>
                        <a:srgbClr val="F2F2F2"/>
                      </a:solidFill>
                      <a:latin typeface="+mj-lt"/>
                    </a:rPr>
                    <a:t>office service</a:t>
                  </a:r>
                </a:p>
              </p:txBody>
            </p:sp>
          </p:grpSp>
          <p:pic>
            <p:nvPicPr>
              <p:cNvPr id="151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73800" y="2743913"/>
                <a:ext cx="776332" cy="7945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25" name="Group 124"/>
            <p:cNvGrpSpPr/>
            <p:nvPr/>
          </p:nvGrpSpPr>
          <p:grpSpPr>
            <a:xfrm>
              <a:off x="4615745" y="2042380"/>
              <a:ext cx="917898" cy="1713063"/>
              <a:chOff x="4615745" y="2042380"/>
              <a:chExt cx="917898" cy="1713063"/>
            </a:xfrm>
          </p:grpSpPr>
          <p:grpSp>
            <p:nvGrpSpPr>
              <p:cNvPr id="142" name="Group 141"/>
              <p:cNvGrpSpPr/>
              <p:nvPr/>
            </p:nvGrpSpPr>
            <p:grpSpPr>
              <a:xfrm>
                <a:off x="4615745" y="2042380"/>
                <a:ext cx="917898" cy="1713063"/>
                <a:chOff x="4628554" y="1889980"/>
                <a:chExt cx="752689" cy="1713063"/>
              </a:xfrm>
            </p:grpSpPr>
            <p:grpSp>
              <p:nvGrpSpPr>
                <p:cNvPr id="144" name="Group 143"/>
                <p:cNvGrpSpPr/>
                <p:nvPr/>
              </p:nvGrpSpPr>
              <p:grpSpPr>
                <a:xfrm>
                  <a:off x="4633400" y="2277553"/>
                  <a:ext cx="735789" cy="1325490"/>
                  <a:chOff x="4601489" y="2111628"/>
                  <a:chExt cx="715429" cy="1325490"/>
                </a:xfrm>
              </p:grpSpPr>
              <p:sp>
                <p:nvSpPr>
                  <p:cNvPr id="148" name="Can 147"/>
                  <p:cNvSpPr/>
                  <p:nvPr/>
                </p:nvSpPr>
                <p:spPr>
                  <a:xfrm>
                    <a:off x="4601489" y="2142067"/>
                    <a:ext cx="714446" cy="1295051"/>
                  </a:xfrm>
                  <a:prstGeom prst="can">
                    <a:avLst>
                      <a:gd name="adj" fmla="val 20211"/>
                    </a:avLst>
                  </a:prstGeom>
                  <a:pattFill prst="ltUpDiag">
                    <a:fgClr>
                      <a:srgbClr val="31859C"/>
                    </a:fgClr>
                    <a:bgClr>
                      <a:prstClr val="white"/>
                    </a:bgClr>
                  </a:patt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149" name="Oval 148"/>
                  <p:cNvSpPr/>
                  <p:nvPr/>
                </p:nvSpPr>
                <p:spPr>
                  <a:xfrm>
                    <a:off x="4605354" y="2111628"/>
                    <a:ext cx="711564" cy="20367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41B3D3"/>
                      </a:gs>
                      <a:gs pos="64000">
                        <a:srgbClr val="31859C"/>
                      </a:gs>
                    </a:gsLst>
                  </a:gra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</p:grpSp>
            <p:grpSp>
              <p:nvGrpSpPr>
                <p:cNvPr id="145" name="Group 144"/>
                <p:cNvGrpSpPr/>
                <p:nvPr/>
              </p:nvGrpSpPr>
              <p:grpSpPr>
                <a:xfrm>
                  <a:off x="4628554" y="1889980"/>
                  <a:ext cx="752689" cy="677108"/>
                  <a:chOff x="285478" y="1085314"/>
                  <a:chExt cx="767897" cy="749109"/>
                </a:xfrm>
              </p:grpSpPr>
              <p:sp>
                <p:nvSpPr>
                  <p:cNvPr id="146" name="Can 145"/>
                  <p:cNvSpPr/>
                  <p:nvPr/>
                </p:nvSpPr>
                <p:spPr>
                  <a:xfrm>
                    <a:off x="285478" y="1333788"/>
                    <a:ext cx="763067" cy="397411"/>
                  </a:xfrm>
                  <a:prstGeom prst="can">
                    <a:avLst>
                      <a:gd name="adj" fmla="val 50000"/>
                    </a:avLst>
                  </a:prstGeom>
                  <a:solidFill>
                    <a:srgbClr val="31859C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latin typeface="+mj-lt"/>
                    </a:endParaRPr>
                  </a:p>
                </p:txBody>
              </p:sp>
              <p:sp>
                <p:nvSpPr>
                  <p:cNvPr id="147" name="TextBox 146"/>
                  <p:cNvSpPr txBox="1"/>
                  <p:nvPr/>
                </p:nvSpPr>
                <p:spPr>
                  <a:xfrm>
                    <a:off x="365955" y="1085314"/>
                    <a:ext cx="687420" cy="749109"/>
                  </a:xfrm>
                  <a:prstGeom prst="rect">
                    <a:avLst/>
                  </a:prstGeom>
                  <a:noFill/>
                  <a:scene3d>
                    <a:camera prst="isometricOffAxis1Top"/>
                    <a:lightRig rig="threePt" dir="t"/>
                  </a:scene3d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900" b="1" dirty="0">
                        <a:solidFill>
                          <a:srgbClr val="F2F2F2"/>
                        </a:solidFill>
                        <a:latin typeface="+mj-lt"/>
                      </a:rPr>
                      <a:t>Front</a:t>
                    </a:r>
                  </a:p>
                  <a:p>
                    <a:r>
                      <a:rPr lang="en-US" sz="900" b="1" dirty="0">
                        <a:solidFill>
                          <a:srgbClr val="F2F2F2"/>
                        </a:solidFill>
                        <a:latin typeface="+mj-lt"/>
                      </a:rPr>
                      <a:t>office service</a:t>
                    </a:r>
                  </a:p>
                </p:txBody>
              </p:sp>
            </p:grpSp>
          </p:grpSp>
          <p:pic>
            <p:nvPicPr>
              <p:cNvPr id="143" name="Picture 2" descr="Image result for esa logo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0376" y="3008278"/>
                <a:ext cx="730024" cy="3105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6" name="Group 125"/>
            <p:cNvGrpSpPr/>
            <p:nvPr/>
          </p:nvGrpSpPr>
          <p:grpSpPr>
            <a:xfrm>
              <a:off x="3308799" y="2308238"/>
              <a:ext cx="998704" cy="1473011"/>
              <a:chOff x="3308799" y="2308238"/>
              <a:chExt cx="998704" cy="1473011"/>
            </a:xfrm>
          </p:grpSpPr>
          <p:grpSp>
            <p:nvGrpSpPr>
              <p:cNvPr id="134" name="Group 133"/>
              <p:cNvGrpSpPr/>
              <p:nvPr/>
            </p:nvGrpSpPr>
            <p:grpSpPr>
              <a:xfrm>
                <a:off x="3308799" y="2308238"/>
                <a:ext cx="998704" cy="1473011"/>
                <a:chOff x="3459701" y="2155838"/>
                <a:chExt cx="750574" cy="1473011"/>
              </a:xfrm>
            </p:grpSpPr>
            <p:grpSp>
              <p:nvGrpSpPr>
                <p:cNvPr id="136" name="Group 135"/>
                <p:cNvGrpSpPr/>
                <p:nvPr/>
              </p:nvGrpSpPr>
              <p:grpSpPr>
                <a:xfrm>
                  <a:off x="3473610" y="2447293"/>
                  <a:ext cx="715431" cy="1181556"/>
                  <a:chOff x="3441699" y="2277708"/>
                  <a:chExt cx="715431" cy="1181556"/>
                </a:xfrm>
              </p:grpSpPr>
              <p:sp>
                <p:nvSpPr>
                  <p:cNvPr id="140" name="Can 139"/>
                  <p:cNvSpPr/>
                  <p:nvPr/>
                </p:nvSpPr>
                <p:spPr>
                  <a:xfrm>
                    <a:off x="3441699" y="2332567"/>
                    <a:ext cx="714446" cy="1126697"/>
                  </a:xfrm>
                  <a:prstGeom prst="can">
                    <a:avLst>
                      <a:gd name="adj" fmla="val 20211"/>
                    </a:avLst>
                  </a:prstGeom>
                  <a:pattFill prst="ltUpDiag">
                    <a:fgClr>
                      <a:srgbClr val="31859C"/>
                    </a:fgClr>
                    <a:bgClr>
                      <a:prstClr val="white"/>
                    </a:bgClr>
                  </a:patt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141" name="Oval 140"/>
                  <p:cNvSpPr/>
                  <p:nvPr/>
                </p:nvSpPr>
                <p:spPr>
                  <a:xfrm>
                    <a:off x="3445566" y="2277708"/>
                    <a:ext cx="711564" cy="20367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41B3D3"/>
                      </a:gs>
                      <a:gs pos="64000">
                        <a:srgbClr val="31859C"/>
                      </a:gs>
                    </a:gsLst>
                  </a:gra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</p:grpSp>
            <p:grpSp>
              <p:nvGrpSpPr>
                <p:cNvPr id="137" name="Group 136"/>
                <p:cNvGrpSpPr/>
                <p:nvPr/>
              </p:nvGrpSpPr>
              <p:grpSpPr>
                <a:xfrm>
                  <a:off x="3459701" y="2155838"/>
                  <a:ext cx="750574" cy="592556"/>
                  <a:chOff x="285478" y="1038920"/>
                  <a:chExt cx="783526" cy="789406"/>
                </a:xfrm>
              </p:grpSpPr>
              <p:sp>
                <p:nvSpPr>
                  <p:cNvPr id="138" name="Can 137"/>
                  <p:cNvSpPr/>
                  <p:nvPr/>
                </p:nvSpPr>
                <p:spPr>
                  <a:xfrm>
                    <a:off x="285478" y="1333789"/>
                    <a:ext cx="763067" cy="451047"/>
                  </a:xfrm>
                  <a:prstGeom prst="can">
                    <a:avLst>
                      <a:gd name="adj" fmla="val 50000"/>
                    </a:avLst>
                  </a:prstGeom>
                  <a:solidFill>
                    <a:srgbClr val="31859C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latin typeface="+mj-lt"/>
                    </a:endParaRPr>
                  </a:p>
                </p:txBody>
              </p:sp>
              <p:sp>
                <p:nvSpPr>
                  <p:cNvPr id="139" name="TextBox 138"/>
                  <p:cNvSpPr txBox="1"/>
                  <p:nvPr/>
                </p:nvSpPr>
                <p:spPr>
                  <a:xfrm>
                    <a:off x="381584" y="1038920"/>
                    <a:ext cx="687420" cy="789406"/>
                  </a:xfrm>
                  <a:prstGeom prst="rect">
                    <a:avLst/>
                  </a:prstGeom>
                  <a:noFill/>
                  <a:scene3d>
                    <a:camera prst="isometricOffAxis1Top"/>
                    <a:lightRig rig="threePt" dir="t"/>
                  </a:scene3d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788" b="1" dirty="0">
                        <a:solidFill>
                          <a:srgbClr val="F2F2F2"/>
                        </a:solidFill>
                        <a:latin typeface="+mj-lt"/>
                      </a:rPr>
                      <a:t>Front</a:t>
                    </a:r>
                  </a:p>
                  <a:p>
                    <a:r>
                      <a:rPr lang="en-US" sz="750" b="1" dirty="0">
                        <a:solidFill>
                          <a:srgbClr val="F2F2F2"/>
                        </a:solidFill>
                        <a:latin typeface="+mj-lt"/>
                      </a:rPr>
                      <a:t>office service</a:t>
                    </a:r>
                  </a:p>
                </p:txBody>
              </p:sp>
            </p:grpSp>
          </p:grpSp>
          <p:pic>
            <p:nvPicPr>
              <p:cNvPr id="135" name="Picture 2" descr="Earsc_logo-small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5796" y="3096435"/>
                <a:ext cx="619603" cy="36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7" name="Group 126"/>
            <p:cNvGrpSpPr/>
            <p:nvPr/>
          </p:nvGrpSpPr>
          <p:grpSpPr>
            <a:xfrm>
              <a:off x="1940204" y="2168142"/>
              <a:ext cx="974045" cy="1494519"/>
              <a:chOff x="1940204" y="2168142"/>
              <a:chExt cx="974045" cy="1494519"/>
            </a:xfrm>
          </p:grpSpPr>
          <p:grpSp>
            <p:nvGrpSpPr>
              <p:cNvPr id="128" name="Group 127"/>
              <p:cNvGrpSpPr/>
              <p:nvPr/>
            </p:nvGrpSpPr>
            <p:grpSpPr>
              <a:xfrm>
                <a:off x="1940204" y="2168142"/>
                <a:ext cx="974045" cy="1494519"/>
                <a:chOff x="2057778" y="2015742"/>
                <a:chExt cx="767562" cy="1494519"/>
              </a:xfrm>
            </p:grpSpPr>
            <p:sp>
              <p:nvSpPr>
                <p:cNvPr id="130" name="Can 129"/>
                <p:cNvSpPr/>
                <p:nvPr/>
              </p:nvSpPr>
              <p:spPr>
                <a:xfrm>
                  <a:off x="2057778" y="2290450"/>
                  <a:ext cx="767562" cy="1219811"/>
                </a:xfrm>
                <a:prstGeom prst="can">
                  <a:avLst>
                    <a:gd name="adj" fmla="val 20211"/>
                  </a:avLst>
                </a:prstGeom>
                <a:pattFill prst="ltUpDiag">
                  <a:fgClr>
                    <a:srgbClr val="31859C"/>
                  </a:fgClr>
                  <a:bgClr>
                    <a:prstClr val="white"/>
                  </a:bgClr>
                </a:patt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grpSp>
              <p:nvGrpSpPr>
                <p:cNvPr id="131" name="Group 130"/>
                <p:cNvGrpSpPr/>
                <p:nvPr/>
              </p:nvGrpSpPr>
              <p:grpSpPr>
                <a:xfrm>
                  <a:off x="2060567" y="2015742"/>
                  <a:ext cx="763067" cy="677108"/>
                  <a:chOff x="285478" y="1093412"/>
                  <a:chExt cx="763067" cy="677108"/>
                </a:xfrm>
              </p:grpSpPr>
              <p:sp>
                <p:nvSpPr>
                  <p:cNvPr id="132" name="Can 131"/>
                  <p:cNvSpPr/>
                  <p:nvPr/>
                </p:nvSpPr>
                <p:spPr>
                  <a:xfrm>
                    <a:off x="285478" y="1333788"/>
                    <a:ext cx="763067" cy="397411"/>
                  </a:xfrm>
                  <a:prstGeom prst="can">
                    <a:avLst>
                      <a:gd name="adj" fmla="val 50000"/>
                    </a:avLst>
                  </a:prstGeom>
                  <a:solidFill>
                    <a:srgbClr val="31859C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latin typeface="+mj-lt"/>
                    </a:endParaRPr>
                  </a:p>
                </p:txBody>
              </p:sp>
              <p:sp>
                <p:nvSpPr>
                  <p:cNvPr id="133" name="TextBox 132"/>
                  <p:cNvSpPr txBox="1"/>
                  <p:nvPr/>
                </p:nvSpPr>
                <p:spPr>
                  <a:xfrm>
                    <a:off x="351019" y="1093412"/>
                    <a:ext cx="687420" cy="677108"/>
                  </a:xfrm>
                  <a:prstGeom prst="rect">
                    <a:avLst/>
                  </a:prstGeom>
                  <a:noFill/>
                  <a:scene3d>
                    <a:camera prst="isometricOffAxis1Top"/>
                    <a:lightRig rig="threePt" dir="t"/>
                  </a:scene3d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900" b="1" dirty="0">
                        <a:solidFill>
                          <a:srgbClr val="F2F2F2"/>
                        </a:solidFill>
                        <a:latin typeface="+mj-lt"/>
                      </a:rPr>
                      <a:t>Front</a:t>
                    </a:r>
                  </a:p>
                  <a:p>
                    <a:r>
                      <a:rPr lang="en-US" sz="900" b="1" dirty="0">
                        <a:solidFill>
                          <a:srgbClr val="F2F2F2"/>
                        </a:solidFill>
                        <a:latin typeface="+mj-lt"/>
                      </a:rPr>
                      <a:t>office service</a:t>
                    </a:r>
                  </a:p>
                </p:txBody>
              </p:sp>
            </p:grpSp>
          </p:grpSp>
          <p:pic>
            <p:nvPicPr>
              <p:cNvPr id="129" name="Picture 3" descr="C:\Users\hlaur\Desktop\LOGO CE_Vertical_EN_PANTONE_LR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33304" y="2936077"/>
                <a:ext cx="790194" cy="5482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56" name="Group 155"/>
          <p:cNvGrpSpPr/>
          <p:nvPr/>
        </p:nvGrpSpPr>
        <p:grpSpPr>
          <a:xfrm>
            <a:off x="5736553" y="2070169"/>
            <a:ext cx="3282900" cy="1429195"/>
            <a:chOff x="5736553" y="1161713"/>
            <a:chExt cx="3282900" cy="1429195"/>
          </a:xfrm>
        </p:grpSpPr>
        <p:pic>
          <p:nvPicPr>
            <p:cNvPr id="157" name="Picture 3" descr="C:\Users\hlaur\Desktop\LOGO CE_Vertical_EN_PANTONE_LR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6553" y="1161713"/>
              <a:ext cx="726816" cy="45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8" name="Title 91"/>
            <p:cNvSpPr txBox="1">
              <a:spLocks/>
            </p:cNvSpPr>
            <p:nvPr/>
          </p:nvSpPr>
          <p:spPr bwMode="auto">
            <a:xfrm>
              <a:off x="6491939" y="1205913"/>
              <a:ext cx="2527514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+mj-lt"/>
                  <a:ea typeface="MS PGothic" pitchFamily="34" charset="-128"/>
                  <a:cs typeface="ＭＳ Ｐゴシック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9pPr>
            </a:lstStyle>
            <a:p>
              <a:pPr marL="171450" indent="-171450">
                <a:buFont typeface="Arial"/>
                <a:buChar char="•"/>
                <a:defRPr/>
              </a:pPr>
              <a:r>
                <a:rPr lang="en-GB" altLang="en-US" sz="1200" kern="0" dirty="0">
                  <a:solidFill>
                    <a:srgbClr val="262626"/>
                  </a:solidFill>
                  <a:latin typeface="Calibri" panose="020F0502020204030204" pitchFamily="34" charset="0"/>
                  <a:cs typeface="Arial" pitchFamily="34" charset="0"/>
                  <a:sym typeface="Wingdings" pitchFamily="2" charset="2"/>
                </a:rPr>
                <a:t>Copernicus Services &amp; user uptake</a:t>
              </a:r>
            </a:p>
            <a:p>
              <a:pPr marL="171450" indent="-171450">
                <a:buFont typeface="Arial"/>
                <a:buChar char="•"/>
                <a:defRPr/>
              </a:pPr>
              <a:r>
                <a:rPr lang="en-GB" altLang="en-US" sz="1200" kern="0" dirty="0">
                  <a:solidFill>
                    <a:srgbClr val="262626"/>
                  </a:solidFill>
                  <a:latin typeface="Calibri" panose="020F0502020204030204" pitchFamily="34" charset="0"/>
                  <a:cs typeface="Arial" pitchFamily="34" charset="0"/>
                  <a:sym typeface="Wingdings" pitchFamily="2" charset="2"/>
                </a:rPr>
                <a:t>Copernicus Data &amp; Information Access Services</a:t>
              </a:r>
            </a:p>
            <a:p>
              <a:pPr marL="171450" indent="-171450">
                <a:buFont typeface="Arial"/>
                <a:buChar char="•"/>
                <a:defRPr/>
              </a:pPr>
              <a:r>
                <a:rPr lang="en-GB" altLang="en-US" sz="1200" kern="0" dirty="0">
                  <a:solidFill>
                    <a:srgbClr val="000000"/>
                  </a:solidFill>
                  <a:latin typeface="Calibri" panose="020F0502020204030204" pitchFamily="34" charset="0"/>
                  <a:cs typeface="Arial" pitchFamily="34" charset="0"/>
                  <a:sym typeface="Wingdings" pitchFamily="2" charset="2"/>
                </a:rPr>
                <a:t>Open Science Cloud  &amp;  GEOSS Common </a:t>
              </a:r>
              <a:r>
                <a:rPr lang="en-GB" altLang="en-US" sz="1200" dirty="0">
                  <a:solidFill>
                    <a:srgbClr val="262626"/>
                  </a:solidFill>
                  <a:latin typeface="Calibri" pitchFamily="34" charset="0"/>
                  <a:sym typeface="Wingdings" pitchFamily="2" charset="2"/>
                </a:rPr>
                <a:t>Research and Innovation Projects (H2020)</a:t>
              </a:r>
            </a:p>
            <a:p>
              <a:pPr marL="171450" indent="-171450">
                <a:buFont typeface="Arial"/>
                <a:buChar char="•"/>
                <a:defRPr/>
              </a:pPr>
              <a:r>
                <a:rPr lang="en-GB" altLang="en-US" sz="1200" kern="0" dirty="0">
                  <a:solidFill>
                    <a:srgbClr val="000000"/>
                  </a:solidFill>
                  <a:latin typeface="Calibri" panose="020F0502020204030204" pitchFamily="34" charset="0"/>
                  <a:cs typeface="Arial" pitchFamily="34" charset="0"/>
                  <a:sym typeface="Wingdings" pitchFamily="2" charset="2"/>
                </a:rPr>
                <a:t>Infrastructure (GCI)</a:t>
              </a:r>
              <a:endParaRPr lang="en-GB" altLang="en-US" sz="1200" i="1" kern="0" dirty="0">
                <a:solidFill>
                  <a:srgbClr val="262626"/>
                </a:solidFill>
                <a:latin typeface="Calibri" panose="020F0502020204030204" pitchFamily="34" charset="0"/>
                <a:cs typeface="Arial" pitchFamily="34" charset="0"/>
              </a:endParaRPr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5673086" y="3529316"/>
            <a:ext cx="3311002" cy="830997"/>
            <a:chOff x="5673086" y="2653707"/>
            <a:chExt cx="3311002" cy="830997"/>
          </a:xfrm>
        </p:grpSpPr>
        <p:sp>
          <p:nvSpPr>
            <p:cNvPr id="160" name="Title 91"/>
            <p:cNvSpPr txBox="1">
              <a:spLocks/>
            </p:cNvSpPr>
            <p:nvPr/>
          </p:nvSpPr>
          <p:spPr bwMode="auto">
            <a:xfrm>
              <a:off x="6513833" y="2653707"/>
              <a:ext cx="2470255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+mj-lt"/>
                  <a:ea typeface="MS PGothic" pitchFamily="34" charset="-128"/>
                  <a:cs typeface="ＭＳ Ｐゴシック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9pPr>
            </a:lstStyle>
            <a:p>
              <a:pPr marL="171450" indent="-171450">
                <a:buFont typeface="Arial"/>
                <a:buChar char="•"/>
                <a:defRPr/>
              </a:pPr>
              <a:r>
                <a:rPr lang="en-GB" altLang="en-US" sz="1200" kern="0" dirty="0">
                  <a:solidFill>
                    <a:srgbClr val="262626"/>
                  </a:solidFill>
                  <a:latin typeface="Calibri" panose="020F0502020204030204" pitchFamily="34" charset="0"/>
                  <a:cs typeface="Arial" pitchFamily="34" charset="0"/>
                  <a:sym typeface="Wingdings" pitchFamily="2" charset="2"/>
                </a:rPr>
                <a:t>Heritage Data (LTDP+), </a:t>
              </a:r>
              <a:r>
                <a:rPr lang="en-GB" altLang="en-US" sz="1200" kern="0" dirty="0" err="1">
                  <a:solidFill>
                    <a:srgbClr val="262626"/>
                  </a:solidFill>
                  <a:latin typeface="Calibri" panose="020F0502020204030204" pitchFamily="34" charset="0"/>
                  <a:cs typeface="Arial" pitchFamily="34" charset="0"/>
                  <a:sym typeface="Wingdings" pitchFamily="2" charset="2"/>
                </a:rPr>
                <a:t>Earthnet</a:t>
              </a:r>
              <a:endParaRPr lang="en-GB" altLang="en-US" sz="1200" kern="0" dirty="0">
                <a:solidFill>
                  <a:srgbClr val="262626"/>
                </a:solidFill>
                <a:latin typeface="Calibri" panose="020F0502020204030204" pitchFamily="34" charset="0"/>
                <a:cs typeface="Arial" pitchFamily="34" charset="0"/>
                <a:sym typeface="Wingdings" pitchFamily="2" charset="2"/>
              </a:endParaRPr>
            </a:p>
            <a:p>
              <a:pPr marL="171450" indent="-171450">
                <a:buFont typeface="Arial"/>
                <a:buChar char="•"/>
                <a:defRPr/>
              </a:pPr>
              <a:r>
                <a:rPr lang="en-GB" altLang="en-US" sz="1200" kern="0" dirty="0">
                  <a:solidFill>
                    <a:srgbClr val="262626"/>
                  </a:solidFill>
                  <a:latin typeface="Calibri" panose="020F0502020204030204" pitchFamily="34" charset="0"/>
                  <a:cs typeface="Arial" pitchFamily="34" charset="0"/>
                  <a:sym typeface="Wingdings" pitchFamily="2" charset="2"/>
                </a:rPr>
                <a:t>EOEP-5  EO Science for Society</a:t>
              </a:r>
            </a:p>
            <a:p>
              <a:pPr marL="171450" indent="-171450">
                <a:buFont typeface="Arial"/>
                <a:buChar char="•"/>
                <a:defRPr/>
              </a:pPr>
              <a:r>
                <a:rPr lang="en-GB" altLang="en-US" sz="1200" kern="0" dirty="0" err="1">
                  <a:solidFill>
                    <a:srgbClr val="262626"/>
                  </a:solidFill>
                  <a:latin typeface="Calibri" panose="020F0502020204030204" pitchFamily="34" charset="0"/>
                  <a:cs typeface="Arial" pitchFamily="34" charset="0"/>
                  <a:sym typeface="Wingdings" pitchFamily="2" charset="2"/>
                </a:rPr>
                <a:t>EarthWatch</a:t>
              </a:r>
              <a:r>
                <a:rPr lang="en-GB" altLang="en-US" sz="1200" kern="0" dirty="0">
                  <a:solidFill>
                    <a:srgbClr val="262626"/>
                  </a:solidFill>
                  <a:latin typeface="Calibri" panose="020F0502020204030204" pitchFamily="34" charset="0"/>
                  <a:cs typeface="Arial" pitchFamily="34" charset="0"/>
                  <a:sym typeface="Wingdings" pitchFamily="2" charset="2"/>
                </a:rPr>
                <a:t> CCI, </a:t>
              </a:r>
              <a:r>
                <a:rPr lang="en-GB" altLang="en-US" sz="1200" kern="0" dirty="0" err="1">
                  <a:solidFill>
                    <a:srgbClr val="262626"/>
                  </a:solidFill>
                  <a:latin typeface="Calibri" panose="020F0502020204030204" pitchFamily="34" charset="0"/>
                  <a:cs typeface="Arial" pitchFamily="34" charset="0"/>
                  <a:sym typeface="Wingdings" pitchFamily="2" charset="2"/>
                </a:rPr>
                <a:t>InCubed</a:t>
              </a:r>
              <a:endParaRPr lang="en-GB" altLang="en-US" sz="1200" i="1" kern="0" dirty="0">
                <a:solidFill>
                  <a:srgbClr val="262626"/>
                </a:solidFill>
                <a:latin typeface="Calibri" panose="020F0502020204030204" pitchFamily="34" charset="0"/>
                <a:cs typeface="Arial" pitchFamily="34" charset="0"/>
              </a:endParaRPr>
            </a:p>
            <a:p>
              <a:pPr marL="171450" indent="-171450">
                <a:buFont typeface="Arial"/>
                <a:buChar char="•"/>
                <a:defRPr/>
              </a:pPr>
              <a:endParaRPr lang="en-GB" altLang="en-US" sz="1200" i="1" kern="0" dirty="0">
                <a:solidFill>
                  <a:srgbClr val="262626"/>
                </a:solidFill>
                <a:latin typeface="Calibri" panose="020F0502020204030204" pitchFamily="34" charset="0"/>
                <a:cs typeface="Arial" pitchFamily="34" charset="0"/>
              </a:endParaRPr>
            </a:p>
          </p:txBody>
        </p:sp>
        <p:pic>
          <p:nvPicPr>
            <p:cNvPr id="161" name="Picture 2" descr="Image result for esa logo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3086" y="2737366"/>
              <a:ext cx="916265" cy="39140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2" name="Picture 161" descr="See original image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673086" y="5545642"/>
            <a:ext cx="1179673" cy="305388"/>
          </a:xfrm>
          <a:prstGeom prst="rect">
            <a:avLst/>
          </a:prstGeom>
          <a:noFill/>
        </p:spPr>
      </p:pic>
      <p:grpSp>
        <p:nvGrpSpPr>
          <p:cNvPr id="163" name="Group 162"/>
          <p:cNvGrpSpPr/>
          <p:nvPr/>
        </p:nvGrpSpPr>
        <p:grpSpPr>
          <a:xfrm>
            <a:off x="5750006" y="4327539"/>
            <a:ext cx="3150410" cy="1200329"/>
            <a:chOff x="5782849" y="3528575"/>
            <a:chExt cx="3150410" cy="1200329"/>
          </a:xfrm>
        </p:grpSpPr>
        <p:pic>
          <p:nvPicPr>
            <p:cNvPr id="164" name="Picture 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2849" y="3576761"/>
              <a:ext cx="744037" cy="569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65" name="Title 91"/>
            <p:cNvSpPr txBox="1">
              <a:spLocks/>
            </p:cNvSpPr>
            <p:nvPr/>
          </p:nvSpPr>
          <p:spPr bwMode="auto">
            <a:xfrm>
              <a:off x="6580740" y="3528575"/>
              <a:ext cx="2352519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+mj-lt"/>
                  <a:ea typeface="MS PGothic" pitchFamily="34" charset="-128"/>
                  <a:cs typeface="ＭＳ Ｐゴシック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9pPr>
            </a:lstStyle>
            <a:p>
              <a:pPr marL="171450" indent="-171450">
                <a:buFont typeface="Arial"/>
                <a:buChar char="•"/>
                <a:defRPr/>
              </a:pPr>
              <a:r>
                <a:rPr lang="en-GB" altLang="en-US" sz="1200" kern="0" dirty="0">
                  <a:solidFill>
                    <a:srgbClr val="262626"/>
                  </a:solidFill>
                  <a:latin typeface="Calibri" panose="020F0502020204030204" pitchFamily="34" charset="0"/>
                  <a:cs typeface="Arial" pitchFamily="34" charset="0"/>
                  <a:sym typeface="Wingdings" pitchFamily="2" charset="2"/>
                </a:rPr>
                <a:t>EU MS  &amp; participating countries</a:t>
              </a:r>
            </a:p>
            <a:p>
              <a:pPr marL="171450" indent="-171450">
                <a:buFont typeface="Arial"/>
                <a:buChar char="•"/>
                <a:defRPr/>
              </a:pPr>
              <a:r>
                <a:rPr lang="en-GB" altLang="en-US" sz="1200" kern="0" dirty="0">
                  <a:solidFill>
                    <a:srgbClr val="262626"/>
                  </a:solidFill>
                  <a:latin typeface="Calibri" panose="020F0502020204030204" pitchFamily="34" charset="0"/>
                  <a:cs typeface="Arial" pitchFamily="34" charset="0"/>
                  <a:sym typeface="Wingdings" pitchFamily="2" charset="2"/>
                </a:rPr>
                <a:t>National/commercial missions data access</a:t>
              </a:r>
            </a:p>
            <a:p>
              <a:pPr marL="171450" indent="-171450">
                <a:buFont typeface="Arial"/>
                <a:buChar char="•"/>
                <a:defRPr/>
              </a:pPr>
              <a:r>
                <a:rPr lang="en-GB" altLang="en-US" sz="1200" kern="0" dirty="0">
                  <a:solidFill>
                    <a:srgbClr val="262626"/>
                  </a:solidFill>
                  <a:latin typeface="Calibri" panose="020F0502020204030204" pitchFamily="34" charset="0"/>
                  <a:cs typeface="Arial" pitchFamily="34" charset="0"/>
                  <a:sym typeface="Wingdings" pitchFamily="2" charset="2"/>
                </a:rPr>
                <a:t>Sentinel Collaborative Ground Segment</a:t>
              </a:r>
              <a:endParaRPr lang="en-GB" altLang="en-US" sz="1200" i="1" kern="0" dirty="0">
                <a:solidFill>
                  <a:srgbClr val="262626"/>
                </a:solidFill>
                <a:latin typeface="Calibri" panose="020F0502020204030204" pitchFamily="34" charset="0"/>
                <a:cs typeface="Arial" pitchFamily="34" charset="0"/>
              </a:endParaRPr>
            </a:p>
          </p:txBody>
        </p:sp>
      </p:grpSp>
      <p:sp>
        <p:nvSpPr>
          <p:cNvPr id="166" name="TextBox 165"/>
          <p:cNvSpPr txBox="1"/>
          <p:nvPr/>
        </p:nvSpPr>
        <p:spPr>
          <a:xfrm>
            <a:off x="-17779" y="2133600"/>
            <a:ext cx="1222193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B050"/>
                </a:solidFill>
                <a:latin typeface="Calibri"/>
              </a:rPr>
              <a:t>Funded by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B050"/>
                </a:solidFill>
                <a:latin typeface="Calibri"/>
              </a:rPr>
              <a:t>third-parties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B050"/>
                </a:solidFill>
                <a:latin typeface="Calibri"/>
              </a:rPr>
              <a:t> </a:t>
            </a:r>
          </a:p>
        </p:txBody>
      </p:sp>
      <p:sp>
        <p:nvSpPr>
          <p:cNvPr id="167" name="TextBox 166"/>
          <p:cNvSpPr txBox="1"/>
          <p:nvPr/>
        </p:nvSpPr>
        <p:spPr>
          <a:xfrm>
            <a:off x="339490" y="4167706"/>
            <a:ext cx="101226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Calibri"/>
              </a:rPr>
              <a:t>DIAS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Calibri"/>
              </a:rPr>
              <a:t>funded</a:t>
            </a:r>
          </a:p>
        </p:txBody>
      </p:sp>
      <p:sp>
        <p:nvSpPr>
          <p:cNvPr id="168" name="Left Brace 167"/>
          <p:cNvSpPr/>
          <p:nvPr/>
        </p:nvSpPr>
        <p:spPr>
          <a:xfrm>
            <a:off x="1374956" y="2666550"/>
            <a:ext cx="186390" cy="1105690"/>
          </a:xfrm>
          <a:prstGeom prst="leftBrace">
            <a:avLst>
              <a:gd name="adj1" fmla="val 53656"/>
              <a:gd name="adj2" fmla="val 48829"/>
            </a:avLst>
          </a:prstGeom>
          <a:noFill/>
          <a:ln w="12700" cap="flat">
            <a:solidFill>
              <a:srgbClr val="00B050"/>
            </a:solidFill>
            <a:prstDash val="solid"/>
            <a:bevel/>
            <a:tailEnd type="non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00B050"/>
              </a:solidFill>
              <a:latin typeface="Calibri"/>
            </a:endParaRPr>
          </a:p>
        </p:txBody>
      </p:sp>
      <p:sp>
        <p:nvSpPr>
          <p:cNvPr id="169" name="Left Brace 168"/>
          <p:cNvSpPr/>
          <p:nvPr/>
        </p:nvSpPr>
        <p:spPr>
          <a:xfrm>
            <a:off x="1339289" y="3852482"/>
            <a:ext cx="231565" cy="1179563"/>
          </a:xfrm>
          <a:prstGeom prst="leftBrace">
            <a:avLst>
              <a:gd name="adj1" fmla="val 53656"/>
              <a:gd name="adj2" fmla="val 48829"/>
            </a:avLst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262626"/>
              </a:solidFill>
              <a:latin typeface="Calibri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107361" y="1573606"/>
            <a:ext cx="4242467" cy="345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821718"/>
                </a:solidFill>
                <a:latin typeface="+mj-lt"/>
              </a:rPr>
              <a:t>End user</a:t>
            </a:r>
            <a:r>
              <a:rPr lang="en-US" sz="1600" dirty="0">
                <a:solidFill>
                  <a:srgbClr val="821718"/>
                </a:solidFill>
                <a:latin typeface="+mj-lt"/>
              </a:rPr>
              <a:t>: customer to third-party services</a:t>
            </a:r>
          </a:p>
        </p:txBody>
      </p:sp>
      <p:pic>
        <p:nvPicPr>
          <p:cNvPr id="171" name="Picture 170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3612474" y="2058103"/>
            <a:ext cx="508222" cy="433295"/>
          </a:xfrm>
          <a:prstGeom prst="rect">
            <a:avLst/>
          </a:prstGeom>
        </p:spPr>
      </p:pic>
      <p:sp>
        <p:nvSpPr>
          <p:cNvPr id="172" name="Oval 171"/>
          <p:cNvSpPr/>
          <p:nvPr/>
        </p:nvSpPr>
        <p:spPr>
          <a:xfrm rot="21253641">
            <a:off x="3453057" y="2234876"/>
            <a:ext cx="1096594" cy="456169"/>
          </a:xfrm>
          <a:prstGeom prst="ellipse">
            <a:avLst/>
          </a:prstGeom>
          <a:noFill/>
          <a:ln>
            <a:solidFill>
              <a:srgbClr val="821718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isometricOffAxis1Top"/>
            <a:lightRig rig="threePt" dir="t"/>
          </a:scene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3" name="Right Triangle 29"/>
          <p:cNvSpPr/>
          <p:nvPr/>
        </p:nvSpPr>
        <p:spPr>
          <a:xfrm flipH="1">
            <a:off x="1173044" y="5734456"/>
            <a:ext cx="4184769" cy="238319"/>
          </a:xfrm>
          <a:custGeom>
            <a:avLst/>
            <a:gdLst>
              <a:gd name="connsiteX0" fmla="*/ 0 w 4362492"/>
              <a:gd name="connsiteY0" fmla="*/ 878910 h 878910"/>
              <a:gd name="connsiteX1" fmla="*/ 0 w 4362492"/>
              <a:gd name="connsiteY1" fmla="*/ 0 h 878910"/>
              <a:gd name="connsiteX2" fmla="*/ 4362492 w 4362492"/>
              <a:gd name="connsiteY2" fmla="*/ 878910 h 878910"/>
              <a:gd name="connsiteX3" fmla="*/ 0 w 4362492"/>
              <a:gd name="connsiteY3" fmla="*/ 878910 h 878910"/>
              <a:gd name="connsiteX0" fmla="*/ 0 w 4362492"/>
              <a:gd name="connsiteY0" fmla="*/ 1071325 h 1071325"/>
              <a:gd name="connsiteX1" fmla="*/ 1103310 w 4362492"/>
              <a:gd name="connsiteY1" fmla="*/ 0 h 1071325"/>
              <a:gd name="connsiteX2" fmla="*/ 4362492 w 4362492"/>
              <a:gd name="connsiteY2" fmla="*/ 1071325 h 1071325"/>
              <a:gd name="connsiteX3" fmla="*/ 0 w 4362492"/>
              <a:gd name="connsiteY3" fmla="*/ 1071325 h 1071325"/>
              <a:gd name="connsiteX0" fmla="*/ 0 w 4490784"/>
              <a:gd name="connsiteY0" fmla="*/ 1071325 h 1071325"/>
              <a:gd name="connsiteX1" fmla="*/ 1103310 w 4490784"/>
              <a:gd name="connsiteY1" fmla="*/ 0 h 1071325"/>
              <a:gd name="connsiteX2" fmla="*/ 4490784 w 4490784"/>
              <a:gd name="connsiteY2" fmla="*/ 6627 h 1071325"/>
              <a:gd name="connsiteX3" fmla="*/ 0 w 4490784"/>
              <a:gd name="connsiteY3" fmla="*/ 1071325 h 1071325"/>
              <a:gd name="connsiteX0" fmla="*/ 0 w 4529272"/>
              <a:gd name="connsiteY0" fmla="*/ 1045670 h 1045670"/>
              <a:gd name="connsiteX1" fmla="*/ 1141798 w 4529272"/>
              <a:gd name="connsiteY1" fmla="*/ 0 h 1045670"/>
              <a:gd name="connsiteX2" fmla="*/ 4529272 w 4529272"/>
              <a:gd name="connsiteY2" fmla="*/ 6627 h 1045670"/>
              <a:gd name="connsiteX3" fmla="*/ 0 w 4529272"/>
              <a:gd name="connsiteY3" fmla="*/ 1045670 h 1045670"/>
              <a:gd name="connsiteX0" fmla="*/ 3519864 w 3519864"/>
              <a:gd name="connsiteY0" fmla="*/ 1417046 h 1417046"/>
              <a:gd name="connsiteX1" fmla="*/ 0 w 3519864"/>
              <a:gd name="connsiteY1" fmla="*/ 0 h 1417046"/>
              <a:gd name="connsiteX2" fmla="*/ 3387474 w 3519864"/>
              <a:gd name="connsiteY2" fmla="*/ 6627 h 1417046"/>
              <a:gd name="connsiteX3" fmla="*/ 3519864 w 3519864"/>
              <a:gd name="connsiteY3" fmla="*/ 1417046 h 1417046"/>
              <a:gd name="connsiteX0" fmla="*/ 3519864 w 3519864"/>
              <a:gd name="connsiteY0" fmla="*/ 1417046 h 1417046"/>
              <a:gd name="connsiteX1" fmla="*/ 0 w 3519864"/>
              <a:gd name="connsiteY1" fmla="*/ 0 h 1417046"/>
              <a:gd name="connsiteX2" fmla="*/ 3000041 w 3519864"/>
              <a:gd name="connsiteY2" fmla="*/ 6627 h 1417046"/>
              <a:gd name="connsiteX3" fmla="*/ 3519864 w 3519864"/>
              <a:gd name="connsiteY3" fmla="*/ 1417046 h 1417046"/>
              <a:gd name="connsiteX0" fmla="*/ 3534348 w 3534348"/>
              <a:gd name="connsiteY0" fmla="*/ 1437199 h 1437199"/>
              <a:gd name="connsiteX1" fmla="*/ 0 w 3534348"/>
              <a:gd name="connsiteY1" fmla="*/ 0 h 1437199"/>
              <a:gd name="connsiteX2" fmla="*/ 3014525 w 3534348"/>
              <a:gd name="connsiteY2" fmla="*/ 26780 h 1437199"/>
              <a:gd name="connsiteX3" fmla="*/ 3534348 w 3534348"/>
              <a:gd name="connsiteY3" fmla="*/ 1437199 h 1437199"/>
              <a:gd name="connsiteX0" fmla="*/ 3215696 w 3215696"/>
              <a:gd name="connsiteY0" fmla="*/ 1618581 h 1618581"/>
              <a:gd name="connsiteX1" fmla="*/ 0 w 3215696"/>
              <a:gd name="connsiteY1" fmla="*/ 0 h 1618581"/>
              <a:gd name="connsiteX2" fmla="*/ 3014525 w 3215696"/>
              <a:gd name="connsiteY2" fmla="*/ 26780 h 1618581"/>
              <a:gd name="connsiteX3" fmla="*/ 3215696 w 3215696"/>
              <a:gd name="connsiteY3" fmla="*/ 1618581 h 1618581"/>
              <a:gd name="connsiteX0" fmla="*/ 3389506 w 3389506"/>
              <a:gd name="connsiteY0" fmla="*/ 1618581 h 1618581"/>
              <a:gd name="connsiteX1" fmla="*/ 0 w 3389506"/>
              <a:gd name="connsiteY1" fmla="*/ 0 h 1618581"/>
              <a:gd name="connsiteX2" fmla="*/ 3014525 w 3389506"/>
              <a:gd name="connsiteY2" fmla="*/ 26780 h 1618581"/>
              <a:gd name="connsiteX3" fmla="*/ 3389506 w 3389506"/>
              <a:gd name="connsiteY3" fmla="*/ 1618581 h 1618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9506" h="1618581">
                <a:moveTo>
                  <a:pt x="3389506" y="1618581"/>
                </a:moveTo>
                <a:lnTo>
                  <a:pt x="0" y="0"/>
                </a:lnTo>
                <a:lnTo>
                  <a:pt x="3014525" y="26780"/>
                </a:lnTo>
                <a:lnTo>
                  <a:pt x="3389506" y="1618581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95000"/>
                  <a:lumOff val="5000"/>
                  <a:alpha val="72000"/>
                </a:schemeClr>
              </a:gs>
              <a:gs pos="100000">
                <a:schemeClr val="bg1">
                  <a:lumMod val="50000"/>
                  <a:alpha val="3000"/>
                </a:schemeClr>
              </a:gs>
            </a:gsLst>
            <a:lin ang="5220000" scaled="0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262626"/>
              </a:solidFill>
              <a:latin typeface="Calibri"/>
            </a:endParaRPr>
          </a:p>
        </p:txBody>
      </p:sp>
      <p:pic>
        <p:nvPicPr>
          <p:cNvPr id="174" name="Picture 17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821701" y="5661276"/>
            <a:ext cx="441647" cy="667045"/>
          </a:xfrm>
          <a:prstGeom prst="rect">
            <a:avLst/>
          </a:prstGeom>
        </p:spPr>
      </p:pic>
      <p:grpSp>
        <p:nvGrpSpPr>
          <p:cNvPr id="175" name="Group 174"/>
          <p:cNvGrpSpPr/>
          <p:nvPr/>
        </p:nvGrpSpPr>
        <p:grpSpPr>
          <a:xfrm>
            <a:off x="7566559" y="5545642"/>
            <a:ext cx="908220" cy="474158"/>
            <a:chOff x="1746751" y="5975654"/>
            <a:chExt cx="960249" cy="555852"/>
          </a:xfrm>
        </p:grpSpPr>
        <p:sp>
          <p:nvSpPr>
            <p:cNvPr id="176" name="Rectangle 175"/>
            <p:cNvSpPr/>
            <p:nvPr/>
          </p:nvSpPr>
          <p:spPr>
            <a:xfrm>
              <a:off x="1815447" y="5988723"/>
              <a:ext cx="847765" cy="374347"/>
            </a:xfrm>
            <a:prstGeom prst="rect">
              <a:avLst/>
            </a:prstGeom>
            <a:solidFill>
              <a:srgbClr val="DBEEF4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1746751" y="5975654"/>
              <a:ext cx="960249" cy="55585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>
                  <a:solidFill>
                    <a:srgbClr val="62C4DD">
                      <a:lumMod val="75000"/>
                    </a:srgbClr>
                  </a:solidFill>
                  <a:latin typeface="Arial Black"/>
                  <a:cs typeface="Arial Black"/>
                </a:rPr>
                <a:t>Third-party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>
                  <a:solidFill>
                    <a:srgbClr val="62C4DD">
                      <a:lumMod val="75000"/>
                    </a:srgbClr>
                  </a:solidFill>
                  <a:latin typeface="Arial Black"/>
                  <a:cs typeface="Arial Black"/>
                </a:rPr>
                <a:t> Users</a:t>
              </a:r>
            </a:p>
          </p:txBody>
        </p:sp>
      </p:grpSp>
      <p:sp>
        <p:nvSpPr>
          <p:cNvPr id="178" name="TextBox 177"/>
          <p:cNvSpPr txBox="1"/>
          <p:nvPr/>
        </p:nvSpPr>
        <p:spPr>
          <a:xfrm>
            <a:off x="6966963" y="5574031"/>
            <a:ext cx="2936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200" b="1" dirty="0">
                <a:latin typeface="+mn-lt"/>
              </a:rPr>
              <a:t>&amp;</a:t>
            </a:r>
            <a:endParaRPr lang="en-GB" b="1" dirty="0">
              <a:latin typeface="+mn-lt"/>
            </a:endParaRPr>
          </a:p>
        </p:txBody>
      </p:sp>
      <p:pic>
        <p:nvPicPr>
          <p:cNvPr id="179" name="Picture 178" descr="See original image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37836" y="3668265"/>
            <a:ext cx="671850" cy="149700"/>
          </a:xfrm>
          <a:prstGeom prst="rect">
            <a:avLst/>
          </a:prstGeom>
          <a:noFill/>
        </p:spPr>
      </p:pic>
      <p:sp>
        <p:nvSpPr>
          <p:cNvPr id="180" name="Left Brace 179"/>
          <p:cNvSpPr/>
          <p:nvPr/>
        </p:nvSpPr>
        <p:spPr>
          <a:xfrm>
            <a:off x="1374956" y="5085276"/>
            <a:ext cx="186390" cy="576000"/>
          </a:xfrm>
          <a:prstGeom prst="leftBrace">
            <a:avLst>
              <a:gd name="adj1" fmla="val 53656"/>
              <a:gd name="adj2" fmla="val 48829"/>
            </a:avLst>
          </a:prstGeom>
          <a:noFill/>
          <a:ln w="12700" cap="flat">
            <a:solidFill>
              <a:srgbClr val="00B050"/>
            </a:solidFill>
            <a:prstDash val="solid"/>
            <a:bevel/>
            <a:tailEnd type="non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tlCol="0" anchor="ctr"/>
          <a:lstStyle/>
          <a:p>
            <a:pPr algn="ctr"/>
            <a:endParaRPr lang="en-US" sz="1600" dirty="0">
              <a:solidFill>
                <a:srgbClr val="00B050"/>
              </a:solidFill>
              <a:latin typeface="Calibri"/>
            </a:endParaRPr>
          </a:p>
        </p:txBody>
      </p:sp>
      <p:cxnSp>
        <p:nvCxnSpPr>
          <p:cNvPr id="183" name="Elbow Connector 182"/>
          <p:cNvCxnSpPr>
            <a:stCxn id="166" idx="2"/>
            <a:endCxn id="180" idx="1"/>
          </p:cNvCxnSpPr>
          <p:nvPr/>
        </p:nvCxnSpPr>
        <p:spPr>
          <a:xfrm rot="16200000" flipH="1">
            <a:off x="-216830" y="3774745"/>
            <a:ext cx="2401934" cy="781638"/>
          </a:xfrm>
          <a:prstGeom prst="bentConnector2">
            <a:avLst/>
          </a:prstGeom>
          <a:noFill/>
          <a:ln w="12700" cap="flat">
            <a:solidFill>
              <a:srgbClr val="00B05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6" name="Elbow Connector 185"/>
          <p:cNvCxnSpPr>
            <a:stCxn id="166" idx="2"/>
            <a:endCxn id="168" idx="1"/>
          </p:cNvCxnSpPr>
          <p:nvPr/>
        </p:nvCxnSpPr>
        <p:spPr>
          <a:xfrm rot="16200000" flipH="1">
            <a:off x="863212" y="2694703"/>
            <a:ext cx="241850" cy="781638"/>
          </a:xfrm>
          <a:prstGeom prst="bentConnector2">
            <a:avLst/>
          </a:prstGeom>
          <a:noFill/>
          <a:ln w="12700" cap="flat">
            <a:solidFill>
              <a:srgbClr val="00B05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3469872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11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114800" y="1600200"/>
            <a:ext cx="4648200" cy="5029200"/>
          </a:xfrm>
        </p:spPr>
        <p:txBody>
          <a:bodyPr/>
          <a:lstStyle/>
          <a:p>
            <a:r>
              <a:rPr lang="en-GB" dirty="0"/>
              <a:t>Five DIAS are being set up</a:t>
            </a:r>
          </a:p>
          <a:p>
            <a:r>
              <a:rPr lang="en-GB" dirty="0"/>
              <a:t>DIAS providers pursue different approaches, based upon their own technology choices and sustainability strategies</a:t>
            </a:r>
          </a:p>
          <a:p>
            <a:r>
              <a:rPr lang="en-GB" dirty="0"/>
              <a:t>All comply to mandatory requirements</a:t>
            </a:r>
          </a:p>
          <a:p>
            <a:r>
              <a:rPr lang="en-GB" dirty="0"/>
              <a:t>DIAS are currently in the set-up phase</a:t>
            </a:r>
          </a:p>
          <a:p>
            <a:pPr lvl="0"/>
            <a:r>
              <a:rPr lang="en-GB" dirty="0"/>
              <a:t>Operational launch will be in June with a defined level of initial services – </a:t>
            </a:r>
            <a:r>
              <a:rPr lang="en-GB" dirty="0" err="1"/>
              <a:t>Baveno</a:t>
            </a:r>
            <a:r>
              <a:rPr lang="en-GB" dirty="0"/>
              <a:t> event 21 June</a:t>
            </a:r>
          </a:p>
          <a:p>
            <a:pPr lvl="0"/>
            <a:r>
              <a:rPr lang="en-GB" dirty="0"/>
              <a:t>Further incremental addition of data/service offers by the DIAS for December 2018</a:t>
            </a:r>
          </a:p>
          <a:p>
            <a:pPr marL="0" lv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/>
              <a:t>DIAS Rollout Schedule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640" y="1828800"/>
            <a:ext cx="445008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42139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9433"/>
          <a:stretch/>
        </p:blipFill>
        <p:spPr>
          <a:xfrm>
            <a:off x="2848696" y="5257037"/>
            <a:ext cx="1331864" cy="63365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426736" y="4419871"/>
            <a:ext cx="3717263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Jean-Baptiste </a:t>
            </a:r>
            <a:r>
              <a:rPr lang="en-US" sz="1600" b="1" dirty="0" err="1"/>
              <a:t>Lavedrine</a:t>
            </a:r>
            <a:endParaRPr lang="en-US" sz="1600" b="1" dirty="0"/>
          </a:p>
          <a:p>
            <a:r>
              <a:rPr lang="cs-CZ" sz="1600" b="1" u="sng" dirty="0">
                <a:hlinkClick r:id="rId3"/>
              </a:rPr>
              <a:t>jean-baptiste.lavedrine@atos.net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16697" y="2307492"/>
            <a:ext cx="227498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/>
              <a:t>Alek</a:t>
            </a:r>
            <a:r>
              <a:rPr lang="en-US" sz="1600" b="1" dirty="0"/>
              <a:t> </a:t>
            </a:r>
            <a:r>
              <a:rPr lang="en-US" sz="1600" b="1" dirty="0" err="1"/>
              <a:t>Cesarz</a:t>
            </a:r>
            <a:endParaRPr lang="en-US" sz="1600" b="1" u="sng" dirty="0">
              <a:solidFill>
                <a:srgbClr val="0000FF"/>
              </a:solidFill>
            </a:endParaRPr>
          </a:p>
          <a:p>
            <a:r>
              <a:rPr lang="en-US" sz="1600" b="1" u="sng" dirty="0" err="1">
                <a:solidFill>
                  <a:srgbClr val="0000FF"/>
                </a:solidFill>
              </a:rPr>
              <a:t>alek.cesarz@creotech.pl</a:t>
            </a:r>
            <a:endParaRPr lang="en-US" sz="1600" b="1" u="sng" dirty="0">
              <a:solidFill>
                <a:srgbClr val="0000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6535" y="3859611"/>
            <a:ext cx="973782" cy="50194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848696" y="5817297"/>
            <a:ext cx="250310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Guido </a:t>
            </a:r>
            <a:r>
              <a:rPr lang="en-US" sz="1600" b="1" dirty="0" err="1"/>
              <a:t>Vingione</a:t>
            </a:r>
            <a:endParaRPr lang="en-US" sz="1600" b="1" dirty="0"/>
          </a:p>
          <a:p>
            <a:r>
              <a:rPr lang="en-US" sz="1600" b="1" dirty="0" err="1">
                <a:solidFill>
                  <a:srgbClr val="0000FF"/>
                </a:solidFill>
              </a:rPr>
              <a:t>guido.vingione@serco.com</a:t>
            </a:r>
            <a:endParaRPr lang="en-US" sz="1600" b="1" dirty="0">
              <a:solidFill>
                <a:srgbClr val="0000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432" y="1417165"/>
            <a:ext cx="2218540" cy="9030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3879" y="1656219"/>
            <a:ext cx="1661953" cy="57679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425935" y="2307492"/>
            <a:ext cx="236705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Anne </a:t>
            </a:r>
            <a:r>
              <a:rPr lang="en-US" sz="1600" b="1" dirty="0" err="1"/>
              <a:t>Chanié</a:t>
            </a:r>
            <a:r>
              <a:rPr lang="en-US" sz="1600" b="1" dirty="0"/>
              <a:t> </a:t>
            </a:r>
          </a:p>
          <a:p>
            <a:r>
              <a:rPr lang="en-US" sz="1600" b="1" u="sng" dirty="0" err="1">
                <a:solidFill>
                  <a:srgbClr val="0000FF"/>
                </a:solidFill>
              </a:rPr>
              <a:t>anne.chanie@airbus.com</a:t>
            </a:r>
            <a:endParaRPr lang="en-US" sz="1600" b="1" u="sng" dirty="0">
              <a:solidFill>
                <a:srgbClr val="0000FF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257800" cy="533400"/>
          </a:xfrm>
        </p:spPr>
        <p:txBody>
          <a:bodyPr/>
          <a:lstStyle/>
          <a:p>
            <a:r>
              <a:rPr lang="en-GB" dirty="0"/>
              <a:t>DIAS Providers – </a:t>
            </a:r>
            <a:r>
              <a:rPr lang="en-GB" dirty="0" err="1"/>
              <a:t>contact@ramp-up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143322" y="3492854"/>
            <a:ext cx="2851650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400" b="1" i="1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+mj-lt"/>
              </a:rPr>
              <a:t>Contact for </a:t>
            </a:r>
            <a:r>
              <a:rPr kumimoji="0" lang="en-GB" sz="1400" b="1" i="1" u="sng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+mj-lt"/>
              </a:rPr>
              <a:t>EUMETSAT DIAS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400" b="1" i="1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+mj-lt"/>
              </a:rPr>
              <a:t>will be published once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400" b="1" i="1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+mj-lt"/>
              </a:rPr>
              <a:t>commercial provider</a:t>
            </a:r>
            <a:r>
              <a:rPr kumimoji="0" lang="en-GB" sz="1400" b="1" i="1" u="none" strike="noStrike" cap="none" spc="0" normalizeH="0" dirty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+mj-lt"/>
              </a:rPr>
              <a:t> is </a:t>
            </a:r>
            <a:r>
              <a:rPr kumimoji="0" lang="en-GB" sz="1400" b="1" i="1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+mj-lt"/>
              </a:rPr>
              <a:t>selected</a:t>
            </a:r>
          </a:p>
        </p:txBody>
      </p:sp>
      <p:sp>
        <p:nvSpPr>
          <p:cNvPr id="16" name="5-Point Star 15"/>
          <p:cNvSpPr/>
          <p:nvPr/>
        </p:nvSpPr>
        <p:spPr>
          <a:xfrm rot="19960221">
            <a:off x="2912197" y="2694573"/>
            <a:ext cx="2558392" cy="1752600"/>
          </a:xfrm>
          <a:prstGeom prst="star5">
            <a:avLst>
              <a:gd name="adj" fmla="val 7842"/>
              <a:gd name="hf" fmla="val 105146"/>
              <a:gd name="vf" fmla="val 110557"/>
            </a:avLst>
          </a:prstGeom>
          <a:solidFill>
            <a:schemeClr val="accent6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2285706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13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/>
              <a:t>DIAS within the EO Ecosystem</a:t>
            </a:r>
          </a:p>
        </p:txBody>
      </p:sp>
      <p:pic>
        <p:nvPicPr>
          <p:cNvPr id="5" name="Picture 1" descr="Copernicus_Data_Exploitation_18013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8763000" cy="420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81528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14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/>
              <a:t>Use-Cases: to maximise …</a:t>
            </a:r>
          </a:p>
        </p:txBody>
      </p:sp>
      <p:sp>
        <p:nvSpPr>
          <p:cNvPr id="6" name="Rectangle 5"/>
          <p:cNvSpPr/>
          <p:nvPr/>
        </p:nvSpPr>
        <p:spPr>
          <a:xfrm>
            <a:off x="2879432" y="1600200"/>
            <a:ext cx="6188368" cy="4785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88000">
              <a:spcBef>
                <a:spcPts val="600"/>
              </a:spcBef>
              <a:defRPr/>
            </a:pPr>
            <a:r>
              <a:rPr lang="en-US" sz="2000" b="1" dirty="0">
                <a:latin typeface="+mj-lt"/>
                <a:ea typeface="ＭＳ Ｐゴシック" charset="0"/>
                <a:cs typeface="Calibri" charset="0"/>
              </a:rPr>
              <a:t>… return on investment – Institutional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j-lt"/>
                <a:ea typeface="ＭＳ Ｐゴシック" charset="0"/>
                <a:cs typeface="Calibri" charset="0"/>
              </a:rPr>
              <a:t>Progressive integration of DIAS into national Collaborative Ground Segments,  Operational and research infrastructures, cross-sectorial development of big-data applications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j-lt"/>
                <a:ea typeface="ＭＳ Ｐゴシック" charset="0"/>
                <a:cs typeface="Calibri" charset="0"/>
              </a:rPr>
              <a:t>Support to on-boarding of national, industrial and in-situ data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j-lt"/>
                <a:ea typeface="ＭＳ Ｐゴシック" charset="0"/>
                <a:cs typeface="Calibri" charset="0"/>
              </a:rPr>
              <a:t>Support to development of (open source) tools , standards and best practice for interoperability </a:t>
            </a:r>
          </a:p>
          <a:p>
            <a:pPr>
              <a:spcBef>
                <a:spcPts val="600"/>
              </a:spcBef>
              <a:defRPr/>
            </a:pPr>
            <a:r>
              <a:rPr lang="en-US" sz="2000" b="1" dirty="0">
                <a:latin typeface="+mj-lt"/>
                <a:ea typeface="ＭＳ Ｐゴシック" charset="0"/>
                <a:cs typeface="Calibri" charset="0"/>
              </a:rPr>
              <a:t>… return on investment – Industry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j-lt"/>
                <a:ea typeface="ＭＳ Ｐゴシック" charset="0"/>
                <a:cs typeface="Calibri" charset="0"/>
              </a:rPr>
              <a:t>Creation of a market place for EO data and services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j-lt"/>
                <a:ea typeface="ＭＳ Ｐゴシック" charset="0"/>
                <a:cs typeface="Calibri" charset="0"/>
              </a:rPr>
              <a:t>Integration of industry data and services into the DIAS ecosystem</a:t>
            </a:r>
          </a:p>
          <a:p>
            <a:pPr>
              <a:defRPr/>
            </a:pPr>
            <a:endParaRPr lang="en-US" sz="2000" dirty="0">
              <a:latin typeface="+mj-lt"/>
              <a:ea typeface="ＭＳ Ｐゴシック" charset="0"/>
              <a:cs typeface="Calibri" charset="0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5008D8E6-DD42-1948-A883-E301C5FB1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01011"/>
            <a:ext cx="3124200" cy="238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69044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15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724400" y="1600200"/>
            <a:ext cx="3886200" cy="47244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dirty="0"/>
              <a:t>Copernicus in support to the EU Common Agricultural Policy implementation</a:t>
            </a:r>
          </a:p>
          <a:p>
            <a:pPr>
              <a:spcAft>
                <a:spcPts val="1200"/>
              </a:spcAft>
            </a:pPr>
            <a:r>
              <a:rPr lang="en-GB" dirty="0"/>
              <a:t>Copernicus data and information as part of the European Open Science Cloud – through integration of DIAS-based offers</a:t>
            </a:r>
          </a:p>
          <a:p>
            <a:pPr>
              <a:spcAft>
                <a:spcPts val="1200"/>
              </a:spcAft>
            </a:pPr>
            <a:r>
              <a:rPr lang="en-GB" dirty="0"/>
              <a:t>Use of DIAS within EU Research Programme Horizon 2020</a:t>
            </a:r>
          </a:p>
          <a:p>
            <a:pPr>
              <a:spcAft>
                <a:spcPts val="1200"/>
              </a:spcAft>
            </a:pPr>
            <a:r>
              <a:rPr lang="en-GB" dirty="0"/>
              <a:t>Connecting Copernicus to </a:t>
            </a:r>
            <a:r>
              <a:rPr lang="en-GB" dirty="0" err="1"/>
              <a:t>Artifical</a:t>
            </a:r>
            <a:r>
              <a:rPr lang="en-GB" dirty="0"/>
              <a:t> Intelligence research through DIAS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/>
              <a:t>Other Use-Cases in Discussion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95400"/>
            <a:ext cx="2991883" cy="17192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466" y="2895600"/>
            <a:ext cx="1865742" cy="14335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605" y="4614862"/>
            <a:ext cx="1977466" cy="86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52317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16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733800" y="1600200"/>
            <a:ext cx="4876800" cy="5029200"/>
          </a:xfrm>
        </p:spPr>
        <p:txBody>
          <a:bodyPr/>
          <a:lstStyle/>
          <a:p>
            <a:r>
              <a:rPr lang="en-GB" dirty="0"/>
              <a:t>A detailed look at ongoing FDA work from FDA co-chairs</a:t>
            </a:r>
          </a:p>
          <a:p>
            <a:r>
              <a:rPr lang="en-GB" dirty="0"/>
              <a:t>Presentations by identified CEOS agencies of their Big Data projects from an operational and implementation standpoint</a:t>
            </a:r>
          </a:p>
          <a:p>
            <a:r>
              <a:rPr lang="en-GB" dirty="0"/>
              <a:t>A return on experience from the SEO regarding cooperation with AWS</a:t>
            </a:r>
          </a:p>
          <a:p>
            <a:r>
              <a:rPr lang="en-GB" dirty="0"/>
              <a:t>Status of related WGISS work – what challenges are identified and what solutions exist or are under development </a:t>
            </a:r>
          </a:p>
          <a:p>
            <a:r>
              <a:rPr lang="en-GB" dirty="0"/>
              <a:t>One key challenge relates to obtaining and understanding user and usage information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/>
              <a:t>FDA Big Data Workshop - Boulder</a:t>
            </a:r>
          </a:p>
        </p:txBody>
      </p:sp>
      <p:sp>
        <p:nvSpPr>
          <p:cNvPr id="5" name="Left Brace 4"/>
          <p:cNvSpPr/>
          <p:nvPr/>
        </p:nvSpPr>
        <p:spPr>
          <a:xfrm>
            <a:off x="3200400" y="4267200"/>
            <a:ext cx="533400" cy="2209800"/>
          </a:xfrm>
          <a:prstGeom prst="leftBrace">
            <a:avLst/>
          </a:prstGeom>
          <a:noFill/>
          <a:ln w="25400" cap="flat">
            <a:solidFill>
              <a:srgbClr val="FF9A00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6677" y="5187435"/>
            <a:ext cx="154144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1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+mj-lt"/>
              </a:rPr>
              <a:t>Prepare today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15" y="1600200"/>
            <a:ext cx="3661738" cy="2098417"/>
          </a:xfrm>
          <a:prstGeom prst="rect">
            <a:avLst/>
          </a:prstGeom>
        </p:spPr>
      </p:pic>
      <p:sp>
        <p:nvSpPr>
          <p:cNvPr id="8" name="Explosion 2 7"/>
          <p:cNvSpPr/>
          <p:nvPr/>
        </p:nvSpPr>
        <p:spPr>
          <a:xfrm>
            <a:off x="289354" y="4138246"/>
            <a:ext cx="1524000" cy="930215"/>
          </a:xfrm>
          <a:prstGeom prst="irregularSeal2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spc="0" normalizeH="0" baseline="0" dirty="0">
                <a:ln>
                  <a:noFill/>
                </a:ln>
                <a:effectLst/>
                <a:uFillTx/>
              </a:rPr>
              <a:t>26 April</a:t>
            </a:r>
          </a:p>
        </p:txBody>
      </p:sp>
    </p:spTree>
    <p:extLst>
      <p:ext uri="{BB962C8B-B14F-4D97-AF65-F5344CB8AC3E}">
        <p14:creationId xmlns:p14="http://schemas.microsoft.com/office/powerpoint/2010/main" val="208343049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2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257800" cy="533400"/>
          </a:xfrm>
        </p:spPr>
        <p:txBody>
          <a:bodyPr/>
          <a:lstStyle/>
          <a:p>
            <a:pPr marL="0" indent="0">
              <a:buNone/>
            </a:pPr>
            <a:r>
              <a:rPr lang="fr-BE" dirty="0"/>
              <a:t>Objectives</a:t>
            </a:r>
            <a:endParaRPr lang="en-GB" dirty="0"/>
          </a:p>
        </p:txBody>
      </p:sp>
      <p:sp>
        <p:nvSpPr>
          <p:cNvPr id="6" name="Rounded Rectangle 5"/>
          <p:cNvSpPr>
            <a:spLocks/>
          </p:cNvSpPr>
          <p:nvPr/>
        </p:nvSpPr>
        <p:spPr>
          <a:xfrm>
            <a:off x="304800" y="1676400"/>
            <a:ext cx="4533900" cy="2938200"/>
          </a:xfrm>
          <a:prstGeom prst="roundRect">
            <a:avLst/>
          </a:prstGeom>
          <a:noFill/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285750" indent="-285750">
              <a:spcAft>
                <a:spcPts val="1200"/>
              </a:spcAft>
              <a:buFont typeface="Wingdings" pitchFamily="2" charset="2"/>
              <a:buChar char="Ø"/>
            </a:pPr>
            <a:r>
              <a:rPr lang="en-US" b="1" dirty="0"/>
              <a:t>Provide visibility on the implementation of the Copernicus Data and Information Access Services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b="1" dirty="0"/>
              <a:t>Invite WGISS contribution to the CEOS FDA Big Data Workshop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560B13E-6A20-304A-A08A-CC8A02E8A3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700" y="1143000"/>
            <a:ext cx="394335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84252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3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343400" y="1752600"/>
            <a:ext cx="4419600" cy="4724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Challenge &amp; DIAS concept – a reminder</a:t>
            </a:r>
          </a:p>
          <a:p>
            <a:pPr>
              <a:lnSpc>
                <a:spcPct val="150000"/>
              </a:lnSpc>
            </a:pPr>
            <a:r>
              <a:rPr lang="en-GB" dirty="0"/>
              <a:t>Status of DIAS implementation</a:t>
            </a:r>
          </a:p>
          <a:p>
            <a:pPr>
              <a:lnSpc>
                <a:spcPct val="150000"/>
              </a:lnSpc>
            </a:pPr>
            <a:r>
              <a:rPr lang="en-GB" dirty="0"/>
              <a:t>DIAS within the EO ecosystem</a:t>
            </a:r>
          </a:p>
          <a:p>
            <a:pPr>
              <a:lnSpc>
                <a:spcPct val="150000"/>
              </a:lnSpc>
            </a:pPr>
            <a:r>
              <a:rPr lang="en-GB" dirty="0"/>
              <a:t>Use-cases targeted</a:t>
            </a:r>
          </a:p>
          <a:p>
            <a:pPr>
              <a:lnSpc>
                <a:spcPct val="150000"/>
              </a:lnSpc>
            </a:pPr>
            <a:r>
              <a:rPr lang="en-GB" dirty="0"/>
              <a:t>Other use cases under consideration</a:t>
            </a:r>
          </a:p>
          <a:p>
            <a:pPr>
              <a:lnSpc>
                <a:spcPct val="150000"/>
              </a:lnSpc>
            </a:pPr>
            <a:r>
              <a:rPr lang="en-GB" dirty="0"/>
              <a:t>FDA Big Data Workshop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/>
              <a:t>Structure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057400"/>
            <a:ext cx="31496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05287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4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fr-BE" dirty="0" err="1"/>
              <a:t>Copernicus</a:t>
            </a:r>
            <a:r>
              <a:rPr lang="fr-BE" dirty="0"/>
              <a:t> - Challenge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29478" y="1869436"/>
            <a:ext cx="3372550" cy="78991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/>
            <a:r>
              <a:rPr lang="en-GB" sz="1700" b="1" dirty="0">
                <a:solidFill>
                  <a:srgbClr val="174195"/>
                </a:solidFill>
                <a:latin typeface="+mn-lt"/>
              </a:rPr>
              <a:t>Massive amounts of data</a:t>
            </a:r>
          </a:p>
          <a:p>
            <a:pPr defTabSz="914400"/>
            <a:r>
              <a:rPr lang="en-GB" sz="1700" b="1" dirty="0">
                <a:solidFill>
                  <a:srgbClr val="174195"/>
                </a:solidFill>
                <a:latin typeface="+mn-lt"/>
              </a:rPr>
              <a:t>Full, open and free-of-charge</a:t>
            </a:r>
          </a:p>
          <a:p>
            <a:pPr defTabSz="914400"/>
            <a:r>
              <a:rPr lang="en-GB" sz="1700" b="1" dirty="0">
                <a:solidFill>
                  <a:srgbClr val="174196"/>
                </a:solidFill>
                <a:latin typeface="+mn-lt"/>
              </a:rPr>
              <a:t>Ease of access and use</a:t>
            </a:r>
            <a:endParaRPr lang="en-GB" sz="1700" b="1" dirty="0">
              <a:latin typeface="+mn-lt"/>
            </a:endParaRPr>
          </a:p>
        </p:txBody>
      </p:sp>
      <p:sp>
        <p:nvSpPr>
          <p:cNvPr id="6" name="Isosceles Triangle 15"/>
          <p:cNvSpPr/>
          <p:nvPr/>
        </p:nvSpPr>
        <p:spPr bwMode="auto">
          <a:xfrm rot="5400000">
            <a:off x="2511549" y="3593658"/>
            <a:ext cx="3769070" cy="320627"/>
          </a:xfrm>
          <a:prstGeom prst="triangle">
            <a:avLst/>
          </a:prstGeom>
          <a:solidFill>
            <a:srgbClr val="174195"/>
          </a:solidFill>
          <a:ln w="28575" algn="ctr">
            <a:noFill/>
            <a:miter lim="800000"/>
            <a:headEnd/>
            <a:tailEnd/>
          </a:ln>
          <a:effectLst/>
          <a:extLst/>
        </p:spPr>
        <p:txBody>
          <a:bodyPr lIns="94500" tIns="0" rIns="13500" bIns="0" anchor="ctr"/>
          <a:lstStyle/>
          <a:p>
            <a:pPr algn="ctr"/>
            <a:endParaRPr lang="en-GB" sz="750" b="1" kern="0" dirty="0">
              <a:solidFill>
                <a:srgbClr val="FFFFFF"/>
              </a:solidFill>
              <a:ea typeface="ＭＳ Ｐゴシック" charset="0"/>
              <a:cs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24400" y="2148949"/>
            <a:ext cx="4001563" cy="32100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174195"/>
                </a:solidFill>
                <a:latin typeface="+mj-lt"/>
              </a:rPr>
              <a:t>Different types of </a:t>
            </a:r>
            <a:r>
              <a:rPr lang="en-GB" sz="1700" b="1" dirty="0">
                <a:solidFill>
                  <a:srgbClr val="174195"/>
                </a:solidFill>
                <a:latin typeface="+mj-lt"/>
              </a:rPr>
              <a:t>dissemination</a:t>
            </a:r>
            <a:r>
              <a:rPr lang="en-GB" sz="1700" dirty="0">
                <a:solidFill>
                  <a:srgbClr val="174195"/>
                </a:solidFill>
                <a:latin typeface="+mj-lt"/>
              </a:rPr>
              <a:t> infrastructures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174195"/>
                </a:solidFill>
                <a:latin typeface="+mj-lt"/>
              </a:rPr>
              <a:t>Member States Collaborative  GS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700" b="1" dirty="0">
                <a:solidFill>
                  <a:srgbClr val="174195"/>
                </a:solidFill>
                <a:latin typeface="+mj-lt"/>
              </a:rPr>
              <a:t>New technology </a:t>
            </a:r>
            <a:r>
              <a:rPr lang="en-GB" sz="1700" dirty="0">
                <a:solidFill>
                  <a:srgbClr val="174195"/>
                </a:solidFill>
                <a:latin typeface="+mj-lt"/>
              </a:rPr>
              <a:t>developments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174195"/>
                </a:solidFill>
                <a:latin typeface="+mj-lt"/>
              </a:rPr>
              <a:t>ICT and EO </a:t>
            </a:r>
            <a:r>
              <a:rPr lang="en-GB" sz="1700" b="1" dirty="0">
                <a:solidFill>
                  <a:srgbClr val="174195"/>
                </a:solidFill>
                <a:latin typeface="+mj-lt"/>
              </a:rPr>
              <a:t>cross-fertilisation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700" b="1" dirty="0">
                <a:solidFill>
                  <a:srgbClr val="174195"/>
                </a:solidFill>
                <a:latin typeface="+mj-lt"/>
              </a:rPr>
              <a:t>Interoperability</a:t>
            </a:r>
            <a:r>
              <a:rPr lang="en-GB" sz="1700" dirty="0">
                <a:solidFill>
                  <a:srgbClr val="174195"/>
                </a:solidFill>
                <a:latin typeface="+mj-lt"/>
              </a:rPr>
              <a:t> with non-EO datasets 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174195"/>
                </a:solidFill>
                <a:latin typeface="+mj-lt"/>
              </a:rPr>
              <a:t>Public programmes as enablers</a:t>
            </a:r>
            <a:endParaRPr lang="en-GB" sz="1700" b="1" dirty="0">
              <a:solidFill>
                <a:srgbClr val="174195"/>
              </a:solidFill>
              <a:latin typeface="+mj-lt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174195"/>
                </a:solidFill>
                <a:latin typeface="+mj-lt"/>
              </a:rPr>
              <a:t>Growth and jobs in </a:t>
            </a:r>
            <a:r>
              <a:rPr lang="en-GB" sz="1700" b="1" dirty="0">
                <a:solidFill>
                  <a:srgbClr val="174195"/>
                </a:solidFill>
                <a:latin typeface="+mj-lt"/>
              </a:rPr>
              <a:t>downstream </a:t>
            </a:r>
            <a:r>
              <a:rPr lang="en-GB" sz="1700" dirty="0">
                <a:solidFill>
                  <a:srgbClr val="174195"/>
                </a:solidFill>
                <a:latin typeface="+mj-lt"/>
              </a:rPr>
              <a:t>sector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513359" y="4184602"/>
            <a:ext cx="2138532" cy="191139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+mj-lt"/>
              </a:rPr>
              <a:t>Over 10 Petabyte/year of new data</a:t>
            </a:r>
          </a:p>
          <a:p>
            <a:pPr algn="ctr"/>
            <a:r>
              <a:rPr lang="en-GB" sz="1400" dirty="0">
                <a:latin typeface="+mj-lt"/>
              </a:rPr>
              <a:t>with just  Sentinels-1, -2 and -3  fully operational</a:t>
            </a:r>
          </a:p>
          <a:p>
            <a:pPr algn="ctr"/>
            <a:r>
              <a:rPr lang="en-GB" sz="1400" dirty="0">
                <a:latin typeface="+mj-lt"/>
              </a:rPr>
              <a:t>(data are downloaded </a:t>
            </a:r>
            <a:r>
              <a:rPr lang="en-GB" sz="1400" b="1" dirty="0">
                <a:latin typeface="+mj-lt"/>
              </a:rPr>
              <a:t>many times over)</a:t>
            </a:r>
            <a:endParaRPr lang="en-US" sz="1400" b="1" dirty="0">
              <a:latin typeface="+mj-lt"/>
            </a:endParaRPr>
          </a:p>
        </p:txBody>
      </p:sp>
      <p:pic>
        <p:nvPicPr>
          <p:cNvPr id="9" name="Picture 5" descr="S:\F15015_Copernicus\3_Work\330_Work-in-process\SC4_BackgroundMat\PPT\item Copernicus\Big dat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845" y="2816096"/>
            <a:ext cx="1713816" cy="121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9372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5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581400" y="1447800"/>
            <a:ext cx="5029200" cy="4724400"/>
          </a:xfrm>
        </p:spPr>
        <p:txBody>
          <a:bodyPr/>
          <a:lstStyle/>
          <a:p>
            <a:r>
              <a:rPr lang="en-GB" dirty="0"/>
              <a:t>Easy and user-­friendly; access to all Copernicus data and information</a:t>
            </a:r>
          </a:p>
          <a:p>
            <a:r>
              <a:rPr lang="en-GB" dirty="0"/>
              <a:t>Maximise uptake and exploitation of Copernicus/ EO data in an efficient environment</a:t>
            </a:r>
          </a:p>
          <a:p>
            <a:r>
              <a:rPr lang="en-GB" dirty="0"/>
              <a:t>DIAS as an enabler: stimulate the emergence of an ecosystem that facilitates activities by 3</a:t>
            </a:r>
            <a:r>
              <a:rPr lang="en-GB" baseline="30000" dirty="0"/>
              <a:t>rd</a:t>
            </a:r>
            <a:r>
              <a:rPr lang="en-GB" dirty="0"/>
              <a:t> parties</a:t>
            </a:r>
          </a:p>
          <a:p>
            <a:r>
              <a:rPr lang="en-GB" dirty="0"/>
              <a:t>Bring together research &amp; operational, supply &amp; demand, different data sources and know-how </a:t>
            </a:r>
          </a:p>
          <a:p>
            <a:r>
              <a:rPr lang="en-GB" dirty="0"/>
              <a:t>Commission bears large part of common costs, defragmentation, increased efficiency and cross-fertilisation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fr-BE" dirty="0"/>
              <a:t>DIAS Objectives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53662"/>
            <a:ext cx="3516158" cy="250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02994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6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657600" y="1524000"/>
            <a:ext cx="4953000" cy="4724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b="1" dirty="0"/>
              <a:t>Access must be open and non-discriminatory</a:t>
            </a:r>
          </a:p>
          <a:p>
            <a:pPr>
              <a:lnSpc>
                <a:spcPct val="150000"/>
              </a:lnSpc>
            </a:pPr>
            <a:r>
              <a:rPr lang="en-GB" b="1" dirty="0"/>
              <a:t>Operation must be fair and obey competition rules including for institutional demand</a:t>
            </a:r>
          </a:p>
          <a:p>
            <a:pPr>
              <a:lnSpc>
                <a:spcPct val="150000"/>
              </a:lnSpc>
            </a:pPr>
            <a:r>
              <a:rPr lang="en-GB" b="1" dirty="0"/>
              <a:t>Transparency of governance and reporting</a:t>
            </a:r>
          </a:p>
          <a:p>
            <a:pPr>
              <a:lnSpc>
                <a:spcPct val="150000"/>
              </a:lnSpc>
            </a:pPr>
            <a:r>
              <a:rPr lang="en-GB" b="1" dirty="0"/>
              <a:t>Must promote Copernicus brand</a:t>
            </a:r>
          </a:p>
          <a:p>
            <a:pPr>
              <a:lnSpc>
                <a:spcPct val="150000"/>
              </a:lnSpc>
            </a:pPr>
            <a:r>
              <a:rPr lang="en-GB" b="1" dirty="0"/>
              <a:t>Intellectual property must be protected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fr-BE" dirty="0"/>
              <a:t>DIAS </a:t>
            </a:r>
            <a:r>
              <a:rPr lang="fr-BE" dirty="0" err="1"/>
              <a:t>Core</a:t>
            </a:r>
            <a:r>
              <a:rPr lang="fr-BE" dirty="0"/>
              <a:t> </a:t>
            </a:r>
            <a:r>
              <a:rPr lang="fr-BE" dirty="0" err="1"/>
              <a:t>Principles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88773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46545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04800" y="2971800"/>
            <a:ext cx="2616225" cy="16764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ln w="25400" cap="flat">
            <a:solidFill>
              <a:srgbClr val="00B05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8000" tIns="45719" rIns="45719" bIns="45719" numCol="1" spcCol="38100" rtlCol="0" anchor="b" anchorCtr="0">
            <a:no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+mj-lt"/>
              </a:rPr>
              <a:t>More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7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562600" cy="533400"/>
          </a:xfrm>
        </p:spPr>
        <p:txBody>
          <a:bodyPr/>
          <a:lstStyle/>
          <a:p>
            <a:r>
              <a:rPr lang="fr-BE" dirty="0" err="1"/>
              <a:t>Functional</a:t>
            </a:r>
            <a:r>
              <a:rPr lang="fr-BE" dirty="0"/>
              <a:t> </a:t>
            </a:r>
            <a:r>
              <a:rPr lang="fr-BE" dirty="0" err="1"/>
              <a:t>Requirements</a:t>
            </a:r>
            <a:r>
              <a:rPr lang="fr-BE" dirty="0"/>
              <a:t> &amp; More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66456" y="1447800"/>
            <a:ext cx="4896544" cy="5181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lnSpc>
                <a:spcPct val="120000"/>
              </a:lnSpc>
              <a:spcBef>
                <a:spcPts val="0"/>
              </a:spcBef>
            </a:pPr>
            <a:r>
              <a:rPr lang="en-GB" sz="2000" b="1" dirty="0">
                <a:latin typeface="+mj-lt"/>
              </a:rPr>
              <a:t>Functional Requirements </a:t>
            </a:r>
            <a:r>
              <a:rPr lang="en-GB" sz="2000" dirty="0">
                <a:latin typeface="+mj-lt"/>
              </a:rPr>
              <a:t>state the Copernicus - defined mandatory services</a:t>
            </a:r>
          </a:p>
          <a:p>
            <a:pPr lvl="1" defTabSz="914400">
              <a:lnSpc>
                <a:spcPct val="120000"/>
              </a:lnSpc>
              <a:spcBef>
                <a:spcPts val="0"/>
              </a:spcBef>
            </a:pPr>
            <a:r>
              <a:rPr lang="en-GB" sz="2000" dirty="0">
                <a:latin typeface="+mj-lt"/>
              </a:rPr>
              <a:t>Copernicus Distribution Services</a:t>
            </a:r>
          </a:p>
          <a:p>
            <a:pPr lvl="1" defTabSz="914400">
              <a:lnSpc>
                <a:spcPct val="120000"/>
              </a:lnSpc>
              <a:spcBef>
                <a:spcPts val="0"/>
              </a:spcBef>
            </a:pPr>
            <a:r>
              <a:rPr lang="en-GB" sz="2000" dirty="0">
                <a:latin typeface="+mj-lt"/>
              </a:rPr>
              <a:t>Copernicus Data and Information Access Services (DIAS)</a:t>
            </a:r>
          </a:p>
          <a:p>
            <a:pPr defTabSz="914400">
              <a:lnSpc>
                <a:spcPct val="120000"/>
              </a:lnSpc>
              <a:spcBef>
                <a:spcPts val="0"/>
              </a:spcBef>
            </a:pPr>
            <a:r>
              <a:rPr lang="en-GB" sz="2000" dirty="0">
                <a:latin typeface="+mj-lt"/>
              </a:rPr>
              <a:t>And more … this focuses on DIAS-based, additional services in response to user demand</a:t>
            </a:r>
          </a:p>
          <a:p>
            <a:pPr lvl="1" defTabSz="914400">
              <a:lnSpc>
                <a:spcPct val="120000"/>
              </a:lnSpc>
              <a:spcBef>
                <a:spcPts val="0"/>
              </a:spcBef>
            </a:pPr>
            <a:r>
              <a:rPr lang="en-GB" sz="2000" dirty="0">
                <a:latin typeface="+mj-lt"/>
              </a:rPr>
              <a:t>Responds to bespoke user needs</a:t>
            </a:r>
          </a:p>
          <a:p>
            <a:pPr lvl="1" defTabSz="914400">
              <a:lnSpc>
                <a:spcPct val="120000"/>
              </a:lnSpc>
              <a:spcBef>
                <a:spcPts val="0"/>
              </a:spcBef>
            </a:pPr>
            <a:r>
              <a:rPr lang="en-GB" sz="2000" dirty="0">
                <a:latin typeface="+mj-lt"/>
              </a:rPr>
              <a:t>E.g. added data, tools, compute …</a:t>
            </a:r>
          </a:p>
          <a:p>
            <a:pPr lvl="1" defTabSz="914400">
              <a:lnSpc>
                <a:spcPct val="120000"/>
              </a:lnSpc>
              <a:spcBef>
                <a:spcPts val="0"/>
              </a:spcBef>
            </a:pPr>
            <a:endParaRPr lang="en-GB" sz="2000" dirty="0">
              <a:latin typeface="+mj-lt"/>
            </a:endParaRPr>
          </a:p>
          <a:p>
            <a:pPr lvl="2" defTabSz="914400">
              <a:lnSpc>
                <a:spcPct val="120000"/>
              </a:lnSpc>
              <a:spcBef>
                <a:spcPts val="0"/>
              </a:spcBef>
            </a:pPr>
            <a:endParaRPr lang="en-GB" sz="2000" dirty="0">
              <a:latin typeface="+mj-lt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04800" y="4724400"/>
            <a:ext cx="3429000" cy="0"/>
          </a:xfrm>
          <a:prstGeom prst="line">
            <a:avLst/>
          </a:prstGeom>
          <a:noFill/>
          <a:ln w="25400" cap="flat">
            <a:solidFill>
              <a:srgbClr val="FF9A00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Rectangle 7"/>
          <p:cNvSpPr/>
          <p:nvPr/>
        </p:nvSpPr>
        <p:spPr>
          <a:xfrm>
            <a:off x="304800" y="4800600"/>
            <a:ext cx="3429000" cy="1371600"/>
          </a:xfrm>
          <a:prstGeom prst="rect">
            <a:avLst/>
          </a:prstGeom>
          <a:pattFill prst="ltDnDiag">
            <a:fgClr>
              <a:schemeClr val="tx1"/>
            </a:fgClr>
            <a:bgClr>
              <a:schemeClr val="bg1"/>
            </a:bgClr>
          </a:patt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8000" tIns="45719" rIns="45719" bIns="45719" numCol="1" spcCol="38100" rtlCol="0" anchor="b" anchorCtr="0">
            <a:no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+mj-lt"/>
              </a:rPr>
              <a:t>DIAS Mandatory</a:t>
            </a:r>
            <a:r>
              <a:rPr kumimoji="0" lang="en-GB" sz="1800" b="0" i="0" u="none" strike="noStrike" cap="none" spc="0" normalizeH="0" dirty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+mj-lt"/>
              </a:rPr>
              <a:t> </a:t>
            </a: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+mj-lt"/>
              </a:rPr>
              <a:t>Functions</a:t>
            </a:r>
          </a:p>
        </p:txBody>
      </p:sp>
      <p:sp>
        <p:nvSpPr>
          <p:cNvPr id="9" name="Curved Left Arrow 8"/>
          <p:cNvSpPr/>
          <p:nvPr/>
        </p:nvSpPr>
        <p:spPr>
          <a:xfrm rot="5400000">
            <a:off x="2095500" y="3238500"/>
            <a:ext cx="1066800" cy="1600200"/>
          </a:xfrm>
          <a:prstGeom prst="curvedLeftArrow">
            <a:avLst/>
          </a:prstGeom>
          <a:solidFill>
            <a:srgbClr val="FFFFFF"/>
          </a:solidFill>
          <a:ln w="25400" cap="flat">
            <a:solidFill>
              <a:srgbClr val="00B05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358481" y="2761955"/>
            <a:ext cx="441647" cy="66704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707423" y="3190102"/>
            <a:ext cx="432168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dirty="0"/>
              <a:t>U</a:t>
            </a:r>
            <a:r>
              <a:rPr kumimoji="0" lang="en-GB" sz="1200" b="1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ser</a:t>
            </a:r>
            <a:endParaRPr kumimoji="0" lang="en-GB" sz="1800" b="1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" y="1286600"/>
            <a:ext cx="3733799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US" sz="1400" dirty="0">
                <a:hlinkClick r:id="rId3"/>
              </a:rPr>
              <a:t>Find the link to functional requirements here</a:t>
            </a:r>
            <a:endParaRPr kumimoji="0" lang="en-GB" sz="14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3362041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8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810000" y="1295400"/>
            <a:ext cx="4800600" cy="4876800"/>
          </a:xfrm>
        </p:spPr>
        <p:txBody>
          <a:bodyPr/>
          <a:lstStyle/>
          <a:p>
            <a:pPr marL="31173" indent="0">
              <a:buNone/>
            </a:pPr>
            <a:r>
              <a:rPr lang="en-GB" b="1" dirty="0"/>
              <a:t>Data holdings*</a:t>
            </a:r>
          </a:p>
          <a:p>
            <a:r>
              <a:rPr lang="en-GB" dirty="0"/>
              <a:t>Sentinel data (-1, -2, -3, -5p)</a:t>
            </a:r>
          </a:p>
          <a:p>
            <a:r>
              <a:rPr lang="en-GB" dirty="0"/>
              <a:t>Copernicus Services Information</a:t>
            </a:r>
          </a:p>
          <a:p>
            <a:pPr>
              <a:spcAft>
                <a:spcPts val="1200"/>
              </a:spcAft>
            </a:pPr>
            <a:r>
              <a:rPr lang="en-GB" dirty="0"/>
              <a:t>Selection of Third party data</a:t>
            </a:r>
          </a:p>
          <a:p>
            <a:pPr marL="31173" indent="0">
              <a:buNone/>
            </a:pPr>
            <a:r>
              <a:rPr lang="en-GB" b="1" dirty="0"/>
              <a:t>Services</a:t>
            </a:r>
          </a:p>
          <a:p>
            <a:r>
              <a:rPr lang="en-GB" dirty="0"/>
              <a:t>Discovery and View services, Basic downloads</a:t>
            </a:r>
          </a:p>
          <a:p>
            <a:r>
              <a:rPr lang="en-GB" dirty="0"/>
              <a:t>Basic Programming / application environment</a:t>
            </a:r>
          </a:p>
          <a:p>
            <a:r>
              <a:rPr lang="en-GB" dirty="0"/>
              <a:t>Free/open source tools</a:t>
            </a:r>
          </a:p>
          <a:p>
            <a:r>
              <a:rPr lang="fr-BE" dirty="0"/>
              <a:t>Basic user support services</a:t>
            </a:r>
            <a:endParaRPr lang="en-GB" dirty="0"/>
          </a:p>
          <a:p>
            <a:pPr marL="914400" lvl="2" indent="0">
              <a:buNone/>
            </a:pPr>
            <a:endParaRPr lang="en-GB" sz="1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fr-BE" dirty="0"/>
              <a:t>DIAS </a:t>
            </a:r>
            <a:r>
              <a:rPr lang="fr-BE" dirty="0" err="1"/>
              <a:t>Mandatory</a:t>
            </a:r>
            <a:r>
              <a:rPr lang="fr-BE" dirty="0"/>
              <a:t> (public) </a:t>
            </a:r>
            <a:r>
              <a:rPr lang="fr-BE" dirty="0" err="1"/>
              <a:t>Functions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895600" y="6367792"/>
            <a:ext cx="5249192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BE" sz="110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+mj-lt"/>
              </a:rPr>
              <a:t>* Temporal</a:t>
            </a:r>
            <a:r>
              <a:rPr kumimoji="0" lang="fr-BE" sz="1100" i="0" u="none" strike="noStrike" cap="none" spc="0" normalizeH="0" dirty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+mj-lt"/>
              </a:rPr>
              <a:t> and </a:t>
            </a:r>
            <a:r>
              <a:rPr kumimoji="0" lang="fr-BE" sz="1100" i="0" u="none" strike="noStrike" cap="none" spc="0" normalizeH="0" dirty="0" err="1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+mj-lt"/>
              </a:rPr>
              <a:t>geographic</a:t>
            </a:r>
            <a:r>
              <a:rPr kumimoji="0" lang="fr-BE" sz="1100" i="0" u="none" strike="noStrike" cap="none" spc="0" normalizeH="0" dirty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+mj-lt"/>
              </a:rPr>
              <a:t> </a:t>
            </a:r>
            <a:r>
              <a:rPr kumimoji="0" lang="fr-BE" sz="1100" i="0" u="none" strike="noStrike" cap="none" spc="0" normalizeH="0" dirty="0" err="1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+mj-lt"/>
              </a:rPr>
              <a:t>coverage</a:t>
            </a:r>
            <a:r>
              <a:rPr kumimoji="0" lang="fr-BE" sz="1100" i="0" u="none" strike="noStrike" cap="none" spc="0" normalizeH="0" dirty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+mj-lt"/>
              </a:rPr>
              <a:t> </a:t>
            </a:r>
            <a:r>
              <a:rPr kumimoji="0" lang="fr-BE" sz="1100" i="0" u="none" strike="noStrike" cap="none" spc="0" normalizeH="0" dirty="0" err="1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+mj-lt"/>
              </a:rPr>
              <a:t>may</a:t>
            </a:r>
            <a:r>
              <a:rPr kumimoji="0" lang="fr-BE" sz="1100" i="0" u="none" strike="noStrike" cap="none" spc="0" normalizeH="0" dirty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+mj-lt"/>
              </a:rPr>
              <a:t> </a:t>
            </a:r>
            <a:r>
              <a:rPr kumimoji="0" lang="fr-BE" sz="1100" i="0" u="none" strike="noStrike" cap="none" spc="0" normalizeH="0" dirty="0" err="1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+mj-lt"/>
              </a:rPr>
              <a:t>differ</a:t>
            </a:r>
            <a:r>
              <a:rPr kumimoji="0" lang="fr-BE" sz="1100" i="0" u="none" strike="noStrike" cap="none" spc="0" normalizeH="0" dirty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+mj-lt"/>
              </a:rPr>
              <a:t> </a:t>
            </a:r>
            <a:r>
              <a:rPr kumimoji="0" lang="fr-BE" sz="1100" i="0" u="none" strike="noStrike" cap="none" spc="0" normalizeH="0" dirty="0" err="1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+mj-lt"/>
              </a:rPr>
              <a:t>from</a:t>
            </a:r>
            <a:r>
              <a:rPr kumimoji="0" lang="fr-BE" sz="1100" i="0" u="none" strike="noStrike" cap="none" spc="0" normalizeH="0" dirty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+mj-lt"/>
              </a:rPr>
              <a:t> one DIAS provider to </a:t>
            </a:r>
            <a:r>
              <a:rPr kumimoji="0" lang="fr-BE" sz="1100" i="0" u="none" strike="noStrike" cap="none" spc="0" normalizeH="0" dirty="0" err="1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+mj-lt"/>
              </a:rPr>
              <a:t>another</a:t>
            </a:r>
            <a:endParaRPr kumimoji="0" lang="en-GB" sz="110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2FF493-4CC5-954B-9DEF-DF67441833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47800"/>
            <a:ext cx="1854200" cy="185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27620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9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886200" y="1295400"/>
            <a:ext cx="4724400" cy="4800600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Commercial Offers </a:t>
            </a:r>
          </a:p>
          <a:p>
            <a:r>
              <a:rPr lang="en-GB" dirty="0"/>
              <a:t>Data </a:t>
            </a:r>
          </a:p>
          <a:p>
            <a:pPr lvl="1"/>
            <a:r>
              <a:rPr lang="en-GB" dirty="0"/>
              <a:t>Hosting of Third Party data (e.g. Commercial, Institutional data)</a:t>
            </a:r>
          </a:p>
          <a:p>
            <a:r>
              <a:rPr lang="en-GB" dirty="0"/>
              <a:t>Services</a:t>
            </a:r>
          </a:p>
          <a:p>
            <a:pPr lvl="1"/>
            <a:r>
              <a:rPr lang="en-GB" dirty="0"/>
              <a:t>Advanced development and application environment</a:t>
            </a:r>
          </a:p>
          <a:p>
            <a:pPr lvl="1"/>
            <a:r>
              <a:rPr lang="en-GB" dirty="0"/>
              <a:t>ICT resources (Storage &amp; processing power)</a:t>
            </a:r>
          </a:p>
          <a:p>
            <a:pPr lvl="1"/>
            <a:r>
              <a:rPr lang="fr-BE" dirty="0"/>
              <a:t>Advanced/commercial </a:t>
            </a:r>
            <a:r>
              <a:rPr lang="fr-BE" dirty="0" err="1"/>
              <a:t>tools</a:t>
            </a:r>
            <a:endParaRPr lang="fr-BE" dirty="0"/>
          </a:p>
          <a:p>
            <a:pPr lvl="1">
              <a:spcAft>
                <a:spcPts val="1200"/>
              </a:spcAft>
            </a:pPr>
            <a:r>
              <a:rPr lang="fr-BE" dirty="0" err="1"/>
              <a:t>Third</a:t>
            </a:r>
            <a:r>
              <a:rPr lang="fr-BE" dirty="0"/>
              <a:t> Party business </a:t>
            </a:r>
            <a:r>
              <a:rPr lang="fr-BE" dirty="0" err="1"/>
              <a:t>hosting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Market place </a:t>
            </a:r>
            <a:r>
              <a:rPr lang="en-GB" dirty="0"/>
              <a:t>for Third Party value- adding services</a:t>
            </a:r>
          </a:p>
          <a:p>
            <a:pPr lvl="2"/>
            <a:endParaRPr lang="en-GB" sz="1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fr-BE" dirty="0"/>
              <a:t>DIAS </a:t>
            </a:r>
            <a:r>
              <a:rPr lang="fr-BE" dirty="0" err="1"/>
              <a:t>Other</a:t>
            </a:r>
            <a:r>
              <a:rPr lang="fr-BE" dirty="0"/>
              <a:t> </a:t>
            </a:r>
            <a:r>
              <a:rPr lang="fr-BE" dirty="0" err="1"/>
              <a:t>Functions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514600" y="6468240"/>
            <a:ext cx="5249192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BE" sz="110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+mj-lt"/>
              </a:rPr>
              <a:t>* Temporal</a:t>
            </a:r>
            <a:r>
              <a:rPr kumimoji="0" lang="fr-BE" sz="1100" i="0" u="none" strike="noStrike" cap="none" spc="0" normalizeH="0" dirty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+mj-lt"/>
              </a:rPr>
              <a:t> and </a:t>
            </a:r>
            <a:r>
              <a:rPr kumimoji="0" lang="fr-BE" sz="1100" i="0" u="none" strike="noStrike" cap="none" spc="0" normalizeH="0" dirty="0" err="1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+mj-lt"/>
              </a:rPr>
              <a:t>geographic</a:t>
            </a:r>
            <a:r>
              <a:rPr kumimoji="0" lang="fr-BE" sz="1100" i="0" u="none" strike="noStrike" cap="none" spc="0" normalizeH="0" dirty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+mj-lt"/>
              </a:rPr>
              <a:t> </a:t>
            </a:r>
            <a:r>
              <a:rPr kumimoji="0" lang="fr-BE" sz="1100" i="0" u="none" strike="noStrike" cap="none" spc="0" normalizeH="0" dirty="0" err="1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+mj-lt"/>
              </a:rPr>
              <a:t>coverage</a:t>
            </a:r>
            <a:r>
              <a:rPr kumimoji="0" lang="fr-BE" sz="1100" i="0" u="none" strike="noStrike" cap="none" spc="0" normalizeH="0" dirty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+mj-lt"/>
              </a:rPr>
              <a:t> </a:t>
            </a:r>
            <a:r>
              <a:rPr kumimoji="0" lang="fr-BE" sz="1100" i="0" u="none" strike="noStrike" cap="none" spc="0" normalizeH="0" dirty="0" err="1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+mj-lt"/>
              </a:rPr>
              <a:t>may</a:t>
            </a:r>
            <a:r>
              <a:rPr kumimoji="0" lang="fr-BE" sz="1100" i="0" u="none" strike="noStrike" cap="none" spc="0" normalizeH="0" dirty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+mj-lt"/>
              </a:rPr>
              <a:t> </a:t>
            </a:r>
            <a:r>
              <a:rPr kumimoji="0" lang="fr-BE" sz="1100" i="0" u="none" strike="noStrike" cap="none" spc="0" normalizeH="0" dirty="0" err="1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+mj-lt"/>
              </a:rPr>
              <a:t>differ</a:t>
            </a:r>
            <a:r>
              <a:rPr kumimoji="0" lang="fr-BE" sz="1100" i="0" u="none" strike="noStrike" cap="none" spc="0" normalizeH="0" dirty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+mj-lt"/>
              </a:rPr>
              <a:t> </a:t>
            </a:r>
            <a:r>
              <a:rPr kumimoji="0" lang="fr-BE" sz="1100" i="0" u="none" strike="noStrike" cap="none" spc="0" normalizeH="0" dirty="0" err="1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+mj-lt"/>
              </a:rPr>
              <a:t>from</a:t>
            </a:r>
            <a:r>
              <a:rPr kumimoji="0" lang="fr-BE" sz="1100" i="0" u="none" strike="noStrike" cap="none" spc="0" normalizeH="0" dirty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+mj-lt"/>
              </a:rPr>
              <a:t> one DIAS provider to </a:t>
            </a:r>
            <a:r>
              <a:rPr kumimoji="0" lang="fr-BE" sz="1100" i="0" u="none" strike="noStrike" cap="none" spc="0" normalizeH="0" dirty="0" err="1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+mj-lt"/>
              </a:rPr>
              <a:t>another</a:t>
            </a:r>
            <a:endParaRPr kumimoji="0" lang="en-GB" sz="110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F5FD48-828F-5047-BDEF-98CF58A546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47800"/>
            <a:ext cx="3009900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8498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11328</TotalTime>
  <Words>992</Words>
  <Application>Microsoft Macintosh PowerPoint</Application>
  <PresentationFormat>On-screen Show (4:3)</PresentationFormat>
  <Paragraphs>181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MS PGothic</vt:lpstr>
      <vt:lpstr>MS PGothic</vt:lpstr>
      <vt:lpstr>Arial</vt:lpstr>
      <vt:lpstr>Arial Black</vt:lpstr>
      <vt:lpstr>Arial Bold</vt:lpstr>
      <vt:lpstr>Avenir Roman</vt:lpstr>
      <vt:lpstr>Calibri</vt:lpstr>
      <vt:lpstr>Courier New</vt:lpstr>
      <vt:lpstr>Droid Serif</vt:lpstr>
      <vt:lpstr>Helvetica</vt:lpstr>
      <vt:lpstr>Proxima Nova Regular</vt:lpstr>
      <vt:lpstr>Wingdings</vt:lpstr>
      <vt:lpstr>Default</vt:lpstr>
      <vt:lpstr>Copernicus DIAS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Mark Dowell;Astrid Koch;Martin Ditter</dc:creator>
  <cp:lastModifiedBy>Martin Ditter</cp:lastModifiedBy>
  <cp:revision>312</cp:revision>
  <cp:lastPrinted>2018-04-09T16:10:23Z</cp:lastPrinted>
  <dcterms:modified xsi:type="dcterms:W3CDTF">2018-04-11T10:38:44Z</dcterms:modified>
</cp:coreProperties>
</file>