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28" r:id="rId4"/>
    <p:sldMasterId id="2147483942" r:id="rId5"/>
  </p:sldMasterIdLst>
  <p:notesMasterIdLst>
    <p:notesMasterId r:id="rId35"/>
  </p:notesMasterIdLst>
  <p:handoutMasterIdLst>
    <p:handoutMasterId r:id="rId36"/>
  </p:handoutMasterIdLst>
  <p:sldIdLst>
    <p:sldId id="256" r:id="rId6"/>
    <p:sldId id="385" r:id="rId7"/>
    <p:sldId id="357" r:id="rId8"/>
    <p:sldId id="369" r:id="rId9"/>
    <p:sldId id="376" r:id="rId10"/>
    <p:sldId id="701" r:id="rId11"/>
    <p:sldId id="711" r:id="rId12"/>
    <p:sldId id="705" r:id="rId13"/>
    <p:sldId id="373" r:id="rId14"/>
    <p:sldId id="387" r:id="rId15"/>
    <p:sldId id="280" r:id="rId16"/>
    <p:sldId id="716" r:id="rId17"/>
    <p:sldId id="344" r:id="rId18"/>
    <p:sldId id="360" r:id="rId19"/>
    <p:sldId id="401" r:id="rId20"/>
    <p:sldId id="336" r:id="rId21"/>
    <p:sldId id="352" r:id="rId22"/>
    <p:sldId id="317" r:id="rId23"/>
    <p:sldId id="718" r:id="rId24"/>
    <p:sldId id="321" r:id="rId25"/>
    <p:sldId id="337" r:id="rId26"/>
    <p:sldId id="338" r:id="rId27"/>
    <p:sldId id="719" r:id="rId28"/>
    <p:sldId id="318" r:id="rId29"/>
    <p:sldId id="319" r:id="rId30"/>
    <p:sldId id="320" r:id="rId31"/>
    <p:sldId id="323" r:id="rId32"/>
    <p:sldId id="714" r:id="rId33"/>
    <p:sldId id="623" r:id="rId34"/>
  </p:sldIdLst>
  <p:sldSz cx="9144000" cy="6858000" type="screen4x3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00705C"/>
    <a:srgbClr val="00549F"/>
    <a:srgbClr val="0098DB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46" autoAdjust="0"/>
    <p:restoredTop sz="87886" autoAdjust="0"/>
  </p:normalViewPr>
  <p:slideViewPr>
    <p:cSldViewPr snapToGrid="0">
      <p:cViewPr varScale="1">
        <p:scale>
          <a:sx n="67" d="100"/>
          <a:sy n="67" d="100"/>
        </p:scale>
        <p:origin x="-9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21/10/18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1900" y="693738"/>
            <a:ext cx="46212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1900" y="693738"/>
            <a:ext cx="462121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0527-9849-4D20-93F2-FF19BDCD309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910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2A469-F893-4870-954E-905674468E1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74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1900" y="693738"/>
            <a:ext cx="462121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Different stakeholders for who the different types of data have value e.g.</a:t>
            </a:r>
          </a:p>
          <a:p>
            <a:r>
              <a:rPr lang="en-US" dirty="0">
                <a:solidFill>
                  <a:schemeClr val="tx1"/>
                </a:solidFill>
              </a:rPr>
              <a:t>• Satellite Data for Data Users and Services;</a:t>
            </a:r>
          </a:p>
          <a:p>
            <a:r>
              <a:rPr lang="en-US" dirty="0">
                <a:solidFill>
                  <a:schemeClr val="tx1"/>
                </a:solidFill>
              </a:rPr>
              <a:t>• Technical knowledge for ESA-Projects, MS, Industry and Science;</a:t>
            </a:r>
          </a:p>
          <a:p>
            <a:r>
              <a:rPr lang="en-GB" dirty="0">
                <a:solidFill>
                  <a:schemeClr val="tx1"/>
                </a:solidFill>
              </a:rPr>
              <a:t>• Management Data for ESA-Executive &amp; MS;</a:t>
            </a:r>
          </a:p>
          <a:p>
            <a:endParaRPr lang="en-US" dirty="0"/>
          </a:p>
          <a:p>
            <a:r>
              <a:rPr lang="en-US" dirty="0"/>
              <a:t>LTDP has addressed</a:t>
            </a:r>
            <a:r>
              <a:rPr lang="en-US" baseline="0" dirty="0"/>
              <a:t> with international partners the information highlighted in the slide and drafted in cooperation with them Best Practices and procedures defining the why/what/how/for how long to preserve and make accessible those items. These are being applied at ESA and other agencies.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32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1900" y="693738"/>
            <a:ext cx="462121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967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1900" y="693738"/>
            <a:ext cx="462121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178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>
                <a:solidFill>
                  <a:srgbClr val="000000"/>
                </a:solidFill>
                <a:latin typeface="+mn-lt"/>
                <a:cs typeface="Calibri"/>
              </a:rPr>
              <a:t>Plan and Implement </a:t>
            </a:r>
            <a:r>
              <a:rPr lang="en-GB" altLang="en-US" sz="1200" u="sng" dirty="0">
                <a:solidFill>
                  <a:srgbClr val="000000"/>
                </a:solidFill>
                <a:latin typeface="+mn-lt"/>
                <a:cs typeface="Calibri"/>
              </a:rPr>
              <a:t>preservation activities in all EO mission phases </a:t>
            </a:r>
            <a:r>
              <a:rPr lang="en-GB" altLang="en-US" sz="1200" dirty="0">
                <a:solidFill>
                  <a:srgbClr val="000000"/>
                </a:solidFill>
                <a:latin typeface="+mn-lt"/>
                <a:cs typeface="Calibri"/>
              </a:rPr>
              <a:t>to capture knowledge at EO data set generation; incremental approach for past/current missions, systematic planning/approach for future ones.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07EC3-D1DD-FA45-80B7-5C00B6449C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09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1900" y="693738"/>
            <a:ext cx="462121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16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1900" y="693738"/>
            <a:ext cx="462121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Different stakeholders for who the different types of data have value e.g.</a:t>
            </a:r>
          </a:p>
          <a:p>
            <a:r>
              <a:rPr lang="en-US" dirty="0">
                <a:solidFill>
                  <a:schemeClr val="tx1"/>
                </a:solidFill>
              </a:rPr>
              <a:t>• Satellite Data for Data Users and Services;</a:t>
            </a:r>
          </a:p>
          <a:p>
            <a:r>
              <a:rPr lang="en-US" dirty="0">
                <a:solidFill>
                  <a:schemeClr val="tx1"/>
                </a:solidFill>
              </a:rPr>
              <a:t>• Technical knowledge for ESA-Projects, MS, Industry and Science;</a:t>
            </a:r>
          </a:p>
          <a:p>
            <a:r>
              <a:rPr lang="en-GB" dirty="0">
                <a:solidFill>
                  <a:schemeClr val="tx1"/>
                </a:solidFill>
              </a:rPr>
              <a:t>• Management Data for ESA-Executive &amp; MS;</a:t>
            </a:r>
          </a:p>
          <a:p>
            <a:endParaRPr lang="en-US" dirty="0"/>
          </a:p>
          <a:p>
            <a:r>
              <a:rPr lang="en-US" dirty="0"/>
              <a:t>LTDP has addressed</a:t>
            </a:r>
            <a:r>
              <a:rPr lang="en-US" baseline="0" dirty="0"/>
              <a:t> with international partners the information highlighted in the slide and drafted in cooperation with them Best Practices and procedures defining the why/what/how/for how long to preserve and make accessible those items. These are being applied at ESA and other agencies.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95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681038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2DFE1-544E-4AD0-8AE2-9ADF9877B110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945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0527-9849-4D20-93F2-FF19BDCD309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9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30.png"/><Relationship Id="rId27" Type="http://schemas.openxmlformats.org/officeDocument/2006/relationships/image" Target="../media/image31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20" Type="http://schemas.openxmlformats.org/officeDocument/2006/relationships/image" Target="../media/image48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Relationship Id="rId23" Type="http://schemas.openxmlformats.org/officeDocument/2006/relationships/image" Target="../media/image51.png"/><Relationship Id="rId24" Type="http://schemas.openxmlformats.org/officeDocument/2006/relationships/image" Target="../media/image52.png"/><Relationship Id="rId25" Type="http://schemas.openxmlformats.org/officeDocument/2006/relationships/image" Target="../media/image53.png"/><Relationship Id="rId26" Type="http://schemas.openxmlformats.org/officeDocument/2006/relationships/image" Target="../media/image54.png"/><Relationship Id="rId27" Type="http://schemas.openxmlformats.org/officeDocument/2006/relationships/image" Target="../media/image55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4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7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7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0.jpeg"/><Relationship Id="rId3" Type="http://schemas.openxmlformats.org/officeDocument/2006/relationships/image" Target="../media/image6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image" Target="../media/image48.png"/><Relationship Id="rId25" Type="http://schemas.openxmlformats.org/officeDocument/2006/relationships/image" Target="../media/image49.png"/><Relationship Id="rId26" Type="http://schemas.openxmlformats.org/officeDocument/2006/relationships/image" Target="../media/image50.png"/><Relationship Id="rId27" Type="http://schemas.openxmlformats.org/officeDocument/2006/relationships/image" Target="../media/image51.png"/><Relationship Id="rId28" Type="http://schemas.openxmlformats.org/officeDocument/2006/relationships/image" Target="../media/image52.png"/><Relationship Id="rId29" Type="http://schemas.openxmlformats.org/officeDocument/2006/relationships/image" Target="../media/image53.png"/><Relationship Id="rId10" Type="http://schemas.openxmlformats.org/officeDocument/2006/relationships/image" Target="../media/image7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6" Type="http://schemas.openxmlformats.org/officeDocument/2006/relationships/image" Target="../media/image40.png"/><Relationship Id="rId17" Type="http://schemas.openxmlformats.org/officeDocument/2006/relationships/image" Target="../media/image41.png"/><Relationship Id="rId18" Type="http://schemas.openxmlformats.org/officeDocument/2006/relationships/image" Target="../media/image42.png"/><Relationship Id="rId19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eg"/><Relationship Id="rId3" Type="http://schemas.openxmlformats.org/officeDocument/2006/relationships/image" Target="../media/image66.png"/><Relationship Id="rId4" Type="http://schemas.openxmlformats.org/officeDocument/2006/relationships/image" Target="../media/image27.png"/><Relationship Id="rId5" Type="http://schemas.openxmlformats.org/officeDocument/2006/relationships/image" Target="../media/image67.png"/><Relationship Id="rId6" Type="http://schemas.openxmlformats.org/officeDocument/2006/relationships/image" Target="../media/image32.png"/><Relationship Id="rId7" Type="http://schemas.openxmlformats.org/officeDocument/2006/relationships/image" Target="../media/image4.png"/><Relationship Id="rId8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20" Type="http://schemas.openxmlformats.org/officeDocument/2006/relationships/image" Target="../media/image48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Relationship Id="rId23" Type="http://schemas.openxmlformats.org/officeDocument/2006/relationships/image" Target="../media/image51.png"/><Relationship Id="rId24" Type="http://schemas.openxmlformats.org/officeDocument/2006/relationships/image" Target="../media/image52.png"/><Relationship Id="rId25" Type="http://schemas.openxmlformats.org/officeDocument/2006/relationships/image" Target="../media/image53.png"/><Relationship Id="rId26" Type="http://schemas.openxmlformats.org/officeDocument/2006/relationships/image" Target="../media/image63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Relationship Id="rId3" Type="http://schemas.openxmlformats.org/officeDocument/2006/relationships/image" Target="../media/image4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7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20" Type="http://schemas.openxmlformats.org/officeDocument/2006/relationships/image" Target="../media/image47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Relationship Id="rId25" Type="http://schemas.openxmlformats.org/officeDocument/2006/relationships/image" Target="../media/image52.png"/><Relationship Id="rId26" Type="http://schemas.openxmlformats.org/officeDocument/2006/relationships/image" Target="../media/image53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7" Type="http://schemas.openxmlformats.org/officeDocument/2006/relationships/image" Target="../media/image44.png"/><Relationship Id="rId18" Type="http://schemas.openxmlformats.org/officeDocument/2006/relationships/image" Target="../media/image45.png"/><Relationship Id="rId19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3.png"/><Relationship Id="rId3" Type="http://schemas.openxmlformats.org/officeDocument/2006/relationships/image" Target="../media/image32.png"/><Relationship Id="rId4" Type="http://schemas.openxmlformats.org/officeDocument/2006/relationships/image" Target="../media/image4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7.png"/><Relationship Id="rId8" Type="http://schemas.openxmlformats.org/officeDocument/2006/relationships/image" Target="../media/image3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3004" y="-1142997"/>
            <a:ext cx="6858003" cy="9144001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6"/>
            <a:ext cx="7948800" cy="4219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296975" y="584982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71660" y="6621098"/>
            <a:ext cx="6436141" cy="111519"/>
            <a:chOff x="171652" y="6621093"/>
            <a:chExt cx="6436141" cy="111519"/>
          </a:xfrm>
        </p:grpSpPr>
        <p:pic>
          <p:nvPicPr>
            <p:cNvPr id="11" name="Picture 10" descr="a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be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a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h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cz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e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k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s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i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r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g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hu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e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t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l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l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o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t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r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se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uk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8176" y="6611881"/>
            <a:ext cx="1196912" cy="144000"/>
          </a:xfrm>
          <a:prstGeom prst="rect">
            <a:avLst/>
          </a:prstGeom>
        </p:spPr>
      </p:pic>
      <p:cxnSp>
        <p:nvCxnSpPr>
          <p:cNvPr id="35" name="Straight Connector 34"/>
          <p:cNvCxnSpPr/>
          <p:nvPr userDrawn="1"/>
        </p:nvCxnSpPr>
        <p:spPr>
          <a:xfrm>
            <a:off x="165933" y="6504479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2" y="2572257"/>
            <a:ext cx="7947025" cy="5847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0" noProof="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2" name="Text Box 58"/>
          <p:cNvSpPr txBox="1">
            <a:spLocks noChangeArrowheads="1"/>
          </p:cNvSpPr>
          <p:nvPr userDrawn="1"/>
        </p:nvSpPr>
        <p:spPr bwMode="auto">
          <a:xfrm>
            <a:off x="78032" y="6286579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noProof="0">
                <a:solidFill>
                  <a:schemeClr val="bg1"/>
                </a:solidFill>
              </a:rPr>
              <a:t>ESA UNCLASSIFIED - For Official Use</a:t>
            </a:r>
            <a:endParaRPr lang="en-GB" sz="800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4C1CCBBC-50DC-4E7C-9F07-495BF98BEF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87128" y="1005334"/>
            <a:ext cx="2369744" cy="484734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114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61636286-1582-4913-91AB-D39DF43AE6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7997"/>
            <a:ext cx="9144000" cy="265523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4776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xmlns="" id="{7F3E03B7-C9D0-492C-93D6-FD9CA10C3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Rectangle 39">
            <a:extLst>
              <a:ext uri="{FF2B5EF4-FFF2-40B4-BE49-F238E27FC236}">
                <a16:creationId xmlns:a16="http://schemas.microsoft.com/office/drawing/2014/main" xmlns="" id="{B0262DF0-36F3-41FC-B3B8-34079DF974CA}"/>
              </a:ext>
            </a:extLst>
          </p:cNvPr>
          <p:cNvSpPr/>
          <p:nvPr userDrawn="1"/>
        </p:nvSpPr>
        <p:spPr>
          <a:xfrm>
            <a:off x="0" y="6405917"/>
            <a:ext cx="9144000" cy="4520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52" tIns="24026" rIns="48052" bIns="24026" rtlCol="0" anchor="ctr"/>
          <a:lstStyle/>
          <a:p>
            <a:pPr algn="ctr"/>
            <a:endParaRPr lang="en-US" dirty="0"/>
          </a:p>
        </p:txBody>
      </p:sp>
      <p:grpSp>
        <p:nvGrpSpPr>
          <p:cNvPr id="4" name="Group 40">
            <a:extLst>
              <a:ext uri="{FF2B5EF4-FFF2-40B4-BE49-F238E27FC236}">
                <a16:creationId xmlns:a16="http://schemas.microsoft.com/office/drawing/2014/main" xmlns="" id="{0CC56070-30AF-4BF7-8EC9-29AB5E7FEE27}"/>
              </a:ext>
            </a:extLst>
          </p:cNvPr>
          <p:cNvGrpSpPr/>
          <p:nvPr userDrawn="1"/>
        </p:nvGrpSpPr>
        <p:grpSpPr>
          <a:xfrm>
            <a:off x="61663" y="6564745"/>
            <a:ext cx="6934215" cy="156779"/>
            <a:chOff x="172269" y="6621494"/>
            <a:chExt cx="6566375" cy="111519"/>
          </a:xfrm>
        </p:grpSpPr>
        <p:pic>
          <p:nvPicPr>
            <p:cNvPr id="5" name="Picture 41" descr="at.png">
              <a:extLst>
                <a:ext uri="{FF2B5EF4-FFF2-40B4-BE49-F238E27FC236}">
                  <a16:creationId xmlns:a16="http://schemas.microsoft.com/office/drawing/2014/main" xmlns="" id="{D7E9F12C-D0E1-4B5D-8363-11DDDCBA1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42" descr="be.png">
              <a:extLst>
                <a:ext uri="{FF2B5EF4-FFF2-40B4-BE49-F238E27FC236}">
                  <a16:creationId xmlns:a16="http://schemas.microsoft.com/office/drawing/2014/main" xmlns="" id="{7D2825A9-1523-47C1-94AA-EF0CAD6246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43" descr="ca.png">
              <a:extLst>
                <a:ext uri="{FF2B5EF4-FFF2-40B4-BE49-F238E27FC236}">
                  <a16:creationId xmlns:a16="http://schemas.microsoft.com/office/drawing/2014/main" xmlns="" id="{DBA38F20-A875-461E-81E5-419E02F1CE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4738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44" descr="ch.png">
              <a:extLst>
                <a:ext uri="{FF2B5EF4-FFF2-40B4-BE49-F238E27FC236}">
                  <a16:creationId xmlns:a16="http://schemas.microsoft.com/office/drawing/2014/main" xmlns="" id="{0608898A-1364-492F-8F26-5AFA0F901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45" descr="cz.png">
              <a:extLst>
                <a:ext uri="{FF2B5EF4-FFF2-40B4-BE49-F238E27FC236}">
                  <a16:creationId xmlns:a16="http://schemas.microsoft.com/office/drawing/2014/main" xmlns="" id="{95C114F4-C8DF-4A80-842A-AFB24EFBC9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46" descr="de.png">
              <a:extLst>
                <a:ext uri="{FF2B5EF4-FFF2-40B4-BE49-F238E27FC236}">
                  <a16:creationId xmlns:a16="http://schemas.microsoft.com/office/drawing/2014/main" xmlns="" id="{C297BC7F-378B-43AD-ACEA-7CE69CF73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47" descr="dk.png">
              <a:extLst>
                <a:ext uri="{FF2B5EF4-FFF2-40B4-BE49-F238E27FC236}">
                  <a16:creationId xmlns:a16="http://schemas.microsoft.com/office/drawing/2014/main" xmlns="" id="{9A8DCB8B-68A0-4C37-A9C4-EE0C236CD1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48" descr="ee.png">
              <a:extLst>
                <a:ext uri="{FF2B5EF4-FFF2-40B4-BE49-F238E27FC236}">
                  <a16:creationId xmlns:a16="http://schemas.microsoft.com/office/drawing/2014/main" xmlns="" id="{44DA5A63-7BAE-46C3-9A70-459A029F99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49" descr="es.png">
              <a:extLst>
                <a:ext uri="{FF2B5EF4-FFF2-40B4-BE49-F238E27FC236}">
                  <a16:creationId xmlns:a16="http://schemas.microsoft.com/office/drawing/2014/main" xmlns="" id="{DC54CF3F-9AD9-459C-8CE3-3E0C1F775B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50" descr="fi.png">
              <a:extLst>
                <a:ext uri="{FF2B5EF4-FFF2-40B4-BE49-F238E27FC236}">
                  <a16:creationId xmlns:a16="http://schemas.microsoft.com/office/drawing/2014/main" xmlns="" id="{C6CBD9D1-C5A8-434A-B53B-1F1FC40C3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51" descr="fr.png">
              <a:extLst>
                <a:ext uri="{FF2B5EF4-FFF2-40B4-BE49-F238E27FC236}">
                  <a16:creationId xmlns:a16="http://schemas.microsoft.com/office/drawing/2014/main" xmlns="" id="{E86373CB-D875-4C56-86D9-AEE45021D5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52" descr="gr.png">
              <a:extLst>
                <a:ext uri="{FF2B5EF4-FFF2-40B4-BE49-F238E27FC236}">
                  <a16:creationId xmlns:a16="http://schemas.microsoft.com/office/drawing/2014/main" xmlns="" id="{DC5C319C-F2D3-4783-81E1-2CA9BEFC0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53" descr="hu.png">
              <a:extLst>
                <a:ext uri="{FF2B5EF4-FFF2-40B4-BE49-F238E27FC236}">
                  <a16:creationId xmlns:a16="http://schemas.microsoft.com/office/drawing/2014/main" xmlns="" id="{144BEBA2-4369-4FDF-A4D9-9140D3004F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54" descr="ie.png">
              <a:extLst>
                <a:ext uri="{FF2B5EF4-FFF2-40B4-BE49-F238E27FC236}">
                  <a16:creationId xmlns:a16="http://schemas.microsoft.com/office/drawing/2014/main" xmlns="" id="{BB7B3B67-E2A6-42B3-8F61-6039AFD2C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55" descr="it.png">
              <a:extLst>
                <a:ext uri="{FF2B5EF4-FFF2-40B4-BE49-F238E27FC236}">
                  <a16:creationId xmlns:a16="http://schemas.microsoft.com/office/drawing/2014/main" xmlns="" id="{7A95EC03-E7BB-46A2-8E3A-E1B928BF09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56" descr="lu.png">
              <a:extLst>
                <a:ext uri="{FF2B5EF4-FFF2-40B4-BE49-F238E27FC236}">
                  <a16:creationId xmlns:a16="http://schemas.microsoft.com/office/drawing/2014/main" xmlns="" id="{FF411FB6-D514-436C-983F-D4254B7A4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57" descr="nl.png">
              <a:extLst>
                <a:ext uri="{FF2B5EF4-FFF2-40B4-BE49-F238E27FC236}">
                  <a16:creationId xmlns:a16="http://schemas.microsoft.com/office/drawing/2014/main" xmlns="" id="{B10712C9-77DA-448F-B8A6-A8D04EA806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58" descr="no.png">
              <a:extLst>
                <a:ext uri="{FF2B5EF4-FFF2-40B4-BE49-F238E27FC236}">
                  <a16:creationId xmlns:a16="http://schemas.microsoft.com/office/drawing/2014/main" xmlns="" id="{73A83283-1FDD-420F-B79A-6752B7F849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60" descr="pl.png">
              <a:extLst>
                <a:ext uri="{FF2B5EF4-FFF2-40B4-BE49-F238E27FC236}">
                  <a16:creationId xmlns:a16="http://schemas.microsoft.com/office/drawing/2014/main" xmlns="" id="{C9587A6D-7CEB-4635-9477-E4791D77D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79" descr="pt.png">
              <a:extLst>
                <a:ext uri="{FF2B5EF4-FFF2-40B4-BE49-F238E27FC236}">
                  <a16:creationId xmlns:a16="http://schemas.microsoft.com/office/drawing/2014/main" xmlns="" id="{251F2911-E8B1-4130-BD5B-8950E05BDA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80" descr="ro.png">
              <a:extLst>
                <a:ext uri="{FF2B5EF4-FFF2-40B4-BE49-F238E27FC236}">
                  <a16:creationId xmlns:a16="http://schemas.microsoft.com/office/drawing/2014/main" xmlns="" id="{B977C4B6-D311-4DA8-B970-87574A82AF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81" descr="se.png">
              <a:extLst>
                <a:ext uri="{FF2B5EF4-FFF2-40B4-BE49-F238E27FC236}">
                  <a16:creationId xmlns:a16="http://schemas.microsoft.com/office/drawing/2014/main" xmlns="" id="{096EABCE-A1D1-48AA-ABE3-6280F3CF87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82" descr="uk.png">
              <a:extLst>
                <a:ext uri="{FF2B5EF4-FFF2-40B4-BE49-F238E27FC236}">
                  <a16:creationId xmlns:a16="http://schemas.microsoft.com/office/drawing/2014/main" xmlns="" id="{75E08F9D-7844-4363-93DF-B99D5641BD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83" descr="si.png">
              <a:extLst>
                <a:ext uri="{FF2B5EF4-FFF2-40B4-BE49-F238E27FC236}">
                  <a16:creationId xmlns:a16="http://schemas.microsoft.com/office/drawing/2014/main" xmlns="" id="{DDCF6B65-3E29-452F-B13F-FBCD843DA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1839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29" name="Text Box 38">
            <a:extLst>
              <a:ext uri="{FF2B5EF4-FFF2-40B4-BE49-F238E27FC236}">
                <a16:creationId xmlns:a16="http://schemas.microsoft.com/office/drawing/2014/main" xmlns="" id="{547C6EFD-F2E4-4D8C-A8A0-C5D1DC45B7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08734" y="6424151"/>
            <a:ext cx="1920036" cy="47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24026" rIns="48052" bIns="24026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European Space Agency</a:t>
            </a:r>
          </a:p>
          <a:p>
            <a:pPr algn="r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xmlns="" id="{7BECF871-3C8D-4702-A36D-D2F64B7C4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1" b="15940"/>
          <a:stretch/>
        </p:blipFill>
        <p:spPr>
          <a:xfrm>
            <a:off x="54435" y="43167"/>
            <a:ext cx="848655" cy="3825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xmlns="" id="{689AD680-AD6F-497A-B7E6-400E41B888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t="19916" r="6288" b="17234"/>
          <a:stretch/>
        </p:blipFill>
        <p:spPr>
          <a:xfrm>
            <a:off x="8289926" y="43163"/>
            <a:ext cx="778793" cy="38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29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solidFill>
            <a:srgbClr val="AD0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1" y="280317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1961" y="1914208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21/10/18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10" name="Picture 9" descr="everest-icon-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7" y="280317"/>
            <a:ext cx="718073" cy="71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74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>
            <a:grpSpLocks noChangeAspect="1"/>
          </p:cNvGrpSpPr>
          <p:nvPr userDrawn="1"/>
        </p:nvGrpSpPr>
        <p:grpSpPr bwMode="gray">
          <a:xfrm>
            <a:off x="0" y="1643199"/>
            <a:ext cx="4431990" cy="3045600"/>
            <a:chOff x="3465513" y="2070100"/>
            <a:chExt cx="5260975" cy="2711450"/>
          </a:xfrm>
        </p:grpSpPr>
        <p:sp>
          <p:nvSpPr>
            <p:cNvPr id="67" name="Freeform 5"/>
            <p:cNvSpPr>
              <a:spLocks/>
            </p:cNvSpPr>
            <p:nvPr userDrawn="1"/>
          </p:nvSpPr>
          <p:spPr bwMode="gray">
            <a:xfrm>
              <a:off x="3465513" y="4095750"/>
              <a:ext cx="5260975" cy="685800"/>
            </a:xfrm>
            <a:custGeom>
              <a:avLst/>
              <a:gdLst>
                <a:gd name="T0" fmla="*/ 0 w 1400"/>
                <a:gd name="T1" fmla="*/ 0 h 182"/>
                <a:gd name="T2" fmla="*/ 0 w 1400"/>
                <a:gd name="T3" fmla="*/ 182 h 182"/>
                <a:gd name="T4" fmla="*/ 1376 w 1400"/>
                <a:gd name="T5" fmla="*/ 182 h 182"/>
                <a:gd name="T6" fmla="*/ 1400 w 1400"/>
                <a:gd name="T7" fmla="*/ 158 h 182"/>
                <a:gd name="T8" fmla="*/ 1400 w 1400"/>
                <a:gd name="T9" fmla="*/ 0 h 182"/>
                <a:gd name="T10" fmla="*/ 0 w 1400"/>
                <a:gd name="T11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0" h="182">
                  <a:moveTo>
                    <a:pt x="0" y="0"/>
                  </a:moveTo>
                  <a:cubicBezTo>
                    <a:pt x="0" y="182"/>
                    <a:pt x="0" y="182"/>
                    <a:pt x="0" y="182"/>
                  </a:cubicBezTo>
                  <a:cubicBezTo>
                    <a:pt x="1376" y="182"/>
                    <a:pt x="1376" y="182"/>
                    <a:pt x="1376" y="182"/>
                  </a:cubicBezTo>
                  <a:cubicBezTo>
                    <a:pt x="1376" y="182"/>
                    <a:pt x="1400" y="182"/>
                    <a:pt x="1400" y="158"/>
                  </a:cubicBezTo>
                  <a:cubicBezTo>
                    <a:pt x="1400" y="0"/>
                    <a:pt x="1400" y="0"/>
                    <a:pt x="14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 w="9525">
              <a:solidFill>
                <a:srgbClr val="EAEAEA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68" name="Freeform 67"/>
            <p:cNvSpPr>
              <a:spLocks/>
            </p:cNvSpPr>
            <p:nvPr userDrawn="1"/>
          </p:nvSpPr>
          <p:spPr bwMode="gray">
            <a:xfrm>
              <a:off x="3465513" y="2070100"/>
              <a:ext cx="5260975" cy="2025650"/>
            </a:xfrm>
            <a:custGeom>
              <a:avLst/>
              <a:gdLst>
                <a:gd name="T0" fmla="*/ 0 w 1400"/>
                <a:gd name="T1" fmla="*/ 0 h 538"/>
                <a:gd name="T2" fmla="*/ 0 w 1400"/>
                <a:gd name="T3" fmla="*/ 538 h 538"/>
                <a:gd name="T4" fmla="*/ 1400 w 1400"/>
                <a:gd name="T5" fmla="*/ 538 h 538"/>
                <a:gd name="T6" fmla="*/ 1400 w 1400"/>
                <a:gd name="T7" fmla="*/ 24 h 538"/>
                <a:gd name="T8" fmla="*/ 1376 w 1400"/>
                <a:gd name="T9" fmla="*/ 0 h 538"/>
                <a:gd name="T10" fmla="*/ 0 w 1400"/>
                <a:gd name="T11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0" h="538">
                  <a:moveTo>
                    <a:pt x="0" y="0"/>
                  </a:moveTo>
                  <a:cubicBezTo>
                    <a:pt x="0" y="538"/>
                    <a:pt x="0" y="538"/>
                    <a:pt x="0" y="538"/>
                  </a:cubicBezTo>
                  <a:cubicBezTo>
                    <a:pt x="1400" y="538"/>
                    <a:pt x="1400" y="538"/>
                    <a:pt x="1400" y="538"/>
                  </a:cubicBezTo>
                  <a:cubicBezTo>
                    <a:pt x="1400" y="24"/>
                    <a:pt x="1400" y="24"/>
                    <a:pt x="1400" y="24"/>
                  </a:cubicBezTo>
                  <a:cubicBezTo>
                    <a:pt x="1400" y="24"/>
                    <a:pt x="1400" y="0"/>
                    <a:pt x="137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200"/>
            </a:solidFill>
            <a:ln w="9525">
              <a:solidFill>
                <a:srgbClr val="FF62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333333"/>
                </a:solidFill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631825" y="2012286"/>
            <a:ext cx="3658475" cy="1461600"/>
          </a:xfrm>
        </p:spPr>
        <p:txBody>
          <a:bodyPr anchor="ctr" anchorCtr="0">
            <a:noAutofit/>
          </a:bodyPr>
          <a:lstStyle>
            <a:lvl1pPr algn="l">
              <a:lnSpc>
                <a:spcPts val="2850"/>
              </a:lnSpc>
              <a:defRPr sz="28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gray">
          <a:xfrm>
            <a:off x="631825" y="4031478"/>
            <a:ext cx="3658475" cy="306798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ts val="1650"/>
              </a:lnSpc>
              <a:buNone/>
              <a:defRPr sz="1275" b="0" i="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631825" y="3603486"/>
            <a:ext cx="3658475" cy="290712"/>
          </a:xfrm>
        </p:spPr>
        <p:txBody>
          <a:bodyPr bIns="0">
            <a:noAutofit/>
          </a:bodyPr>
          <a:lstStyle>
            <a:lvl1pPr algn="l">
              <a:lnSpc>
                <a:spcPts val="1275"/>
              </a:lnSpc>
              <a:defRPr sz="12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1356" y="6024880"/>
            <a:ext cx="9142645" cy="83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6055200"/>
            <a:ext cx="1647000" cy="504000"/>
          </a:xfrm>
        </p:spPr>
        <p:txBody>
          <a:bodyPr lIns="0" anchor="ctr" anchorCtr="0"/>
          <a:lstStyle>
            <a:lvl1pPr algn="l">
              <a:lnSpc>
                <a:spcPct val="100000"/>
              </a:lnSpc>
              <a:defRPr sz="675" b="0"/>
            </a:lvl1pPr>
          </a:lstStyle>
          <a:p>
            <a:r>
              <a:rPr lang="en-GB" dirty="0"/>
              <a:t>Click to insert project logo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2261363" y="6953250"/>
            <a:ext cx="0" cy="36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-320007" y="6200775"/>
            <a:ext cx="27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905006" y="7019956"/>
            <a:ext cx="1080000" cy="169944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algn="ctr"/>
            <a:r>
              <a:rPr lang="en-GB" sz="750">
                <a:solidFill>
                  <a:srgbClr val="333333"/>
                </a:solidFill>
              </a:rPr>
              <a:t>Max. width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-1130007" y="6266693"/>
            <a:ext cx="1080000" cy="169944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algn="r"/>
            <a:r>
              <a:rPr lang="en-GB" sz="750">
                <a:solidFill>
                  <a:srgbClr val="333333"/>
                </a:solidFill>
              </a:rPr>
              <a:t>Max. height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28650" y="6953250"/>
            <a:ext cx="0" cy="360000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-320007" y="6559200"/>
            <a:ext cx="270000" cy="0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31826" y="4381898"/>
            <a:ext cx="3658500" cy="216000"/>
          </a:xfrm>
        </p:spPr>
        <p:txBody>
          <a:bodyPr tIns="0" bIns="0"/>
          <a:lstStyle>
            <a:lvl1pPr marL="0" indent="0" algn="l">
              <a:lnSpc>
                <a:spcPts val="1013"/>
              </a:lnSpc>
              <a:buNone/>
              <a:defRPr sz="1013">
                <a:solidFill>
                  <a:srgbClr val="000000"/>
                </a:solidFill>
                <a:latin typeface="+mn-lt"/>
              </a:defRPr>
            </a:lvl1pPr>
            <a:lvl2pPr>
              <a:defRPr sz="1650">
                <a:solidFill>
                  <a:srgbClr val="000000"/>
                </a:solidFill>
              </a:defRPr>
            </a:lvl2pPr>
            <a:lvl3pPr>
              <a:defRPr sz="1650">
                <a:solidFill>
                  <a:srgbClr val="000000"/>
                </a:solidFill>
              </a:defRPr>
            </a:lvl3pPr>
            <a:lvl4pPr>
              <a:defRPr sz="1650">
                <a:solidFill>
                  <a:srgbClr val="000000"/>
                </a:solidFill>
              </a:defRPr>
            </a:lvl4pPr>
            <a:lvl5pPr>
              <a:defRPr sz="165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/>
              <a:t>Click to edit location and date</a:t>
            </a:r>
          </a:p>
        </p:txBody>
      </p:sp>
      <p:sp>
        <p:nvSpPr>
          <p:cNvPr id="65" name="Picture Placeholder 64"/>
          <p:cNvSpPr>
            <a:spLocks noGrp="1"/>
          </p:cNvSpPr>
          <p:nvPr>
            <p:ph type="pic" sz="quarter" idx="12"/>
          </p:nvPr>
        </p:nvSpPr>
        <p:spPr bwMode="gray">
          <a:xfrm>
            <a:off x="-2382" y="2"/>
            <a:ext cx="9146381" cy="6024879"/>
          </a:xfrm>
          <a:custGeom>
            <a:avLst/>
            <a:gdLst>
              <a:gd name="connsiteX0" fmla="*/ 0 w 12195175"/>
              <a:gd name="connsiteY0" fmla="*/ 0 h 6024879"/>
              <a:gd name="connsiteX1" fmla="*/ 12195175 w 12195175"/>
              <a:gd name="connsiteY1" fmla="*/ 0 h 6024879"/>
              <a:gd name="connsiteX2" fmla="*/ 12195175 w 12195175"/>
              <a:gd name="connsiteY2" fmla="*/ 6024879 h 6024879"/>
              <a:gd name="connsiteX3" fmla="*/ 0 w 12195175"/>
              <a:gd name="connsiteY3" fmla="*/ 6024879 h 6024879"/>
              <a:gd name="connsiteX4" fmla="*/ 0 w 12195175"/>
              <a:gd name="connsiteY4" fmla="*/ 4688798 h 6024879"/>
              <a:gd name="connsiteX5" fmla="*/ 3176 w 12195175"/>
              <a:gd name="connsiteY5" fmla="*/ 4688798 h 6024879"/>
              <a:gd name="connsiteX6" fmla="*/ 61412 w 12195175"/>
              <a:gd name="connsiteY6" fmla="*/ 4688798 h 6024879"/>
              <a:gd name="connsiteX7" fmla="*/ 530839 w 12195175"/>
              <a:gd name="connsiteY7" fmla="*/ 4688798 h 6024879"/>
              <a:gd name="connsiteX8" fmla="*/ 5811194 w 12195175"/>
              <a:gd name="connsiteY8" fmla="*/ 4688798 h 6024879"/>
              <a:gd name="connsiteX9" fmla="*/ 5912496 w 12195175"/>
              <a:gd name="connsiteY9" fmla="*/ 4587218 h 6024879"/>
              <a:gd name="connsiteX10" fmla="*/ 5912496 w 12195175"/>
              <a:gd name="connsiteY10" fmla="*/ 3918482 h 6024879"/>
              <a:gd name="connsiteX11" fmla="*/ 5912496 w 12195175"/>
              <a:gd name="connsiteY11" fmla="*/ 1744697 h 6024879"/>
              <a:gd name="connsiteX12" fmla="*/ 5811194 w 12195175"/>
              <a:gd name="connsiteY12" fmla="*/ 1643198 h 6024879"/>
              <a:gd name="connsiteX13" fmla="*/ 61412 w 12195175"/>
              <a:gd name="connsiteY13" fmla="*/ 1643198 h 6024879"/>
              <a:gd name="connsiteX14" fmla="*/ 3176 w 12195175"/>
              <a:gd name="connsiteY14" fmla="*/ 1643198 h 6024879"/>
              <a:gd name="connsiteX15" fmla="*/ 0 w 12195175"/>
              <a:gd name="connsiteY15" fmla="*/ 1643198 h 602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5175" h="6024879">
                <a:moveTo>
                  <a:pt x="0" y="0"/>
                </a:moveTo>
                <a:lnTo>
                  <a:pt x="12195175" y="0"/>
                </a:lnTo>
                <a:lnTo>
                  <a:pt x="12195175" y="6024879"/>
                </a:lnTo>
                <a:lnTo>
                  <a:pt x="0" y="6024879"/>
                </a:lnTo>
                <a:lnTo>
                  <a:pt x="0" y="4688798"/>
                </a:lnTo>
                <a:lnTo>
                  <a:pt x="3176" y="4688798"/>
                </a:lnTo>
                <a:lnTo>
                  <a:pt x="61412" y="4688798"/>
                </a:lnTo>
                <a:lnTo>
                  <a:pt x="530839" y="4688798"/>
                </a:lnTo>
                <a:cubicBezTo>
                  <a:pt x="5811194" y="4688798"/>
                  <a:pt x="5811194" y="4688798"/>
                  <a:pt x="5811194" y="4688798"/>
                </a:cubicBezTo>
                <a:cubicBezTo>
                  <a:pt x="5811194" y="4688798"/>
                  <a:pt x="5912496" y="4688798"/>
                  <a:pt x="5912496" y="4587218"/>
                </a:cubicBezTo>
                <a:cubicBezTo>
                  <a:pt x="5912496" y="3918482"/>
                  <a:pt x="5912496" y="3918482"/>
                  <a:pt x="5912496" y="3918482"/>
                </a:cubicBezTo>
                <a:cubicBezTo>
                  <a:pt x="5912496" y="1744697"/>
                  <a:pt x="5912496" y="1744697"/>
                  <a:pt x="5912496" y="1744697"/>
                </a:cubicBezTo>
                <a:cubicBezTo>
                  <a:pt x="5912496" y="1744697"/>
                  <a:pt x="5912496" y="1643198"/>
                  <a:pt x="5811194" y="1643198"/>
                </a:cubicBezTo>
                <a:lnTo>
                  <a:pt x="61412" y="1643198"/>
                </a:lnTo>
                <a:lnTo>
                  <a:pt x="3176" y="1643198"/>
                </a:lnTo>
                <a:lnTo>
                  <a:pt x="0" y="1643198"/>
                </a:lnTo>
                <a:close/>
              </a:path>
            </a:pathLst>
          </a:custGeom>
          <a:solidFill>
            <a:srgbClr val="E9E9E9">
              <a:alpha val="10000"/>
            </a:srgbClr>
          </a:solidFill>
        </p:spPr>
        <p:txBody>
          <a:bodyPr wrap="square" lIns="2880000" tIns="0" anchor="ctr" anchorCtr="0">
            <a:noAutofit/>
          </a:bodyPr>
          <a:lstStyle>
            <a:lvl1pPr algn="ctr">
              <a:defRPr sz="1050" b="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grpSp>
        <p:nvGrpSpPr>
          <p:cNvPr id="52" name="Group 51"/>
          <p:cNvGrpSpPr/>
          <p:nvPr userDrawn="1"/>
        </p:nvGrpSpPr>
        <p:grpSpPr>
          <a:xfrm>
            <a:off x="-1526381" y="0"/>
            <a:ext cx="1411108" cy="5176146"/>
            <a:chOff x="-2035175" y="0"/>
            <a:chExt cx="1881477" cy="5176146"/>
          </a:xfrm>
        </p:grpSpPr>
        <p:sp>
          <p:nvSpPr>
            <p:cNvPr id="53" name="Rectangle 104"/>
            <p:cNvSpPr>
              <a:spLocks noChangeArrowheads="1"/>
            </p:cNvSpPr>
            <p:nvPr userDrawn="1"/>
          </p:nvSpPr>
          <p:spPr bwMode="gray">
            <a:xfrm>
              <a:off x="-2025698" y="0"/>
              <a:ext cx="1872000" cy="5176145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txBody>
            <a:bodyPr wrap="square" lIns="180000" tIns="180000" rIns="180000" bIns="180000" anchor="ctr">
              <a:noAutofit/>
            </a:bodyPr>
            <a:lstStyle/>
            <a:p>
              <a:endParaRPr lang="en-GB" sz="750" dirty="0">
                <a:solidFill>
                  <a:srgbClr val="333333"/>
                </a:solidFill>
              </a:endParaRPr>
            </a:p>
          </p:txBody>
        </p:sp>
        <p:grpSp>
          <p:nvGrpSpPr>
            <p:cNvPr id="54" name="Group 53"/>
            <p:cNvGrpSpPr/>
            <p:nvPr userDrawn="1"/>
          </p:nvGrpSpPr>
          <p:grpSpPr>
            <a:xfrm>
              <a:off x="-2035175" y="0"/>
              <a:ext cx="1872000" cy="5176146"/>
              <a:chOff x="-2035175" y="0"/>
              <a:chExt cx="1872000" cy="5730107"/>
            </a:xfrm>
          </p:grpSpPr>
          <p:sp>
            <p:nvSpPr>
              <p:cNvPr id="55" name="Rectangle 104"/>
              <p:cNvSpPr>
                <a:spLocks noChangeArrowheads="1"/>
              </p:cNvSpPr>
              <p:nvPr/>
            </p:nvSpPr>
            <p:spPr bwMode="gray">
              <a:xfrm>
                <a:off x="-2035175" y="4686980"/>
                <a:ext cx="1872000" cy="1043127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ffectLst/>
            </p:spPr>
            <p:txBody>
              <a:bodyPr wrap="square" lIns="180000" tIns="180000" rIns="180000" bIns="180000" anchor="ctr">
                <a:noAutofit/>
              </a:bodyPr>
              <a:lstStyle/>
              <a:p>
                <a:endParaRPr lang="en-GB" sz="750">
                  <a:solidFill>
                    <a:srgbClr val="333333"/>
                  </a:solidFill>
                </a:endParaRPr>
              </a:p>
            </p:txBody>
          </p:sp>
          <p:sp>
            <p:nvSpPr>
              <p:cNvPr id="56" name="Rectangle 104"/>
              <p:cNvSpPr>
                <a:spLocks noChangeArrowheads="1"/>
              </p:cNvSpPr>
              <p:nvPr userDrawn="1"/>
            </p:nvSpPr>
            <p:spPr bwMode="gray">
              <a:xfrm>
                <a:off x="-2035175" y="0"/>
                <a:ext cx="1872000" cy="4709801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ffectLst/>
            </p:spPr>
            <p:txBody>
              <a:bodyPr wrap="square" lIns="180000" tIns="180000" rIns="180000" bIns="180000" anchor="ctr">
                <a:noAutofit/>
              </a:bodyPr>
              <a:lstStyle/>
              <a:p>
                <a:endParaRPr lang="en-GB" sz="750">
                  <a:solidFill>
                    <a:srgbClr val="333333"/>
                  </a:solidFill>
                </a:endParaRPr>
              </a:p>
            </p:txBody>
          </p:sp>
          <p:sp>
            <p:nvSpPr>
              <p:cNvPr id="57" name="Rectangle 105"/>
              <p:cNvSpPr>
                <a:spLocks noChangeArrowheads="1"/>
              </p:cNvSpPr>
              <p:nvPr userDrawn="1"/>
            </p:nvSpPr>
            <p:spPr bwMode="gray">
              <a:xfrm>
                <a:off x="-1903413" y="665771"/>
                <a:ext cx="215900" cy="215900"/>
              </a:xfrm>
              <a:prstGeom prst="rect">
                <a:avLst/>
              </a:prstGeom>
              <a:solidFill>
                <a:srgbClr val="FF6200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GB" sz="750">
                  <a:solidFill>
                    <a:srgbClr val="333333"/>
                  </a:solidFill>
                </a:endParaRPr>
              </a:p>
            </p:txBody>
          </p:sp>
          <p:sp>
            <p:nvSpPr>
              <p:cNvPr id="58" name="Rectangle 106"/>
              <p:cNvSpPr>
                <a:spLocks noChangeArrowheads="1"/>
              </p:cNvSpPr>
              <p:nvPr userDrawn="1"/>
            </p:nvSpPr>
            <p:spPr bwMode="gray">
              <a:xfrm>
                <a:off x="-1612900" y="675296"/>
                <a:ext cx="136800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8DCF0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Orange</a:t>
                </a:r>
              </a:p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RGB= 255, 98, 0</a:t>
                </a:r>
              </a:p>
            </p:txBody>
          </p:sp>
          <p:sp>
            <p:nvSpPr>
              <p:cNvPr id="59" name="Rectangle 107"/>
              <p:cNvSpPr>
                <a:spLocks noChangeArrowheads="1"/>
              </p:cNvSpPr>
              <p:nvPr userDrawn="1"/>
            </p:nvSpPr>
            <p:spPr bwMode="gray">
              <a:xfrm>
                <a:off x="-1903413" y="1055027"/>
                <a:ext cx="215900" cy="215900"/>
              </a:xfrm>
              <a:prstGeom prst="rect">
                <a:avLst/>
              </a:prstGeom>
              <a:solidFill>
                <a:srgbClr val="A8A8A8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GB" sz="750">
                  <a:solidFill>
                    <a:srgbClr val="333333"/>
                  </a:solidFill>
                </a:endParaRPr>
              </a:p>
            </p:txBody>
          </p:sp>
          <p:sp>
            <p:nvSpPr>
              <p:cNvPr id="60" name="Rectangle 108"/>
              <p:cNvSpPr>
                <a:spLocks noChangeArrowheads="1"/>
              </p:cNvSpPr>
              <p:nvPr userDrawn="1"/>
            </p:nvSpPr>
            <p:spPr bwMode="gray">
              <a:xfrm>
                <a:off x="-1612900" y="1080427"/>
                <a:ext cx="136800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8DCF0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Light Grey</a:t>
                </a:r>
              </a:p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RGB= 168, 168, 168</a:t>
                </a:r>
              </a:p>
            </p:txBody>
          </p:sp>
          <p:sp>
            <p:nvSpPr>
              <p:cNvPr id="61" name="Rectangle 109"/>
              <p:cNvSpPr>
                <a:spLocks noChangeArrowheads="1"/>
              </p:cNvSpPr>
              <p:nvPr userDrawn="1"/>
            </p:nvSpPr>
            <p:spPr bwMode="gray">
              <a:xfrm>
                <a:off x="-1903413" y="2583180"/>
                <a:ext cx="215900" cy="215900"/>
              </a:xfrm>
              <a:prstGeom prst="rect">
                <a:avLst/>
              </a:prstGeom>
              <a:solidFill>
                <a:srgbClr val="525199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GB" sz="750">
                  <a:solidFill>
                    <a:srgbClr val="333333"/>
                  </a:solidFill>
                </a:endParaRPr>
              </a:p>
            </p:txBody>
          </p:sp>
          <p:sp>
            <p:nvSpPr>
              <p:cNvPr id="62" name="Rectangle 110"/>
              <p:cNvSpPr>
                <a:spLocks noChangeArrowheads="1"/>
              </p:cNvSpPr>
              <p:nvPr userDrawn="1"/>
            </p:nvSpPr>
            <p:spPr bwMode="gray">
              <a:xfrm>
                <a:off x="-1612900" y="2592705"/>
                <a:ext cx="136800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8DCF0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Indigo</a:t>
                </a:r>
              </a:p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RGB= 82, 81, 153</a:t>
                </a:r>
              </a:p>
            </p:txBody>
          </p:sp>
          <p:sp>
            <p:nvSpPr>
              <p:cNvPr id="63" name="Rectangle 111"/>
              <p:cNvSpPr>
                <a:spLocks noChangeArrowheads="1"/>
              </p:cNvSpPr>
              <p:nvPr userDrawn="1"/>
            </p:nvSpPr>
            <p:spPr bwMode="gray">
              <a:xfrm>
                <a:off x="-1903413" y="3009234"/>
                <a:ext cx="215900" cy="215900"/>
              </a:xfrm>
              <a:prstGeom prst="rect">
                <a:avLst/>
              </a:prstGeom>
              <a:solidFill>
                <a:srgbClr val="60A6DA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GB" sz="750">
                  <a:solidFill>
                    <a:srgbClr val="333333"/>
                  </a:solidFill>
                </a:endParaRPr>
              </a:p>
            </p:txBody>
          </p:sp>
          <p:sp>
            <p:nvSpPr>
              <p:cNvPr id="64" name="Rectangle 112"/>
              <p:cNvSpPr>
                <a:spLocks noChangeArrowheads="1"/>
              </p:cNvSpPr>
              <p:nvPr userDrawn="1"/>
            </p:nvSpPr>
            <p:spPr bwMode="gray">
              <a:xfrm>
                <a:off x="-1612900" y="3009234"/>
                <a:ext cx="136800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8DCF0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Sky</a:t>
                </a:r>
              </a:p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RGB= 96, 166, 218</a:t>
                </a:r>
              </a:p>
            </p:txBody>
          </p:sp>
          <p:sp>
            <p:nvSpPr>
              <p:cNvPr id="69" name="Rectangle 113"/>
              <p:cNvSpPr>
                <a:spLocks noChangeArrowheads="1"/>
              </p:cNvSpPr>
              <p:nvPr userDrawn="1"/>
            </p:nvSpPr>
            <p:spPr bwMode="gray">
              <a:xfrm>
                <a:off x="-1903413" y="166884"/>
                <a:ext cx="1692000" cy="165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8DCF0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900" b="1" dirty="0">
                    <a:solidFill>
                      <a:srgbClr val="333333"/>
                    </a:solidFill>
                  </a:rPr>
                  <a:t>Colour guidelines</a:t>
                </a:r>
              </a:p>
            </p:txBody>
          </p:sp>
          <p:sp>
            <p:nvSpPr>
              <p:cNvPr id="70" name="Rectangle 107"/>
              <p:cNvSpPr>
                <a:spLocks noChangeArrowheads="1"/>
              </p:cNvSpPr>
              <p:nvPr/>
            </p:nvSpPr>
            <p:spPr bwMode="gray">
              <a:xfrm>
                <a:off x="-1903413" y="3435288"/>
                <a:ext cx="215900" cy="215900"/>
              </a:xfrm>
              <a:prstGeom prst="rect">
                <a:avLst/>
              </a:prstGeom>
              <a:solidFill>
                <a:srgbClr val="AB0066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GB" sz="750">
                  <a:solidFill>
                    <a:srgbClr val="333333"/>
                  </a:solidFill>
                </a:endParaRPr>
              </a:p>
            </p:txBody>
          </p:sp>
          <p:sp>
            <p:nvSpPr>
              <p:cNvPr id="71" name="Rectangle 108"/>
              <p:cNvSpPr>
                <a:spLocks noChangeArrowheads="1"/>
              </p:cNvSpPr>
              <p:nvPr/>
            </p:nvSpPr>
            <p:spPr bwMode="gray">
              <a:xfrm>
                <a:off x="-1612900" y="3434952"/>
                <a:ext cx="136800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8DCF0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Fuchsia</a:t>
                </a:r>
              </a:p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RGB= 171, 0, 102</a:t>
                </a:r>
              </a:p>
            </p:txBody>
          </p:sp>
          <p:sp>
            <p:nvSpPr>
              <p:cNvPr id="72" name="Rectangle 109"/>
              <p:cNvSpPr>
                <a:spLocks noChangeArrowheads="1"/>
              </p:cNvSpPr>
              <p:nvPr/>
            </p:nvSpPr>
            <p:spPr bwMode="gray">
              <a:xfrm>
                <a:off x="-1903413" y="3853390"/>
                <a:ext cx="215900" cy="215900"/>
              </a:xfrm>
              <a:prstGeom prst="rect">
                <a:avLst/>
              </a:prstGeom>
              <a:solidFill>
                <a:srgbClr val="D0D93C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GB" sz="750">
                  <a:solidFill>
                    <a:srgbClr val="333333"/>
                  </a:solidFill>
                </a:endParaRPr>
              </a:p>
            </p:txBody>
          </p:sp>
          <p:sp>
            <p:nvSpPr>
              <p:cNvPr id="73" name="Rectangle 110"/>
              <p:cNvSpPr>
                <a:spLocks noChangeArrowheads="1"/>
              </p:cNvSpPr>
              <p:nvPr/>
            </p:nvSpPr>
            <p:spPr bwMode="gray">
              <a:xfrm>
                <a:off x="-1612900" y="3852185"/>
                <a:ext cx="136800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8DCF0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Lime</a:t>
                </a:r>
              </a:p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RGB= 208, 217, 60</a:t>
                </a:r>
              </a:p>
            </p:txBody>
          </p:sp>
          <p:sp>
            <p:nvSpPr>
              <p:cNvPr id="74" name="Rectangle 111"/>
              <p:cNvSpPr>
                <a:spLocks noChangeArrowheads="1"/>
              </p:cNvSpPr>
              <p:nvPr/>
            </p:nvSpPr>
            <p:spPr bwMode="gray">
              <a:xfrm>
                <a:off x="-1903413" y="4247638"/>
                <a:ext cx="215900" cy="215900"/>
              </a:xfrm>
              <a:prstGeom prst="rect">
                <a:avLst/>
              </a:prstGeom>
              <a:solidFill>
                <a:srgbClr val="019649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GB" sz="750">
                  <a:solidFill>
                    <a:srgbClr val="333333"/>
                  </a:solidFill>
                </a:endParaRPr>
              </a:p>
            </p:txBody>
          </p:sp>
          <p:sp>
            <p:nvSpPr>
              <p:cNvPr id="75" name="Rectangle 112"/>
              <p:cNvSpPr>
                <a:spLocks noChangeArrowheads="1"/>
              </p:cNvSpPr>
              <p:nvPr userDrawn="1"/>
            </p:nvSpPr>
            <p:spPr bwMode="gray">
              <a:xfrm>
                <a:off x="-1612900" y="4252640"/>
                <a:ext cx="136800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8DCF0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Leaf</a:t>
                </a:r>
              </a:p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RGB= 52, 150, 81</a:t>
                </a:r>
              </a:p>
            </p:txBody>
          </p:sp>
          <p:sp>
            <p:nvSpPr>
              <p:cNvPr id="76" name="Rectangle 109"/>
              <p:cNvSpPr>
                <a:spLocks noChangeArrowheads="1"/>
              </p:cNvSpPr>
              <p:nvPr/>
            </p:nvSpPr>
            <p:spPr bwMode="gray">
              <a:xfrm>
                <a:off x="-1903413" y="1489280"/>
                <a:ext cx="215900" cy="215900"/>
              </a:xfrm>
              <a:prstGeom prst="rect">
                <a:avLst/>
              </a:prstGeom>
              <a:solidFill>
                <a:srgbClr val="696969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GB" sz="750">
                  <a:solidFill>
                    <a:srgbClr val="333333"/>
                  </a:solidFill>
                </a:endParaRPr>
              </a:p>
            </p:txBody>
          </p:sp>
          <p:sp>
            <p:nvSpPr>
              <p:cNvPr id="77" name="Rectangle 110"/>
              <p:cNvSpPr>
                <a:spLocks noChangeArrowheads="1"/>
              </p:cNvSpPr>
              <p:nvPr/>
            </p:nvSpPr>
            <p:spPr bwMode="gray">
              <a:xfrm>
                <a:off x="-1612900" y="1498805"/>
                <a:ext cx="136800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8DCF0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Mid Grey</a:t>
                </a:r>
              </a:p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RGB= 105, 105, 105</a:t>
                </a:r>
              </a:p>
            </p:txBody>
          </p:sp>
          <p:sp>
            <p:nvSpPr>
              <p:cNvPr id="78" name="Rectangle 111"/>
              <p:cNvSpPr>
                <a:spLocks noChangeArrowheads="1"/>
              </p:cNvSpPr>
              <p:nvPr/>
            </p:nvSpPr>
            <p:spPr bwMode="gray">
              <a:xfrm>
                <a:off x="-1903413" y="1895419"/>
                <a:ext cx="215900" cy="215900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GB" sz="750">
                  <a:solidFill>
                    <a:srgbClr val="333333"/>
                  </a:solidFill>
                </a:endParaRPr>
              </a:p>
            </p:txBody>
          </p:sp>
          <p:sp>
            <p:nvSpPr>
              <p:cNvPr id="79" name="Rectangle 112"/>
              <p:cNvSpPr>
                <a:spLocks noChangeArrowheads="1"/>
              </p:cNvSpPr>
              <p:nvPr/>
            </p:nvSpPr>
            <p:spPr bwMode="gray">
              <a:xfrm>
                <a:off x="-1612900" y="1904944"/>
                <a:ext cx="136800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8DCF0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Text Colour</a:t>
                </a:r>
              </a:p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RGB= 51, 51, 51</a:t>
                </a:r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804990" y="2022815"/>
                <a:ext cx="154783" cy="138908"/>
              </a:xfrm>
              <a:prstGeom prst="rect">
                <a:avLst/>
              </a:prstGeom>
            </p:spPr>
          </p:pic>
          <p:sp>
            <p:nvSpPr>
              <p:cNvPr id="81" name="Rectangle 111"/>
              <p:cNvSpPr>
                <a:spLocks noChangeArrowheads="1"/>
              </p:cNvSpPr>
              <p:nvPr userDrawn="1"/>
            </p:nvSpPr>
            <p:spPr bwMode="gray">
              <a:xfrm>
                <a:off x="-1903413" y="4979815"/>
                <a:ext cx="215900" cy="2159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GB" sz="750">
                  <a:solidFill>
                    <a:srgbClr val="333333"/>
                  </a:solidFill>
                </a:endParaRPr>
              </a:p>
            </p:txBody>
          </p:sp>
          <p:sp>
            <p:nvSpPr>
              <p:cNvPr id="82" name="Rectangle 112"/>
              <p:cNvSpPr>
                <a:spLocks noChangeArrowheads="1"/>
              </p:cNvSpPr>
              <p:nvPr userDrawn="1"/>
            </p:nvSpPr>
            <p:spPr bwMode="gray">
              <a:xfrm>
                <a:off x="-1612900" y="4979815"/>
                <a:ext cx="136800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8DCF0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Minus</a:t>
                </a:r>
              </a:p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RGB= 255, 0, 0</a:t>
                </a:r>
              </a:p>
            </p:txBody>
          </p:sp>
          <p:sp>
            <p:nvSpPr>
              <p:cNvPr id="83" name="Rectangle 111"/>
              <p:cNvSpPr>
                <a:spLocks noChangeArrowheads="1"/>
              </p:cNvSpPr>
              <p:nvPr userDrawn="1"/>
            </p:nvSpPr>
            <p:spPr bwMode="gray">
              <a:xfrm>
                <a:off x="-1903413" y="5343581"/>
                <a:ext cx="215900" cy="215900"/>
              </a:xfrm>
              <a:prstGeom prst="rect">
                <a:avLst/>
              </a:prstGeom>
              <a:solidFill>
                <a:srgbClr val="019649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GB" sz="750">
                  <a:solidFill>
                    <a:srgbClr val="333333"/>
                  </a:solidFill>
                </a:endParaRPr>
              </a:p>
            </p:txBody>
          </p:sp>
          <p:sp>
            <p:nvSpPr>
              <p:cNvPr id="84" name="Rectangle 112"/>
              <p:cNvSpPr>
                <a:spLocks noChangeArrowheads="1"/>
              </p:cNvSpPr>
              <p:nvPr userDrawn="1"/>
            </p:nvSpPr>
            <p:spPr bwMode="gray">
              <a:xfrm>
                <a:off x="-1612900" y="5353106"/>
                <a:ext cx="1368000" cy="28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8DCF0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Plus</a:t>
                </a:r>
              </a:p>
              <a:p>
                <a:pPr>
                  <a:lnSpc>
                    <a:spcPct val="65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dirty="0">
                    <a:solidFill>
                      <a:srgbClr val="333333"/>
                    </a:solidFill>
                  </a:rPr>
                  <a:t>RGB= 52, 150, 81</a:t>
                </a:r>
              </a:p>
            </p:txBody>
          </p:sp>
          <p:sp>
            <p:nvSpPr>
              <p:cNvPr id="85" name="Rectangle 113"/>
              <p:cNvSpPr>
                <a:spLocks noChangeArrowheads="1"/>
              </p:cNvSpPr>
              <p:nvPr userDrawn="1"/>
            </p:nvSpPr>
            <p:spPr bwMode="gray">
              <a:xfrm>
                <a:off x="-1903413" y="450038"/>
                <a:ext cx="1692000" cy="165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8DCF0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b="1" dirty="0">
                    <a:solidFill>
                      <a:srgbClr val="333333"/>
                    </a:solidFill>
                  </a:rPr>
                  <a:t>Primary colours</a:t>
                </a:r>
              </a:p>
            </p:txBody>
          </p:sp>
          <p:sp>
            <p:nvSpPr>
              <p:cNvPr id="86" name="Rectangle 113"/>
              <p:cNvSpPr>
                <a:spLocks noChangeArrowheads="1"/>
              </p:cNvSpPr>
              <p:nvPr userDrawn="1"/>
            </p:nvSpPr>
            <p:spPr bwMode="gray">
              <a:xfrm>
                <a:off x="-1903413" y="2380422"/>
                <a:ext cx="1692000" cy="165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8DCF0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b="1" dirty="0">
                    <a:solidFill>
                      <a:srgbClr val="333333"/>
                    </a:solidFill>
                  </a:rPr>
                  <a:t>Secondary colours</a:t>
                </a:r>
              </a:p>
            </p:txBody>
          </p:sp>
          <p:sp>
            <p:nvSpPr>
              <p:cNvPr id="104" name="Rectangle 113"/>
              <p:cNvSpPr>
                <a:spLocks noChangeArrowheads="1"/>
              </p:cNvSpPr>
              <p:nvPr userDrawn="1"/>
            </p:nvSpPr>
            <p:spPr bwMode="gray">
              <a:xfrm>
                <a:off x="-1903413" y="4757632"/>
                <a:ext cx="1692000" cy="165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8DCF0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GB" altLang="en-US" sz="750" b="1" dirty="0">
                    <a:solidFill>
                      <a:srgbClr val="333333"/>
                    </a:solidFill>
                  </a:rPr>
                  <a:t>Functional colours</a:t>
                </a:r>
              </a:p>
            </p:txBody>
          </p:sp>
        </p:grpSp>
      </p:grpSp>
      <p:pic>
        <p:nvPicPr>
          <p:cNvPr id="2050" name="Picture 2" descr="http://www.esa.int/esalogo/images/logotype_screen/41_digital_logo_grey_sign_A.png">
            <a:extLst>
              <a:ext uri="{FF2B5EF4-FFF2-40B4-BE49-F238E27FC236}">
                <a16:creationId xmlns:a16="http://schemas.microsoft.com/office/drawing/2014/main" xmlns="" id="{53DACA43-C6B4-4962-957A-BA9F286A3F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08" y="5978587"/>
            <a:ext cx="948029" cy="80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E66CA369-39CA-44B1-A9DA-D21C962BD6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280" y="6055201"/>
            <a:ext cx="1375719" cy="80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319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13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idx="1"/>
          </p:nvPr>
        </p:nvSpPr>
        <p:spPr bwMode="gray">
          <a:xfrm>
            <a:off x="634181" y="1278385"/>
            <a:ext cx="7859268" cy="49223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 marL="201216" indent="-201216">
              <a:buClr>
                <a:schemeClr val="accent1"/>
              </a:buClr>
              <a:buFont typeface="ING Me" pitchFamily="2" charset="0"/>
              <a:buChar char="•"/>
              <a:defRPr/>
            </a:lvl2pPr>
            <a:lvl3pPr marL="402431" indent="-200025">
              <a:buClr>
                <a:schemeClr val="accent2"/>
              </a:buClr>
              <a:defRPr/>
            </a:lvl3pPr>
            <a:lvl4pPr marL="606029" indent="-195263">
              <a:buClr>
                <a:schemeClr val="accent3"/>
              </a:buClr>
              <a:defRPr/>
            </a:lvl4pPr>
            <a:lvl5pPr marL="803672" indent="-189310">
              <a:buClr>
                <a:schemeClr val="accent4"/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181" y="492328"/>
            <a:ext cx="7859268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D2A080-DA64-4F5C-9131-47EB793B4410}" type="slidenum">
              <a:rPr lang="en-GB" smtClean="0">
                <a:solidFill>
                  <a:srgbClr val="333333"/>
                </a:solidFill>
              </a:rPr>
              <a:pPr/>
              <a:t>‹#›</a:t>
            </a:fld>
            <a:endParaRPr lang="en-GB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10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PERTIN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75385" y="982903"/>
            <a:ext cx="4093144" cy="430887"/>
          </a:xfrm>
        </p:spPr>
        <p:txBody>
          <a:bodyPr/>
          <a:lstStyle>
            <a:lvl1pPr algn="l">
              <a:defRPr b="1" baseline="0">
                <a:solidFill>
                  <a:schemeClr val="bg1"/>
                </a:solidFill>
                <a:latin typeface="Klavika Web Basic Light" panose="020B0506040000020004" pitchFamily="34" charset="0"/>
              </a:defRPr>
            </a:lvl1pPr>
          </a:lstStyle>
          <a:p>
            <a:r>
              <a:rPr lang="it-IT" dirty="0"/>
              <a:t>Click per inserire il titolo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1" hasCustomPrompt="1"/>
          </p:nvPr>
        </p:nvSpPr>
        <p:spPr>
          <a:xfrm>
            <a:off x="2183568" y="5861670"/>
            <a:ext cx="2284671" cy="331145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  <a:latin typeface="Klavika Web Basic Regular" panose="020B0506040000020004" pitchFamily="34" charset="0"/>
              </a:defRPr>
            </a:lvl1pPr>
            <a:lvl2pPr marL="342900" indent="0" algn="r">
              <a:buNone/>
              <a:defRPr sz="1350">
                <a:solidFill>
                  <a:schemeClr val="bg1"/>
                </a:solidFill>
              </a:defRPr>
            </a:lvl2pPr>
            <a:lvl3pPr marL="685800" indent="0" algn="r">
              <a:buNone/>
              <a:defRPr sz="1200">
                <a:solidFill>
                  <a:schemeClr val="bg1"/>
                </a:solidFill>
              </a:defRPr>
            </a:lvl3pPr>
            <a:lvl4pPr marL="1028700" indent="0" algn="r">
              <a:buNone/>
              <a:defRPr sz="1050">
                <a:solidFill>
                  <a:schemeClr val="bg1"/>
                </a:solidFill>
              </a:defRPr>
            </a:lvl4pPr>
            <a:lvl5pPr marL="1371600" indent="0" algn="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Click per inserire la data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FD082ADB-616C-4F50-AB85-F91F9739F4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4" y="5761278"/>
            <a:ext cx="1133377" cy="531931"/>
          </a:xfrm>
          <a:prstGeom prst="rect">
            <a:avLst/>
          </a:prstGeo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xmlns="" id="{FCE6F20E-8E61-4F90-A941-6E9BE6DEB4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385" y="2762149"/>
            <a:ext cx="4092854" cy="9239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Klavika Web Basic Light" panose="020B0506040000020004" pitchFamily="34" charset="0"/>
              </a:defRPr>
            </a:lvl1pPr>
            <a:lvl2pPr>
              <a:defRPr>
                <a:solidFill>
                  <a:schemeClr val="bg1"/>
                </a:solidFill>
                <a:latin typeface="Klavika Web Basic Light" panose="020B0506040000020004" pitchFamily="34" charset="0"/>
              </a:defRPr>
            </a:lvl2pPr>
            <a:lvl3pPr>
              <a:defRPr>
                <a:solidFill>
                  <a:schemeClr val="bg1"/>
                </a:solidFill>
                <a:latin typeface="Klavika Web Basic Light" panose="020B0506040000020004" pitchFamily="34" charset="0"/>
              </a:defRPr>
            </a:lvl3pPr>
            <a:lvl4pPr>
              <a:defRPr>
                <a:solidFill>
                  <a:schemeClr val="bg1"/>
                </a:solidFill>
                <a:latin typeface="Klavika Web Basic Light" panose="020B0506040000020004" pitchFamily="34" charset="0"/>
              </a:defRPr>
            </a:lvl4pPr>
            <a:lvl5pPr>
              <a:defRPr>
                <a:solidFill>
                  <a:schemeClr val="bg1"/>
                </a:solidFill>
                <a:latin typeface="Klavika Web Basic Light" panose="020B0506040000020004" pitchFamily="34" charset="0"/>
              </a:defRPr>
            </a:lvl5pPr>
          </a:lstStyle>
          <a:p>
            <a:pPr lvl="0"/>
            <a:r>
              <a:rPr lang="it-IT" dirty="0"/>
              <a:t>Click per inserire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1150762626"/>
      </p:ext>
    </p:extLst>
  </p:cSld>
  <p:clrMapOvr>
    <a:masterClrMapping/>
  </p:clrMapOvr>
  <p:transition xmlns:p14="http://schemas.microsoft.com/office/powerpoint/2010/main">
    <p:wipe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ag inter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licia.migliori\Desktop\PP alto dx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512" y="188640"/>
            <a:ext cx="3394720" cy="634082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FF0000"/>
                </a:solidFill>
                <a:latin typeface="Trebuchet MS" pitchFamily="34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8" name="Segnaposto numero diapositiva 1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47EC0-A5DA-4AC0-8E6C-D919B1BF8896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  <p:sp>
        <p:nvSpPr>
          <p:cNvPr id="15" name="Text Box 6"/>
          <p:cNvSpPr txBox="1">
            <a:spLocks noChangeArrowheads="1"/>
          </p:cNvSpPr>
          <p:nvPr userDrawn="1"/>
        </p:nvSpPr>
        <p:spPr bwMode="auto">
          <a:xfrm>
            <a:off x="5334000" y="25146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000">
                <a:solidFill>
                  <a:schemeClr val="bg1"/>
                </a:solidFill>
              </a:rPr>
              <a:t>IPOTESI INGOMBRO EVENTUALE SCREENSHOT</a:t>
            </a:r>
          </a:p>
        </p:txBody>
      </p:sp>
      <p:sp>
        <p:nvSpPr>
          <p:cNvPr id="16" name="Text Box 7"/>
          <p:cNvSpPr txBox="1">
            <a:spLocks noChangeArrowheads="1"/>
          </p:cNvSpPr>
          <p:nvPr userDrawn="1"/>
        </p:nvSpPr>
        <p:spPr bwMode="auto">
          <a:xfrm>
            <a:off x="5486400" y="44958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000">
                <a:solidFill>
                  <a:schemeClr val="bg1"/>
                </a:solidFill>
              </a:rPr>
              <a:t>IPOTESI INGOMBRO EVENTUALE SCREENSHOT</a:t>
            </a:r>
          </a:p>
        </p:txBody>
      </p:sp>
      <p:sp>
        <p:nvSpPr>
          <p:cNvPr id="21" name="Segnaposto testo 20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1412776"/>
            <a:ext cx="8784976" cy="4824536"/>
          </a:xfrm>
        </p:spPr>
        <p:txBody>
          <a:bodyPr/>
          <a:lstStyle>
            <a:lvl1pPr>
              <a:buNone/>
              <a:defRPr sz="2000" baseline="0">
                <a:solidFill>
                  <a:srgbClr val="003F7D"/>
                </a:solidFill>
                <a:latin typeface="Trebuchet MS" pitchFamily="34" charset="0"/>
              </a:defRPr>
            </a:lvl1pPr>
          </a:lstStyle>
          <a:p>
            <a:pPr lvl="0"/>
            <a:r>
              <a:rPr lang="it-IT" dirty="0"/>
              <a:t>Testo </a:t>
            </a:r>
            <a:r>
              <a:rPr lang="it-IT" dirty="0" err="1"/>
              <a:t>testo</a:t>
            </a:r>
            <a:r>
              <a:rPr lang="it-IT" dirty="0"/>
              <a:t> </a:t>
            </a:r>
            <a:r>
              <a:rPr lang="it-IT" dirty="0" err="1"/>
              <a:t>testo</a:t>
            </a:r>
            <a:r>
              <a:rPr lang="it-IT" dirty="0"/>
              <a:t> </a:t>
            </a:r>
            <a:r>
              <a:rPr lang="it-IT" dirty="0" err="1"/>
              <a:t>testo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3056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707000" y="1278384"/>
            <a:ext cx="3794063" cy="4921200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 bwMode="gray">
          <a:xfrm>
            <a:off x="634181" y="1278384"/>
            <a:ext cx="3793500" cy="4921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D2A080-DA64-4F5C-9131-47EB793B4410}" type="slidenum">
              <a:rPr lang="en-GB" smtClean="0">
                <a:solidFill>
                  <a:srgbClr val="333333"/>
                </a:solidFill>
              </a:rPr>
              <a:pPr/>
              <a:t>‹#›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34182" y="492328"/>
            <a:ext cx="7866881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8701389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720">
          <p15:clr>
            <a:srgbClr val="FBAE40"/>
          </p15:clr>
        </p15:guide>
        <p15:guide id="2" pos="394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16950723446_e7d8e1bfb9_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8" y="-1143001"/>
            <a:ext cx="6858001" cy="91440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7" y="208265"/>
            <a:ext cx="1210456" cy="624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3679996"/>
            <a:ext cx="7948800" cy="421975"/>
          </a:xfrm>
          <a:solidFill>
            <a:srgbClr val="0070C0"/>
          </a:solidFill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95" y="2211949"/>
            <a:ext cx="7947025" cy="584775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162824" y="6095559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>
                <a:solidFill>
                  <a:prstClr val="white">
                    <a:lumMod val="85000"/>
                  </a:prstClr>
                </a:solidFill>
              </a:rPr>
              <a:t>ESA UNCLASSIFIED - For Official Use</a:t>
            </a:r>
            <a:endParaRPr lang="en-GB" sz="80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4689" y="6554840"/>
            <a:ext cx="1196912" cy="192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165933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2" name="Picture 61" descr="at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be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ca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h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z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e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l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ro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se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uk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i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86568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0077"/>
            <a:ext cx="7174800" cy="430887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Second level</a:t>
            </a:r>
          </a:p>
          <a:p>
            <a:pPr marL="0" marR="0" lvl="2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Third level</a:t>
            </a:r>
          </a:p>
          <a:p>
            <a:pPr marL="0" marR="0" lvl="3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Fourth level</a:t>
            </a:r>
          </a:p>
          <a:p>
            <a:pPr marL="0" marR="0" lvl="4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29884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3"/>
            <a:ext cx="7789050" cy="707886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7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84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19114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3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9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270681"/>
            <a:ext cx="7174846" cy="430887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70191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32491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382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4" y="1666880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9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270681"/>
            <a:ext cx="7174846" cy="430887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53928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6"/>
            <a:ext cx="5932800" cy="307777"/>
          </a:xfrm>
        </p:spPr>
        <p:txBody>
          <a:bodyPr anchor="b"/>
          <a:lstStyle>
            <a:lvl1pPr algn="l">
              <a:defRPr sz="1400" b="1"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6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9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872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6390337"/>
            <a:ext cx="9144000" cy="4676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74338" y="1349029"/>
            <a:ext cx="4038600" cy="470252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09067" y="1349029"/>
            <a:ext cx="4038600" cy="470252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304806"/>
            <a:ext cx="8458200" cy="43088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9" name="Picture 8" descr="at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be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a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h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z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e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k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s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i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r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gr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hu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e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t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lu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l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o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l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t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ro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se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uk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si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7" y="207247"/>
            <a:ext cx="1210456" cy="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7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 userDrawn="1"/>
        </p:nvSpPr>
        <p:spPr>
          <a:xfrm>
            <a:off x="0" y="6390337"/>
            <a:ext cx="9144000" cy="4676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7" y="207247"/>
            <a:ext cx="1210456" cy="672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1320799"/>
            <a:ext cx="6096000" cy="4730752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1320800"/>
            <a:ext cx="2133600" cy="4730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304806"/>
            <a:ext cx="8458200" cy="43088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8" name="Picture 7" descr="at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be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ca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h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z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de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k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ee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s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fi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r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gr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hu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ie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t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lu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nl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o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pl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t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ro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se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uk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77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12000" y="1806417"/>
            <a:ext cx="77890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000" y="3306608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0077"/>
            <a:ext cx="7174800" cy="430887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6156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0757"/>
            <a:ext cx="7174800" cy="430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9"/>
            <a:ext cx="3898900" cy="3816351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5"/>
            <a:ext cx="3898900" cy="3816351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0077"/>
            <a:ext cx="7174800" cy="430887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9165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59518"/>
            <a:ext cx="7174800" cy="430887"/>
          </a:xfrm>
          <a:prstGeom prst="rect">
            <a:avLst/>
          </a:prstGeo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8" y="1666879"/>
            <a:ext cx="4968875" cy="4324351"/>
          </a:xfrm>
          <a:prstGeom prst="rect">
            <a:avLst/>
          </a:prstGeom>
        </p:spPr>
        <p:txBody>
          <a:bodyPr/>
          <a:lstStyle>
            <a:lvl1pPr marL="2602800" indent="0">
              <a:buNone/>
              <a:defRPr lang="en-GB" sz="1400" noProof="0" dirty="0">
                <a:solidFill>
                  <a:schemeClr val="bg2"/>
                </a:solidFill>
                <a:latin typeface="Verdana"/>
                <a:cs typeface="Verdana"/>
              </a:defRPr>
            </a:lvl1pPr>
            <a:lvl2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5"/>
            <a:ext cx="2846388" cy="43243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2"/>
            <a:ext cx="5932800" cy="307777"/>
          </a:xfrm>
          <a:prstGeom prst="rect">
            <a:avLst/>
          </a:prstGeo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6"/>
            <a:ext cx="5932488" cy="3390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5"/>
            <a:ext cx="5932800" cy="6191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6" Type="http://schemas.openxmlformats.org/officeDocument/2006/relationships/image" Target="../media/image27.png"/><Relationship Id="rId47" Type="http://schemas.openxmlformats.org/officeDocument/2006/relationships/image" Target="../media/image28.png"/><Relationship Id="rId20" Type="http://schemas.openxmlformats.org/officeDocument/2006/relationships/image" Target="../media/image1.jpe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Relationship Id="rId45" Type="http://schemas.openxmlformats.org/officeDocument/2006/relationships/image" Target="../media/image26.png"/></Relationships>
</file>

<file path=ppt/slideMasters/_rels/slideMaster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7.png"/><Relationship Id="rId21" Type="http://schemas.openxmlformats.org/officeDocument/2006/relationships/image" Target="../media/image35.png"/><Relationship Id="rId22" Type="http://schemas.openxmlformats.org/officeDocument/2006/relationships/image" Target="../media/image36.png"/><Relationship Id="rId23" Type="http://schemas.openxmlformats.org/officeDocument/2006/relationships/image" Target="../media/image37.png"/><Relationship Id="rId24" Type="http://schemas.openxmlformats.org/officeDocument/2006/relationships/image" Target="../media/image38.png"/><Relationship Id="rId25" Type="http://schemas.openxmlformats.org/officeDocument/2006/relationships/image" Target="../media/image39.png"/><Relationship Id="rId26" Type="http://schemas.openxmlformats.org/officeDocument/2006/relationships/image" Target="../media/image40.png"/><Relationship Id="rId27" Type="http://schemas.openxmlformats.org/officeDocument/2006/relationships/image" Target="../media/image41.png"/><Relationship Id="rId28" Type="http://schemas.openxmlformats.org/officeDocument/2006/relationships/image" Target="../media/image42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30" Type="http://schemas.openxmlformats.org/officeDocument/2006/relationships/image" Target="../media/image44.png"/><Relationship Id="rId31" Type="http://schemas.openxmlformats.org/officeDocument/2006/relationships/image" Target="../media/image45.png"/><Relationship Id="rId32" Type="http://schemas.openxmlformats.org/officeDocument/2006/relationships/image" Target="../media/image46.png"/><Relationship Id="rId9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33" Type="http://schemas.openxmlformats.org/officeDocument/2006/relationships/image" Target="../media/image47.png"/><Relationship Id="rId34" Type="http://schemas.openxmlformats.org/officeDocument/2006/relationships/image" Target="../media/image48.png"/><Relationship Id="rId35" Type="http://schemas.openxmlformats.org/officeDocument/2006/relationships/image" Target="../media/image49.png"/><Relationship Id="rId36" Type="http://schemas.openxmlformats.org/officeDocument/2006/relationships/image" Target="../media/image50.png"/><Relationship Id="rId1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13" Type="http://schemas.openxmlformats.org/officeDocument/2006/relationships/image" Target="../media/image27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32.png"/><Relationship Id="rId17" Type="http://schemas.openxmlformats.org/officeDocument/2006/relationships/image" Target="../media/image4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37" Type="http://schemas.openxmlformats.org/officeDocument/2006/relationships/image" Target="../media/image51.png"/><Relationship Id="rId38" Type="http://schemas.openxmlformats.org/officeDocument/2006/relationships/image" Target="../media/image52.png"/><Relationship Id="rId39" Type="http://schemas.openxmlformats.org/officeDocument/2006/relationships/image" Target="../media/image5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DG"/>
          <p:cNvSpPr txBox="1">
            <a:spLocks noChangeArrowheads="1"/>
          </p:cNvSpPr>
          <p:nvPr/>
        </p:nvSpPr>
        <p:spPr bwMode="auto">
          <a:xfrm>
            <a:off x="578164" y="33552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3" name="Picture 2" descr="PPT_Footer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1293"/>
            <a:ext cx="9144000" cy="366713"/>
          </a:xfrm>
          <a:prstGeom prst="rect">
            <a:avLst/>
          </a:prstGeom>
        </p:spPr>
      </p:pic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166064" y="6279900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1660" y="6621098"/>
            <a:ext cx="6436141" cy="111519"/>
            <a:chOff x="171652" y="6621093"/>
            <a:chExt cx="6436141" cy="111519"/>
          </a:xfrm>
        </p:grpSpPr>
        <p:pic>
          <p:nvPicPr>
            <p:cNvPr id="8" name="Picture 7" descr="at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be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a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h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z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e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s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i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r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gr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hu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t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lu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l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o.png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l.png"/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t.png"/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ro.png"/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se.png"/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uk.png"/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59641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Rectangle 2"/>
          <p:cNvSpPr/>
          <p:nvPr/>
        </p:nvSpPr>
        <p:spPr>
          <a:xfrm>
            <a:off x="172800" y="864000"/>
            <a:ext cx="8748000" cy="53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34" name="Picture 36" descr="PPT_Header01" hidden="1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 descr="PPT_Header02" hidden="1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signature" hidden="1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33" y="6391279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Placeholder 36"/>
          <p:cNvSpPr>
            <a:spLocks noGrp="1"/>
          </p:cNvSpPr>
          <p:nvPr>
            <p:ph type="body"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9" r:id="rId10"/>
    <p:sldLayoutId id="2147483940" r:id="rId11"/>
    <p:sldLayoutId id="2147483941" r:id="rId12"/>
    <p:sldLayoutId id="2147483954" r:id="rId13"/>
    <p:sldLayoutId id="2147483956" r:id="rId14"/>
    <p:sldLayoutId id="2147483957" r:id="rId15"/>
    <p:sldLayoutId id="2147483958" r:id="rId16"/>
    <p:sldLayoutId id="2147483960" r:id="rId17"/>
    <p:sldLayoutId id="2147483961" r:id="rId18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810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</a:defRPr>
      </a:lvl2pPr>
      <a:lvl3pPr marL="1407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3pPr>
      <a:lvl4pPr marL="2005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4pPr>
      <a:lvl5pPr marL="2602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653" y="971624"/>
            <a:ext cx="8746316" cy="509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270681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0" name="Rectangle 39"/>
          <p:cNvSpPr/>
          <p:nvPr userDrawn="1"/>
        </p:nvSpPr>
        <p:spPr>
          <a:xfrm>
            <a:off x="0" y="6390337"/>
            <a:ext cx="9144000" cy="4676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7" y="207247"/>
            <a:ext cx="1210456" cy="6720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19" b="-37906"/>
          <a:stretch/>
        </p:blipFill>
        <p:spPr>
          <a:xfrm>
            <a:off x="7787917" y="6487751"/>
            <a:ext cx="1224000" cy="288000"/>
          </a:xfrm>
          <a:prstGeom prst="rect">
            <a:avLst/>
          </a:prstGeom>
        </p:spPr>
      </p:pic>
      <p:sp>
        <p:nvSpPr>
          <p:cNvPr id="78" name="Text Box 34"/>
          <p:cNvSpPr txBox="1">
            <a:spLocks noChangeAspect="1" noChangeArrowheads="1"/>
          </p:cNvSpPr>
          <p:nvPr userDrawn="1"/>
        </p:nvSpPr>
        <p:spPr bwMode="auto">
          <a:xfrm>
            <a:off x="4480339" y="6107605"/>
            <a:ext cx="4520474" cy="19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rgbClr val="F8F8F8"/>
                </a:solidFill>
              </a:rPr>
              <a:t>Name Surname | 19/11/2015 | Slide  </a:t>
            </a:r>
            <a:fld id="{BBA2E11D-44E1-43DD-A173-928128880055}" type="slidenum">
              <a:rPr lang="en-GB" sz="800" noProof="1" smtClean="0">
                <a:solidFill>
                  <a:srgbClr val="F8F8F8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rgbClr val="F8F8F8"/>
              </a:solidFill>
            </a:endParaRPr>
          </a:p>
        </p:txBody>
      </p:sp>
      <p:sp>
        <p:nvSpPr>
          <p:cNvPr id="79" name="Text Box 38"/>
          <p:cNvSpPr txBox="1">
            <a:spLocks noChangeArrowheads="1"/>
          </p:cNvSpPr>
          <p:nvPr userDrawn="1"/>
        </p:nvSpPr>
        <p:spPr bwMode="auto">
          <a:xfrm>
            <a:off x="166064" y="610022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>
                <a:solidFill>
                  <a:prstClr val="black">
                    <a:lumMod val="75000"/>
                    <a:lumOff val="25000"/>
                  </a:prstClr>
                </a:solidFill>
              </a:rPr>
              <a:t>ESA UNCLASSIFIED - For Official Use</a:t>
            </a:r>
            <a:endParaRPr lang="en-GB" sz="8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42" name="Picture 41" descr="at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a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ch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cz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de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dk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ee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es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fi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fr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gr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h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e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it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lu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nl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n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pl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t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ro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se.png"/>
            <p:cNvPicPr>
              <a:picLocks noChangeAspect="1"/>
            </p:cNvPicPr>
            <p:nvPr userDrawn="1"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uk.png"/>
            <p:cNvPicPr>
              <a:picLocks noChangeAspect="1"/>
            </p:cNvPicPr>
            <p:nvPr userDrawn="1"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i.png"/>
            <p:cNvPicPr>
              <a:picLocks noChangeAspect="1"/>
            </p:cNvPicPr>
            <p:nvPr userDrawn="1"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13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Verdana"/>
          <a:ea typeface="+mn-ea"/>
          <a:cs typeface="Verdana"/>
        </a:defRPr>
      </a:lvl1pPr>
      <a:lvl2pPr marL="80803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2pPr>
      <a:lvl3pPr marL="1406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3pPr>
      <a:lvl4pPr marL="20050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4pPr>
      <a:lvl5pPr marL="2603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VIDEO_OMNES_2017%2012%2007.mp4" TargetMode="External"/><Relationship Id="rId3" Type="http://schemas.openxmlformats.org/officeDocument/2006/relationships/image" Target="../media/image10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g"/><Relationship Id="rId3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4" Type="http://schemas.openxmlformats.org/officeDocument/2006/relationships/image" Target="../media/image96.png"/><Relationship Id="rId5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jpeg"/><Relationship Id="rId20" Type="http://schemas.openxmlformats.org/officeDocument/2006/relationships/image" Target="../media/image91.png"/><Relationship Id="rId21" Type="http://schemas.openxmlformats.org/officeDocument/2006/relationships/image" Target="../media/image92.png"/><Relationship Id="rId22" Type="http://schemas.openxmlformats.org/officeDocument/2006/relationships/image" Target="../media/image93.png"/><Relationship Id="rId10" Type="http://schemas.openxmlformats.org/officeDocument/2006/relationships/image" Target="../media/image81.jpeg"/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3" Type="http://schemas.openxmlformats.org/officeDocument/2006/relationships/image" Target="../media/image84.jpeg"/><Relationship Id="rId14" Type="http://schemas.openxmlformats.org/officeDocument/2006/relationships/image" Target="../media/image85.png"/><Relationship Id="rId15" Type="http://schemas.openxmlformats.org/officeDocument/2006/relationships/image" Target="../media/image86.png"/><Relationship Id="rId16" Type="http://schemas.openxmlformats.org/officeDocument/2006/relationships/image" Target="../media/image87.png"/><Relationship Id="rId17" Type="http://schemas.openxmlformats.org/officeDocument/2006/relationships/image" Target="../media/image88.png"/><Relationship Id="rId18" Type="http://schemas.openxmlformats.org/officeDocument/2006/relationships/image" Target="../media/image89.png"/><Relationship Id="rId19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jpeg"/><Relationship Id="rId8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6" Type="http://schemas.openxmlformats.org/officeDocument/2006/relationships/image" Target="../media/image100.jpeg"/><Relationship Id="rId7" Type="http://schemas.openxmlformats.org/officeDocument/2006/relationships/image" Target="../media/image101.jpeg"/><Relationship Id="rId8" Type="http://schemas.openxmlformats.org/officeDocument/2006/relationships/image" Target="../media/image102.jpeg"/><Relationship Id="rId9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514808" y="-263754"/>
            <a:ext cx="7972425" cy="6247864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Knowledge Management System</a:t>
            </a:r>
            <a:br>
              <a:rPr lang="en-US" dirty="0"/>
            </a:br>
            <a:r>
              <a:rPr lang="en-US" dirty="0"/>
              <a:t>- Information Preservation Process-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	  	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     WGISS#46- 22-October 2018</a:t>
            </a:r>
            <a:br>
              <a:rPr lang="en-US" dirty="0"/>
            </a:br>
            <a:r>
              <a:rPr lang="en-US" dirty="0"/>
              <a:t>	   </a:t>
            </a:r>
            <a:br>
              <a:rPr lang="en-US" dirty="0"/>
            </a:br>
            <a:r>
              <a:rPr lang="en-US" dirty="0"/>
              <a:t>          Rosemarie Leone (ESA)</a:t>
            </a:r>
            <a:br>
              <a:rPr lang="en-US" dirty="0"/>
            </a:br>
            <a:endParaRPr lang="en-GB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193" y="89405"/>
            <a:ext cx="7220807" cy="76944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>
                <a:latin typeface="Verdana"/>
              </a:rPr>
              <a:t>DATA ASSOCIATED KNOWLEDGE MANAGEMENT SYSTEM (KMS) </a:t>
            </a:r>
            <a:r>
              <a:rPr lang="en-US" dirty="0"/>
              <a:t>C</a:t>
            </a:r>
            <a:r>
              <a:rPr lang="en-US" dirty="0">
                <a:latin typeface="Verdana"/>
              </a:rPr>
              <a:t>ONCEPT</a:t>
            </a:r>
            <a:endParaRPr lang="en-GB" dirty="0">
              <a:latin typeface="Verdan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8477"/>
            <a:ext cx="9144000" cy="539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8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C3E3C7E2-F9A1-4F73-9908-9A8F98DE46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>
                <a:hlinkClick r:id="rId2" action="ppaction://hlinkfile"/>
              </a:rPr>
              <a:t>Maggio  2018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BF84305A-50CA-4F07-9791-20363E8EA9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2081" y="2990313"/>
            <a:ext cx="4092854" cy="692944"/>
          </a:xfrm>
        </p:spPr>
        <p:txBody>
          <a:bodyPr>
            <a:noAutofit/>
          </a:bodyPr>
          <a:lstStyle/>
          <a:p>
            <a:r>
              <a:rPr lang="it-IT" dirty="0"/>
              <a:t>Innovative Heritage</a:t>
            </a:r>
          </a:p>
          <a:p>
            <a:r>
              <a:rPr lang="it-IT" dirty="0"/>
              <a:t>Management Solution</a:t>
            </a:r>
            <a:br>
              <a:rPr lang="it-IT" dirty="0"/>
            </a:b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006CC6D-FFC0-4316-91A8-246DAFD52C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6759"/>
          <a:stretch/>
        </p:blipFill>
        <p:spPr>
          <a:xfrm>
            <a:off x="315750" y="1210539"/>
            <a:ext cx="302348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93834"/>
      </p:ext>
    </p:extLst>
  </p:cSld>
  <p:clrMapOvr>
    <a:masterClrMapping/>
  </p:clrMapOvr>
  <p:transition xmlns:p14="http://schemas.microsoft.com/office/powerpoint/2010/main"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3638D-C7D7-974C-AC65-9BD1566E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KMS COMPONETS: OMNES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B1323C-3A8F-F940-8D2F-8A3364B3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01" y="864000"/>
            <a:ext cx="5141322" cy="5338800"/>
          </a:xfrm>
        </p:spPr>
        <p:txBody>
          <a:bodyPr>
            <a:normAutofit fontScale="85000" lnSpcReduction="1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2000" dirty="0" err="1"/>
              <a:t>Based</a:t>
            </a:r>
            <a:r>
              <a:rPr lang="it-IT" sz="2000" dirty="0"/>
              <a:t> on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it-IT" sz="2000" b="1" dirty="0"/>
              <a:t>Open format FITS </a:t>
            </a:r>
            <a:r>
              <a:rPr lang="it-IT" sz="2000" dirty="0"/>
              <a:t>(</a:t>
            </a:r>
            <a:r>
              <a:rPr lang="it-IT" sz="2000" i="1" dirty="0" err="1"/>
              <a:t>Flexible</a:t>
            </a:r>
            <a:r>
              <a:rPr lang="it-IT" sz="2000" i="1" dirty="0"/>
              <a:t> Image </a:t>
            </a:r>
            <a:r>
              <a:rPr lang="it-IT" sz="2000" i="1" dirty="0" err="1"/>
              <a:t>Transport</a:t>
            </a:r>
            <a:r>
              <a:rPr lang="it-IT" sz="2000" i="1" dirty="0"/>
              <a:t> System</a:t>
            </a:r>
            <a:r>
              <a:rPr lang="it-IT" sz="2000" dirty="0"/>
              <a:t>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it-IT" sz="2000" b="1" dirty="0"/>
              <a:t>Open source </a:t>
            </a:r>
            <a:r>
              <a:rPr lang="it-IT" sz="2000" dirty="0"/>
              <a:t>(Apache Camel, </a:t>
            </a:r>
            <a:r>
              <a:rPr lang="it-IT" sz="2000" dirty="0" err="1"/>
              <a:t>Tesseract</a:t>
            </a:r>
            <a:r>
              <a:rPr lang="it-IT" sz="2000" dirty="0"/>
              <a:t>, </a:t>
            </a:r>
            <a:r>
              <a:rPr lang="it-IT" sz="2000" dirty="0" err="1"/>
              <a:t>Elastic</a:t>
            </a:r>
            <a:r>
              <a:rPr lang="it-IT" sz="2000" dirty="0"/>
              <a:t> </a:t>
            </a:r>
            <a:r>
              <a:rPr lang="it-IT" sz="2000" dirty="0" err="1"/>
              <a:t>Search</a:t>
            </a:r>
            <a:r>
              <a:rPr lang="it-IT" sz="2000" dirty="0"/>
              <a:t> 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it-IT" sz="2000" b="1" dirty="0"/>
              <a:t>IIIF </a:t>
            </a:r>
            <a:r>
              <a:rPr lang="it-IT" sz="2000" dirty="0"/>
              <a:t>(</a:t>
            </a:r>
            <a:r>
              <a:rPr lang="it-IT" sz="2000" i="1" dirty="0"/>
              <a:t>International Image </a:t>
            </a:r>
            <a:r>
              <a:rPr lang="it-IT" sz="2000" i="1" dirty="0" err="1"/>
              <a:t>Interoperability</a:t>
            </a:r>
            <a:r>
              <a:rPr lang="it-IT" sz="2000" i="1" dirty="0"/>
              <a:t> Framework</a:t>
            </a:r>
            <a:r>
              <a:rPr lang="it-IT" sz="2000" dirty="0"/>
              <a:t>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it-IT" sz="2000" b="1" dirty="0" err="1"/>
              <a:t>Dublin</a:t>
            </a:r>
            <a:r>
              <a:rPr lang="it-IT" sz="2000" b="1" dirty="0"/>
              <a:t> Core </a:t>
            </a:r>
            <a:r>
              <a:rPr lang="it-IT" sz="2000" dirty="0"/>
              <a:t>(metadati per materiali digitali)</a:t>
            </a:r>
            <a:endParaRPr lang="it-IT" sz="2000" b="1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it-IT" sz="2000" b="1" dirty="0"/>
              <a:t>METS </a:t>
            </a:r>
            <a:r>
              <a:rPr lang="it-IT" sz="2000" dirty="0"/>
              <a:t>(</a:t>
            </a:r>
            <a:r>
              <a:rPr lang="it-IT" sz="2000" i="1" dirty="0" err="1"/>
              <a:t>Metadata</a:t>
            </a:r>
            <a:r>
              <a:rPr lang="it-IT" sz="2000" i="1" dirty="0"/>
              <a:t> </a:t>
            </a:r>
            <a:r>
              <a:rPr lang="it-IT" sz="2000" i="1" dirty="0" err="1"/>
              <a:t>Encoding</a:t>
            </a:r>
            <a:r>
              <a:rPr lang="it-IT" sz="2000" i="1" dirty="0"/>
              <a:t> </a:t>
            </a:r>
            <a:r>
              <a:rPr lang="it-IT" sz="2000" i="1" dirty="0" err="1"/>
              <a:t>Transmission</a:t>
            </a:r>
            <a:r>
              <a:rPr lang="it-IT" sz="2000" i="1" dirty="0"/>
              <a:t> Standard</a:t>
            </a:r>
            <a:r>
              <a:rPr lang="it-IT" sz="2000" dirty="0"/>
              <a:t>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it-IT" sz="2000" b="1" dirty="0"/>
              <a:t>PREMIS</a:t>
            </a:r>
            <a:r>
              <a:rPr lang="it-IT" sz="2000" dirty="0"/>
              <a:t> </a:t>
            </a:r>
            <a:r>
              <a:rPr lang="en-US" sz="2000" dirty="0"/>
              <a:t>(Preservation Metadata Implementation Strategies)</a:t>
            </a:r>
            <a:r>
              <a:rPr lang="it-IT" sz="2000" dirty="0"/>
              <a:t> e </a:t>
            </a:r>
            <a:r>
              <a:rPr lang="it-IT" sz="2000" b="1" dirty="0"/>
              <a:t>OAIS </a:t>
            </a:r>
            <a:r>
              <a:rPr lang="it-IT" sz="2000" dirty="0"/>
              <a:t>(</a:t>
            </a:r>
            <a:r>
              <a:rPr lang="it-IT" sz="2000" i="1" dirty="0"/>
              <a:t>Open </a:t>
            </a:r>
            <a:r>
              <a:rPr lang="it-IT" sz="2000" i="1" dirty="0" err="1"/>
              <a:t>Archival</a:t>
            </a:r>
            <a:r>
              <a:rPr lang="it-IT" sz="2000" i="1" dirty="0"/>
              <a:t> Information System</a:t>
            </a:r>
            <a:r>
              <a:rPr lang="it-IT" sz="2000" dirty="0"/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2000" dirty="0"/>
              <a:t>Output Format: JPEG, JPEG2000,TIFF, PDF, </a:t>
            </a:r>
            <a:r>
              <a:rPr lang="it-IT" sz="2000" dirty="0" err="1"/>
              <a:t>etc</a:t>
            </a:r>
            <a:r>
              <a:rPr lang="it-IT" sz="2000" dirty="0"/>
              <a:t>…</a:t>
            </a:r>
            <a:endParaRPr lang="it-IT" sz="2000" i="1" dirty="0"/>
          </a:p>
          <a:p>
            <a:endParaRPr lang="en-US" dirty="0"/>
          </a:p>
        </p:txBody>
      </p:sp>
      <p:pic>
        <p:nvPicPr>
          <p:cNvPr id="6" name="Picture 6" descr="Risultati immagini per word processor history">
            <a:extLst>
              <a:ext uri="{FF2B5EF4-FFF2-40B4-BE49-F238E27FC236}">
                <a16:creationId xmlns:a16="http://schemas.microsoft.com/office/drawing/2014/main" xmlns="" id="{E290815A-EFC2-7F4E-9F9B-0A292A287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2573" y="1034263"/>
            <a:ext cx="3700193" cy="2289821"/>
          </a:xfrm>
          <a:prstGeom prst="rect">
            <a:avLst/>
          </a:prstGeom>
          <a:noFill/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B2BC52BB-D52E-E347-9A38-88FE1067D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5022572" y="3375149"/>
            <a:ext cx="3677875" cy="184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6317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E8EF5A30-9E68-44B8-8AB2-E80B5944A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341" y="1690784"/>
            <a:ext cx="3084816" cy="34764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885E56D-1EAE-4056-9225-18414A74F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67" y="2067240"/>
            <a:ext cx="3356012" cy="3091364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EA5865D3-FA30-3540-B7D4-072DEBED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OMNES INGESTION</a:t>
            </a: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xmlns="" id="{E0AE23FB-7502-40CF-83FD-C54A5C3B6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" y="1023044"/>
            <a:ext cx="8776800" cy="5179755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it-IT" sz="900" dirty="0" err="1">
                <a:solidFill>
                  <a:schemeClr val="tx1"/>
                </a:solidFill>
              </a:rPr>
              <a:t>Structured</a:t>
            </a:r>
            <a:r>
              <a:rPr lang="it-IT" sz="900" dirty="0">
                <a:solidFill>
                  <a:schemeClr val="tx1"/>
                </a:solidFill>
              </a:rPr>
              <a:t> Archive</a:t>
            </a:r>
          </a:p>
          <a:p>
            <a:pPr algn="just">
              <a:buFont typeface="Arial" pitchFamily="34" charset="0"/>
              <a:buChar char="•"/>
            </a:pPr>
            <a:r>
              <a:rPr lang="it-IT" sz="900" dirty="0">
                <a:solidFill>
                  <a:schemeClr val="tx1"/>
                </a:solidFill>
              </a:rPr>
              <a:t> Manual </a:t>
            </a:r>
            <a:r>
              <a:rPr lang="it-IT" sz="900" dirty="0" err="1">
                <a:solidFill>
                  <a:schemeClr val="tx1"/>
                </a:solidFill>
              </a:rPr>
              <a:t>Metadata</a:t>
            </a:r>
            <a:r>
              <a:rPr lang="it-IT" sz="900" dirty="0">
                <a:solidFill>
                  <a:schemeClr val="tx1"/>
                </a:solidFill>
              </a:rPr>
              <a:t> Entry</a:t>
            </a:r>
          </a:p>
          <a:p>
            <a:pPr algn="just">
              <a:buFont typeface="Arial" pitchFamily="34" charset="0"/>
              <a:buChar char="•"/>
            </a:pPr>
            <a:r>
              <a:rPr lang="it-IT" sz="900" dirty="0">
                <a:solidFill>
                  <a:schemeClr val="tx1"/>
                </a:solidFill>
              </a:rPr>
              <a:t> </a:t>
            </a:r>
            <a:r>
              <a:rPr lang="it-IT" sz="900" dirty="0" err="1">
                <a:solidFill>
                  <a:schemeClr val="tx1"/>
                </a:solidFill>
              </a:rPr>
              <a:t>Metadata</a:t>
            </a:r>
            <a:r>
              <a:rPr lang="it-IT" sz="900" dirty="0">
                <a:solidFill>
                  <a:schemeClr val="tx1"/>
                </a:solidFill>
              </a:rPr>
              <a:t> </a:t>
            </a:r>
            <a:r>
              <a:rPr lang="it-IT" sz="900" dirty="0" err="1">
                <a:solidFill>
                  <a:schemeClr val="tx1"/>
                </a:solidFill>
              </a:rPr>
              <a:t>based</a:t>
            </a:r>
            <a:r>
              <a:rPr lang="it-IT" sz="900" dirty="0">
                <a:solidFill>
                  <a:schemeClr val="tx1"/>
                </a:solidFill>
              </a:rPr>
              <a:t> - </a:t>
            </a:r>
            <a:r>
              <a:rPr lang="it-IT" sz="900" dirty="0" err="1">
                <a:solidFill>
                  <a:schemeClr val="tx1"/>
                </a:solidFill>
              </a:rPr>
              <a:t>search</a:t>
            </a:r>
            <a:endParaRPr lang="it-IT" sz="9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it-IT" sz="1050" dirty="0"/>
          </a:p>
        </p:txBody>
      </p:sp>
      <p:sp>
        <p:nvSpPr>
          <p:cNvPr id="10" name="Segnaposto contenuto 1">
            <a:extLst>
              <a:ext uri="{FF2B5EF4-FFF2-40B4-BE49-F238E27FC236}">
                <a16:creationId xmlns:a16="http://schemas.microsoft.com/office/drawing/2014/main" xmlns="" id="{E0AE23FB-7502-40CF-83FD-C54A5C3B6F53}"/>
              </a:ext>
            </a:extLst>
          </p:cNvPr>
          <p:cNvSpPr txBox="1">
            <a:spLocks/>
          </p:cNvSpPr>
          <p:nvPr/>
        </p:nvSpPr>
        <p:spPr>
          <a:xfrm>
            <a:off x="3740763" y="2100287"/>
            <a:ext cx="2095222" cy="168891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just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</a:pPr>
            <a:r>
              <a:rPr lang="it-IT" sz="1050" dirty="0">
                <a:latin typeface="Klavika Web Basic Regular" panose="020B0506040000020004" pitchFamily="34" charset="0"/>
              </a:rPr>
              <a:t>Data </a:t>
            </a:r>
            <a:r>
              <a:rPr lang="it-IT" sz="1050" dirty="0" err="1">
                <a:latin typeface="Klavika Web Basic Regular" panose="020B0506040000020004" pitchFamily="34" charset="0"/>
              </a:rPr>
              <a:t>lake</a:t>
            </a:r>
            <a:r>
              <a:rPr lang="it-IT" sz="1050" dirty="0">
                <a:latin typeface="Klavika Web Basic Regular" panose="020B0506040000020004" pitchFamily="34" charset="0"/>
              </a:rPr>
              <a:t> </a:t>
            </a:r>
          </a:p>
          <a:p>
            <a:pPr algn="just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050" dirty="0" err="1">
                <a:latin typeface="Klavika Web Basic Regular" panose="020B0506040000020004" pitchFamily="34" charset="0"/>
              </a:rPr>
              <a:t>Automatic</a:t>
            </a:r>
            <a:r>
              <a:rPr lang="it-IT" sz="1050" dirty="0">
                <a:latin typeface="Klavika Web Basic Regular" panose="020B0506040000020004" pitchFamily="34" charset="0"/>
              </a:rPr>
              <a:t> </a:t>
            </a:r>
            <a:r>
              <a:rPr lang="it-IT" sz="1050" dirty="0" err="1">
                <a:latin typeface="Klavika Web Basic Regular" panose="020B0506040000020004" pitchFamily="34" charset="0"/>
              </a:rPr>
              <a:t>Annotation</a:t>
            </a:r>
            <a:r>
              <a:rPr lang="it-IT" sz="1050" dirty="0">
                <a:latin typeface="Klavika Web Basic Regular" panose="020B0506040000020004" pitchFamily="34" charset="0"/>
              </a:rPr>
              <a:t>  </a:t>
            </a:r>
          </a:p>
          <a:p>
            <a:pPr algn="just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050" dirty="0" err="1">
                <a:latin typeface="Klavika Web Basic Regular" panose="020B0506040000020004" pitchFamily="34" charset="0"/>
              </a:rPr>
              <a:t>Unstructured</a:t>
            </a:r>
            <a:r>
              <a:rPr lang="it-IT" sz="1050" dirty="0">
                <a:latin typeface="Klavika Web Basic Regular" panose="020B0506040000020004" pitchFamily="34" charset="0"/>
              </a:rPr>
              <a:t> Data </a:t>
            </a:r>
          </a:p>
          <a:p>
            <a:pPr algn="just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050" dirty="0" err="1">
                <a:latin typeface="Klavika Web Basic Regular" panose="020B0506040000020004" pitchFamily="34" charset="0"/>
              </a:rPr>
              <a:t>Ingestion</a:t>
            </a:r>
            <a:r>
              <a:rPr lang="it-IT" sz="1050" dirty="0">
                <a:latin typeface="Klavika Web Basic Regular" panose="020B0506040000020004" pitchFamily="34" charset="0"/>
              </a:rPr>
              <a:t> of </a:t>
            </a:r>
            <a:r>
              <a:rPr lang="it-IT" sz="1050" dirty="0" err="1">
                <a:latin typeface="Klavika Web Basic Regular" panose="020B0506040000020004" pitchFamily="34" charset="0"/>
              </a:rPr>
              <a:t>pre-existing</a:t>
            </a:r>
            <a:r>
              <a:rPr lang="it-IT" sz="1050" dirty="0">
                <a:latin typeface="Klavika Web Basic Regular" panose="020B0506040000020004" pitchFamily="34" charset="0"/>
              </a:rPr>
              <a:t> </a:t>
            </a:r>
            <a:r>
              <a:rPr lang="it-IT" sz="1050" dirty="0" err="1">
                <a:latin typeface="Klavika Web Basic Regular" panose="020B0506040000020004" pitchFamily="34" charset="0"/>
              </a:rPr>
              <a:t>metadata</a:t>
            </a:r>
            <a:endParaRPr lang="it-IT" sz="1050" dirty="0">
              <a:latin typeface="Klavika Web Basic Regular" panose="020B0506040000020004" pitchFamily="34" charset="0"/>
            </a:endParaRPr>
          </a:p>
          <a:p>
            <a:pPr algn="just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050" dirty="0" err="1">
                <a:latin typeface="Klavika Web Basic Regular" panose="020B0506040000020004" pitchFamily="34" charset="0"/>
              </a:rPr>
              <a:t>Metadata</a:t>
            </a:r>
            <a:r>
              <a:rPr lang="it-IT" sz="1050" dirty="0">
                <a:latin typeface="Klavika Web Basic Regular" panose="020B0506040000020004" pitchFamily="34" charset="0"/>
              </a:rPr>
              <a:t> and </a:t>
            </a:r>
            <a:r>
              <a:rPr lang="it-IT" sz="1050" dirty="0" err="1">
                <a:latin typeface="Klavika Web Basic Regular" panose="020B0506040000020004" pitchFamily="34" charset="0"/>
              </a:rPr>
              <a:t>Annotation</a:t>
            </a:r>
            <a:r>
              <a:rPr lang="it-IT" sz="1050" dirty="0">
                <a:latin typeface="Klavika Web Basic Regular" panose="020B0506040000020004" pitchFamily="34" charset="0"/>
              </a:rPr>
              <a:t> </a:t>
            </a:r>
            <a:r>
              <a:rPr lang="it-IT" sz="1050" dirty="0" err="1">
                <a:latin typeface="Klavika Web Basic Regular" panose="020B0506040000020004" pitchFamily="34" charset="0"/>
              </a:rPr>
              <a:t>Improvement</a:t>
            </a:r>
            <a:r>
              <a:rPr lang="it-IT" sz="1050" dirty="0">
                <a:latin typeface="Klavika Web Basic Regular" panose="020B0506040000020004" pitchFamily="34" charset="0"/>
              </a:rPr>
              <a:t> </a:t>
            </a:r>
          </a:p>
          <a:p>
            <a:pPr algn="just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defRPr/>
            </a:pPr>
            <a:endParaRPr lang="it-IT" sz="1050" dirty="0">
              <a:solidFill>
                <a:srgbClr val="FF0000"/>
              </a:solidFill>
              <a:latin typeface="Klavika Web Basic Regular" panose="020B0506040000020004" pitchFamily="34" charset="0"/>
            </a:endParaRPr>
          </a:p>
          <a:p>
            <a:pPr algn="just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defRPr/>
            </a:pPr>
            <a:endParaRPr lang="it-IT" sz="1050" i="1" dirty="0">
              <a:solidFill>
                <a:srgbClr val="FF0000"/>
              </a:solidFill>
              <a:latin typeface="Klavika Web Basic Regular" panose="020B0506040000020004" pitchFamily="34" charset="0"/>
            </a:endParaRPr>
          </a:p>
          <a:p>
            <a:pPr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defRPr/>
            </a:pPr>
            <a:endParaRPr lang="it-IT" sz="1050" i="1" dirty="0">
              <a:solidFill>
                <a:srgbClr val="FF0000"/>
              </a:solidFill>
              <a:latin typeface="Klavika Web Basic Regular" panose="020B05060400000200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16058" y="699880"/>
            <a:ext cx="20164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dirty="0" err="1">
                <a:latin typeface="Gautami" pitchFamily="34" charset="0"/>
                <a:cs typeface="Gautami" pitchFamily="34" charset="0"/>
              </a:rPr>
              <a:t>Traditional</a:t>
            </a:r>
            <a:r>
              <a:rPr lang="it-IT" sz="1500" b="1" dirty="0">
                <a:latin typeface="Gautami" pitchFamily="34" charset="0"/>
                <a:cs typeface="Gautami" pitchFamily="34" charset="0"/>
              </a:rPr>
              <a:t> </a:t>
            </a:r>
            <a:r>
              <a:rPr lang="it-IT" sz="1500" b="1" dirty="0" err="1">
                <a:latin typeface="Gautami" pitchFamily="34" charset="0"/>
                <a:cs typeface="Gautami" pitchFamily="34" charset="0"/>
              </a:rPr>
              <a:t>Ingestion</a:t>
            </a:r>
            <a:endParaRPr lang="it-IT" sz="1500" b="1" dirty="0">
              <a:latin typeface="Gautami" pitchFamily="34" charset="0"/>
              <a:cs typeface="Gautami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733301" y="1822428"/>
            <a:ext cx="20164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dirty="0">
                <a:latin typeface="Gautami" pitchFamily="34" charset="0"/>
                <a:cs typeface="Gautami" pitchFamily="34" charset="0"/>
              </a:rPr>
              <a:t>Fast Data </a:t>
            </a:r>
            <a:r>
              <a:rPr lang="it-IT" sz="1500" b="1" dirty="0" err="1">
                <a:latin typeface="Gautami" pitchFamily="34" charset="0"/>
                <a:cs typeface="Gautami" pitchFamily="34" charset="0"/>
              </a:rPr>
              <a:t>Ingestion</a:t>
            </a:r>
            <a:endParaRPr lang="it-IT" sz="1500" b="1" dirty="0">
              <a:latin typeface="Gautami" pitchFamily="34" charset="0"/>
              <a:cs typeface="Gauta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72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tangolo 31">
            <a:extLst>
              <a:ext uri="{FF2B5EF4-FFF2-40B4-BE49-F238E27FC236}">
                <a16:creationId xmlns:a16="http://schemas.microsoft.com/office/drawing/2014/main" xmlns="" id="{FB10CAAB-81B4-47A3-A71D-7115A6D8D3DD}"/>
              </a:ext>
            </a:extLst>
          </p:cNvPr>
          <p:cNvSpPr/>
          <p:nvPr/>
        </p:nvSpPr>
        <p:spPr>
          <a:xfrm>
            <a:off x="2935583" y="1668411"/>
            <a:ext cx="1056996" cy="18216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endParaRPr lang="en-GB" sz="600" dirty="0">
              <a:latin typeface="Klavika Web Basic Light" panose="020B0506040000020004" pitchFamily="34" charset="0"/>
            </a:endParaRPr>
          </a:p>
          <a:p>
            <a:pPr algn="ctr"/>
            <a:r>
              <a:rPr lang="en-GB" sz="900" dirty="0">
                <a:latin typeface="Klavika Web Basic Light" panose="020B0506040000020004" pitchFamily="34" charset="0"/>
              </a:rPr>
              <a:t>Integration Layer</a:t>
            </a:r>
          </a:p>
          <a:p>
            <a:pPr algn="ctr"/>
            <a:endParaRPr lang="en-GB" sz="1050" dirty="0">
              <a:latin typeface="Klavika Web Basic Light" panose="020B0506040000020004" pitchFamily="34" charset="0"/>
            </a:endParaRPr>
          </a:p>
          <a:p>
            <a:pPr algn="ctr"/>
            <a:endParaRPr lang="en-GB" sz="1050" dirty="0">
              <a:latin typeface="Klavika Web Basic Light" panose="020B0506040000020004" pitchFamily="34" charset="0"/>
            </a:endParaRPr>
          </a:p>
          <a:p>
            <a:pPr algn="ctr"/>
            <a:endParaRPr lang="en-GB" dirty="0">
              <a:latin typeface="Klavika Web Basic Light" panose="020B0506040000020004" pitchFamily="34" charset="0"/>
            </a:endParaRPr>
          </a:p>
          <a:p>
            <a:pPr algn="ctr"/>
            <a:endParaRPr lang="en-GB" dirty="0">
              <a:latin typeface="Klavika Web Basic Light" panose="020B0506040000020004" pitchFamily="34" charset="0"/>
            </a:endParaRPr>
          </a:p>
          <a:p>
            <a:pPr algn="ctr"/>
            <a:endParaRPr lang="en-GB" dirty="0">
              <a:latin typeface="Klavika Web Basic Light" panose="020B0506040000020004" pitchFamily="34" charset="0"/>
            </a:endParaRPr>
          </a:p>
          <a:p>
            <a:pPr algn="ctr"/>
            <a:endParaRPr lang="en-GB" dirty="0">
              <a:latin typeface="Klavika Web Basic Light" panose="020B0506040000020004" pitchFamily="34" charset="0"/>
            </a:endParaRPr>
          </a:p>
          <a:p>
            <a:pPr algn="ctr"/>
            <a:endParaRPr lang="en-GB" dirty="0">
              <a:latin typeface="Klavika Web Basic Light" panose="020B0506040000020004" pitchFamily="34" charset="0"/>
            </a:endParaRPr>
          </a:p>
          <a:p>
            <a:pPr algn="ctr"/>
            <a:endParaRPr lang="en-GB" dirty="0">
              <a:latin typeface="Klavika Web Basic Light" panose="020B05060400000200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535AA19-EB61-48E5-86F7-748A953E9B0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Autofit/>
          </a:bodyPr>
          <a:lstStyle/>
          <a:p>
            <a:r>
              <a:rPr lang="en-GB" sz="2700" dirty="0"/>
              <a:t>OMNES ARCHITECTURE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FB10CAAB-81B4-47A3-A71D-7115A6D8D3DD}"/>
              </a:ext>
            </a:extLst>
          </p:cNvPr>
          <p:cNvSpPr/>
          <p:nvPr/>
        </p:nvSpPr>
        <p:spPr>
          <a:xfrm>
            <a:off x="4033319" y="1668411"/>
            <a:ext cx="3173100" cy="18216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Klavika Web Basic Light" panose="020B0506040000020004" pitchFamily="34" charset="0"/>
              </a:rPr>
              <a:t> </a:t>
            </a:r>
            <a:endParaRPr lang="en-GB" dirty="0">
              <a:latin typeface="Klavika Web Basic Light" panose="020B0506040000020004" pitchFamily="34" charset="0"/>
            </a:endParaRPr>
          </a:p>
        </p:txBody>
      </p:sp>
      <p:sp>
        <p:nvSpPr>
          <p:cNvPr id="10" name="Rettangolo arrotondato 6">
            <a:extLst>
              <a:ext uri="{FF2B5EF4-FFF2-40B4-BE49-F238E27FC236}">
                <a16:creationId xmlns:a16="http://schemas.microsoft.com/office/drawing/2014/main" xmlns="" id="{FBE3FB27-8AAA-40E7-9B2A-7E3A07160B7C}"/>
              </a:ext>
            </a:extLst>
          </p:cNvPr>
          <p:cNvSpPr/>
          <p:nvPr/>
        </p:nvSpPr>
        <p:spPr>
          <a:xfrm>
            <a:off x="4170636" y="2620375"/>
            <a:ext cx="2902207" cy="37505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Klavika Web Basic Light" panose="020B0506040000020004" pitchFamily="34" charset="0"/>
              </a:rPr>
              <a:t>Ingestion Manager</a:t>
            </a:r>
            <a:endParaRPr lang="en-GB" dirty="0">
              <a:latin typeface="Klavika Web Basic Light" panose="020B0506040000020004" pitchFamily="34" charset="0"/>
            </a:endParaRPr>
          </a:p>
        </p:txBody>
      </p:sp>
      <p:sp>
        <p:nvSpPr>
          <p:cNvPr id="11" name="Rettangolo arrotondato 7">
            <a:extLst>
              <a:ext uri="{FF2B5EF4-FFF2-40B4-BE49-F238E27FC236}">
                <a16:creationId xmlns:a16="http://schemas.microsoft.com/office/drawing/2014/main" xmlns="" id="{6DB115C7-1328-48BB-B66C-39E45894A552}"/>
              </a:ext>
            </a:extLst>
          </p:cNvPr>
          <p:cNvSpPr/>
          <p:nvPr/>
        </p:nvSpPr>
        <p:spPr>
          <a:xfrm>
            <a:off x="3040141" y="2758478"/>
            <a:ext cx="869131" cy="6722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latin typeface="Klavika Web Basic Light" panose="020B0506040000020004" pitchFamily="34" charset="0"/>
              </a:rPr>
              <a:t>Data Extraction Service</a:t>
            </a:r>
            <a:endParaRPr lang="en-GB" sz="1200" dirty="0">
              <a:latin typeface="Klavika Web Basic Light" panose="020B0506040000020004" pitchFamily="34" charset="0"/>
            </a:endParaRPr>
          </a:p>
        </p:txBody>
      </p:sp>
      <p:sp>
        <p:nvSpPr>
          <p:cNvPr id="12" name="Rettangolo arrotondato 8">
            <a:extLst>
              <a:ext uri="{FF2B5EF4-FFF2-40B4-BE49-F238E27FC236}">
                <a16:creationId xmlns:a16="http://schemas.microsoft.com/office/drawing/2014/main" xmlns="" id="{5CF032B6-FC2F-49F9-830D-8B3B52F22EAB}"/>
              </a:ext>
            </a:extLst>
          </p:cNvPr>
          <p:cNvSpPr/>
          <p:nvPr/>
        </p:nvSpPr>
        <p:spPr>
          <a:xfrm>
            <a:off x="6104258" y="2040118"/>
            <a:ext cx="968585" cy="5266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Klavika Web Basic Light" panose="020B0506040000020004" pitchFamily="34" charset="0"/>
              </a:rPr>
              <a:t>Relation Manager</a:t>
            </a:r>
          </a:p>
        </p:txBody>
      </p:sp>
      <p:sp>
        <p:nvSpPr>
          <p:cNvPr id="13" name="Rettangolo arrotondato 10">
            <a:extLst>
              <a:ext uri="{FF2B5EF4-FFF2-40B4-BE49-F238E27FC236}">
                <a16:creationId xmlns:a16="http://schemas.microsoft.com/office/drawing/2014/main" xmlns="" id="{6BEBE412-C16F-469F-976C-D75661014760}"/>
              </a:ext>
            </a:extLst>
          </p:cNvPr>
          <p:cNvSpPr/>
          <p:nvPr/>
        </p:nvSpPr>
        <p:spPr>
          <a:xfrm>
            <a:off x="212934" y="2221150"/>
            <a:ext cx="2094035" cy="9106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GB" sz="1200" b="1" dirty="0">
                <a:latin typeface="Klavika Web Basic Light" panose="020B0506040000020004" pitchFamily="34" charset="0"/>
              </a:rPr>
              <a:t>Pre-Ingestion Stage:</a:t>
            </a:r>
          </a:p>
          <a:p>
            <a:pPr>
              <a:buFontTx/>
              <a:buChar char="-"/>
            </a:pPr>
            <a:r>
              <a:rPr lang="en-GB" sz="1200" dirty="0">
                <a:latin typeface="Klavika Web Basic Light" panose="020B0506040000020004" pitchFamily="34" charset="0"/>
              </a:rPr>
              <a:t> Digital Sources</a:t>
            </a:r>
          </a:p>
          <a:p>
            <a:pPr>
              <a:buFontTx/>
              <a:buChar char="-"/>
            </a:pPr>
            <a:r>
              <a:rPr lang="en-GB" sz="1200" dirty="0">
                <a:latin typeface="Klavika Web Basic Light" panose="020B0506040000020004" pitchFamily="34" charset="0"/>
              </a:rPr>
              <a:t> Folder Structure</a:t>
            </a:r>
          </a:p>
          <a:p>
            <a:pPr>
              <a:buFontTx/>
              <a:buChar char="-"/>
            </a:pPr>
            <a:r>
              <a:rPr lang="en-GB" sz="1200" dirty="0">
                <a:latin typeface="Klavika Web Basic Light" panose="020B0506040000020004" pitchFamily="34" charset="0"/>
              </a:rPr>
              <a:t> Data Integration (PMH – IIIF)</a:t>
            </a:r>
          </a:p>
        </p:txBody>
      </p:sp>
      <p:sp>
        <p:nvSpPr>
          <p:cNvPr id="14" name="Rettangolo arrotondato 11">
            <a:extLst>
              <a:ext uri="{FF2B5EF4-FFF2-40B4-BE49-F238E27FC236}">
                <a16:creationId xmlns:a16="http://schemas.microsoft.com/office/drawing/2014/main" xmlns="" id="{57009AA3-A554-40AB-9EE8-44E4EFF7194F}"/>
              </a:ext>
            </a:extLst>
          </p:cNvPr>
          <p:cNvSpPr/>
          <p:nvPr/>
        </p:nvSpPr>
        <p:spPr>
          <a:xfrm>
            <a:off x="3040141" y="2043460"/>
            <a:ext cx="869131" cy="6273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  <a:latin typeface="Klavika Web Basic Light" panose="020B0506040000020004" pitchFamily="34" charset="0"/>
              </a:rPr>
              <a:t>INTEGRATION </a:t>
            </a:r>
            <a:r>
              <a:rPr lang="en-GB" sz="1200" dirty="0">
                <a:solidFill>
                  <a:schemeClr val="tx1"/>
                </a:solidFill>
                <a:latin typeface="Klavika Web Basic Light" panose="020B0506040000020004" pitchFamily="34" charset="0"/>
              </a:rPr>
              <a:t>PMH - IIIF</a:t>
            </a:r>
          </a:p>
        </p:txBody>
      </p:sp>
      <p:sp>
        <p:nvSpPr>
          <p:cNvPr id="15" name="Freccia bidirezionale orizzontale 14">
            <a:extLst>
              <a:ext uri="{FF2B5EF4-FFF2-40B4-BE49-F238E27FC236}">
                <a16:creationId xmlns:a16="http://schemas.microsoft.com/office/drawing/2014/main" xmlns="" id="{65242D3A-EBEE-470F-A4B0-11E98630CAE5}"/>
              </a:ext>
            </a:extLst>
          </p:cNvPr>
          <p:cNvSpPr/>
          <p:nvPr/>
        </p:nvSpPr>
        <p:spPr>
          <a:xfrm>
            <a:off x="2378651" y="2542603"/>
            <a:ext cx="482207" cy="26789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Klavika Web Basic Light" panose="020B05060400000200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E8973C2E-CC6C-4E77-894F-21704B0AA8BC}"/>
              </a:ext>
            </a:extLst>
          </p:cNvPr>
          <p:cNvSpPr txBox="1"/>
          <p:nvPr/>
        </p:nvSpPr>
        <p:spPr>
          <a:xfrm>
            <a:off x="4170637" y="1709541"/>
            <a:ext cx="290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Klavika Web Basic Light" panose="020B0506040000020004" pitchFamily="34" charset="0"/>
              </a:rPr>
              <a:t>SEARCH SUB-SYSTEM</a:t>
            </a:r>
          </a:p>
        </p:txBody>
      </p:sp>
      <p:sp>
        <p:nvSpPr>
          <p:cNvPr id="17" name="Rettangolo arrotondato 15">
            <a:extLst>
              <a:ext uri="{FF2B5EF4-FFF2-40B4-BE49-F238E27FC236}">
                <a16:creationId xmlns:a16="http://schemas.microsoft.com/office/drawing/2014/main" xmlns="" id="{F19B50DF-0483-49E2-8EA7-ED8E3F164D96}"/>
              </a:ext>
            </a:extLst>
          </p:cNvPr>
          <p:cNvSpPr/>
          <p:nvPr/>
        </p:nvSpPr>
        <p:spPr>
          <a:xfrm>
            <a:off x="4170636" y="3049003"/>
            <a:ext cx="1465105" cy="37505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latin typeface="Klavika Web Basic Light" panose="020B0506040000020004" pitchFamily="34" charset="0"/>
              </a:rPr>
              <a:t>Search Repository</a:t>
            </a:r>
            <a:endParaRPr lang="en-GB" sz="1200" dirty="0">
              <a:latin typeface="Klavika Web Basic Light" panose="020B0506040000020004" pitchFamily="34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E26251A7-76CB-4E6C-93D6-1DCDC329A05B}"/>
              </a:ext>
            </a:extLst>
          </p:cNvPr>
          <p:cNvSpPr/>
          <p:nvPr/>
        </p:nvSpPr>
        <p:spPr>
          <a:xfrm>
            <a:off x="4033277" y="3543659"/>
            <a:ext cx="3173142" cy="1541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Klavika Web Basic Light" panose="020B0506040000020004" pitchFamily="34" charset="0"/>
              </a:rPr>
              <a:t> </a:t>
            </a:r>
            <a:endParaRPr lang="en-GB" dirty="0">
              <a:latin typeface="Klavika Web Basic Light" panose="020B0506040000020004" pitchFamily="34" charset="0"/>
            </a:endParaRPr>
          </a:p>
        </p:txBody>
      </p:sp>
      <p:sp>
        <p:nvSpPr>
          <p:cNvPr id="19" name="Rettangolo arrotondato 17">
            <a:extLst>
              <a:ext uri="{FF2B5EF4-FFF2-40B4-BE49-F238E27FC236}">
                <a16:creationId xmlns:a16="http://schemas.microsoft.com/office/drawing/2014/main" xmlns="" id="{D4D2BA0B-3113-424A-B48B-EFCF9C74CC99}"/>
              </a:ext>
            </a:extLst>
          </p:cNvPr>
          <p:cNvSpPr/>
          <p:nvPr/>
        </p:nvSpPr>
        <p:spPr>
          <a:xfrm>
            <a:off x="4155498" y="4549201"/>
            <a:ext cx="2943764" cy="3750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latin typeface="Klavika Web Basic Light" panose="020B0506040000020004" pitchFamily="34" charset="0"/>
              </a:rPr>
              <a:t>LTDP Repository</a:t>
            </a:r>
            <a:endParaRPr lang="en-GB" sz="1200" dirty="0">
              <a:latin typeface="Klavika Web Basic Light" panose="020B0506040000020004" pitchFamily="34" charset="0"/>
            </a:endParaRPr>
          </a:p>
        </p:txBody>
      </p:sp>
      <p:sp>
        <p:nvSpPr>
          <p:cNvPr id="20" name="Rettangolo arrotondato 18">
            <a:extLst>
              <a:ext uri="{FF2B5EF4-FFF2-40B4-BE49-F238E27FC236}">
                <a16:creationId xmlns:a16="http://schemas.microsoft.com/office/drawing/2014/main" xmlns="" id="{4B40883A-3A05-46AF-AB04-A000FE8AC801}"/>
              </a:ext>
            </a:extLst>
          </p:cNvPr>
          <p:cNvSpPr/>
          <p:nvPr/>
        </p:nvSpPr>
        <p:spPr>
          <a:xfrm>
            <a:off x="5167227" y="3959838"/>
            <a:ext cx="924193" cy="5357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Klavika Web Basic Light" panose="020B0506040000020004" pitchFamily="34" charset="0"/>
              </a:rPr>
              <a:t>FITS </a:t>
            </a:r>
            <a:r>
              <a:rPr lang="en-GB" sz="1050" dirty="0">
                <a:latin typeface="Klavika Web Basic Light" panose="020B0506040000020004" pitchFamily="34" charset="0"/>
              </a:rPr>
              <a:t>Converter</a:t>
            </a:r>
          </a:p>
        </p:txBody>
      </p:sp>
      <p:sp>
        <p:nvSpPr>
          <p:cNvPr id="21" name="Rettangolo arrotondato 19">
            <a:extLst>
              <a:ext uri="{FF2B5EF4-FFF2-40B4-BE49-F238E27FC236}">
                <a16:creationId xmlns:a16="http://schemas.microsoft.com/office/drawing/2014/main" xmlns="" id="{9D585C3A-F058-4527-8967-CB66161B0002}"/>
              </a:ext>
            </a:extLst>
          </p:cNvPr>
          <p:cNvSpPr/>
          <p:nvPr/>
        </p:nvSpPr>
        <p:spPr>
          <a:xfrm>
            <a:off x="6144998" y="3959838"/>
            <a:ext cx="954264" cy="5357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latin typeface="Klavika Web Basic Light" panose="020B0506040000020004" pitchFamily="34" charset="0"/>
              </a:rPr>
              <a:t>PREMIS Archive</a:t>
            </a:r>
            <a:endParaRPr lang="en-GB" sz="1200" dirty="0">
              <a:latin typeface="Klavika Web Basic Light" panose="020B0506040000020004" pitchFamily="34" charset="0"/>
            </a:endParaRPr>
          </a:p>
        </p:txBody>
      </p:sp>
      <p:sp>
        <p:nvSpPr>
          <p:cNvPr id="22" name="Rettangolo arrotondato 20">
            <a:extLst>
              <a:ext uri="{FF2B5EF4-FFF2-40B4-BE49-F238E27FC236}">
                <a16:creationId xmlns:a16="http://schemas.microsoft.com/office/drawing/2014/main" xmlns="" id="{D997AA1D-21D9-45AD-BE31-9611DE6C6AD7}"/>
              </a:ext>
            </a:extLst>
          </p:cNvPr>
          <p:cNvSpPr/>
          <p:nvPr/>
        </p:nvSpPr>
        <p:spPr>
          <a:xfrm>
            <a:off x="4155499" y="3959838"/>
            <a:ext cx="957404" cy="5357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>
                <a:latin typeface="Klavika Web Basic Light" panose="020B0506040000020004" pitchFamily="34" charset="0"/>
              </a:rPr>
              <a:t>Conversion Manager </a:t>
            </a:r>
            <a:endParaRPr lang="en-GB" sz="1050" dirty="0">
              <a:latin typeface="Klavika Web Basic Light" panose="020B05060400000200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9ADF263E-F8B7-4FA4-B538-73865E5FC4D1}"/>
              </a:ext>
            </a:extLst>
          </p:cNvPr>
          <p:cNvSpPr txBox="1"/>
          <p:nvPr/>
        </p:nvSpPr>
        <p:spPr>
          <a:xfrm>
            <a:off x="4095750" y="3611697"/>
            <a:ext cx="3044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Klavika Web Basic Light" panose="020B0506040000020004" pitchFamily="34" charset="0"/>
              </a:rPr>
              <a:t>LTDP SUB-SYSTEM</a:t>
            </a:r>
          </a:p>
        </p:txBody>
      </p:sp>
      <p:sp>
        <p:nvSpPr>
          <p:cNvPr id="24" name="Rettangolo arrotondato 24">
            <a:extLst>
              <a:ext uri="{FF2B5EF4-FFF2-40B4-BE49-F238E27FC236}">
                <a16:creationId xmlns:a16="http://schemas.microsoft.com/office/drawing/2014/main" xmlns="" id="{EC49718B-C394-4ABE-A327-1906BD98FB7A}"/>
              </a:ext>
            </a:extLst>
          </p:cNvPr>
          <p:cNvSpPr/>
          <p:nvPr/>
        </p:nvSpPr>
        <p:spPr>
          <a:xfrm>
            <a:off x="7688625" y="1655962"/>
            <a:ext cx="696521" cy="91083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latin typeface="Klavika Web Basic Light" panose="020B0506040000020004" pitchFamily="34" charset="0"/>
            </a:endParaRPr>
          </a:p>
          <a:p>
            <a:pPr algn="ctr"/>
            <a:r>
              <a:rPr lang="en-GB" sz="1200" dirty="0">
                <a:latin typeface="Klavika Web Basic Light" panose="020B0506040000020004" pitchFamily="34" charset="0"/>
              </a:rPr>
              <a:t>Search</a:t>
            </a:r>
          </a:p>
          <a:p>
            <a:pPr algn="ctr"/>
            <a:r>
              <a:rPr lang="en-GB" sz="1200" dirty="0">
                <a:latin typeface="Klavika Web Basic Light" panose="020B0506040000020004" pitchFamily="34" charset="0"/>
              </a:rPr>
              <a:t>Web</a:t>
            </a:r>
          </a:p>
          <a:p>
            <a:pPr algn="ctr"/>
            <a:endParaRPr lang="en-GB" sz="1200" dirty="0">
              <a:latin typeface="Klavika Web Basic Light" panose="020B0506040000020004" pitchFamily="34" charset="0"/>
            </a:endParaRPr>
          </a:p>
        </p:txBody>
      </p:sp>
      <p:sp>
        <p:nvSpPr>
          <p:cNvPr id="25" name="Rettangolo arrotondato 25">
            <a:extLst>
              <a:ext uri="{FF2B5EF4-FFF2-40B4-BE49-F238E27FC236}">
                <a16:creationId xmlns:a16="http://schemas.microsoft.com/office/drawing/2014/main" xmlns="" id="{F996EA86-8239-4B11-A711-ADCC15816B74}"/>
              </a:ext>
            </a:extLst>
          </p:cNvPr>
          <p:cNvSpPr/>
          <p:nvPr/>
        </p:nvSpPr>
        <p:spPr>
          <a:xfrm>
            <a:off x="7688625" y="2620376"/>
            <a:ext cx="696521" cy="8572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00">
              <a:latin typeface="Klavika Web Basic Light" panose="020B0506040000020004" pitchFamily="34" charset="0"/>
            </a:endParaRPr>
          </a:p>
          <a:p>
            <a:pPr algn="ctr"/>
            <a:r>
              <a:rPr lang="en-GB" sz="1200">
                <a:latin typeface="Klavika Web Basic Light" panose="020B0506040000020004" pitchFamily="34" charset="0"/>
              </a:rPr>
              <a:t>IIIF </a:t>
            </a:r>
          </a:p>
          <a:p>
            <a:pPr algn="ctr"/>
            <a:r>
              <a:rPr lang="en-GB" sz="1050">
                <a:latin typeface="Klavika Web Basic Light" panose="020B0506040000020004" pitchFamily="34" charset="0"/>
              </a:rPr>
              <a:t>Viewer</a:t>
            </a:r>
          </a:p>
          <a:p>
            <a:pPr algn="ctr"/>
            <a:endParaRPr lang="en-GB" sz="1200" dirty="0">
              <a:latin typeface="Klavika Web Basic Light" panose="020B0506040000020004" pitchFamily="34" charset="0"/>
            </a:endParaRPr>
          </a:p>
        </p:txBody>
      </p:sp>
      <p:sp>
        <p:nvSpPr>
          <p:cNvPr id="26" name="Rettangolo arrotondato 26">
            <a:extLst>
              <a:ext uri="{FF2B5EF4-FFF2-40B4-BE49-F238E27FC236}">
                <a16:creationId xmlns:a16="http://schemas.microsoft.com/office/drawing/2014/main" xmlns="" id="{FD8B63F0-E65B-4FD2-951B-1772C72263FF}"/>
              </a:ext>
            </a:extLst>
          </p:cNvPr>
          <p:cNvSpPr/>
          <p:nvPr/>
        </p:nvSpPr>
        <p:spPr>
          <a:xfrm>
            <a:off x="7259997" y="3543659"/>
            <a:ext cx="1125149" cy="15413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Klavika Web Basic Light" panose="020B0506040000020004" pitchFamily="34" charset="0"/>
            </a:endParaRPr>
          </a:p>
          <a:p>
            <a:pPr algn="ctr"/>
            <a:r>
              <a:rPr lang="en-GB" sz="1200">
                <a:latin typeface="Klavika Web Basic Light" panose="020B0506040000020004" pitchFamily="34" charset="0"/>
              </a:rPr>
              <a:t>LTDP</a:t>
            </a:r>
          </a:p>
          <a:p>
            <a:pPr algn="ctr"/>
            <a:r>
              <a:rPr lang="en-GB" sz="1200">
                <a:latin typeface="Klavika Web Basic Light" panose="020B0506040000020004" pitchFamily="34" charset="0"/>
              </a:rPr>
              <a:t>Web</a:t>
            </a:r>
          </a:p>
          <a:p>
            <a:pPr algn="ctr"/>
            <a:endParaRPr lang="en-GB" sz="1200" dirty="0">
              <a:latin typeface="Klavika Web Basic Light" panose="020B0506040000020004" pitchFamily="34" charset="0"/>
            </a:endParaRPr>
          </a:p>
        </p:txBody>
      </p:sp>
      <p:sp>
        <p:nvSpPr>
          <p:cNvPr id="27" name="Rettangolo arrotondato 27">
            <a:extLst>
              <a:ext uri="{FF2B5EF4-FFF2-40B4-BE49-F238E27FC236}">
                <a16:creationId xmlns:a16="http://schemas.microsoft.com/office/drawing/2014/main" xmlns="" id="{D03EF01E-14D7-4A7A-9C6E-ADB007DDE0A6}"/>
              </a:ext>
            </a:extLst>
          </p:cNvPr>
          <p:cNvSpPr/>
          <p:nvPr/>
        </p:nvSpPr>
        <p:spPr>
          <a:xfrm>
            <a:off x="7259997" y="1655963"/>
            <a:ext cx="375050" cy="182166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200">
                <a:latin typeface="Klavika Web Basic Light" panose="020B0506040000020004" pitchFamily="34" charset="0"/>
              </a:rPr>
              <a:t>Authentication Manager</a:t>
            </a:r>
            <a:endParaRPr lang="en-GB" sz="1200" dirty="0">
              <a:latin typeface="Klavika Web Basic Light" panose="020B0506040000020004" pitchFamily="34" charset="0"/>
            </a:endParaRPr>
          </a:p>
        </p:txBody>
      </p:sp>
      <p:sp>
        <p:nvSpPr>
          <p:cNvPr id="28" name="Rettangolo arrotondato 28">
            <a:extLst>
              <a:ext uri="{FF2B5EF4-FFF2-40B4-BE49-F238E27FC236}">
                <a16:creationId xmlns:a16="http://schemas.microsoft.com/office/drawing/2014/main" xmlns="" id="{4A861A6C-95BB-4895-9655-5D1D6382154A}"/>
              </a:ext>
            </a:extLst>
          </p:cNvPr>
          <p:cNvSpPr/>
          <p:nvPr/>
        </p:nvSpPr>
        <p:spPr>
          <a:xfrm>
            <a:off x="5690062" y="3049003"/>
            <a:ext cx="1382781" cy="3750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>
                <a:latin typeface="Klavika Web Basic Light" panose="020B0506040000020004" pitchFamily="34" charset="0"/>
              </a:rPr>
              <a:t>IIIF Repository</a:t>
            </a:r>
            <a:endParaRPr lang="en-GB" sz="1200" dirty="0">
              <a:latin typeface="Klavika Web Basic Light" panose="020B0506040000020004" pitchFamily="34" charset="0"/>
            </a:endParaRPr>
          </a:p>
        </p:txBody>
      </p:sp>
      <p:sp>
        <p:nvSpPr>
          <p:cNvPr id="30" name="Segnaposto testo 3">
            <a:extLst>
              <a:ext uri="{FF2B5EF4-FFF2-40B4-BE49-F238E27FC236}">
                <a16:creationId xmlns:a16="http://schemas.microsoft.com/office/drawing/2014/main" xmlns="" id="{4E95A239-F16C-424A-B2D0-BB963B18AC6A}"/>
              </a:ext>
            </a:extLst>
          </p:cNvPr>
          <p:cNvSpPr txBox="1">
            <a:spLocks/>
          </p:cNvSpPr>
          <p:nvPr/>
        </p:nvSpPr>
        <p:spPr>
          <a:xfrm>
            <a:off x="506612" y="3807836"/>
            <a:ext cx="1626989" cy="1195886"/>
          </a:xfrm>
          <a:prstGeom prst="rect">
            <a:avLst/>
          </a:prstGeom>
          <a:noFill/>
        </p:spPr>
        <p:txBody>
          <a:bodyPr vert="horz" lIns="68580" tIns="34290" rIns="68580" bIns="34290" rtlCol="0">
            <a:normAutofit fontScale="40000" lnSpcReduction="20000"/>
          </a:bodyPr>
          <a:lstStyle/>
          <a:p>
            <a:pPr algn="just" defTabSz="685800" fontAlgn="auto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n-GB" sz="2700" b="1">
                <a:latin typeface="Klavika Web Basic Light" panose="020B0506040000020004" pitchFamily="34" charset="0"/>
              </a:rPr>
              <a:t>OMNES-LTDP</a:t>
            </a:r>
          </a:p>
          <a:p>
            <a:pPr algn="just" defTabSz="685800" fontAlgn="auto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n-GB" sz="2700" b="1">
                <a:latin typeface="Klavika Web Basic Light" panose="020B0506040000020004" pitchFamily="34" charset="0"/>
              </a:rPr>
              <a:t>OMNES-SEARCH </a:t>
            </a:r>
          </a:p>
          <a:p>
            <a:pPr algn="just" defTabSz="685800" fontAlgn="auto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n-GB" sz="2700" b="1">
                <a:latin typeface="Klavika Web Basic Light" panose="020B0506040000020004" pitchFamily="34" charset="0"/>
              </a:rPr>
              <a:t>OMNES-IIIF</a:t>
            </a:r>
          </a:p>
          <a:p>
            <a:pPr algn="just" defTabSz="685800" fontAlgn="auto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n-GB" sz="2700" b="1">
                <a:latin typeface="Klavika Web Basic Light" panose="020B0506040000020004" pitchFamily="34" charset="0"/>
              </a:rPr>
              <a:t>OMNES-RELATIONS</a:t>
            </a:r>
            <a:endParaRPr lang="en-GB" sz="2700">
              <a:latin typeface="Klavika Web Basic Light" panose="020B0506040000020004" pitchFamily="34" charset="0"/>
            </a:endParaRPr>
          </a:p>
          <a:p>
            <a:pPr algn="just" defTabSz="685800" fontAlgn="auto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GB" b="1">
              <a:latin typeface="Klavika Web Basic Light" panose="020B0506040000020004" pitchFamily="34" charset="0"/>
            </a:endParaRPr>
          </a:p>
          <a:p>
            <a:pPr defTabSz="685800" fontAlgn="auto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GB" sz="1350" dirty="0">
              <a:latin typeface="Klavika Web Basic Light" panose="020B0506040000020004" pitchFamily="34" charset="0"/>
            </a:endParaRPr>
          </a:p>
        </p:txBody>
      </p:sp>
      <p:sp>
        <p:nvSpPr>
          <p:cNvPr id="29" name="Rettangolo arrotondato 8">
            <a:extLst>
              <a:ext uri="{FF2B5EF4-FFF2-40B4-BE49-F238E27FC236}">
                <a16:creationId xmlns:a16="http://schemas.microsoft.com/office/drawing/2014/main" xmlns="" id="{5CF032B6-FC2F-49F9-830D-8B3B52F22EAB}"/>
              </a:ext>
            </a:extLst>
          </p:cNvPr>
          <p:cNvSpPr/>
          <p:nvPr/>
        </p:nvSpPr>
        <p:spPr>
          <a:xfrm>
            <a:off x="4170636" y="2043460"/>
            <a:ext cx="928687" cy="5233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latin typeface="Klavika Web Basic Light" panose="020B0506040000020004" pitchFamily="34" charset="0"/>
              </a:rPr>
              <a:t>Indexing Service</a:t>
            </a:r>
            <a:endParaRPr lang="en-GB" sz="1200" dirty="0">
              <a:latin typeface="Klavika Web Basic Light" panose="020B0506040000020004" pitchFamily="34" charset="0"/>
            </a:endParaRPr>
          </a:p>
        </p:txBody>
      </p:sp>
      <p:sp>
        <p:nvSpPr>
          <p:cNvPr id="31" name="Rettangolo arrotondato 8">
            <a:extLst>
              <a:ext uri="{FF2B5EF4-FFF2-40B4-BE49-F238E27FC236}">
                <a16:creationId xmlns:a16="http://schemas.microsoft.com/office/drawing/2014/main" xmlns="" id="{5CF032B6-FC2F-49F9-830D-8B3B52F22EAB}"/>
              </a:ext>
            </a:extLst>
          </p:cNvPr>
          <p:cNvSpPr/>
          <p:nvPr/>
        </p:nvSpPr>
        <p:spPr>
          <a:xfrm>
            <a:off x="5167226" y="2043460"/>
            <a:ext cx="883454" cy="5233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Klavika Web Basic Light" panose="020B0506040000020004" pitchFamily="34" charset="0"/>
              </a:rPr>
              <a:t>Graph DB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1D061122-AB50-4FDE-868E-872239EDED9F}"/>
              </a:ext>
            </a:extLst>
          </p:cNvPr>
          <p:cNvSpPr/>
          <p:nvPr/>
        </p:nvSpPr>
        <p:spPr>
          <a:xfrm>
            <a:off x="332105" y="3839587"/>
            <a:ext cx="177425" cy="1829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Klavika Web Basic Light" panose="020B0506040000020004" pitchFamily="34" charset="0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xmlns="" id="{97C5F37A-1E9C-43FE-A826-2953D6B82ABF}"/>
              </a:ext>
            </a:extLst>
          </p:cNvPr>
          <p:cNvSpPr/>
          <p:nvPr/>
        </p:nvSpPr>
        <p:spPr>
          <a:xfrm>
            <a:off x="332104" y="4147255"/>
            <a:ext cx="177425" cy="1829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Klavika Web Basic Light" panose="020B0506040000020004" pitchFamily="34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xmlns="" id="{FB22D9C6-895C-4C48-89B1-707049072555}"/>
              </a:ext>
            </a:extLst>
          </p:cNvPr>
          <p:cNvSpPr/>
          <p:nvPr/>
        </p:nvSpPr>
        <p:spPr>
          <a:xfrm>
            <a:off x="332104" y="4457716"/>
            <a:ext cx="177425" cy="1829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Klavika Web Basic Light" panose="020B0506040000020004" pitchFamily="34" charset="0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xmlns="" id="{562151DC-3E0B-41A6-B129-5187BFE2FE9C}"/>
              </a:ext>
            </a:extLst>
          </p:cNvPr>
          <p:cNvSpPr/>
          <p:nvPr/>
        </p:nvSpPr>
        <p:spPr>
          <a:xfrm>
            <a:off x="332103" y="4765384"/>
            <a:ext cx="177425" cy="1829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Klavika Web Basic Light" panose="020B05060400000200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3577780F-D486-46AC-8227-749865410DB2}"/>
              </a:ext>
            </a:extLst>
          </p:cNvPr>
          <p:cNvSpPr txBox="1"/>
          <p:nvPr/>
        </p:nvSpPr>
        <p:spPr>
          <a:xfrm>
            <a:off x="212935" y="3477632"/>
            <a:ext cx="179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latin typeface="Klavika Web Basic Light" panose="020B0506040000020004" pitchFamily="34" charset="0"/>
              </a:rPr>
              <a:t>OMNES Modules</a:t>
            </a:r>
            <a:endParaRPr lang="en-GB" b="1" dirty="0">
              <a:latin typeface="Klavika Web Basic Light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934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974" y="-322"/>
            <a:ext cx="5275934" cy="769441"/>
          </a:xfrm>
        </p:spPr>
        <p:txBody>
          <a:bodyPr/>
          <a:lstStyle/>
          <a:p>
            <a:r>
              <a:rPr lang="en-GB" dirty="0"/>
              <a:t>OMNES INGESTION WORKFLOW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1" y="926397"/>
            <a:ext cx="7751299" cy="5099049"/>
          </a:xfrm>
        </p:spPr>
      </p:pic>
    </p:spTree>
    <p:extLst>
      <p:ext uri="{BB962C8B-B14F-4D97-AF65-F5344CB8AC3E}">
        <p14:creationId xmlns:p14="http://schemas.microsoft.com/office/powerpoint/2010/main" val="2481869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82E66FA-BA85-B145-985D-0208CF19F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TEXT INDEXING</a:t>
            </a:r>
          </a:p>
        </p:txBody>
      </p:sp>
      <p:sp>
        <p:nvSpPr>
          <p:cNvPr id="10" name="Segnaposto data 3">
            <a:extLst>
              <a:ext uri="{FF2B5EF4-FFF2-40B4-BE49-F238E27FC236}">
                <a16:creationId xmlns:a16="http://schemas.microsoft.com/office/drawing/2014/main" xmlns="" id="{2D145B1C-5175-49B0-8700-98FC2969F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58163" y="5591175"/>
            <a:ext cx="985837" cy="155575"/>
          </a:xfrm>
        </p:spPr>
        <p:txBody>
          <a:bodyPr/>
          <a:lstStyle/>
          <a:p>
            <a:endParaRPr lang="it-IT" dirty="0">
              <a:latin typeface="Klavika Web Basic Light" panose="020B05060400000200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152" y="1686352"/>
            <a:ext cx="3405579" cy="309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778ACE4F-06BB-5A42-8669-13CFC4125E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" y="770504"/>
            <a:ext cx="4915797" cy="425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4271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989BB0-99FC-E44D-BAA8-5E0DD2A5B6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9525"/>
            <a:ext cx="7173913" cy="769938"/>
          </a:xfrm>
        </p:spPr>
        <p:txBody>
          <a:bodyPr/>
          <a:lstStyle/>
          <a:p>
            <a:r>
              <a:rPr lang="en-US" dirty="0"/>
              <a:t>OMNES- INTERNATIONAL IMAGE INTEROPERABILITY FRAMEWORK - IIIF </a:t>
            </a:r>
          </a:p>
        </p:txBody>
      </p:sp>
      <p:sp>
        <p:nvSpPr>
          <p:cNvPr id="10" name="Segnaposto contenuto 1">
            <a:extLst>
              <a:ext uri="{FF2B5EF4-FFF2-40B4-BE49-F238E27FC236}">
                <a16:creationId xmlns:a16="http://schemas.microsoft.com/office/drawing/2014/main" xmlns="" id="{382402C6-340F-4D65-A17C-1CA0C3A66B0E}"/>
              </a:ext>
            </a:extLst>
          </p:cNvPr>
          <p:cNvSpPr txBox="1">
            <a:spLocks/>
          </p:cNvSpPr>
          <p:nvPr/>
        </p:nvSpPr>
        <p:spPr>
          <a:xfrm>
            <a:off x="5276108" y="1686352"/>
            <a:ext cx="3530991" cy="34699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580" tIns="34290" rIns="68580" bIns="34290" rtlCol="0">
            <a:normAutofit fontScale="85000" lnSpcReduction="20000"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it-IT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/>
              <a:t>Biblioteca britannica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/>
              <a:t>Biblioteca Vaticana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/>
              <a:t>Biblioteche della New York </a:t>
            </a:r>
            <a:r>
              <a:rPr lang="it-IT" dirty="0" err="1"/>
              <a:t>University</a:t>
            </a:r>
            <a:endParaRPr lang="it-IT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 err="1"/>
              <a:t>Europeana</a:t>
            </a:r>
            <a:endParaRPr lang="it-IT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/>
              <a:t>La </a:t>
            </a:r>
            <a:r>
              <a:rPr lang="it-IT" dirty="0" err="1"/>
              <a:t>Bibliothèque</a:t>
            </a:r>
            <a:r>
              <a:rPr lang="it-IT" dirty="0"/>
              <a:t> </a:t>
            </a:r>
            <a:r>
              <a:rPr lang="it-IT" dirty="0" err="1"/>
              <a:t>nationale</a:t>
            </a:r>
            <a:r>
              <a:rPr lang="it-IT" dirty="0"/>
              <a:t> de France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/>
              <a:t>Librerie del MIT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/>
              <a:t>Rete bibliotecaria dell'Università di Kyoto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 err="1"/>
              <a:t>Smithsonian</a:t>
            </a:r>
            <a:r>
              <a:rPr lang="it-IT" dirty="0"/>
              <a:t> </a:t>
            </a:r>
            <a:r>
              <a:rPr lang="it-IT" dirty="0" err="1"/>
              <a:t>Institution</a:t>
            </a:r>
            <a:endParaRPr lang="it-IT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/>
              <a:t>università di Cambridge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/>
              <a:t>Università di Oxford (</a:t>
            </a:r>
            <a:r>
              <a:rPr lang="it-IT" dirty="0" err="1"/>
              <a:t>Bodleian</a:t>
            </a:r>
            <a:r>
              <a:rPr lang="it-IT" dirty="0"/>
              <a:t> Library)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/>
              <a:t>Università di Tokyo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/>
              <a:t>Università di Toronto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/>
              <a:t>Università di Yale</a:t>
            </a:r>
          </a:p>
          <a:p>
            <a:pPr marL="540000" lvl="1" indent="-1350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it-IT" sz="1275" dirty="0">
              <a:solidFill>
                <a:srgbClr val="455761"/>
              </a:solidFill>
              <a:latin typeface="Klavika Web Basic Regular" panose="020B05060400000200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8550C5CA-D5D0-3D41-8939-0F4B53A70D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5525" y="1570672"/>
            <a:ext cx="4144771" cy="373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73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4233" y="2179426"/>
            <a:ext cx="3826067" cy="1096200"/>
          </a:xfrm>
        </p:spPr>
        <p:txBody>
          <a:bodyPr/>
          <a:lstStyle/>
          <a:p>
            <a:r>
              <a:rPr lang="en-GB" dirty="0"/>
              <a:t>COGITO DISCOVER </a:t>
            </a:r>
            <a:br>
              <a:rPr lang="en-GB" dirty="0"/>
            </a:b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64234" y="4143674"/>
            <a:ext cx="3658500" cy="16200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" b="1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7600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90175"/>
            <a:ext cx="3394075" cy="430887"/>
          </a:xfrm>
        </p:spPr>
        <p:txBody>
          <a:bodyPr/>
          <a:lstStyle/>
          <a:p>
            <a:r>
              <a:rPr lang="en-US" dirty="0"/>
              <a:t>HOW COGITO WORKS</a:t>
            </a:r>
          </a:p>
        </p:txBody>
      </p:sp>
      <p:pic>
        <p:nvPicPr>
          <p:cNvPr id="5" name="Picture 4" descr="eng_orizzontale_150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4378" y="1045704"/>
            <a:ext cx="7377743" cy="458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881" y="1052847"/>
            <a:ext cx="8520152" cy="5048519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ClrTx/>
              <a:buNone/>
            </a:pPr>
            <a:r>
              <a:rPr lang="en-US" sz="1500" b="1" dirty="0">
                <a:solidFill>
                  <a:srgbClr val="00B050"/>
                </a:solidFill>
                <a:latin typeface="+mn-lt"/>
              </a:rPr>
              <a:t>High Level Classification of ESA’s Information:</a:t>
            </a:r>
            <a:endParaRPr lang="en-GB" sz="1500" dirty="0">
              <a:solidFill>
                <a:srgbClr val="00B050"/>
              </a:solidFill>
              <a:latin typeface="+mn-lt"/>
            </a:endParaRPr>
          </a:p>
          <a:p>
            <a:pPr marL="285750" lvl="0" indent="-285750">
              <a:spcBef>
                <a:spcPts val="600"/>
              </a:spcBef>
              <a:buClrTx/>
              <a:buFont typeface="Arial"/>
              <a:buChar char="•"/>
            </a:pPr>
            <a:r>
              <a:rPr lang="en-GB" sz="1500" dirty="0">
                <a:solidFill>
                  <a:srgbClr val="00B050"/>
                </a:solidFill>
                <a:latin typeface="+mn-lt"/>
              </a:rPr>
              <a:t>“Space Data+” as far as processed and managed by ESA </a:t>
            </a:r>
          </a:p>
          <a:p>
            <a:pPr marL="1093788" lvl="1" indent="-285750">
              <a:lnSpc>
                <a:spcPct val="100000"/>
              </a:lnSpc>
              <a:spcBef>
                <a:spcPts val="600"/>
              </a:spcBef>
              <a:buClrTx/>
              <a:buFont typeface="Arial"/>
              <a:buChar char="•"/>
            </a:pPr>
            <a:r>
              <a:rPr lang="en-US" sz="1200" dirty="0">
                <a:solidFill>
                  <a:srgbClr val="00B050"/>
                </a:solidFill>
                <a:latin typeface="+mn-lt"/>
              </a:rPr>
              <a:t>Instrument Data from ESA Spacecraft &amp; Third Party Satellites</a:t>
            </a:r>
            <a:endParaRPr lang="en-GB" sz="1200" dirty="0">
              <a:solidFill>
                <a:srgbClr val="00B050"/>
              </a:solidFill>
              <a:latin typeface="+mn-lt"/>
            </a:endParaRPr>
          </a:p>
          <a:p>
            <a:pPr marL="1093788" lvl="1" indent="-285750">
              <a:lnSpc>
                <a:spcPct val="100000"/>
              </a:lnSpc>
              <a:spcBef>
                <a:spcPts val="600"/>
              </a:spcBef>
              <a:buClrTx/>
              <a:buFont typeface="Arial"/>
              <a:buChar char="•"/>
            </a:pPr>
            <a:r>
              <a:rPr lang="en-US" sz="1200" dirty="0">
                <a:solidFill>
                  <a:srgbClr val="00B050"/>
                </a:solidFill>
                <a:latin typeface="+mn-lt"/>
              </a:rPr>
              <a:t>Telemetry Data and auxiliary data about satellite and instruments</a:t>
            </a:r>
            <a:endParaRPr lang="en-GB" sz="1200" dirty="0">
              <a:solidFill>
                <a:srgbClr val="00B050"/>
              </a:solidFill>
              <a:latin typeface="+mn-lt"/>
            </a:endParaRPr>
          </a:p>
          <a:p>
            <a:pPr marL="1093788" lvl="1" indent="-285750">
              <a:lnSpc>
                <a:spcPct val="100000"/>
              </a:lnSpc>
              <a:spcBef>
                <a:spcPts val="600"/>
              </a:spcBef>
              <a:buClrTx/>
              <a:buFont typeface="Arial"/>
              <a:buChar char="•"/>
            </a:pPr>
            <a:r>
              <a:rPr lang="en-US" sz="1200" dirty="0">
                <a:solidFill>
                  <a:srgbClr val="00B050"/>
                </a:solidFill>
                <a:latin typeface="+mn-lt"/>
              </a:rPr>
              <a:t>Campaign Data, Calibration &amp; Validation Data</a:t>
            </a:r>
            <a:endParaRPr lang="en-GB" sz="1200" dirty="0">
              <a:solidFill>
                <a:srgbClr val="00B050"/>
              </a:solidFill>
              <a:latin typeface="+mn-lt"/>
            </a:endParaRPr>
          </a:p>
          <a:p>
            <a:pPr marL="1093788" lvl="1" indent="-285750">
              <a:lnSpc>
                <a:spcPct val="100000"/>
              </a:lnSpc>
              <a:spcBef>
                <a:spcPts val="600"/>
              </a:spcBef>
              <a:buClrTx/>
              <a:buFont typeface="Arial"/>
              <a:buChar char="•"/>
            </a:pPr>
            <a:r>
              <a:rPr lang="en-US" sz="1200" dirty="0">
                <a:solidFill>
                  <a:srgbClr val="00B050"/>
                </a:solidFill>
                <a:latin typeface="+mn-lt"/>
              </a:rPr>
              <a:t>Higher level data derived from the above data types</a:t>
            </a:r>
            <a:endParaRPr lang="en-GB" sz="1200" dirty="0">
              <a:solidFill>
                <a:srgbClr val="00B050"/>
              </a:solidFill>
              <a:latin typeface="+mn-lt"/>
            </a:endParaRPr>
          </a:p>
          <a:p>
            <a:pPr marL="285750" lvl="0" indent="-285750">
              <a:spcBef>
                <a:spcPts val="600"/>
              </a:spcBef>
              <a:buClrTx/>
              <a:buFont typeface="Arial"/>
              <a:buChar char="•"/>
            </a:pPr>
            <a:r>
              <a:rPr lang="en-GB" sz="1500" dirty="0">
                <a:solidFill>
                  <a:srgbClr val="00B050"/>
                </a:solidFill>
                <a:latin typeface="+mn-lt"/>
              </a:rPr>
              <a:t>Software and IT tools in use for ESA </a:t>
            </a:r>
          </a:p>
          <a:p>
            <a:pPr marL="285750" lvl="0" indent="-285750">
              <a:spcBef>
                <a:spcPts val="600"/>
              </a:spcBef>
              <a:buClrTx/>
              <a:buFont typeface="Arial"/>
              <a:buChar char="•"/>
            </a:pPr>
            <a:r>
              <a:rPr lang="en-GB" sz="1500" dirty="0">
                <a:solidFill>
                  <a:srgbClr val="00B050"/>
                </a:solidFill>
                <a:latin typeface="+mn-lt"/>
              </a:rPr>
              <a:t>ESA’s Technical Information </a:t>
            </a:r>
          </a:p>
          <a:p>
            <a:pPr marL="285750" lvl="0" indent="-285750">
              <a:spcBef>
                <a:spcPts val="600"/>
              </a:spcBef>
              <a:buClrTx/>
              <a:buFont typeface="Arial"/>
              <a:buChar char="•"/>
            </a:pPr>
            <a:r>
              <a:rPr lang="en-GB" sz="1500" dirty="0">
                <a:solidFill>
                  <a:srgbClr val="00B050"/>
                </a:solidFill>
                <a:latin typeface="+mn-lt"/>
              </a:rPr>
              <a:t>Technical and Managerial Information and Reports from Industry </a:t>
            </a:r>
          </a:p>
          <a:p>
            <a:pPr marL="285750" lvl="0" indent="-285750">
              <a:spcBef>
                <a:spcPts val="600"/>
              </a:spcBef>
              <a:buClrTx/>
              <a:buFont typeface="Arial"/>
              <a:buChar char="•"/>
            </a:pPr>
            <a:r>
              <a:rPr lang="en-GB" sz="1500" dirty="0">
                <a:solidFill>
                  <a:srgbClr val="00B050"/>
                </a:solidFill>
                <a:latin typeface="+mn-lt"/>
              </a:rPr>
              <a:t>Technical and Scientific Information and Reports from Scientists </a:t>
            </a:r>
          </a:p>
          <a:p>
            <a:pPr marL="285750" lvl="0" indent="-285750">
              <a:spcBef>
                <a:spcPts val="600"/>
              </a:spcBef>
              <a:buClrTx/>
              <a:buFont typeface="Arial"/>
              <a:buChar char="•"/>
            </a:pPr>
            <a:r>
              <a:rPr lang="en-GB" sz="1500" dirty="0">
                <a:solidFill>
                  <a:schemeClr val="tx1"/>
                </a:solidFill>
                <a:latin typeface="+mn-lt"/>
              </a:rPr>
              <a:t>ESA Management Information </a:t>
            </a:r>
          </a:p>
          <a:p>
            <a:pPr marL="285750" lvl="0" indent="-285750">
              <a:spcBef>
                <a:spcPts val="600"/>
              </a:spcBef>
              <a:buClrTx/>
              <a:buFont typeface="Arial"/>
              <a:buChar char="•"/>
            </a:pPr>
            <a:r>
              <a:rPr lang="en-GB" sz="1500" dirty="0">
                <a:solidFill>
                  <a:schemeClr val="tx1"/>
                </a:solidFill>
                <a:latin typeface="+mn-lt"/>
              </a:rPr>
              <a:t>Personal 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7062" y="49725"/>
            <a:ext cx="5661097" cy="769441"/>
          </a:xfrm>
        </p:spPr>
        <p:txBody>
          <a:bodyPr/>
          <a:lstStyle/>
          <a:p>
            <a:pPr algn="ctr">
              <a:spcBef>
                <a:spcPts val="1200"/>
              </a:spcBef>
            </a:pPr>
            <a:r>
              <a:rPr lang="en-GB" dirty="0">
                <a:latin typeface="Verdana"/>
              </a:rPr>
              <a:t>ESA DIGITAL AGENDA FOR SPACE INFORMATION MANAGEMENT POLICY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00660" y="4864170"/>
            <a:ext cx="5983815" cy="12464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500" dirty="0">
                <a:solidFill>
                  <a:srgbClr val="000000"/>
                </a:solidFill>
                <a:latin typeface="+mn-lt"/>
              </a:rPr>
              <a:t>Space 4.0 in Europe will strongly depend on the </a:t>
            </a:r>
            <a:r>
              <a:rPr lang="en-US" sz="1500" b="1" i="1" u="sng" dirty="0">
                <a:solidFill>
                  <a:srgbClr val="000000"/>
                </a:solidFill>
                <a:latin typeface="+mn-lt"/>
              </a:rPr>
              <a:t>appropriate management of the huge value in space data and information</a:t>
            </a:r>
            <a:r>
              <a:rPr lang="en-US" sz="1500" b="1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+mn-lt"/>
              </a:rPr>
              <a:t>held and shared by ESA and its partners across member states with industry and with the science communities.</a:t>
            </a:r>
            <a:endParaRPr lang="en-GB" sz="15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404" y="819166"/>
            <a:ext cx="1373793" cy="18847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0205597">
            <a:off x="6450124" y="1926675"/>
            <a:ext cx="2631174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en-US" sz="15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ddressed by LTDP+ for the EO Data and Associated Knowledge, being extended to others (Joint Activities)</a:t>
            </a:r>
          </a:p>
        </p:txBody>
      </p:sp>
    </p:spTree>
    <p:extLst>
      <p:ext uri="{BB962C8B-B14F-4D97-AF65-F5344CB8AC3E}">
        <p14:creationId xmlns:p14="http://schemas.microsoft.com/office/powerpoint/2010/main" val="209108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magine 8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6" b="85202"/>
          <a:stretch/>
        </p:blipFill>
        <p:spPr>
          <a:xfrm>
            <a:off x="8021187" y="5170039"/>
            <a:ext cx="709154" cy="3895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92125"/>
            <a:ext cx="7859713" cy="431800"/>
          </a:xfrm>
        </p:spPr>
        <p:txBody>
          <a:bodyPr/>
          <a:lstStyle/>
          <a:p>
            <a:r>
              <a:rPr lang="en-US" dirty="0"/>
              <a:t>COGITO SOLUTION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118" y="1827390"/>
            <a:ext cx="822993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1200" b="1" dirty="0">
              <a:solidFill>
                <a:srgbClr val="000000"/>
              </a:solidFill>
            </a:endParaRPr>
          </a:p>
          <a:p>
            <a:r>
              <a:rPr lang="en-US" sz="1200" dirty="0"/>
              <a:t>COGITO solution reads a text like a human does, deriving meaning from the text as a whole using powerful semantics analysis; cognitive and contextual reasoning and machine learning; and not just applying text analytics and statistical measures.</a:t>
            </a:r>
            <a:endParaRPr lang="nl-NL" sz="1200" dirty="0"/>
          </a:p>
        </p:txBody>
      </p:sp>
      <p:sp>
        <p:nvSpPr>
          <p:cNvPr id="9" name="Rectangle 8"/>
          <p:cNvSpPr/>
          <p:nvPr/>
        </p:nvSpPr>
        <p:spPr>
          <a:xfrm>
            <a:off x="623117" y="3045587"/>
            <a:ext cx="3822459" cy="276940"/>
          </a:xfrm>
          <a:prstGeom prst="rect">
            <a:avLst/>
          </a:prstGeom>
          <a:solidFill>
            <a:srgbClr val="FF620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nl-NL" sz="1200" b="1" dirty="0">
                <a:solidFill>
                  <a:schemeClr val="bg1"/>
                </a:solidFill>
              </a:rPr>
              <a:t>Natural language text is read and analyzed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07882" y="3045587"/>
            <a:ext cx="3822459" cy="276940"/>
          </a:xfrm>
          <a:prstGeom prst="rect">
            <a:avLst/>
          </a:prstGeom>
          <a:solidFill>
            <a:srgbClr val="FF6200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nl-NL" sz="1200" b="1" dirty="0">
                <a:solidFill>
                  <a:schemeClr val="bg1"/>
                </a:solidFill>
              </a:rPr>
              <a:t>And then translated into a cognitive or conceptual map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3117" y="3316330"/>
            <a:ext cx="3822459" cy="2239955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nl-NL" sz="1200" b="1" dirty="0">
                <a:noFill/>
              </a:rPr>
              <a:t>Natural language text is read and analyzed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07882" y="3316330"/>
            <a:ext cx="3822459" cy="2239955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nl-NL" sz="1200" b="1" dirty="0">
                <a:noFill/>
              </a:rPr>
              <a:t>And then translated into a cognitive or conceptual map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3256" y="3420498"/>
            <a:ext cx="3091543" cy="23057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nl-NL" sz="1200" b="1" dirty="0">
                <a:solidFill>
                  <a:schemeClr val="tx1"/>
                </a:solidFill>
              </a:rPr>
              <a:t>Sentence splitting / parsing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3256" y="3946088"/>
            <a:ext cx="3091543" cy="23057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nl-NL" sz="1200" b="1" dirty="0">
                <a:solidFill>
                  <a:schemeClr val="tx1"/>
                </a:solidFill>
              </a:rPr>
              <a:t>Morphological analysis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23256" y="4471678"/>
            <a:ext cx="3091543" cy="23057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nl-NL" sz="1200" b="1" dirty="0">
                <a:solidFill>
                  <a:schemeClr val="tx1"/>
                </a:solidFill>
              </a:rPr>
              <a:t>Sentence / logical / grammatical analysis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23256" y="4997268"/>
            <a:ext cx="3091543" cy="23057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nl-NL" sz="1200" b="1" dirty="0">
                <a:solidFill>
                  <a:schemeClr val="tx1"/>
                </a:solidFill>
              </a:rPr>
              <a:t>Semantics analysis / disambiguation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057" y="3435145"/>
            <a:ext cx="2728109" cy="192965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59970" y="3402565"/>
            <a:ext cx="270000" cy="270000"/>
          </a:xfrm>
          <a:prstGeom prst="ellipse">
            <a:avLst/>
          </a:prstGeom>
          <a:solidFill>
            <a:srgbClr val="FF62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nl-NL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6" name="Oval 115"/>
          <p:cNvSpPr/>
          <p:nvPr/>
        </p:nvSpPr>
        <p:spPr>
          <a:xfrm>
            <a:off x="859970" y="3928319"/>
            <a:ext cx="270000" cy="270000"/>
          </a:xfrm>
          <a:prstGeom prst="ellipse">
            <a:avLst/>
          </a:prstGeom>
          <a:solidFill>
            <a:srgbClr val="FF62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nl-NL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7" name="Oval 116"/>
          <p:cNvSpPr/>
          <p:nvPr/>
        </p:nvSpPr>
        <p:spPr>
          <a:xfrm>
            <a:off x="859970" y="4454074"/>
            <a:ext cx="270000" cy="270000"/>
          </a:xfrm>
          <a:prstGeom prst="ellipse">
            <a:avLst/>
          </a:prstGeom>
          <a:solidFill>
            <a:srgbClr val="FF62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nl-NL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8" name="Oval 117"/>
          <p:cNvSpPr/>
          <p:nvPr/>
        </p:nvSpPr>
        <p:spPr>
          <a:xfrm>
            <a:off x="859970" y="4979828"/>
            <a:ext cx="270000" cy="270000"/>
          </a:xfrm>
          <a:prstGeom prst="ellipse">
            <a:avLst/>
          </a:prstGeom>
          <a:solidFill>
            <a:srgbClr val="FF62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nl-NL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164768" y="3671063"/>
            <a:ext cx="2950031" cy="17794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28588" indent="-1285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900" dirty="0">
                <a:solidFill>
                  <a:schemeClr val="bg2"/>
                </a:solidFill>
              </a:rPr>
              <a:t>Divide text into words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164768" y="4183617"/>
            <a:ext cx="2950031" cy="17794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28588" indent="-1285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900" dirty="0">
                <a:solidFill>
                  <a:schemeClr val="bg2"/>
                </a:solidFill>
              </a:rPr>
              <a:t>Understand word forms (e.g. Verb conjugations)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1164768" y="4706935"/>
            <a:ext cx="2950031" cy="17794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28588" indent="-1285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/>
                </a:solidFill>
              </a:rPr>
              <a:t>Understand how words relate to other words, and what their function is in the sentence</a:t>
            </a:r>
            <a:endParaRPr lang="nl-NL" sz="900" dirty="0">
              <a:solidFill>
                <a:schemeClr val="bg2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1164768" y="5230387"/>
            <a:ext cx="2950031" cy="17794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28588" indent="-1285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2"/>
                </a:solidFill>
              </a:rPr>
              <a:t>Understanding sentences and texts as a whole, taking into account words synonyms, context, plausibility</a:t>
            </a:r>
            <a:endParaRPr lang="nl-NL" sz="900" dirty="0">
              <a:solidFill>
                <a:schemeClr val="bg2"/>
              </a:solidFill>
            </a:endParaRPr>
          </a:p>
        </p:txBody>
      </p:sp>
      <p:sp>
        <p:nvSpPr>
          <p:cNvPr id="15" name="Arrow: Chevron 14"/>
          <p:cNvSpPr/>
          <p:nvPr/>
        </p:nvSpPr>
        <p:spPr>
          <a:xfrm>
            <a:off x="4530817" y="3914317"/>
            <a:ext cx="303225" cy="1065511"/>
          </a:xfrm>
          <a:prstGeom prst="chevron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nl-NL" sz="12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66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E211F9B3-E757-4490-9A80-E5470ABB53E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7863"/>
            <a:ext cx="7315200" cy="3429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151CBBB-7F56-4D1A-AD0B-70A3F5F344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2125"/>
            <a:ext cx="7859713" cy="431800"/>
          </a:xfrm>
        </p:spPr>
        <p:txBody>
          <a:bodyPr/>
          <a:lstStyle/>
          <a:p>
            <a:r>
              <a:rPr lang="en-GB" dirty="0"/>
              <a:t>COGITO HIGH -LEVEL SYSTEM ARCHITECTURE</a:t>
            </a:r>
            <a:endParaRPr lang="es-E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3E5934AA-BE7F-48C3-AA44-BB3CD15B5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464" y="1904389"/>
            <a:ext cx="5786180" cy="37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BB36060-785E-4710-BF57-C7EDEBF90902}"/>
              </a:ext>
            </a:extLst>
          </p:cNvPr>
          <p:cNvGrpSpPr/>
          <p:nvPr/>
        </p:nvGrpSpPr>
        <p:grpSpPr>
          <a:xfrm>
            <a:off x="304800" y="2703444"/>
            <a:ext cx="3745451" cy="2915848"/>
            <a:chOff x="1333500" y="2461592"/>
            <a:chExt cx="4066834" cy="38877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6572A7A6-1855-4F1E-9536-59686D4BA653}"/>
                </a:ext>
              </a:extLst>
            </p:cNvPr>
            <p:cNvSpPr/>
            <p:nvPr/>
          </p:nvSpPr>
          <p:spPr>
            <a:xfrm>
              <a:off x="1333500" y="2461592"/>
              <a:ext cx="4066834" cy="3887797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FF62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200" dirty="0">
                  <a:solidFill>
                    <a:schemeClr val="tx1"/>
                  </a:solidFill>
                </a:rPr>
                <a:t>Located under the ISE Platform</a:t>
              </a:r>
              <a:br>
                <a:rPr lang="en-GB" sz="1200" dirty="0">
                  <a:solidFill>
                    <a:schemeClr val="tx1"/>
                  </a:solidFill>
                </a:rPr>
              </a:br>
              <a:r>
                <a:rPr lang="en-GB" sz="1200" dirty="0">
                  <a:solidFill>
                    <a:schemeClr val="tx1"/>
                  </a:solidFill>
                </a:rPr>
                <a:t>the purpose on adding an advanced NLP platform is to enrich with metadata coherent with a standard Language that will add more coherence and guarantee reusability across the organization</a:t>
              </a:r>
              <a:endParaRPr lang="es-ES" sz="1200" dirty="0" err="1">
                <a:solidFill>
                  <a:schemeClr val="tx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5116E44E-6A25-40DD-B2CB-F752BEF34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7674" y="4913082"/>
              <a:ext cx="2718486" cy="127429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EF3EFD9-4131-4857-83E0-F5AD6C457A40}"/>
              </a:ext>
            </a:extLst>
          </p:cNvPr>
          <p:cNvGrpSpPr/>
          <p:nvPr/>
        </p:nvGrpSpPr>
        <p:grpSpPr>
          <a:xfrm>
            <a:off x="6600520" y="2596279"/>
            <a:ext cx="494594" cy="477335"/>
            <a:chOff x="1333500" y="2794760"/>
            <a:chExt cx="4066834" cy="35546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36321242-767A-4620-9A75-9F5C5AD356CA}"/>
                </a:ext>
              </a:extLst>
            </p:cNvPr>
            <p:cNvSpPr/>
            <p:nvPr/>
          </p:nvSpPr>
          <p:spPr>
            <a:xfrm>
              <a:off x="1333500" y="2794760"/>
              <a:ext cx="4066834" cy="355462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FF62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s-ES" sz="1200" dirty="0" err="1">
                <a:solidFill>
                  <a:schemeClr val="tx1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91423B92-AD94-4FDC-8F86-7C7D8389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7674" y="4913082"/>
              <a:ext cx="2718486" cy="12742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907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A34B3C78-899B-4296-9756-BC34A03C28A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285875"/>
            <a:ext cx="4445000" cy="4221163"/>
          </a:xfrm>
        </p:spPr>
        <p:txBody>
          <a:bodyPr>
            <a:normAutofit fontScale="92500"/>
          </a:bodyPr>
          <a:lstStyle/>
          <a:p>
            <a:r>
              <a:rPr lang="en-GB" sz="1350" dirty="0"/>
              <a:t>Stablish as an external service, COGITO® will work seamlessly integrated in the ingestion workflow. The goal will be to work towards a semantically rich index. </a:t>
            </a:r>
          </a:p>
          <a:p>
            <a:r>
              <a:rPr lang="en-GB" sz="1350" dirty="0"/>
              <a:t>The NLP team will stablish 2 basic goals:</a:t>
            </a:r>
          </a:p>
          <a:p>
            <a:pPr marL="257175" indent="-257175">
              <a:buFontTx/>
              <a:buChar char="-"/>
            </a:pPr>
            <a:r>
              <a:rPr lang="en-GB" sz="1350" b="1" dirty="0"/>
              <a:t>Learning to Read</a:t>
            </a:r>
            <a:r>
              <a:rPr lang="en-GB" sz="1350" dirty="0"/>
              <a:t>: Determining the scope on the new Language to be developed</a:t>
            </a:r>
          </a:p>
          <a:p>
            <a:pPr marL="257175" indent="-257175">
              <a:buFontTx/>
              <a:buChar char="-"/>
            </a:pPr>
            <a:r>
              <a:rPr lang="en-GB" sz="1350" b="1" dirty="0"/>
              <a:t>Reading to learn</a:t>
            </a:r>
            <a:r>
              <a:rPr lang="en-GB" sz="1350" dirty="0"/>
              <a:t>: building by example the domain expertise until the threshold of “understanding” is reached</a:t>
            </a:r>
          </a:p>
          <a:p>
            <a:endParaRPr lang="en-GB" sz="1350" dirty="0"/>
          </a:p>
          <a:p>
            <a:r>
              <a:rPr lang="en-GB" sz="1350" dirty="0"/>
              <a:t>Once proved that the domain Language is improving the location on information, others paradigms could be exploit by the NLP technology working cross-organization (by adding more domain layers) or intra-organization (by focusing in improving search interface)</a:t>
            </a:r>
          </a:p>
          <a:p>
            <a:endParaRPr lang="es-ES" sz="135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FCE9EBD-D01E-46DA-8856-A4DC9F8334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2125"/>
            <a:ext cx="7867650" cy="431800"/>
          </a:xfrm>
        </p:spPr>
        <p:txBody>
          <a:bodyPr/>
          <a:lstStyle/>
          <a:p>
            <a:r>
              <a:rPr lang="en-GB" dirty="0"/>
              <a:t>HIGH-LEVEL SYSTEM ARCHITECTURE</a:t>
            </a:r>
            <a:endParaRPr lang="es-E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42B6665-3DE7-45AF-9F91-2EE08BDC1B0E}"/>
              </a:ext>
            </a:extLst>
          </p:cNvPr>
          <p:cNvGrpSpPr/>
          <p:nvPr/>
        </p:nvGrpSpPr>
        <p:grpSpPr>
          <a:xfrm>
            <a:off x="4800601" y="1179443"/>
            <a:ext cx="3993113" cy="4890053"/>
            <a:chOff x="5132173" y="1521330"/>
            <a:chExt cx="6792803" cy="4603484"/>
          </a:xfrm>
        </p:grpSpPr>
        <p:pic>
          <p:nvPicPr>
            <p:cNvPr id="5" name="Content Placeholder 3">
              <a:extLst>
                <a:ext uri="{FF2B5EF4-FFF2-40B4-BE49-F238E27FC236}">
                  <a16:creationId xmlns:a16="http://schemas.microsoft.com/office/drawing/2014/main" xmlns="" id="{050B20CC-B4F1-46B4-BDE5-9EB600123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5132173" y="1521330"/>
              <a:ext cx="6792803" cy="460348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9F99A5B1-7E28-40EE-8EF3-A49E9470A593}"/>
                </a:ext>
              </a:extLst>
            </p:cNvPr>
            <p:cNvGrpSpPr/>
            <p:nvPr/>
          </p:nvGrpSpPr>
          <p:grpSpPr>
            <a:xfrm>
              <a:off x="9591529" y="3186625"/>
              <a:ext cx="659458" cy="636447"/>
              <a:chOff x="1333500" y="2794760"/>
              <a:chExt cx="4066834" cy="3554628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900A483B-2A4F-459B-B8D9-882EC9D648EC}"/>
                  </a:ext>
                </a:extLst>
              </p:cNvPr>
              <p:cNvSpPr/>
              <p:nvPr/>
            </p:nvSpPr>
            <p:spPr>
              <a:xfrm>
                <a:off x="1333500" y="2794760"/>
                <a:ext cx="4066834" cy="3554628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FF62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s-ES" sz="1200" dirty="0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1F193AB5-E955-4837-A546-E36BD1C1A4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7674" y="4913082"/>
                <a:ext cx="2718486" cy="1274290"/>
              </a:xfrm>
              <a:prstGeom prst="rect">
                <a:avLst/>
              </a:prstGeom>
            </p:spPr>
          </p:pic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EDFB286E-B378-435F-ADCC-D2ADB0984CEE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>
              <a:off x="9144000" y="3504849"/>
              <a:ext cx="447529" cy="0"/>
            </a:xfrm>
            <a:prstGeom prst="straightConnector1">
              <a:avLst/>
            </a:prstGeom>
            <a:ln>
              <a:solidFill>
                <a:srgbClr val="CFB35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8382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92125"/>
            <a:ext cx="7859713" cy="431800"/>
          </a:xfrm>
        </p:spPr>
        <p:txBody>
          <a:bodyPr/>
          <a:lstStyle/>
          <a:p>
            <a:r>
              <a:rPr lang="en-US" dirty="0"/>
              <a:t>COGITO WOKFLOW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GB" dirty="0">
              <a:solidFill>
                <a:srgbClr val="333333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496224" y="2284814"/>
            <a:ext cx="0" cy="3321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983981" y="2284814"/>
            <a:ext cx="0" cy="3321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29617" y="2284814"/>
            <a:ext cx="0" cy="3321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75252" y="2284814"/>
            <a:ext cx="0" cy="3321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320888" y="2284814"/>
            <a:ext cx="0" cy="3321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04071" y="2284814"/>
            <a:ext cx="0" cy="3321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63983" y="2904698"/>
            <a:ext cx="1404000" cy="438582"/>
          </a:xfrm>
          <a:prstGeom prst="rect">
            <a:avLst/>
          </a:prstGeom>
          <a:noFill/>
        </p:spPr>
        <p:txBody>
          <a:bodyPr wrap="square" lIns="0" rIns="27000" rtlCol="0">
            <a:spAutoFit/>
          </a:bodyPr>
          <a:lstStyle/>
          <a:p>
            <a:pPr marL="133350" indent="-133350">
              <a:lnSpc>
                <a:spcPts val="9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GB" sz="900" kern="0" dirty="0"/>
              <a:t>Retrieve document from central repositories </a:t>
            </a:r>
          </a:p>
        </p:txBody>
      </p:sp>
      <p:sp>
        <p:nvSpPr>
          <p:cNvPr id="26" name="Rounded Rectangle 10"/>
          <p:cNvSpPr/>
          <p:nvPr/>
        </p:nvSpPr>
        <p:spPr>
          <a:xfrm>
            <a:off x="259331" y="2946514"/>
            <a:ext cx="412290" cy="1050287"/>
          </a:xfrm>
          <a:prstGeom prst="roundRect">
            <a:avLst>
              <a:gd name="adj" fmla="val 6282"/>
            </a:avLst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ts val="1125"/>
              </a:lnSpc>
            </a:pPr>
            <a:r>
              <a:rPr lang="en-GB" sz="1200" b="1" kern="0" dirty="0">
                <a:solidFill>
                  <a:schemeClr val="bg1"/>
                </a:solidFill>
              </a:rPr>
              <a:t>Process</a:t>
            </a:r>
          </a:p>
        </p:txBody>
      </p:sp>
      <p:sp>
        <p:nvSpPr>
          <p:cNvPr id="27" name="Rounded Rectangle 11"/>
          <p:cNvSpPr/>
          <p:nvPr/>
        </p:nvSpPr>
        <p:spPr>
          <a:xfrm>
            <a:off x="259331" y="4062464"/>
            <a:ext cx="412290" cy="947937"/>
          </a:xfrm>
          <a:prstGeom prst="roundRect">
            <a:avLst>
              <a:gd name="adj" fmla="val 6282"/>
            </a:avLst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ts val="1125"/>
              </a:lnSpc>
            </a:pPr>
            <a:r>
              <a:rPr lang="en-GB" sz="1200" b="1" kern="0" dirty="0">
                <a:solidFill>
                  <a:schemeClr val="bg1"/>
                </a:solidFill>
              </a:rPr>
              <a:t>Solution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90674" y="2904697"/>
            <a:ext cx="1404000" cy="1028487"/>
          </a:xfrm>
          <a:prstGeom prst="rect">
            <a:avLst/>
          </a:prstGeom>
          <a:noFill/>
        </p:spPr>
        <p:txBody>
          <a:bodyPr wrap="square" lIns="0" rIns="27000" rtlCol="0">
            <a:spAutoFit/>
          </a:bodyPr>
          <a:lstStyle/>
          <a:p>
            <a:pPr marL="133350" indent="-133350">
              <a:lnSpc>
                <a:spcPts val="9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GB" sz="900" kern="0" dirty="0"/>
              <a:t>Determine language (scope)</a:t>
            </a:r>
          </a:p>
          <a:p>
            <a:pPr marL="133350" indent="-133350">
              <a:lnSpc>
                <a:spcPts val="9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GB" sz="900" kern="0" dirty="0"/>
              <a:t>Identify relevant information </a:t>
            </a:r>
          </a:p>
          <a:p>
            <a:pPr marL="133350" indent="-133350">
              <a:lnSpc>
                <a:spcPts val="9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GB" sz="900" kern="0" dirty="0"/>
              <a:t>Select and capture relevant data per document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45038" y="2904698"/>
            <a:ext cx="1404000" cy="1169551"/>
          </a:xfrm>
          <a:prstGeom prst="rect">
            <a:avLst/>
          </a:prstGeom>
          <a:noFill/>
        </p:spPr>
        <p:txBody>
          <a:bodyPr wrap="square" lIns="0" rIns="27000" rtlCol="0">
            <a:spAutoFit/>
          </a:bodyPr>
          <a:lstStyle/>
          <a:p>
            <a:pPr marL="133350" indent="-133350">
              <a:lnSpc>
                <a:spcPts val="9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GB" sz="900" kern="0" dirty="0"/>
              <a:t>Confirm data on:</a:t>
            </a:r>
          </a:p>
          <a:p>
            <a:pPr marL="269081" lvl="1" indent="-132160" defTabSz="269081">
              <a:lnSpc>
                <a:spcPts val="75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GB" sz="900" kern="0" dirty="0"/>
              <a:t>Completeness</a:t>
            </a:r>
          </a:p>
          <a:p>
            <a:pPr marL="269081" lvl="1" indent="-132160" defTabSz="269081">
              <a:lnSpc>
                <a:spcPts val="75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GB" sz="900" kern="0" dirty="0"/>
              <a:t>Correctness</a:t>
            </a:r>
          </a:p>
          <a:p>
            <a:pPr marL="133350" indent="-133350">
              <a:lnSpc>
                <a:spcPts val="9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GB" sz="900" kern="0" dirty="0"/>
              <a:t>Update / complete data where needed</a:t>
            </a:r>
          </a:p>
          <a:p>
            <a:pPr marL="133350" indent="-133350">
              <a:lnSpc>
                <a:spcPts val="9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GB" sz="900" kern="0" dirty="0"/>
              <a:t>Extract data to required output format (e.g. form)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99403" y="2904697"/>
            <a:ext cx="1445543" cy="1118255"/>
          </a:xfrm>
          <a:prstGeom prst="rect">
            <a:avLst/>
          </a:prstGeom>
        </p:spPr>
        <p:txBody>
          <a:bodyPr wrap="square" lIns="0" rIns="27000">
            <a:spAutoFit/>
          </a:bodyPr>
          <a:lstStyle/>
          <a:p>
            <a:pPr marL="133350" indent="-133350">
              <a:lnSpc>
                <a:spcPts val="9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GB" sz="900" kern="0" dirty="0"/>
              <a:t>Map document content to existing information where possible</a:t>
            </a:r>
          </a:p>
          <a:p>
            <a:pPr marL="269081" lvl="1" indent="-132160" defTabSz="269081">
              <a:lnSpc>
                <a:spcPts val="75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GB" sz="900" kern="0" dirty="0"/>
              <a:t>Automated mapping, based on business rules</a:t>
            </a:r>
          </a:p>
          <a:p>
            <a:pPr marL="269081" lvl="1" indent="-132160" defTabSz="269081">
              <a:lnSpc>
                <a:spcPts val="75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GB" sz="900" kern="0" dirty="0"/>
              <a:t>Manual corrections where needed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053767" y="2904697"/>
            <a:ext cx="1497755" cy="618118"/>
          </a:xfrm>
          <a:prstGeom prst="rect">
            <a:avLst/>
          </a:prstGeom>
        </p:spPr>
        <p:txBody>
          <a:bodyPr wrap="square" lIns="0" rIns="27000">
            <a:spAutoFit/>
          </a:bodyPr>
          <a:lstStyle/>
          <a:p>
            <a:pPr marL="133350" indent="-133350">
              <a:lnSpc>
                <a:spcPts val="9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GB" sz="900" kern="0" dirty="0"/>
              <a:t>Route data to the right system for further processing</a:t>
            </a:r>
          </a:p>
          <a:p>
            <a:pPr marL="476250" lvl="1" indent="-133350">
              <a:lnSpc>
                <a:spcPts val="9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endParaRPr lang="en-GB" sz="900" kern="0" dirty="0"/>
          </a:p>
        </p:txBody>
      </p:sp>
      <p:sp>
        <p:nvSpPr>
          <p:cNvPr id="32" name="Rounded Rectangle 16"/>
          <p:cNvSpPr/>
          <p:nvPr/>
        </p:nvSpPr>
        <p:spPr>
          <a:xfrm>
            <a:off x="5779441" y="4433042"/>
            <a:ext cx="1989308" cy="551748"/>
          </a:xfrm>
          <a:prstGeom prst="roundRect">
            <a:avLst>
              <a:gd name="adj" fmla="val 9202"/>
            </a:avLst>
          </a:prstGeom>
          <a:solidFill>
            <a:schemeClr val="bg1"/>
          </a:solidFill>
          <a:ln w="19050">
            <a:solidFill>
              <a:srgbClr val="DC1E5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1488" defTabSz="134541">
              <a:spcAft>
                <a:spcPts val="450"/>
              </a:spcAft>
            </a:pPr>
            <a:r>
              <a:rPr lang="en-GB" sz="900" b="1" i="1" kern="0" dirty="0">
                <a:solidFill>
                  <a:prstClr val="black"/>
                </a:solidFill>
              </a:rPr>
              <a:t>Robotics</a:t>
            </a:r>
          </a:p>
        </p:txBody>
      </p:sp>
      <p:sp>
        <p:nvSpPr>
          <p:cNvPr id="33" name="Rounded Rectangle 17"/>
          <p:cNvSpPr/>
          <p:nvPr/>
        </p:nvSpPr>
        <p:spPr>
          <a:xfrm>
            <a:off x="2613658" y="4433042"/>
            <a:ext cx="2512081" cy="551793"/>
          </a:xfrm>
          <a:prstGeom prst="roundRect">
            <a:avLst>
              <a:gd name="adj" fmla="val 9612"/>
            </a:avLst>
          </a:prstGeom>
          <a:solidFill>
            <a:schemeClr val="bg1"/>
          </a:solidFill>
          <a:ln w="19050">
            <a:solidFill>
              <a:srgbClr val="DC1E5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" bIns="108000" rtlCol="0" anchor="ctr"/>
          <a:lstStyle/>
          <a:p>
            <a:pPr marL="471488" defTabSz="407194">
              <a:spcAft>
                <a:spcPts val="450"/>
              </a:spcAft>
            </a:pPr>
            <a:r>
              <a:rPr lang="en-GB" sz="900" b="1" i="1" kern="0" dirty="0">
                <a:solidFill>
                  <a:prstClr val="black"/>
                </a:solidFill>
              </a:rPr>
              <a:t>COGITO cognitive processing</a:t>
            </a:r>
          </a:p>
        </p:txBody>
      </p:sp>
      <p:sp>
        <p:nvSpPr>
          <p:cNvPr id="34" name="AutoShape 42"/>
          <p:cNvSpPr>
            <a:spLocks noChangeArrowheads="1"/>
          </p:cNvSpPr>
          <p:nvPr/>
        </p:nvSpPr>
        <p:spPr bwMode="auto">
          <a:xfrm>
            <a:off x="736732" y="2228804"/>
            <a:ext cx="8245118" cy="631913"/>
          </a:xfrm>
          <a:prstGeom prst="rightArrow">
            <a:avLst>
              <a:gd name="adj1" fmla="val 75009"/>
              <a:gd name="adj2" fmla="val 68182"/>
            </a:avLst>
          </a:prstGeom>
          <a:solidFill>
            <a:schemeClr val="bg1">
              <a:lumMod val="85000"/>
            </a:schemeClr>
          </a:solidFill>
          <a:ln w="1905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10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0"/>
              </a:spcBef>
              <a:buClr>
                <a:schemeClr val="tx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000000"/>
              </a:buClr>
              <a:defRPr/>
            </a:pPr>
            <a:endParaRPr lang="en-US" altLang="it-IT" sz="1050" kern="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5" name="Chevron 19"/>
          <p:cNvSpPr/>
          <p:nvPr/>
        </p:nvSpPr>
        <p:spPr>
          <a:xfrm>
            <a:off x="2390674" y="2257535"/>
            <a:ext cx="1539000" cy="585276"/>
          </a:xfrm>
          <a:prstGeom prst="chevron">
            <a:avLst>
              <a:gd name="adj" fmla="val 28843"/>
            </a:avLst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cs typeface="Arial" panose="020B0604020202020204" pitchFamily="34" charset="0"/>
              </a:rPr>
              <a:t>Retrieve data</a:t>
            </a:r>
          </a:p>
        </p:txBody>
      </p:sp>
      <p:sp>
        <p:nvSpPr>
          <p:cNvPr id="36" name="Pentagon 20"/>
          <p:cNvSpPr/>
          <p:nvPr/>
        </p:nvSpPr>
        <p:spPr>
          <a:xfrm>
            <a:off x="863983" y="2257535"/>
            <a:ext cx="1539000" cy="585276"/>
          </a:xfrm>
          <a:prstGeom prst="homePlate">
            <a:avLst>
              <a:gd name="adj" fmla="val 28843"/>
            </a:avLst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cs typeface="Arial" panose="020B0604020202020204" pitchFamily="34" charset="0"/>
              </a:rPr>
              <a:t>Retrieve document</a:t>
            </a:r>
          </a:p>
        </p:txBody>
      </p:sp>
      <p:sp>
        <p:nvSpPr>
          <p:cNvPr id="37" name="Chevron 21"/>
          <p:cNvSpPr/>
          <p:nvPr/>
        </p:nvSpPr>
        <p:spPr>
          <a:xfrm>
            <a:off x="3945038" y="2257535"/>
            <a:ext cx="1539000" cy="585276"/>
          </a:xfrm>
          <a:prstGeom prst="chevron">
            <a:avLst>
              <a:gd name="adj" fmla="val 28843"/>
            </a:avLst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cs typeface="Arial" panose="020B0604020202020204" pitchFamily="34" charset="0"/>
              </a:rPr>
              <a:t>Validate data</a:t>
            </a:r>
          </a:p>
        </p:txBody>
      </p:sp>
      <p:sp>
        <p:nvSpPr>
          <p:cNvPr id="38" name="Chevron 22"/>
          <p:cNvSpPr/>
          <p:nvPr/>
        </p:nvSpPr>
        <p:spPr>
          <a:xfrm>
            <a:off x="5499403" y="2257535"/>
            <a:ext cx="1539000" cy="585276"/>
          </a:xfrm>
          <a:prstGeom prst="chevron">
            <a:avLst>
              <a:gd name="adj" fmla="val 28843"/>
            </a:avLst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chemeClr val="bg1"/>
                </a:solidFill>
                <a:cs typeface="Arial" panose="020B0604020202020204" pitchFamily="34" charset="0"/>
              </a:rPr>
              <a:t>Map data</a:t>
            </a:r>
          </a:p>
        </p:txBody>
      </p:sp>
      <p:sp>
        <p:nvSpPr>
          <p:cNvPr id="39" name="Chevron 23"/>
          <p:cNvSpPr/>
          <p:nvPr/>
        </p:nvSpPr>
        <p:spPr>
          <a:xfrm>
            <a:off x="7053767" y="2257535"/>
            <a:ext cx="1539000" cy="585276"/>
          </a:xfrm>
          <a:prstGeom prst="chevron">
            <a:avLst>
              <a:gd name="adj" fmla="val 28843"/>
            </a:avLst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cs typeface="Arial" panose="020B0604020202020204" pitchFamily="34" charset="0"/>
              </a:rPr>
              <a:t>Routing</a:t>
            </a:r>
          </a:p>
        </p:txBody>
      </p:sp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2994" y="4533010"/>
            <a:ext cx="275117" cy="33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 descr="https://d13yacurqjgara.cloudfront.net/users/81609/screenshots/1749159/robot-ico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567" y="4510381"/>
            <a:ext cx="665081" cy="40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2147106" y="4424456"/>
            <a:ext cx="362125" cy="594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25" y="4477113"/>
            <a:ext cx="202009" cy="243159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2147106" y="4730290"/>
            <a:ext cx="362125" cy="49295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lnSpc>
                <a:spcPts val="750"/>
              </a:lnSpc>
            </a:pPr>
            <a:r>
              <a:rPr lang="en-GB" sz="600" b="1" kern="0" dirty="0"/>
              <a:t>SPEECH</a:t>
            </a:r>
          </a:p>
          <a:p>
            <a:pPr algn="ctr">
              <a:lnSpc>
                <a:spcPts val="750"/>
              </a:lnSpc>
            </a:pPr>
            <a:r>
              <a:rPr lang="en-GB" sz="600" b="1" kern="0" dirty="0"/>
              <a:t>IMAGE</a:t>
            </a:r>
          </a:p>
          <a:p>
            <a:pPr algn="ctr">
              <a:lnSpc>
                <a:spcPts val="750"/>
              </a:lnSpc>
            </a:pPr>
            <a:r>
              <a:rPr lang="en-GB" sz="600" b="1" kern="0" dirty="0"/>
              <a:t>ANALYTICS</a:t>
            </a:r>
            <a:endParaRPr lang="nl-BE" sz="600" b="1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095720" y="4599890"/>
            <a:ext cx="1107000" cy="0"/>
          </a:xfrm>
          <a:prstGeom prst="straightConnector1">
            <a:avLst/>
          </a:prstGeom>
          <a:solidFill>
            <a:schemeClr val="bg1"/>
          </a:solidFill>
          <a:ln w="19050">
            <a:solidFill>
              <a:srgbClr val="DC1E5F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0" name="Rounded Rectangle 34"/>
          <p:cNvSpPr/>
          <p:nvPr/>
        </p:nvSpPr>
        <p:spPr>
          <a:xfrm>
            <a:off x="1198077" y="4424457"/>
            <a:ext cx="881261" cy="550864"/>
          </a:xfrm>
          <a:prstGeom prst="roundRect">
            <a:avLst>
              <a:gd name="adj" fmla="val 9738"/>
            </a:avLst>
          </a:prstGeom>
          <a:solidFill>
            <a:schemeClr val="bg1"/>
          </a:solidFill>
          <a:ln w="19050">
            <a:solidFill>
              <a:srgbClr val="DC1E5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b"/>
          <a:lstStyle/>
          <a:p>
            <a:pPr algn="ctr" defTabSz="134541">
              <a:spcAft>
                <a:spcPts val="450"/>
              </a:spcAft>
            </a:pPr>
            <a:r>
              <a:rPr lang="en-GB" sz="900" b="1" i="1" kern="0" dirty="0">
                <a:solidFill>
                  <a:prstClr val="black"/>
                </a:solidFill>
              </a:rPr>
              <a:t>Robotics</a:t>
            </a:r>
          </a:p>
        </p:txBody>
      </p:sp>
      <p:pic>
        <p:nvPicPr>
          <p:cNvPr id="51" name="Picture 6" descr="https://d13yacurqjgara.cloudfront.net/users/81609/screenshots/1749159/robot-ico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13" y="4422572"/>
            <a:ext cx="665081" cy="40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Arrow Connector 51"/>
          <p:cNvCxnSpPr/>
          <p:nvPr/>
        </p:nvCxnSpPr>
        <p:spPr>
          <a:xfrm flipV="1">
            <a:off x="2449518" y="4599890"/>
            <a:ext cx="135000" cy="0"/>
          </a:xfrm>
          <a:prstGeom prst="straightConnector1">
            <a:avLst/>
          </a:prstGeom>
          <a:solidFill>
            <a:schemeClr val="bg1"/>
          </a:solidFill>
          <a:ln w="19050">
            <a:solidFill>
              <a:srgbClr val="DC1E5F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3" name="Rectangle 52"/>
          <p:cNvSpPr/>
          <p:nvPr/>
        </p:nvSpPr>
        <p:spPr>
          <a:xfrm>
            <a:off x="5254496" y="4424761"/>
            <a:ext cx="362125" cy="594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5603345" y="4600194"/>
            <a:ext cx="135000" cy="0"/>
          </a:xfrm>
          <a:prstGeom prst="straightConnector1">
            <a:avLst/>
          </a:prstGeom>
          <a:solidFill>
            <a:schemeClr val="bg1"/>
          </a:solidFill>
          <a:ln w="19050">
            <a:solidFill>
              <a:srgbClr val="DC1E5F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132882" y="4604018"/>
            <a:ext cx="135000" cy="0"/>
          </a:xfrm>
          <a:prstGeom prst="straightConnector1">
            <a:avLst/>
          </a:prstGeom>
          <a:solidFill>
            <a:schemeClr val="bg1"/>
          </a:solidFill>
          <a:ln w="19050">
            <a:solidFill>
              <a:srgbClr val="DC1E5F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1" name="Freeform 12"/>
          <p:cNvSpPr>
            <a:spLocks noChangeAspect="1" noEditPoints="1"/>
          </p:cNvSpPr>
          <p:nvPr/>
        </p:nvSpPr>
        <p:spPr bwMode="auto">
          <a:xfrm>
            <a:off x="4705061" y="4045204"/>
            <a:ext cx="196560" cy="226217"/>
          </a:xfrm>
          <a:custGeom>
            <a:avLst/>
            <a:gdLst>
              <a:gd name="T0" fmla="*/ 842 w 2016"/>
              <a:gd name="T1" fmla="*/ 530 h 2325"/>
              <a:gd name="T2" fmla="*/ 758 w 2016"/>
              <a:gd name="T3" fmla="*/ 530 h 2325"/>
              <a:gd name="T4" fmla="*/ 877 w 2016"/>
              <a:gd name="T5" fmla="*/ 671 h 2325"/>
              <a:gd name="T6" fmla="*/ 964 w 2016"/>
              <a:gd name="T7" fmla="*/ 556 h 2325"/>
              <a:gd name="T8" fmla="*/ 1052 w 2016"/>
              <a:gd name="T9" fmla="*/ 585 h 2325"/>
              <a:gd name="T10" fmla="*/ 1292 w 2016"/>
              <a:gd name="T11" fmla="*/ 671 h 2325"/>
              <a:gd name="T12" fmla="*/ 1379 w 2016"/>
              <a:gd name="T13" fmla="*/ 474 h 2325"/>
              <a:gd name="T14" fmla="*/ 1139 w 2016"/>
              <a:gd name="T15" fmla="*/ 388 h 2325"/>
              <a:gd name="T16" fmla="*/ 1052 w 2016"/>
              <a:gd name="T17" fmla="*/ 498 h 2325"/>
              <a:gd name="T18" fmla="*/ 964 w 2016"/>
              <a:gd name="T19" fmla="*/ 474 h 2325"/>
              <a:gd name="T20" fmla="*/ 724 w 2016"/>
              <a:gd name="T21" fmla="*/ 388 h 2325"/>
              <a:gd name="T22" fmla="*/ 637 w 2016"/>
              <a:gd name="T23" fmla="*/ 585 h 2325"/>
              <a:gd name="T24" fmla="*/ 877 w 2016"/>
              <a:gd name="T25" fmla="*/ 671 h 2325"/>
              <a:gd name="T26" fmla="*/ 1139 w 2016"/>
              <a:gd name="T27" fmla="*/ 439 h 2325"/>
              <a:gd name="T28" fmla="*/ 1328 w 2016"/>
              <a:gd name="T29" fmla="*/ 474 h 2325"/>
              <a:gd name="T30" fmla="*/ 1292 w 2016"/>
              <a:gd name="T31" fmla="*/ 620 h 2325"/>
              <a:gd name="T32" fmla="*/ 1103 w 2016"/>
              <a:gd name="T33" fmla="*/ 585 h 2325"/>
              <a:gd name="T34" fmla="*/ 688 w 2016"/>
              <a:gd name="T35" fmla="*/ 585 h 2325"/>
              <a:gd name="T36" fmla="*/ 724 w 2016"/>
              <a:gd name="T37" fmla="*/ 439 h 2325"/>
              <a:gd name="T38" fmla="*/ 913 w 2016"/>
              <a:gd name="T39" fmla="*/ 474 h 2325"/>
              <a:gd name="T40" fmla="*/ 877 w 2016"/>
              <a:gd name="T41" fmla="*/ 620 h 2325"/>
              <a:gd name="T42" fmla="*/ 688 w 2016"/>
              <a:gd name="T43" fmla="*/ 585 h 2325"/>
              <a:gd name="T44" fmla="*/ 1258 w 2016"/>
              <a:gd name="T45" fmla="*/ 530 h 2325"/>
              <a:gd name="T46" fmla="*/ 1174 w 2016"/>
              <a:gd name="T47" fmla="*/ 530 h 2325"/>
              <a:gd name="T48" fmla="*/ 1064 w 2016"/>
              <a:gd name="T49" fmla="*/ 1333 h 2325"/>
              <a:gd name="T50" fmla="*/ 1139 w 2016"/>
              <a:gd name="T51" fmla="*/ 1186 h 2325"/>
              <a:gd name="T52" fmla="*/ 895 w 2016"/>
              <a:gd name="T53" fmla="*/ 1147 h 2325"/>
              <a:gd name="T54" fmla="*/ 927 w 2016"/>
              <a:gd name="T55" fmla="*/ 1244 h 2325"/>
              <a:gd name="T56" fmla="*/ 852 w 2016"/>
              <a:gd name="T57" fmla="*/ 1954 h 2325"/>
              <a:gd name="T58" fmla="*/ 979 w 2016"/>
              <a:gd name="T59" fmla="*/ 2153 h 2325"/>
              <a:gd name="T60" fmla="*/ 1139 w 2016"/>
              <a:gd name="T61" fmla="*/ 2043 h 2325"/>
              <a:gd name="T62" fmla="*/ 1064 w 2016"/>
              <a:gd name="T63" fmla="*/ 1333 h 2325"/>
              <a:gd name="T64" fmla="*/ 1174 w 2016"/>
              <a:gd name="T65" fmla="*/ 2275 h 2325"/>
              <a:gd name="T66" fmla="*/ 1965 w 2016"/>
              <a:gd name="T67" fmla="*/ 2325 h 2325"/>
              <a:gd name="T68" fmla="*/ 2016 w 2016"/>
              <a:gd name="T69" fmla="*/ 2002 h 2325"/>
              <a:gd name="T70" fmla="*/ 614 w 2016"/>
              <a:gd name="T71" fmla="*/ 1150 h 2325"/>
              <a:gd name="T72" fmla="*/ 0 w 2016"/>
              <a:gd name="T73" fmla="*/ 2274 h 2325"/>
              <a:gd name="T74" fmla="*/ 801 w 2016"/>
              <a:gd name="T75" fmla="*/ 2325 h 2325"/>
              <a:gd name="T76" fmla="*/ 614 w 2016"/>
              <a:gd name="T77" fmla="*/ 1150 h 2325"/>
              <a:gd name="T78" fmla="*/ 1542 w 2016"/>
              <a:gd name="T79" fmla="*/ 534 h 2325"/>
              <a:gd name="T80" fmla="*/ 474 w 2016"/>
              <a:gd name="T81" fmla="*/ 534 h 2325"/>
              <a:gd name="T82" fmla="*/ 670 w 2016"/>
              <a:gd name="T83" fmla="*/ 196 h 2325"/>
              <a:gd name="T84" fmla="*/ 1346 w 2016"/>
              <a:gd name="T85" fmla="*/ 196 h 2325"/>
              <a:gd name="T86" fmla="*/ 1346 w 2016"/>
              <a:gd name="T87" fmla="*/ 872 h 2325"/>
              <a:gd name="T88" fmla="*/ 670 w 2016"/>
              <a:gd name="T89" fmla="*/ 872 h 2325"/>
              <a:gd name="T90" fmla="*/ 670 w 2016"/>
              <a:gd name="T91" fmla="*/ 196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016" h="2325">
                <a:moveTo>
                  <a:pt x="800" y="571"/>
                </a:moveTo>
                <a:cubicBezTo>
                  <a:pt x="824" y="571"/>
                  <a:pt x="842" y="553"/>
                  <a:pt x="842" y="530"/>
                </a:cubicBezTo>
                <a:cubicBezTo>
                  <a:pt x="842" y="506"/>
                  <a:pt x="824" y="488"/>
                  <a:pt x="800" y="488"/>
                </a:cubicBezTo>
                <a:cubicBezTo>
                  <a:pt x="777" y="488"/>
                  <a:pt x="758" y="506"/>
                  <a:pt x="758" y="530"/>
                </a:cubicBezTo>
                <a:cubicBezTo>
                  <a:pt x="758" y="553"/>
                  <a:pt x="777" y="571"/>
                  <a:pt x="800" y="571"/>
                </a:cubicBezTo>
                <a:close/>
                <a:moveTo>
                  <a:pt x="877" y="671"/>
                </a:moveTo>
                <a:cubicBezTo>
                  <a:pt x="925" y="671"/>
                  <a:pt x="964" y="632"/>
                  <a:pt x="964" y="585"/>
                </a:cubicBezTo>
                <a:cubicBezTo>
                  <a:pt x="964" y="556"/>
                  <a:pt x="964" y="556"/>
                  <a:pt x="964" y="556"/>
                </a:cubicBezTo>
                <a:cubicBezTo>
                  <a:pt x="1052" y="556"/>
                  <a:pt x="1052" y="556"/>
                  <a:pt x="1052" y="556"/>
                </a:cubicBezTo>
                <a:cubicBezTo>
                  <a:pt x="1052" y="585"/>
                  <a:pt x="1052" y="585"/>
                  <a:pt x="1052" y="585"/>
                </a:cubicBezTo>
                <a:cubicBezTo>
                  <a:pt x="1052" y="632"/>
                  <a:pt x="1091" y="671"/>
                  <a:pt x="1139" y="671"/>
                </a:cubicBezTo>
                <a:cubicBezTo>
                  <a:pt x="1292" y="671"/>
                  <a:pt x="1292" y="671"/>
                  <a:pt x="1292" y="671"/>
                </a:cubicBezTo>
                <a:cubicBezTo>
                  <a:pt x="1340" y="671"/>
                  <a:pt x="1379" y="632"/>
                  <a:pt x="1379" y="585"/>
                </a:cubicBezTo>
                <a:cubicBezTo>
                  <a:pt x="1379" y="474"/>
                  <a:pt x="1379" y="474"/>
                  <a:pt x="1379" y="474"/>
                </a:cubicBezTo>
                <a:cubicBezTo>
                  <a:pt x="1379" y="427"/>
                  <a:pt x="1340" y="388"/>
                  <a:pt x="1292" y="388"/>
                </a:cubicBezTo>
                <a:cubicBezTo>
                  <a:pt x="1139" y="388"/>
                  <a:pt x="1139" y="388"/>
                  <a:pt x="1139" y="388"/>
                </a:cubicBezTo>
                <a:cubicBezTo>
                  <a:pt x="1091" y="388"/>
                  <a:pt x="1052" y="427"/>
                  <a:pt x="1052" y="474"/>
                </a:cubicBezTo>
                <a:cubicBezTo>
                  <a:pt x="1052" y="498"/>
                  <a:pt x="1052" y="498"/>
                  <a:pt x="1052" y="498"/>
                </a:cubicBezTo>
                <a:cubicBezTo>
                  <a:pt x="964" y="498"/>
                  <a:pt x="964" y="498"/>
                  <a:pt x="964" y="498"/>
                </a:cubicBezTo>
                <a:cubicBezTo>
                  <a:pt x="964" y="474"/>
                  <a:pt x="964" y="474"/>
                  <a:pt x="964" y="474"/>
                </a:cubicBezTo>
                <a:cubicBezTo>
                  <a:pt x="964" y="427"/>
                  <a:pt x="925" y="388"/>
                  <a:pt x="877" y="388"/>
                </a:cubicBezTo>
                <a:cubicBezTo>
                  <a:pt x="724" y="388"/>
                  <a:pt x="724" y="388"/>
                  <a:pt x="724" y="388"/>
                </a:cubicBezTo>
                <a:cubicBezTo>
                  <a:pt x="676" y="388"/>
                  <a:pt x="637" y="427"/>
                  <a:pt x="637" y="474"/>
                </a:cubicBezTo>
                <a:cubicBezTo>
                  <a:pt x="637" y="585"/>
                  <a:pt x="637" y="585"/>
                  <a:pt x="637" y="585"/>
                </a:cubicBezTo>
                <a:cubicBezTo>
                  <a:pt x="637" y="632"/>
                  <a:pt x="676" y="671"/>
                  <a:pt x="724" y="671"/>
                </a:cubicBezTo>
                <a:lnTo>
                  <a:pt x="877" y="671"/>
                </a:lnTo>
                <a:close/>
                <a:moveTo>
                  <a:pt x="1103" y="474"/>
                </a:moveTo>
                <a:cubicBezTo>
                  <a:pt x="1103" y="455"/>
                  <a:pt x="1119" y="439"/>
                  <a:pt x="1139" y="439"/>
                </a:cubicBezTo>
                <a:cubicBezTo>
                  <a:pt x="1292" y="439"/>
                  <a:pt x="1292" y="439"/>
                  <a:pt x="1292" y="439"/>
                </a:cubicBezTo>
                <a:cubicBezTo>
                  <a:pt x="1312" y="439"/>
                  <a:pt x="1328" y="455"/>
                  <a:pt x="1328" y="474"/>
                </a:cubicBezTo>
                <a:cubicBezTo>
                  <a:pt x="1328" y="585"/>
                  <a:pt x="1328" y="585"/>
                  <a:pt x="1328" y="585"/>
                </a:cubicBezTo>
                <a:cubicBezTo>
                  <a:pt x="1328" y="604"/>
                  <a:pt x="1312" y="620"/>
                  <a:pt x="1292" y="620"/>
                </a:cubicBezTo>
                <a:cubicBezTo>
                  <a:pt x="1139" y="620"/>
                  <a:pt x="1139" y="620"/>
                  <a:pt x="1139" y="620"/>
                </a:cubicBezTo>
                <a:cubicBezTo>
                  <a:pt x="1119" y="620"/>
                  <a:pt x="1103" y="604"/>
                  <a:pt x="1103" y="585"/>
                </a:cubicBezTo>
                <a:lnTo>
                  <a:pt x="1103" y="474"/>
                </a:lnTo>
                <a:close/>
                <a:moveTo>
                  <a:pt x="688" y="585"/>
                </a:moveTo>
                <a:cubicBezTo>
                  <a:pt x="688" y="474"/>
                  <a:pt x="688" y="474"/>
                  <a:pt x="688" y="474"/>
                </a:cubicBezTo>
                <a:cubicBezTo>
                  <a:pt x="688" y="455"/>
                  <a:pt x="704" y="439"/>
                  <a:pt x="724" y="439"/>
                </a:cubicBezTo>
                <a:cubicBezTo>
                  <a:pt x="877" y="439"/>
                  <a:pt x="877" y="439"/>
                  <a:pt x="877" y="439"/>
                </a:cubicBezTo>
                <a:cubicBezTo>
                  <a:pt x="897" y="439"/>
                  <a:pt x="913" y="455"/>
                  <a:pt x="913" y="474"/>
                </a:cubicBezTo>
                <a:cubicBezTo>
                  <a:pt x="913" y="585"/>
                  <a:pt x="913" y="585"/>
                  <a:pt x="913" y="585"/>
                </a:cubicBezTo>
                <a:cubicBezTo>
                  <a:pt x="913" y="604"/>
                  <a:pt x="897" y="620"/>
                  <a:pt x="877" y="620"/>
                </a:cubicBezTo>
                <a:cubicBezTo>
                  <a:pt x="724" y="620"/>
                  <a:pt x="724" y="620"/>
                  <a:pt x="724" y="620"/>
                </a:cubicBezTo>
                <a:cubicBezTo>
                  <a:pt x="704" y="620"/>
                  <a:pt x="688" y="604"/>
                  <a:pt x="688" y="585"/>
                </a:cubicBezTo>
                <a:close/>
                <a:moveTo>
                  <a:pt x="1216" y="571"/>
                </a:moveTo>
                <a:cubicBezTo>
                  <a:pt x="1239" y="571"/>
                  <a:pt x="1258" y="553"/>
                  <a:pt x="1258" y="530"/>
                </a:cubicBezTo>
                <a:cubicBezTo>
                  <a:pt x="1258" y="506"/>
                  <a:pt x="1239" y="488"/>
                  <a:pt x="1216" y="488"/>
                </a:cubicBezTo>
                <a:cubicBezTo>
                  <a:pt x="1192" y="488"/>
                  <a:pt x="1174" y="506"/>
                  <a:pt x="1174" y="530"/>
                </a:cubicBezTo>
                <a:cubicBezTo>
                  <a:pt x="1174" y="553"/>
                  <a:pt x="1192" y="571"/>
                  <a:pt x="1216" y="571"/>
                </a:cubicBezTo>
                <a:close/>
                <a:moveTo>
                  <a:pt x="1064" y="1333"/>
                </a:moveTo>
                <a:cubicBezTo>
                  <a:pt x="1059" y="1305"/>
                  <a:pt x="1071" y="1265"/>
                  <a:pt x="1089" y="1244"/>
                </a:cubicBezTo>
                <a:cubicBezTo>
                  <a:pt x="1139" y="1186"/>
                  <a:pt x="1139" y="1186"/>
                  <a:pt x="1139" y="1186"/>
                </a:cubicBezTo>
                <a:cubicBezTo>
                  <a:pt x="1157" y="1165"/>
                  <a:pt x="1149" y="1147"/>
                  <a:pt x="1121" y="1147"/>
                </a:cubicBezTo>
                <a:cubicBezTo>
                  <a:pt x="895" y="1147"/>
                  <a:pt x="895" y="1147"/>
                  <a:pt x="895" y="1147"/>
                </a:cubicBezTo>
                <a:cubicBezTo>
                  <a:pt x="867" y="1147"/>
                  <a:pt x="859" y="1165"/>
                  <a:pt x="877" y="1186"/>
                </a:cubicBezTo>
                <a:cubicBezTo>
                  <a:pt x="927" y="1244"/>
                  <a:pt x="927" y="1244"/>
                  <a:pt x="927" y="1244"/>
                </a:cubicBezTo>
                <a:cubicBezTo>
                  <a:pt x="945" y="1265"/>
                  <a:pt x="957" y="1305"/>
                  <a:pt x="952" y="1333"/>
                </a:cubicBezTo>
                <a:cubicBezTo>
                  <a:pt x="852" y="1954"/>
                  <a:pt x="852" y="1954"/>
                  <a:pt x="852" y="1954"/>
                </a:cubicBezTo>
                <a:cubicBezTo>
                  <a:pt x="848" y="1981"/>
                  <a:pt x="859" y="2021"/>
                  <a:pt x="878" y="2042"/>
                </a:cubicBezTo>
                <a:cubicBezTo>
                  <a:pt x="979" y="2153"/>
                  <a:pt x="979" y="2153"/>
                  <a:pt x="979" y="2153"/>
                </a:cubicBezTo>
                <a:cubicBezTo>
                  <a:pt x="997" y="2174"/>
                  <a:pt x="1027" y="2174"/>
                  <a:pt x="1046" y="2152"/>
                </a:cubicBezTo>
                <a:cubicBezTo>
                  <a:pt x="1139" y="2043"/>
                  <a:pt x="1139" y="2043"/>
                  <a:pt x="1139" y="2043"/>
                </a:cubicBezTo>
                <a:cubicBezTo>
                  <a:pt x="1157" y="2021"/>
                  <a:pt x="1168" y="1981"/>
                  <a:pt x="1164" y="1954"/>
                </a:cubicBezTo>
                <a:lnTo>
                  <a:pt x="1064" y="1333"/>
                </a:lnTo>
                <a:close/>
                <a:moveTo>
                  <a:pt x="1402" y="1150"/>
                </a:moveTo>
                <a:cubicBezTo>
                  <a:pt x="1174" y="2275"/>
                  <a:pt x="1174" y="2275"/>
                  <a:pt x="1174" y="2275"/>
                </a:cubicBezTo>
                <a:cubicBezTo>
                  <a:pt x="1169" y="2302"/>
                  <a:pt x="1187" y="2325"/>
                  <a:pt x="1215" y="2325"/>
                </a:cubicBezTo>
                <a:cubicBezTo>
                  <a:pt x="1965" y="2325"/>
                  <a:pt x="1965" y="2325"/>
                  <a:pt x="1965" y="2325"/>
                </a:cubicBezTo>
                <a:cubicBezTo>
                  <a:pt x="1993" y="2325"/>
                  <a:pt x="2016" y="2302"/>
                  <a:pt x="2016" y="2274"/>
                </a:cubicBezTo>
                <a:cubicBezTo>
                  <a:pt x="2016" y="2002"/>
                  <a:pt x="2016" y="2002"/>
                  <a:pt x="2016" y="2002"/>
                </a:cubicBezTo>
                <a:cubicBezTo>
                  <a:pt x="2016" y="1587"/>
                  <a:pt x="1754" y="1240"/>
                  <a:pt x="1402" y="1150"/>
                </a:cubicBezTo>
                <a:close/>
                <a:moveTo>
                  <a:pt x="614" y="1150"/>
                </a:moveTo>
                <a:cubicBezTo>
                  <a:pt x="262" y="1240"/>
                  <a:pt x="0" y="1587"/>
                  <a:pt x="0" y="2002"/>
                </a:cubicBezTo>
                <a:cubicBezTo>
                  <a:pt x="0" y="2274"/>
                  <a:pt x="0" y="2274"/>
                  <a:pt x="0" y="2274"/>
                </a:cubicBezTo>
                <a:cubicBezTo>
                  <a:pt x="0" y="2302"/>
                  <a:pt x="23" y="2325"/>
                  <a:pt x="51" y="2325"/>
                </a:cubicBezTo>
                <a:cubicBezTo>
                  <a:pt x="801" y="2325"/>
                  <a:pt x="801" y="2325"/>
                  <a:pt x="801" y="2325"/>
                </a:cubicBezTo>
                <a:cubicBezTo>
                  <a:pt x="829" y="2325"/>
                  <a:pt x="847" y="2302"/>
                  <a:pt x="842" y="2275"/>
                </a:cubicBezTo>
                <a:lnTo>
                  <a:pt x="614" y="1150"/>
                </a:lnTo>
                <a:close/>
                <a:moveTo>
                  <a:pt x="1008" y="1068"/>
                </a:moveTo>
                <a:cubicBezTo>
                  <a:pt x="1303" y="1068"/>
                  <a:pt x="1542" y="829"/>
                  <a:pt x="1542" y="534"/>
                </a:cubicBezTo>
                <a:cubicBezTo>
                  <a:pt x="1542" y="239"/>
                  <a:pt x="1303" y="0"/>
                  <a:pt x="1008" y="0"/>
                </a:cubicBezTo>
                <a:cubicBezTo>
                  <a:pt x="713" y="0"/>
                  <a:pt x="474" y="239"/>
                  <a:pt x="474" y="534"/>
                </a:cubicBezTo>
                <a:cubicBezTo>
                  <a:pt x="474" y="829"/>
                  <a:pt x="713" y="1068"/>
                  <a:pt x="1008" y="1068"/>
                </a:cubicBezTo>
                <a:close/>
                <a:moveTo>
                  <a:pt x="670" y="196"/>
                </a:moveTo>
                <a:cubicBezTo>
                  <a:pt x="757" y="109"/>
                  <a:pt x="876" y="56"/>
                  <a:pt x="1008" y="56"/>
                </a:cubicBezTo>
                <a:cubicBezTo>
                  <a:pt x="1140" y="56"/>
                  <a:pt x="1259" y="109"/>
                  <a:pt x="1346" y="196"/>
                </a:cubicBezTo>
                <a:cubicBezTo>
                  <a:pt x="1432" y="282"/>
                  <a:pt x="1486" y="402"/>
                  <a:pt x="1486" y="534"/>
                </a:cubicBezTo>
                <a:cubicBezTo>
                  <a:pt x="1486" y="666"/>
                  <a:pt x="1432" y="785"/>
                  <a:pt x="1346" y="872"/>
                </a:cubicBezTo>
                <a:cubicBezTo>
                  <a:pt x="1259" y="958"/>
                  <a:pt x="1140" y="1012"/>
                  <a:pt x="1008" y="1012"/>
                </a:cubicBezTo>
                <a:cubicBezTo>
                  <a:pt x="876" y="1012"/>
                  <a:pt x="757" y="958"/>
                  <a:pt x="670" y="872"/>
                </a:cubicBezTo>
                <a:cubicBezTo>
                  <a:pt x="584" y="785"/>
                  <a:pt x="530" y="666"/>
                  <a:pt x="530" y="534"/>
                </a:cubicBezTo>
                <a:cubicBezTo>
                  <a:pt x="530" y="402"/>
                  <a:pt x="584" y="282"/>
                  <a:pt x="670" y="196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62" name="Rectangle 61"/>
          <p:cNvSpPr/>
          <p:nvPr/>
        </p:nvSpPr>
        <p:spPr>
          <a:xfrm>
            <a:off x="684094" y="4793785"/>
            <a:ext cx="496364" cy="285360"/>
          </a:xfrm>
          <a:prstGeom prst="rect">
            <a:avLst/>
          </a:prstGeom>
          <a:solidFill>
            <a:schemeClr val="bg1"/>
          </a:solidFill>
        </p:spPr>
        <p:txBody>
          <a:bodyPr wrap="square" lIns="27000" tIns="27000" rIns="27000" bIns="2700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GB" sz="750" b="1" kern="0" dirty="0"/>
              <a:t>repository</a:t>
            </a:r>
            <a:endParaRPr lang="nl-BE" sz="750" b="1" dirty="0"/>
          </a:p>
        </p:txBody>
      </p:sp>
      <p:grpSp>
        <p:nvGrpSpPr>
          <p:cNvPr id="63" name="Group 62"/>
          <p:cNvGrpSpPr>
            <a:grpSpLocks noChangeAspect="1"/>
          </p:cNvGrpSpPr>
          <p:nvPr/>
        </p:nvGrpSpPr>
        <p:grpSpPr>
          <a:xfrm>
            <a:off x="757403" y="4536531"/>
            <a:ext cx="324111" cy="255875"/>
            <a:chOff x="4048763" y="5285317"/>
            <a:chExt cx="422275" cy="333374"/>
          </a:xfrm>
          <a:solidFill>
            <a:schemeClr val="bg1">
              <a:lumMod val="50000"/>
            </a:schemeClr>
          </a:solidFill>
        </p:grpSpPr>
        <p:sp>
          <p:nvSpPr>
            <p:cNvPr id="64" name="Freeform 229"/>
            <p:cNvSpPr>
              <a:spLocks noEditPoints="1"/>
            </p:cNvSpPr>
            <p:nvPr/>
          </p:nvSpPr>
          <p:spPr bwMode="auto">
            <a:xfrm>
              <a:off x="4290063" y="5367867"/>
              <a:ext cx="100013" cy="100012"/>
            </a:xfrm>
            <a:custGeom>
              <a:avLst/>
              <a:gdLst>
                <a:gd name="T0" fmla="*/ 79 w 79"/>
                <a:gd name="T1" fmla="*/ 44 h 79"/>
                <a:gd name="T2" fmla="*/ 79 w 79"/>
                <a:gd name="T3" fmla="*/ 35 h 79"/>
                <a:gd name="T4" fmla="*/ 71 w 79"/>
                <a:gd name="T5" fmla="*/ 32 h 79"/>
                <a:gd name="T6" fmla="*/ 67 w 79"/>
                <a:gd name="T7" fmla="*/ 22 h 79"/>
                <a:gd name="T8" fmla="*/ 70 w 79"/>
                <a:gd name="T9" fmla="*/ 15 h 79"/>
                <a:gd name="T10" fmla="*/ 64 w 79"/>
                <a:gd name="T11" fmla="*/ 8 h 79"/>
                <a:gd name="T12" fmla="*/ 57 w 79"/>
                <a:gd name="T13" fmla="*/ 12 h 79"/>
                <a:gd name="T14" fmla="*/ 47 w 79"/>
                <a:gd name="T15" fmla="*/ 8 h 79"/>
                <a:gd name="T16" fmla="*/ 44 w 79"/>
                <a:gd name="T17" fmla="*/ 0 h 79"/>
                <a:gd name="T18" fmla="*/ 35 w 79"/>
                <a:gd name="T19" fmla="*/ 0 h 79"/>
                <a:gd name="T20" fmla="*/ 32 w 79"/>
                <a:gd name="T21" fmla="*/ 8 h 79"/>
                <a:gd name="T22" fmla="*/ 22 w 79"/>
                <a:gd name="T23" fmla="*/ 12 h 79"/>
                <a:gd name="T24" fmla="*/ 15 w 79"/>
                <a:gd name="T25" fmla="*/ 8 h 79"/>
                <a:gd name="T26" fmla="*/ 8 w 79"/>
                <a:gd name="T27" fmla="*/ 15 h 79"/>
                <a:gd name="T28" fmla="*/ 12 w 79"/>
                <a:gd name="T29" fmla="*/ 22 h 79"/>
                <a:gd name="T30" fmla="*/ 8 w 79"/>
                <a:gd name="T31" fmla="*/ 32 h 79"/>
                <a:gd name="T32" fmla="*/ 0 w 79"/>
                <a:gd name="T33" fmla="*/ 35 h 79"/>
                <a:gd name="T34" fmla="*/ 0 w 79"/>
                <a:gd name="T35" fmla="*/ 44 h 79"/>
                <a:gd name="T36" fmla="*/ 8 w 79"/>
                <a:gd name="T37" fmla="*/ 47 h 79"/>
                <a:gd name="T38" fmla="*/ 12 w 79"/>
                <a:gd name="T39" fmla="*/ 57 h 79"/>
                <a:gd name="T40" fmla="*/ 8 w 79"/>
                <a:gd name="T41" fmla="*/ 64 h 79"/>
                <a:gd name="T42" fmla="*/ 15 w 79"/>
                <a:gd name="T43" fmla="*/ 70 h 79"/>
                <a:gd name="T44" fmla="*/ 22 w 79"/>
                <a:gd name="T45" fmla="*/ 67 h 79"/>
                <a:gd name="T46" fmla="*/ 32 w 79"/>
                <a:gd name="T47" fmla="*/ 71 h 79"/>
                <a:gd name="T48" fmla="*/ 35 w 79"/>
                <a:gd name="T49" fmla="*/ 79 h 79"/>
                <a:gd name="T50" fmla="*/ 44 w 79"/>
                <a:gd name="T51" fmla="*/ 79 h 79"/>
                <a:gd name="T52" fmla="*/ 47 w 79"/>
                <a:gd name="T53" fmla="*/ 71 h 79"/>
                <a:gd name="T54" fmla="*/ 57 w 79"/>
                <a:gd name="T55" fmla="*/ 67 h 79"/>
                <a:gd name="T56" fmla="*/ 64 w 79"/>
                <a:gd name="T57" fmla="*/ 70 h 79"/>
                <a:gd name="T58" fmla="*/ 70 w 79"/>
                <a:gd name="T59" fmla="*/ 64 h 79"/>
                <a:gd name="T60" fmla="*/ 67 w 79"/>
                <a:gd name="T61" fmla="*/ 57 h 79"/>
                <a:gd name="T62" fmla="*/ 71 w 79"/>
                <a:gd name="T63" fmla="*/ 47 h 79"/>
                <a:gd name="T64" fmla="*/ 79 w 79"/>
                <a:gd name="T65" fmla="*/ 44 h 79"/>
                <a:gd name="T66" fmla="*/ 39 w 79"/>
                <a:gd name="T67" fmla="*/ 57 h 79"/>
                <a:gd name="T68" fmla="*/ 22 w 79"/>
                <a:gd name="T69" fmla="*/ 39 h 79"/>
                <a:gd name="T70" fmla="*/ 39 w 79"/>
                <a:gd name="T71" fmla="*/ 22 h 79"/>
                <a:gd name="T72" fmla="*/ 57 w 79"/>
                <a:gd name="T73" fmla="*/ 39 h 79"/>
                <a:gd name="T74" fmla="*/ 39 w 79"/>
                <a:gd name="T75" fmla="*/ 5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9" h="79">
                  <a:moveTo>
                    <a:pt x="79" y="44"/>
                  </a:moveTo>
                  <a:cubicBezTo>
                    <a:pt x="79" y="35"/>
                    <a:pt x="79" y="35"/>
                    <a:pt x="79" y="35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0" y="29"/>
                    <a:pt x="69" y="25"/>
                    <a:pt x="67" y="22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4" y="10"/>
                    <a:pt x="50" y="9"/>
                    <a:pt x="47" y="8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9" y="9"/>
                    <a:pt x="25" y="10"/>
                    <a:pt x="22" y="1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0" y="25"/>
                    <a:pt x="9" y="29"/>
                    <a:pt x="8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9" y="50"/>
                    <a:pt x="10" y="54"/>
                    <a:pt x="12" y="57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5" y="69"/>
                    <a:pt x="29" y="70"/>
                    <a:pt x="32" y="71"/>
                  </a:cubicBezTo>
                  <a:cubicBezTo>
                    <a:pt x="35" y="79"/>
                    <a:pt x="35" y="79"/>
                    <a:pt x="3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50" y="70"/>
                    <a:pt x="54" y="69"/>
                    <a:pt x="57" y="67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9" y="54"/>
                    <a:pt x="70" y="50"/>
                    <a:pt x="71" y="47"/>
                  </a:cubicBezTo>
                  <a:lnTo>
                    <a:pt x="79" y="44"/>
                  </a:lnTo>
                  <a:close/>
                  <a:moveTo>
                    <a:pt x="39" y="57"/>
                  </a:moveTo>
                  <a:cubicBezTo>
                    <a:pt x="30" y="57"/>
                    <a:pt x="22" y="49"/>
                    <a:pt x="22" y="39"/>
                  </a:cubicBezTo>
                  <a:cubicBezTo>
                    <a:pt x="22" y="30"/>
                    <a:pt x="30" y="22"/>
                    <a:pt x="39" y="22"/>
                  </a:cubicBezTo>
                  <a:cubicBezTo>
                    <a:pt x="49" y="22"/>
                    <a:pt x="57" y="30"/>
                    <a:pt x="57" y="39"/>
                  </a:cubicBezTo>
                  <a:cubicBezTo>
                    <a:pt x="57" y="49"/>
                    <a:pt x="49" y="57"/>
                    <a:pt x="39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5" name="Freeform 230"/>
            <p:cNvSpPr>
              <a:spLocks noEditPoints="1"/>
            </p:cNvSpPr>
            <p:nvPr/>
          </p:nvSpPr>
          <p:spPr bwMode="auto">
            <a:xfrm>
              <a:off x="4136075" y="5340879"/>
              <a:ext cx="157163" cy="157162"/>
            </a:xfrm>
            <a:custGeom>
              <a:avLst/>
              <a:gdLst>
                <a:gd name="T0" fmla="*/ 118 w 124"/>
                <a:gd name="T1" fmla="*/ 92 h 124"/>
                <a:gd name="T2" fmla="*/ 124 w 124"/>
                <a:gd name="T3" fmla="*/ 78 h 124"/>
                <a:gd name="T4" fmla="*/ 113 w 124"/>
                <a:gd name="T5" fmla="*/ 70 h 124"/>
                <a:gd name="T6" fmla="*/ 113 w 124"/>
                <a:gd name="T7" fmla="*/ 52 h 124"/>
                <a:gd name="T8" fmla="*/ 123 w 124"/>
                <a:gd name="T9" fmla="*/ 43 h 124"/>
                <a:gd name="T10" fmla="*/ 117 w 124"/>
                <a:gd name="T11" fmla="*/ 30 h 124"/>
                <a:gd name="T12" fmla="*/ 103 w 124"/>
                <a:gd name="T13" fmla="*/ 31 h 124"/>
                <a:gd name="T14" fmla="*/ 91 w 124"/>
                <a:gd name="T15" fmla="*/ 19 h 124"/>
                <a:gd name="T16" fmla="*/ 91 w 124"/>
                <a:gd name="T17" fmla="*/ 6 h 124"/>
                <a:gd name="T18" fmla="*/ 78 w 124"/>
                <a:gd name="T19" fmla="*/ 0 h 124"/>
                <a:gd name="T20" fmla="*/ 69 w 124"/>
                <a:gd name="T21" fmla="*/ 11 h 124"/>
                <a:gd name="T22" fmla="*/ 52 w 124"/>
                <a:gd name="T23" fmla="*/ 11 h 124"/>
                <a:gd name="T24" fmla="*/ 43 w 124"/>
                <a:gd name="T25" fmla="*/ 1 h 124"/>
                <a:gd name="T26" fmla="*/ 29 w 124"/>
                <a:gd name="T27" fmla="*/ 7 h 124"/>
                <a:gd name="T28" fmla="*/ 30 w 124"/>
                <a:gd name="T29" fmla="*/ 21 h 124"/>
                <a:gd name="T30" fmla="*/ 18 w 124"/>
                <a:gd name="T31" fmla="*/ 33 h 124"/>
                <a:gd name="T32" fmla="*/ 5 w 124"/>
                <a:gd name="T33" fmla="*/ 33 h 124"/>
                <a:gd name="T34" fmla="*/ 0 w 124"/>
                <a:gd name="T35" fmla="*/ 46 h 124"/>
                <a:gd name="T36" fmla="*/ 10 w 124"/>
                <a:gd name="T37" fmla="*/ 55 h 124"/>
                <a:gd name="T38" fmla="*/ 10 w 124"/>
                <a:gd name="T39" fmla="*/ 72 h 124"/>
                <a:gd name="T40" fmla="*/ 1 w 124"/>
                <a:gd name="T41" fmla="*/ 81 h 124"/>
                <a:gd name="T42" fmla="*/ 7 w 124"/>
                <a:gd name="T43" fmla="*/ 95 h 124"/>
                <a:gd name="T44" fmla="*/ 20 w 124"/>
                <a:gd name="T45" fmla="*/ 94 h 124"/>
                <a:gd name="T46" fmla="*/ 33 w 124"/>
                <a:gd name="T47" fmla="*/ 106 h 124"/>
                <a:gd name="T48" fmla="*/ 32 w 124"/>
                <a:gd name="T49" fmla="*/ 119 h 124"/>
                <a:gd name="T50" fmla="*/ 46 w 124"/>
                <a:gd name="T51" fmla="*/ 124 h 124"/>
                <a:gd name="T52" fmla="*/ 54 w 124"/>
                <a:gd name="T53" fmla="*/ 114 h 124"/>
                <a:gd name="T54" fmla="*/ 72 w 124"/>
                <a:gd name="T55" fmla="*/ 114 h 124"/>
                <a:gd name="T56" fmla="*/ 81 w 124"/>
                <a:gd name="T57" fmla="*/ 123 h 124"/>
                <a:gd name="T58" fmla="*/ 94 w 124"/>
                <a:gd name="T59" fmla="*/ 117 h 124"/>
                <a:gd name="T60" fmla="*/ 93 w 124"/>
                <a:gd name="T61" fmla="*/ 104 h 124"/>
                <a:gd name="T62" fmla="*/ 105 w 124"/>
                <a:gd name="T63" fmla="*/ 91 h 124"/>
                <a:gd name="T64" fmla="*/ 118 w 124"/>
                <a:gd name="T65" fmla="*/ 92 h 124"/>
                <a:gd name="T66" fmla="*/ 48 w 124"/>
                <a:gd name="T67" fmla="*/ 97 h 124"/>
                <a:gd name="T68" fmla="*/ 27 w 124"/>
                <a:gd name="T69" fmla="*/ 49 h 124"/>
                <a:gd name="T70" fmla="*/ 75 w 124"/>
                <a:gd name="T71" fmla="*/ 28 h 124"/>
                <a:gd name="T72" fmla="*/ 96 w 124"/>
                <a:gd name="T73" fmla="*/ 76 h 124"/>
                <a:gd name="T74" fmla="*/ 48 w 124"/>
                <a:gd name="T75" fmla="*/ 9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18" y="92"/>
                  </a:moveTo>
                  <a:cubicBezTo>
                    <a:pt x="124" y="78"/>
                    <a:pt x="124" y="78"/>
                    <a:pt x="124" y="78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4" y="64"/>
                    <a:pt x="114" y="58"/>
                    <a:pt x="113" y="52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100" y="26"/>
                    <a:pt x="96" y="22"/>
                    <a:pt x="91" y="19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63" y="10"/>
                    <a:pt x="57" y="10"/>
                    <a:pt x="52" y="1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6" y="24"/>
                    <a:pt x="22" y="28"/>
                    <a:pt x="18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9" y="61"/>
                    <a:pt x="9" y="67"/>
                    <a:pt x="10" y="72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7" y="95"/>
                    <a:pt x="7" y="95"/>
                    <a:pt x="7" y="95"/>
                  </a:cubicBezTo>
                  <a:cubicBezTo>
                    <a:pt x="20" y="94"/>
                    <a:pt x="20" y="94"/>
                    <a:pt x="20" y="94"/>
                  </a:cubicBezTo>
                  <a:cubicBezTo>
                    <a:pt x="23" y="98"/>
                    <a:pt x="28" y="102"/>
                    <a:pt x="33" y="106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46" y="124"/>
                    <a:pt x="46" y="124"/>
                    <a:pt x="46" y="124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60" y="115"/>
                    <a:pt x="66" y="115"/>
                    <a:pt x="72" y="114"/>
                  </a:cubicBezTo>
                  <a:cubicBezTo>
                    <a:pt x="81" y="123"/>
                    <a:pt x="81" y="123"/>
                    <a:pt x="81" y="123"/>
                  </a:cubicBezTo>
                  <a:cubicBezTo>
                    <a:pt x="94" y="117"/>
                    <a:pt x="94" y="117"/>
                    <a:pt x="94" y="117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8" y="101"/>
                    <a:pt x="102" y="96"/>
                    <a:pt x="105" y="91"/>
                  </a:cubicBezTo>
                  <a:lnTo>
                    <a:pt x="118" y="92"/>
                  </a:lnTo>
                  <a:close/>
                  <a:moveTo>
                    <a:pt x="48" y="97"/>
                  </a:moveTo>
                  <a:cubicBezTo>
                    <a:pt x="29" y="90"/>
                    <a:pt x="20" y="68"/>
                    <a:pt x="27" y="49"/>
                  </a:cubicBezTo>
                  <a:cubicBezTo>
                    <a:pt x="34" y="30"/>
                    <a:pt x="56" y="20"/>
                    <a:pt x="75" y="28"/>
                  </a:cubicBezTo>
                  <a:cubicBezTo>
                    <a:pt x="94" y="35"/>
                    <a:pt x="104" y="57"/>
                    <a:pt x="96" y="76"/>
                  </a:cubicBezTo>
                  <a:cubicBezTo>
                    <a:pt x="89" y="95"/>
                    <a:pt x="67" y="104"/>
                    <a:pt x="48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6" name="Freeform 231"/>
            <p:cNvSpPr>
              <a:spLocks noEditPoints="1"/>
            </p:cNvSpPr>
            <p:nvPr/>
          </p:nvSpPr>
          <p:spPr bwMode="auto">
            <a:xfrm>
              <a:off x="4063050" y="5285317"/>
              <a:ext cx="395288" cy="268287"/>
            </a:xfrm>
            <a:custGeom>
              <a:avLst/>
              <a:gdLst>
                <a:gd name="T0" fmla="*/ 41 w 313"/>
                <a:gd name="T1" fmla="*/ 212 h 212"/>
                <a:gd name="T2" fmla="*/ 272 w 313"/>
                <a:gd name="T3" fmla="*/ 212 h 212"/>
                <a:gd name="T4" fmla="*/ 313 w 313"/>
                <a:gd name="T5" fmla="*/ 175 h 212"/>
                <a:gd name="T6" fmla="*/ 313 w 313"/>
                <a:gd name="T7" fmla="*/ 171 h 212"/>
                <a:gd name="T8" fmla="*/ 313 w 313"/>
                <a:gd name="T9" fmla="*/ 41 h 212"/>
                <a:gd name="T10" fmla="*/ 272 w 313"/>
                <a:gd name="T11" fmla="*/ 0 h 212"/>
                <a:gd name="T12" fmla="*/ 245 w 313"/>
                <a:gd name="T13" fmla="*/ 0 h 212"/>
                <a:gd name="T14" fmla="*/ 229 w 313"/>
                <a:gd name="T15" fmla="*/ 0 h 212"/>
                <a:gd name="T16" fmla="*/ 41 w 313"/>
                <a:gd name="T17" fmla="*/ 0 h 212"/>
                <a:gd name="T18" fmla="*/ 0 w 313"/>
                <a:gd name="T19" fmla="*/ 41 h 212"/>
                <a:gd name="T20" fmla="*/ 0 w 313"/>
                <a:gd name="T21" fmla="*/ 171 h 212"/>
                <a:gd name="T22" fmla="*/ 0 w 313"/>
                <a:gd name="T23" fmla="*/ 175 h 212"/>
                <a:gd name="T24" fmla="*/ 41 w 313"/>
                <a:gd name="T25" fmla="*/ 212 h 212"/>
                <a:gd name="T26" fmla="*/ 35 w 313"/>
                <a:gd name="T27" fmla="*/ 30 h 212"/>
                <a:gd name="T28" fmla="*/ 245 w 313"/>
                <a:gd name="T29" fmla="*/ 30 h 212"/>
                <a:gd name="T30" fmla="*/ 269 w 313"/>
                <a:gd name="T31" fmla="*/ 30 h 212"/>
                <a:gd name="T32" fmla="*/ 278 w 313"/>
                <a:gd name="T33" fmla="*/ 30 h 212"/>
                <a:gd name="T34" fmla="*/ 278 w 313"/>
                <a:gd name="T35" fmla="*/ 128 h 212"/>
                <a:gd name="T36" fmla="*/ 278 w 313"/>
                <a:gd name="T37" fmla="*/ 128 h 212"/>
                <a:gd name="T38" fmla="*/ 278 w 313"/>
                <a:gd name="T39" fmla="*/ 182 h 212"/>
                <a:gd name="T40" fmla="*/ 35 w 313"/>
                <a:gd name="T41" fmla="*/ 182 h 212"/>
                <a:gd name="T42" fmla="*/ 35 w 313"/>
                <a:gd name="T43" fmla="*/ 128 h 212"/>
                <a:gd name="T44" fmla="*/ 35 w 313"/>
                <a:gd name="T45" fmla="*/ 128 h 212"/>
                <a:gd name="T46" fmla="*/ 35 w 313"/>
                <a:gd name="T47" fmla="*/ 3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3" h="212">
                  <a:moveTo>
                    <a:pt x="41" y="212"/>
                  </a:moveTo>
                  <a:cubicBezTo>
                    <a:pt x="272" y="212"/>
                    <a:pt x="272" y="212"/>
                    <a:pt x="272" y="212"/>
                  </a:cubicBezTo>
                  <a:cubicBezTo>
                    <a:pt x="293" y="212"/>
                    <a:pt x="311" y="196"/>
                    <a:pt x="313" y="175"/>
                  </a:cubicBezTo>
                  <a:cubicBezTo>
                    <a:pt x="313" y="174"/>
                    <a:pt x="313" y="173"/>
                    <a:pt x="313" y="171"/>
                  </a:cubicBezTo>
                  <a:cubicBezTo>
                    <a:pt x="313" y="41"/>
                    <a:pt x="313" y="41"/>
                    <a:pt x="313" y="41"/>
                  </a:cubicBezTo>
                  <a:cubicBezTo>
                    <a:pt x="313" y="18"/>
                    <a:pt x="295" y="0"/>
                    <a:pt x="272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0" y="173"/>
                    <a:pt x="0" y="174"/>
                    <a:pt x="0" y="175"/>
                  </a:cubicBezTo>
                  <a:cubicBezTo>
                    <a:pt x="2" y="196"/>
                    <a:pt x="20" y="212"/>
                    <a:pt x="41" y="212"/>
                  </a:cubicBezTo>
                  <a:close/>
                  <a:moveTo>
                    <a:pt x="35" y="30"/>
                  </a:moveTo>
                  <a:cubicBezTo>
                    <a:pt x="245" y="30"/>
                    <a:pt x="245" y="30"/>
                    <a:pt x="245" y="30"/>
                  </a:cubicBezTo>
                  <a:cubicBezTo>
                    <a:pt x="269" y="30"/>
                    <a:pt x="269" y="30"/>
                    <a:pt x="269" y="30"/>
                  </a:cubicBezTo>
                  <a:cubicBezTo>
                    <a:pt x="278" y="30"/>
                    <a:pt x="278" y="30"/>
                    <a:pt x="278" y="30"/>
                  </a:cubicBezTo>
                  <a:cubicBezTo>
                    <a:pt x="278" y="128"/>
                    <a:pt x="278" y="128"/>
                    <a:pt x="278" y="128"/>
                  </a:cubicBezTo>
                  <a:cubicBezTo>
                    <a:pt x="278" y="128"/>
                    <a:pt x="278" y="128"/>
                    <a:pt x="278" y="128"/>
                  </a:cubicBezTo>
                  <a:cubicBezTo>
                    <a:pt x="278" y="182"/>
                    <a:pt x="278" y="182"/>
                    <a:pt x="278" y="182"/>
                  </a:cubicBezTo>
                  <a:cubicBezTo>
                    <a:pt x="35" y="182"/>
                    <a:pt x="35" y="182"/>
                    <a:pt x="35" y="182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5" y="128"/>
                    <a:pt x="35" y="128"/>
                    <a:pt x="35" y="128"/>
                  </a:cubicBezTo>
                  <a:lnTo>
                    <a:pt x="3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7" name="Freeform 232"/>
            <p:cNvSpPr>
              <a:spLocks noEditPoints="1"/>
            </p:cNvSpPr>
            <p:nvPr/>
          </p:nvSpPr>
          <p:spPr bwMode="auto">
            <a:xfrm>
              <a:off x="4048763" y="5572654"/>
              <a:ext cx="422275" cy="46037"/>
            </a:xfrm>
            <a:custGeom>
              <a:avLst/>
              <a:gdLst>
                <a:gd name="T0" fmla="*/ 197 w 334"/>
                <a:gd name="T1" fmla="*/ 0 h 37"/>
                <a:gd name="T2" fmla="*/ 197 w 334"/>
                <a:gd name="T3" fmla="*/ 11 h 37"/>
                <a:gd name="T4" fmla="*/ 131 w 334"/>
                <a:gd name="T5" fmla="*/ 11 h 37"/>
                <a:gd name="T6" fmla="*/ 131 w 334"/>
                <a:gd name="T7" fmla="*/ 0 h 37"/>
                <a:gd name="T8" fmla="*/ 0 w 334"/>
                <a:gd name="T9" fmla="*/ 0 h 37"/>
                <a:gd name="T10" fmla="*/ 29 w 334"/>
                <a:gd name="T11" fmla="*/ 37 h 37"/>
                <a:gd name="T12" fmla="*/ 305 w 334"/>
                <a:gd name="T13" fmla="*/ 37 h 37"/>
                <a:gd name="T14" fmla="*/ 334 w 334"/>
                <a:gd name="T15" fmla="*/ 0 h 37"/>
                <a:gd name="T16" fmla="*/ 197 w 334"/>
                <a:gd name="T17" fmla="*/ 0 h 37"/>
                <a:gd name="T18" fmla="*/ 270 w 334"/>
                <a:gd name="T19" fmla="*/ 24 h 37"/>
                <a:gd name="T20" fmla="*/ 240 w 334"/>
                <a:gd name="T21" fmla="*/ 24 h 37"/>
                <a:gd name="T22" fmla="*/ 240 w 334"/>
                <a:gd name="T23" fmla="*/ 14 h 37"/>
                <a:gd name="T24" fmla="*/ 270 w 334"/>
                <a:gd name="T25" fmla="*/ 14 h 37"/>
                <a:gd name="T26" fmla="*/ 270 w 334"/>
                <a:gd name="T27" fmla="*/ 24 h 37"/>
                <a:gd name="T28" fmla="*/ 311 w 334"/>
                <a:gd name="T29" fmla="*/ 24 h 37"/>
                <a:gd name="T30" fmla="*/ 281 w 334"/>
                <a:gd name="T31" fmla="*/ 24 h 37"/>
                <a:gd name="T32" fmla="*/ 281 w 334"/>
                <a:gd name="T33" fmla="*/ 14 h 37"/>
                <a:gd name="T34" fmla="*/ 311 w 334"/>
                <a:gd name="T35" fmla="*/ 14 h 37"/>
                <a:gd name="T36" fmla="*/ 311 w 334"/>
                <a:gd name="T37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4" h="37">
                  <a:moveTo>
                    <a:pt x="197" y="0"/>
                  </a:moveTo>
                  <a:cubicBezTo>
                    <a:pt x="197" y="11"/>
                    <a:pt x="197" y="11"/>
                    <a:pt x="197" y="11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13" y="37"/>
                    <a:pt x="29" y="37"/>
                  </a:cubicBezTo>
                  <a:cubicBezTo>
                    <a:pt x="305" y="37"/>
                    <a:pt x="305" y="37"/>
                    <a:pt x="305" y="37"/>
                  </a:cubicBezTo>
                  <a:cubicBezTo>
                    <a:pt x="321" y="37"/>
                    <a:pt x="333" y="19"/>
                    <a:pt x="334" y="0"/>
                  </a:cubicBezTo>
                  <a:lnTo>
                    <a:pt x="197" y="0"/>
                  </a:lnTo>
                  <a:close/>
                  <a:moveTo>
                    <a:pt x="270" y="24"/>
                  </a:moveTo>
                  <a:cubicBezTo>
                    <a:pt x="240" y="24"/>
                    <a:pt x="240" y="24"/>
                    <a:pt x="240" y="2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70" y="14"/>
                    <a:pt x="270" y="14"/>
                    <a:pt x="270" y="14"/>
                  </a:cubicBezTo>
                  <a:lnTo>
                    <a:pt x="270" y="24"/>
                  </a:lnTo>
                  <a:close/>
                  <a:moveTo>
                    <a:pt x="311" y="24"/>
                  </a:moveTo>
                  <a:cubicBezTo>
                    <a:pt x="281" y="24"/>
                    <a:pt x="281" y="24"/>
                    <a:pt x="281" y="24"/>
                  </a:cubicBezTo>
                  <a:cubicBezTo>
                    <a:pt x="281" y="14"/>
                    <a:pt x="281" y="14"/>
                    <a:pt x="281" y="14"/>
                  </a:cubicBezTo>
                  <a:cubicBezTo>
                    <a:pt x="311" y="14"/>
                    <a:pt x="311" y="14"/>
                    <a:pt x="311" y="14"/>
                  </a:cubicBezTo>
                  <a:lnTo>
                    <a:pt x="31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4037185" y="4034083"/>
            <a:ext cx="667942" cy="40011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lnSpc>
                <a:spcPts val="750"/>
              </a:lnSpc>
            </a:pPr>
            <a:r>
              <a:rPr lang="en-GB" sz="750" b="1" kern="0" dirty="0"/>
              <a:t>User interface on COGITO tool</a:t>
            </a:r>
            <a:endParaRPr lang="nl-BE" sz="750" b="1" dirty="0"/>
          </a:p>
        </p:txBody>
      </p:sp>
      <p:cxnSp>
        <p:nvCxnSpPr>
          <p:cNvPr id="69" name="Straight Arrow Connector 68"/>
          <p:cNvCxnSpPr/>
          <p:nvPr/>
        </p:nvCxnSpPr>
        <p:spPr>
          <a:xfrm rot="5400000" flipV="1">
            <a:off x="4301570" y="4354631"/>
            <a:ext cx="135000" cy="0"/>
          </a:xfrm>
          <a:prstGeom prst="straightConnector1">
            <a:avLst/>
          </a:prstGeom>
          <a:solidFill>
            <a:schemeClr val="bg1"/>
          </a:solidFill>
          <a:ln w="19050">
            <a:solidFill>
              <a:srgbClr val="DC1E5F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0" name="Rectangle 69"/>
          <p:cNvSpPr/>
          <p:nvPr/>
        </p:nvSpPr>
        <p:spPr>
          <a:xfrm>
            <a:off x="4685480" y="4328385"/>
            <a:ext cx="229500" cy="135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71" name="Group 70"/>
          <p:cNvGrpSpPr>
            <a:grpSpLocks noChangeAspect="1"/>
          </p:cNvGrpSpPr>
          <p:nvPr/>
        </p:nvGrpSpPr>
        <p:grpSpPr>
          <a:xfrm>
            <a:off x="4639652" y="4294544"/>
            <a:ext cx="324111" cy="255875"/>
            <a:chOff x="4048763" y="5285317"/>
            <a:chExt cx="422275" cy="333374"/>
          </a:xfrm>
          <a:solidFill>
            <a:schemeClr val="bg1">
              <a:lumMod val="50000"/>
            </a:schemeClr>
          </a:solidFill>
        </p:grpSpPr>
        <p:sp>
          <p:nvSpPr>
            <p:cNvPr id="72" name="Freeform 229"/>
            <p:cNvSpPr>
              <a:spLocks noEditPoints="1"/>
            </p:cNvSpPr>
            <p:nvPr/>
          </p:nvSpPr>
          <p:spPr bwMode="auto">
            <a:xfrm>
              <a:off x="4290063" y="5367867"/>
              <a:ext cx="100013" cy="100012"/>
            </a:xfrm>
            <a:custGeom>
              <a:avLst/>
              <a:gdLst>
                <a:gd name="T0" fmla="*/ 79 w 79"/>
                <a:gd name="T1" fmla="*/ 44 h 79"/>
                <a:gd name="T2" fmla="*/ 79 w 79"/>
                <a:gd name="T3" fmla="*/ 35 h 79"/>
                <a:gd name="T4" fmla="*/ 71 w 79"/>
                <a:gd name="T5" fmla="*/ 32 h 79"/>
                <a:gd name="T6" fmla="*/ 67 w 79"/>
                <a:gd name="T7" fmla="*/ 22 h 79"/>
                <a:gd name="T8" fmla="*/ 70 w 79"/>
                <a:gd name="T9" fmla="*/ 15 h 79"/>
                <a:gd name="T10" fmla="*/ 64 w 79"/>
                <a:gd name="T11" fmla="*/ 8 h 79"/>
                <a:gd name="T12" fmla="*/ 57 w 79"/>
                <a:gd name="T13" fmla="*/ 12 h 79"/>
                <a:gd name="T14" fmla="*/ 47 w 79"/>
                <a:gd name="T15" fmla="*/ 8 h 79"/>
                <a:gd name="T16" fmla="*/ 44 w 79"/>
                <a:gd name="T17" fmla="*/ 0 h 79"/>
                <a:gd name="T18" fmla="*/ 35 w 79"/>
                <a:gd name="T19" fmla="*/ 0 h 79"/>
                <a:gd name="T20" fmla="*/ 32 w 79"/>
                <a:gd name="T21" fmla="*/ 8 h 79"/>
                <a:gd name="T22" fmla="*/ 22 w 79"/>
                <a:gd name="T23" fmla="*/ 12 h 79"/>
                <a:gd name="T24" fmla="*/ 15 w 79"/>
                <a:gd name="T25" fmla="*/ 8 h 79"/>
                <a:gd name="T26" fmla="*/ 8 w 79"/>
                <a:gd name="T27" fmla="*/ 15 h 79"/>
                <a:gd name="T28" fmla="*/ 12 w 79"/>
                <a:gd name="T29" fmla="*/ 22 h 79"/>
                <a:gd name="T30" fmla="*/ 8 w 79"/>
                <a:gd name="T31" fmla="*/ 32 h 79"/>
                <a:gd name="T32" fmla="*/ 0 w 79"/>
                <a:gd name="T33" fmla="*/ 35 h 79"/>
                <a:gd name="T34" fmla="*/ 0 w 79"/>
                <a:gd name="T35" fmla="*/ 44 h 79"/>
                <a:gd name="T36" fmla="*/ 8 w 79"/>
                <a:gd name="T37" fmla="*/ 47 h 79"/>
                <a:gd name="T38" fmla="*/ 12 w 79"/>
                <a:gd name="T39" fmla="*/ 57 h 79"/>
                <a:gd name="T40" fmla="*/ 8 w 79"/>
                <a:gd name="T41" fmla="*/ 64 h 79"/>
                <a:gd name="T42" fmla="*/ 15 w 79"/>
                <a:gd name="T43" fmla="*/ 70 h 79"/>
                <a:gd name="T44" fmla="*/ 22 w 79"/>
                <a:gd name="T45" fmla="*/ 67 h 79"/>
                <a:gd name="T46" fmla="*/ 32 w 79"/>
                <a:gd name="T47" fmla="*/ 71 h 79"/>
                <a:gd name="T48" fmla="*/ 35 w 79"/>
                <a:gd name="T49" fmla="*/ 79 h 79"/>
                <a:gd name="T50" fmla="*/ 44 w 79"/>
                <a:gd name="T51" fmla="*/ 79 h 79"/>
                <a:gd name="T52" fmla="*/ 47 w 79"/>
                <a:gd name="T53" fmla="*/ 71 h 79"/>
                <a:gd name="T54" fmla="*/ 57 w 79"/>
                <a:gd name="T55" fmla="*/ 67 h 79"/>
                <a:gd name="T56" fmla="*/ 64 w 79"/>
                <a:gd name="T57" fmla="*/ 70 h 79"/>
                <a:gd name="T58" fmla="*/ 70 w 79"/>
                <a:gd name="T59" fmla="*/ 64 h 79"/>
                <a:gd name="T60" fmla="*/ 67 w 79"/>
                <a:gd name="T61" fmla="*/ 57 h 79"/>
                <a:gd name="T62" fmla="*/ 71 w 79"/>
                <a:gd name="T63" fmla="*/ 47 h 79"/>
                <a:gd name="T64" fmla="*/ 79 w 79"/>
                <a:gd name="T65" fmla="*/ 44 h 79"/>
                <a:gd name="T66" fmla="*/ 39 w 79"/>
                <a:gd name="T67" fmla="*/ 57 h 79"/>
                <a:gd name="T68" fmla="*/ 22 w 79"/>
                <a:gd name="T69" fmla="*/ 39 h 79"/>
                <a:gd name="T70" fmla="*/ 39 w 79"/>
                <a:gd name="T71" fmla="*/ 22 h 79"/>
                <a:gd name="T72" fmla="*/ 57 w 79"/>
                <a:gd name="T73" fmla="*/ 39 h 79"/>
                <a:gd name="T74" fmla="*/ 39 w 79"/>
                <a:gd name="T75" fmla="*/ 5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9" h="79">
                  <a:moveTo>
                    <a:pt x="79" y="44"/>
                  </a:moveTo>
                  <a:cubicBezTo>
                    <a:pt x="79" y="35"/>
                    <a:pt x="79" y="35"/>
                    <a:pt x="79" y="35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0" y="29"/>
                    <a:pt x="69" y="25"/>
                    <a:pt x="67" y="22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4" y="10"/>
                    <a:pt x="50" y="9"/>
                    <a:pt x="47" y="8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9" y="9"/>
                    <a:pt x="25" y="10"/>
                    <a:pt x="22" y="1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0" y="25"/>
                    <a:pt x="9" y="29"/>
                    <a:pt x="8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9" y="50"/>
                    <a:pt x="10" y="54"/>
                    <a:pt x="12" y="57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5" y="69"/>
                    <a:pt x="29" y="70"/>
                    <a:pt x="32" y="71"/>
                  </a:cubicBezTo>
                  <a:cubicBezTo>
                    <a:pt x="35" y="79"/>
                    <a:pt x="35" y="79"/>
                    <a:pt x="3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50" y="70"/>
                    <a:pt x="54" y="69"/>
                    <a:pt x="57" y="67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9" y="54"/>
                    <a:pt x="70" y="50"/>
                    <a:pt x="71" y="47"/>
                  </a:cubicBezTo>
                  <a:lnTo>
                    <a:pt x="79" y="44"/>
                  </a:lnTo>
                  <a:close/>
                  <a:moveTo>
                    <a:pt x="39" y="57"/>
                  </a:moveTo>
                  <a:cubicBezTo>
                    <a:pt x="30" y="57"/>
                    <a:pt x="22" y="49"/>
                    <a:pt x="22" y="39"/>
                  </a:cubicBezTo>
                  <a:cubicBezTo>
                    <a:pt x="22" y="30"/>
                    <a:pt x="30" y="22"/>
                    <a:pt x="39" y="22"/>
                  </a:cubicBezTo>
                  <a:cubicBezTo>
                    <a:pt x="49" y="22"/>
                    <a:pt x="57" y="30"/>
                    <a:pt x="57" y="39"/>
                  </a:cubicBezTo>
                  <a:cubicBezTo>
                    <a:pt x="57" y="49"/>
                    <a:pt x="49" y="57"/>
                    <a:pt x="39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3" name="Freeform 230"/>
            <p:cNvSpPr>
              <a:spLocks noEditPoints="1"/>
            </p:cNvSpPr>
            <p:nvPr/>
          </p:nvSpPr>
          <p:spPr bwMode="auto">
            <a:xfrm>
              <a:off x="4136075" y="5340879"/>
              <a:ext cx="157163" cy="157162"/>
            </a:xfrm>
            <a:custGeom>
              <a:avLst/>
              <a:gdLst>
                <a:gd name="T0" fmla="*/ 118 w 124"/>
                <a:gd name="T1" fmla="*/ 92 h 124"/>
                <a:gd name="T2" fmla="*/ 124 w 124"/>
                <a:gd name="T3" fmla="*/ 78 h 124"/>
                <a:gd name="T4" fmla="*/ 113 w 124"/>
                <a:gd name="T5" fmla="*/ 70 h 124"/>
                <a:gd name="T6" fmla="*/ 113 w 124"/>
                <a:gd name="T7" fmla="*/ 52 h 124"/>
                <a:gd name="T8" fmla="*/ 123 w 124"/>
                <a:gd name="T9" fmla="*/ 43 h 124"/>
                <a:gd name="T10" fmla="*/ 117 w 124"/>
                <a:gd name="T11" fmla="*/ 30 h 124"/>
                <a:gd name="T12" fmla="*/ 103 w 124"/>
                <a:gd name="T13" fmla="*/ 31 h 124"/>
                <a:gd name="T14" fmla="*/ 91 w 124"/>
                <a:gd name="T15" fmla="*/ 19 h 124"/>
                <a:gd name="T16" fmla="*/ 91 w 124"/>
                <a:gd name="T17" fmla="*/ 6 h 124"/>
                <a:gd name="T18" fmla="*/ 78 w 124"/>
                <a:gd name="T19" fmla="*/ 0 h 124"/>
                <a:gd name="T20" fmla="*/ 69 w 124"/>
                <a:gd name="T21" fmla="*/ 11 h 124"/>
                <a:gd name="T22" fmla="*/ 52 w 124"/>
                <a:gd name="T23" fmla="*/ 11 h 124"/>
                <a:gd name="T24" fmla="*/ 43 w 124"/>
                <a:gd name="T25" fmla="*/ 1 h 124"/>
                <a:gd name="T26" fmla="*/ 29 w 124"/>
                <a:gd name="T27" fmla="*/ 7 h 124"/>
                <a:gd name="T28" fmla="*/ 30 w 124"/>
                <a:gd name="T29" fmla="*/ 21 h 124"/>
                <a:gd name="T30" fmla="*/ 18 w 124"/>
                <a:gd name="T31" fmla="*/ 33 h 124"/>
                <a:gd name="T32" fmla="*/ 5 w 124"/>
                <a:gd name="T33" fmla="*/ 33 h 124"/>
                <a:gd name="T34" fmla="*/ 0 w 124"/>
                <a:gd name="T35" fmla="*/ 46 h 124"/>
                <a:gd name="T36" fmla="*/ 10 w 124"/>
                <a:gd name="T37" fmla="*/ 55 h 124"/>
                <a:gd name="T38" fmla="*/ 10 w 124"/>
                <a:gd name="T39" fmla="*/ 72 h 124"/>
                <a:gd name="T40" fmla="*/ 1 w 124"/>
                <a:gd name="T41" fmla="*/ 81 h 124"/>
                <a:gd name="T42" fmla="*/ 7 w 124"/>
                <a:gd name="T43" fmla="*/ 95 h 124"/>
                <a:gd name="T44" fmla="*/ 20 w 124"/>
                <a:gd name="T45" fmla="*/ 94 h 124"/>
                <a:gd name="T46" fmla="*/ 33 w 124"/>
                <a:gd name="T47" fmla="*/ 106 h 124"/>
                <a:gd name="T48" fmla="*/ 32 w 124"/>
                <a:gd name="T49" fmla="*/ 119 h 124"/>
                <a:gd name="T50" fmla="*/ 46 w 124"/>
                <a:gd name="T51" fmla="*/ 124 h 124"/>
                <a:gd name="T52" fmla="*/ 54 w 124"/>
                <a:gd name="T53" fmla="*/ 114 h 124"/>
                <a:gd name="T54" fmla="*/ 72 w 124"/>
                <a:gd name="T55" fmla="*/ 114 h 124"/>
                <a:gd name="T56" fmla="*/ 81 w 124"/>
                <a:gd name="T57" fmla="*/ 123 h 124"/>
                <a:gd name="T58" fmla="*/ 94 w 124"/>
                <a:gd name="T59" fmla="*/ 117 h 124"/>
                <a:gd name="T60" fmla="*/ 93 w 124"/>
                <a:gd name="T61" fmla="*/ 104 h 124"/>
                <a:gd name="T62" fmla="*/ 105 w 124"/>
                <a:gd name="T63" fmla="*/ 91 h 124"/>
                <a:gd name="T64" fmla="*/ 118 w 124"/>
                <a:gd name="T65" fmla="*/ 92 h 124"/>
                <a:gd name="T66" fmla="*/ 48 w 124"/>
                <a:gd name="T67" fmla="*/ 97 h 124"/>
                <a:gd name="T68" fmla="*/ 27 w 124"/>
                <a:gd name="T69" fmla="*/ 49 h 124"/>
                <a:gd name="T70" fmla="*/ 75 w 124"/>
                <a:gd name="T71" fmla="*/ 28 h 124"/>
                <a:gd name="T72" fmla="*/ 96 w 124"/>
                <a:gd name="T73" fmla="*/ 76 h 124"/>
                <a:gd name="T74" fmla="*/ 48 w 124"/>
                <a:gd name="T75" fmla="*/ 9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18" y="92"/>
                  </a:moveTo>
                  <a:cubicBezTo>
                    <a:pt x="124" y="78"/>
                    <a:pt x="124" y="78"/>
                    <a:pt x="124" y="78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4" y="64"/>
                    <a:pt x="114" y="58"/>
                    <a:pt x="113" y="52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100" y="26"/>
                    <a:pt x="96" y="22"/>
                    <a:pt x="91" y="19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63" y="10"/>
                    <a:pt x="57" y="10"/>
                    <a:pt x="52" y="1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6" y="24"/>
                    <a:pt x="22" y="28"/>
                    <a:pt x="18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9" y="61"/>
                    <a:pt x="9" y="67"/>
                    <a:pt x="10" y="72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7" y="95"/>
                    <a:pt x="7" y="95"/>
                    <a:pt x="7" y="95"/>
                  </a:cubicBezTo>
                  <a:cubicBezTo>
                    <a:pt x="20" y="94"/>
                    <a:pt x="20" y="94"/>
                    <a:pt x="20" y="94"/>
                  </a:cubicBezTo>
                  <a:cubicBezTo>
                    <a:pt x="23" y="98"/>
                    <a:pt x="28" y="102"/>
                    <a:pt x="33" y="106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46" y="124"/>
                    <a:pt x="46" y="124"/>
                    <a:pt x="46" y="124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60" y="115"/>
                    <a:pt x="66" y="115"/>
                    <a:pt x="72" y="114"/>
                  </a:cubicBezTo>
                  <a:cubicBezTo>
                    <a:pt x="81" y="123"/>
                    <a:pt x="81" y="123"/>
                    <a:pt x="81" y="123"/>
                  </a:cubicBezTo>
                  <a:cubicBezTo>
                    <a:pt x="94" y="117"/>
                    <a:pt x="94" y="117"/>
                    <a:pt x="94" y="117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8" y="101"/>
                    <a:pt x="102" y="96"/>
                    <a:pt x="105" y="91"/>
                  </a:cubicBezTo>
                  <a:lnTo>
                    <a:pt x="118" y="92"/>
                  </a:lnTo>
                  <a:close/>
                  <a:moveTo>
                    <a:pt x="48" y="97"/>
                  </a:moveTo>
                  <a:cubicBezTo>
                    <a:pt x="29" y="90"/>
                    <a:pt x="20" y="68"/>
                    <a:pt x="27" y="49"/>
                  </a:cubicBezTo>
                  <a:cubicBezTo>
                    <a:pt x="34" y="30"/>
                    <a:pt x="56" y="20"/>
                    <a:pt x="75" y="28"/>
                  </a:cubicBezTo>
                  <a:cubicBezTo>
                    <a:pt x="94" y="35"/>
                    <a:pt x="104" y="57"/>
                    <a:pt x="96" y="76"/>
                  </a:cubicBezTo>
                  <a:cubicBezTo>
                    <a:pt x="89" y="95"/>
                    <a:pt x="67" y="104"/>
                    <a:pt x="48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4" name="Freeform 231"/>
            <p:cNvSpPr>
              <a:spLocks noEditPoints="1"/>
            </p:cNvSpPr>
            <p:nvPr/>
          </p:nvSpPr>
          <p:spPr bwMode="auto">
            <a:xfrm>
              <a:off x="4063050" y="5285317"/>
              <a:ext cx="395288" cy="268287"/>
            </a:xfrm>
            <a:custGeom>
              <a:avLst/>
              <a:gdLst>
                <a:gd name="T0" fmla="*/ 41 w 313"/>
                <a:gd name="T1" fmla="*/ 212 h 212"/>
                <a:gd name="T2" fmla="*/ 272 w 313"/>
                <a:gd name="T3" fmla="*/ 212 h 212"/>
                <a:gd name="T4" fmla="*/ 313 w 313"/>
                <a:gd name="T5" fmla="*/ 175 h 212"/>
                <a:gd name="T6" fmla="*/ 313 w 313"/>
                <a:gd name="T7" fmla="*/ 171 h 212"/>
                <a:gd name="T8" fmla="*/ 313 w 313"/>
                <a:gd name="T9" fmla="*/ 41 h 212"/>
                <a:gd name="T10" fmla="*/ 272 w 313"/>
                <a:gd name="T11" fmla="*/ 0 h 212"/>
                <a:gd name="T12" fmla="*/ 245 w 313"/>
                <a:gd name="T13" fmla="*/ 0 h 212"/>
                <a:gd name="T14" fmla="*/ 229 w 313"/>
                <a:gd name="T15" fmla="*/ 0 h 212"/>
                <a:gd name="T16" fmla="*/ 41 w 313"/>
                <a:gd name="T17" fmla="*/ 0 h 212"/>
                <a:gd name="T18" fmla="*/ 0 w 313"/>
                <a:gd name="T19" fmla="*/ 41 h 212"/>
                <a:gd name="T20" fmla="*/ 0 w 313"/>
                <a:gd name="T21" fmla="*/ 171 h 212"/>
                <a:gd name="T22" fmla="*/ 0 w 313"/>
                <a:gd name="T23" fmla="*/ 175 h 212"/>
                <a:gd name="T24" fmla="*/ 41 w 313"/>
                <a:gd name="T25" fmla="*/ 212 h 212"/>
                <a:gd name="T26" fmla="*/ 35 w 313"/>
                <a:gd name="T27" fmla="*/ 30 h 212"/>
                <a:gd name="T28" fmla="*/ 245 w 313"/>
                <a:gd name="T29" fmla="*/ 30 h 212"/>
                <a:gd name="T30" fmla="*/ 269 w 313"/>
                <a:gd name="T31" fmla="*/ 30 h 212"/>
                <a:gd name="T32" fmla="*/ 278 w 313"/>
                <a:gd name="T33" fmla="*/ 30 h 212"/>
                <a:gd name="T34" fmla="*/ 278 w 313"/>
                <a:gd name="T35" fmla="*/ 128 h 212"/>
                <a:gd name="T36" fmla="*/ 278 w 313"/>
                <a:gd name="T37" fmla="*/ 128 h 212"/>
                <a:gd name="T38" fmla="*/ 278 w 313"/>
                <a:gd name="T39" fmla="*/ 182 h 212"/>
                <a:gd name="T40" fmla="*/ 35 w 313"/>
                <a:gd name="T41" fmla="*/ 182 h 212"/>
                <a:gd name="T42" fmla="*/ 35 w 313"/>
                <a:gd name="T43" fmla="*/ 128 h 212"/>
                <a:gd name="T44" fmla="*/ 35 w 313"/>
                <a:gd name="T45" fmla="*/ 128 h 212"/>
                <a:gd name="T46" fmla="*/ 35 w 313"/>
                <a:gd name="T47" fmla="*/ 3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3" h="212">
                  <a:moveTo>
                    <a:pt x="41" y="212"/>
                  </a:moveTo>
                  <a:cubicBezTo>
                    <a:pt x="272" y="212"/>
                    <a:pt x="272" y="212"/>
                    <a:pt x="272" y="212"/>
                  </a:cubicBezTo>
                  <a:cubicBezTo>
                    <a:pt x="293" y="212"/>
                    <a:pt x="311" y="196"/>
                    <a:pt x="313" y="175"/>
                  </a:cubicBezTo>
                  <a:cubicBezTo>
                    <a:pt x="313" y="174"/>
                    <a:pt x="313" y="173"/>
                    <a:pt x="313" y="171"/>
                  </a:cubicBezTo>
                  <a:cubicBezTo>
                    <a:pt x="313" y="41"/>
                    <a:pt x="313" y="41"/>
                    <a:pt x="313" y="41"/>
                  </a:cubicBezTo>
                  <a:cubicBezTo>
                    <a:pt x="313" y="18"/>
                    <a:pt x="295" y="0"/>
                    <a:pt x="272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0" y="173"/>
                    <a:pt x="0" y="174"/>
                    <a:pt x="0" y="175"/>
                  </a:cubicBezTo>
                  <a:cubicBezTo>
                    <a:pt x="2" y="196"/>
                    <a:pt x="20" y="212"/>
                    <a:pt x="41" y="212"/>
                  </a:cubicBezTo>
                  <a:close/>
                  <a:moveTo>
                    <a:pt x="35" y="30"/>
                  </a:moveTo>
                  <a:cubicBezTo>
                    <a:pt x="245" y="30"/>
                    <a:pt x="245" y="30"/>
                    <a:pt x="245" y="30"/>
                  </a:cubicBezTo>
                  <a:cubicBezTo>
                    <a:pt x="269" y="30"/>
                    <a:pt x="269" y="30"/>
                    <a:pt x="269" y="30"/>
                  </a:cubicBezTo>
                  <a:cubicBezTo>
                    <a:pt x="278" y="30"/>
                    <a:pt x="278" y="30"/>
                    <a:pt x="278" y="30"/>
                  </a:cubicBezTo>
                  <a:cubicBezTo>
                    <a:pt x="278" y="128"/>
                    <a:pt x="278" y="128"/>
                    <a:pt x="278" y="128"/>
                  </a:cubicBezTo>
                  <a:cubicBezTo>
                    <a:pt x="278" y="128"/>
                    <a:pt x="278" y="128"/>
                    <a:pt x="278" y="128"/>
                  </a:cubicBezTo>
                  <a:cubicBezTo>
                    <a:pt x="278" y="182"/>
                    <a:pt x="278" y="182"/>
                    <a:pt x="278" y="182"/>
                  </a:cubicBezTo>
                  <a:cubicBezTo>
                    <a:pt x="35" y="182"/>
                    <a:pt x="35" y="182"/>
                    <a:pt x="35" y="182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5" y="128"/>
                    <a:pt x="35" y="128"/>
                    <a:pt x="35" y="128"/>
                  </a:cubicBezTo>
                  <a:lnTo>
                    <a:pt x="3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5" name="Freeform 232"/>
            <p:cNvSpPr>
              <a:spLocks noEditPoints="1"/>
            </p:cNvSpPr>
            <p:nvPr/>
          </p:nvSpPr>
          <p:spPr bwMode="auto">
            <a:xfrm>
              <a:off x="4048763" y="5572654"/>
              <a:ext cx="422275" cy="46037"/>
            </a:xfrm>
            <a:custGeom>
              <a:avLst/>
              <a:gdLst>
                <a:gd name="T0" fmla="*/ 197 w 334"/>
                <a:gd name="T1" fmla="*/ 0 h 37"/>
                <a:gd name="T2" fmla="*/ 197 w 334"/>
                <a:gd name="T3" fmla="*/ 11 h 37"/>
                <a:gd name="T4" fmla="*/ 131 w 334"/>
                <a:gd name="T5" fmla="*/ 11 h 37"/>
                <a:gd name="T6" fmla="*/ 131 w 334"/>
                <a:gd name="T7" fmla="*/ 0 h 37"/>
                <a:gd name="T8" fmla="*/ 0 w 334"/>
                <a:gd name="T9" fmla="*/ 0 h 37"/>
                <a:gd name="T10" fmla="*/ 29 w 334"/>
                <a:gd name="T11" fmla="*/ 37 h 37"/>
                <a:gd name="T12" fmla="*/ 305 w 334"/>
                <a:gd name="T13" fmla="*/ 37 h 37"/>
                <a:gd name="T14" fmla="*/ 334 w 334"/>
                <a:gd name="T15" fmla="*/ 0 h 37"/>
                <a:gd name="T16" fmla="*/ 197 w 334"/>
                <a:gd name="T17" fmla="*/ 0 h 37"/>
                <a:gd name="T18" fmla="*/ 270 w 334"/>
                <a:gd name="T19" fmla="*/ 24 h 37"/>
                <a:gd name="T20" fmla="*/ 240 w 334"/>
                <a:gd name="T21" fmla="*/ 24 h 37"/>
                <a:gd name="T22" fmla="*/ 240 w 334"/>
                <a:gd name="T23" fmla="*/ 14 h 37"/>
                <a:gd name="T24" fmla="*/ 270 w 334"/>
                <a:gd name="T25" fmla="*/ 14 h 37"/>
                <a:gd name="T26" fmla="*/ 270 w 334"/>
                <a:gd name="T27" fmla="*/ 24 h 37"/>
                <a:gd name="T28" fmla="*/ 311 w 334"/>
                <a:gd name="T29" fmla="*/ 24 h 37"/>
                <a:gd name="T30" fmla="*/ 281 w 334"/>
                <a:gd name="T31" fmla="*/ 24 h 37"/>
                <a:gd name="T32" fmla="*/ 281 w 334"/>
                <a:gd name="T33" fmla="*/ 14 h 37"/>
                <a:gd name="T34" fmla="*/ 311 w 334"/>
                <a:gd name="T35" fmla="*/ 14 h 37"/>
                <a:gd name="T36" fmla="*/ 311 w 334"/>
                <a:gd name="T37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4" h="37">
                  <a:moveTo>
                    <a:pt x="197" y="0"/>
                  </a:moveTo>
                  <a:cubicBezTo>
                    <a:pt x="197" y="11"/>
                    <a:pt x="197" y="11"/>
                    <a:pt x="197" y="11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13" y="37"/>
                    <a:pt x="29" y="37"/>
                  </a:cubicBezTo>
                  <a:cubicBezTo>
                    <a:pt x="305" y="37"/>
                    <a:pt x="305" y="37"/>
                    <a:pt x="305" y="37"/>
                  </a:cubicBezTo>
                  <a:cubicBezTo>
                    <a:pt x="321" y="37"/>
                    <a:pt x="333" y="19"/>
                    <a:pt x="334" y="0"/>
                  </a:cubicBezTo>
                  <a:lnTo>
                    <a:pt x="197" y="0"/>
                  </a:lnTo>
                  <a:close/>
                  <a:moveTo>
                    <a:pt x="270" y="24"/>
                  </a:moveTo>
                  <a:cubicBezTo>
                    <a:pt x="240" y="24"/>
                    <a:pt x="240" y="24"/>
                    <a:pt x="240" y="2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70" y="14"/>
                    <a:pt x="270" y="14"/>
                    <a:pt x="270" y="14"/>
                  </a:cubicBezTo>
                  <a:lnTo>
                    <a:pt x="270" y="24"/>
                  </a:lnTo>
                  <a:close/>
                  <a:moveTo>
                    <a:pt x="311" y="24"/>
                  </a:moveTo>
                  <a:cubicBezTo>
                    <a:pt x="281" y="24"/>
                    <a:pt x="281" y="24"/>
                    <a:pt x="281" y="24"/>
                  </a:cubicBezTo>
                  <a:cubicBezTo>
                    <a:pt x="281" y="14"/>
                    <a:pt x="281" y="14"/>
                    <a:pt x="281" y="14"/>
                  </a:cubicBezTo>
                  <a:cubicBezTo>
                    <a:pt x="311" y="14"/>
                    <a:pt x="311" y="14"/>
                    <a:pt x="311" y="14"/>
                  </a:cubicBezTo>
                  <a:lnTo>
                    <a:pt x="31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  <p:sp>
        <p:nvSpPr>
          <p:cNvPr id="76" name="Freeform 12"/>
          <p:cNvSpPr>
            <a:spLocks noChangeAspect="1" noEditPoints="1"/>
          </p:cNvSpPr>
          <p:nvPr/>
        </p:nvSpPr>
        <p:spPr bwMode="auto">
          <a:xfrm>
            <a:off x="8019530" y="3841419"/>
            <a:ext cx="196560" cy="226217"/>
          </a:xfrm>
          <a:custGeom>
            <a:avLst/>
            <a:gdLst>
              <a:gd name="T0" fmla="*/ 842 w 2016"/>
              <a:gd name="T1" fmla="*/ 530 h 2325"/>
              <a:gd name="T2" fmla="*/ 758 w 2016"/>
              <a:gd name="T3" fmla="*/ 530 h 2325"/>
              <a:gd name="T4" fmla="*/ 877 w 2016"/>
              <a:gd name="T5" fmla="*/ 671 h 2325"/>
              <a:gd name="T6" fmla="*/ 964 w 2016"/>
              <a:gd name="T7" fmla="*/ 556 h 2325"/>
              <a:gd name="T8" fmla="*/ 1052 w 2016"/>
              <a:gd name="T9" fmla="*/ 585 h 2325"/>
              <a:gd name="T10" fmla="*/ 1292 w 2016"/>
              <a:gd name="T11" fmla="*/ 671 h 2325"/>
              <a:gd name="T12" fmla="*/ 1379 w 2016"/>
              <a:gd name="T13" fmla="*/ 474 h 2325"/>
              <a:gd name="T14" fmla="*/ 1139 w 2016"/>
              <a:gd name="T15" fmla="*/ 388 h 2325"/>
              <a:gd name="T16" fmla="*/ 1052 w 2016"/>
              <a:gd name="T17" fmla="*/ 498 h 2325"/>
              <a:gd name="T18" fmla="*/ 964 w 2016"/>
              <a:gd name="T19" fmla="*/ 474 h 2325"/>
              <a:gd name="T20" fmla="*/ 724 w 2016"/>
              <a:gd name="T21" fmla="*/ 388 h 2325"/>
              <a:gd name="T22" fmla="*/ 637 w 2016"/>
              <a:gd name="T23" fmla="*/ 585 h 2325"/>
              <a:gd name="T24" fmla="*/ 877 w 2016"/>
              <a:gd name="T25" fmla="*/ 671 h 2325"/>
              <a:gd name="T26" fmla="*/ 1139 w 2016"/>
              <a:gd name="T27" fmla="*/ 439 h 2325"/>
              <a:gd name="T28" fmla="*/ 1328 w 2016"/>
              <a:gd name="T29" fmla="*/ 474 h 2325"/>
              <a:gd name="T30" fmla="*/ 1292 w 2016"/>
              <a:gd name="T31" fmla="*/ 620 h 2325"/>
              <a:gd name="T32" fmla="*/ 1103 w 2016"/>
              <a:gd name="T33" fmla="*/ 585 h 2325"/>
              <a:gd name="T34" fmla="*/ 688 w 2016"/>
              <a:gd name="T35" fmla="*/ 585 h 2325"/>
              <a:gd name="T36" fmla="*/ 724 w 2016"/>
              <a:gd name="T37" fmla="*/ 439 h 2325"/>
              <a:gd name="T38" fmla="*/ 913 w 2016"/>
              <a:gd name="T39" fmla="*/ 474 h 2325"/>
              <a:gd name="T40" fmla="*/ 877 w 2016"/>
              <a:gd name="T41" fmla="*/ 620 h 2325"/>
              <a:gd name="T42" fmla="*/ 688 w 2016"/>
              <a:gd name="T43" fmla="*/ 585 h 2325"/>
              <a:gd name="T44" fmla="*/ 1258 w 2016"/>
              <a:gd name="T45" fmla="*/ 530 h 2325"/>
              <a:gd name="T46" fmla="*/ 1174 w 2016"/>
              <a:gd name="T47" fmla="*/ 530 h 2325"/>
              <a:gd name="T48" fmla="*/ 1064 w 2016"/>
              <a:gd name="T49" fmla="*/ 1333 h 2325"/>
              <a:gd name="T50" fmla="*/ 1139 w 2016"/>
              <a:gd name="T51" fmla="*/ 1186 h 2325"/>
              <a:gd name="T52" fmla="*/ 895 w 2016"/>
              <a:gd name="T53" fmla="*/ 1147 h 2325"/>
              <a:gd name="T54" fmla="*/ 927 w 2016"/>
              <a:gd name="T55" fmla="*/ 1244 h 2325"/>
              <a:gd name="T56" fmla="*/ 852 w 2016"/>
              <a:gd name="T57" fmla="*/ 1954 h 2325"/>
              <a:gd name="T58" fmla="*/ 979 w 2016"/>
              <a:gd name="T59" fmla="*/ 2153 h 2325"/>
              <a:gd name="T60" fmla="*/ 1139 w 2016"/>
              <a:gd name="T61" fmla="*/ 2043 h 2325"/>
              <a:gd name="T62" fmla="*/ 1064 w 2016"/>
              <a:gd name="T63" fmla="*/ 1333 h 2325"/>
              <a:gd name="T64" fmla="*/ 1174 w 2016"/>
              <a:gd name="T65" fmla="*/ 2275 h 2325"/>
              <a:gd name="T66" fmla="*/ 1965 w 2016"/>
              <a:gd name="T67" fmla="*/ 2325 h 2325"/>
              <a:gd name="T68" fmla="*/ 2016 w 2016"/>
              <a:gd name="T69" fmla="*/ 2002 h 2325"/>
              <a:gd name="T70" fmla="*/ 614 w 2016"/>
              <a:gd name="T71" fmla="*/ 1150 h 2325"/>
              <a:gd name="T72" fmla="*/ 0 w 2016"/>
              <a:gd name="T73" fmla="*/ 2274 h 2325"/>
              <a:gd name="T74" fmla="*/ 801 w 2016"/>
              <a:gd name="T75" fmla="*/ 2325 h 2325"/>
              <a:gd name="T76" fmla="*/ 614 w 2016"/>
              <a:gd name="T77" fmla="*/ 1150 h 2325"/>
              <a:gd name="T78" fmla="*/ 1542 w 2016"/>
              <a:gd name="T79" fmla="*/ 534 h 2325"/>
              <a:gd name="T80" fmla="*/ 474 w 2016"/>
              <a:gd name="T81" fmla="*/ 534 h 2325"/>
              <a:gd name="T82" fmla="*/ 670 w 2016"/>
              <a:gd name="T83" fmla="*/ 196 h 2325"/>
              <a:gd name="T84" fmla="*/ 1346 w 2016"/>
              <a:gd name="T85" fmla="*/ 196 h 2325"/>
              <a:gd name="T86" fmla="*/ 1346 w 2016"/>
              <a:gd name="T87" fmla="*/ 872 h 2325"/>
              <a:gd name="T88" fmla="*/ 670 w 2016"/>
              <a:gd name="T89" fmla="*/ 872 h 2325"/>
              <a:gd name="T90" fmla="*/ 670 w 2016"/>
              <a:gd name="T91" fmla="*/ 196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016" h="2325">
                <a:moveTo>
                  <a:pt x="800" y="571"/>
                </a:moveTo>
                <a:cubicBezTo>
                  <a:pt x="824" y="571"/>
                  <a:pt x="842" y="553"/>
                  <a:pt x="842" y="530"/>
                </a:cubicBezTo>
                <a:cubicBezTo>
                  <a:pt x="842" y="506"/>
                  <a:pt x="824" y="488"/>
                  <a:pt x="800" y="488"/>
                </a:cubicBezTo>
                <a:cubicBezTo>
                  <a:pt x="777" y="488"/>
                  <a:pt x="758" y="506"/>
                  <a:pt x="758" y="530"/>
                </a:cubicBezTo>
                <a:cubicBezTo>
                  <a:pt x="758" y="553"/>
                  <a:pt x="777" y="571"/>
                  <a:pt x="800" y="571"/>
                </a:cubicBezTo>
                <a:close/>
                <a:moveTo>
                  <a:pt x="877" y="671"/>
                </a:moveTo>
                <a:cubicBezTo>
                  <a:pt x="925" y="671"/>
                  <a:pt x="964" y="632"/>
                  <a:pt x="964" y="585"/>
                </a:cubicBezTo>
                <a:cubicBezTo>
                  <a:pt x="964" y="556"/>
                  <a:pt x="964" y="556"/>
                  <a:pt x="964" y="556"/>
                </a:cubicBezTo>
                <a:cubicBezTo>
                  <a:pt x="1052" y="556"/>
                  <a:pt x="1052" y="556"/>
                  <a:pt x="1052" y="556"/>
                </a:cubicBezTo>
                <a:cubicBezTo>
                  <a:pt x="1052" y="585"/>
                  <a:pt x="1052" y="585"/>
                  <a:pt x="1052" y="585"/>
                </a:cubicBezTo>
                <a:cubicBezTo>
                  <a:pt x="1052" y="632"/>
                  <a:pt x="1091" y="671"/>
                  <a:pt x="1139" y="671"/>
                </a:cubicBezTo>
                <a:cubicBezTo>
                  <a:pt x="1292" y="671"/>
                  <a:pt x="1292" y="671"/>
                  <a:pt x="1292" y="671"/>
                </a:cubicBezTo>
                <a:cubicBezTo>
                  <a:pt x="1340" y="671"/>
                  <a:pt x="1379" y="632"/>
                  <a:pt x="1379" y="585"/>
                </a:cubicBezTo>
                <a:cubicBezTo>
                  <a:pt x="1379" y="474"/>
                  <a:pt x="1379" y="474"/>
                  <a:pt x="1379" y="474"/>
                </a:cubicBezTo>
                <a:cubicBezTo>
                  <a:pt x="1379" y="427"/>
                  <a:pt x="1340" y="388"/>
                  <a:pt x="1292" y="388"/>
                </a:cubicBezTo>
                <a:cubicBezTo>
                  <a:pt x="1139" y="388"/>
                  <a:pt x="1139" y="388"/>
                  <a:pt x="1139" y="388"/>
                </a:cubicBezTo>
                <a:cubicBezTo>
                  <a:pt x="1091" y="388"/>
                  <a:pt x="1052" y="427"/>
                  <a:pt x="1052" y="474"/>
                </a:cubicBezTo>
                <a:cubicBezTo>
                  <a:pt x="1052" y="498"/>
                  <a:pt x="1052" y="498"/>
                  <a:pt x="1052" y="498"/>
                </a:cubicBezTo>
                <a:cubicBezTo>
                  <a:pt x="964" y="498"/>
                  <a:pt x="964" y="498"/>
                  <a:pt x="964" y="498"/>
                </a:cubicBezTo>
                <a:cubicBezTo>
                  <a:pt x="964" y="474"/>
                  <a:pt x="964" y="474"/>
                  <a:pt x="964" y="474"/>
                </a:cubicBezTo>
                <a:cubicBezTo>
                  <a:pt x="964" y="427"/>
                  <a:pt x="925" y="388"/>
                  <a:pt x="877" y="388"/>
                </a:cubicBezTo>
                <a:cubicBezTo>
                  <a:pt x="724" y="388"/>
                  <a:pt x="724" y="388"/>
                  <a:pt x="724" y="388"/>
                </a:cubicBezTo>
                <a:cubicBezTo>
                  <a:pt x="676" y="388"/>
                  <a:pt x="637" y="427"/>
                  <a:pt x="637" y="474"/>
                </a:cubicBezTo>
                <a:cubicBezTo>
                  <a:pt x="637" y="585"/>
                  <a:pt x="637" y="585"/>
                  <a:pt x="637" y="585"/>
                </a:cubicBezTo>
                <a:cubicBezTo>
                  <a:pt x="637" y="632"/>
                  <a:pt x="676" y="671"/>
                  <a:pt x="724" y="671"/>
                </a:cubicBezTo>
                <a:lnTo>
                  <a:pt x="877" y="671"/>
                </a:lnTo>
                <a:close/>
                <a:moveTo>
                  <a:pt x="1103" y="474"/>
                </a:moveTo>
                <a:cubicBezTo>
                  <a:pt x="1103" y="455"/>
                  <a:pt x="1119" y="439"/>
                  <a:pt x="1139" y="439"/>
                </a:cubicBezTo>
                <a:cubicBezTo>
                  <a:pt x="1292" y="439"/>
                  <a:pt x="1292" y="439"/>
                  <a:pt x="1292" y="439"/>
                </a:cubicBezTo>
                <a:cubicBezTo>
                  <a:pt x="1312" y="439"/>
                  <a:pt x="1328" y="455"/>
                  <a:pt x="1328" y="474"/>
                </a:cubicBezTo>
                <a:cubicBezTo>
                  <a:pt x="1328" y="585"/>
                  <a:pt x="1328" y="585"/>
                  <a:pt x="1328" y="585"/>
                </a:cubicBezTo>
                <a:cubicBezTo>
                  <a:pt x="1328" y="604"/>
                  <a:pt x="1312" y="620"/>
                  <a:pt x="1292" y="620"/>
                </a:cubicBezTo>
                <a:cubicBezTo>
                  <a:pt x="1139" y="620"/>
                  <a:pt x="1139" y="620"/>
                  <a:pt x="1139" y="620"/>
                </a:cubicBezTo>
                <a:cubicBezTo>
                  <a:pt x="1119" y="620"/>
                  <a:pt x="1103" y="604"/>
                  <a:pt x="1103" y="585"/>
                </a:cubicBezTo>
                <a:lnTo>
                  <a:pt x="1103" y="474"/>
                </a:lnTo>
                <a:close/>
                <a:moveTo>
                  <a:pt x="688" y="585"/>
                </a:moveTo>
                <a:cubicBezTo>
                  <a:pt x="688" y="474"/>
                  <a:pt x="688" y="474"/>
                  <a:pt x="688" y="474"/>
                </a:cubicBezTo>
                <a:cubicBezTo>
                  <a:pt x="688" y="455"/>
                  <a:pt x="704" y="439"/>
                  <a:pt x="724" y="439"/>
                </a:cubicBezTo>
                <a:cubicBezTo>
                  <a:pt x="877" y="439"/>
                  <a:pt x="877" y="439"/>
                  <a:pt x="877" y="439"/>
                </a:cubicBezTo>
                <a:cubicBezTo>
                  <a:pt x="897" y="439"/>
                  <a:pt x="913" y="455"/>
                  <a:pt x="913" y="474"/>
                </a:cubicBezTo>
                <a:cubicBezTo>
                  <a:pt x="913" y="585"/>
                  <a:pt x="913" y="585"/>
                  <a:pt x="913" y="585"/>
                </a:cubicBezTo>
                <a:cubicBezTo>
                  <a:pt x="913" y="604"/>
                  <a:pt x="897" y="620"/>
                  <a:pt x="877" y="620"/>
                </a:cubicBezTo>
                <a:cubicBezTo>
                  <a:pt x="724" y="620"/>
                  <a:pt x="724" y="620"/>
                  <a:pt x="724" y="620"/>
                </a:cubicBezTo>
                <a:cubicBezTo>
                  <a:pt x="704" y="620"/>
                  <a:pt x="688" y="604"/>
                  <a:pt x="688" y="585"/>
                </a:cubicBezTo>
                <a:close/>
                <a:moveTo>
                  <a:pt x="1216" y="571"/>
                </a:moveTo>
                <a:cubicBezTo>
                  <a:pt x="1239" y="571"/>
                  <a:pt x="1258" y="553"/>
                  <a:pt x="1258" y="530"/>
                </a:cubicBezTo>
                <a:cubicBezTo>
                  <a:pt x="1258" y="506"/>
                  <a:pt x="1239" y="488"/>
                  <a:pt x="1216" y="488"/>
                </a:cubicBezTo>
                <a:cubicBezTo>
                  <a:pt x="1192" y="488"/>
                  <a:pt x="1174" y="506"/>
                  <a:pt x="1174" y="530"/>
                </a:cubicBezTo>
                <a:cubicBezTo>
                  <a:pt x="1174" y="553"/>
                  <a:pt x="1192" y="571"/>
                  <a:pt x="1216" y="571"/>
                </a:cubicBezTo>
                <a:close/>
                <a:moveTo>
                  <a:pt x="1064" y="1333"/>
                </a:moveTo>
                <a:cubicBezTo>
                  <a:pt x="1059" y="1305"/>
                  <a:pt x="1071" y="1265"/>
                  <a:pt x="1089" y="1244"/>
                </a:cubicBezTo>
                <a:cubicBezTo>
                  <a:pt x="1139" y="1186"/>
                  <a:pt x="1139" y="1186"/>
                  <a:pt x="1139" y="1186"/>
                </a:cubicBezTo>
                <a:cubicBezTo>
                  <a:pt x="1157" y="1165"/>
                  <a:pt x="1149" y="1147"/>
                  <a:pt x="1121" y="1147"/>
                </a:cubicBezTo>
                <a:cubicBezTo>
                  <a:pt x="895" y="1147"/>
                  <a:pt x="895" y="1147"/>
                  <a:pt x="895" y="1147"/>
                </a:cubicBezTo>
                <a:cubicBezTo>
                  <a:pt x="867" y="1147"/>
                  <a:pt x="859" y="1165"/>
                  <a:pt x="877" y="1186"/>
                </a:cubicBezTo>
                <a:cubicBezTo>
                  <a:pt x="927" y="1244"/>
                  <a:pt x="927" y="1244"/>
                  <a:pt x="927" y="1244"/>
                </a:cubicBezTo>
                <a:cubicBezTo>
                  <a:pt x="945" y="1265"/>
                  <a:pt x="957" y="1305"/>
                  <a:pt x="952" y="1333"/>
                </a:cubicBezTo>
                <a:cubicBezTo>
                  <a:pt x="852" y="1954"/>
                  <a:pt x="852" y="1954"/>
                  <a:pt x="852" y="1954"/>
                </a:cubicBezTo>
                <a:cubicBezTo>
                  <a:pt x="848" y="1981"/>
                  <a:pt x="859" y="2021"/>
                  <a:pt x="878" y="2042"/>
                </a:cubicBezTo>
                <a:cubicBezTo>
                  <a:pt x="979" y="2153"/>
                  <a:pt x="979" y="2153"/>
                  <a:pt x="979" y="2153"/>
                </a:cubicBezTo>
                <a:cubicBezTo>
                  <a:pt x="997" y="2174"/>
                  <a:pt x="1027" y="2174"/>
                  <a:pt x="1046" y="2152"/>
                </a:cubicBezTo>
                <a:cubicBezTo>
                  <a:pt x="1139" y="2043"/>
                  <a:pt x="1139" y="2043"/>
                  <a:pt x="1139" y="2043"/>
                </a:cubicBezTo>
                <a:cubicBezTo>
                  <a:pt x="1157" y="2021"/>
                  <a:pt x="1168" y="1981"/>
                  <a:pt x="1164" y="1954"/>
                </a:cubicBezTo>
                <a:lnTo>
                  <a:pt x="1064" y="1333"/>
                </a:lnTo>
                <a:close/>
                <a:moveTo>
                  <a:pt x="1402" y="1150"/>
                </a:moveTo>
                <a:cubicBezTo>
                  <a:pt x="1174" y="2275"/>
                  <a:pt x="1174" y="2275"/>
                  <a:pt x="1174" y="2275"/>
                </a:cubicBezTo>
                <a:cubicBezTo>
                  <a:pt x="1169" y="2302"/>
                  <a:pt x="1187" y="2325"/>
                  <a:pt x="1215" y="2325"/>
                </a:cubicBezTo>
                <a:cubicBezTo>
                  <a:pt x="1965" y="2325"/>
                  <a:pt x="1965" y="2325"/>
                  <a:pt x="1965" y="2325"/>
                </a:cubicBezTo>
                <a:cubicBezTo>
                  <a:pt x="1993" y="2325"/>
                  <a:pt x="2016" y="2302"/>
                  <a:pt x="2016" y="2274"/>
                </a:cubicBezTo>
                <a:cubicBezTo>
                  <a:pt x="2016" y="2002"/>
                  <a:pt x="2016" y="2002"/>
                  <a:pt x="2016" y="2002"/>
                </a:cubicBezTo>
                <a:cubicBezTo>
                  <a:pt x="2016" y="1587"/>
                  <a:pt x="1754" y="1240"/>
                  <a:pt x="1402" y="1150"/>
                </a:cubicBezTo>
                <a:close/>
                <a:moveTo>
                  <a:pt x="614" y="1150"/>
                </a:moveTo>
                <a:cubicBezTo>
                  <a:pt x="262" y="1240"/>
                  <a:pt x="0" y="1587"/>
                  <a:pt x="0" y="2002"/>
                </a:cubicBezTo>
                <a:cubicBezTo>
                  <a:pt x="0" y="2274"/>
                  <a:pt x="0" y="2274"/>
                  <a:pt x="0" y="2274"/>
                </a:cubicBezTo>
                <a:cubicBezTo>
                  <a:pt x="0" y="2302"/>
                  <a:pt x="23" y="2325"/>
                  <a:pt x="51" y="2325"/>
                </a:cubicBezTo>
                <a:cubicBezTo>
                  <a:pt x="801" y="2325"/>
                  <a:pt x="801" y="2325"/>
                  <a:pt x="801" y="2325"/>
                </a:cubicBezTo>
                <a:cubicBezTo>
                  <a:pt x="829" y="2325"/>
                  <a:pt x="847" y="2302"/>
                  <a:pt x="842" y="2275"/>
                </a:cubicBezTo>
                <a:lnTo>
                  <a:pt x="614" y="1150"/>
                </a:lnTo>
                <a:close/>
                <a:moveTo>
                  <a:pt x="1008" y="1068"/>
                </a:moveTo>
                <a:cubicBezTo>
                  <a:pt x="1303" y="1068"/>
                  <a:pt x="1542" y="829"/>
                  <a:pt x="1542" y="534"/>
                </a:cubicBezTo>
                <a:cubicBezTo>
                  <a:pt x="1542" y="239"/>
                  <a:pt x="1303" y="0"/>
                  <a:pt x="1008" y="0"/>
                </a:cubicBezTo>
                <a:cubicBezTo>
                  <a:pt x="713" y="0"/>
                  <a:pt x="474" y="239"/>
                  <a:pt x="474" y="534"/>
                </a:cubicBezTo>
                <a:cubicBezTo>
                  <a:pt x="474" y="829"/>
                  <a:pt x="713" y="1068"/>
                  <a:pt x="1008" y="1068"/>
                </a:cubicBezTo>
                <a:close/>
                <a:moveTo>
                  <a:pt x="670" y="196"/>
                </a:moveTo>
                <a:cubicBezTo>
                  <a:pt x="757" y="109"/>
                  <a:pt x="876" y="56"/>
                  <a:pt x="1008" y="56"/>
                </a:cubicBezTo>
                <a:cubicBezTo>
                  <a:pt x="1140" y="56"/>
                  <a:pt x="1259" y="109"/>
                  <a:pt x="1346" y="196"/>
                </a:cubicBezTo>
                <a:cubicBezTo>
                  <a:pt x="1432" y="282"/>
                  <a:pt x="1486" y="402"/>
                  <a:pt x="1486" y="534"/>
                </a:cubicBezTo>
                <a:cubicBezTo>
                  <a:pt x="1486" y="666"/>
                  <a:pt x="1432" y="785"/>
                  <a:pt x="1346" y="872"/>
                </a:cubicBezTo>
                <a:cubicBezTo>
                  <a:pt x="1259" y="958"/>
                  <a:pt x="1140" y="1012"/>
                  <a:pt x="1008" y="1012"/>
                </a:cubicBezTo>
                <a:cubicBezTo>
                  <a:pt x="876" y="1012"/>
                  <a:pt x="757" y="958"/>
                  <a:pt x="670" y="872"/>
                </a:cubicBezTo>
                <a:cubicBezTo>
                  <a:pt x="584" y="785"/>
                  <a:pt x="530" y="666"/>
                  <a:pt x="530" y="534"/>
                </a:cubicBezTo>
                <a:cubicBezTo>
                  <a:pt x="530" y="402"/>
                  <a:pt x="584" y="282"/>
                  <a:pt x="670" y="196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77" name="Rectangle 76"/>
          <p:cNvSpPr/>
          <p:nvPr/>
        </p:nvSpPr>
        <p:spPr>
          <a:xfrm>
            <a:off x="7999949" y="4124600"/>
            <a:ext cx="229500" cy="135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78" name="Group 77"/>
          <p:cNvGrpSpPr>
            <a:grpSpLocks noChangeAspect="1"/>
          </p:cNvGrpSpPr>
          <p:nvPr/>
        </p:nvGrpSpPr>
        <p:grpSpPr>
          <a:xfrm>
            <a:off x="7954121" y="4090759"/>
            <a:ext cx="324111" cy="255875"/>
            <a:chOff x="4048763" y="5285317"/>
            <a:chExt cx="422275" cy="333374"/>
          </a:xfrm>
          <a:solidFill>
            <a:schemeClr val="bg1">
              <a:lumMod val="50000"/>
            </a:schemeClr>
          </a:solidFill>
        </p:grpSpPr>
        <p:sp>
          <p:nvSpPr>
            <p:cNvPr id="79" name="Freeform 229"/>
            <p:cNvSpPr>
              <a:spLocks noEditPoints="1"/>
            </p:cNvSpPr>
            <p:nvPr/>
          </p:nvSpPr>
          <p:spPr bwMode="auto">
            <a:xfrm>
              <a:off x="4290063" y="5367867"/>
              <a:ext cx="100013" cy="100012"/>
            </a:xfrm>
            <a:custGeom>
              <a:avLst/>
              <a:gdLst>
                <a:gd name="T0" fmla="*/ 79 w 79"/>
                <a:gd name="T1" fmla="*/ 44 h 79"/>
                <a:gd name="T2" fmla="*/ 79 w 79"/>
                <a:gd name="T3" fmla="*/ 35 h 79"/>
                <a:gd name="T4" fmla="*/ 71 w 79"/>
                <a:gd name="T5" fmla="*/ 32 h 79"/>
                <a:gd name="T6" fmla="*/ 67 w 79"/>
                <a:gd name="T7" fmla="*/ 22 h 79"/>
                <a:gd name="T8" fmla="*/ 70 w 79"/>
                <a:gd name="T9" fmla="*/ 15 h 79"/>
                <a:gd name="T10" fmla="*/ 64 w 79"/>
                <a:gd name="T11" fmla="*/ 8 h 79"/>
                <a:gd name="T12" fmla="*/ 57 w 79"/>
                <a:gd name="T13" fmla="*/ 12 h 79"/>
                <a:gd name="T14" fmla="*/ 47 w 79"/>
                <a:gd name="T15" fmla="*/ 8 h 79"/>
                <a:gd name="T16" fmla="*/ 44 w 79"/>
                <a:gd name="T17" fmla="*/ 0 h 79"/>
                <a:gd name="T18" fmla="*/ 35 w 79"/>
                <a:gd name="T19" fmla="*/ 0 h 79"/>
                <a:gd name="T20" fmla="*/ 32 w 79"/>
                <a:gd name="T21" fmla="*/ 8 h 79"/>
                <a:gd name="T22" fmla="*/ 22 w 79"/>
                <a:gd name="T23" fmla="*/ 12 h 79"/>
                <a:gd name="T24" fmla="*/ 15 w 79"/>
                <a:gd name="T25" fmla="*/ 8 h 79"/>
                <a:gd name="T26" fmla="*/ 8 w 79"/>
                <a:gd name="T27" fmla="*/ 15 h 79"/>
                <a:gd name="T28" fmla="*/ 12 w 79"/>
                <a:gd name="T29" fmla="*/ 22 h 79"/>
                <a:gd name="T30" fmla="*/ 8 w 79"/>
                <a:gd name="T31" fmla="*/ 32 h 79"/>
                <a:gd name="T32" fmla="*/ 0 w 79"/>
                <a:gd name="T33" fmla="*/ 35 h 79"/>
                <a:gd name="T34" fmla="*/ 0 w 79"/>
                <a:gd name="T35" fmla="*/ 44 h 79"/>
                <a:gd name="T36" fmla="*/ 8 w 79"/>
                <a:gd name="T37" fmla="*/ 47 h 79"/>
                <a:gd name="T38" fmla="*/ 12 w 79"/>
                <a:gd name="T39" fmla="*/ 57 h 79"/>
                <a:gd name="T40" fmla="*/ 8 w 79"/>
                <a:gd name="T41" fmla="*/ 64 h 79"/>
                <a:gd name="T42" fmla="*/ 15 w 79"/>
                <a:gd name="T43" fmla="*/ 70 h 79"/>
                <a:gd name="T44" fmla="*/ 22 w 79"/>
                <a:gd name="T45" fmla="*/ 67 h 79"/>
                <a:gd name="T46" fmla="*/ 32 w 79"/>
                <a:gd name="T47" fmla="*/ 71 h 79"/>
                <a:gd name="T48" fmla="*/ 35 w 79"/>
                <a:gd name="T49" fmla="*/ 79 h 79"/>
                <a:gd name="T50" fmla="*/ 44 w 79"/>
                <a:gd name="T51" fmla="*/ 79 h 79"/>
                <a:gd name="T52" fmla="*/ 47 w 79"/>
                <a:gd name="T53" fmla="*/ 71 h 79"/>
                <a:gd name="T54" fmla="*/ 57 w 79"/>
                <a:gd name="T55" fmla="*/ 67 h 79"/>
                <a:gd name="T56" fmla="*/ 64 w 79"/>
                <a:gd name="T57" fmla="*/ 70 h 79"/>
                <a:gd name="T58" fmla="*/ 70 w 79"/>
                <a:gd name="T59" fmla="*/ 64 h 79"/>
                <a:gd name="T60" fmla="*/ 67 w 79"/>
                <a:gd name="T61" fmla="*/ 57 h 79"/>
                <a:gd name="T62" fmla="*/ 71 w 79"/>
                <a:gd name="T63" fmla="*/ 47 h 79"/>
                <a:gd name="T64" fmla="*/ 79 w 79"/>
                <a:gd name="T65" fmla="*/ 44 h 79"/>
                <a:gd name="T66" fmla="*/ 39 w 79"/>
                <a:gd name="T67" fmla="*/ 57 h 79"/>
                <a:gd name="T68" fmla="*/ 22 w 79"/>
                <a:gd name="T69" fmla="*/ 39 h 79"/>
                <a:gd name="T70" fmla="*/ 39 w 79"/>
                <a:gd name="T71" fmla="*/ 22 h 79"/>
                <a:gd name="T72" fmla="*/ 57 w 79"/>
                <a:gd name="T73" fmla="*/ 39 h 79"/>
                <a:gd name="T74" fmla="*/ 39 w 79"/>
                <a:gd name="T75" fmla="*/ 5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9" h="79">
                  <a:moveTo>
                    <a:pt x="79" y="44"/>
                  </a:moveTo>
                  <a:cubicBezTo>
                    <a:pt x="79" y="35"/>
                    <a:pt x="79" y="35"/>
                    <a:pt x="79" y="35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0" y="29"/>
                    <a:pt x="69" y="25"/>
                    <a:pt x="67" y="22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4" y="10"/>
                    <a:pt x="50" y="9"/>
                    <a:pt x="47" y="8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9" y="9"/>
                    <a:pt x="25" y="10"/>
                    <a:pt x="22" y="1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0" y="25"/>
                    <a:pt x="9" y="29"/>
                    <a:pt x="8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9" y="50"/>
                    <a:pt x="10" y="54"/>
                    <a:pt x="12" y="57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5" y="69"/>
                    <a:pt x="29" y="70"/>
                    <a:pt x="32" y="71"/>
                  </a:cubicBezTo>
                  <a:cubicBezTo>
                    <a:pt x="35" y="79"/>
                    <a:pt x="35" y="79"/>
                    <a:pt x="3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50" y="70"/>
                    <a:pt x="54" y="69"/>
                    <a:pt x="57" y="67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9" y="54"/>
                    <a:pt x="70" y="50"/>
                    <a:pt x="71" y="47"/>
                  </a:cubicBezTo>
                  <a:lnTo>
                    <a:pt x="79" y="44"/>
                  </a:lnTo>
                  <a:close/>
                  <a:moveTo>
                    <a:pt x="39" y="57"/>
                  </a:moveTo>
                  <a:cubicBezTo>
                    <a:pt x="30" y="57"/>
                    <a:pt x="22" y="49"/>
                    <a:pt x="22" y="39"/>
                  </a:cubicBezTo>
                  <a:cubicBezTo>
                    <a:pt x="22" y="30"/>
                    <a:pt x="30" y="22"/>
                    <a:pt x="39" y="22"/>
                  </a:cubicBezTo>
                  <a:cubicBezTo>
                    <a:pt x="49" y="22"/>
                    <a:pt x="57" y="30"/>
                    <a:pt x="57" y="39"/>
                  </a:cubicBezTo>
                  <a:cubicBezTo>
                    <a:pt x="57" y="49"/>
                    <a:pt x="49" y="57"/>
                    <a:pt x="39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0" name="Freeform 230"/>
            <p:cNvSpPr>
              <a:spLocks noEditPoints="1"/>
            </p:cNvSpPr>
            <p:nvPr/>
          </p:nvSpPr>
          <p:spPr bwMode="auto">
            <a:xfrm>
              <a:off x="4136075" y="5340879"/>
              <a:ext cx="157163" cy="157162"/>
            </a:xfrm>
            <a:custGeom>
              <a:avLst/>
              <a:gdLst>
                <a:gd name="T0" fmla="*/ 118 w 124"/>
                <a:gd name="T1" fmla="*/ 92 h 124"/>
                <a:gd name="T2" fmla="*/ 124 w 124"/>
                <a:gd name="T3" fmla="*/ 78 h 124"/>
                <a:gd name="T4" fmla="*/ 113 w 124"/>
                <a:gd name="T5" fmla="*/ 70 h 124"/>
                <a:gd name="T6" fmla="*/ 113 w 124"/>
                <a:gd name="T7" fmla="*/ 52 h 124"/>
                <a:gd name="T8" fmla="*/ 123 w 124"/>
                <a:gd name="T9" fmla="*/ 43 h 124"/>
                <a:gd name="T10" fmla="*/ 117 w 124"/>
                <a:gd name="T11" fmla="*/ 30 h 124"/>
                <a:gd name="T12" fmla="*/ 103 w 124"/>
                <a:gd name="T13" fmla="*/ 31 h 124"/>
                <a:gd name="T14" fmla="*/ 91 w 124"/>
                <a:gd name="T15" fmla="*/ 19 h 124"/>
                <a:gd name="T16" fmla="*/ 91 w 124"/>
                <a:gd name="T17" fmla="*/ 6 h 124"/>
                <a:gd name="T18" fmla="*/ 78 w 124"/>
                <a:gd name="T19" fmla="*/ 0 h 124"/>
                <a:gd name="T20" fmla="*/ 69 w 124"/>
                <a:gd name="T21" fmla="*/ 11 h 124"/>
                <a:gd name="T22" fmla="*/ 52 w 124"/>
                <a:gd name="T23" fmla="*/ 11 h 124"/>
                <a:gd name="T24" fmla="*/ 43 w 124"/>
                <a:gd name="T25" fmla="*/ 1 h 124"/>
                <a:gd name="T26" fmla="*/ 29 w 124"/>
                <a:gd name="T27" fmla="*/ 7 h 124"/>
                <a:gd name="T28" fmla="*/ 30 w 124"/>
                <a:gd name="T29" fmla="*/ 21 h 124"/>
                <a:gd name="T30" fmla="*/ 18 w 124"/>
                <a:gd name="T31" fmla="*/ 33 h 124"/>
                <a:gd name="T32" fmla="*/ 5 w 124"/>
                <a:gd name="T33" fmla="*/ 33 h 124"/>
                <a:gd name="T34" fmla="*/ 0 w 124"/>
                <a:gd name="T35" fmla="*/ 46 h 124"/>
                <a:gd name="T36" fmla="*/ 10 w 124"/>
                <a:gd name="T37" fmla="*/ 55 h 124"/>
                <a:gd name="T38" fmla="*/ 10 w 124"/>
                <a:gd name="T39" fmla="*/ 72 h 124"/>
                <a:gd name="T40" fmla="*/ 1 w 124"/>
                <a:gd name="T41" fmla="*/ 81 h 124"/>
                <a:gd name="T42" fmla="*/ 7 w 124"/>
                <a:gd name="T43" fmla="*/ 95 h 124"/>
                <a:gd name="T44" fmla="*/ 20 w 124"/>
                <a:gd name="T45" fmla="*/ 94 h 124"/>
                <a:gd name="T46" fmla="*/ 33 w 124"/>
                <a:gd name="T47" fmla="*/ 106 h 124"/>
                <a:gd name="T48" fmla="*/ 32 w 124"/>
                <a:gd name="T49" fmla="*/ 119 h 124"/>
                <a:gd name="T50" fmla="*/ 46 w 124"/>
                <a:gd name="T51" fmla="*/ 124 h 124"/>
                <a:gd name="T52" fmla="*/ 54 w 124"/>
                <a:gd name="T53" fmla="*/ 114 h 124"/>
                <a:gd name="T54" fmla="*/ 72 w 124"/>
                <a:gd name="T55" fmla="*/ 114 h 124"/>
                <a:gd name="T56" fmla="*/ 81 w 124"/>
                <a:gd name="T57" fmla="*/ 123 h 124"/>
                <a:gd name="T58" fmla="*/ 94 w 124"/>
                <a:gd name="T59" fmla="*/ 117 h 124"/>
                <a:gd name="T60" fmla="*/ 93 w 124"/>
                <a:gd name="T61" fmla="*/ 104 h 124"/>
                <a:gd name="T62" fmla="*/ 105 w 124"/>
                <a:gd name="T63" fmla="*/ 91 h 124"/>
                <a:gd name="T64" fmla="*/ 118 w 124"/>
                <a:gd name="T65" fmla="*/ 92 h 124"/>
                <a:gd name="T66" fmla="*/ 48 w 124"/>
                <a:gd name="T67" fmla="*/ 97 h 124"/>
                <a:gd name="T68" fmla="*/ 27 w 124"/>
                <a:gd name="T69" fmla="*/ 49 h 124"/>
                <a:gd name="T70" fmla="*/ 75 w 124"/>
                <a:gd name="T71" fmla="*/ 28 h 124"/>
                <a:gd name="T72" fmla="*/ 96 w 124"/>
                <a:gd name="T73" fmla="*/ 76 h 124"/>
                <a:gd name="T74" fmla="*/ 48 w 124"/>
                <a:gd name="T75" fmla="*/ 9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24">
                  <a:moveTo>
                    <a:pt x="118" y="92"/>
                  </a:moveTo>
                  <a:cubicBezTo>
                    <a:pt x="124" y="78"/>
                    <a:pt x="124" y="78"/>
                    <a:pt x="124" y="78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4" y="64"/>
                    <a:pt x="114" y="58"/>
                    <a:pt x="113" y="52"/>
                  </a:cubicBezTo>
                  <a:cubicBezTo>
                    <a:pt x="123" y="43"/>
                    <a:pt x="123" y="43"/>
                    <a:pt x="123" y="43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100" y="26"/>
                    <a:pt x="96" y="22"/>
                    <a:pt x="91" y="19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63" y="10"/>
                    <a:pt x="57" y="10"/>
                    <a:pt x="52" y="1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6" y="24"/>
                    <a:pt x="22" y="28"/>
                    <a:pt x="18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9" y="61"/>
                    <a:pt x="9" y="67"/>
                    <a:pt x="10" y="72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7" y="95"/>
                    <a:pt x="7" y="95"/>
                    <a:pt x="7" y="95"/>
                  </a:cubicBezTo>
                  <a:cubicBezTo>
                    <a:pt x="20" y="94"/>
                    <a:pt x="20" y="94"/>
                    <a:pt x="20" y="94"/>
                  </a:cubicBezTo>
                  <a:cubicBezTo>
                    <a:pt x="23" y="98"/>
                    <a:pt x="28" y="102"/>
                    <a:pt x="33" y="106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46" y="124"/>
                    <a:pt x="46" y="124"/>
                    <a:pt x="46" y="124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60" y="115"/>
                    <a:pt x="66" y="115"/>
                    <a:pt x="72" y="114"/>
                  </a:cubicBezTo>
                  <a:cubicBezTo>
                    <a:pt x="81" y="123"/>
                    <a:pt x="81" y="123"/>
                    <a:pt x="81" y="123"/>
                  </a:cubicBezTo>
                  <a:cubicBezTo>
                    <a:pt x="94" y="117"/>
                    <a:pt x="94" y="117"/>
                    <a:pt x="94" y="117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8" y="101"/>
                    <a:pt x="102" y="96"/>
                    <a:pt x="105" y="91"/>
                  </a:cubicBezTo>
                  <a:lnTo>
                    <a:pt x="118" y="92"/>
                  </a:lnTo>
                  <a:close/>
                  <a:moveTo>
                    <a:pt x="48" y="97"/>
                  </a:moveTo>
                  <a:cubicBezTo>
                    <a:pt x="29" y="90"/>
                    <a:pt x="20" y="68"/>
                    <a:pt x="27" y="49"/>
                  </a:cubicBezTo>
                  <a:cubicBezTo>
                    <a:pt x="34" y="30"/>
                    <a:pt x="56" y="20"/>
                    <a:pt x="75" y="28"/>
                  </a:cubicBezTo>
                  <a:cubicBezTo>
                    <a:pt x="94" y="35"/>
                    <a:pt x="104" y="57"/>
                    <a:pt x="96" y="76"/>
                  </a:cubicBezTo>
                  <a:cubicBezTo>
                    <a:pt x="89" y="95"/>
                    <a:pt x="67" y="104"/>
                    <a:pt x="48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1" name="Freeform 231"/>
            <p:cNvSpPr>
              <a:spLocks noEditPoints="1"/>
            </p:cNvSpPr>
            <p:nvPr/>
          </p:nvSpPr>
          <p:spPr bwMode="auto">
            <a:xfrm>
              <a:off x="4063050" y="5285317"/>
              <a:ext cx="395288" cy="268287"/>
            </a:xfrm>
            <a:custGeom>
              <a:avLst/>
              <a:gdLst>
                <a:gd name="T0" fmla="*/ 41 w 313"/>
                <a:gd name="T1" fmla="*/ 212 h 212"/>
                <a:gd name="T2" fmla="*/ 272 w 313"/>
                <a:gd name="T3" fmla="*/ 212 h 212"/>
                <a:gd name="T4" fmla="*/ 313 w 313"/>
                <a:gd name="T5" fmla="*/ 175 h 212"/>
                <a:gd name="T6" fmla="*/ 313 w 313"/>
                <a:gd name="T7" fmla="*/ 171 h 212"/>
                <a:gd name="T8" fmla="*/ 313 w 313"/>
                <a:gd name="T9" fmla="*/ 41 h 212"/>
                <a:gd name="T10" fmla="*/ 272 w 313"/>
                <a:gd name="T11" fmla="*/ 0 h 212"/>
                <a:gd name="T12" fmla="*/ 245 w 313"/>
                <a:gd name="T13" fmla="*/ 0 h 212"/>
                <a:gd name="T14" fmla="*/ 229 w 313"/>
                <a:gd name="T15" fmla="*/ 0 h 212"/>
                <a:gd name="T16" fmla="*/ 41 w 313"/>
                <a:gd name="T17" fmla="*/ 0 h 212"/>
                <a:gd name="T18" fmla="*/ 0 w 313"/>
                <a:gd name="T19" fmla="*/ 41 h 212"/>
                <a:gd name="T20" fmla="*/ 0 w 313"/>
                <a:gd name="T21" fmla="*/ 171 h 212"/>
                <a:gd name="T22" fmla="*/ 0 w 313"/>
                <a:gd name="T23" fmla="*/ 175 h 212"/>
                <a:gd name="T24" fmla="*/ 41 w 313"/>
                <a:gd name="T25" fmla="*/ 212 h 212"/>
                <a:gd name="T26" fmla="*/ 35 w 313"/>
                <a:gd name="T27" fmla="*/ 30 h 212"/>
                <a:gd name="T28" fmla="*/ 245 w 313"/>
                <a:gd name="T29" fmla="*/ 30 h 212"/>
                <a:gd name="T30" fmla="*/ 269 w 313"/>
                <a:gd name="T31" fmla="*/ 30 h 212"/>
                <a:gd name="T32" fmla="*/ 278 w 313"/>
                <a:gd name="T33" fmla="*/ 30 h 212"/>
                <a:gd name="T34" fmla="*/ 278 w 313"/>
                <a:gd name="T35" fmla="*/ 128 h 212"/>
                <a:gd name="T36" fmla="*/ 278 w 313"/>
                <a:gd name="T37" fmla="*/ 128 h 212"/>
                <a:gd name="T38" fmla="*/ 278 w 313"/>
                <a:gd name="T39" fmla="*/ 182 h 212"/>
                <a:gd name="T40" fmla="*/ 35 w 313"/>
                <a:gd name="T41" fmla="*/ 182 h 212"/>
                <a:gd name="T42" fmla="*/ 35 w 313"/>
                <a:gd name="T43" fmla="*/ 128 h 212"/>
                <a:gd name="T44" fmla="*/ 35 w 313"/>
                <a:gd name="T45" fmla="*/ 128 h 212"/>
                <a:gd name="T46" fmla="*/ 35 w 313"/>
                <a:gd name="T47" fmla="*/ 3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3" h="212">
                  <a:moveTo>
                    <a:pt x="41" y="212"/>
                  </a:moveTo>
                  <a:cubicBezTo>
                    <a:pt x="272" y="212"/>
                    <a:pt x="272" y="212"/>
                    <a:pt x="272" y="212"/>
                  </a:cubicBezTo>
                  <a:cubicBezTo>
                    <a:pt x="293" y="212"/>
                    <a:pt x="311" y="196"/>
                    <a:pt x="313" y="175"/>
                  </a:cubicBezTo>
                  <a:cubicBezTo>
                    <a:pt x="313" y="174"/>
                    <a:pt x="313" y="173"/>
                    <a:pt x="313" y="171"/>
                  </a:cubicBezTo>
                  <a:cubicBezTo>
                    <a:pt x="313" y="41"/>
                    <a:pt x="313" y="41"/>
                    <a:pt x="313" y="41"/>
                  </a:cubicBezTo>
                  <a:cubicBezTo>
                    <a:pt x="313" y="18"/>
                    <a:pt x="295" y="0"/>
                    <a:pt x="272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0" y="173"/>
                    <a:pt x="0" y="174"/>
                    <a:pt x="0" y="175"/>
                  </a:cubicBezTo>
                  <a:cubicBezTo>
                    <a:pt x="2" y="196"/>
                    <a:pt x="20" y="212"/>
                    <a:pt x="41" y="212"/>
                  </a:cubicBezTo>
                  <a:close/>
                  <a:moveTo>
                    <a:pt x="35" y="30"/>
                  </a:moveTo>
                  <a:cubicBezTo>
                    <a:pt x="245" y="30"/>
                    <a:pt x="245" y="30"/>
                    <a:pt x="245" y="30"/>
                  </a:cubicBezTo>
                  <a:cubicBezTo>
                    <a:pt x="269" y="30"/>
                    <a:pt x="269" y="30"/>
                    <a:pt x="269" y="30"/>
                  </a:cubicBezTo>
                  <a:cubicBezTo>
                    <a:pt x="278" y="30"/>
                    <a:pt x="278" y="30"/>
                    <a:pt x="278" y="30"/>
                  </a:cubicBezTo>
                  <a:cubicBezTo>
                    <a:pt x="278" y="128"/>
                    <a:pt x="278" y="128"/>
                    <a:pt x="278" y="128"/>
                  </a:cubicBezTo>
                  <a:cubicBezTo>
                    <a:pt x="278" y="128"/>
                    <a:pt x="278" y="128"/>
                    <a:pt x="278" y="128"/>
                  </a:cubicBezTo>
                  <a:cubicBezTo>
                    <a:pt x="278" y="182"/>
                    <a:pt x="278" y="182"/>
                    <a:pt x="278" y="182"/>
                  </a:cubicBezTo>
                  <a:cubicBezTo>
                    <a:pt x="35" y="182"/>
                    <a:pt x="35" y="182"/>
                    <a:pt x="35" y="182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5" y="128"/>
                    <a:pt x="35" y="128"/>
                    <a:pt x="35" y="128"/>
                  </a:cubicBezTo>
                  <a:lnTo>
                    <a:pt x="3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2" name="Freeform 232"/>
            <p:cNvSpPr>
              <a:spLocks noEditPoints="1"/>
            </p:cNvSpPr>
            <p:nvPr/>
          </p:nvSpPr>
          <p:spPr bwMode="auto">
            <a:xfrm>
              <a:off x="4048763" y="5572654"/>
              <a:ext cx="422275" cy="46037"/>
            </a:xfrm>
            <a:custGeom>
              <a:avLst/>
              <a:gdLst>
                <a:gd name="T0" fmla="*/ 197 w 334"/>
                <a:gd name="T1" fmla="*/ 0 h 37"/>
                <a:gd name="T2" fmla="*/ 197 w 334"/>
                <a:gd name="T3" fmla="*/ 11 h 37"/>
                <a:gd name="T4" fmla="*/ 131 w 334"/>
                <a:gd name="T5" fmla="*/ 11 h 37"/>
                <a:gd name="T6" fmla="*/ 131 w 334"/>
                <a:gd name="T7" fmla="*/ 0 h 37"/>
                <a:gd name="T8" fmla="*/ 0 w 334"/>
                <a:gd name="T9" fmla="*/ 0 h 37"/>
                <a:gd name="T10" fmla="*/ 29 w 334"/>
                <a:gd name="T11" fmla="*/ 37 h 37"/>
                <a:gd name="T12" fmla="*/ 305 w 334"/>
                <a:gd name="T13" fmla="*/ 37 h 37"/>
                <a:gd name="T14" fmla="*/ 334 w 334"/>
                <a:gd name="T15" fmla="*/ 0 h 37"/>
                <a:gd name="T16" fmla="*/ 197 w 334"/>
                <a:gd name="T17" fmla="*/ 0 h 37"/>
                <a:gd name="T18" fmla="*/ 270 w 334"/>
                <a:gd name="T19" fmla="*/ 24 h 37"/>
                <a:gd name="T20" fmla="*/ 240 w 334"/>
                <a:gd name="T21" fmla="*/ 24 h 37"/>
                <a:gd name="T22" fmla="*/ 240 w 334"/>
                <a:gd name="T23" fmla="*/ 14 h 37"/>
                <a:gd name="T24" fmla="*/ 270 w 334"/>
                <a:gd name="T25" fmla="*/ 14 h 37"/>
                <a:gd name="T26" fmla="*/ 270 w 334"/>
                <a:gd name="T27" fmla="*/ 24 h 37"/>
                <a:gd name="T28" fmla="*/ 311 w 334"/>
                <a:gd name="T29" fmla="*/ 24 h 37"/>
                <a:gd name="T30" fmla="*/ 281 w 334"/>
                <a:gd name="T31" fmla="*/ 24 h 37"/>
                <a:gd name="T32" fmla="*/ 281 w 334"/>
                <a:gd name="T33" fmla="*/ 14 h 37"/>
                <a:gd name="T34" fmla="*/ 311 w 334"/>
                <a:gd name="T35" fmla="*/ 14 h 37"/>
                <a:gd name="T36" fmla="*/ 311 w 334"/>
                <a:gd name="T37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4" h="37">
                  <a:moveTo>
                    <a:pt x="197" y="0"/>
                  </a:moveTo>
                  <a:cubicBezTo>
                    <a:pt x="197" y="11"/>
                    <a:pt x="197" y="11"/>
                    <a:pt x="197" y="11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13" y="37"/>
                    <a:pt x="29" y="37"/>
                  </a:cubicBezTo>
                  <a:cubicBezTo>
                    <a:pt x="305" y="37"/>
                    <a:pt x="305" y="37"/>
                    <a:pt x="305" y="37"/>
                  </a:cubicBezTo>
                  <a:cubicBezTo>
                    <a:pt x="321" y="37"/>
                    <a:pt x="333" y="19"/>
                    <a:pt x="334" y="0"/>
                  </a:cubicBezTo>
                  <a:lnTo>
                    <a:pt x="197" y="0"/>
                  </a:lnTo>
                  <a:close/>
                  <a:moveTo>
                    <a:pt x="270" y="24"/>
                  </a:moveTo>
                  <a:cubicBezTo>
                    <a:pt x="240" y="24"/>
                    <a:pt x="240" y="24"/>
                    <a:pt x="240" y="2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70" y="14"/>
                    <a:pt x="270" y="14"/>
                    <a:pt x="270" y="14"/>
                  </a:cubicBezTo>
                  <a:lnTo>
                    <a:pt x="270" y="24"/>
                  </a:lnTo>
                  <a:close/>
                  <a:moveTo>
                    <a:pt x="311" y="24"/>
                  </a:moveTo>
                  <a:cubicBezTo>
                    <a:pt x="281" y="24"/>
                    <a:pt x="281" y="24"/>
                    <a:pt x="281" y="24"/>
                  </a:cubicBezTo>
                  <a:cubicBezTo>
                    <a:pt x="281" y="14"/>
                    <a:pt x="281" y="14"/>
                    <a:pt x="281" y="14"/>
                  </a:cubicBezTo>
                  <a:cubicBezTo>
                    <a:pt x="311" y="14"/>
                    <a:pt x="311" y="14"/>
                    <a:pt x="311" y="14"/>
                  </a:cubicBezTo>
                  <a:lnTo>
                    <a:pt x="31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2966" y="3862504"/>
            <a:ext cx="278118" cy="270734"/>
          </a:xfrm>
          <a:prstGeom prst="rect">
            <a:avLst/>
          </a:prstGeom>
        </p:spPr>
      </p:pic>
      <p:grpSp>
        <p:nvGrpSpPr>
          <p:cNvPr id="84" name="Group 83"/>
          <p:cNvGrpSpPr/>
          <p:nvPr/>
        </p:nvGrpSpPr>
        <p:grpSpPr>
          <a:xfrm flipV="1">
            <a:off x="7283678" y="4185460"/>
            <a:ext cx="135000" cy="232685"/>
            <a:chOff x="10790919" y="5441159"/>
            <a:chExt cx="180000" cy="310246"/>
          </a:xfrm>
        </p:grpSpPr>
        <p:cxnSp>
          <p:nvCxnSpPr>
            <p:cNvPr id="85" name="Straight Arrow Connector 84"/>
            <p:cNvCxnSpPr/>
            <p:nvPr/>
          </p:nvCxnSpPr>
          <p:spPr>
            <a:xfrm flipV="1">
              <a:off x="10790919" y="5745105"/>
              <a:ext cx="180000" cy="0"/>
            </a:xfrm>
            <a:prstGeom prst="straightConnector1">
              <a:avLst/>
            </a:prstGeom>
            <a:solidFill>
              <a:schemeClr val="bg1"/>
            </a:solidFill>
            <a:ln w="19050">
              <a:solidFill>
                <a:srgbClr val="DC1E5F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10790919" y="5441159"/>
              <a:ext cx="0" cy="310246"/>
            </a:xfrm>
            <a:prstGeom prst="straightConnector1">
              <a:avLst/>
            </a:prstGeom>
            <a:solidFill>
              <a:schemeClr val="bg1"/>
            </a:solidFill>
            <a:ln w="19050">
              <a:solidFill>
                <a:srgbClr val="DC1E5F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89" name="Rectangle 88"/>
          <p:cNvSpPr/>
          <p:nvPr/>
        </p:nvSpPr>
        <p:spPr>
          <a:xfrm>
            <a:off x="7433270" y="4116852"/>
            <a:ext cx="509855" cy="29751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lnSpc>
                <a:spcPts val="750"/>
              </a:lnSpc>
            </a:pPr>
            <a:r>
              <a:rPr lang="en-GB" sz="750" b="1" kern="0" dirty="0"/>
              <a:t>Execution update</a:t>
            </a:r>
            <a:endParaRPr lang="nl-BE" sz="750" b="1" dirty="0"/>
          </a:p>
        </p:txBody>
      </p:sp>
      <p:sp>
        <p:nvSpPr>
          <p:cNvPr id="90" name="Rectangle 89"/>
          <p:cNvSpPr/>
          <p:nvPr/>
        </p:nvSpPr>
        <p:spPr>
          <a:xfrm>
            <a:off x="8329696" y="3914399"/>
            <a:ext cx="509855" cy="29751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lnSpc>
                <a:spcPts val="750"/>
              </a:lnSpc>
            </a:pPr>
            <a:r>
              <a:rPr lang="en-GB" sz="750" kern="0" dirty="0"/>
              <a:t>Manual follow up</a:t>
            </a:r>
            <a:endParaRPr lang="nl-BE" sz="750" b="1" dirty="0"/>
          </a:p>
        </p:txBody>
      </p:sp>
      <p:sp>
        <p:nvSpPr>
          <p:cNvPr id="91" name="Rounded Rectangle 75"/>
          <p:cNvSpPr/>
          <p:nvPr/>
        </p:nvSpPr>
        <p:spPr>
          <a:xfrm>
            <a:off x="5779441" y="5249485"/>
            <a:ext cx="1989308" cy="292574"/>
          </a:xfrm>
          <a:prstGeom prst="round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bg1"/>
                </a:solidFill>
              </a:rPr>
              <a:t>~ 90% - 100% automated</a:t>
            </a:r>
          </a:p>
        </p:txBody>
      </p:sp>
      <p:sp>
        <p:nvSpPr>
          <p:cNvPr id="92" name="Rounded Rectangle 76"/>
          <p:cNvSpPr/>
          <p:nvPr/>
        </p:nvSpPr>
        <p:spPr>
          <a:xfrm>
            <a:off x="864743" y="5249485"/>
            <a:ext cx="1404000" cy="292574"/>
          </a:xfrm>
          <a:prstGeom prst="round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/>
              <a:t>100% automated</a:t>
            </a:r>
          </a:p>
        </p:txBody>
      </p:sp>
      <p:sp>
        <p:nvSpPr>
          <p:cNvPr id="93" name="Rounded Rectangle 77"/>
          <p:cNvSpPr/>
          <p:nvPr/>
        </p:nvSpPr>
        <p:spPr>
          <a:xfrm>
            <a:off x="2613657" y="5249485"/>
            <a:ext cx="2512081" cy="292574"/>
          </a:xfrm>
          <a:prstGeom prst="round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bg1"/>
                </a:solidFill>
              </a:rPr>
              <a:t>~ 90% - 95% automated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72346" y="5071665"/>
            <a:ext cx="6080963" cy="207749"/>
          </a:xfrm>
          <a:prstGeom prst="rect">
            <a:avLst/>
          </a:prstGeom>
          <a:solidFill>
            <a:schemeClr val="bg1"/>
          </a:solidFill>
        </p:spPr>
        <p:txBody>
          <a:bodyPr wrap="square" lIns="0" rIns="27000" rtlCol="0">
            <a:spAutoFit/>
          </a:bodyPr>
          <a:lstStyle/>
          <a:p>
            <a:pPr>
              <a:lnSpc>
                <a:spcPts val="900"/>
              </a:lnSpc>
              <a:spcBef>
                <a:spcPts val="450"/>
              </a:spcBef>
            </a:pPr>
            <a:r>
              <a:rPr lang="en-GB" sz="900" b="1" i="1" kern="0" dirty="0"/>
              <a:t>Target automation level </a:t>
            </a:r>
            <a:r>
              <a:rPr lang="en-GB" sz="900" i="1" kern="0" dirty="0"/>
              <a:t>(percentages to be confirmed)</a:t>
            </a: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604" y="4477113"/>
            <a:ext cx="202009" cy="243159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5264485" y="4730290"/>
            <a:ext cx="443588" cy="29751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lnSpc>
                <a:spcPts val="750"/>
              </a:lnSpc>
            </a:pPr>
            <a:r>
              <a:rPr lang="en-GB" sz="750" b="1" kern="0" dirty="0"/>
              <a:t>Structured data</a:t>
            </a:r>
            <a:endParaRPr lang="nl-BE" sz="750" b="1" dirty="0"/>
          </a:p>
        </p:txBody>
      </p:sp>
    </p:spTree>
    <p:extLst>
      <p:ext uri="{BB962C8B-B14F-4D97-AF65-F5344CB8AC3E}">
        <p14:creationId xmlns:p14="http://schemas.microsoft.com/office/powerpoint/2010/main" val="3766313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5CC2BEED-07D2-4059-A6EC-07FEA30C2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purpose of this dashboard is just to illustrate in a visual way some of the annotations generated by a standard, out-of-the-box, version of Cogito Discover on a sample of documents provided by ESA (ESA council meeting minutes, CD1).</a:t>
            </a:r>
          </a:p>
          <a:p>
            <a:endParaRPr lang="en-US" dirty="0"/>
          </a:p>
          <a:p>
            <a:endParaRPr lang="es-E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A066ECE2-9B64-418C-A74D-85C9E304E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ESA USE CASES</a:t>
            </a:r>
            <a:endParaRPr lang="es-E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FA4163F-3FAA-4683-91A3-C08FDE806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4"/>
          <a:stretch/>
        </p:blipFill>
        <p:spPr>
          <a:xfrm>
            <a:off x="1139687" y="2491409"/>
            <a:ext cx="6972467" cy="302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70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71947A3-5646-4E32-8573-464B46B7B2E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7216" t="9819" r="880" b="29838"/>
          <a:stretch/>
        </p:blipFill>
        <p:spPr>
          <a:xfrm>
            <a:off x="1920875" y="2581275"/>
            <a:ext cx="7223125" cy="20002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C2CA2219-964D-44AC-922B-E132BBB8BC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23875"/>
            <a:ext cx="7859713" cy="368300"/>
          </a:xfrm>
        </p:spPr>
        <p:txBody>
          <a:bodyPr/>
          <a:lstStyle/>
          <a:p>
            <a:r>
              <a:rPr lang="en-US" sz="1800" dirty="0"/>
              <a:t>KNOWLEDGE DISTRIBUTION</a:t>
            </a:r>
            <a:endParaRPr lang="es-ES" sz="1800" dirty="0"/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xmlns="" id="{CCB165B8-E2DE-4629-A7C8-988BCE8AF9C5}"/>
              </a:ext>
            </a:extLst>
          </p:cNvPr>
          <p:cNvSpPr/>
          <p:nvPr/>
        </p:nvSpPr>
        <p:spPr>
          <a:xfrm>
            <a:off x="2573087" y="1915311"/>
            <a:ext cx="1114923" cy="352338"/>
          </a:xfrm>
          <a:prstGeom prst="borderCallout2">
            <a:avLst>
              <a:gd name="adj1" fmla="val 100893"/>
              <a:gd name="adj2" fmla="val 46543"/>
              <a:gd name="adj3" fmla="val 147322"/>
              <a:gd name="adj4" fmla="val 83177"/>
              <a:gd name="adj5" fmla="val 226786"/>
              <a:gd name="adj6" fmla="val 92048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Distribution by language</a:t>
            </a:r>
            <a:endParaRPr lang="es-ES" sz="1200" dirty="0" err="1">
              <a:solidFill>
                <a:schemeClr val="tx1"/>
              </a:solidFill>
            </a:endParaRPr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xmlns="" id="{30DD279F-871A-4FCF-862E-3192EF6345BF}"/>
              </a:ext>
            </a:extLst>
          </p:cNvPr>
          <p:cNvSpPr/>
          <p:nvPr/>
        </p:nvSpPr>
        <p:spPr>
          <a:xfrm>
            <a:off x="6411049" y="1895912"/>
            <a:ext cx="1749341" cy="352338"/>
          </a:xfrm>
          <a:prstGeom prst="borderCallout2">
            <a:avLst>
              <a:gd name="adj1" fmla="val 100893"/>
              <a:gd name="adj2" fmla="val 46543"/>
              <a:gd name="adj3" fmla="val 154465"/>
              <a:gd name="adj4" fmla="val 46132"/>
              <a:gd name="adj5" fmla="val 223214"/>
              <a:gd name="adj6" fmla="val 36300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Main concepts identified in the documents</a:t>
            </a:r>
            <a:endParaRPr lang="es-ES" sz="1200" dirty="0" err="1">
              <a:solidFill>
                <a:schemeClr val="tx1"/>
              </a:solidFill>
            </a:endParaRP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xmlns="" id="{70FEC92C-8566-44AB-9795-6B4430AED689}"/>
              </a:ext>
            </a:extLst>
          </p:cNvPr>
          <p:cNvSpPr/>
          <p:nvPr/>
        </p:nvSpPr>
        <p:spPr>
          <a:xfrm>
            <a:off x="2015626" y="4804018"/>
            <a:ext cx="1114923" cy="352338"/>
          </a:xfrm>
          <a:prstGeom prst="borderCallout2">
            <a:avLst>
              <a:gd name="adj1" fmla="val 893"/>
              <a:gd name="adj2" fmla="val 46543"/>
              <a:gd name="adj3" fmla="val -36607"/>
              <a:gd name="adj4" fmla="val 73584"/>
              <a:gd name="adj5" fmla="val -87499"/>
              <a:gd name="adj6" fmla="val 77376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Distribution by year</a:t>
            </a:r>
            <a:endParaRPr lang="es-ES" sz="1200" dirty="0" err="1">
              <a:solidFill>
                <a:schemeClr val="tx1"/>
              </a:solidFill>
            </a:endParaRPr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xmlns="" id="{41FD3203-7C7D-4F43-8AC0-CDD3E0E32838}"/>
              </a:ext>
            </a:extLst>
          </p:cNvPr>
          <p:cNvSpPr/>
          <p:nvPr/>
        </p:nvSpPr>
        <p:spPr>
          <a:xfrm>
            <a:off x="5351298" y="4785920"/>
            <a:ext cx="1114923" cy="352338"/>
          </a:xfrm>
          <a:prstGeom prst="borderCallout2">
            <a:avLst>
              <a:gd name="adj1" fmla="val 893"/>
              <a:gd name="adj2" fmla="val 46543"/>
              <a:gd name="adj3" fmla="val -36607"/>
              <a:gd name="adj4" fmla="val 73584"/>
              <a:gd name="adj5" fmla="val -87499"/>
              <a:gd name="adj6" fmla="val 77376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Distribution by country</a:t>
            </a:r>
            <a:endParaRPr lang="es-ES" sz="1200" dirty="0" err="1">
              <a:solidFill>
                <a:schemeClr val="tx1"/>
              </a:solidFill>
            </a:endParaRP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xmlns="" id="{640BD59D-A7E1-4565-9DA9-2860D7A924D5}"/>
              </a:ext>
            </a:extLst>
          </p:cNvPr>
          <p:cNvSpPr/>
          <p:nvPr/>
        </p:nvSpPr>
        <p:spPr>
          <a:xfrm>
            <a:off x="634181" y="1901679"/>
            <a:ext cx="1114923" cy="352338"/>
          </a:xfrm>
          <a:prstGeom prst="borderCallout2">
            <a:avLst>
              <a:gd name="adj1" fmla="val 100893"/>
              <a:gd name="adj2" fmla="val 46543"/>
              <a:gd name="adj3" fmla="val 147322"/>
              <a:gd name="adj4" fmla="val 83177"/>
              <a:gd name="adj5" fmla="val 226786"/>
              <a:gd name="adj6" fmla="val 92048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Total document count</a:t>
            </a:r>
            <a:endParaRPr lang="es-ES" sz="12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1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55E7371-EC50-413C-A272-E3ADEAAA6BA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7135" t="15702" r="801" b="11052"/>
          <a:stretch/>
        </p:blipFill>
        <p:spPr>
          <a:xfrm>
            <a:off x="0" y="2286000"/>
            <a:ext cx="7235825" cy="24288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6C778484-DD72-4EE0-A344-4116D220DC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2125"/>
            <a:ext cx="7859713" cy="431800"/>
          </a:xfrm>
        </p:spPr>
        <p:txBody>
          <a:bodyPr/>
          <a:lstStyle/>
          <a:p>
            <a:r>
              <a:rPr lang="en-US" dirty="0"/>
              <a:t>MAIN LEMMAS AND TOP ENTITIES</a:t>
            </a:r>
            <a:endParaRPr lang="es-E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72C825C-6B7B-4636-9F02-F2EE31714333}"/>
              </a:ext>
            </a:extLst>
          </p:cNvPr>
          <p:cNvSpPr/>
          <p:nvPr/>
        </p:nvSpPr>
        <p:spPr>
          <a:xfrm>
            <a:off x="814388" y="5317837"/>
            <a:ext cx="5266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Lemma: canonical representations of words</a:t>
            </a:r>
            <a:endParaRPr lang="es-ES" dirty="0"/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xmlns="" id="{4847EF3C-AC73-4176-AEB2-7EDE1E3400E3}"/>
              </a:ext>
            </a:extLst>
          </p:cNvPr>
          <p:cNvSpPr/>
          <p:nvPr/>
        </p:nvSpPr>
        <p:spPr>
          <a:xfrm>
            <a:off x="1063748" y="1764707"/>
            <a:ext cx="1114923" cy="352338"/>
          </a:xfrm>
          <a:prstGeom prst="borderCallout2">
            <a:avLst>
              <a:gd name="adj1" fmla="val 100893"/>
              <a:gd name="adj2" fmla="val 46543"/>
              <a:gd name="adj3" fmla="val 147322"/>
              <a:gd name="adj4" fmla="val 83177"/>
              <a:gd name="adj5" fmla="val 226786"/>
              <a:gd name="adj6" fmla="val 92048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Main lemmas per frequency</a:t>
            </a:r>
            <a:endParaRPr lang="es-ES" sz="1200" dirty="0" err="1">
              <a:solidFill>
                <a:schemeClr val="tx1"/>
              </a:solidFill>
            </a:endParaRPr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xmlns="" id="{A4676E3E-4BC0-4E30-AB0F-4B86F9EA5F39}"/>
              </a:ext>
            </a:extLst>
          </p:cNvPr>
          <p:cNvSpPr/>
          <p:nvPr/>
        </p:nvSpPr>
        <p:spPr>
          <a:xfrm>
            <a:off x="4572000" y="1527977"/>
            <a:ext cx="3477893" cy="574269"/>
          </a:xfrm>
          <a:prstGeom prst="borderCallout2">
            <a:avLst>
              <a:gd name="adj1" fmla="val 100893"/>
              <a:gd name="adj2" fmla="val 46543"/>
              <a:gd name="adj3" fmla="val 118409"/>
              <a:gd name="adj4" fmla="val 29654"/>
              <a:gd name="adj5" fmla="val 160343"/>
              <a:gd name="adj6" fmla="val 29858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err="1">
                <a:solidFill>
                  <a:schemeClr val="tx1"/>
                </a:solidFill>
              </a:rPr>
              <a:t>Sensigrafo</a:t>
            </a:r>
            <a:r>
              <a:rPr lang="en-US" sz="1200" dirty="0">
                <a:solidFill>
                  <a:schemeClr val="tx1"/>
                </a:solidFill>
              </a:rPr>
              <a:t> domain customization required to optimize performance, e.g. AFC is not American Football Conference in ESA’s sector.</a:t>
            </a:r>
            <a:endParaRPr lang="es-ES" sz="1200" dirty="0" err="1">
              <a:solidFill>
                <a:schemeClr val="tx1"/>
              </a:solidFill>
            </a:endParaRP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xmlns="" id="{9952F9BC-C2E5-4AD3-860D-2F2E14A5C97E}"/>
              </a:ext>
            </a:extLst>
          </p:cNvPr>
          <p:cNvSpPr/>
          <p:nvPr/>
        </p:nvSpPr>
        <p:spPr>
          <a:xfrm>
            <a:off x="1621210" y="4874983"/>
            <a:ext cx="1114923" cy="352338"/>
          </a:xfrm>
          <a:prstGeom prst="borderCallout2">
            <a:avLst>
              <a:gd name="adj1" fmla="val 4641"/>
              <a:gd name="adj2" fmla="val 50599"/>
              <a:gd name="adj3" fmla="val -32348"/>
              <a:gd name="adj4" fmla="val 31805"/>
              <a:gd name="adj5" fmla="val -145388"/>
              <a:gd name="adj6" fmla="val 39324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Main organizations</a:t>
            </a:r>
            <a:endParaRPr lang="es-ES" sz="1200" dirty="0" err="1">
              <a:solidFill>
                <a:schemeClr val="tx1"/>
              </a:solidFill>
            </a:endParaRPr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xmlns="" id="{C124FE4F-4223-479A-B8A3-68F48B8E1B59}"/>
              </a:ext>
            </a:extLst>
          </p:cNvPr>
          <p:cNvSpPr/>
          <p:nvPr/>
        </p:nvSpPr>
        <p:spPr>
          <a:xfrm>
            <a:off x="3740156" y="4839794"/>
            <a:ext cx="1114923" cy="352338"/>
          </a:xfrm>
          <a:prstGeom prst="borderCallout2">
            <a:avLst>
              <a:gd name="adj1" fmla="val 4641"/>
              <a:gd name="adj2" fmla="val 50599"/>
              <a:gd name="adj3" fmla="val -32348"/>
              <a:gd name="adj4" fmla="val 31805"/>
              <a:gd name="adj5" fmla="val -145388"/>
              <a:gd name="adj6" fmla="val 39324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Main persons</a:t>
            </a:r>
            <a:endParaRPr lang="es-ES" sz="1200" dirty="0" err="1">
              <a:solidFill>
                <a:schemeClr val="tx1"/>
              </a:solidFill>
            </a:endParaRP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xmlns="" id="{493139F4-CC27-4499-99F3-637EEB6A86A9}"/>
              </a:ext>
            </a:extLst>
          </p:cNvPr>
          <p:cNvSpPr/>
          <p:nvPr/>
        </p:nvSpPr>
        <p:spPr>
          <a:xfrm>
            <a:off x="6151775" y="4815950"/>
            <a:ext cx="1114923" cy="352338"/>
          </a:xfrm>
          <a:prstGeom prst="borderCallout2">
            <a:avLst>
              <a:gd name="adj1" fmla="val 4641"/>
              <a:gd name="adj2" fmla="val 50599"/>
              <a:gd name="adj3" fmla="val -32348"/>
              <a:gd name="adj4" fmla="val 31805"/>
              <a:gd name="adj5" fmla="val -145388"/>
              <a:gd name="adj6" fmla="val 39324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Main places</a:t>
            </a:r>
            <a:endParaRPr lang="es-ES" sz="12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655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DF15763-AB33-4C3B-B931-9B8825BEEE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7172" t="41332" r="62718" b="5936"/>
          <a:stretch/>
        </p:blipFill>
        <p:spPr>
          <a:xfrm>
            <a:off x="0" y="2120900"/>
            <a:ext cx="2967038" cy="219233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C13A8A1D-2BFC-4192-BF58-E048140C01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2100"/>
            <a:ext cx="7859713" cy="831850"/>
          </a:xfrm>
        </p:spPr>
        <p:txBody>
          <a:bodyPr/>
          <a:lstStyle/>
          <a:p>
            <a:r>
              <a:rPr lang="en-US" sz="2400" dirty="0"/>
              <a:t>INDEXED DOCUMENT AND RESULTING METADATA</a:t>
            </a:r>
            <a:endParaRPr lang="es-E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6338038-E56B-4454-ABEC-45C3A18D400C}"/>
              </a:ext>
            </a:extLst>
          </p:cNvPr>
          <p:cNvSpPr/>
          <p:nvPr/>
        </p:nvSpPr>
        <p:spPr>
          <a:xfrm>
            <a:off x="1180037" y="4110070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34B3B63-2D3E-48BC-91F3-EA0F8BED9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83" t="43818" r="48158" b="19756"/>
          <a:stretch/>
        </p:blipFill>
        <p:spPr>
          <a:xfrm>
            <a:off x="3717415" y="3413953"/>
            <a:ext cx="5160305" cy="1799924"/>
          </a:xfrm>
          <a:prstGeom prst="rect">
            <a:avLst/>
          </a:prstGeom>
        </p:spPr>
      </p:pic>
      <p:sp>
        <p:nvSpPr>
          <p:cNvPr id="8" name="Arrow: Curved Left 7">
            <a:extLst>
              <a:ext uri="{FF2B5EF4-FFF2-40B4-BE49-F238E27FC236}">
                <a16:creationId xmlns:a16="http://schemas.microsoft.com/office/drawing/2014/main" xmlns="" id="{C5E2D680-104F-490D-9546-FB0F434C0AA8}"/>
              </a:ext>
            </a:extLst>
          </p:cNvPr>
          <p:cNvSpPr/>
          <p:nvPr/>
        </p:nvSpPr>
        <p:spPr>
          <a:xfrm rot="18200719">
            <a:off x="4020912" y="1666398"/>
            <a:ext cx="1102177" cy="1945698"/>
          </a:xfrm>
          <a:prstGeom prst="curvedLeftArrow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sz="12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29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FA3B61BA-7C93-AA46-B44D-E6D1F2469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" y="160077"/>
            <a:ext cx="7174800" cy="430887"/>
          </a:xfrm>
        </p:spPr>
        <p:txBody>
          <a:bodyPr/>
          <a:lstStyle/>
          <a:p>
            <a:r>
              <a:rPr lang="en-US" dirty="0"/>
              <a:t>DATA DISCOVERY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9DBC53C-4352-A544-B773-E78C42382D22}"/>
              </a:ext>
            </a:extLst>
          </p:cNvPr>
          <p:cNvGrpSpPr>
            <a:grpSpLocks/>
          </p:cNvGrpSpPr>
          <p:nvPr/>
        </p:nvGrpSpPr>
        <p:grpSpPr bwMode="auto">
          <a:xfrm>
            <a:off x="3678238" y="1577975"/>
            <a:ext cx="5076825" cy="1473200"/>
            <a:chOff x="3627166" y="1265371"/>
            <a:chExt cx="5077341" cy="1473099"/>
          </a:xfrm>
        </p:grpSpPr>
        <p:pic>
          <p:nvPicPr>
            <p:cNvPr id="27" name="Picture 1">
              <a:extLst>
                <a:ext uri="{FF2B5EF4-FFF2-40B4-BE49-F238E27FC236}">
                  <a16:creationId xmlns:a16="http://schemas.microsoft.com/office/drawing/2014/main" xmlns="" id="{C8AD4037-BDCC-7A4F-B471-71AF1E2D3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9184" y="2103130"/>
              <a:ext cx="635340" cy="63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42">
              <a:extLst>
                <a:ext uri="{FF2B5EF4-FFF2-40B4-BE49-F238E27FC236}">
                  <a16:creationId xmlns:a16="http://schemas.microsoft.com/office/drawing/2014/main" xmlns="" id="{101FF4FB-55F2-964A-A642-467607779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8216" y="2331444"/>
              <a:ext cx="343629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spcAft>
                  <a:spcPts val="1000"/>
                </a:spcAft>
                <a:tabLst>
                  <a:tab pos="228600" algn="l"/>
                  <a:tab pos="457200" algn="l"/>
                </a:tabLst>
              </a:pPr>
              <a:r>
                <a:rPr lang="en-US" sz="1200" b="1" i="1" dirty="0">
                  <a:solidFill>
                    <a:srgbClr val="FF0000"/>
                  </a:solidFill>
                  <a:latin typeface="Calibri" pitchFamily="34" charset="0"/>
                  <a:cs typeface="Times New Roman" pitchFamily="18" charset="0"/>
                </a:rPr>
                <a:t>Multilateral Development Banks (e.g. World Bank)</a:t>
              </a:r>
              <a:endParaRPr lang="en-GB" sz="1200" b="1" i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9" name="Rectangle 96">
              <a:extLst>
                <a:ext uri="{FF2B5EF4-FFF2-40B4-BE49-F238E27FC236}">
                  <a16:creationId xmlns:a16="http://schemas.microsoft.com/office/drawing/2014/main" xmlns="" id="{4824A1E2-5FD5-144B-8E29-FE2B040C9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2401" y="1691568"/>
              <a:ext cx="34521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spcAft>
                  <a:spcPts val="1000"/>
                </a:spcAft>
                <a:tabLst>
                  <a:tab pos="228600" algn="l"/>
                  <a:tab pos="457200" algn="l"/>
                </a:tabLst>
              </a:pPr>
              <a:r>
                <a:rPr lang="en-US" sz="1200" b="1" i="1" dirty="0">
                  <a:solidFill>
                    <a:srgbClr val="FF0000"/>
                  </a:solidFill>
                  <a:latin typeface="Calibri" pitchFamily="34" charset="0"/>
                  <a:cs typeface="Times New Roman" pitchFamily="18" charset="0"/>
                </a:rPr>
                <a:t>Policy and societal drivers in areas such as global change and disaster risk management</a:t>
              </a:r>
              <a:endParaRPr lang="en-GB" sz="1200" b="1" i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" name="Rectangle 97">
              <a:extLst>
                <a:ext uri="{FF2B5EF4-FFF2-40B4-BE49-F238E27FC236}">
                  <a16:creationId xmlns:a16="http://schemas.microsoft.com/office/drawing/2014/main" xmlns="" id="{AB85CFD8-1A27-0B4C-A801-203CE1F9A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8215" y="2097989"/>
              <a:ext cx="30133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spcAft>
                  <a:spcPts val="1000"/>
                </a:spcAft>
                <a:tabLst>
                  <a:tab pos="228600" algn="l"/>
                  <a:tab pos="457200" algn="l"/>
                </a:tabLst>
              </a:pPr>
              <a:r>
                <a:rPr lang="en-US" sz="1200" b="1" i="1" dirty="0">
                  <a:solidFill>
                    <a:srgbClr val="FF0000"/>
                  </a:solidFill>
                  <a:latin typeface="Calibri" pitchFamily="34" charset="0"/>
                  <a:cs typeface="Times New Roman" pitchFamily="18" charset="0"/>
                </a:rPr>
                <a:t>International Conventions (e.g. UNFCC</a:t>
              </a:r>
              <a:r>
                <a:rPr lang="en-GB" sz="1200" b="1" i="1" dirty="0">
                  <a:solidFill>
                    <a:srgbClr val="FF0000"/>
                  </a:solidFill>
                  <a:latin typeface="Calibri" pitchFamily="34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31" name="Rectangle 98">
              <a:extLst>
                <a:ext uri="{FF2B5EF4-FFF2-40B4-BE49-F238E27FC236}">
                  <a16:creationId xmlns:a16="http://schemas.microsoft.com/office/drawing/2014/main" xmlns="" id="{FFDE5B29-CB85-ED44-B726-0094859FB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8216" y="1265371"/>
              <a:ext cx="322980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spcAft>
                  <a:spcPts val="1000"/>
                </a:spcAft>
                <a:tabLst>
                  <a:tab pos="228600" algn="l"/>
                  <a:tab pos="457200" algn="l"/>
                </a:tabLst>
              </a:pPr>
              <a:r>
                <a:rPr lang="en-US" sz="1200" b="1" i="1">
                  <a:solidFill>
                    <a:srgbClr val="FF0000"/>
                  </a:solidFill>
                  <a:latin typeface="Calibri" pitchFamily="34" charset="0"/>
                  <a:cs typeface="Times New Roman" pitchFamily="18" charset="0"/>
                </a:rPr>
                <a:t>Public needs at European, national, regional or local scales, including weather forecasts</a:t>
              </a:r>
              <a:endParaRPr lang="en-GB" sz="1200" b="1" i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43586A35-218B-0B49-B2BE-C7ACABB6F706}"/>
                </a:ext>
              </a:extLst>
            </p:cNvPr>
            <p:cNvCxnSpPr/>
            <p:nvPr/>
          </p:nvCxnSpPr>
          <p:spPr>
            <a:xfrm flipH="1">
              <a:off x="4555947" y="1495543"/>
              <a:ext cx="712860" cy="29684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9">
              <a:extLst>
                <a:ext uri="{FF2B5EF4-FFF2-40B4-BE49-F238E27FC236}">
                  <a16:creationId xmlns:a16="http://schemas.microsoft.com/office/drawing/2014/main" xmlns="" id="{4C87A9A9-77C0-2442-86CB-5F70873BA3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7166" y="1751831"/>
              <a:ext cx="11941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GB" sz="1200" b="1" i="1">
                  <a:solidFill>
                    <a:srgbClr val="FF0000"/>
                  </a:solidFill>
                  <a:latin typeface="Calibri" pitchFamily="34" charset="0"/>
                </a:rPr>
                <a:t>Users public services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59E0668B-1740-334B-835F-FF17E9024836}"/>
                </a:ext>
              </a:extLst>
            </p:cNvPr>
            <p:cNvCxnSpPr/>
            <p:nvPr/>
          </p:nvCxnSpPr>
          <p:spPr>
            <a:xfrm flipH="1">
              <a:off x="4662321" y="1866993"/>
              <a:ext cx="598548" cy="3968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96BF9C9F-5307-CB4F-9D9A-4AEFF94EA76B}"/>
                </a:ext>
              </a:extLst>
            </p:cNvPr>
            <p:cNvCxnSpPr/>
            <p:nvPr/>
          </p:nvCxnSpPr>
          <p:spPr>
            <a:xfrm flipH="1" flipV="1">
              <a:off x="4649620" y="1997159"/>
              <a:ext cx="619188" cy="21271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4E82732F-3214-7D40-B66C-B8A299335FB7}"/>
                </a:ext>
              </a:extLst>
            </p:cNvPr>
            <p:cNvCxnSpPr/>
            <p:nvPr/>
          </p:nvCxnSpPr>
          <p:spPr>
            <a:xfrm flipH="1" flipV="1">
              <a:off x="4555947" y="2103514"/>
              <a:ext cx="712860" cy="36668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9F00B27-675F-ED40-B7A8-903FCE489B89}"/>
              </a:ext>
            </a:extLst>
          </p:cNvPr>
          <p:cNvGrpSpPr>
            <a:grpSpLocks/>
          </p:cNvGrpSpPr>
          <p:nvPr/>
        </p:nvGrpSpPr>
        <p:grpSpPr bwMode="auto">
          <a:xfrm>
            <a:off x="4212283" y="3051175"/>
            <a:ext cx="4457700" cy="1116012"/>
            <a:chOff x="4148961" y="2806777"/>
            <a:chExt cx="4457955" cy="111532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4FD29142-FA0C-AA4F-B5EC-EA5AE4DB2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961" y="2922285"/>
              <a:ext cx="604606" cy="604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Box 40">
              <a:extLst>
                <a:ext uri="{FF2B5EF4-FFF2-40B4-BE49-F238E27FC236}">
                  <a16:creationId xmlns:a16="http://schemas.microsoft.com/office/drawing/2014/main" xmlns="" id="{6BAF2387-1CAF-484F-B254-237A877E51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9958" y="2933482"/>
              <a:ext cx="117075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GB" sz="1200" b="1" i="1" dirty="0">
                  <a:solidFill>
                    <a:srgbClr val="00B050"/>
                  </a:solidFill>
                  <a:latin typeface="Calibri" pitchFamily="34" charset="0"/>
                </a:rPr>
                <a:t>Users profit-making services</a:t>
              </a:r>
            </a:p>
          </p:txBody>
        </p:sp>
        <p:sp>
          <p:nvSpPr>
            <p:cNvPr id="51" name="Rectangle 107">
              <a:extLst>
                <a:ext uri="{FF2B5EF4-FFF2-40B4-BE49-F238E27FC236}">
                  <a16:creationId xmlns:a16="http://schemas.microsoft.com/office/drawing/2014/main" xmlns="" id="{EA582E89-F8A2-6448-9226-59260646B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0343" y="2806777"/>
              <a:ext cx="270657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 b="1" i="1">
                  <a:solidFill>
                    <a:srgbClr val="00B050"/>
                  </a:solidFill>
                  <a:latin typeface="Calibri" pitchFamily="34" charset="0"/>
                </a:rPr>
                <a:t>Value adding industry including SMEs and some represented by EARSC</a:t>
              </a:r>
              <a:endParaRPr lang="en-GB" sz="1200" b="1" i="1">
                <a:solidFill>
                  <a:srgbClr val="00B050"/>
                </a:solidFill>
                <a:latin typeface="Calibri" pitchFamily="34" charset="0"/>
              </a:endParaRPr>
            </a:p>
          </p:txBody>
        </p:sp>
        <p:sp>
          <p:nvSpPr>
            <p:cNvPr id="52" name="Rectangle 108">
              <a:extLst>
                <a:ext uri="{FF2B5EF4-FFF2-40B4-BE49-F238E27FC236}">
                  <a16:creationId xmlns:a16="http://schemas.microsoft.com/office/drawing/2014/main" xmlns="" id="{70757646-64D8-2643-B373-0B78F6C8B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254" y="3275774"/>
              <a:ext cx="256655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 b="1" i="1" dirty="0">
                  <a:solidFill>
                    <a:srgbClr val="00B050"/>
                  </a:solidFill>
                  <a:latin typeface="Calibri" pitchFamily="34" charset="0"/>
                </a:rPr>
                <a:t>Downstream industry sectors (e.g. Oil &amp; Gas, Renewable energy, Insurance, re-insurance, Mining, </a:t>
              </a:r>
              <a:r>
                <a:rPr lang="en-US" sz="1200" b="1" i="1" dirty="0" err="1">
                  <a:solidFill>
                    <a:srgbClr val="00B050"/>
                  </a:solidFill>
                  <a:latin typeface="Calibri" pitchFamily="34" charset="0"/>
                </a:rPr>
                <a:t>Meteo</a:t>
              </a:r>
              <a:r>
                <a:rPr lang="en-US" sz="1200" b="1" i="1" dirty="0">
                  <a:solidFill>
                    <a:srgbClr val="00B050"/>
                  </a:solidFill>
                  <a:latin typeface="Calibri" pitchFamily="34" charset="0"/>
                </a:rPr>
                <a:t>, etc.)</a:t>
              </a:r>
              <a:endParaRPr lang="en-GB" sz="1200" b="1" i="1" dirty="0">
                <a:solidFill>
                  <a:srgbClr val="00B050"/>
                </a:solidFill>
                <a:latin typeface="Calibri" pitchFamily="34" charset="0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FE87B718-6E0E-994D-A9FE-8E54D3F19C4B}"/>
                </a:ext>
              </a:extLst>
            </p:cNvPr>
            <p:cNvCxnSpPr/>
            <p:nvPr/>
          </p:nvCxnSpPr>
          <p:spPr>
            <a:xfrm flipH="1">
              <a:off x="5536515" y="3109803"/>
              <a:ext cx="401661" cy="82499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A96369E7-21C5-1944-978A-A8A7545F766E}"/>
                </a:ext>
              </a:extLst>
            </p:cNvPr>
            <p:cNvCxnSpPr/>
            <p:nvPr/>
          </p:nvCxnSpPr>
          <p:spPr>
            <a:xfrm flipH="1" flipV="1">
              <a:off x="5480950" y="3357301"/>
              <a:ext cx="419124" cy="169759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4EFC10B6-7DA2-F142-AB6D-C45FE6FA52F0}"/>
              </a:ext>
            </a:extLst>
          </p:cNvPr>
          <p:cNvGrpSpPr>
            <a:grpSpLocks/>
          </p:cNvGrpSpPr>
          <p:nvPr/>
        </p:nvGrpSpPr>
        <p:grpSpPr bwMode="auto">
          <a:xfrm>
            <a:off x="711406" y="1716979"/>
            <a:ext cx="2777976" cy="1611118"/>
            <a:chOff x="2606803" y="4436934"/>
            <a:chExt cx="2588999" cy="1520920"/>
          </a:xfrm>
        </p:grpSpPr>
        <p:sp>
          <p:nvSpPr>
            <p:cNvPr id="65" name="TextBox 114">
              <a:extLst>
                <a:ext uri="{FF2B5EF4-FFF2-40B4-BE49-F238E27FC236}">
                  <a16:creationId xmlns:a16="http://schemas.microsoft.com/office/drawing/2014/main" xmlns="" id="{7567F10E-B1E9-9E44-BCF1-15F89614F4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268" y="5451774"/>
              <a:ext cx="135169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GB" sz="1200" b="1" i="1" dirty="0">
                  <a:latin typeface="Calibri" pitchFamily="34" charset="0"/>
                </a:rPr>
                <a:t>Web / TV media</a:t>
              </a:r>
            </a:p>
          </p:txBody>
        </p:sp>
        <p:pic>
          <p:nvPicPr>
            <p:cNvPr id="66" name="Picture 2" descr="Multy User icons">
              <a:extLst>
                <a:ext uri="{FF2B5EF4-FFF2-40B4-BE49-F238E27FC236}">
                  <a16:creationId xmlns:a16="http://schemas.microsoft.com/office/drawing/2014/main" xmlns="" id="{497F1BD3-C0E4-3A42-8339-437DBD13DD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411" y="4436934"/>
              <a:ext cx="595377" cy="595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TextBox 48">
              <a:extLst>
                <a:ext uri="{FF2B5EF4-FFF2-40B4-BE49-F238E27FC236}">
                  <a16:creationId xmlns:a16="http://schemas.microsoft.com/office/drawing/2014/main" xmlns="" id="{EFD18EEF-75DC-E545-8E31-2CEFAAEA53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4112" y="4923799"/>
              <a:ext cx="135169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GB" sz="1200" b="1" i="1" dirty="0">
                  <a:latin typeface="Calibri" pitchFamily="34" charset="0"/>
                </a:rPr>
                <a:t>General public, education, media</a:t>
              </a:r>
            </a:p>
          </p:txBody>
        </p:sp>
        <p:sp>
          <p:nvSpPr>
            <p:cNvPr id="68" name="TextBox 113">
              <a:extLst>
                <a:ext uri="{FF2B5EF4-FFF2-40B4-BE49-F238E27FC236}">
                  <a16:creationId xmlns:a16="http://schemas.microsoft.com/office/drawing/2014/main" xmlns="" id="{4A69A65A-F6A9-FE40-8BDB-8A15AB3552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6803" y="5680855"/>
              <a:ext cx="135169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GB" sz="1200" b="1" i="1" dirty="0">
                  <a:latin typeface="Calibri" pitchFamily="34" charset="0"/>
                </a:rPr>
                <a:t>Schools, teachers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xmlns="" id="{5A9D1733-DCA4-4A4A-8787-CCEB50A5D858}"/>
                </a:ext>
              </a:extLst>
            </p:cNvPr>
            <p:cNvCxnSpPr/>
            <p:nvPr/>
          </p:nvCxnSpPr>
          <p:spPr>
            <a:xfrm flipV="1">
              <a:off x="3048178" y="5324402"/>
              <a:ext cx="304835" cy="40483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A7496C6F-FA7F-1848-BE5B-56AF6B1C6662}"/>
                </a:ext>
              </a:extLst>
            </p:cNvPr>
            <p:cNvCxnSpPr/>
            <p:nvPr/>
          </p:nvCxnSpPr>
          <p:spPr>
            <a:xfrm flipH="1" flipV="1">
              <a:off x="3518131" y="5324402"/>
              <a:ext cx="109550" cy="17781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Content Placeholder 7">
            <a:extLst>
              <a:ext uri="{FF2B5EF4-FFF2-40B4-BE49-F238E27FC236}">
                <a16:creationId xmlns:a16="http://schemas.microsoft.com/office/drawing/2014/main" xmlns="" id="{0407AA37-AD26-0843-B249-160065D3C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6" y="4256101"/>
            <a:ext cx="8026588" cy="2073190"/>
          </a:xfrm>
        </p:spPr>
      </p:pic>
    </p:spTree>
    <p:extLst>
      <p:ext uri="{BB962C8B-B14F-4D97-AF65-F5344CB8AC3E}">
        <p14:creationId xmlns:p14="http://schemas.microsoft.com/office/powerpoint/2010/main" val="2645182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B161EDC-9401-46C9-B3CB-0B2E9866C0E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17" t="13438" r="81980" b="44693"/>
          <a:stretch/>
        </p:blipFill>
        <p:spPr>
          <a:xfrm>
            <a:off x="0" y="1697038"/>
            <a:ext cx="4252913" cy="3355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CBBA11-666B-4C5C-B87F-4F69FB4EAB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644" y="318328"/>
            <a:ext cx="6508750" cy="470868"/>
          </a:xfrm>
        </p:spPr>
        <p:txBody>
          <a:bodyPr/>
          <a:lstStyle/>
          <a:p>
            <a:r>
              <a:rPr lang="en-US" sz="2400" dirty="0"/>
              <a:t>RECENT TRENDS ON DATASET SEARCH</a:t>
            </a:r>
            <a:endParaRPr lang="es-E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6AC262-F195-4C93-85FB-A364C41F3D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" t="13895" r="79921" b="45678"/>
          <a:stretch/>
        </p:blipFill>
        <p:spPr>
          <a:xfrm>
            <a:off x="4643440" y="1697146"/>
            <a:ext cx="4338882" cy="2993233"/>
          </a:xfrm>
          <a:prstGeom prst="rect">
            <a:avLst/>
          </a:prstGeom>
        </p:spPr>
      </p:pic>
      <p:pic>
        <p:nvPicPr>
          <p:cNvPr id="2050" name="Picture 2" descr="Image result for schema.org">
            <a:extLst>
              <a:ext uri="{FF2B5EF4-FFF2-40B4-BE49-F238E27FC236}">
                <a16:creationId xmlns:a16="http://schemas.microsoft.com/office/drawing/2014/main" xmlns="" id="{BF452AD1-CE0F-4EDE-BA62-964A2D42B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394" y="4856099"/>
            <a:ext cx="2428598" cy="103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355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egnaposto immagine 36">
            <a:extLst>
              <a:ext uri="{FF2B5EF4-FFF2-40B4-BE49-F238E27FC236}">
                <a16:creationId xmlns:a16="http://schemas.microsoft.com/office/drawing/2014/main" xmlns="" id="{B3FB6393-93E0-4960-94C2-4BADDB523F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39" b="38539"/>
          <a:stretch>
            <a:fillRect/>
          </a:stretch>
        </p:blipFill>
        <p:spPr>
          <a:xfrm>
            <a:off x="0" y="3557996"/>
            <a:ext cx="9144000" cy="285837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5ECB678-073A-47D6-96D6-F24CF590E639}"/>
              </a:ext>
            </a:extLst>
          </p:cNvPr>
          <p:cNvSpPr/>
          <p:nvPr/>
        </p:nvSpPr>
        <p:spPr>
          <a:xfrm>
            <a:off x="0" y="3558001"/>
            <a:ext cx="9144000" cy="2868551"/>
          </a:xfrm>
          <a:prstGeom prst="rect">
            <a:avLst/>
          </a:prstGeom>
          <a:gradFill flip="none" rotWithShape="1">
            <a:gsLst>
              <a:gs pos="100000">
                <a:srgbClr val="212837">
                  <a:alpha val="70000"/>
                </a:srgbClr>
              </a:gs>
              <a:gs pos="0">
                <a:srgbClr val="212837">
                  <a:alpha val="7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52" tIns="24026" rIns="48052" bIns="24026" rtlCol="0" anchor="ctr"/>
          <a:lstStyle/>
          <a:p>
            <a:pPr algn="ctr"/>
            <a:endParaRPr lang="id-ID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0E6302B-1325-4CDF-902B-1719B58D33E1}"/>
              </a:ext>
            </a:extLst>
          </p:cNvPr>
          <p:cNvSpPr/>
          <p:nvPr/>
        </p:nvSpPr>
        <p:spPr>
          <a:xfrm flipH="1">
            <a:off x="1115412" y="1683266"/>
            <a:ext cx="3432649" cy="1726519"/>
          </a:xfrm>
          <a:prstGeom prst="roundRect">
            <a:avLst>
              <a:gd name="adj" fmla="val 7612"/>
            </a:avLst>
          </a:prstGeom>
          <a:solidFill>
            <a:schemeClr val="bg1"/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52" tIns="24026" rIns="48052" bIns="24026" rtlCol="0" anchor="ctr"/>
          <a:lstStyle/>
          <a:p>
            <a:pPr algn="ctr"/>
            <a:endParaRPr lang="id-ID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56F6975-8799-4CF9-B9C9-5193E37B74E5}"/>
              </a:ext>
            </a:extLst>
          </p:cNvPr>
          <p:cNvGrpSpPr/>
          <p:nvPr/>
        </p:nvGrpSpPr>
        <p:grpSpPr>
          <a:xfrm>
            <a:off x="1895225" y="1763082"/>
            <a:ext cx="2571868" cy="1231155"/>
            <a:chOff x="2797120" y="1936425"/>
            <a:chExt cx="5478169" cy="19698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9586F80-0C24-4344-83F8-482B1D8E5D30}"/>
                </a:ext>
              </a:extLst>
            </p:cNvPr>
            <p:cNvSpPr txBox="1"/>
            <p:nvPr/>
          </p:nvSpPr>
          <p:spPr>
            <a:xfrm>
              <a:off x="2801749" y="1936425"/>
              <a:ext cx="5473540" cy="78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spc="158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lkway Bold" panose="00000400000000000000" pitchFamily="2" charset="0"/>
                  <a:cs typeface="Segoe UI Light" panose="020B0502040204020203" pitchFamily="34" charset="0"/>
                </a:rPr>
                <a:t>FEDERATION AND </a:t>
              </a:r>
            </a:p>
            <a:p>
              <a:r>
                <a:rPr lang="en-US" sz="1300" b="1" spc="158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lkway Bold" panose="00000400000000000000" pitchFamily="2" charset="0"/>
                  <a:cs typeface="Segoe UI Light" panose="020B0502040204020203" pitchFamily="34" charset="0"/>
                </a:rPr>
                <a:t>INTEROPERABILITY</a:t>
              </a:r>
              <a:endParaRPr lang="id-ID" sz="1300" b="1" spc="158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kway Bold" panose="00000400000000000000" pitchFamily="2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8202A99-8482-41C8-90BB-8C6F46C61EF3}"/>
                </a:ext>
              </a:extLst>
            </p:cNvPr>
            <p:cNvSpPr/>
            <p:nvPr/>
          </p:nvSpPr>
          <p:spPr>
            <a:xfrm flipH="1">
              <a:off x="2797120" y="2783504"/>
              <a:ext cx="5241373" cy="112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Distributed Catalogues Federation; Exploitation Platform; Virtual research Environment</a:t>
              </a:r>
              <a:endParaRPr lang="id-ID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00D23F7-81D5-42A2-9B2A-9403F5D04E8F}"/>
              </a:ext>
            </a:extLst>
          </p:cNvPr>
          <p:cNvSpPr/>
          <p:nvPr/>
        </p:nvSpPr>
        <p:spPr>
          <a:xfrm flipH="1">
            <a:off x="4572005" y="1683266"/>
            <a:ext cx="3432649" cy="1733169"/>
          </a:xfrm>
          <a:prstGeom prst="roundRect">
            <a:avLst>
              <a:gd name="adj" fmla="val 7612"/>
            </a:avLst>
          </a:prstGeom>
          <a:solidFill>
            <a:schemeClr val="bg1"/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52" tIns="24026" rIns="48052" bIns="24026" rtlCol="0" anchor="ctr"/>
          <a:lstStyle/>
          <a:p>
            <a:pPr algn="ctr"/>
            <a:endParaRPr lang="id-ID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4CBA5C7-2FC6-4313-984D-A43164248867}"/>
              </a:ext>
            </a:extLst>
          </p:cNvPr>
          <p:cNvGrpSpPr/>
          <p:nvPr/>
        </p:nvGrpSpPr>
        <p:grpSpPr>
          <a:xfrm>
            <a:off x="5399758" y="1759413"/>
            <a:ext cx="3655962" cy="1643583"/>
            <a:chOff x="3030567" y="2686917"/>
            <a:chExt cx="8162891" cy="252540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51F4ED6-26EF-47A9-A681-23FFC4AA61FF}"/>
                </a:ext>
              </a:extLst>
            </p:cNvPr>
            <p:cNvSpPr txBox="1"/>
            <p:nvPr/>
          </p:nvSpPr>
          <p:spPr>
            <a:xfrm>
              <a:off x="3033916" y="2686917"/>
              <a:ext cx="8159542" cy="7566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spc="158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lkway Bold" panose="00000400000000000000" pitchFamily="2" charset="0"/>
                  <a:cs typeface="Segoe UI Light" panose="020B0502040204020203" pitchFamily="34" charset="0"/>
                </a:rPr>
                <a:t>DISCOVERABILITY/ACCESSIBILITY</a:t>
              </a:r>
            </a:p>
            <a:p>
              <a:r>
                <a:rPr lang="en-US" sz="1300" b="1" spc="158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lkway Bold" panose="00000400000000000000" pitchFamily="2" charset="0"/>
                  <a:cs typeface="Segoe UI Light" panose="020B0502040204020203" pitchFamily="34" charset="0"/>
                </a:rPr>
                <a:t>EXPLOITATION</a:t>
              </a:r>
              <a:endParaRPr lang="id-ID" sz="1300" b="1" spc="158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kway Bold" panose="00000400000000000000" pitchFamily="2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CC97E5FE-330F-4133-9534-6C9A67497BBF}"/>
                </a:ext>
              </a:extLst>
            </p:cNvPr>
            <p:cNvSpPr/>
            <p:nvPr/>
          </p:nvSpPr>
          <p:spPr>
            <a:xfrm flipH="1">
              <a:off x="3030567" y="3509860"/>
              <a:ext cx="5621361" cy="170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OCR and full indexing; Elastic Search; Discovery Metadata; Pattern recognition; Machine Learning; Open and Linked Data; Semantic Web; Big Data Analytics</a:t>
              </a:r>
              <a:endParaRPr lang="id-ID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5E35630D-022E-45B8-9002-B8672F32CF76}"/>
              </a:ext>
            </a:extLst>
          </p:cNvPr>
          <p:cNvSpPr/>
          <p:nvPr/>
        </p:nvSpPr>
        <p:spPr>
          <a:xfrm flipH="1">
            <a:off x="1111004" y="3531443"/>
            <a:ext cx="3432649" cy="1329068"/>
          </a:xfrm>
          <a:prstGeom prst="roundRect">
            <a:avLst>
              <a:gd name="adj" fmla="val 7612"/>
            </a:avLst>
          </a:prstGeom>
          <a:solidFill>
            <a:schemeClr val="bg1"/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52" tIns="24026" rIns="48052" bIns="24026" rtlCol="0" anchor="ctr"/>
          <a:lstStyle/>
          <a:p>
            <a:pPr algn="ctr"/>
            <a:endParaRPr lang="id-ID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E836671-3557-4BB4-A094-B3FD4F2BE3D1}"/>
              </a:ext>
            </a:extLst>
          </p:cNvPr>
          <p:cNvGrpSpPr/>
          <p:nvPr/>
        </p:nvGrpSpPr>
        <p:grpSpPr>
          <a:xfrm>
            <a:off x="1967392" y="3595406"/>
            <a:ext cx="2460699" cy="1153910"/>
            <a:chOff x="3033915" y="2686917"/>
            <a:chExt cx="5241374" cy="184625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835191E8-5B9D-4BD3-AA5C-8EA4DCAF4C83}"/>
                </a:ext>
              </a:extLst>
            </p:cNvPr>
            <p:cNvSpPr txBox="1"/>
            <p:nvPr/>
          </p:nvSpPr>
          <p:spPr>
            <a:xfrm>
              <a:off x="3033915" y="2686917"/>
              <a:ext cx="3451602" cy="467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spc="158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lkway Bold" panose="00000400000000000000" pitchFamily="2" charset="0"/>
                  <a:cs typeface="Segoe UI Light" panose="020B0502040204020203" pitchFamily="34" charset="0"/>
                </a:rPr>
                <a:t>OPEN SCIENCE</a:t>
              </a:r>
              <a:endParaRPr lang="id-ID" sz="1300" b="1" spc="158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kway Bold" panose="00000400000000000000" pitchFamily="2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B3311C39-60B8-456B-AD2C-55960DB88A28}"/>
                </a:ext>
              </a:extLst>
            </p:cNvPr>
            <p:cNvSpPr/>
            <p:nvPr/>
          </p:nvSpPr>
          <p:spPr>
            <a:xfrm flipH="1">
              <a:off x="3033915" y="3144485"/>
              <a:ext cx="5241374" cy="1388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Knowledge Management; Information Life cycle management; Record Management; Security, Ethics; Certification; Reward and Incentives</a:t>
              </a:r>
              <a:endParaRPr lang="id-ID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B02A08C0-C4C7-48E7-8DA2-FDB55F6DC630}"/>
              </a:ext>
            </a:extLst>
          </p:cNvPr>
          <p:cNvSpPr/>
          <p:nvPr/>
        </p:nvSpPr>
        <p:spPr>
          <a:xfrm flipH="1">
            <a:off x="4600357" y="3529151"/>
            <a:ext cx="3432649" cy="1329068"/>
          </a:xfrm>
          <a:prstGeom prst="roundRect">
            <a:avLst>
              <a:gd name="adj" fmla="val 7612"/>
            </a:avLst>
          </a:prstGeom>
          <a:solidFill>
            <a:schemeClr val="bg1"/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52" tIns="24026" rIns="48052" bIns="24026" rtlCol="0" anchor="ctr"/>
          <a:lstStyle/>
          <a:p>
            <a:pPr algn="ctr"/>
            <a:endParaRPr lang="id-ID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B93E9DB-565B-44D6-95EC-4BB69E1951E5}"/>
              </a:ext>
            </a:extLst>
          </p:cNvPr>
          <p:cNvGrpSpPr/>
          <p:nvPr/>
        </p:nvGrpSpPr>
        <p:grpSpPr>
          <a:xfrm>
            <a:off x="5456733" y="3595405"/>
            <a:ext cx="2577629" cy="1190843"/>
            <a:chOff x="3033915" y="2686917"/>
            <a:chExt cx="5490439" cy="190534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C4420FA-CEAE-4E45-96C1-B52F1447C398}"/>
                </a:ext>
              </a:extLst>
            </p:cNvPr>
            <p:cNvSpPr txBox="1"/>
            <p:nvPr/>
          </p:nvSpPr>
          <p:spPr>
            <a:xfrm>
              <a:off x="3033915" y="2686917"/>
              <a:ext cx="5490439" cy="467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spc="158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lkway Bold" panose="00000400000000000000" pitchFamily="2" charset="0"/>
                  <a:cs typeface="Segoe UI Light" panose="020B0502040204020203" pitchFamily="34" charset="0"/>
                </a:rPr>
                <a:t>DIGITAL PRESERVATION</a:t>
              </a:r>
              <a:endParaRPr lang="id-ID" sz="1300" b="1" spc="158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kway Bold" panose="00000400000000000000" pitchFamily="2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1E0B8A24-E343-4C03-B2B1-B9F473596E93}"/>
                </a:ext>
              </a:extLst>
            </p:cNvPr>
            <p:cNvSpPr/>
            <p:nvPr/>
          </p:nvSpPr>
          <p:spPr>
            <a:xfrm flipH="1">
              <a:off x="3033915" y="3144484"/>
              <a:ext cx="5241374" cy="1447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Multiformat digitalization technology and scanning system; Archiving; Preservation Management; File Formats; Metadata Management</a:t>
              </a:r>
              <a:endParaRPr lang="id-ID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5ABA7794-5DDC-4B19-B678-0423A3722421}"/>
              </a:ext>
            </a:extLst>
          </p:cNvPr>
          <p:cNvSpPr/>
          <p:nvPr/>
        </p:nvSpPr>
        <p:spPr>
          <a:xfrm>
            <a:off x="48145" y="5270053"/>
            <a:ext cx="9167522" cy="1464293"/>
          </a:xfrm>
          <a:prstGeom prst="rect">
            <a:avLst/>
          </a:prstGeom>
        </p:spPr>
        <p:txBody>
          <a:bodyPr wrap="square" lIns="48052" tIns="24026" rIns="48052" bIns="24026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Sustainability of ESA SPACE mission data long term preservation, discoverability, access and adding value objectives  in support to ESA Strategy, LTP and SDG.</a:t>
            </a:r>
          </a:p>
          <a:p>
            <a:endParaRPr lang="en-US" sz="2300" dirty="0">
              <a:solidFill>
                <a:schemeClr val="bg1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2653FD65-9182-47AB-A2F1-B99237D80BBF}"/>
              </a:ext>
            </a:extLst>
          </p:cNvPr>
          <p:cNvGrpSpPr/>
          <p:nvPr/>
        </p:nvGrpSpPr>
        <p:grpSpPr>
          <a:xfrm>
            <a:off x="4994447" y="4056517"/>
            <a:ext cx="153228" cy="297355"/>
            <a:chOff x="3582988" y="3510757"/>
            <a:chExt cx="319088" cy="465138"/>
          </a:xfrm>
          <a:solidFill>
            <a:schemeClr val="bg1"/>
          </a:solidFill>
        </p:grpSpPr>
        <p:sp>
          <p:nvSpPr>
            <p:cNvPr id="56" name="AutoShape 113">
              <a:extLst>
                <a:ext uri="{FF2B5EF4-FFF2-40B4-BE49-F238E27FC236}">
                  <a16:creationId xmlns:a16="http://schemas.microsoft.com/office/drawing/2014/main" xmlns="" id="{F9968B33-A14A-47A6-AE8B-01608C3ED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0433" tIns="30433" rIns="30433" bIns="30433" anchor="ctr"/>
            <a:lstStyle/>
            <a:p>
              <a:pPr algn="ctr" defTabSz="191907" hangingPunct="0"/>
              <a:endParaRPr lang="en-US" sz="13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57" name="AutoShape 114">
              <a:extLst>
                <a:ext uri="{FF2B5EF4-FFF2-40B4-BE49-F238E27FC236}">
                  <a16:creationId xmlns:a16="http://schemas.microsoft.com/office/drawing/2014/main" xmlns="" id="{49F48A00-4730-4750-8E7B-3CA0125AC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0433" tIns="30433" rIns="30433" bIns="30433" anchor="ctr"/>
            <a:lstStyle/>
            <a:p>
              <a:pPr algn="ctr" defTabSz="191907" hangingPunct="0"/>
              <a:endParaRPr lang="en-US" sz="13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0C4A0FA-AB4E-45F8-9AD4-9E9922E92732}"/>
              </a:ext>
            </a:extLst>
          </p:cNvPr>
          <p:cNvSpPr/>
          <p:nvPr/>
        </p:nvSpPr>
        <p:spPr>
          <a:xfrm>
            <a:off x="1219208" y="1818000"/>
            <a:ext cx="647387" cy="642141"/>
          </a:xfrm>
          <a:prstGeom prst="ellipse">
            <a:avLst/>
          </a:prstGeom>
          <a:gradFill>
            <a:gsLst>
              <a:gs pos="0">
                <a:schemeClr val="accent3"/>
              </a:gs>
              <a:gs pos="65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4" name="Freeform 14">
            <a:extLst>
              <a:ext uri="{FF2B5EF4-FFF2-40B4-BE49-F238E27FC236}">
                <a16:creationId xmlns:a16="http://schemas.microsoft.com/office/drawing/2014/main" xmlns="" id="{71248F7F-8F2F-4CE1-98F8-7C1E50D5B32A}"/>
              </a:ext>
            </a:extLst>
          </p:cNvPr>
          <p:cNvSpPr>
            <a:spLocks noEditPoints="1"/>
          </p:cNvSpPr>
          <p:nvPr/>
        </p:nvSpPr>
        <p:spPr bwMode="auto">
          <a:xfrm>
            <a:off x="1397401" y="2005617"/>
            <a:ext cx="290984" cy="251947"/>
          </a:xfrm>
          <a:custGeom>
            <a:avLst/>
            <a:gdLst>
              <a:gd name="T0" fmla="*/ 363178 w 256"/>
              <a:gd name="T1" fmla="*/ 164815 h 251"/>
              <a:gd name="T2" fmla="*/ 391976 w 256"/>
              <a:gd name="T3" fmla="*/ 216020 h 251"/>
              <a:gd name="T4" fmla="*/ 307181 w 256"/>
              <a:gd name="T5" fmla="*/ 182417 h 251"/>
              <a:gd name="T6" fmla="*/ 281583 w 256"/>
              <a:gd name="T7" fmla="*/ 185617 h 251"/>
              <a:gd name="T8" fmla="*/ 166390 w 256"/>
              <a:gd name="T9" fmla="*/ 92809 h 251"/>
              <a:gd name="T10" fmla="*/ 281583 w 256"/>
              <a:gd name="T11" fmla="*/ 0 h 251"/>
              <a:gd name="T12" fmla="*/ 409575 w 256"/>
              <a:gd name="T13" fmla="*/ 92809 h 251"/>
              <a:gd name="T14" fmla="*/ 363178 w 256"/>
              <a:gd name="T15" fmla="*/ 164815 h 251"/>
              <a:gd name="T16" fmla="*/ 142391 w 256"/>
              <a:gd name="T17" fmla="*/ 102409 h 251"/>
              <a:gd name="T18" fmla="*/ 271983 w 256"/>
              <a:gd name="T19" fmla="*/ 211219 h 251"/>
              <a:gd name="T20" fmla="*/ 297582 w 256"/>
              <a:gd name="T21" fmla="*/ 208019 h 251"/>
              <a:gd name="T22" fmla="*/ 297582 w 256"/>
              <a:gd name="T23" fmla="*/ 208019 h 251"/>
              <a:gd name="T24" fmla="*/ 300782 w 256"/>
              <a:gd name="T25" fmla="*/ 208019 h 251"/>
              <a:gd name="T26" fmla="*/ 366378 w 256"/>
              <a:gd name="T27" fmla="*/ 235222 h 251"/>
              <a:gd name="T28" fmla="*/ 195188 w 256"/>
              <a:gd name="T29" fmla="*/ 344032 h 251"/>
              <a:gd name="T30" fmla="*/ 156790 w 256"/>
              <a:gd name="T31" fmla="*/ 337631 h 251"/>
              <a:gd name="T32" fmla="*/ 25598 w 256"/>
              <a:gd name="T33" fmla="*/ 390436 h 251"/>
              <a:gd name="T34" fmla="*/ 70396 w 256"/>
              <a:gd name="T35" fmla="*/ 312029 h 251"/>
              <a:gd name="T36" fmla="*/ 0 w 256"/>
              <a:gd name="T37" fmla="*/ 201619 h 251"/>
              <a:gd name="T38" fmla="*/ 148791 w 256"/>
              <a:gd name="T39" fmla="*/ 64006 h 251"/>
              <a:gd name="T40" fmla="*/ 142391 w 256"/>
              <a:gd name="T41" fmla="*/ 102409 h 25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6" h="251">
                <a:moveTo>
                  <a:pt x="227" y="103"/>
                </a:moveTo>
                <a:cubicBezTo>
                  <a:pt x="223" y="106"/>
                  <a:pt x="222" y="124"/>
                  <a:pt x="245" y="135"/>
                </a:cubicBezTo>
                <a:cubicBezTo>
                  <a:pt x="245" y="135"/>
                  <a:pt x="213" y="140"/>
                  <a:pt x="192" y="114"/>
                </a:cubicBezTo>
                <a:cubicBezTo>
                  <a:pt x="187" y="114"/>
                  <a:pt x="181" y="116"/>
                  <a:pt x="176" y="116"/>
                </a:cubicBezTo>
                <a:cubicBezTo>
                  <a:pt x="131" y="116"/>
                  <a:pt x="104" y="90"/>
                  <a:pt x="104" y="58"/>
                </a:cubicBezTo>
                <a:cubicBezTo>
                  <a:pt x="104" y="26"/>
                  <a:pt x="131" y="0"/>
                  <a:pt x="176" y="0"/>
                </a:cubicBezTo>
                <a:cubicBezTo>
                  <a:pt x="221" y="0"/>
                  <a:pt x="256" y="26"/>
                  <a:pt x="256" y="58"/>
                </a:cubicBezTo>
                <a:cubicBezTo>
                  <a:pt x="256" y="76"/>
                  <a:pt x="245" y="93"/>
                  <a:pt x="227" y="103"/>
                </a:cubicBezTo>
                <a:moveTo>
                  <a:pt x="89" y="64"/>
                </a:moveTo>
                <a:cubicBezTo>
                  <a:pt x="91" y="99"/>
                  <a:pt x="122" y="129"/>
                  <a:pt x="170" y="132"/>
                </a:cubicBezTo>
                <a:cubicBezTo>
                  <a:pt x="176" y="133"/>
                  <a:pt x="181" y="131"/>
                  <a:pt x="186" y="130"/>
                </a:cubicBezTo>
                <a:cubicBezTo>
                  <a:pt x="186" y="130"/>
                  <a:pt x="186" y="130"/>
                  <a:pt x="186" y="130"/>
                </a:cubicBezTo>
                <a:cubicBezTo>
                  <a:pt x="188" y="130"/>
                  <a:pt x="188" y="130"/>
                  <a:pt x="188" y="130"/>
                </a:cubicBezTo>
                <a:cubicBezTo>
                  <a:pt x="202" y="144"/>
                  <a:pt x="219" y="147"/>
                  <a:pt x="229" y="147"/>
                </a:cubicBezTo>
                <a:cubicBezTo>
                  <a:pt x="219" y="186"/>
                  <a:pt x="180" y="215"/>
                  <a:pt x="122" y="215"/>
                </a:cubicBezTo>
                <a:cubicBezTo>
                  <a:pt x="114" y="215"/>
                  <a:pt x="106" y="212"/>
                  <a:pt x="98" y="211"/>
                </a:cubicBezTo>
                <a:cubicBezTo>
                  <a:pt x="66" y="251"/>
                  <a:pt x="16" y="244"/>
                  <a:pt x="16" y="244"/>
                </a:cubicBezTo>
                <a:cubicBezTo>
                  <a:pt x="51" y="227"/>
                  <a:pt x="51" y="199"/>
                  <a:pt x="44" y="195"/>
                </a:cubicBezTo>
                <a:cubicBezTo>
                  <a:pt x="17" y="179"/>
                  <a:pt x="0" y="154"/>
                  <a:pt x="0" y="126"/>
                </a:cubicBezTo>
                <a:cubicBezTo>
                  <a:pt x="0" y="84"/>
                  <a:pt x="39" y="49"/>
                  <a:pt x="93" y="40"/>
                </a:cubicBezTo>
                <a:cubicBezTo>
                  <a:pt x="90" y="47"/>
                  <a:pt x="89" y="55"/>
                  <a:pt x="89" y="64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txBody>
          <a:bodyPr lIns="48052" tIns="24026" rIns="48052" bIns="24026"/>
          <a:lstStyle/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658568" y="1828088"/>
            <a:ext cx="661170" cy="673869"/>
            <a:chOff x="4688724" y="1899679"/>
            <a:chExt cx="661170" cy="67386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27C91F7B-6619-49BE-8A87-A2959EE4B892}"/>
                </a:ext>
              </a:extLst>
            </p:cNvPr>
            <p:cNvSpPr/>
            <p:nvPr/>
          </p:nvSpPr>
          <p:spPr>
            <a:xfrm>
              <a:off x="4688724" y="1899679"/>
              <a:ext cx="661170" cy="673869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52" tIns="24026" rIns="48052" bIns="24026" rtlCol="0" anchor="ctr"/>
            <a:lstStyle/>
            <a:p>
              <a:pPr algn="ctr"/>
              <a:endParaRPr lang="id-ID"/>
            </a:p>
          </p:txBody>
        </p:sp>
        <p:grpSp>
          <p:nvGrpSpPr>
            <p:cNvPr id="46" name="Group 76">
              <a:extLst>
                <a:ext uri="{FF2B5EF4-FFF2-40B4-BE49-F238E27FC236}">
                  <a16:creationId xmlns:a16="http://schemas.microsoft.com/office/drawing/2014/main" xmlns="" id="{CB1C90BA-C8DC-4BEE-96D2-A2FD733C42B0}"/>
                </a:ext>
              </a:extLst>
            </p:cNvPr>
            <p:cNvGrpSpPr/>
            <p:nvPr/>
          </p:nvGrpSpPr>
          <p:grpSpPr>
            <a:xfrm>
              <a:off x="4832056" y="2082269"/>
              <a:ext cx="369664" cy="295911"/>
              <a:chOff x="5533573" y="812792"/>
              <a:chExt cx="400735" cy="278229"/>
            </a:xfrm>
            <a:noFill/>
          </p:grpSpPr>
          <p:sp>
            <p:nvSpPr>
              <p:cNvPr id="47" name="Freeform 101">
                <a:extLst>
                  <a:ext uri="{FF2B5EF4-FFF2-40B4-BE49-F238E27FC236}">
                    <a16:creationId xmlns:a16="http://schemas.microsoft.com/office/drawing/2014/main" xmlns="" id="{DD16945B-A7A7-44D1-B68F-F7400D8D3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0826" y="962288"/>
                <a:ext cx="93436" cy="12873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34"/>
                  </a:cxn>
                  <a:cxn ang="0">
                    <a:pos x="14" y="52"/>
                  </a:cxn>
                  <a:cxn ang="0">
                    <a:pos x="23" y="74"/>
                  </a:cxn>
                  <a:cxn ang="0">
                    <a:pos x="30" y="96"/>
                  </a:cxn>
                  <a:cxn ang="0">
                    <a:pos x="30" y="109"/>
                  </a:cxn>
                  <a:cxn ang="0">
                    <a:pos x="32" y="120"/>
                  </a:cxn>
                  <a:cxn ang="0">
                    <a:pos x="32" y="120"/>
                  </a:cxn>
                  <a:cxn ang="0">
                    <a:pos x="32" y="123"/>
                  </a:cxn>
                  <a:cxn ang="0">
                    <a:pos x="32" y="123"/>
                  </a:cxn>
                  <a:cxn ang="0">
                    <a:pos x="34" y="123"/>
                  </a:cxn>
                  <a:cxn ang="0">
                    <a:pos x="87" y="123"/>
                  </a:cxn>
                  <a:cxn ang="0">
                    <a:pos x="87" y="123"/>
                  </a:cxn>
                  <a:cxn ang="0">
                    <a:pos x="88" y="121"/>
                  </a:cxn>
                  <a:cxn ang="0">
                    <a:pos x="90" y="120"/>
                  </a:cxn>
                  <a:cxn ang="0">
                    <a:pos x="90" y="120"/>
                  </a:cxn>
                  <a:cxn ang="0">
                    <a:pos x="88" y="103"/>
                  </a:cxn>
                  <a:cxn ang="0">
                    <a:pos x="87" y="87"/>
                  </a:cxn>
                  <a:cxn ang="0">
                    <a:pos x="83" y="71"/>
                  </a:cxn>
                  <a:cxn ang="0">
                    <a:pos x="78" y="54"/>
                  </a:cxn>
                  <a:cxn ang="0">
                    <a:pos x="72" y="40"/>
                  </a:cxn>
                  <a:cxn ang="0">
                    <a:pos x="65" y="25"/>
                  </a:cxn>
                  <a:cxn ang="0">
                    <a:pos x="56" y="13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34" y="5"/>
                  </a:cxn>
                  <a:cxn ang="0">
                    <a:pos x="21" y="14"/>
                  </a:cxn>
                  <a:cxn ang="0">
                    <a:pos x="10" y="23"/>
                  </a:cxn>
                  <a:cxn ang="0">
                    <a:pos x="0" y="34"/>
                  </a:cxn>
                  <a:cxn ang="0">
                    <a:pos x="0" y="34"/>
                  </a:cxn>
                </a:cxnLst>
                <a:rect l="0" t="0" r="r" b="b"/>
                <a:pathLst>
                  <a:path w="90" h="123">
                    <a:moveTo>
                      <a:pt x="0" y="34"/>
                    </a:moveTo>
                    <a:lnTo>
                      <a:pt x="0" y="34"/>
                    </a:lnTo>
                    <a:lnTo>
                      <a:pt x="14" y="52"/>
                    </a:lnTo>
                    <a:lnTo>
                      <a:pt x="23" y="74"/>
                    </a:lnTo>
                    <a:lnTo>
                      <a:pt x="30" y="96"/>
                    </a:lnTo>
                    <a:lnTo>
                      <a:pt x="30" y="109"/>
                    </a:lnTo>
                    <a:lnTo>
                      <a:pt x="32" y="120"/>
                    </a:lnTo>
                    <a:lnTo>
                      <a:pt x="32" y="120"/>
                    </a:lnTo>
                    <a:lnTo>
                      <a:pt x="32" y="123"/>
                    </a:lnTo>
                    <a:lnTo>
                      <a:pt x="32" y="123"/>
                    </a:lnTo>
                    <a:lnTo>
                      <a:pt x="34" y="123"/>
                    </a:lnTo>
                    <a:lnTo>
                      <a:pt x="87" y="123"/>
                    </a:lnTo>
                    <a:lnTo>
                      <a:pt x="87" y="123"/>
                    </a:lnTo>
                    <a:lnTo>
                      <a:pt x="88" y="121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88" y="103"/>
                    </a:lnTo>
                    <a:lnTo>
                      <a:pt x="87" y="87"/>
                    </a:lnTo>
                    <a:lnTo>
                      <a:pt x="83" y="71"/>
                    </a:lnTo>
                    <a:lnTo>
                      <a:pt x="78" y="54"/>
                    </a:lnTo>
                    <a:lnTo>
                      <a:pt x="72" y="40"/>
                    </a:lnTo>
                    <a:lnTo>
                      <a:pt x="65" y="25"/>
                    </a:lnTo>
                    <a:lnTo>
                      <a:pt x="56" y="13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34" y="5"/>
                    </a:lnTo>
                    <a:lnTo>
                      <a:pt x="21" y="14"/>
                    </a:lnTo>
                    <a:lnTo>
                      <a:pt x="10" y="23"/>
                    </a:lnTo>
                    <a:lnTo>
                      <a:pt x="0" y="34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00" dirty="0"/>
              </a:p>
            </p:txBody>
          </p:sp>
          <p:sp>
            <p:nvSpPr>
              <p:cNvPr id="48" name="Freeform 102">
                <a:extLst>
                  <a:ext uri="{FF2B5EF4-FFF2-40B4-BE49-F238E27FC236}">
                    <a16:creationId xmlns:a16="http://schemas.microsoft.com/office/drawing/2014/main" xmlns="" id="{CEF3FA8F-6B85-4890-B825-44D12289A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573" y="814869"/>
                <a:ext cx="182717" cy="151573"/>
              </a:xfrm>
              <a:custGeom>
                <a:avLst/>
                <a:gdLst/>
                <a:ahLst/>
                <a:cxnLst>
                  <a:cxn ang="0">
                    <a:pos x="178" y="71"/>
                  </a:cxn>
                  <a:cxn ang="0">
                    <a:pos x="178" y="71"/>
                  </a:cxn>
                  <a:cxn ang="0">
                    <a:pos x="154" y="58"/>
                  </a:cxn>
                  <a:cxn ang="0">
                    <a:pos x="131" y="49"/>
                  </a:cxn>
                  <a:cxn ang="0">
                    <a:pos x="104" y="44"/>
                  </a:cxn>
                  <a:cxn ang="0">
                    <a:pos x="76" y="42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5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2" y="71"/>
                  </a:cxn>
                  <a:cxn ang="0">
                    <a:pos x="2" y="71"/>
                  </a:cxn>
                  <a:cxn ang="0">
                    <a:pos x="0" y="73"/>
                  </a:cxn>
                  <a:cxn ang="0">
                    <a:pos x="2" y="75"/>
                  </a:cxn>
                  <a:cxn ang="0">
                    <a:pos x="73" y="145"/>
                  </a:cxn>
                  <a:cxn ang="0">
                    <a:pos x="73" y="145"/>
                  </a:cxn>
                  <a:cxn ang="0">
                    <a:pos x="75" y="145"/>
                  </a:cxn>
                  <a:cxn ang="0">
                    <a:pos x="75" y="145"/>
                  </a:cxn>
                  <a:cxn ang="0">
                    <a:pos x="76" y="144"/>
                  </a:cxn>
                  <a:cxn ang="0">
                    <a:pos x="76" y="100"/>
                  </a:cxn>
                  <a:cxn ang="0">
                    <a:pos x="76" y="100"/>
                  </a:cxn>
                  <a:cxn ang="0">
                    <a:pos x="91" y="100"/>
                  </a:cxn>
                  <a:cxn ang="0">
                    <a:pos x="105" y="102"/>
                  </a:cxn>
                  <a:cxn ang="0">
                    <a:pos x="118" y="107"/>
                  </a:cxn>
                  <a:cxn ang="0">
                    <a:pos x="133" y="113"/>
                  </a:cxn>
                  <a:cxn ang="0">
                    <a:pos x="133" y="113"/>
                  </a:cxn>
                  <a:cxn ang="0">
                    <a:pos x="142" y="100"/>
                  </a:cxn>
                  <a:cxn ang="0">
                    <a:pos x="153" y="89"/>
                  </a:cxn>
                  <a:cxn ang="0">
                    <a:pos x="165" y="80"/>
                  </a:cxn>
                  <a:cxn ang="0">
                    <a:pos x="178" y="71"/>
                  </a:cxn>
                  <a:cxn ang="0">
                    <a:pos x="178" y="71"/>
                  </a:cxn>
                </a:cxnLst>
                <a:rect l="0" t="0" r="r" b="b"/>
                <a:pathLst>
                  <a:path w="178" h="145">
                    <a:moveTo>
                      <a:pt x="178" y="71"/>
                    </a:moveTo>
                    <a:lnTo>
                      <a:pt x="178" y="71"/>
                    </a:lnTo>
                    <a:lnTo>
                      <a:pt x="154" y="58"/>
                    </a:lnTo>
                    <a:lnTo>
                      <a:pt x="131" y="49"/>
                    </a:lnTo>
                    <a:lnTo>
                      <a:pt x="104" y="44"/>
                    </a:lnTo>
                    <a:lnTo>
                      <a:pt x="76" y="42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2" y="71"/>
                    </a:lnTo>
                    <a:lnTo>
                      <a:pt x="2" y="71"/>
                    </a:lnTo>
                    <a:lnTo>
                      <a:pt x="0" y="73"/>
                    </a:lnTo>
                    <a:lnTo>
                      <a:pt x="2" y="75"/>
                    </a:lnTo>
                    <a:lnTo>
                      <a:pt x="73" y="145"/>
                    </a:lnTo>
                    <a:lnTo>
                      <a:pt x="73" y="145"/>
                    </a:lnTo>
                    <a:lnTo>
                      <a:pt x="75" y="145"/>
                    </a:lnTo>
                    <a:lnTo>
                      <a:pt x="75" y="145"/>
                    </a:lnTo>
                    <a:lnTo>
                      <a:pt x="76" y="144"/>
                    </a:lnTo>
                    <a:lnTo>
                      <a:pt x="76" y="100"/>
                    </a:lnTo>
                    <a:lnTo>
                      <a:pt x="76" y="100"/>
                    </a:lnTo>
                    <a:lnTo>
                      <a:pt x="91" y="100"/>
                    </a:lnTo>
                    <a:lnTo>
                      <a:pt x="105" y="102"/>
                    </a:lnTo>
                    <a:lnTo>
                      <a:pt x="118" y="107"/>
                    </a:lnTo>
                    <a:lnTo>
                      <a:pt x="133" y="113"/>
                    </a:lnTo>
                    <a:lnTo>
                      <a:pt x="133" y="113"/>
                    </a:lnTo>
                    <a:lnTo>
                      <a:pt x="142" y="100"/>
                    </a:lnTo>
                    <a:lnTo>
                      <a:pt x="153" y="89"/>
                    </a:lnTo>
                    <a:lnTo>
                      <a:pt x="165" y="80"/>
                    </a:lnTo>
                    <a:lnTo>
                      <a:pt x="178" y="71"/>
                    </a:lnTo>
                    <a:lnTo>
                      <a:pt x="178" y="71"/>
                    </a:lnTo>
                    <a:close/>
                  </a:path>
                </a:pathLst>
              </a:custGeom>
              <a:grp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00" dirty="0"/>
              </a:p>
            </p:txBody>
          </p:sp>
          <p:sp>
            <p:nvSpPr>
              <p:cNvPr id="51" name="Freeform 103">
                <a:extLst>
                  <a:ext uri="{FF2B5EF4-FFF2-40B4-BE49-F238E27FC236}">
                    <a16:creationId xmlns:a16="http://schemas.microsoft.com/office/drawing/2014/main" xmlns="" id="{D9BA56A2-CC7E-4BDF-97C6-553075228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780" y="812792"/>
                <a:ext cx="313528" cy="278228"/>
              </a:xfrm>
              <a:custGeom>
                <a:avLst/>
                <a:gdLst/>
                <a:ahLst/>
                <a:cxnLst>
                  <a:cxn ang="0">
                    <a:pos x="300" y="79"/>
                  </a:cxn>
                  <a:cxn ang="0">
                    <a:pos x="220" y="1"/>
                  </a:cxn>
                  <a:cxn ang="0">
                    <a:pos x="220" y="1"/>
                  </a:cxn>
                  <a:cxn ang="0">
                    <a:pos x="218" y="0"/>
                  </a:cxn>
                  <a:cxn ang="0">
                    <a:pos x="218" y="0"/>
                  </a:cxn>
                  <a:cxn ang="0">
                    <a:pos x="216" y="3"/>
                  </a:cxn>
                  <a:cxn ang="0">
                    <a:pos x="216" y="47"/>
                  </a:cxn>
                  <a:cxn ang="0">
                    <a:pos x="216" y="47"/>
                  </a:cxn>
                  <a:cxn ang="0">
                    <a:pos x="200" y="49"/>
                  </a:cxn>
                  <a:cxn ang="0">
                    <a:pos x="185" y="50"/>
                  </a:cxn>
                  <a:cxn ang="0">
                    <a:pos x="155" y="56"/>
                  </a:cxn>
                  <a:cxn ang="0">
                    <a:pos x="127" y="67"/>
                  </a:cxn>
                  <a:cxn ang="0">
                    <a:pos x="102" y="81"/>
                  </a:cxn>
                  <a:cxn ang="0">
                    <a:pos x="102" y="81"/>
                  </a:cxn>
                  <a:cxn ang="0">
                    <a:pos x="87" y="90"/>
                  </a:cxn>
                  <a:cxn ang="0">
                    <a:pos x="75" y="101"/>
                  </a:cxn>
                  <a:cxn ang="0">
                    <a:pos x="62" y="114"/>
                  </a:cxn>
                  <a:cxn ang="0">
                    <a:pos x="49" y="127"/>
                  </a:cxn>
                  <a:cxn ang="0">
                    <a:pos x="49" y="127"/>
                  </a:cxn>
                  <a:cxn ang="0">
                    <a:pos x="39" y="141"/>
                  </a:cxn>
                  <a:cxn ang="0">
                    <a:pos x="29" y="157"/>
                  </a:cxn>
                  <a:cxn ang="0">
                    <a:pos x="20" y="172"/>
                  </a:cxn>
                  <a:cxn ang="0">
                    <a:pos x="15" y="190"/>
                  </a:cxn>
                  <a:cxn ang="0">
                    <a:pos x="10" y="206"/>
                  </a:cxn>
                  <a:cxn ang="0">
                    <a:pos x="4" y="224"/>
                  </a:cxn>
                  <a:cxn ang="0">
                    <a:pos x="2" y="244"/>
                  </a:cxn>
                  <a:cxn ang="0">
                    <a:pos x="0" y="263"/>
                  </a:cxn>
                  <a:cxn ang="0">
                    <a:pos x="0" y="263"/>
                  </a:cxn>
                  <a:cxn ang="0">
                    <a:pos x="2" y="266"/>
                  </a:cxn>
                  <a:cxn ang="0">
                    <a:pos x="4" y="266"/>
                  </a:cxn>
                  <a:cxn ang="0">
                    <a:pos x="64" y="266"/>
                  </a:cxn>
                  <a:cxn ang="0">
                    <a:pos x="64" y="266"/>
                  </a:cxn>
                  <a:cxn ang="0">
                    <a:pos x="66" y="266"/>
                  </a:cxn>
                  <a:cxn ang="0">
                    <a:pos x="66" y="266"/>
                  </a:cxn>
                  <a:cxn ang="0">
                    <a:pos x="66" y="263"/>
                  </a:cxn>
                  <a:cxn ang="0">
                    <a:pos x="66" y="263"/>
                  </a:cxn>
                  <a:cxn ang="0">
                    <a:pos x="68" y="250"/>
                  </a:cxn>
                  <a:cxn ang="0">
                    <a:pos x="69" y="237"/>
                  </a:cxn>
                  <a:cxn ang="0">
                    <a:pos x="71" y="223"/>
                  </a:cxn>
                  <a:cxn ang="0">
                    <a:pos x="77" y="212"/>
                  </a:cxn>
                  <a:cxn ang="0">
                    <a:pos x="80" y="199"/>
                  </a:cxn>
                  <a:cxn ang="0">
                    <a:pos x="87" y="188"/>
                  </a:cxn>
                  <a:cxn ang="0">
                    <a:pos x="102" y="166"/>
                  </a:cxn>
                  <a:cxn ang="0">
                    <a:pos x="102" y="166"/>
                  </a:cxn>
                  <a:cxn ang="0">
                    <a:pos x="113" y="154"/>
                  </a:cxn>
                  <a:cxn ang="0">
                    <a:pos x="126" y="145"/>
                  </a:cxn>
                  <a:cxn ang="0">
                    <a:pos x="138" y="134"/>
                  </a:cxn>
                  <a:cxn ang="0">
                    <a:pos x="153" y="127"/>
                  </a:cxn>
                  <a:cxn ang="0">
                    <a:pos x="153" y="127"/>
                  </a:cxn>
                  <a:cxn ang="0">
                    <a:pos x="167" y="121"/>
                  </a:cxn>
                  <a:cxn ang="0">
                    <a:pos x="184" y="116"/>
                  </a:cxn>
                  <a:cxn ang="0">
                    <a:pos x="198" y="114"/>
                  </a:cxn>
                  <a:cxn ang="0">
                    <a:pos x="216" y="112"/>
                  </a:cxn>
                  <a:cxn ang="0">
                    <a:pos x="216" y="161"/>
                  </a:cxn>
                  <a:cxn ang="0">
                    <a:pos x="216" y="161"/>
                  </a:cxn>
                  <a:cxn ang="0">
                    <a:pos x="218" y="165"/>
                  </a:cxn>
                  <a:cxn ang="0">
                    <a:pos x="218" y="165"/>
                  </a:cxn>
                  <a:cxn ang="0">
                    <a:pos x="220" y="165"/>
                  </a:cxn>
                  <a:cxn ang="0">
                    <a:pos x="300" y="85"/>
                  </a:cxn>
                  <a:cxn ang="0">
                    <a:pos x="300" y="85"/>
                  </a:cxn>
                  <a:cxn ang="0">
                    <a:pos x="301" y="83"/>
                  </a:cxn>
                  <a:cxn ang="0">
                    <a:pos x="300" y="79"/>
                  </a:cxn>
                  <a:cxn ang="0">
                    <a:pos x="300" y="79"/>
                  </a:cxn>
                </a:cxnLst>
                <a:rect l="0" t="0" r="r" b="b"/>
                <a:pathLst>
                  <a:path w="301" h="266">
                    <a:moveTo>
                      <a:pt x="300" y="79"/>
                    </a:moveTo>
                    <a:lnTo>
                      <a:pt x="220" y="1"/>
                    </a:lnTo>
                    <a:lnTo>
                      <a:pt x="220" y="1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16" y="3"/>
                    </a:lnTo>
                    <a:lnTo>
                      <a:pt x="216" y="47"/>
                    </a:lnTo>
                    <a:lnTo>
                      <a:pt x="216" y="47"/>
                    </a:lnTo>
                    <a:lnTo>
                      <a:pt x="200" y="49"/>
                    </a:lnTo>
                    <a:lnTo>
                      <a:pt x="185" y="50"/>
                    </a:lnTo>
                    <a:lnTo>
                      <a:pt x="155" y="56"/>
                    </a:lnTo>
                    <a:lnTo>
                      <a:pt x="127" y="67"/>
                    </a:lnTo>
                    <a:lnTo>
                      <a:pt x="102" y="81"/>
                    </a:lnTo>
                    <a:lnTo>
                      <a:pt x="102" y="81"/>
                    </a:lnTo>
                    <a:lnTo>
                      <a:pt x="87" y="90"/>
                    </a:lnTo>
                    <a:lnTo>
                      <a:pt x="75" y="101"/>
                    </a:lnTo>
                    <a:lnTo>
                      <a:pt x="62" y="114"/>
                    </a:lnTo>
                    <a:lnTo>
                      <a:pt x="49" y="127"/>
                    </a:lnTo>
                    <a:lnTo>
                      <a:pt x="49" y="127"/>
                    </a:lnTo>
                    <a:lnTo>
                      <a:pt x="39" y="141"/>
                    </a:lnTo>
                    <a:lnTo>
                      <a:pt x="29" y="157"/>
                    </a:lnTo>
                    <a:lnTo>
                      <a:pt x="20" y="172"/>
                    </a:lnTo>
                    <a:lnTo>
                      <a:pt x="15" y="190"/>
                    </a:lnTo>
                    <a:lnTo>
                      <a:pt x="10" y="206"/>
                    </a:lnTo>
                    <a:lnTo>
                      <a:pt x="4" y="224"/>
                    </a:lnTo>
                    <a:lnTo>
                      <a:pt x="2" y="244"/>
                    </a:lnTo>
                    <a:lnTo>
                      <a:pt x="0" y="263"/>
                    </a:lnTo>
                    <a:lnTo>
                      <a:pt x="0" y="263"/>
                    </a:lnTo>
                    <a:lnTo>
                      <a:pt x="2" y="266"/>
                    </a:lnTo>
                    <a:lnTo>
                      <a:pt x="4" y="266"/>
                    </a:lnTo>
                    <a:lnTo>
                      <a:pt x="64" y="266"/>
                    </a:lnTo>
                    <a:lnTo>
                      <a:pt x="64" y="266"/>
                    </a:lnTo>
                    <a:lnTo>
                      <a:pt x="66" y="266"/>
                    </a:lnTo>
                    <a:lnTo>
                      <a:pt x="66" y="266"/>
                    </a:lnTo>
                    <a:lnTo>
                      <a:pt x="66" y="263"/>
                    </a:lnTo>
                    <a:lnTo>
                      <a:pt x="66" y="263"/>
                    </a:lnTo>
                    <a:lnTo>
                      <a:pt x="68" y="250"/>
                    </a:lnTo>
                    <a:lnTo>
                      <a:pt x="69" y="237"/>
                    </a:lnTo>
                    <a:lnTo>
                      <a:pt x="71" y="223"/>
                    </a:lnTo>
                    <a:lnTo>
                      <a:pt x="77" y="212"/>
                    </a:lnTo>
                    <a:lnTo>
                      <a:pt x="80" y="199"/>
                    </a:lnTo>
                    <a:lnTo>
                      <a:pt x="87" y="188"/>
                    </a:lnTo>
                    <a:lnTo>
                      <a:pt x="102" y="166"/>
                    </a:lnTo>
                    <a:lnTo>
                      <a:pt x="102" y="166"/>
                    </a:lnTo>
                    <a:lnTo>
                      <a:pt x="113" y="154"/>
                    </a:lnTo>
                    <a:lnTo>
                      <a:pt x="126" y="145"/>
                    </a:lnTo>
                    <a:lnTo>
                      <a:pt x="138" y="134"/>
                    </a:lnTo>
                    <a:lnTo>
                      <a:pt x="153" y="127"/>
                    </a:lnTo>
                    <a:lnTo>
                      <a:pt x="153" y="127"/>
                    </a:lnTo>
                    <a:lnTo>
                      <a:pt x="167" y="121"/>
                    </a:lnTo>
                    <a:lnTo>
                      <a:pt x="184" y="116"/>
                    </a:lnTo>
                    <a:lnTo>
                      <a:pt x="198" y="114"/>
                    </a:lnTo>
                    <a:lnTo>
                      <a:pt x="216" y="112"/>
                    </a:lnTo>
                    <a:lnTo>
                      <a:pt x="216" y="161"/>
                    </a:lnTo>
                    <a:lnTo>
                      <a:pt x="216" y="161"/>
                    </a:lnTo>
                    <a:lnTo>
                      <a:pt x="218" y="165"/>
                    </a:lnTo>
                    <a:lnTo>
                      <a:pt x="218" y="165"/>
                    </a:lnTo>
                    <a:lnTo>
                      <a:pt x="220" y="165"/>
                    </a:lnTo>
                    <a:lnTo>
                      <a:pt x="300" y="85"/>
                    </a:lnTo>
                    <a:lnTo>
                      <a:pt x="300" y="85"/>
                    </a:lnTo>
                    <a:lnTo>
                      <a:pt x="301" y="83"/>
                    </a:lnTo>
                    <a:lnTo>
                      <a:pt x="300" y="79"/>
                    </a:lnTo>
                    <a:lnTo>
                      <a:pt x="300" y="79"/>
                    </a:lnTo>
                    <a:close/>
                  </a:path>
                </a:pathLst>
              </a:custGeom>
              <a:grp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00" dirty="0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1203960" y="3820884"/>
            <a:ext cx="713212" cy="660045"/>
            <a:chOff x="1143852" y="3811667"/>
            <a:chExt cx="713212" cy="660045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E5881DCA-7348-460B-AC4F-724995E2D99D}"/>
                </a:ext>
              </a:extLst>
            </p:cNvPr>
            <p:cNvSpPr/>
            <p:nvPr/>
          </p:nvSpPr>
          <p:spPr>
            <a:xfrm>
              <a:off x="1143852" y="3811667"/>
              <a:ext cx="713212" cy="660045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52" tIns="24026" rIns="48052" bIns="24026" rtlCol="0" anchor="ctr"/>
            <a:lstStyle/>
            <a:p>
              <a:pPr algn="ctr"/>
              <a:endParaRPr lang="id-ID"/>
            </a:p>
          </p:txBody>
        </p:sp>
        <p:sp>
          <p:nvSpPr>
            <p:cNvPr id="52" name="Freeform 177">
              <a:extLst>
                <a:ext uri="{FF2B5EF4-FFF2-40B4-BE49-F238E27FC236}">
                  <a16:creationId xmlns:a16="http://schemas.microsoft.com/office/drawing/2014/main" xmlns="" id="{6CD9CE86-E019-4E08-AD37-7C335E6A78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4433" y="3985907"/>
              <a:ext cx="372446" cy="320647"/>
            </a:xfrm>
            <a:custGeom>
              <a:avLst/>
              <a:gdLst>
                <a:gd name="T0" fmla="*/ 146844 w 116"/>
                <a:gd name="T1" fmla="*/ 55360 h 94"/>
                <a:gd name="T2" fmla="*/ 0 w 116"/>
                <a:gd name="T3" fmla="*/ 0 h 94"/>
                <a:gd name="T4" fmla="*/ 0 w 116"/>
                <a:gd name="T5" fmla="*/ 201308 h 94"/>
                <a:gd name="T6" fmla="*/ 7595 w 116"/>
                <a:gd name="T7" fmla="*/ 201308 h 94"/>
                <a:gd name="T8" fmla="*/ 17723 w 116"/>
                <a:gd name="T9" fmla="*/ 201308 h 94"/>
                <a:gd name="T10" fmla="*/ 17723 w 116"/>
                <a:gd name="T11" fmla="*/ 218923 h 94"/>
                <a:gd name="T12" fmla="*/ 129121 w 116"/>
                <a:gd name="T13" fmla="*/ 236537 h 94"/>
                <a:gd name="T14" fmla="*/ 164567 w 116"/>
                <a:gd name="T15" fmla="*/ 236537 h 94"/>
                <a:gd name="T16" fmla="*/ 275965 w 116"/>
                <a:gd name="T17" fmla="*/ 218923 h 94"/>
                <a:gd name="T18" fmla="*/ 275965 w 116"/>
                <a:gd name="T19" fmla="*/ 201308 h 94"/>
                <a:gd name="T20" fmla="*/ 283561 w 116"/>
                <a:gd name="T21" fmla="*/ 201308 h 94"/>
                <a:gd name="T22" fmla="*/ 293688 w 116"/>
                <a:gd name="T23" fmla="*/ 201308 h 94"/>
                <a:gd name="T24" fmla="*/ 293688 w 116"/>
                <a:gd name="T25" fmla="*/ 0 h 94"/>
                <a:gd name="T26" fmla="*/ 146844 w 116"/>
                <a:gd name="T27" fmla="*/ 55360 h 94"/>
                <a:gd name="T28" fmla="*/ 129121 w 116"/>
                <a:gd name="T29" fmla="*/ 191243 h 94"/>
                <a:gd name="T30" fmla="*/ 17723 w 116"/>
                <a:gd name="T31" fmla="*/ 173628 h 94"/>
                <a:gd name="T32" fmla="*/ 17723 w 116"/>
                <a:gd name="T33" fmla="*/ 17614 h 94"/>
                <a:gd name="T34" fmla="*/ 43040 w 116"/>
                <a:gd name="T35" fmla="*/ 17614 h 94"/>
                <a:gd name="T36" fmla="*/ 48104 w 116"/>
                <a:gd name="T37" fmla="*/ 20131 h 94"/>
                <a:gd name="T38" fmla="*/ 48104 w 116"/>
                <a:gd name="T39" fmla="*/ 20131 h 94"/>
                <a:gd name="T40" fmla="*/ 126590 w 116"/>
                <a:gd name="T41" fmla="*/ 50327 h 94"/>
                <a:gd name="T42" fmla="*/ 129121 w 116"/>
                <a:gd name="T43" fmla="*/ 55360 h 94"/>
                <a:gd name="T44" fmla="*/ 129121 w 116"/>
                <a:gd name="T45" fmla="*/ 191243 h 94"/>
                <a:gd name="T46" fmla="*/ 275965 w 116"/>
                <a:gd name="T47" fmla="*/ 173628 h 94"/>
                <a:gd name="T48" fmla="*/ 164567 w 116"/>
                <a:gd name="T49" fmla="*/ 191243 h 94"/>
                <a:gd name="T50" fmla="*/ 164567 w 116"/>
                <a:gd name="T51" fmla="*/ 55360 h 94"/>
                <a:gd name="T52" fmla="*/ 275965 w 116"/>
                <a:gd name="T53" fmla="*/ 17614 h 94"/>
                <a:gd name="T54" fmla="*/ 275965 w 116"/>
                <a:gd name="T55" fmla="*/ 173628 h 9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6" h="94">
                  <a:moveTo>
                    <a:pt x="58" y="22"/>
                  </a:moveTo>
                  <a:cubicBezTo>
                    <a:pt x="58" y="3"/>
                    <a:pt x="17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5" y="80"/>
                    <a:pt x="6" y="80"/>
                    <a:pt x="7" y="80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21" y="87"/>
                    <a:pt x="51" y="83"/>
                    <a:pt x="51" y="94"/>
                  </a:cubicBezTo>
                  <a:cubicBezTo>
                    <a:pt x="65" y="94"/>
                    <a:pt x="65" y="94"/>
                    <a:pt x="65" y="94"/>
                  </a:cubicBezTo>
                  <a:cubicBezTo>
                    <a:pt x="65" y="83"/>
                    <a:pt x="94" y="87"/>
                    <a:pt x="109" y="87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110" y="80"/>
                    <a:pt x="111" y="80"/>
                    <a:pt x="112" y="80"/>
                  </a:cubicBezTo>
                  <a:cubicBezTo>
                    <a:pt x="116" y="80"/>
                    <a:pt x="116" y="80"/>
                    <a:pt x="116" y="8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98" y="0"/>
                    <a:pt x="58" y="3"/>
                    <a:pt x="58" y="22"/>
                  </a:cubicBezTo>
                  <a:close/>
                  <a:moveTo>
                    <a:pt x="51" y="76"/>
                  </a:moveTo>
                  <a:cubicBezTo>
                    <a:pt x="40" y="69"/>
                    <a:pt x="20" y="69"/>
                    <a:pt x="7" y="69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1" y="7"/>
                    <a:pt x="14" y="7"/>
                    <a:pt x="17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34" y="9"/>
                    <a:pt x="49" y="12"/>
                    <a:pt x="50" y="20"/>
                  </a:cubicBezTo>
                  <a:cubicBezTo>
                    <a:pt x="51" y="22"/>
                    <a:pt x="51" y="22"/>
                    <a:pt x="51" y="22"/>
                  </a:cubicBezTo>
                  <a:lnTo>
                    <a:pt x="51" y="76"/>
                  </a:lnTo>
                  <a:close/>
                  <a:moveTo>
                    <a:pt x="109" y="69"/>
                  </a:moveTo>
                  <a:cubicBezTo>
                    <a:pt x="95" y="69"/>
                    <a:pt x="76" y="69"/>
                    <a:pt x="65" y="76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5" y="17"/>
                    <a:pt x="73" y="7"/>
                    <a:pt x="109" y="7"/>
                  </a:cubicBezTo>
                  <a:lnTo>
                    <a:pt x="109" y="69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txBody>
            <a:bodyPr lIns="48052" tIns="24026" rIns="48052" bIns="24026"/>
            <a:lstStyle/>
            <a:p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690975" y="3820884"/>
            <a:ext cx="732266" cy="660045"/>
            <a:chOff x="4686300" y="3899314"/>
            <a:chExt cx="732266" cy="660045"/>
          </a:xfrm>
        </p:grpSpPr>
        <p:sp>
          <p:nvSpPr>
            <p:cNvPr id="70" name="Oval 7">
              <a:extLst>
                <a:ext uri="{FF2B5EF4-FFF2-40B4-BE49-F238E27FC236}">
                  <a16:creationId xmlns:a16="http://schemas.microsoft.com/office/drawing/2014/main" xmlns="" id="{A704AFB0-CE14-40A1-B26D-D968184B7804}"/>
                </a:ext>
              </a:extLst>
            </p:cNvPr>
            <p:cNvSpPr/>
            <p:nvPr/>
          </p:nvSpPr>
          <p:spPr>
            <a:xfrm>
              <a:off x="4686300" y="3899314"/>
              <a:ext cx="732266" cy="660045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65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72" name="Group 1">
              <a:extLst>
                <a:ext uri="{FF2B5EF4-FFF2-40B4-BE49-F238E27FC236}">
                  <a16:creationId xmlns:a16="http://schemas.microsoft.com/office/drawing/2014/main" xmlns="" id="{473AB495-762A-4DEF-A68B-095C8797249C}"/>
                </a:ext>
              </a:extLst>
            </p:cNvPr>
            <p:cNvGrpSpPr/>
            <p:nvPr/>
          </p:nvGrpSpPr>
          <p:grpSpPr>
            <a:xfrm>
              <a:off x="4913938" y="4066471"/>
              <a:ext cx="275211" cy="365833"/>
              <a:chOff x="813060" y="4538757"/>
              <a:chExt cx="261937" cy="378772"/>
            </a:xfrm>
            <a:solidFill>
              <a:schemeClr val="bg1"/>
            </a:solidFill>
          </p:grpSpPr>
          <p:sp>
            <p:nvSpPr>
              <p:cNvPr id="73" name="AutoShape 108">
                <a:extLst>
                  <a:ext uri="{FF2B5EF4-FFF2-40B4-BE49-F238E27FC236}">
                    <a16:creationId xmlns:a16="http://schemas.microsoft.com/office/drawing/2014/main" xmlns="" id="{7C6B66B4-8A0F-427F-8587-BE89C7D19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169" y="4626073"/>
                <a:ext cx="131267" cy="1362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"/>
                    </a:moveTo>
                    <a:cubicBezTo>
                      <a:pt x="15764" y="1800"/>
                      <a:pt x="19800" y="5835"/>
                      <a:pt x="19800" y="10800"/>
                    </a:cubicBezTo>
                    <a:cubicBezTo>
                      <a:pt x="19800" y="15764"/>
                      <a:pt x="15764" y="19800"/>
                      <a:pt x="10800" y="19800"/>
                    </a:cubicBezTo>
                    <a:cubicBezTo>
                      <a:pt x="5835" y="19800"/>
                      <a:pt x="1800" y="15764"/>
                      <a:pt x="1800" y="10800"/>
                    </a:cubicBezTo>
                    <a:cubicBezTo>
                      <a:pt x="1800" y="5835"/>
                      <a:pt x="5835" y="1800"/>
                      <a:pt x="10800" y="1800"/>
                    </a:cubicBezTo>
                    <a:moveTo>
                      <a:pt x="10800" y="21599"/>
                    </a:moveTo>
                    <a:cubicBezTo>
                      <a:pt x="16756" y="21599"/>
                      <a:pt x="21600" y="16756"/>
                      <a:pt x="21600" y="10800"/>
                    </a:cubicBezTo>
                    <a:cubicBezTo>
                      <a:pt x="21600" y="4843"/>
                      <a:pt x="16756" y="0"/>
                      <a:pt x="10800" y="0"/>
                    </a:cubicBezTo>
                    <a:cubicBezTo>
                      <a:pt x="4843" y="0"/>
                      <a:pt x="0" y="4843"/>
                      <a:pt x="0" y="10800"/>
                    </a:cubicBezTo>
                    <a:cubicBezTo>
                      <a:pt x="0" y="16756"/>
                      <a:pt x="4843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120129" hangingPunct="0"/>
                <a:endParaRPr lang="en-US" sz="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4" name="AutoShape 109">
                <a:extLst>
                  <a:ext uri="{FF2B5EF4-FFF2-40B4-BE49-F238E27FC236}">
                    <a16:creationId xmlns:a16="http://schemas.microsoft.com/office/drawing/2014/main" xmlns="" id="{CD553B6B-F613-45F7-B70F-24D72435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060" y="4538757"/>
                <a:ext cx="261937" cy="37877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904" y="20170"/>
                    </a:moveTo>
                    <a:cubicBezTo>
                      <a:pt x="10885" y="20184"/>
                      <a:pt x="10830" y="20215"/>
                      <a:pt x="10782" y="20237"/>
                    </a:cubicBezTo>
                    <a:cubicBezTo>
                      <a:pt x="10774" y="20218"/>
                      <a:pt x="10707" y="20178"/>
                      <a:pt x="10666" y="20147"/>
                    </a:cubicBezTo>
                    <a:cubicBezTo>
                      <a:pt x="7368" y="17300"/>
                      <a:pt x="1799" y="12497"/>
                      <a:pt x="1799" y="8101"/>
                    </a:cubicBezTo>
                    <a:cubicBezTo>
                      <a:pt x="1799" y="4378"/>
                      <a:pt x="5838" y="1350"/>
                      <a:pt x="10800" y="1350"/>
                    </a:cubicBezTo>
                    <a:cubicBezTo>
                      <a:pt x="15762" y="1350"/>
                      <a:pt x="19800" y="4378"/>
                      <a:pt x="19800" y="8101"/>
                    </a:cubicBezTo>
                    <a:cubicBezTo>
                      <a:pt x="19800" y="12497"/>
                      <a:pt x="14231" y="17300"/>
                      <a:pt x="10904" y="20170"/>
                    </a:cubicBezTo>
                    <a:moveTo>
                      <a:pt x="10800" y="0"/>
                    </a:moveTo>
                    <a:cubicBezTo>
                      <a:pt x="4844" y="0"/>
                      <a:pt x="0" y="3588"/>
                      <a:pt x="0" y="8101"/>
                    </a:cubicBezTo>
                    <a:cubicBezTo>
                      <a:pt x="0" y="12826"/>
                      <a:pt x="5400" y="17660"/>
                      <a:pt x="9337" y="21056"/>
                    </a:cubicBezTo>
                    <a:cubicBezTo>
                      <a:pt x="9352" y="21070"/>
                      <a:pt x="9984" y="21599"/>
                      <a:pt x="10766" y="21599"/>
                    </a:cubicBezTo>
                    <a:lnTo>
                      <a:pt x="10834" y="21599"/>
                    </a:lnTo>
                    <a:cubicBezTo>
                      <a:pt x="11615" y="21599"/>
                      <a:pt x="12247" y="21070"/>
                      <a:pt x="12262" y="21056"/>
                    </a:cubicBezTo>
                    <a:cubicBezTo>
                      <a:pt x="16200" y="17660"/>
                      <a:pt x="21599" y="12826"/>
                      <a:pt x="21599" y="8101"/>
                    </a:cubicBezTo>
                    <a:cubicBezTo>
                      <a:pt x="21599" y="3588"/>
                      <a:pt x="16755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120129" hangingPunct="0"/>
                <a:endParaRPr lang="en-US" sz="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45" name="Title 1"/>
          <p:cNvSpPr txBox="1">
            <a:spLocks/>
          </p:cNvSpPr>
          <p:nvPr/>
        </p:nvSpPr>
        <p:spPr>
          <a:xfrm>
            <a:off x="148061" y="128689"/>
            <a:ext cx="7679043" cy="7620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kern="0" dirty="0"/>
              <a:t>Leveraging on more than 10 years of LTDP </a:t>
            </a:r>
            <a:r>
              <a:rPr lang="en-US" kern="0" dirty="0" err="1"/>
              <a:t>Programme</a:t>
            </a:r>
            <a:r>
              <a:rPr lang="en-US" kern="0" dirty="0"/>
              <a:t> Mission Statements</a:t>
            </a:r>
          </a:p>
        </p:txBody>
      </p:sp>
    </p:spTree>
    <p:extLst>
      <p:ext uri="{BB962C8B-B14F-4D97-AF65-F5344CB8AC3E}">
        <p14:creationId xmlns:p14="http://schemas.microsoft.com/office/powerpoint/2010/main" val="157922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3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4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5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9" grpId="0" animBg="1"/>
          <p:bldP spid="30" grpId="0" animBg="1"/>
          <p:bldP spid="41" grpId="0" animBg="1"/>
          <p:bldP spid="5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9" grpId="0" animBg="1"/>
          <p:bldP spid="30" grpId="0" animBg="1"/>
          <p:bldP spid="41" grpId="0" animBg="1"/>
          <p:bldP spid="5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829DFBD-CA8B-4843-8C18-205E8ACCA4DE}"/>
              </a:ext>
            </a:extLst>
          </p:cNvPr>
          <p:cNvSpPr/>
          <p:nvPr/>
        </p:nvSpPr>
        <p:spPr>
          <a:xfrm>
            <a:off x="3515555" y="3876254"/>
            <a:ext cx="2112905" cy="556353"/>
          </a:xfrm>
          <a:prstGeom prst="rect">
            <a:avLst/>
          </a:prstGeom>
        </p:spPr>
        <p:txBody>
          <a:bodyPr wrap="square" lIns="48052" tIns="24026" rIns="48052" bIns="24026">
            <a:spAutoFit/>
          </a:bodyPr>
          <a:lstStyle/>
          <a:p>
            <a:pPr algn="ctr"/>
            <a:r>
              <a:rPr lang="en-US" sz="1100" spc="31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BUSINESS STRATEGY TO BE SUCCESS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CB82126-E7E2-4915-8596-7BE3D7C9BB2C}"/>
              </a:ext>
            </a:extLst>
          </p:cNvPr>
          <p:cNvSpPr/>
          <p:nvPr/>
        </p:nvSpPr>
        <p:spPr>
          <a:xfrm>
            <a:off x="4105794" y="5093948"/>
            <a:ext cx="932412" cy="28595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52" tIns="24026" rIns="48052" bIns="24026" rtlCol="0" anchor="ctr"/>
          <a:lstStyle/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View More</a:t>
            </a:r>
            <a:endParaRPr lang="id-ID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3FB8385-FC18-41B0-A403-2854CE3D2056}"/>
              </a:ext>
            </a:extLst>
          </p:cNvPr>
          <p:cNvSpPr/>
          <p:nvPr/>
        </p:nvSpPr>
        <p:spPr>
          <a:xfrm>
            <a:off x="2926339" y="1130692"/>
            <a:ext cx="6102257" cy="4230628"/>
          </a:xfrm>
          <a:prstGeom prst="rect">
            <a:avLst/>
          </a:prstGeom>
        </p:spPr>
        <p:txBody>
          <a:bodyPr wrap="square" lIns="48052" tIns="24026" rIns="48052" bIns="24026">
            <a:spAutoFit/>
          </a:bodyPr>
          <a:lstStyle/>
          <a:p>
            <a:pPr marL="180194" indent="-180194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+mn-lt"/>
                <a:cs typeface="Segoe UI Light" panose="020B0502040204020203" pitchFamily="34" charset="0"/>
              </a:rPr>
              <a:t>Define  Policy,  Guidelines,  Best Practices  and Standards  applicable to the Long Term Data Preservation, Discovery and Access Strategy  Goals</a:t>
            </a:r>
          </a:p>
          <a:p>
            <a:pPr marL="420453" lvl="1" indent="-180194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+mn-lt"/>
                <a:cs typeface="Segoe UI Light" panose="020B0502040204020203" pitchFamily="34" charset="0"/>
              </a:rPr>
              <a:t>CCSDS Data Archive and Interoperability WG</a:t>
            </a:r>
          </a:p>
          <a:p>
            <a:pPr marL="420453" lvl="1" indent="-180194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+mn-lt"/>
                <a:cs typeface="Segoe UI Light" panose="020B0502040204020203" pitchFamily="34" charset="0"/>
              </a:rPr>
              <a:t>ISO Standards</a:t>
            </a:r>
          </a:p>
          <a:p>
            <a:pPr marL="420453" lvl="1" indent="-180194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+mn-lt"/>
                <a:cs typeface="Segoe UI Light" panose="020B0502040204020203" pitchFamily="34" charset="0"/>
              </a:rPr>
              <a:t>CEOS Best Practices for Long Term Data Preservation</a:t>
            </a:r>
          </a:p>
          <a:p>
            <a:pPr marL="420453" lvl="1" indent="-180194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+mn-lt"/>
                <a:cs typeface="Segoe UI Light" panose="020B0502040204020203" pitchFamily="34" charset="0"/>
              </a:rPr>
              <a:t>OGC Interoperability Standards</a:t>
            </a:r>
          </a:p>
          <a:p>
            <a:pPr marL="420453" lvl="1" indent="-180194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cs typeface="Segoe UI Light" panose="020B0502040204020203" pitchFamily="34" charset="0"/>
              </a:rPr>
              <a:t>Maturity Matrix</a:t>
            </a:r>
            <a:endParaRPr lang="en-US" sz="1600" dirty="0">
              <a:solidFill>
                <a:schemeClr val="bg2"/>
              </a:solidFill>
              <a:latin typeface="+mn-lt"/>
              <a:cs typeface="Segoe UI Light" panose="020B0502040204020203" pitchFamily="34" charset="0"/>
            </a:endParaRPr>
          </a:p>
          <a:p>
            <a:pPr marL="420453" lvl="1" indent="-180194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+mn-lt"/>
                <a:cs typeface="Segoe UI Light" panose="020B0502040204020203" pitchFamily="34" charset="0"/>
              </a:rPr>
              <a:t>Research Data Life Management</a:t>
            </a:r>
          </a:p>
          <a:p>
            <a:pPr marL="420453" lvl="1" indent="-180194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cs typeface="Segoe UI Light" panose="020B0502040204020203" pitchFamily="34" charset="0"/>
              </a:rPr>
              <a:t>Data Management Plan</a:t>
            </a:r>
            <a:r>
              <a:rPr lang="en-US" sz="1600" dirty="0">
                <a:solidFill>
                  <a:schemeClr val="bg2"/>
                </a:solidFill>
                <a:latin typeface="+mn-lt"/>
                <a:cs typeface="Segoe UI Light" panose="020B0502040204020203" pitchFamily="34" charset="0"/>
              </a:rPr>
              <a:t> 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6" y="1004382"/>
            <a:ext cx="2429276" cy="137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6" y="4043919"/>
            <a:ext cx="276840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29564" y="170268"/>
            <a:ext cx="7174800" cy="54666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kern="0" dirty="0"/>
              <a:t>STANDARDS AND BEST PRACTICES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BC6CDB-CBAB-6546-938E-F6428E1CC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46" y="2667877"/>
            <a:ext cx="2768407" cy="10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0" y="1572798"/>
            <a:ext cx="3623916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000" y="-116330"/>
            <a:ext cx="7174800" cy="1107996"/>
          </a:xfrm>
        </p:spPr>
        <p:txBody>
          <a:bodyPr/>
          <a:lstStyle/>
          <a:p>
            <a:r>
              <a:rPr lang="en-GB" dirty="0"/>
              <a:t>CCSDS OPEN ARCHIVE INFORMATION SYSTEM </a:t>
            </a:r>
            <a:br>
              <a:rPr lang="en-GB" dirty="0"/>
            </a:br>
            <a:r>
              <a:rPr lang="en-GB" dirty="0"/>
              <a:t>DATA ARCHIVE AND INGESTION WORKING GROUP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77196" y="1262070"/>
            <a:ext cx="4576254" cy="615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OAIS Open Archive Information System REFERENCE MODEL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IPELTU: Information Preparation for the Long Term – Appendix A Space Mission Data and Associated Knowledge Check List (generalisation of </a:t>
            </a:r>
            <a:r>
              <a:rPr lang="en-US" sz="1400" dirty="0"/>
              <a:t>ISO 19165-2 Part 2: Content specifications for Earth observation data and derived digital products)</a:t>
            </a:r>
            <a:r>
              <a:rPr lang="en-GB" sz="1400" dirty="0"/>
              <a:t> 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Data Archive Architecture Description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Producer Archive Interface Protocol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OAIS-IF Archive Abstraction Layer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Start Consumer Archive Methodology Abstract Specification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Standard for Research Data Management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Green Book of OAIS-IF  use cases  and separate Blue Books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2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B74DDBB-DD32-8242-B4BA-5E223830D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948945"/>
              </p:ext>
            </p:extLst>
          </p:nvPr>
        </p:nvGraphicFramePr>
        <p:xfrm>
          <a:off x="144000" y="3403682"/>
          <a:ext cx="3833196" cy="3064529"/>
        </p:xfrm>
        <a:graphic>
          <a:graphicData uri="http://schemas.openxmlformats.org/drawingml/2006/table">
            <a:tbl>
              <a:tblPr/>
              <a:tblGrid>
                <a:gridCol w="14701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27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403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22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 and WG name</a:t>
                      </a:r>
                    </a:p>
                  </a:txBody>
                  <a:tcPr marL="7280" marR="7280" marT="7280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CCSDS Ref Nr</a:t>
                      </a:r>
                    </a:p>
                  </a:txBody>
                  <a:tcPr marL="7280" marR="7280" marT="72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 Title</a:t>
                      </a:r>
                    </a:p>
                  </a:txBody>
                  <a:tcPr marL="7280" marR="7280" marT="72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22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MOIMS DAI</a:t>
                      </a:r>
                    </a:p>
                  </a:txBody>
                  <a:tcPr marL="7280" marR="7280" marT="7280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647.4</a:t>
                      </a:r>
                    </a:p>
                  </a:txBody>
                  <a:tcPr marL="7280" marR="7280" marT="72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Entity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Dictionary Specification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Language (DEDSL) - XML Schema</a:t>
                      </a:r>
                    </a:p>
                  </a:txBody>
                  <a:tcPr marL="7280" marR="7280" marT="72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28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MOIMS DAI</a:t>
                      </a:r>
                    </a:p>
                  </a:txBody>
                  <a:tcPr marL="7280" marR="7280" marT="7280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653.0</a:t>
                      </a:r>
                    </a:p>
                  </a:txBody>
                  <a:tcPr marL="7280" marR="7280" marT="72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INFORMATION PREPARATION TO ENABLE LONG TERM USE</a:t>
                      </a:r>
                    </a:p>
                  </a:txBody>
                  <a:tcPr marL="7280" marR="7280" marT="72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91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MOIMS DAI</a:t>
                      </a:r>
                    </a:p>
                  </a:txBody>
                  <a:tcPr marL="7280" marR="7280" marT="7280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650.0</a:t>
                      </a:r>
                    </a:p>
                  </a:txBody>
                  <a:tcPr marL="7280" marR="7280" marT="72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Reference Model for an Open Archival Information System (OAIS) - 5 year review </a:t>
                      </a:r>
                    </a:p>
                  </a:txBody>
                  <a:tcPr marL="7280" marR="7280" marT="72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91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MOIMS DAI</a:t>
                      </a:r>
                    </a:p>
                  </a:txBody>
                  <a:tcPr marL="7280" marR="7280" marT="7280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652.0</a:t>
                      </a:r>
                    </a:p>
                  </a:txBody>
                  <a:tcPr marL="7280" marR="7280" marT="72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Audit and Certification of Trustworthy Digital Repositories. (ISO 16363) - 5 year review</a:t>
                      </a:r>
                    </a:p>
                  </a:txBody>
                  <a:tcPr marL="7280" marR="7280" marT="72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22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MOIMS DAI</a:t>
                      </a:r>
                    </a:p>
                  </a:txBody>
                  <a:tcPr marL="7280" marR="7280" marT="7280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6xx.0</a:t>
                      </a:r>
                    </a:p>
                  </a:txBody>
                  <a:tcPr marL="7280" marR="7280" marT="72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Data Archive Architecture Description Document</a:t>
                      </a:r>
                    </a:p>
                  </a:txBody>
                  <a:tcPr marL="7280" marR="7280" marT="72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9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844345F3-4AD6-2640-8CF3-78DE830F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" y="-178477"/>
            <a:ext cx="7174800" cy="1107996"/>
          </a:xfrm>
        </p:spPr>
        <p:txBody>
          <a:bodyPr/>
          <a:lstStyle/>
          <a:p>
            <a:r>
              <a:rPr lang="en-US" dirty="0"/>
              <a:t>SPACE MISSION PRESERVATION AND STEWARDSHIP USE CASES GREEN BOOK PROPOSAL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E7B5FBFE-A9E4-304D-AB85-AE3F45152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Single Mission: EO Mission Preservation and Curation</a:t>
            </a:r>
          </a:p>
          <a:p>
            <a:pPr marL="342900" indent="-342900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Sensors Families Missions Long Term Data Series and Fundamental Climate Records </a:t>
            </a:r>
          </a:p>
          <a:p>
            <a:pPr marL="342900" indent="-342900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Space Mission and In situ  Data Fusion</a:t>
            </a:r>
          </a:p>
          <a:p>
            <a:pPr marL="342900" indent="-342900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Multi Space - Domain Mission Data Cross – Valorisation</a:t>
            </a:r>
          </a:p>
          <a:p>
            <a:pPr marL="342900" indent="-342900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From Heritage Mission to New mission conception </a:t>
            </a:r>
          </a:p>
          <a:p>
            <a:pPr marL="342900" indent="-342900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New space mission simulation and test bed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359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5BD0EC-2DAE-2A4F-9B34-B3A568D27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 MISSION PRESERVATION AND CURATION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08ECFA5-9FCB-8946-A76A-8C3693048F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4" y="1639888"/>
            <a:ext cx="6452476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F97887-603F-5843-83B3-3BCB3F140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009" y="1400899"/>
            <a:ext cx="1637221" cy="16371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1CC297CA-BA4C-C04B-B5B3-2BB5888E89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826" y="2458466"/>
            <a:ext cx="1052512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149FF8B3-AD36-B847-903A-998D63AF2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71" y="3303891"/>
            <a:ext cx="1605217" cy="1674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xmlns="" id="{434F5C45-8644-194F-A0FA-E9E2A1DB0EB5}"/>
              </a:ext>
            </a:extLst>
          </p:cNvPr>
          <p:cNvGrpSpPr>
            <a:grpSpLocks/>
          </p:cNvGrpSpPr>
          <p:nvPr/>
        </p:nvGrpSpPr>
        <p:grpSpPr bwMode="auto">
          <a:xfrm>
            <a:off x="6864096" y="5185220"/>
            <a:ext cx="2182368" cy="1440038"/>
            <a:chOff x="555625" y="1019175"/>
            <a:chExt cx="8001000" cy="5676900"/>
          </a:xfrm>
        </p:grpSpPr>
        <p:sp>
          <p:nvSpPr>
            <p:cNvPr id="11" name="Arrotonda angolo stesso lato rettangolo 2">
              <a:extLst>
                <a:ext uri="{FF2B5EF4-FFF2-40B4-BE49-F238E27FC236}">
                  <a16:creationId xmlns:a16="http://schemas.microsoft.com/office/drawing/2014/main" xmlns="" id="{4003170B-84D8-164E-98EA-0BCDC745A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377" y="2988231"/>
              <a:ext cx="3774473" cy="1231248"/>
            </a:xfrm>
            <a:custGeom>
              <a:avLst/>
              <a:gdLst>
                <a:gd name="T0" fmla="*/ 205321 w 3775075"/>
                <a:gd name="T1" fmla="*/ 0 h 1231900"/>
                <a:gd name="T2" fmla="*/ 3569754 w 3775075"/>
                <a:gd name="T3" fmla="*/ 0 h 1231900"/>
                <a:gd name="T4" fmla="*/ 3775075 w 3775075"/>
                <a:gd name="T5" fmla="*/ 205321 h 1231900"/>
                <a:gd name="T6" fmla="*/ 3775075 w 3775075"/>
                <a:gd name="T7" fmla="*/ 1231900 h 1231900"/>
                <a:gd name="T8" fmla="*/ 3775075 w 3775075"/>
                <a:gd name="T9" fmla="*/ 1231900 h 1231900"/>
                <a:gd name="T10" fmla="*/ 0 w 3775075"/>
                <a:gd name="T11" fmla="*/ 1231900 h 1231900"/>
                <a:gd name="T12" fmla="*/ 0 w 3775075"/>
                <a:gd name="T13" fmla="*/ 1231900 h 1231900"/>
                <a:gd name="T14" fmla="*/ 0 w 3775075"/>
                <a:gd name="T15" fmla="*/ 205321 h 1231900"/>
                <a:gd name="T16" fmla="*/ 205321 w 3775075"/>
                <a:gd name="T17" fmla="*/ 0 h 12319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75075"/>
                <a:gd name="T28" fmla="*/ 0 h 1231900"/>
                <a:gd name="T29" fmla="*/ 3775075 w 3775075"/>
                <a:gd name="T30" fmla="*/ 1231900 h 12319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75075" h="1231900">
                  <a:moveTo>
                    <a:pt x="205321" y="0"/>
                  </a:moveTo>
                  <a:lnTo>
                    <a:pt x="3569754" y="0"/>
                  </a:lnTo>
                  <a:cubicBezTo>
                    <a:pt x="3683150" y="0"/>
                    <a:pt x="3775075" y="91925"/>
                    <a:pt x="3775075" y="205321"/>
                  </a:cubicBezTo>
                  <a:lnTo>
                    <a:pt x="3775075" y="1231900"/>
                  </a:lnTo>
                  <a:lnTo>
                    <a:pt x="0" y="1231900"/>
                  </a:lnTo>
                  <a:lnTo>
                    <a:pt x="0" y="205321"/>
                  </a:lnTo>
                  <a:cubicBezTo>
                    <a:pt x="0" y="91925"/>
                    <a:pt x="91925" y="0"/>
                    <a:pt x="20532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GB" sz="900" dirty="0">
                  <a:solidFill>
                    <a:srgbClr val="000000"/>
                  </a:solidFill>
                  <a:latin typeface="Calibri"/>
                  <a:ea typeface="+mn-ea"/>
                  <a:cs typeface="Calibri"/>
                </a:rPr>
                <a:t>European Cooperative Framework</a:t>
              </a:r>
            </a:p>
            <a:p>
              <a:pPr>
                <a:defRPr/>
              </a:pPr>
              <a:endParaRPr lang="en-GB" sz="900" dirty="0">
                <a:solidFill>
                  <a:srgbClr val="000000"/>
                </a:solidFill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12" name="Connettore 4 4">
              <a:extLst>
                <a:ext uri="{FF2B5EF4-FFF2-40B4-BE49-F238E27FC236}">
                  <a16:creationId xmlns:a16="http://schemas.microsoft.com/office/drawing/2014/main" xmlns="" id="{E67E0C32-7AD4-894D-A077-F830A76BD3DD}"/>
                </a:ext>
              </a:extLst>
            </p:cNvPr>
            <p:cNvCxnSpPr>
              <a:cxnSpLocks noChangeShapeType="1"/>
              <a:stCxn id="16" idx="0"/>
            </p:cNvCxnSpPr>
            <p:nvPr/>
          </p:nvCxnSpPr>
          <p:spPr bwMode="auto">
            <a:xfrm flipV="1">
              <a:off x="6652850" y="1959059"/>
              <a:ext cx="1433344" cy="1644797"/>
            </a:xfrm>
            <a:prstGeom prst="bentConnector2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 type="arrow" w="med" len="med"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3" name="Immagine 6" descr="EU-Logo_2.jpg">
              <a:extLst>
                <a:ext uri="{FF2B5EF4-FFF2-40B4-BE49-F238E27FC236}">
                  <a16:creationId xmlns:a16="http://schemas.microsoft.com/office/drawing/2014/main" xmlns="" id="{61FDBE64-6643-4B44-9963-DEC3CA98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5445" y="1019175"/>
              <a:ext cx="901701" cy="63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Connettore 2 12">
              <a:extLst>
                <a:ext uri="{FF2B5EF4-FFF2-40B4-BE49-F238E27FC236}">
                  <a16:creationId xmlns:a16="http://schemas.microsoft.com/office/drawing/2014/main" xmlns="" id="{2BBC78CD-FCD6-8B40-952E-C0730D184A35}"/>
                </a:ext>
              </a:extLst>
            </p:cNvPr>
            <p:cNvCxnSpPr>
              <a:cxnSpLocks noChangeShapeType="1"/>
              <a:stCxn id="16" idx="1"/>
            </p:cNvCxnSpPr>
            <p:nvPr/>
          </p:nvCxnSpPr>
          <p:spPr bwMode="auto">
            <a:xfrm>
              <a:off x="4763777" y="4219479"/>
              <a:ext cx="0" cy="324261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5" name="Immagine 16" descr="APA-Logo-small.jpg">
              <a:extLst>
                <a:ext uri="{FF2B5EF4-FFF2-40B4-BE49-F238E27FC236}">
                  <a16:creationId xmlns:a16="http://schemas.microsoft.com/office/drawing/2014/main" xmlns="" id="{717D88C9-6216-714A-9CFB-F97A7EBD3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388" y="1198563"/>
              <a:ext cx="1825625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Connettore 4 18">
              <a:extLst>
                <a:ext uri="{FF2B5EF4-FFF2-40B4-BE49-F238E27FC236}">
                  <a16:creationId xmlns:a16="http://schemas.microsoft.com/office/drawing/2014/main" xmlns="" id="{358AF3F6-816A-8948-A045-1A2E7B999F1E}"/>
                </a:ext>
              </a:extLst>
            </p:cNvPr>
            <p:cNvCxnSpPr>
              <a:cxnSpLocks noChangeShapeType="1"/>
              <a:stCxn id="16" idx="2"/>
              <a:endCxn id="20" idx="2"/>
            </p:cNvCxnSpPr>
            <p:nvPr/>
          </p:nvCxnSpPr>
          <p:spPr bwMode="auto">
            <a:xfrm rot="10800000">
              <a:off x="1474435" y="1940261"/>
              <a:ext cx="1403942" cy="1663595"/>
            </a:xfrm>
            <a:prstGeom prst="bentConnector2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 type="arrow" w="med" len="med"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7" name="Immagine 21" descr="ccsds.jpg">
              <a:extLst>
                <a:ext uri="{FF2B5EF4-FFF2-40B4-BE49-F238E27FC236}">
                  <a16:creationId xmlns:a16="http://schemas.microsoft.com/office/drawing/2014/main" xmlns="" id="{F91BF113-30F0-144F-96CC-51AA4E438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2563" y="1255713"/>
              <a:ext cx="154305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Connettore 2 24">
              <a:extLst>
                <a:ext uri="{FF2B5EF4-FFF2-40B4-BE49-F238E27FC236}">
                  <a16:creationId xmlns:a16="http://schemas.microsoft.com/office/drawing/2014/main" xmlns="" id="{77C207BA-8840-174C-89DA-C518825BB5F2}"/>
                </a:ext>
              </a:extLst>
            </p:cNvPr>
            <p:cNvCxnSpPr>
              <a:cxnSpLocks noChangeShapeType="1"/>
              <a:stCxn id="16" idx="3"/>
              <a:endCxn id="22" idx="2"/>
            </p:cNvCxnSpPr>
            <p:nvPr/>
          </p:nvCxnSpPr>
          <p:spPr bwMode="auto">
            <a:xfrm flipV="1">
              <a:off x="4763777" y="1949660"/>
              <a:ext cx="0" cy="1038570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9" name="Immagine 26" descr="ceosLogo.jpg">
              <a:extLst>
                <a:ext uri="{FF2B5EF4-FFF2-40B4-BE49-F238E27FC236}">
                  <a16:creationId xmlns:a16="http://schemas.microsoft.com/office/drawing/2014/main" xmlns="" id="{988F017B-A5BF-0547-9140-FE3B37A1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1650" y="5167313"/>
              <a:ext cx="1704975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Connettore 4 28">
              <a:extLst>
                <a:ext uri="{FF2B5EF4-FFF2-40B4-BE49-F238E27FC236}">
                  <a16:creationId xmlns:a16="http://schemas.microsoft.com/office/drawing/2014/main" xmlns="" id="{B2AF63CA-80BD-8741-9268-70219DCE65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6559503" y="4002242"/>
              <a:ext cx="1278242" cy="1054795"/>
            </a:xfrm>
            <a:prstGeom prst="bentConnector3">
              <a:avLst>
                <a:gd name="adj1" fmla="val 1306"/>
              </a:avLst>
            </a:prstGeom>
            <a:noFill/>
            <a:ln w="38100">
              <a:solidFill>
                <a:schemeClr val="accent1"/>
              </a:solidFill>
              <a:miter lim="800000"/>
              <a:headEnd/>
              <a:tailEnd type="arrow" w="med" len="med"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1" name="Immagine 30" descr="page_banner_l.gif">
              <a:extLst>
                <a:ext uri="{FF2B5EF4-FFF2-40B4-BE49-F238E27FC236}">
                  <a16:creationId xmlns:a16="http://schemas.microsoft.com/office/drawing/2014/main" xmlns="" id="{3EBCD7C9-AB1D-0E40-8A7F-1DC96FB29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625" y="5167313"/>
              <a:ext cx="1830388" cy="924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Connettore 4 45056">
              <a:extLst>
                <a:ext uri="{FF2B5EF4-FFF2-40B4-BE49-F238E27FC236}">
                  <a16:creationId xmlns:a16="http://schemas.microsoft.com/office/drawing/2014/main" xmlns="" id="{EA81DCA5-2023-654D-9306-AFFDC0762275}"/>
                </a:ext>
              </a:extLst>
            </p:cNvPr>
            <p:cNvCxnSpPr>
              <a:cxnSpLocks noChangeShapeType="1"/>
              <a:endCxn id="26" idx="0"/>
            </p:cNvCxnSpPr>
            <p:nvPr/>
          </p:nvCxnSpPr>
          <p:spPr bwMode="auto">
            <a:xfrm rot="10800000" flipV="1">
              <a:off x="1470761" y="3979810"/>
              <a:ext cx="1407616" cy="1188952"/>
            </a:xfrm>
            <a:prstGeom prst="bentConnector2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 type="arrow" w="med" len="med"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3" name="Immagine 3" descr="LogoSmallLittle.png">
              <a:extLst>
                <a:ext uri="{FF2B5EF4-FFF2-40B4-BE49-F238E27FC236}">
                  <a16:creationId xmlns:a16="http://schemas.microsoft.com/office/drawing/2014/main" xmlns="" id="{274D9FC7-C2AD-E648-8617-C50B8E73D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2424" y="1019175"/>
              <a:ext cx="1135539" cy="1120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26">
              <a:extLst>
                <a:ext uri="{FF2B5EF4-FFF2-40B4-BE49-F238E27FC236}">
                  <a16:creationId xmlns:a16="http://schemas.microsoft.com/office/drawing/2014/main" xmlns="" id="{9EE1BAEB-3D17-8B46-9788-472DA699F8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8825" y="4575175"/>
              <a:ext cx="3013075" cy="2120900"/>
              <a:chOff x="4969228" y="1826510"/>
              <a:chExt cx="4874428" cy="3107443"/>
            </a:xfrm>
          </p:grpSpPr>
          <p:pic>
            <p:nvPicPr>
              <p:cNvPr id="26" name="Picture 2" descr="gcsb">
                <a:extLst>
                  <a:ext uri="{FF2B5EF4-FFF2-40B4-BE49-F238E27FC236}">
                    <a16:creationId xmlns:a16="http://schemas.microsoft.com/office/drawing/2014/main" xmlns="" id="{D8CE07C6-F65C-B848-A711-EC83FD8C38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4488" y="2472265"/>
                <a:ext cx="2222088" cy="822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Oval 4">
                <a:extLst>
                  <a:ext uri="{FF2B5EF4-FFF2-40B4-BE49-F238E27FC236}">
                    <a16:creationId xmlns:a16="http://schemas.microsoft.com/office/drawing/2014/main" xmlns="" id="{1FFCBCCA-01C9-884D-BD12-B3D481581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6285" y="2083409"/>
                <a:ext cx="3537665" cy="2499388"/>
              </a:xfrm>
              <a:prstGeom prst="ellipse">
                <a:avLst/>
              </a:prstGeom>
              <a:noFill/>
              <a:ln w="317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latin typeface="Calibri"/>
                  <a:cs typeface="Calibri"/>
                </a:endParaRPr>
              </a:p>
            </p:txBody>
          </p:sp>
          <p:pic>
            <p:nvPicPr>
              <p:cNvPr id="28" name="Picture 9" descr="GSCB - Represented Missions_1244975504136">
                <a:extLst>
                  <a:ext uri="{FF2B5EF4-FFF2-40B4-BE49-F238E27FC236}">
                    <a16:creationId xmlns:a16="http://schemas.microsoft.com/office/drawing/2014/main" xmlns="" id="{4FB9230C-8A75-1843-A775-47EF65E1BA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4401" y="1826510"/>
                <a:ext cx="1060501" cy="562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">
                <a:extLst>
                  <a:ext uri="{FF2B5EF4-FFF2-40B4-BE49-F238E27FC236}">
                    <a16:creationId xmlns:a16="http://schemas.microsoft.com/office/drawing/2014/main" xmlns="" id="{D0C85174-CBA9-AF4B-9F2A-D6186EE51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0486" y="2345800"/>
                <a:ext cx="1268787" cy="286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3">
                <a:extLst>
                  <a:ext uri="{FF2B5EF4-FFF2-40B4-BE49-F238E27FC236}">
                    <a16:creationId xmlns:a16="http://schemas.microsoft.com/office/drawing/2014/main" xmlns="" id="{185BD451-3D55-964A-90A7-E2D6ACD95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7106" y="4013736"/>
                <a:ext cx="1190878" cy="920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6">
                <a:extLst>
                  <a:ext uri="{FF2B5EF4-FFF2-40B4-BE49-F238E27FC236}">
                    <a16:creationId xmlns:a16="http://schemas.microsoft.com/office/drawing/2014/main" xmlns="" id="{EC382124-15F0-874C-8086-C8EE7CD5B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2707" y="2011366"/>
                <a:ext cx="742509" cy="567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7">
                <a:extLst>
                  <a:ext uri="{FF2B5EF4-FFF2-40B4-BE49-F238E27FC236}">
                    <a16:creationId xmlns:a16="http://schemas.microsoft.com/office/drawing/2014/main" xmlns="" id="{56E3CDD3-7ACC-CF45-A21B-08B5A8D5FC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9228" y="3055412"/>
                <a:ext cx="640753" cy="59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8">
                <a:extLst>
                  <a:ext uri="{FF2B5EF4-FFF2-40B4-BE49-F238E27FC236}">
                    <a16:creationId xmlns:a16="http://schemas.microsoft.com/office/drawing/2014/main" xmlns="" id="{AF78B11C-7044-EA4D-AD80-9C74027F6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3605" y="4106337"/>
                <a:ext cx="1291043" cy="516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10">
                <a:extLst>
                  <a:ext uri="{FF2B5EF4-FFF2-40B4-BE49-F238E27FC236}">
                    <a16:creationId xmlns:a16="http://schemas.microsoft.com/office/drawing/2014/main" xmlns="" id="{3A1B0380-5E20-E545-BB6E-8B9F5E596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0245" y="3990628"/>
                <a:ext cx="1593136" cy="328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1">
                <a:extLst>
                  <a:ext uri="{FF2B5EF4-FFF2-40B4-BE49-F238E27FC236}">
                    <a16:creationId xmlns:a16="http://schemas.microsoft.com/office/drawing/2014/main" xmlns="" id="{AA059E4B-615E-5642-B9AB-1E3F0D1D1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5792" y="2803002"/>
                <a:ext cx="1287864" cy="512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">
                <a:extLst>
                  <a:ext uri="{FF2B5EF4-FFF2-40B4-BE49-F238E27FC236}">
                    <a16:creationId xmlns:a16="http://schemas.microsoft.com/office/drawing/2014/main" xmlns="" id="{6A0EBFA2-5014-904C-A5DB-67A5E3C665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8823" y="3295255"/>
                <a:ext cx="2620978" cy="828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11">
              <a:extLst>
                <a:ext uri="{FF2B5EF4-FFF2-40B4-BE49-F238E27FC236}">
                  <a16:creationId xmlns:a16="http://schemas.microsoft.com/office/drawing/2014/main" xmlns="" id="{4AEECDC2-E30F-9245-8C01-230DF2B8B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8353" y="3681700"/>
              <a:ext cx="1189038" cy="51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4234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E2D00C-F2A1-A242-8802-192D7FBDB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DATA SERIES AND CDR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39297AA-C8EB-6E45-8D46-A44E332F3C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53" y="1724667"/>
            <a:ext cx="3061779" cy="27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397E54-A213-064C-8171-EF9761EDE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53" y="4450080"/>
            <a:ext cx="3061779" cy="182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FF21B9A-7C20-654F-8909-C78F15CCF05B}"/>
              </a:ext>
            </a:extLst>
          </p:cNvPr>
          <p:cNvGrpSpPr>
            <a:grpSpLocks/>
          </p:cNvGrpSpPr>
          <p:nvPr/>
        </p:nvGrpSpPr>
        <p:grpSpPr bwMode="auto">
          <a:xfrm>
            <a:off x="300038" y="1955800"/>
            <a:ext cx="4308538" cy="4237038"/>
            <a:chOff x="249240" y="1641912"/>
            <a:chExt cx="3584181" cy="4237144"/>
          </a:xfrm>
        </p:grpSpPr>
        <p:pic>
          <p:nvPicPr>
            <p:cNvPr id="8" name="Picture 7" descr="Multy User icons">
              <a:extLst>
                <a:ext uri="{FF2B5EF4-FFF2-40B4-BE49-F238E27FC236}">
                  <a16:creationId xmlns:a16="http://schemas.microsoft.com/office/drawing/2014/main" xmlns="" id="{A953A46B-1AAA-3140-8595-232C434C48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530" y="2974479"/>
              <a:ext cx="994654" cy="994654"/>
            </a:xfrm>
            <a:prstGeom prst="rect">
              <a:avLst/>
            </a:prstGeom>
            <a:solidFill>
              <a:srgbClr val="FFFFFF"/>
            </a:solidFill>
            <a:extLst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B7FCC84-12B2-9044-893A-8D6BADD6BCBE}"/>
                </a:ext>
              </a:extLst>
            </p:cNvPr>
            <p:cNvSpPr txBox="1"/>
            <p:nvPr/>
          </p:nvSpPr>
          <p:spPr>
            <a:xfrm>
              <a:off x="2590545" y="2491246"/>
              <a:ext cx="1242876" cy="6461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2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Users R&amp;D remote sensing</a:t>
              </a:r>
            </a:p>
            <a:p>
              <a:pPr algn="ctr">
                <a:defRPr/>
              </a:pPr>
              <a:r>
                <a:rPr lang="en-GB" sz="12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specialists 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164E667-2C20-B64B-B390-59BE998F9C0F}"/>
                </a:ext>
              </a:extLst>
            </p:cNvPr>
            <p:cNvSpPr txBox="1"/>
            <p:nvPr/>
          </p:nvSpPr>
          <p:spPr>
            <a:xfrm>
              <a:off x="436544" y="1641912"/>
              <a:ext cx="1474625" cy="4302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Experts for optical remote sensing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D143722-0640-7947-8D48-FD917D61E1BD}"/>
                </a:ext>
              </a:extLst>
            </p:cNvPr>
            <p:cNvSpPr txBox="1"/>
            <p:nvPr/>
          </p:nvSpPr>
          <p:spPr>
            <a:xfrm>
              <a:off x="436544" y="2097536"/>
              <a:ext cx="1474625" cy="6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Experts for </a:t>
              </a:r>
              <a:b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</a:br>
              <a: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active microwave remote sensing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B77FD1E-67E3-DF4B-9222-E48E31F53A0C}"/>
                </a:ext>
              </a:extLst>
            </p:cNvPr>
            <p:cNvSpPr txBox="1"/>
            <p:nvPr/>
          </p:nvSpPr>
          <p:spPr>
            <a:xfrm>
              <a:off x="415909" y="2737314"/>
              <a:ext cx="1517483" cy="6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Experts for </a:t>
              </a:r>
              <a:b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</a:br>
              <a: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passive microwave </a:t>
              </a:r>
              <a:b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</a:br>
              <a: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remote sensing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F736177-9436-CE4D-B4BC-A00AA05BC2B3}"/>
                </a:ext>
              </a:extLst>
            </p:cNvPr>
            <p:cNvSpPr txBox="1"/>
            <p:nvPr/>
          </p:nvSpPr>
          <p:spPr>
            <a:xfrm>
              <a:off x="422258" y="3337404"/>
              <a:ext cx="1474626" cy="43181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Experts for altimetry </a:t>
              </a:r>
              <a:b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</a:br>
              <a: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remote sensing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7D5F235-0D1E-6D41-9101-8070535483A1}"/>
                </a:ext>
              </a:extLst>
            </p:cNvPr>
            <p:cNvSpPr txBox="1"/>
            <p:nvPr/>
          </p:nvSpPr>
          <p:spPr>
            <a:xfrm>
              <a:off x="249240" y="3727939"/>
              <a:ext cx="1849234" cy="6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Experts for </a:t>
              </a:r>
              <a:b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</a:br>
              <a: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atmospheric composition </a:t>
              </a:r>
              <a:b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</a:br>
              <a: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remote sensing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DC6F465-570B-BB4D-9BBA-C3DEE029F53D}"/>
                </a:ext>
              </a:extLst>
            </p:cNvPr>
            <p:cNvSpPr txBox="1"/>
            <p:nvPr/>
          </p:nvSpPr>
          <p:spPr>
            <a:xfrm>
              <a:off x="379401" y="4367718"/>
              <a:ext cx="1517483" cy="43181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Experts for </a:t>
              </a:r>
              <a:b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</a:br>
              <a: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gravimetry sensing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718420C-2C0B-AA46-8535-A3F8755CD9A5}"/>
                </a:ext>
              </a:extLst>
            </p:cNvPr>
            <p:cNvSpPr txBox="1"/>
            <p:nvPr/>
          </p:nvSpPr>
          <p:spPr>
            <a:xfrm>
              <a:off x="379401" y="4823342"/>
              <a:ext cx="1517483" cy="43181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Experts for </a:t>
              </a:r>
              <a:b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</a:br>
              <a: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magnetism sensing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52FE2B96-1F53-9D44-96A6-BDE72A707967}"/>
                </a:ext>
              </a:extLst>
            </p:cNvPr>
            <p:cNvCxnSpPr/>
            <p:nvPr/>
          </p:nvCxnSpPr>
          <p:spPr>
            <a:xfrm>
              <a:off x="1684182" y="1886393"/>
              <a:ext cx="922236" cy="1150967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995DB989-297A-D84A-AE73-BEEBAC94ED75}"/>
                </a:ext>
              </a:extLst>
            </p:cNvPr>
            <p:cNvCxnSpPr/>
            <p:nvPr/>
          </p:nvCxnSpPr>
          <p:spPr>
            <a:xfrm>
              <a:off x="1684182" y="2530934"/>
              <a:ext cx="906362" cy="619140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24C4E257-B1ED-D24F-916B-FE0CC9E075D0}"/>
                </a:ext>
              </a:extLst>
            </p:cNvPr>
            <p:cNvCxnSpPr/>
            <p:nvPr/>
          </p:nvCxnSpPr>
          <p:spPr>
            <a:xfrm>
              <a:off x="1684182" y="3150075"/>
              <a:ext cx="922236" cy="142879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68519F00-406B-BD41-8F66-2191CAD41E9E}"/>
                </a:ext>
              </a:extLst>
            </p:cNvPr>
            <p:cNvCxnSpPr/>
            <p:nvPr/>
          </p:nvCxnSpPr>
          <p:spPr>
            <a:xfrm flipV="1">
              <a:off x="1754025" y="3405669"/>
              <a:ext cx="836520" cy="147641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B941D4EA-6CEA-9043-AFF8-DDF6ED28C122}"/>
                </a:ext>
              </a:extLst>
            </p:cNvPr>
            <p:cNvCxnSpPr/>
            <p:nvPr/>
          </p:nvCxnSpPr>
          <p:spPr>
            <a:xfrm flipV="1">
              <a:off x="1609577" y="3562835"/>
              <a:ext cx="980967" cy="358784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3F0AD7CC-3E7D-D44A-A4DE-761E3DE947ED}"/>
                </a:ext>
              </a:extLst>
            </p:cNvPr>
            <p:cNvCxnSpPr/>
            <p:nvPr/>
          </p:nvCxnSpPr>
          <p:spPr>
            <a:xfrm flipV="1">
              <a:off x="1609577" y="3666026"/>
              <a:ext cx="996840" cy="828696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3BA8D44D-0F8A-D948-B3D2-FE996FE10C40}"/>
                </a:ext>
              </a:extLst>
            </p:cNvPr>
            <p:cNvCxnSpPr/>
            <p:nvPr/>
          </p:nvCxnSpPr>
          <p:spPr>
            <a:xfrm flipV="1">
              <a:off x="1609577" y="3818429"/>
              <a:ext cx="1074620" cy="1143029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07034AA-A250-7A49-A58E-73920FB7449F}"/>
                </a:ext>
              </a:extLst>
            </p:cNvPr>
            <p:cNvSpPr txBox="1"/>
            <p:nvPr/>
          </p:nvSpPr>
          <p:spPr>
            <a:xfrm>
              <a:off x="436544" y="5278966"/>
              <a:ext cx="1401608" cy="600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100" b="1" i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Experts for scatterometer remote sensing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FFDB7742-E80B-6C49-9585-B3B1DDE4514B}"/>
                </a:ext>
              </a:extLst>
            </p:cNvPr>
            <p:cNvCxnSpPr/>
            <p:nvPr/>
          </p:nvCxnSpPr>
          <p:spPr>
            <a:xfrm flipV="1">
              <a:off x="1607991" y="3921619"/>
              <a:ext cx="1139700" cy="1581190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7920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53" y="971619"/>
            <a:ext cx="8746316" cy="5379564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T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ext and images on paper and digital documents</a:t>
            </a:r>
          </a:p>
          <a:p>
            <a:pPr marL="285750" indent="-285750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Photos, </a:t>
            </a:r>
          </a:p>
          <a:p>
            <a:pPr marL="285750" indent="-285750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Video.</a:t>
            </a:r>
          </a:p>
          <a:p>
            <a:pPr marL="285750" indent="-285750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Audio</a:t>
            </a:r>
          </a:p>
          <a:p>
            <a:pPr marL="285750" indent="-285750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3D CAD</a:t>
            </a:r>
          </a:p>
          <a:p>
            <a:pPr marL="285750" indent="-285750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Record Data </a:t>
            </a:r>
            <a:r>
              <a:rPr lang="en-GB" sz="1800" dirty="0">
                <a:solidFill>
                  <a:schemeClr val="tx1"/>
                </a:solidFill>
              </a:rPr>
              <a:t>Base</a:t>
            </a: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Software</a:t>
            </a:r>
          </a:p>
          <a:p>
            <a:pPr marL="285750" indent="-285750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P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hysical Objects (3D Scan, 3D/2D Photos) e.g. </a:t>
            </a:r>
          </a:p>
          <a:p>
            <a:pPr marL="1093788" lvl="1" indent="-285750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art,  pins, events gadgets </a:t>
            </a:r>
          </a:p>
          <a:p>
            <a:pPr marL="1093788" lvl="1" indent="-28575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satellite mock-ups, 1:1, 1:10</a:t>
            </a:r>
          </a:p>
          <a:p>
            <a:pPr marL="1093788" lvl="1" indent="-28575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comet sample</a:t>
            </a:r>
          </a:p>
          <a:p>
            <a:pPr marL="285750" lvl="0" indent="-285750">
              <a:buFont typeface="Arial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335" y="270687"/>
            <a:ext cx="7051603" cy="430887"/>
          </a:xfrm>
        </p:spPr>
        <p:txBody>
          <a:bodyPr/>
          <a:lstStyle/>
          <a:p>
            <a:r>
              <a:rPr lang="en-GB" dirty="0"/>
              <a:t>HERITAGE MISSION ARCHIVAL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94" y="1611310"/>
            <a:ext cx="2397099" cy="1360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433" y="2967134"/>
            <a:ext cx="1152636" cy="2335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96" y="4435221"/>
            <a:ext cx="1305811" cy="1855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260" y="4396517"/>
            <a:ext cx="1254643" cy="1857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63" y="2972277"/>
            <a:ext cx="1244837" cy="2335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77" y="1718374"/>
            <a:ext cx="1254643" cy="1146840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369" y="6029953"/>
            <a:ext cx="238505" cy="26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19" y="6017749"/>
            <a:ext cx="238505" cy="26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977" y="4192296"/>
            <a:ext cx="212753" cy="23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31" y="6048444"/>
            <a:ext cx="212753" cy="23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48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EW 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.potx" id="{25DD4EE8-CEC2-4097-877B-2881619AB218}" vid="{3EAF496E-73B5-4530-AD30-F997BCCE29B7}"/>
    </a:ext>
  </a:extLst>
</a:theme>
</file>

<file path=ppt/theme/theme2.xml><?xml version="1.0" encoding="utf-8"?>
<a:theme xmlns:a="http://schemas.openxmlformats.org/drawingml/2006/main" name="ESA Presentatio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DE67DC-0345-49EC-B880-0A483B7BB2AD}">
  <ds:schemaRefs>
    <ds:schemaRef ds:uri="f2760952-b3bb-408f-ace6-eb1e07642b86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7E3F8D4-779E-482B-9027-84EA9EAEE0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582352-888A-4727-9B6A-670345A54E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</Template>
  <TotalTime>147</TotalTime>
  <Words>1810</Words>
  <Application>Microsoft Macintosh PowerPoint</Application>
  <PresentationFormat>On-screen Show (4:3)</PresentationFormat>
  <Paragraphs>305</Paragraphs>
  <Slides>29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NEW ESA Presentation</vt:lpstr>
      <vt:lpstr>ESA Presentation</vt:lpstr>
      <vt:lpstr>    Knowledge Management System - Information Preservation Process-              WGISS#46- 22-October 2018                Rosemarie Leone (ESA) </vt:lpstr>
      <vt:lpstr>ESA DIGITAL AGENDA FOR SPACE INFORMATION MANAGEMENT POLICY </vt:lpstr>
      <vt:lpstr>PowerPoint Presentation</vt:lpstr>
      <vt:lpstr>PowerPoint Presentation</vt:lpstr>
      <vt:lpstr>CCSDS OPEN ARCHIVE INFORMATION SYSTEM  DATA ARCHIVE AND INGESTION WORKING GROUP</vt:lpstr>
      <vt:lpstr>SPACE MISSION PRESERVATION AND STEWARDSHIP USE CASES GREEN BOOK PROPOSAL</vt:lpstr>
      <vt:lpstr>EO MISSION PRESERVATION AND CURATION</vt:lpstr>
      <vt:lpstr>LONG TERM DATA SERIES AND CDR</vt:lpstr>
      <vt:lpstr>HERITAGE MISSION ARCHIVAL</vt:lpstr>
      <vt:lpstr>DATA ASSOCIATED KNOWLEDGE MANAGEMENT SYSTEM (KMS) CONCEPT</vt:lpstr>
      <vt:lpstr>PowerPoint Presentation</vt:lpstr>
      <vt:lpstr>KMS COMPONETS: OMNES</vt:lpstr>
      <vt:lpstr>OMNES INGESTION</vt:lpstr>
      <vt:lpstr>OMNES ARCHITECTURE</vt:lpstr>
      <vt:lpstr>OMNES INGESTION WORKFLOW</vt:lpstr>
      <vt:lpstr>FULL TEXT INDEXING</vt:lpstr>
      <vt:lpstr>OMNES- INTERNATIONAL IMAGE INTEROPERABILITY FRAMEWORK - IIIF </vt:lpstr>
      <vt:lpstr>COGITO DISCOVER  </vt:lpstr>
      <vt:lpstr>HOW COGITO WORKS</vt:lpstr>
      <vt:lpstr>COGITO SOLUTION</vt:lpstr>
      <vt:lpstr>COGITO HIGH -LEVEL SYSTEM ARCHITECTURE</vt:lpstr>
      <vt:lpstr>HIGH-LEVEL SYSTEM ARCHITECTURE</vt:lpstr>
      <vt:lpstr>COGITO WOKFLOW</vt:lpstr>
      <vt:lpstr>ESA USE CASES</vt:lpstr>
      <vt:lpstr>KNOWLEDGE DISTRIBUTION</vt:lpstr>
      <vt:lpstr>MAIN LEMMAS AND TOP ENTITIES</vt:lpstr>
      <vt:lpstr>INDEXED DOCUMENT AND RESULTING METADATA</vt:lpstr>
      <vt:lpstr>DATA DISCOVERY</vt:lpstr>
      <vt:lpstr>RECENT TRENDS ON DATASET SEARCH</vt:lpstr>
    </vt:vector>
  </TitlesOfParts>
  <Company>ESA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ESA Information Life Cycle Knowledge Management System</dc:title>
  <dc:subject>ESA Information Life Cycle Knowledge Management System</dc:subject>
  <dc:creator/>
  <cp:keywords/>
  <dc:description/>
  <cp:lastModifiedBy>Iolanda Maggio</cp:lastModifiedBy>
  <cp:revision>148</cp:revision>
  <cp:lastPrinted>2008-08-26T16:26:23Z</cp:lastPrinted>
  <dcterms:created xsi:type="dcterms:W3CDTF">2017-05-02T09:44:30Z</dcterms:created>
  <dcterms:modified xsi:type="dcterms:W3CDTF">2018-10-21T20:24:15Z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2018-04-08T22:00:00Z</vt:filetime>
  </property>
  <property fmtid="{D5CDD505-2E9C-101B-9397-08002B2CF9AE}" pid="30" name="Organisational_x0020_entity">
    <vt:lpwstr/>
  </property>
</Properties>
</file>