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383" r:id="rId3"/>
    <p:sldId id="364" r:id="rId4"/>
    <p:sldId id="380" r:id="rId5"/>
    <p:sldId id="381" r:id="rId6"/>
    <p:sldId id="382" r:id="rId7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nther Landgraf" initials="G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40E85C"/>
    <a:srgbClr val="D6FEDE"/>
    <a:srgbClr val="26442D"/>
    <a:srgbClr val="FF7C80"/>
    <a:srgbClr val="FF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6405" autoAdjust="0"/>
  </p:normalViewPr>
  <p:slideViewPr>
    <p:cSldViewPr snapToGrid="0">
      <p:cViewPr varScale="1">
        <p:scale>
          <a:sx n="41" d="100"/>
          <a:sy n="41" d="100"/>
        </p:scale>
        <p:origin x="15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4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2569"/>
                </a:solidFill>
              </a:rPr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256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1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2288457" y="909539"/>
            <a:ext cx="6568050" cy="3243445"/>
          </a:xfrm>
        </p:spPr>
        <p:txBody>
          <a:bodyPr/>
          <a:lstStyle/>
          <a:p>
            <a:r>
              <a:rPr lang="en-US" sz="4400" dirty="0"/>
              <a:t>WGISS Connected Data Assets Client Guide</a:t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2400" dirty="0"/>
              <a:t>Oct 23, 2018</a:t>
            </a:r>
            <a:br>
              <a:rPr lang="en-US" sz="2400" dirty="0"/>
            </a:br>
            <a:r>
              <a:rPr lang="en-US" sz="2400" dirty="0"/>
              <a:t>Archie Warnock</a:t>
            </a:r>
            <a:br>
              <a:rPr lang="en-US" sz="2400" dirty="0"/>
            </a:br>
            <a:endParaRPr lang="en-US" sz="4400" dirty="0"/>
          </a:p>
        </p:txBody>
      </p:sp>
      <p:sp>
        <p:nvSpPr>
          <p:cNvPr id="56322" name="AutoShape 2" descr="https://www.in-jaxa/fw/dfw/iwlx/kouho/intra/jaxabrand/logo/download/A2_1_blue_glay.jpg"/>
          <p:cNvSpPr>
            <a:spLocks noChangeAspect="1" noChangeArrowheads="1"/>
          </p:cNvSpPr>
          <p:nvPr/>
        </p:nvSpPr>
        <p:spPr bwMode="auto">
          <a:xfrm>
            <a:off x="63500" y="-136525"/>
            <a:ext cx="7162800" cy="4495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172A-E109-B041-A0B0-78723424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WGISS/CDA Client 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5D30E-F1AE-ED48-B768-282D3FA80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Introduces WGISS Connected Assets system and architecture to potential OpenSearch client developers</a:t>
            </a:r>
          </a:p>
          <a:p>
            <a:r>
              <a:rPr lang="en-US" dirty="0"/>
              <a:t>Co-authored by CWIC, IDN and FedEO teams</a:t>
            </a:r>
          </a:p>
          <a:p>
            <a:r>
              <a:rPr lang="en-US" dirty="0"/>
              <a:t>In draft status now</a:t>
            </a:r>
          </a:p>
          <a:p>
            <a:r>
              <a:rPr lang="en-US" dirty="0"/>
              <a:t>Official </a:t>
            </a:r>
            <a:r>
              <a:rPr lang="en-US"/>
              <a:t>release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A37E7-FACD-7E40-9409-EBEC0D28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8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457325"/>
            <a:ext cx="8445500" cy="48641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Describe two-step collection/granule search process</a:t>
            </a:r>
          </a:p>
          <a:p>
            <a:r>
              <a:rPr lang="en-US" dirty="0"/>
              <a:t>Introduce CWIC, FedEO and IDN/GCMD</a:t>
            </a:r>
          </a:p>
          <a:p>
            <a:r>
              <a:rPr lang="en-US" dirty="0"/>
              <a:t>Review WGISS CDA architecture</a:t>
            </a:r>
          </a:p>
          <a:p>
            <a:r>
              <a:rPr lang="en-US" dirty="0"/>
              <a:t>Describe the OpenSearch query interface</a:t>
            </a:r>
          </a:p>
          <a:p>
            <a:r>
              <a:rPr lang="en-US" dirty="0"/>
              <a:t>Include a guide to implementation</a:t>
            </a:r>
          </a:p>
          <a:p>
            <a:r>
              <a:rPr lang="en-US" dirty="0"/>
              <a:t>Use Cases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2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Process &amp;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77" y="1313290"/>
            <a:ext cx="8445500" cy="4864100"/>
          </a:xfrm>
        </p:spPr>
        <p:txBody>
          <a:bodyPr/>
          <a:lstStyle/>
          <a:p>
            <a:r>
              <a:rPr lang="en-US" dirty="0"/>
              <a:t>Two steps</a:t>
            </a:r>
          </a:p>
          <a:p>
            <a:pPr lvl="1"/>
            <a:r>
              <a:rPr lang="en-US" dirty="0"/>
              <a:t>Data Collection search via IDN</a:t>
            </a:r>
          </a:p>
          <a:p>
            <a:pPr lvl="1"/>
            <a:r>
              <a:rPr lang="en-US" dirty="0"/>
              <a:t>Data Granule search via “Granule Gateways” (CWIC &amp; FedEO)</a:t>
            </a:r>
          </a:p>
          <a:p>
            <a:r>
              <a:rPr lang="en-US" dirty="0"/>
              <a:t>Search only collections registered in IDN</a:t>
            </a:r>
          </a:p>
          <a:p>
            <a:r>
              <a:rPr lang="en-US" dirty="0"/>
              <a:t>Collection responses contain direct links to CWIC or FedEO granule gateways as appropriate</a:t>
            </a:r>
          </a:p>
          <a:p>
            <a:r>
              <a:rPr lang="en-US" dirty="0"/>
              <a:t>Utilize CEOS OpenSearch Best Practices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3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Interface &amp;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 with the IDN for Collection searches</a:t>
            </a:r>
          </a:p>
          <a:p>
            <a:r>
              <a:rPr lang="en-US" dirty="0"/>
              <a:t>CWIC &amp; FedEO for granule searches</a:t>
            </a:r>
          </a:p>
          <a:p>
            <a:r>
              <a:rPr lang="en-US" dirty="0"/>
              <a:t>Define OpenSearch Requests and Atom responses</a:t>
            </a:r>
          </a:p>
          <a:p>
            <a:r>
              <a:rPr lang="en-US" dirty="0"/>
              <a:t>OSDDs define available search parameters</a:t>
            </a:r>
          </a:p>
          <a:p>
            <a:pPr lvl="1"/>
            <a:r>
              <a:rPr lang="en-US" dirty="0"/>
              <a:t>Both at Collection and Granule Gateway levels</a:t>
            </a:r>
          </a:p>
          <a:p>
            <a:r>
              <a:rPr lang="en-US" dirty="0"/>
              <a:t>Describe usage</a:t>
            </a:r>
          </a:p>
          <a:p>
            <a:r>
              <a:rPr lang="en-US" dirty="0"/>
              <a:t>Describe error handling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7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 Neutral</a:t>
            </a:r>
          </a:p>
          <a:p>
            <a:pPr lvl="1"/>
            <a:r>
              <a:rPr lang="en-US" dirty="0"/>
              <a:t>Examples for both CWIC and FedEO</a:t>
            </a:r>
          </a:p>
          <a:p>
            <a:r>
              <a:rPr lang="en-US" dirty="0"/>
              <a:t>Retrieve IDN Dataset ID via OpenSearch</a:t>
            </a:r>
          </a:p>
          <a:p>
            <a:pPr lvl="1"/>
            <a:r>
              <a:rPr lang="en-US" dirty="0"/>
              <a:t>Example query and response</a:t>
            </a:r>
          </a:p>
          <a:p>
            <a:r>
              <a:rPr lang="en-US" dirty="0"/>
              <a:t>Retrieve Granules via OpenSearch</a:t>
            </a:r>
          </a:p>
          <a:p>
            <a:pPr lvl="1"/>
            <a:r>
              <a:rPr lang="en-US" dirty="0"/>
              <a:t>Sample requests and responses</a:t>
            </a:r>
          </a:p>
          <a:p>
            <a:pPr lvl="1"/>
            <a:r>
              <a:rPr lang="en-US" dirty="0"/>
              <a:t>IDN -&gt; FedEO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3504-764F-4D7D-8E80-01B1CC0E79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36028"/>
      </p:ext>
    </p:extLst>
  </p:cSld>
  <p:clrMapOvr>
    <a:masterClrMapping/>
  </p:clrMapOvr>
</p:sld>
</file>

<file path=ppt/theme/theme1.xml><?xml version="1.0" encoding="utf-8"?>
<a:theme xmlns:a="http://schemas.openxmlformats.org/drawingml/2006/main" name="4_EUM_template_v03">
  <a:themeElements>
    <a:clrScheme name="1_EUM_template_v03 4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003F80"/>
      </a:accent1>
      <a:accent2>
        <a:srgbClr val="BDD7EE"/>
      </a:accent2>
      <a:accent3>
        <a:srgbClr val="FFFFFF"/>
      </a:accent3>
      <a:accent4>
        <a:srgbClr val="001E59"/>
      </a:accent4>
      <a:accent5>
        <a:srgbClr val="AAAFC0"/>
      </a:accent5>
      <a:accent6>
        <a:srgbClr val="ABC3D8"/>
      </a:accent6>
      <a:hlink>
        <a:srgbClr val="FFD350"/>
      </a:hlink>
      <a:folHlink>
        <a:srgbClr val="EB6F3F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arrow" w="med" len="med"/>
          <a:tailEnd type="arrow"/>
        </a:ln>
        <a:effectLst/>
      </a:spPr>
      <a:bodyPr/>
      <a:lstStyle/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44889</TotalTime>
  <Words>189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Courier New</vt:lpstr>
      <vt:lpstr>Tahoma</vt:lpstr>
      <vt:lpstr>Times New Roman</vt:lpstr>
      <vt:lpstr>Wingdings</vt:lpstr>
      <vt:lpstr>4_EUM_template_v03</vt:lpstr>
      <vt:lpstr>WGISS Connected Data Assets Client Guide  Oct 23, 2018 Archie Warnock </vt:lpstr>
      <vt:lpstr>WGISS/CDA Client Guide</vt:lpstr>
      <vt:lpstr>Overview </vt:lpstr>
      <vt:lpstr>Search Process &amp; Architecture</vt:lpstr>
      <vt:lpstr>Query Interface &amp; Implementation</vt:lpstr>
      <vt:lpstr>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Anne Kennerley</cp:lastModifiedBy>
  <cp:revision>472</cp:revision>
  <cp:lastPrinted>2013-07-23T19:08:48Z</cp:lastPrinted>
  <dcterms:created xsi:type="dcterms:W3CDTF">2011-11-16T09:23:13Z</dcterms:created>
  <dcterms:modified xsi:type="dcterms:W3CDTF">2018-10-22T21:43:12Z</dcterms:modified>
</cp:coreProperties>
</file>