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99" r:id="rId3"/>
    <p:sldId id="297" r:id="rId4"/>
    <p:sldId id="298" r:id="rId5"/>
    <p:sldId id="309" r:id="rId6"/>
    <p:sldId id="314" r:id="rId7"/>
    <p:sldId id="315" r:id="rId8"/>
    <p:sldId id="316" r:id="rId9"/>
    <p:sldId id="317" r:id="rId10"/>
    <p:sldId id="320" r:id="rId11"/>
    <p:sldId id="301" r:id="rId12"/>
    <p:sldId id="302" r:id="rId13"/>
    <p:sldId id="303" r:id="rId14"/>
    <p:sldId id="311" r:id="rId15"/>
    <p:sldId id="304" r:id="rId16"/>
    <p:sldId id="321" r:id="rId17"/>
    <p:sldId id="306" r:id="rId18"/>
    <p:sldId id="310" r:id="rId19"/>
    <p:sldId id="307" r:id="rId20"/>
    <p:sldId id="312" r:id="rId21"/>
    <p:sldId id="318" r:id="rId22"/>
    <p:sldId id="319" r:id="rId23"/>
    <p:sldId id="296" r:id="rId2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5"/>
    <p:restoredTop sz="95219" autoAdjust="0"/>
  </p:normalViewPr>
  <p:slideViewPr>
    <p:cSldViewPr>
      <p:cViewPr>
        <p:scale>
          <a:sx n="66" d="100"/>
          <a:sy n="66" d="100"/>
        </p:scale>
        <p:origin x="-2080"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07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err="1" smtClean="0"/>
              <a:t>Preservability</a:t>
            </a:r>
            <a:r>
              <a:rPr lang="en-US" sz="1600" dirty="0" smtClean="0"/>
              <a:t>: </a:t>
            </a:r>
            <a:r>
              <a:rPr lang="en-US" sz="1200" dirty="0" smtClean="0"/>
              <a:t>it focuses on assessing practices associated with data storage for resilience requirements, i.e., backup or a duplicate copy in a physically separate facility for disaster recovery, and on compliance to community-accepted archive practices and metadata standards. </a:t>
            </a:r>
            <a:r>
              <a:rPr lang="en-US" sz="1200" dirty="0" err="1" smtClean="0"/>
              <a:t>Preservability</a:t>
            </a:r>
            <a:r>
              <a:rPr lang="en-US" sz="1200" dirty="0" smtClean="0"/>
              <a:t> metadata are necessary for file storage and retrieval purposes only. They include a unique identifier for the dataset, file naming convention, file size, data volume, and, if available, a unique identifier for the collection- level metadata record associated with the dataset. The file naming convention is treated in this paper as being more relevant to </a:t>
            </a:r>
            <a:r>
              <a:rPr lang="en-US" sz="1200" dirty="0" err="1" smtClean="0"/>
              <a:t>preservability</a:t>
            </a:r>
            <a:r>
              <a:rPr lang="en-US" sz="1200" dirty="0" smtClean="0"/>
              <a:t>; however, the implication of defined file naming conventions on data usability and interoperability should also be considered when determining file naming conventions. </a:t>
            </a:r>
          </a:p>
          <a:p>
            <a:r>
              <a:rPr lang="en-US" sz="1600" b="1" dirty="0" smtClean="0"/>
              <a:t>Accessibility</a:t>
            </a:r>
            <a:r>
              <a:rPr lang="en-US" sz="1600" dirty="0" smtClean="0"/>
              <a:t>: </a:t>
            </a:r>
            <a:r>
              <a:rPr lang="en-US" sz="1200" dirty="0" smtClean="0"/>
              <a:t>The maturity of the accessibility key component will focus on whether users can easily find and access data online. It measures whether a dataset is searchable and discoverable for collection only or to the granule level. </a:t>
            </a:r>
          </a:p>
          <a:p>
            <a:r>
              <a:rPr lang="en-US" sz="1600" b="1" dirty="0" smtClean="0"/>
              <a:t>Usability</a:t>
            </a:r>
            <a:r>
              <a:rPr lang="en-US" sz="1600" dirty="0" smtClean="0"/>
              <a:t>: </a:t>
            </a:r>
            <a:r>
              <a:rPr lang="en-US" sz="1200" dirty="0" smtClean="0"/>
              <a:t>it deals with how easily users are able to use the data and learn whether the data are suitable for their own data requirements. It is closely tied to online documentation availability (e.g., Quick starter guide, Users’ guide, or Readme file), file format for interoperability, online data customization and visualization capability, and data characterization. It strives to alleviate the users’ burden of learning about and understanding the data. </a:t>
            </a:r>
            <a:endParaRPr lang="en-US" sz="1600" dirty="0" smtClean="0"/>
          </a:p>
          <a:p>
            <a:r>
              <a:rPr lang="en-US" sz="1600" b="1" dirty="0" smtClean="0"/>
              <a:t>Production Sustainability</a:t>
            </a:r>
            <a:r>
              <a:rPr lang="en-US" sz="1600" dirty="0" smtClean="0"/>
              <a:t>: </a:t>
            </a:r>
            <a:r>
              <a:rPr lang="en-US" sz="1200" dirty="0" smtClean="0"/>
              <a:t>it is addressed in terms of various degrees of commitment for and associated requirements on the product. Here, it is assumed that the commitment is backed by the necessary financial support. At maturity level 5, changes for technology in data production should be routinely incorporated into planning for continued, sustained stewardship. </a:t>
            </a:r>
          </a:p>
          <a:p>
            <a:r>
              <a:rPr lang="en-US" sz="1600" b="1" dirty="0" smtClean="0"/>
              <a:t>Data Quality Assurance (DQA)</a:t>
            </a:r>
            <a:r>
              <a:rPr lang="en-US" sz="1600" dirty="0" smtClean="0"/>
              <a:t>: </a:t>
            </a:r>
            <a:r>
              <a:rPr lang="en-US" sz="1200" dirty="0" smtClean="0"/>
              <a:t>is a set of activities or procedures focused on defect prevention to be followed in order to ensure product quality during development. Data quality screening (DQS) is a set of activities intended to ensure the source data are clean. DQS is a commonly used procedure for identifying missing or redundant records.</a:t>
            </a:r>
          </a:p>
          <a:p>
            <a:pPr>
              <a:buFont typeface="Verdana" pitchFamily="34" charset="0"/>
              <a:buNone/>
            </a:pPr>
            <a:r>
              <a:rPr lang="en-US" sz="1600" b="1" dirty="0" smtClean="0"/>
              <a:t>Data Quality Control/ Monitoring</a:t>
            </a:r>
            <a:r>
              <a:rPr lang="en-US" sz="1600" dirty="0" smtClean="0"/>
              <a:t>: </a:t>
            </a:r>
            <a:r>
              <a:rPr lang="en-US" sz="1200" dirty="0" smtClean="0"/>
              <a:t>is a set of activities taken to evaluate the product to ensure that it conforms to the required specifications. It is product-oriented and focuses on data anomaly detection. It is usually carried out after the product is created or at each major milestone of the product development and processing cycle. </a:t>
            </a:r>
          </a:p>
          <a:p>
            <a:pPr>
              <a:buFont typeface="Verdana" pitchFamily="34" charset="0"/>
              <a:buNone/>
            </a:pPr>
            <a:r>
              <a:rPr lang="en-US" sz="1600" b="1" dirty="0" smtClean="0"/>
              <a:t>Data Quality Assessment</a:t>
            </a:r>
            <a:r>
              <a:rPr lang="en-US" sz="1600" dirty="0" smtClean="0"/>
              <a:t>: </a:t>
            </a:r>
            <a:r>
              <a:rPr lang="en-US" sz="1200" dirty="0" smtClean="0"/>
              <a:t>is a set of activities designed to ensure that the products are scientifically sound (i.e., building the right thing), by carefully evaluating the product, usually by comparison with similar well-established and validated observations or data product(s). </a:t>
            </a:r>
          </a:p>
          <a:p>
            <a:pPr>
              <a:buFont typeface="+mj-lt"/>
              <a:buNone/>
            </a:pPr>
            <a:r>
              <a:rPr lang="en-US" sz="1600" b="1" dirty="0" smtClean="0"/>
              <a:t>Transparency /Traceability</a:t>
            </a:r>
            <a:r>
              <a:rPr lang="en-US" sz="1600" dirty="0" smtClean="0"/>
              <a:t>: </a:t>
            </a:r>
            <a:r>
              <a:rPr lang="en-US" sz="1200" dirty="0" smtClean="0"/>
              <a:t>The focus here is on the level of availability of information about the product and how it was created, the level of practices associated with management of documents, source code, and system information, and whether data and publication citations were tracked, such as by utilizing a Digital Object Identifier (DOI) system. </a:t>
            </a:r>
          </a:p>
          <a:p>
            <a:pPr>
              <a:buFont typeface="Verdana" pitchFamily="34" charset="0"/>
              <a:buNone/>
            </a:pPr>
            <a:r>
              <a:rPr lang="en-US" sz="1600" b="1" dirty="0" smtClean="0"/>
              <a:t>Data Integrity</a:t>
            </a:r>
            <a:r>
              <a:rPr lang="en-US" sz="1600" dirty="0" smtClean="0"/>
              <a:t>: </a:t>
            </a:r>
            <a:r>
              <a:rPr lang="en-US" sz="1200" dirty="0" smtClean="0"/>
              <a:t>Data integrity refers to the validity of data, i.e., the accuracy and consistency of data over its entire lifecycle. The Data integrity component in this version of the stewardship maturity matrix primarily assesses the practices applied to datasets to ensure the data files are free of intentional or unintentional corruption during data transfer, ingest, storage, and dissemination and to ensure data authenticity at access. </a:t>
            </a:r>
          </a:p>
          <a:p>
            <a:endParaRPr lang="en-US" dirty="0" smtClean="0"/>
          </a:p>
          <a:p>
            <a:r>
              <a:rPr lang="en-US" dirty="0" smtClean="0"/>
              <a:t>Level 5 is</a:t>
            </a:r>
            <a:r>
              <a:rPr lang="en-US" baseline="0" dirty="0" smtClean="0"/>
              <a:t> Level 4 + other things </a:t>
            </a:r>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15</a:t>
            </a:fld>
            <a:endParaRPr lang="en-US"/>
          </a:p>
        </p:txBody>
      </p:sp>
    </p:spTree>
    <p:extLst>
      <p:ext uri="{BB962C8B-B14F-4D97-AF65-F5344CB8AC3E}">
        <p14:creationId xmlns:p14="http://schemas.microsoft.com/office/powerpoint/2010/main" val="3345356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invertire</a:t>
            </a:r>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18</a:t>
            </a:fld>
            <a:endParaRPr lang="en-US"/>
          </a:p>
        </p:txBody>
      </p:sp>
    </p:spTree>
    <p:extLst>
      <p:ext uri="{BB962C8B-B14F-4D97-AF65-F5344CB8AC3E}">
        <p14:creationId xmlns:p14="http://schemas.microsoft.com/office/powerpoint/2010/main" val="1561238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err="1" smtClean="0"/>
              <a:t>Preservability</a:t>
            </a:r>
            <a:r>
              <a:rPr lang="en-US" sz="1600" dirty="0" smtClean="0"/>
              <a:t>: </a:t>
            </a:r>
            <a:r>
              <a:rPr lang="en-US" sz="1200" dirty="0" smtClean="0"/>
              <a:t>it focuses on assessing practices associated with data storage for resilience requirements, i.e., backup or a duplicate copy in a physically separate facility for disaster recovery, and on compliance to community-accepted archive practices and metadata standards. </a:t>
            </a:r>
            <a:r>
              <a:rPr lang="en-US" sz="1200" dirty="0" err="1" smtClean="0"/>
              <a:t>Preservability</a:t>
            </a:r>
            <a:r>
              <a:rPr lang="en-US" sz="1200" dirty="0" smtClean="0"/>
              <a:t> metadata are necessary for file storage and retrieval purposes only. They include a unique identifier for the dataset, file naming convention, file size, data volume, and, if available, a unique identifier for the collection- level metadata record associated with the dataset. The file naming convention is treated in this paper as being more relevant to </a:t>
            </a:r>
            <a:r>
              <a:rPr lang="en-US" sz="1200" dirty="0" err="1" smtClean="0"/>
              <a:t>preservability</a:t>
            </a:r>
            <a:r>
              <a:rPr lang="en-US" sz="1200" dirty="0" smtClean="0"/>
              <a:t>; however, the implication of defined file naming conventions on data usability and interoperability should also be considered when determining file naming conventions. </a:t>
            </a:r>
          </a:p>
          <a:p>
            <a:r>
              <a:rPr lang="en-US" sz="1600" b="1" dirty="0" smtClean="0"/>
              <a:t>Accessibility</a:t>
            </a:r>
            <a:r>
              <a:rPr lang="en-US" sz="1600" dirty="0" smtClean="0"/>
              <a:t>: </a:t>
            </a:r>
            <a:r>
              <a:rPr lang="en-US" sz="1200" dirty="0" smtClean="0"/>
              <a:t>The maturity of the accessibility key component will focus on whether users can easily find and access data online. It measures whether a dataset is searchable and discoverable for collection only or to the granule level. </a:t>
            </a:r>
          </a:p>
          <a:p>
            <a:r>
              <a:rPr lang="en-US" sz="1600" b="1" dirty="0" smtClean="0"/>
              <a:t>Usability</a:t>
            </a:r>
            <a:r>
              <a:rPr lang="en-US" sz="1600" dirty="0" smtClean="0"/>
              <a:t>: </a:t>
            </a:r>
            <a:r>
              <a:rPr lang="en-US" sz="1200" dirty="0" smtClean="0"/>
              <a:t>it deals with how easily users are able to use the data and learn whether the data are suitable for their own data requirements. It is closely tied to online documentation availability (e.g., Quick starter guide, Users’ guide, or Readme file), file format for interoperability, online data customization and visualization capability, and data characterization. It strives to alleviate the users’ burden of learning about and understanding the data. </a:t>
            </a:r>
            <a:endParaRPr lang="en-US" sz="1600" dirty="0" smtClean="0"/>
          </a:p>
          <a:p>
            <a:r>
              <a:rPr lang="en-US" sz="1600" b="1" dirty="0" smtClean="0"/>
              <a:t>Production Sustainability</a:t>
            </a:r>
            <a:r>
              <a:rPr lang="en-US" sz="1600" dirty="0" smtClean="0"/>
              <a:t>: </a:t>
            </a:r>
            <a:r>
              <a:rPr lang="en-US" sz="1200" dirty="0" smtClean="0"/>
              <a:t>it is addressed in terms of various degrees of commitment for and associated requirements on the product. Here, it is assumed that the commitment is backed by the necessary financial support. At maturity level 5, changes for technology in data production should be routinely incorporated into planning for continued, sustained stewardship. </a:t>
            </a:r>
          </a:p>
          <a:p>
            <a:r>
              <a:rPr lang="en-US" sz="1600" b="1" dirty="0" smtClean="0"/>
              <a:t>Data Quality Assurance (DQA)</a:t>
            </a:r>
            <a:r>
              <a:rPr lang="en-US" sz="1600" dirty="0" smtClean="0"/>
              <a:t>: </a:t>
            </a:r>
            <a:r>
              <a:rPr lang="en-US" sz="1200" dirty="0" smtClean="0"/>
              <a:t>is a set of activities or procedures focused on defect prevention to be followed in order to ensure product quality during development. Data quality screening (DQS) is a set of activities intended to ensure the source data are clean. DQS is a commonly used procedure for identifying missing or redundant records.</a:t>
            </a:r>
          </a:p>
          <a:p>
            <a:pPr>
              <a:buFont typeface="Verdana" pitchFamily="34" charset="0"/>
              <a:buNone/>
            </a:pPr>
            <a:r>
              <a:rPr lang="en-US" sz="1600" b="1" dirty="0" smtClean="0"/>
              <a:t>Data Quality Control/ Monitoring</a:t>
            </a:r>
            <a:r>
              <a:rPr lang="en-US" sz="1600" dirty="0" smtClean="0"/>
              <a:t>: </a:t>
            </a:r>
            <a:r>
              <a:rPr lang="en-US" sz="1200" dirty="0" smtClean="0"/>
              <a:t>is a set of activities taken to evaluate the product to ensure that it conforms to the required specifications. It is product-oriented and focuses on data anomaly detection. It is usually carried out after the product is created or at each major milestone of the product development and processing cycle. </a:t>
            </a:r>
          </a:p>
          <a:p>
            <a:pPr>
              <a:buFont typeface="Verdana" pitchFamily="34" charset="0"/>
              <a:buNone/>
            </a:pPr>
            <a:r>
              <a:rPr lang="en-US" sz="1600" b="1" dirty="0" smtClean="0"/>
              <a:t>Data Quality Assessment</a:t>
            </a:r>
            <a:r>
              <a:rPr lang="en-US" sz="1600" dirty="0" smtClean="0"/>
              <a:t>: </a:t>
            </a:r>
            <a:r>
              <a:rPr lang="en-US" sz="1200" dirty="0" smtClean="0"/>
              <a:t>is a set of activities designed to ensure that the products are scientifically sound (i.e., building the right thing), by carefully evaluating the product, usually by comparison with similar well-established and validated observations or data product(s). </a:t>
            </a:r>
          </a:p>
          <a:p>
            <a:pPr>
              <a:buFont typeface="+mj-lt"/>
              <a:buNone/>
            </a:pPr>
            <a:r>
              <a:rPr lang="en-US" sz="1600" b="1" dirty="0" smtClean="0"/>
              <a:t>Transparency /Traceability</a:t>
            </a:r>
            <a:r>
              <a:rPr lang="en-US" sz="1600" dirty="0" smtClean="0"/>
              <a:t>: </a:t>
            </a:r>
            <a:r>
              <a:rPr lang="en-US" sz="1200" dirty="0" smtClean="0"/>
              <a:t>The focus here is on the level of availability of information about the product and how it was created, the level of practices associated with management of documents, source code, and system information, and whether data and publication citations were tracked, such as by utilizing a Digital Object Identifier (DOI) system. </a:t>
            </a:r>
          </a:p>
          <a:p>
            <a:pPr>
              <a:buFont typeface="Verdana" pitchFamily="34" charset="0"/>
              <a:buNone/>
            </a:pPr>
            <a:r>
              <a:rPr lang="en-US" sz="1600" b="1" dirty="0" smtClean="0"/>
              <a:t>Data Integrity</a:t>
            </a:r>
            <a:r>
              <a:rPr lang="en-US" sz="1600" dirty="0" smtClean="0"/>
              <a:t>: </a:t>
            </a:r>
            <a:r>
              <a:rPr lang="en-US" sz="1200" dirty="0" smtClean="0"/>
              <a:t>Data integrity refers to the validity of data, i.e., the accuracy and consistency of data over its entire lifecycle. The Data integrity component in this version of the stewardship maturity matrix primarily assesses the practices applied to datasets to ensure the data files are free of intentional or unintentional corruption during data transfer, ingest, storage, and dissemination and to ensure data authenticity at access. </a:t>
            </a:r>
          </a:p>
          <a:p>
            <a:endParaRPr lang="en-US" dirty="0" smtClean="0"/>
          </a:p>
          <a:p>
            <a:r>
              <a:rPr lang="en-US" dirty="0" smtClean="0"/>
              <a:t>Level 5 is</a:t>
            </a:r>
            <a:r>
              <a:rPr lang="en-US" baseline="0" dirty="0" smtClean="0"/>
              <a:t> Level 4 + other things </a:t>
            </a:r>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19</a:t>
            </a:fld>
            <a:endParaRPr lang="en-US"/>
          </a:p>
        </p:txBody>
      </p:sp>
    </p:spTree>
    <p:extLst>
      <p:ext uri="{BB962C8B-B14F-4D97-AF65-F5344CB8AC3E}">
        <p14:creationId xmlns:p14="http://schemas.microsoft.com/office/powerpoint/2010/main" val="3345356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err="1" smtClean="0"/>
              <a:t>Preservability</a:t>
            </a:r>
            <a:r>
              <a:rPr lang="en-US" sz="1600" dirty="0" smtClean="0"/>
              <a:t>: </a:t>
            </a:r>
            <a:r>
              <a:rPr lang="en-US" sz="1200" dirty="0" smtClean="0"/>
              <a:t>it focuses on assessing practices associated with data storage for resilience requirements, i.e., backup or a duplicate copy in a physically separate facility for disaster recovery, and on compliance to community-accepted archive practices and metadata standards. </a:t>
            </a:r>
            <a:r>
              <a:rPr lang="en-US" sz="1200" dirty="0" err="1" smtClean="0"/>
              <a:t>Preservability</a:t>
            </a:r>
            <a:r>
              <a:rPr lang="en-US" sz="1200" dirty="0" smtClean="0"/>
              <a:t> metadata are necessary for file storage and retrieval purposes only. They include a unique identifier for the dataset, file naming convention, file size, data volume, and, if available, a unique identifier for the collection- level metadata record associated with the dataset. The file naming convention is treated in this paper as being more relevant to </a:t>
            </a:r>
            <a:r>
              <a:rPr lang="en-US" sz="1200" dirty="0" err="1" smtClean="0"/>
              <a:t>preservability</a:t>
            </a:r>
            <a:r>
              <a:rPr lang="en-US" sz="1200" dirty="0" smtClean="0"/>
              <a:t>; however, the implication of defined file naming conventions on data usability and interoperability should also be considered when determining file naming conventions. </a:t>
            </a:r>
          </a:p>
          <a:p>
            <a:r>
              <a:rPr lang="en-US" sz="1600" b="1" dirty="0" smtClean="0"/>
              <a:t>Accessibility</a:t>
            </a:r>
            <a:r>
              <a:rPr lang="en-US" sz="1600" dirty="0" smtClean="0"/>
              <a:t>: </a:t>
            </a:r>
            <a:r>
              <a:rPr lang="en-US" sz="1200" dirty="0" smtClean="0"/>
              <a:t>The maturity of the accessibility key component will focus on whether users can easily find and access data online. It measures whether a dataset is searchable and discoverable for collection only or to the granule level. </a:t>
            </a:r>
          </a:p>
          <a:p>
            <a:r>
              <a:rPr lang="en-US" sz="1600" b="1" dirty="0" smtClean="0"/>
              <a:t>Usability</a:t>
            </a:r>
            <a:r>
              <a:rPr lang="en-US" sz="1600" dirty="0" smtClean="0"/>
              <a:t>: </a:t>
            </a:r>
            <a:r>
              <a:rPr lang="en-US" sz="1200" dirty="0" smtClean="0"/>
              <a:t>it deals with how easily users are able to use the data and learn whether the data are suitable for their own data requirements. It is closely tied to online documentation availability (e.g., Quick starter guide, Users’ guide, or Readme file), file format for interoperability, online data customization and visualization capability, and data characterization. It strives to alleviate the users’ burden of learning about and understanding the data. </a:t>
            </a:r>
            <a:endParaRPr lang="en-US" sz="1600" dirty="0" smtClean="0"/>
          </a:p>
          <a:p>
            <a:r>
              <a:rPr lang="en-US" sz="1600" b="1" dirty="0" smtClean="0"/>
              <a:t>Production Sustainability</a:t>
            </a:r>
            <a:r>
              <a:rPr lang="en-US" sz="1600" dirty="0" smtClean="0"/>
              <a:t>: </a:t>
            </a:r>
            <a:r>
              <a:rPr lang="en-US" sz="1200" dirty="0" smtClean="0"/>
              <a:t>it is addressed in terms of various degrees of commitment for and associated requirements on the product. Here, it is assumed that the commitment is backed by the necessary financial support. At maturity level 5, changes for technology in data production should be routinely incorporated into planning for continued, sustained stewardship. </a:t>
            </a:r>
          </a:p>
          <a:p>
            <a:r>
              <a:rPr lang="en-US" sz="1600" b="1" dirty="0" smtClean="0"/>
              <a:t>Data Quality Assurance (DQA)</a:t>
            </a:r>
            <a:r>
              <a:rPr lang="en-US" sz="1600" dirty="0" smtClean="0"/>
              <a:t>: </a:t>
            </a:r>
            <a:r>
              <a:rPr lang="en-US" sz="1200" dirty="0" smtClean="0"/>
              <a:t>is a set of activities or procedures focused on defect prevention to be followed in order to ensure product quality during development. Data quality screening (DQS) is a set of activities intended to ensure the source data are clean. DQS is a commonly used procedure for identifying missing or redundant records.</a:t>
            </a:r>
          </a:p>
          <a:p>
            <a:pPr>
              <a:buFont typeface="Verdana" pitchFamily="34" charset="0"/>
              <a:buNone/>
            </a:pPr>
            <a:r>
              <a:rPr lang="en-US" sz="1600" b="1" dirty="0" smtClean="0"/>
              <a:t>Data Quality Control/ Monitoring</a:t>
            </a:r>
            <a:r>
              <a:rPr lang="en-US" sz="1600" dirty="0" smtClean="0"/>
              <a:t>: </a:t>
            </a:r>
            <a:r>
              <a:rPr lang="en-US" sz="1200" dirty="0" smtClean="0"/>
              <a:t>is a set of activities taken to evaluate the product to ensure that it conforms to the required specifications. It is product-oriented and focuses on data anomaly detection. It is usually carried out after the product is created or at each major milestone of the product development and processing cycle. </a:t>
            </a:r>
          </a:p>
          <a:p>
            <a:pPr>
              <a:buFont typeface="Verdana" pitchFamily="34" charset="0"/>
              <a:buNone/>
            </a:pPr>
            <a:r>
              <a:rPr lang="en-US" sz="1600" b="1" dirty="0" smtClean="0"/>
              <a:t>Data Quality Assessment</a:t>
            </a:r>
            <a:r>
              <a:rPr lang="en-US" sz="1600" dirty="0" smtClean="0"/>
              <a:t>: </a:t>
            </a:r>
            <a:r>
              <a:rPr lang="en-US" sz="1200" dirty="0" smtClean="0"/>
              <a:t>is a set of activities designed to ensure that the products are scientifically sound (i.e., building the right thing), by carefully evaluating the product, usually by comparison with similar well-established and validated observations or data product(s). </a:t>
            </a:r>
          </a:p>
          <a:p>
            <a:pPr>
              <a:buFont typeface="+mj-lt"/>
              <a:buNone/>
            </a:pPr>
            <a:r>
              <a:rPr lang="en-US" sz="1600" b="1" dirty="0" smtClean="0"/>
              <a:t>Transparency /Traceability</a:t>
            </a:r>
            <a:r>
              <a:rPr lang="en-US" sz="1600" dirty="0" smtClean="0"/>
              <a:t>: </a:t>
            </a:r>
            <a:r>
              <a:rPr lang="en-US" sz="1200" dirty="0" smtClean="0"/>
              <a:t>The focus here is on the level of availability of information about the product and how it was created, the level of practices associated with management of documents, source code, and system information, and whether data and publication citations were tracked, such as by utilizing a Digital Object Identifier (DOI) system. </a:t>
            </a:r>
          </a:p>
          <a:p>
            <a:pPr>
              <a:buFont typeface="Verdana" pitchFamily="34" charset="0"/>
              <a:buNone/>
            </a:pPr>
            <a:r>
              <a:rPr lang="en-US" sz="1600" b="1" dirty="0" smtClean="0"/>
              <a:t>Data Integrity</a:t>
            </a:r>
            <a:r>
              <a:rPr lang="en-US" sz="1600" dirty="0" smtClean="0"/>
              <a:t>: </a:t>
            </a:r>
            <a:r>
              <a:rPr lang="en-US" sz="1200" dirty="0" smtClean="0"/>
              <a:t>Data integrity refers to the validity of data, i.e., the accuracy and consistency of data over its entire lifecycle. The Data integrity component in this version of the stewardship maturity matrix primarily assesses the practices applied to datasets to ensure the data files are free of intentional or unintentional corruption during data transfer, ingest, storage, and dissemination and to ensure data authenticity at access. </a:t>
            </a:r>
          </a:p>
          <a:p>
            <a:endParaRPr lang="en-US" dirty="0" smtClean="0"/>
          </a:p>
          <a:p>
            <a:r>
              <a:rPr lang="en-US" dirty="0" smtClean="0"/>
              <a:t>Level 5 is</a:t>
            </a:r>
            <a:r>
              <a:rPr lang="en-US" baseline="0" dirty="0" smtClean="0"/>
              <a:t> Level 4 + other things </a:t>
            </a:r>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22</a:t>
            </a:fld>
            <a:endParaRPr lang="en-US"/>
          </a:p>
        </p:txBody>
      </p:sp>
    </p:spTree>
    <p:extLst>
      <p:ext uri="{BB962C8B-B14F-4D97-AF65-F5344CB8AC3E}">
        <p14:creationId xmlns:p14="http://schemas.microsoft.com/office/powerpoint/2010/main" val="334535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318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Capability Maturity Model Integration (CMMI) </a:t>
            </a:r>
            <a:r>
              <a:rPr lang="en-US" dirty="0" smtClean="0"/>
              <a:t>is a process improvement training and appraisal program and service administered and marketed by Carnegie Mellon University (CMU) and required by many </a:t>
            </a:r>
            <a:r>
              <a:rPr lang="en-US" dirty="0" err="1" smtClean="0"/>
              <a:t>DoD</a:t>
            </a:r>
            <a:r>
              <a:rPr lang="en-US" dirty="0" smtClean="0"/>
              <a:t> and U.S. Government contracts, especially in software development. CMU claims CMMI can be used to guide process improvement across a project, division, or an entire organization. CMMI defines the following maturity levels for processes: Initial, Managed and Defined.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CMMI currently addresses three areas of interest: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Product and service development — CMMI for Development (CMMI-DEV),</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Service establishment, management, — CMMI for Services (CMMI-SVC), and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Product and service acquisition — CMMI for Acquisition (CMMI-ACQ).</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Climate Data Record Maturity Matrix (CDRMM):</a:t>
            </a:r>
            <a:r>
              <a:rPr lang="en-US" b="1" baseline="0" dirty="0" smtClean="0"/>
              <a:t> </a:t>
            </a:r>
            <a:r>
              <a:rPr lang="en-US" dirty="0" smtClean="0"/>
              <a:t>Bates and </a:t>
            </a:r>
            <a:r>
              <a:rPr lang="en-US" dirty="0" err="1" smtClean="0"/>
              <a:t>Privette</a:t>
            </a:r>
            <a:r>
              <a:rPr lang="en-US" dirty="0" smtClean="0"/>
              <a:t>, 2012</a:t>
            </a: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TECHNOLOGY READINESS LEVELS (TRLs)</a:t>
            </a:r>
            <a:r>
              <a:rPr lang="en-US" dirty="0" smtClean="0"/>
              <a:t>:</a:t>
            </a:r>
            <a:r>
              <a:rPr lang="en-US" baseline="0" dirty="0" smtClean="0"/>
              <a:t> </a:t>
            </a:r>
            <a:r>
              <a:rPr lang="en-US" i="1" dirty="0" smtClean="0"/>
              <a:t>Standard which measures the maturity of new technologies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Scientific Readiness Levels (SRL)</a:t>
            </a:r>
            <a:r>
              <a:rPr lang="en-US" dirty="0" smtClean="0"/>
              <a:t>:</a:t>
            </a:r>
            <a:r>
              <a:rPr lang="en-US" baseline="0" dirty="0" smtClean="0"/>
              <a:t> </a:t>
            </a:r>
            <a:r>
              <a:rPr lang="en-US" dirty="0" smtClean="0"/>
              <a:t>FOR SPACE APPLICATIONS </a:t>
            </a:r>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2</a:t>
            </a:fld>
            <a:endParaRPr lang="en-US"/>
          </a:p>
        </p:txBody>
      </p:sp>
    </p:spTree>
    <p:extLst>
      <p:ext uri="{BB962C8B-B14F-4D97-AF65-F5344CB8AC3E}">
        <p14:creationId xmlns:p14="http://schemas.microsoft.com/office/powerpoint/2010/main" val="305897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xfrm>
            <a:off x="3884602" y="8685559"/>
            <a:ext cx="2971801" cy="45698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1pPr>
            <a:lvl2pPr eaLnBrk="0" hangingPunc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2pPr>
            <a:lvl3pPr eaLnBrk="0" hangingPunc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3pPr>
            <a:lvl4pPr eaLnBrk="0" hangingPunc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4pPr>
            <a:lvl5pPr eaLnBrk="0" hangingPunc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5pPr>
            <a:lvl6pPr marL="2382604" indent="-216601" defTabSz="433200" eaLnBrk="0" fontAlgn="base" hangingPunct="0">
              <a:spcBef>
                <a:spcPct val="0"/>
              </a:spcBef>
              <a:spcAft>
                <a:spcPct val="0"/>
              </a:spcAft>
              <a:buClr>
                <a:srgbClr val="000000"/>
              </a:buClr>
              <a:buSzPct val="100000"/>
              <a:buFont typeface="Times New Roman" pitchFamily="18" charse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6pPr>
            <a:lvl7pPr marL="2815805" indent="-216601" defTabSz="433200" eaLnBrk="0" fontAlgn="base" hangingPunct="0">
              <a:spcBef>
                <a:spcPct val="0"/>
              </a:spcBef>
              <a:spcAft>
                <a:spcPct val="0"/>
              </a:spcAft>
              <a:buClr>
                <a:srgbClr val="000000"/>
              </a:buClr>
              <a:buSzPct val="100000"/>
              <a:buFont typeface="Times New Roman" pitchFamily="18" charse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7pPr>
            <a:lvl8pPr marL="3249005" indent="-216601" defTabSz="433200" eaLnBrk="0" fontAlgn="base" hangingPunct="0">
              <a:spcBef>
                <a:spcPct val="0"/>
              </a:spcBef>
              <a:spcAft>
                <a:spcPct val="0"/>
              </a:spcAft>
              <a:buClr>
                <a:srgbClr val="000000"/>
              </a:buClr>
              <a:buSzPct val="100000"/>
              <a:buFont typeface="Times New Roman" pitchFamily="18" charse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8pPr>
            <a:lvl9pPr marL="3682206" indent="-216601" defTabSz="433200" eaLnBrk="0" fontAlgn="base" hangingPunct="0">
              <a:spcBef>
                <a:spcPct val="0"/>
              </a:spcBef>
              <a:spcAft>
                <a:spcPct val="0"/>
              </a:spcAft>
              <a:buClr>
                <a:srgbClr val="000000"/>
              </a:buClr>
              <a:buSzPct val="100000"/>
              <a:buFont typeface="Times New Roman" pitchFamily="18" charset="0"/>
              <a:tabLst>
                <a:tab pos="0" algn="l"/>
                <a:tab pos="866401" algn="l"/>
                <a:tab pos="1732803" algn="l"/>
                <a:tab pos="2599204" algn="l"/>
                <a:tab pos="3465606" algn="l"/>
                <a:tab pos="4332007" algn="l"/>
                <a:tab pos="5198408" algn="l"/>
                <a:tab pos="6064810" algn="l"/>
                <a:tab pos="6931211" algn="l"/>
                <a:tab pos="7797612" algn="l"/>
                <a:tab pos="8664014" algn="l"/>
                <a:tab pos="9530415" algn="l"/>
              </a:tabLst>
              <a:defRPr>
                <a:solidFill>
                  <a:schemeClr val="bg1"/>
                </a:solidFill>
                <a:latin typeface="Arial" pitchFamily="34" charset="0"/>
                <a:cs typeface="Arial" pitchFamily="34" charset="0"/>
              </a:defRPr>
            </a:lvl9pPr>
          </a:lstStyle>
          <a:p>
            <a:pPr eaLnBrk="1" hangingPunct="1"/>
            <a:fld id="{07D88B94-5608-400B-B5A8-E17BD31BA015}" type="slidenum">
              <a:rPr lang="en-ZA" altLang="ja-JP">
                <a:solidFill>
                  <a:srgbClr val="000000"/>
                </a:solidFill>
              </a:rPr>
              <a:pPr eaLnBrk="1" hangingPunct="1"/>
              <a:t>3</a:t>
            </a:fld>
            <a:endParaRPr lang="en-ZA" altLang="ja-JP" dirty="0">
              <a:solidFill>
                <a:srgbClr val="000000"/>
              </a:solidFill>
            </a:endParaRPr>
          </a:p>
        </p:txBody>
      </p:sp>
      <p:sp>
        <p:nvSpPr>
          <p:cNvPr id="32771" name="Rectangle 1"/>
          <p:cNvSpPr>
            <a:spLocks noGrp="1" noRot="1" noChangeAspect="1" noChangeArrowheads="1" noTextEdit="1"/>
          </p:cNvSpPr>
          <p:nvPr>
            <p:ph type="sldImg"/>
          </p:nvPr>
        </p:nvSpPr>
        <p:spPr>
          <a:xfrm>
            <a:off x="1143000" y="685800"/>
            <a:ext cx="4573588" cy="3430588"/>
          </a:xfrm>
          <a:ln/>
        </p:spPr>
      </p:sp>
      <p:sp>
        <p:nvSpPr>
          <p:cNvPr id="32772" name="Rectangle 2"/>
          <p:cNvSpPr>
            <a:spLocks noGrp="1" noChangeArrowheads="1"/>
          </p:cNvSpPr>
          <p:nvPr>
            <p:ph type="body" idx="1"/>
          </p:nvPr>
        </p:nvSpPr>
        <p:spPr>
          <a:xfrm>
            <a:off x="686099" y="4343705"/>
            <a:ext cx="5485805" cy="4113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ja-JP" dirty="0" smtClean="0"/>
          </a:p>
        </p:txBody>
      </p:sp>
    </p:spTree>
    <p:extLst>
      <p:ext uri="{BB962C8B-B14F-4D97-AF65-F5344CB8AC3E}">
        <p14:creationId xmlns:p14="http://schemas.microsoft.com/office/powerpoint/2010/main" val="22485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959D0E99-F3B2-42B7-B39A-7AE70D48018F}" type="slidenum">
              <a:rPr lang="en-GB" smtClean="0"/>
              <a:pPr>
                <a:defRPr/>
              </a:pPr>
              <a:t>4</a:t>
            </a:fld>
            <a:endParaRPr lang="en-GB" dirty="0"/>
          </a:p>
        </p:txBody>
      </p:sp>
    </p:spTree>
    <p:extLst>
      <p:ext uri="{BB962C8B-B14F-4D97-AF65-F5344CB8AC3E}">
        <p14:creationId xmlns:p14="http://schemas.microsoft.com/office/powerpoint/2010/main" val="67906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err="1" smtClean="0"/>
              <a:t>Preservability</a:t>
            </a:r>
            <a:r>
              <a:rPr lang="en-US" sz="1600" dirty="0" smtClean="0"/>
              <a:t>: </a:t>
            </a:r>
            <a:r>
              <a:rPr lang="en-US" sz="1200" dirty="0" smtClean="0"/>
              <a:t>it focuses on assessing practices associated with data storage for resilience requirements, i.e., backup or a duplicate copy in a physically separate facility for disaster recovery, and on compliance to community-accepted archive practices and metadata standards. </a:t>
            </a:r>
            <a:r>
              <a:rPr lang="en-US" sz="1200" dirty="0" err="1" smtClean="0"/>
              <a:t>Preservability</a:t>
            </a:r>
            <a:r>
              <a:rPr lang="en-US" sz="1200" dirty="0" smtClean="0"/>
              <a:t> metadata are necessary for file storage and retrieval purposes only. They include a unique identifier for the dataset, file naming convention, file size, data volume, and, if available, a unique identifier for the collection- level metadata record associated with the dataset. The file naming convention is treated in this paper as being more relevant to </a:t>
            </a:r>
            <a:r>
              <a:rPr lang="en-US" sz="1200" dirty="0" err="1" smtClean="0"/>
              <a:t>preservability</a:t>
            </a:r>
            <a:r>
              <a:rPr lang="en-US" sz="1200" dirty="0" smtClean="0"/>
              <a:t>; however, the implication of defined file naming conventions on data usability and interoperability should also be considered when determining file naming conventions. </a:t>
            </a:r>
          </a:p>
          <a:p>
            <a:r>
              <a:rPr lang="en-US" sz="1600" b="1" dirty="0" smtClean="0"/>
              <a:t>Accessibility</a:t>
            </a:r>
            <a:r>
              <a:rPr lang="en-US" sz="1600" dirty="0" smtClean="0"/>
              <a:t>: </a:t>
            </a:r>
            <a:r>
              <a:rPr lang="en-US" sz="1200" dirty="0" smtClean="0"/>
              <a:t>The maturity of the accessibility key component will focus on whether users can easily find and access data online. It measures whether a dataset is searchable and discoverable for collection only or to the granule level. </a:t>
            </a:r>
          </a:p>
          <a:p>
            <a:r>
              <a:rPr lang="en-US" sz="1600" b="1" dirty="0" smtClean="0"/>
              <a:t>Usability</a:t>
            </a:r>
            <a:r>
              <a:rPr lang="en-US" sz="1600" dirty="0" smtClean="0"/>
              <a:t>: </a:t>
            </a:r>
            <a:r>
              <a:rPr lang="en-US" sz="1200" dirty="0" smtClean="0"/>
              <a:t>it deals with how easily users are able to use the data and learn whether the data are suitable for their own data requirements. It is closely tied to online documentation availability (e.g., Quick starter guide, Users’ guide, or Readme file), file format for interoperability, online data customization and visualization capability, and data characterization. It strives to alleviate the users’ burden of learning about and understanding the data. </a:t>
            </a:r>
            <a:endParaRPr lang="en-US" sz="1600" dirty="0" smtClean="0"/>
          </a:p>
          <a:p>
            <a:r>
              <a:rPr lang="en-US" sz="1600" b="1" dirty="0" smtClean="0"/>
              <a:t>Production Sustainability</a:t>
            </a:r>
            <a:r>
              <a:rPr lang="en-US" sz="1600" dirty="0" smtClean="0"/>
              <a:t>: </a:t>
            </a:r>
            <a:r>
              <a:rPr lang="en-US" sz="1200" dirty="0" smtClean="0"/>
              <a:t>it is addressed in terms of various degrees of commitment for and associated requirements on the product. Here, it is assumed that the commitment is backed by the necessary financial support. At maturity level 5, changes for technology in data production should be routinely incorporated into planning for continued, sustained stewardship. </a:t>
            </a:r>
          </a:p>
          <a:p>
            <a:r>
              <a:rPr lang="en-US" sz="1600" b="1" dirty="0" smtClean="0"/>
              <a:t>Data Quality Assurance (DQA)</a:t>
            </a:r>
            <a:r>
              <a:rPr lang="en-US" sz="1600" dirty="0" smtClean="0"/>
              <a:t>: </a:t>
            </a:r>
            <a:r>
              <a:rPr lang="en-US" sz="1200" dirty="0" smtClean="0"/>
              <a:t>is a set of activities or procedures focused on defect prevention to be followed in order to ensure product quality during development. Data quality screening (DQS) is a set of activities intended to ensure the source data are clean. DQS is a commonly used procedure for identifying missing or redundant records.</a:t>
            </a:r>
          </a:p>
          <a:p>
            <a:pPr>
              <a:buFont typeface="Verdana" pitchFamily="34" charset="0"/>
              <a:buNone/>
            </a:pPr>
            <a:r>
              <a:rPr lang="en-US" sz="1600" b="1" dirty="0" smtClean="0"/>
              <a:t>Data Quality Control/ Monitoring</a:t>
            </a:r>
            <a:r>
              <a:rPr lang="en-US" sz="1600" dirty="0" smtClean="0"/>
              <a:t>: </a:t>
            </a:r>
            <a:r>
              <a:rPr lang="en-US" sz="1200" dirty="0" smtClean="0"/>
              <a:t>is a set of activities taken to evaluate the product to ensure that it conforms to the required specifications. It is product-oriented and focuses on data anomaly detection. It is usually carried out after the product is created or at each major milestone of the product development and processing cycle. </a:t>
            </a:r>
          </a:p>
          <a:p>
            <a:pPr>
              <a:buFont typeface="Verdana" pitchFamily="34" charset="0"/>
              <a:buNone/>
            </a:pPr>
            <a:r>
              <a:rPr lang="en-US" sz="1600" b="1" dirty="0" smtClean="0"/>
              <a:t>Data Quality Assessment</a:t>
            </a:r>
            <a:r>
              <a:rPr lang="en-US" sz="1600" dirty="0" smtClean="0"/>
              <a:t>: </a:t>
            </a:r>
            <a:r>
              <a:rPr lang="en-US" sz="1200" dirty="0" smtClean="0"/>
              <a:t>is a set of activities designed to ensure that the products are scientifically sound (i.e., building the right thing), by carefully evaluating the product, usually by comparison with similar well-established and validated observations or data product(s). </a:t>
            </a:r>
          </a:p>
          <a:p>
            <a:pPr>
              <a:buFont typeface="+mj-lt"/>
              <a:buNone/>
            </a:pPr>
            <a:r>
              <a:rPr lang="en-US" sz="1600" b="1" dirty="0" smtClean="0"/>
              <a:t>Transparency /Traceability</a:t>
            </a:r>
            <a:r>
              <a:rPr lang="en-US" sz="1600" dirty="0" smtClean="0"/>
              <a:t>: </a:t>
            </a:r>
            <a:r>
              <a:rPr lang="en-US" sz="1200" dirty="0" smtClean="0"/>
              <a:t>The focus here is on the level of availability of information about the product and how it was created, the level of practices associated with management of documents, source code, and system information, and whether data and publication citations were tracked, such as by utilizing a Digital Object Identifier (DOI) system. </a:t>
            </a:r>
          </a:p>
          <a:p>
            <a:pPr>
              <a:buFont typeface="Verdana" pitchFamily="34" charset="0"/>
              <a:buNone/>
            </a:pPr>
            <a:r>
              <a:rPr lang="en-US" sz="1600" b="1" dirty="0" smtClean="0"/>
              <a:t>Data Integrity</a:t>
            </a:r>
            <a:r>
              <a:rPr lang="en-US" sz="1600" dirty="0" smtClean="0"/>
              <a:t>: </a:t>
            </a:r>
            <a:r>
              <a:rPr lang="en-US" sz="1200" dirty="0" smtClean="0"/>
              <a:t>Data integrity refers to the validity of data, i.e., the accuracy and consistency of data over its entire lifecycle. The Data integrity component in this version of the stewardship maturity matrix primarily assesses the practices applied to datasets to ensure the data files are free of intentional or unintentional corruption during data transfer, ingest, storage, and dissemination and to ensure data authenticity at access. </a:t>
            </a:r>
          </a:p>
          <a:p>
            <a:endParaRPr lang="en-US" dirty="0" smtClean="0"/>
          </a:p>
          <a:p>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5</a:t>
            </a:fld>
            <a:endParaRPr lang="en-US"/>
          </a:p>
        </p:txBody>
      </p:sp>
    </p:spTree>
    <p:extLst>
      <p:ext uri="{BB962C8B-B14F-4D97-AF65-F5344CB8AC3E}">
        <p14:creationId xmlns:p14="http://schemas.microsoft.com/office/powerpoint/2010/main" val="3345356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11</a:t>
            </a:fld>
            <a:endParaRPr lang="en-US"/>
          </a:p>
        </p:txBody>
      </p:sp>
    </p:spTree>
    <p:extLst>
      <p:ext uri="{BB962C8B-B14F-4D97-AF65-F5344CB8AC3E}">
        <p14:creationId xmlns:p14="http://schemas.microsoft.com/office/powerpoint/2010/main" val="81308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12</a:t>
            </a:fld>
            <a:endParaRPr lang="en-US"/>
          </a:p>
        </p:txBody>
      </p:sp>
    </p:spTree>
    <p:extLst>
      <p:ext uri="{BB962C8B-B14F-4D97-AF65-F5344CB8AC3E}">
        <p14:creationId xmlns:p14="http://schemas.microsoft.com/office/powerpoint/2010/main" val="813087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13</a:t>
            </a:fld>
            <a:endParaRPr lang="en-US"/>
          </a:p>
        </p:txBody>
      </p:sp>
    </p:spTree>
    <p:extLst>
      <p:ext uri="{BB962C8B-B14F-4D97-AF65-F5344CB8AC3E}">
        <p14:creationId xmlns:p14="http://schemas.microsoft.com/office/powerpoint/2010/main" val="813087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02" y="8685559"/>
            <a:ext cx="2971801" cy="456981"/>
          </a:xfrm>
          <a:prstGeom prst="rect">
            <a:avLst/>
          </a:prstGeom>
        </p:spPr>
        <p:txBody>
          <a:bodyPr/>
          <a:lstStyle/>
          <a:p>
            <a:pPr>
              <a:defRPr/>
            </a:pPr>
            <a:fld id="{7CDE6C7F-2D6A-43CA-B515-688D5488897A}" type="slidenum">
              <a:rPr lang="en-US" smtClean="0"/>
              <a:pPr>
                <a:defRPr/>
              </a:pPr>
              <a:t>14</a:t>
            </a:fld>
            <a:endParaRPr lang="en-US"/>
          </a:p>
        </p:txBody>
      </p:sp>
    </p:spTree>
    <p:extLst>
      <p:ext uri="{BB962C8B-B14F-4D97-AF65-F5344CB8AC3E}">
        <p14:creationId xmlns:p14="http://schemas.microsoft.com/office/powerpoint/2010/main" val="378184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2"/>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15950" y="1673225"/>
            <a:ext cx="7653338" cy="4318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xfrm>
            <a:off x="715963" y="6405563"/>
            <a:ext cx="6526212" cy="231775"/>
          </a:xfrm>
          <a:prstGeom prst="rect">
            <a:avLst/>
          </a:prstGeom>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86379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348" y="332992"/>
            <a:ext cx="6105525" cy="427038"/>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xfrm>
            <a:off x="298238" y="6438986"/>
            <a:ext cx="6526212" cy="231775"/>
          </a:xfrm>
          <a:prstGeom prst="rect">
            <a:avLst/>
          </a:prstGeom>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161355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1"/>
            <a:ext cx="1905000" cy="246221"/>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xmlns:p14="http://schemas.microsoft.com/office/powerpoint/2010/mai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 Id="rId3" Type="http://schemas.microsoft.com/office/2007/relationships/hdphoto" Target="../media/hdphoto2.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 Id="rId3"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8.png"/></Relationships>
</file>

<file path=ppt/slides/_rels/slide3.xml.rels><?xml version="1.0" encoding="UTF-8" standalone="yes"?>
<Relationships xmlns="http://schemas.openxmlformats.org/package/2006/relationships"><Relationship Id="rId9" Type="http://schemas.openxmlformats.org/officeDocument/2006/relationships/image" Target="../media/image10.png"/><Relationship Id="rId20" Type="http://schemas.openxmlformats.org/officeDocument/2006/relationships/image" Target="../media/image21.png"/><Relationship Id="rId21" Type="http://schemas.openxmlformats.org/officeDocument/2006/relationships/image" Target="../media/image22.png"/><Relationship Id="rId22" Type="http://schemas.openxmlformats.org/officeDocument/2006/relationships/image" Target="../media/image23.png"/><Relationship Id="rId23" Type="http://schemas.openxmlformats.org/officeDocument/2006/relationships/image" Target="../media/image24.png"/><Relationship Id="rId24" Type="http://schemas.openxmlformats.org/officeDocument/2006/relationships/image" Target="../media/image25.png"/><Relationship Id="rId25" Type="http://schemas.openxmlformats.org/officeDocument/2006/relationships/image" Target="../media/image26.png"/><Relationship Id="rId26" Type="http://schemas.openxmlformats.org/officeDocument/2006/relationships/image" Target="../media/image27.png"/><Relationship Id="rId27" Type="http://schemas.openxmlformats.org/officeDocument/2006/relationships/image" Target="../media/image28.png"/><Relationship Id="rId28" Type="http://schemas.openxmlformats.org/officeDocument/2006/relationships/image" Target="../media/image29.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jpe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90" y="2514602"/>
            <a:ext cx="68448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1" dirty="0" smtClean="0">
                <a:solidFill>
                  <a:srgbClr val="FFFFFF"/>
                </a:solidFill>
                <a:latin typeface="+mj-lt"/>
              </a:rPr>
              <a:t>Working Group on Information Systems and Services (WGISS)</a:t>
            </a:r>
            <a:endParaRPr sz="3600" b="1" dirty="0">
              <a:solidFill>
                <a:srgbClr val="FFFFFF"/>
              </a:solidFill>
              <a:latin typeface="+mj-lt"/>
            </a:endParaRPr>
          </a:p>
        </p:txBody>
      </p:sp>
      <p:sp>
        <p:nvSpPr>
          <p:cNvPr id="11" name="Shape 11"/>
          <p:cNvSpPr/>
          <p:nvPr/>
        </p:nvSpPr>
        <p:spPr>
          <a:xfrm>
            <a:off x="622790" y="3759202"/>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Iolanda Maggio, ESA, </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WGISS#46</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WGISS Contribution to DMP Evolution </a:t>
            </a:r>
            <a:endParaRPr lang="en-AU" dirty="0" smtClean="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Arial Bold"/>
                <a:ea typeface="Arial Bold"/>
                <a:cs typeface="Arial Bold"/>
              </a:rPr>
              <a:t>DLR </a:t>
            </a:r>
            <a:r>
              <a:rPr lang="en-AU" dirty="0">
                <a:solidFill>
                  <a:srgbClr val="FFFFFF"/>
                </a:solidFill>
                <a:latin typeface="Arial Bold"/>
                <a:ea typeface="Arial Bold"/>
                <a:cs typeface="Arial Bold"/>
              </a:rPr>
              <a:t>– </a:t>
            </a:r>
            <a:r>
              <a:rPr lang="en-AU" dirty="0" err="1">
                <a:solidFill>
                  <a:srgbClr val="FFFFFF"/>
                </a:solidFill>
                <a:latin typeface="Arial Bold"/>
                <a:ea typeface="Arial Bold"/>
                <a:cs typeface="Arial Bold"/>
              </a:rPr>
              <a:t>Oberpfaffenhofen</a:t>
            </a:r>
            <a:r>
              <a:rPr lang="en-AU" dirty="0">
                <a:solidFill>
                  <a:srgbClr val="FFFFFF"/>
                </a:solidFill>
                <a:latin typeface="Arial Bold"/>
                <a:ea typeface="Arial Bold"/>
                <a:cs typeface="Arial Bold"/>
              </a:rPr>
              <a:t>, Germany</a:t>
            </a:r>
            <a:endParaRPr lang="en-AU"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24</a:t>
            </a:r>
            <a:r>
              <a:rPr lang="en-AU" baseline="30000" dirty="0" smtClean="0">
                <a:solidFill>
                  <a:srgbClr val="FFFFFF"/>
                </a:solidFill>
                <a:latin typeface="Arial Bold"/>
                <a:ea typeface="Arial Bold"/>
                <a:cs typeface="Arial Bold"/>
                <a:sym typeface="Arial Bold"/>
              </a:rPr>
              <a:t>th</a:t>
            </a:r>
            <a:r>
              <a:rPr lang="en-AU" dirty="0" smtClean="0">
                <a:solidFill>
                  <a:srgbClr val="FFFFFF"/>
                </a:solidFill>
                <a:latin typeface="Arial Bold"/>
                <a:ea typeface="Arial Bold"/>
                <a:cs typeface="Arial Bold"/>
                <a:sym typeface="Arial Bold"/>
              </a:rPr>
              <a:t>  </a:t>
            </a:r>
            <a:r>
              <a:rPr lang="en-AU" dirty="0">
                <a:solidFill>
                  <a:srgbClr val="FFFFFF"/>
                </a:solidFill>
                <a:latin typeface="Arial Bold"/>
                <a:ea typeface="Arial Bold"/>
                <a:cs typeface="Arial Bold"/>
                <a:sym typeface="Arial Bold"/>
              </a:rPr>
              <a:t>October 2018</a:t>
            </a: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90" y="2246636"/>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8475" y="2468562"/>
            <a:ext cx="6105525" cy="427038"/>
          </a:xfrm>
        </p:spPr>
        <p:txBody>
          <a:bodyPr/>
          <a:lstStyle/>
          <a:p>
            <a:pPr algn="ctr"/>
            <a:r>
              <a:rPr lang="en-US" sz="4400" b="1" dirty="0" smtClean="0">
                <a:solidFill>
                  <a:schemeClr val="tx1">
                    <a:lumMod val="75000"/>
                    <a:lumOff val="25000"/>
                  </a:schemeClr>
                </a:solidFill>
              </a:rPr>
              <a:t>1^ EXERCISE</a:t>
            </a:r>
            <a:r>
              <a:rPr lang="en-US" b="1" dirty="0" smtClean="0">
                <a:solidFill>
                  <a:schemeClr val="tx1">
                    <a:lumMod val="75000"/>
                    <a:lumOff val="25000"/>
                  </a:schemeClr>
                </a:solidFill>
              </a:rPr>
              <a:t>:</a:t>
            </a:r>
            <a:br>
              <a:rPr lang="en-US" b="1" dirty="0" smtClean="0">
                <a:solidFill>
                  <a:schemeClr val="tx1">
                    <a:lumMod val="75000"/>
                    <a:lumOff val="25000"/>
                  </a:schemeClr>
                </a:solidFill>
              </a:rPr>
            </a:br>
            <a:r>
              <a:rPr lang="en-US" b="1" dirty="0" smtClean="0">
                <a:solidFill>
                  <a:schemeClr val="tx1">
                    <a:lumMod val="75000"/>
                    <a:lumOff val="25000"/>
                  </a:schemeClr>
                </a:solidFill>
              </a:rPr>
              <a:t>DMP IG content completeness measuring through the Data Stewardship Maturity Matrix  </a:t>
            </a:r>
            <a:endParaRPr lang="en-US" b="1" dirty="0">
              <a:solidFill>
                <a:schemeClr val="tx1">
                  <a:lumMod val="75000"/>
                  <a:lumOff val="25000"/>
                </a:schemeClr>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93" l="837" r="100000"/>
                    </a14:imgEffect>
                  </a14:imgLayer>
                </a14:imgProps>
              </a:ext>
            </a:extLst>
          </a:blip>
          <a:stretch>
            <a:fillRect/>
          </a:stretch>
        </p:blipFill>
        <p:spPr>
          <a:xfrm>
            <a:off x="228600" y="1905000"/>
            <a:ext cx="2639391" cy="3810000"/>
          </a:xfrm>
          <a:prstGeom prst="rect">
            <a:avLst/>
          </a:prstGeom>
        </p:spPr>
      </p:pic>
    </p:spTree>
    <p:extLst>
      <p:ext uri="{BB962C8B-B14F-4D97-AF65-F5344CB8AC3E}">
        <p14:creationId xmlns:p14="http://schemas.microsoft.com/office/powerpoint/2010/main" val="1365195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367" y="287151"/>
            <a:ext cx="8812916" cy="430887"/>
          </a:xfrm>
        </p:spPr>
        <p:txBody>
          <a:bodyPr/>
          <a:lstStyle/>
          <a:p>
            <a:pPr algn="ctr" defTabSz="457200">
              <a:spcBef>
                <a:spcPts val="500"/>
              </a:spcBef>
              <a:buSzPct val="100000"/>
              <a:buFont typeface="Arial"/>
              <a:buNone/>
            </a:pPr>
            <a:r>
              <a:rPr lang="en-US" sz="2400" b="1" dirty="0">
                <a:solidFill>
                  <a:schemeClr val="bg1"/>
                </a:solidFill>
                <a:latin typeface="+mj-lt"/>
              </a:rPr>
              <a:t>DMP Maturity Matrix Assessment</a:t>
            </a:r>
          </a:p>
        </p:txBody>
      </p:sp>
      <p:pic>
        <p:nvPicPr>
          <p:cNvPr id="3" name="Picture 2"/>
          <p:cNvPicPr>
            <a:picLocks noChangeAspect="1"/>
          </p:cNvPicPr>
          <p:nvPr/>
        </p:nvPicPr>
        <p:blipFill>
          <a:blip r:embed="rId3"/>
          <a:stretch>
            <a:fillRect/>
          </a:stretch>
        </p:blipFill>
        <p:spPr>
          <a:xfrm>
            <a:off x="996061" y="972298"/>
            <a:ext cx="7601906" cy="5885702"/>
          </a:xfrm>
          <a:prstGeom prst="rect">
            <a:avLst/>
          </a:prstGeom>
        </p:spPr>
      </p:pic>
    </p:spTree>
    <p:extLst>
      <p:ext uri="{BB962C8B-B14F-4D97-AF65-F5344CB8AC3E}">
        <p14:creationId xmlns:p14="http://schemas.microsoft.com/office/powerpoint/2010/main" val="583873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3643" y="294107"/>
            <a:ext cx="8812916" cy="461665"/>
          </a:xfrm>
        </p:spPr>
        <p:txBody>
          <a:bodyPr/>
          <a:lstStyle/>
          <a:p>
            <a:pPr algn="ctr" defTabSz="457200">
              <a:spcBef>
                <a:spcPts val="500"/>
              </a:spcBef>
              <a:buSzPct val="100000"/>
              <a:buFont typeface="Arial"/>
              <a:buNone/>
            </a:pPr>
            <a:r>
              <a:rPr lang="en-US" sz="2400" b="1" dirty="0">
                <a:solidFill>
                  <a:schemeClr val="bg1"/>
                </a:solidFill>
                <a:latin typeface="+mj-lt"/>
              </a:rPr>
              <a:t>DMP Maturity Matrix Assessment</a:t>
            </a:r>
          </a:p>
        </p:txBody>
      </p:sp>
      <p:pic>
        <p:nvPicPr>
          <p:cNvPr id="3" name="Picture 2"/>
          <p:cNvPicPr>
            <a:picLocks noChangeAspect="1"/>
          </p:cNvPicPr>
          <p:nvPr/>
        </p:nvPicPr>
        <p:blipFill>
          <a:blip r:embed="rId3"/>
          <a:stretch>
            <a:fillRect/>
          </a:stretch>
        </p:blipFill>
        <p:spPr>
          <a:xfrm>
            <a:off x="853257" y="1227121"/>
            <a:ext cx="7892367" cy="5630879"/>
          </a:xfrm>
          <a:prstGeom prst="rect">
            <a:avLst/>
          </a:prstGeom>
        </p:spPr>
      </p:pic>
    </p:spTree>
    <p:extLst>
      <p:ext uri="{BB962C8B-B14F-4D97-AF65-F5344CB8AC3E}">
        <p14:creationId xmlns:p14="http://schemas.microsoft.com/office/powerpoint/2010/main" val="18958363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3643" y="294107"/>
            <a:ext cx="8812916" cy="461665"/>
          </a:xfrm>
        </p:spPr>
        <p:txBody>
          <a:bodyPr/>
          <a:lstStyle/>
          <a:p>
            <a:pPr algn="ctr" defTabSz="457200">
              <a:spcBef>
                <a:spcPts val="500"/>
              </a:spcBef>
              <a:buSzPct val="100000"/>
              <a:buFont typeface="Arial"/>
              <a:buNone/>
            </a:pPr>
            <a:r>
              <a:rPr lang="en-US" sz="2400" b="1" dirty="0">
                <a:solidFill>
                  <a:schemeClr val="bg1"/>
                </a:solidFill>
                <a:latin typeface="+mj-lt"/>
              </a:rPr>
              <a:t>DMP Maturity Matrix Assessment</a:t>
            </a:r>
          </a:p>
        </p:txBody>
      </p:sp>
      <p:pic>
        <p:nvPicPr>
          <p:cNvPr id="2" name="Picture 1"/>
          <p:cNvPicPr>
            <a:picLocks noChangeAspect="1"/>
          </p:cNvPicPr>
          <p:nvPr/>
        </p:nvPicPr>
        <p:blipFill>
          <a:blip r:embed="rId3"/>
          <a:stretch>
            <a:fillRect/>
          </a:stretch>
        </p:blipFill>
        <p:spPr>
          <a:xfrm>
            <a:off x="744120" y="1352008"/>
            <a:ext cx="7926334" cy="5505992"/>
          </a:xfrm>
          <a:prstGeom prst="rect">
            <a:avLst/>
          </a:prstGeom>
        </p:spPr>
      </p:pic>
    </p:spTree>
    <p:extLst>
      <p:ext uri="{BB962C8B-B14F-4D97-AF65-F5344CB8AC3E}">
        <p14:creationId xmlns:p14="http://schemas.microsoft.com/office/powerpoint/2010/main" val="10470082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3643" y="294107"/>
            <a:ext cx="8812916" cy="461665"/>
          </a:xfrm>
        </p:spPr>
        <p:txBody>
          <a:bodyPr/>
          <a:lstStyle/>
          <a:p>
            <a:pPr algn="ctr" defTabSz="457200">
              <a:spcBef>
                <a:spcPts val="500"/>
              </a:spcBef>
              <a:buSzPct val="100000"/>
              <a:buFont typeface="Arial"/>
              <a:buNone/>
            </a:pPr>
            <a:r>
              <a:rPr lang="en-US" sz="2400" b="1" dirty="0">
                <a:solidFill>
                  <a:schemeClr val="bg1"/>
                </a:solidFill>
                <a:latin typeface="+mj-lt"/>
              </a:rPr>
              <a:t>Assessment results and Rating</a:t>
            </a:r>
          </a:p>
        </p:txBody>
      </p:sp>
      <p:pic>
        <p:nvPicPr>
          <p:cNvPr id="2" name="Picture 1"/>
          <p:cNvPicPr>
            <a:picLocks noChangeAspect="1"/>
          </p:cNvPicPr>
          <p:nvPr/>
        </p:nvPicPr>
        <p:blipFill>
          <a:blip r:embed="rId3"/>
          <a:stretch>
            <a:fillRect/>
          </a:stretch>
        </p:blipFill>
        <p:spPr>
          <a:xfrm>
            <a:off x="2014516" y="1396051"/>
            <a:ext cx="4851400" cy="4508500"/>
          </a:xfrm>
          <a:prstGeom prst="rect">
            <a:avLst/>
          </a:prstGeom>
          <a:solidFill>
            <a:schemeClr val="accent1"/>
          </a:solidFill>
          <a:ln>
            <a:solidFill>
              <a:schemeClr val="tx1"/>
            </a:solidFill>
          </a:ln>
        </p:spPr>
      </p:pic>
    </p:spTree>
    <p:extLst>
      <p:ext uri="{BB962C8B-B14F-4D97-AF65-F5344CB8AC3E}">
        <p14:creationId xmlns:p14="http://schemas.microsoft.com/office/powerpoint/2010/main" val="29859589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43" y="89475"/>
            <a:ext cx="8812916" cy="1107996"/>
          </a:xfrm>
          <a:noFill/>
          <a:ln>
            <a:noFill/>
          </a:ln>
        </p:spPr>
        <p:txBody>
          <a:bodyPr vert="horz" wrap="square" lIns="91440" tIns="45720" rIns="91440" bIns="45720" numCol="1" anchor="ctr" anchorCtr="0" compatLnSpc="1">
            <a:prstTxWarp prst="textNoShape">
              <a:avLst/>
            </a:prstTxWarp>
            <a:normAutofit/>
          </a:bodyPr>
          <a:lstStyle/>
          <a:p>
            <a:r>
              <a:rPr lang="en-US" sz="2400" kern="1200" dirty="0" smtClean="0"/>
              <a:t>DMP Measurement Results </a:t>
            </a:r>
            <a:endParaRPr lang="en-US" sz="2400" kern="1200" dirty="0"/>
          </a:p>
        </p:txBody>
      </p:sp>
      <p:pic>
        <p:nvPicPr>
          <p:cNvPr id="3" name="Picture 2"/>
          <p:cNvPicPr>
            <a:picLocks noChangeAspect="1"/>
          </p:cNvPicPr>
          <p:nvPr/>
        </p:nvPicPr>
        <p:blipFill>
          <a:blip r:embed="rId3"/>
          <a:stretch>
            <a:fillRect/>
          </a:stretch>
        </p:blipFill>
        <p:spPr>
          <a:xfrm>
            <a:off x="0" y="1158028"/>
            <a:ext cx="9144000" cy="4981433"/>
          </a:xfrm>
          <a:prstGeom prst="rect">
            <a:avLst/>
          </a:prstGeom>
        </p:spPr>
      </p:pic>
      <p:grpSp>
        <p:nvGrpSpPr>
          <p:cNvPr id="14" name="Group 13"/>
          <p:cNvGrpSpPr/>
          <p:nvPr/>
        </p:nvGrpSpPr>
        <p:grpSpPr>
          <a:xfrm>
            <a:off x="812800" y="1549400"/>
            <a:ext cx="8331200" cy="4584700"/>
            <a:chOff x="812800" y="1549400"/>
            <a:chExt cx="8331200" cy="4584700"/>
          </a:xfrm>
        </p:grpSpPr>
        <p:sp>
          <p:nvSpPr>
            <p:cNvPr id="5" name="Rectangle 4"/>
            <p:cNvSpPr/>
            <p:nvPr/>
          </p:nvSpPr>
          <p:spPr>
            <a:xfrm rot="16200000">
              <a:off x="-1066800" y="3441700"/>
              <a:ext cx="4546600" cy="7874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rot="5400000">
              <a:off x="298450" y="2863850"/>
              <a:ext cx="3556000" cy="9525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16200000">
              <a:off x="704850" y="3397250"/>
              <a:ext cx="4546600" cy="8509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16200000">
              <a:off x="2044700" y="2921000"/>
              <a:ext cx="3543300" cy="8509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rot="16200000">
              <a:off x="4406900" y="1409700"/>
              <a:ext cx="596900" cy="9271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16200000">
              <a:off x="3937000" y="2819400"/>
              <a:ext cx="3543300" cy="10541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16200000">
              <a:off x="4876800" y="2921000"/>
              <a:ext cx="3543300" cy="8509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5365750" y="3295650"/>
              <a:ext cx="4546600" cy="11303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6200000">
              <a:off x="6400800" y="3378200"/>
              <a:ext cx="4546600" cy="9398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9958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8475" y="2468562"/>
            <a:ext cx="6105525" cy="427038"/>
          </a:xfrm>
        </p:spPr>
        <p:txBody>
          <a:bodyPr/>
          <a:lstStyle/>
          <a:p>
            <a:pPr algn="ctr"/>
            <a:r>
              <a:rPr lang="en-US" sz="4400" b="1" dirty="0">
                <a:solidFill>
                  <a:schemeClr val="tx1">
                    <a:lumMod val="75000"/>
                    <a:lumOff val="25000"/>
                  </a:schemeClr>
                </a:solidFill>
              </a:rPr>
              <a:t>2</a:t>
            </a:r>
            <a:r>
              <a:rPr lang="en-US" sz="4400" b="1" dirty="0" smtClean="0">
                <a:solidFill>
                  <a:schemeClr val="tx1">
                    <a:lumMod val="75000"/>
                    <a:lumOff val="25000"/>
                  </a:schemeClr>
                </a:solidFill>
              </a:rPr>
              <a:t>^ EXERCISE</a:t>
            </a:r>
            <a:r>
              <a:rPr lang="en-US" b="1" dirty="0" smtClean="0">
                <a:solidFill>
                  <a:schemeClr val="tx1">
                    <a:lumMod val="75000"/>
                    <a:lumOff val="25000"/>
                  </a:schemeClr>
                </a:solidFill>
              </a:rPr>
              <a:t>:</a:t>
            </a:r>
            <a:r>
              <a:rPr lang="en-US" b="1" dirty="0">
                <a:solidFill>
                  <a:schemeClr val="tx1">
                    <a:lumMod val="75000"/>
                    <a:lumOff val="25000"/>
                  </a:schemeClr>
                </a:solidFill>
              </a:rPr>
              <a:t/>
            </a:r>
            <a:br>
              <a:rPr lang="en-US" b="1" dirty="0">
                <a:solidFill>
                  <a:schemeClr val="tx1">
                    <a:lumMod val="75000"/>
                    <a:lumOff val="25000"/>
                  </a:schemeClr>
                </a:solidFill>
              </a:rPr>
            </a:br>
            <a:r>
              <a:rPr lang="en-US" b="1" dirty="0">
                <a:solidFill>
                  <a:schemeClr val="tx1">
                    <a:lumMod val="75000"/>
                    <a:lumOff val="25000"/>
                  </a:schemeClr>
                </a:solidFill>
              </a:rPr>
              <a:t>Create a </a:t>
            </a:r>
            <a:r>
              <a:rPr lang="en-US" b="1" dirty="0" smtClean="0">
                <a:solidFill>
                  <a:schemeClr val="tx1">
                    <a:lumMod val="75000"/>
                    <a:lumOff val="25000"/>
                  </a:schemeClr>
                </a:solidFill>
              </a:rPr>
              <a:t>WIGISS Maturity </a:t>
            </a:r>
            <a:r>
              <a:rPr lang="en-US" b="1" dirty="0">
                <a:solidFill>
                  <a:schemeClr val="tx1">
                    <a:lumMod val="75000"/>
                    <a:lumOff val="25000"/>
                  </a:schemeClr>
                </a:solidFill>
              </a:rPr>
              <a:t>Matrix with DMP IG simplifying </a:t>
            </a:r>
            <a:r>
              <a:rPr lang="en-US" b="1" dirty="0" smtClean="0">
                <a:solidFill>
                  <a:schemeClr val="tx1">
                    <a:lumMod val="75000"/>
                    <a:lumOff val="25000"/>
                  </a:schemeClr>
                </a:solidFill>
              </a:rPr>
              <a:t>the Data </a:t>
            </a:r>
            <a:r>
              <a:rPr lang="en-US" b="1" dirty="0">
                <a:solidFill>
                  <a:schemeClr val="tx1">
                    <a:lumMod val="75000"/>
                    <a:lumOff val="25000"/>
                  </a:schemeClr>
                </a:solidFill>
              </a:rPr>
              <a:t>Stewardship Maturity Matrix</a:t>
            </a:r>
            <a:br>
              <a:rPr lang="en-US" b="1" dirty="0">
                <a:solidFill>
                  <a:schemeClr val="tx1">
                    <a:lumMod val="75000"/>
                    <a:lumOff val="25000"/>
                  </a:schemeClr>
                </a:solidFill>
              </a:rPr>
            </a:br>
            <a:r>
              <a:rPr lang="en-US" b="1" dirty="0">
                <a:solidFill>
                  <a:schemeClr val="tx1">
                    <a:lumMod val="75000"/>
                    <a:lumOff val="25000"/>
                  </a:schemeClr>
                </a:solidFill>
              </a:rPr>
              <a:t>  </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2743" b="97335" l="9878" r="92745"/>
                    </a14:imgEffect>
                  </a14:imgLayer>
                </a14:imgProps>
              </a:ext>
            </a:extLst>
          </a:blip>
          <a:stretch>
            <a:fillRect/>
          </a:stretch>
        </p:blipFill>
        <p:spPr>
          <a:xfrm>
            <a:off x="0" y="1828800"/>
            <a:ext cx="3632200" cy="4051300"/>
          </a:xfrm>
          <a:prstGeom prst="rect">
            <a:avLst/>
          </a:prstGeom>
        </p:spPr>
      </p:pic>
    </p:spTree>
    <p:extLst>
      <p:ext uri="{BB962C8B-B14F-4D97-AF65-F5344CB8AC3E}">
        <p14:creationId xmlns:p14="http://schemas.microsoft.com/office/powerpoint/2010/main" val="115055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105525" cy="461665"/>
          </a:xfrm>
        </p:spPr>
        <p:txBody>
          <a:bodyPr/>
          <a:lstStyle/>
          <a:p>
            <a:pPr algn="ctr" defTabSz="457200">
              <a:spcBef>
                <a:spcPts val="500"/>
              </a:spcBef>
              <a:buSzPct val="100000"/>
              <a:buFont typeface="Arial"/>
              <a:buNone/>
            </a:pPr>
            <a:r>
              <a:rPr lang="en-US" sz="2400" b="1" dirty="0" smtClean="0">
                <a:solidFill>
                  <a:schemeClr val="bg1"/>
                </a:solidFill>
                <a:latin typeface="+mj-lt"/>
              </a:rPr>
              <a:t>Approach </a:t>
            </a:r>
            <a:endParaRPr lang="en-US" sz="2400" b="1" dirty="0">
              <a:solidFill>
                <a:schemeClr val="bg1"/>
              </a:solidFill>
              <a:latin typeface="+mj-lt"/>
            </a:endParaRPr>
          </a:p>
        </p:txBody>
      </p:sp>
      <p:sp>
        <p:nvSpPr>
          <p:cNvPr id="5" name="Rectangle 4"/>
          <p:cNvSpPr/>
          <p:nvPr/>
        </p:nvSpPr>
        <p:spPr>
          <a:xfrm>
            <a:off x="178372" y="2610683"/>
            <a:ext cx="8800528" cy="3416320"/>
          </a:xfrm>
          <a:prstGeom prst="rect">
            <a:avLst/>
          </a:prstGeom>
        </p:spPr>
        <p:txBody>
          <a:bodyPr wrap="square">
            <a:spAutoFit/>
          </a:bodyPr>
          <a:lstStyle/>
          <a:p>
            <a:r>
              <a:rPr lang="en-US" b="1" dirty="0" smtClean="0">
                <a:solidFill>
                  <a:srgbClr val="000000"/>
                </a:solidFill>
              </a:rPr>
              <a:t>Implemented Solutions</a:t>
            </a:r>
            <a:r>
              <a:rPr lang="en-US" dirty="0" smtClean="0">
                <a:solidFill>
                  <a:srgbClr val="000000"/>
                </a:solidFill>
              </a:rPr>
              <a:t>:</a:t>
            </a:r>
          </a:p>
          <a:p>
            <a:endParaRPr lang="en-US" dirty="0" smtClean="0">
              <a:solidFill>
                <a:srgbClr val="000000"/>
              </a:solidFill>
            </a:endParaRPr>
          </a:p>
          <a:p>
            <a:pPr marL="285750" indent="-285750">
              <a:buFont typeface="Arial"/>
              <a:buChar char="•"/>
            </a:pPr>
            <a:r>
              <a:rPr lang="en-US" dirty="0" smtClean="0">
                <a:solidFill>
                  <a:srgbClr val="000000"/>
                </a:solidFill>
              </a:rPr>
              <a:t>Substituting the Key components of the Maturity Matrix with the DMP IG </a:t>
            </a:r>
          </a:p>
          <a:p>
            <a:pPr marL="285750" indent="-285750">
              <a:buFont typeface="Arial"/>
              <a:buChar char="•"/>
            </a:pPr>
            <a:endParaRPr lang="en-US" dirty="0">
              <a:solidFill>
                <a:srgbClr val="000000"/>
              </a:solidFill>
            </a:endParaRPr>
          </a:p>
          <a:p>
            <a:pPr marL="285750" indent="-285750">
              <a:buFont typeface="Arial"/>
              <a:buChar char="•"/>
            </a:pPr>
            <a:endParaRPr lang="en-US" dirty="0" smtClean="0">
              <a:solidFill>
                <a:srgbClr val="000000"/>
              </a:solidFill>
            </a:endParaRPr>
          </a:p>
          <a:p>
            <a:endParaRPr lang="en-US" dirty="0">
              <a:solidFill>
                <a:srgbClr val="000000"/>
              </a:solidFill>
            </a:endParaRPr>
          </a:p>
          <a:p>
            <a:pPr marL="285750" indent="-285750">
              <a:buFont typeface="Arial"/>
              <a:buChar char="•"/>
            </a:pPr>
            <a:endParaRPr lang="en-US" dirty="0" smtClean="0">
              <a:solidFill>
                <a:srgbClr val="000000"/>
              </a:solidFill>
            </a:endParaRPr>
          </a:p>
          <a:p>
            <a:pPr marL="285750" indent="-285750">
              <a:buFont typeface="Arial"/>
              <a:buChar char="•"/>
            </a:pPr>
            <a:endParaRPr lang="en-US" dirty="0" smtClean="0">
              <a:solidFill>
                <a:srgbClr val="000000"/>
              </a:solidFill>
            </a:endParaRPr>
          </a:p>
          <a:p>
            <a:pPr marL="285750" indent="-285750">
              <a:buFont typeface="Arial"/>
              <a:buChar char="•"/>
            </a:pPr>
            <a:r>
              <a:rPr lang="en-US" dirty="0" smtClean="0">
                <a:solidFill>
                  <a:srgbClr val="000000"/>
                </a:solidFill>
              </a:rPr>
              <a:t>Normalizing the number of maturity levels reducing them to new 4 levels</a:t>
            </a:r>
          </a:p>
          <a:p>
            <a:pPr marL="285750" indent="-285750">
              <a:buFont typeface="Arial"/>
              <a:buChar char="•"/>
            </a:pPr>
            <a:r>
              <a:rPr lang="en-US" dirty="0" smtClean="0">
                <a:solidFill>
                  <a:srgbClr val="000000"/>
                </a:solidFill>
              </a:rPr>
              <a:t>Giving a weight to every components of the principles in order to give an incremental order for the implementation of the preservation and </a:t>
            </a:r>
            <a:r>
              <a:rPr lang="en-US" dirty="0" err="1" smtClean="0">
                <a:solidFill>
                  <a:srgbClr val="000000"/>
                </a:solidFill>
              </a:rPr>
              <a:t>curation</a:t>
            </a:r>
            <a:r>
              <a:rPr lang="en-US" dirty="0" smtClean="0">
                <a:solidFill>
                  <a:srgbClr val="000000"/>
                </a:solidFill>
              </a:rPr>
              <a:t> activities</a:t>
            </a:r>
          </a:p>
          <a:p>
            <a:pPr marL="285750" indent="-285750">
              <a:buFont typeface="Arial"/>
              <a:buChar char="•"/>
            </a:pPr>
            <a:endParaRPr lang="en-US" dirty="0" smtClean="0">
              <a:solidFill>
                <a:srgbClr val="000000"/>
              </a:solidFill>
            </a:endParaRPr>
          </a:p>
        </p:txBody>
      </p:sp>
      <p:sp>
        <p:nvSpPr>
          <p:cNvPr id="6" name="TextBox 5"/>
          <p:cNvSpPr txBox="1"/>
          <p:nvPr/>
        </p:nvSpPr>
        <p:spPr>
          <a:xfrm>
            <a:off x="373129" y="1308100"/>
            <a:ext cx="8592898" cy="923330"/>
          </a:xfrm>
          <a:prstGeom prst="rect">
            <a:avLst/>
          </a:prstGeom>
          <a:noFill/>
        </p:spPr>
        <p:txBody>
          <a:bodyPr wrap="square" rtlCol="0">
            <a:spAutoFit/>
          </a:bodyPr>
          <a:lstStyle/>
          <a:p>
            <a:r>
              <a:rPr lang="en-US" b="1" dirty="0" smtClean="0"/>
              <a:t>NEED</a:t>
            </a:r>
            <a:r>
              <a:rPr lang="en-US" dirty="0" smtClean="0"/>
              <a:t>:</a:t>
            </a:r>
          </a:p>
          <a:p>
            <a:r>
              <a:rPr lang="en-US" dirty="0" smtClean="0"/>
              <a:t>Create a Maturity Matrix with DMP IG simplifying</a:t>
            </a:r>
            <a:r>
              <a:rPr lang="en-US" sz="1050" dirty="0" smtClean="0"/>
              <a:t> </a:t>
            </a:r>
            <a:r>
              <a:rPr lang="en-US" dirty="0" smtClean="0"/>
              <a:t>the WGISS EO Data </a:t>
            </a:r>
            <a:r>
              <a:rPr lang="en-US" dirty="0"/>
              <a:t>Stewardship Maturity </a:t>
            </a:r>
            <a:r>
              <a:rPr lang="en-US" dirty="0" smtClean="0"/>
              <a:t>Matrix</a:t>
            </a:r>
            <a:endParaRPr lang="en-US" dirty="0"/>
          </a:p>
        </p:txBody>
      </p:sp>
      <p:sp>
        <p:nvSpPr>
          <p:cNvPr id="7" name="Down Arrow 6"/>
          <p:cNvSpPr/>
          <p:nvPr/>
        </p:nvSpPr>
        <p:spPr>
          <a:xfrm>
            <a:off x="3619500" y="2120900"/>
            <a:ext cx="1828800" cy="609600"/>
          </a:xfrm>
          <a:prstGeom prst="down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0" y="3526367"/>
            <a:ext cx="9144000" cy="417746"/>
          </a:xfrm>
          <a:prstGeom prst="rect">
            <a:avLst/>
          </a:prstGeom>
        </p:spPr>
      </p:pic>
      <p:pic>
        <p:nvPicPr>
          <p:cNvPr id="8" name="Picture 7"/>
          <p:cNvPicPr>
            <a:picLocks noChangeAspect="1"/>
          </p:cNvPicPr>
          <p:nvPr/>
        </p:nvPicPr>
        <p:blipFill>
          <a:blip r:embed="rId3"/>
          <a:stretch>
            <a:fillRect/>
          </a:stretch>
        </p:blipFill>
        <p:spPr>
          <a:xfrm>
            <a:off x="0" y="4063999"/>
            <a:ext cx="9144000" cy="605307"/>
          </a:xfrm>
          <a:prstGeom prst="rect">
            <a:avLst/>
          </a:prstGeom>
        </p:spPr>
      </p:pic>
    </p:spTree>
    <p:extLst>
      <p:ext uri="{BB962C8B-B14F-4D97-AF65-F5344CB8AC3E}">
        <p14:creationId xmlns:p14="http://schemas.microsoft.com/office/powerpoint/2010/main" val="16093845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105525" cy="769441"/>
          </a:xfrm>
        </p:spPr>
        <p:txBody>
          <a:bodyPr/>
          <a:lstStyle/>
          <a:p>
            <a:pPr algn="ctr" defTabSz="457200">
              <a:spcBef>
                <a:spcPts val="500"/>
              </a:spcBef>
              <a:buSzPct val="100000"/>
              <a:buFont typeface="Arial"/>
              <a:buNone/>
            </a:pPr>
            <a:r>
              <a:rPr lang="en-US" sz="2400" b="1" dirty="0">
                <a:solidFill>
                  <a:schemeClr val="bg1"/>
                </a:solidFill>
                <a:latin typeface="+mj-lt"/>
              </a:rPr>
              <a:t>DMP Guidelines and key Components  mapping</a:t>
            </a:r>
          </a:p>
        </p:txBody>
      </p:sp>
      <p:graphicFrame>
        <p:nvGraphicFramePr>
          <p:cNvPr id="5" name="Table 4"/>
          <p:cNvGraphicFramePr>
            <a:graphicFrameLocks noGrp="1"/>
          </p:cNvGraphicFramePr>
          <p:nvPr>
            <p:extLst>
              <p:ext uri="{D42A27DB-BD31-4B8C-83A1-F6EECF244321}">
                <p14:modId xmlns:p14="http://schemas.microsoft.com/office/powerpoint/2010/main" val="1791424044"/>
              </p:ext>
            </p:extLst>
          </p:nvPr>
        </p:nvGraphicFramePr>
        <p:xfrm>
          <a:off x="205613" y="1533602"/>
          <a:ext cx="8731726" cy="5019598"/>
        </p:xfrm>
        <a:graphic>
          <a:graphicData uri="http://schemas.openxmlformats.org/drawingml/2006/table">
            <a:tbl>
              <a:tblPr firstRow="1" bandRow="1">
                <a:tableStyleId>{5C22544A-7EE6-4342-B048-85BDC9FD1C3A}</a:tableStyleId>
              </a:tblPr>
              <a:tblGrid>
                <a:gridCol w="4778211"/>
                <a:gridCol w="3953515"/>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DMP Implementation Guidelines</a:t>
                      </a:r>
                    </a:p>
                  </a:txBody>
                  <a:tcPr/>
                </a:tc>
                <a:tc>
                  <a:txBody>
                    <a:bodyPr/>
                    <a:lstStyle/>
                    <a:p>
                      <a:pPr algn="ctr"/>
                      <a:r>
                        <a:rPr lang="en-US" sz="1800" dirty="0" smtClean="0"/>
                        <a:t>MM Key Components</a:t>
                      </a:r>
                      <a:endParaRPr lang="en-US" sz="1800" dirty="0"/>
                    </a:p>
                  </a:txBody>
                  <a:tcPr/>
                </a:tc>
              </a:tr>
              <a:tr h="370840">
                <a:tc>
                  <a:txBody>
                    <a:bodyPr/>
                    <a:lstStyle/>
                    <a:p>
                      <a:pPr algn="l"/>
                      <a:r>
                        <a:rPr lang="en-US" sz="1800" dirty="0" smtClean="0"/>
                        <a:t>DMP-1: Discoverability</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Accessibility</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DMP-2: Accessibility</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Accessibility</a:t>
                      </a:r>
                      <a:endParaRPr lang="en-US" sz="1800" dirty="0"/>
                    </a:p>
                  </a:txBody>
                  <a:tcPr/>
                </a:tc>
              </a:tr>
              <a:tr h="370840">
                <a:tc>
                  <a:txBody>
                    <a:bodyPr/>
                    <a:lstStyle/>
                    <a:p>
                      <a:pPr algn="l"/>
                      <a:r>
                        <a:rPr lang="en-US" sz="1800" dirty="0" smtClean="0"/>
                        <a:t>DMP-3: Encoding</a:t>
                      </a:r>
                      <a:endParaRPr lang="en-US" sz="1800" dirty="0"/>
                    </a:p>
                  </a:txBody>
                  <a:tcPr/>
                </a:tc>
                <a:tc>
                  <a:txBody>
                    <a:bodyPr/>
                    <a:lstStyle/>
                    <a:p>
                      <a:pPr algn="l"/>
                      <a:r>
                        <a:rPr lang="en-US" sz="1800" dirty="0" smtClean="0"/>
                        <a:t>Usability</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DMP-4: Documentation</a:t>
                      </a:r>
                      <a:endParaRPr lang="en-US" sz="1800" dirty="0"/>
                    </a:p>
                  </a:txBody>
                  <a:tcPr/>
                </a:tc>
                <a:tc>
                  <a:txBody>
                    <a:bodyPr/>
                    <a:lstStyle/>
                    <a:p>
                      <a:pPr algn="l"/>
                      <a:r>
                        <a:rPr lang="en-US" sz="1800" dirty="0" smtClean="0"/>
                        <a:t>Usability</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DMP-5: Traceability</a:t>
                      </a:r>
                      <a:endParaRPr lang="en-US" sz="1800" dirty="0"/>
                    </a:p>
                  </a:txBody>
                  <a:tcPr/>
                </a:tc>
                <a:tc>
                  <a:txBody>
                    <a:bodyPr/>
                    <a:lstStyle/>
                    <a:p>
                      <a:pPr algn="l"/>
                      <a:r>
                        <a:rPr lang="en-US" sz="1800" dirty="0" smtClean="0"/>
                        <a:t>Transparency /Traceability </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DMP-6: </a:t>
                      </a:r>
                      <a:r>
                        <a:rPr lang="en-US" sz="1800" dirty="0" smtClean="0">
                          <a:latin typeface="+mn-lt"/>
                        </a:rPr>
                        <a:t>Quality</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Data Quality Control/ Monitoring Data Quality Assessment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Data Quality Assurance</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DMP-7: Preservation</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Preservability</a:t>
                      </a:r>
                      <a:endParaRPr lang="en-US" sz="1800" dirty="0"/>
                    </a:p>
                  </a:txBody>
                  <a:tcPr/>
                </a:tc>
              </a:tr>
              <a:tr h="4983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DMP-8: </a:t>
                      </a:r>
                      <a:r>
                        <a:rPr lang="en-US" sz="1800" dirty="0" smtClean="0">
                          <a:latin typeface="+mn-lt"/>
                        </a:rPr>
                        <a:t>Verification</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Data Integrity</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DMP-9: </a:t>
                      </a:r>
                      <a:r>
                        <a:rPr lang="en-US" sz="1800" dirty="0" smtClean="0">
                          <a:latin typeface="+mn-lt"/>
                        </a:rPr>
                        <a:t>Review and reprocessing</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Production Sustainability</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DMP-10:</a:t>
                      </a:r>
                      <a:r>
                        <a:rPr lang="en-US" sz="1800" baseline="0" dirty="0" smtClean="0"/>
                        <a:t> </a:t>
                      </a:r>
                      <a:r>
                        <a:rPr lang="en-US" sz="1800" dirty="0" smtClean="0">
                          <a:latin typeface="+mn-lt"/>
                        </a:rPr>
                        <a:t>Persistent and resolvable identifiers</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Transparency /Traceability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tc>
              </a:tr>
            </a:tbl>
          </a:graphicData>
        </a:graphic>
      </p:graphicFrame>
    </p:spTree>
    <p:extLst>
      <p:ext uri="{BB962C8B-B14F-4D97-AF65-F5344CB8AC3E}">
        <p14:creationId xmlns:p14="http://schemas.microsoft.com/office/powerpoint/2010/main" val="546474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5181600" cy="1107996"/>
          </a:xfrm>
        </p:spPr>
        <p:txBody>
          <a:bodyPr/>
          <a:lstStyle/>
          <a:p>
            <a:pPr algn="ctr" defTabSz="457200">
              <a:spcBef>
                <a:spcPts val="500"/>
              </a:spcBef>
              <a:buSzPct val="100000"/>
              <a:buFont typeface="Arial"/>
              <a:buNone/>
            </a:pPr>
            <a:r>
              <a:rPr lang="en-US" sz="2400" b="1" dirty="0">
                <a:solidFill>
                  <a:schemeClr val="bg1"/>
                </a:solidFill>
                <a:latin typeface="+mj-lt"/>
              </a:rPr>
              <a:t>WGISS EO Data Stewardship Maturity Matrix </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1"/>
            <a:ext cx="8001000" cy="5943600"/>
          </a:xfrm>
          <a:prstGeom prst="rect">
            <a:avLst/>
          </a:prstGeom>
          <a:noFill/>
          <a:ln>
            <a:noFill/>
          </a:ln>
        </p:spPr>
      </p:pic>
    </p:spTree>
    <p:extLst>
      <p:ext uri="{BB962C8B-B14F-4D97-AF65-F5344CB8AC3E}">
        <p14:creationId xmlns:p14="http://schemas.microsoft.com/office/powerpoint/2010/main" val="34154848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084" y="363687"/>
            <a:ext cx="7960491" cy="461665"/>
          </a:xfrm>
        </p:spPr>
        <p:txBody>
          <a:bodyPr/>
          <a:lstStyle/>
          <a:p>
            <a:pPr algn="ctr">
              <a:spcBef>
                <a:spcPts val="500"/>
              </a:spcBef>
              <a:buSzPct val="100000"/>
              <a:buFont typeface="Arial"/>
              <a:buNone/>
            </a:pPr>
            <a:r>
              <a:rPr lang="en-GB" sz="2400" b="1" dirty="0">
                <a:solidFill>
                  <a:schemeClr val="bg1"/>
                </a:solidFill>
                <a:latin typeface="+mj-lt"/>
              </a:rPr>
              <a:t>Definitions</a:t>
            </a:r>
          </a:p>
        </p:txBody>
      </p:sp>
      <p:sp>
        <p:nvSpPr>
          <p:cNvPr id="3" name="TextBox 2"/>
          <p:cNvSpPr txBox="1"/>
          <p:nvPr/>
        </p:nvSpPr>
        <p:spPr>
          <a:xfrm>
            <a:off x="391027" y="1333500"/>
            <a:ext cx="8511673" cy="2400657"/>
          </a:xfrm>
          <a:prstGeom prst="rect">
            <a:avLst/>
          </a:prstGeom>
          <a:noFill/>
        </p:spPr>
        <p:txBody>
          <a:bodyPr wrap="square" rtlCol="0">
            <a:spAutoFit/>
          </a:bodyPr>
          <a:lstStyle/>
          <a:p>
            <a:r>
              <a:rPr lang="en-US" sz="2400" b="1" dirty="0">
                <a:solidFill>
                  <a:srgbClr val="000000"/>
                </a:solidFill>
                <a:latin typeface="Calibri"/>
                <a:cs typeface="Calibri"/>
              </a:rPr>
              <a:t>Scientific Data Stewardship Maturity </a:t>
            </a:r>
            <a:r>
              <a:rPr lang="en-US" sz="2400" b="1" dirty="0" smtClean="0">
                <a:solidFill>
                  <a:srgbClr val="000000"/>
                </a:solidFill>
                <a:latin typeface="Calibri"/>
                <a:cs typeface="Calibri"/>
              </a:rPr>
              <a:t>Matrix</a:t>
            </a:r>
            <a:r>
              <a:rPr lang="en-US" b="1" dirty="0" smtClean="0">
                <a:solidFill>
                  <a:srgbClr val="000000"/>
                </a:solidFill>
                <a:latin typeface="Calibri"/>
                <a:cs typeface="Calibri"/>
              </a:rPr>
              <a:t>: </a:t>
            </a:r>
          </a:p>
          <a:p>
            <a:pPr marL="285750" indent="-285750">
              <a:buFont typeface="Arial"/>
              <a:buChar char="•"/>
            </a:pPr>
            <a:r>
              <a:rPr lang="en-US" dirty="0"/>
              <a:t>A Unified Framework for Measuring Stewardship Practices Applied to Digital Environmental </a:t>
            </a:r>
            <a:r>
              <a:rPr lang="en-US" dirty="0" smtClean="0"/>
              <a:t>Datasets. </a:t>
            </a:r>
          </a:p>
          <a:p>
            <a:pPr marL="285750" indent="-285750">
              <a:buFont typeface="Arial"/>
              <a:buChar char="•"/>
            </a:pPr>
            <a:r>
              <a:rPr lang="en-US" dirty="0" smtClean="0"/>
              <a:t>It indicates all possible activities to be performed to </a:t>
            </a:r>
            <a:r>
              <a:rPr lang="en-US" dirty="0"/>
              <a:t>preserve and improve the information content, </a:t>
            </a:r>
            <a:r>
              <a:rPr lang="en-US" dirty="0" smtClean="0"/>
              <a:t>quality</a:t>
            </a:r>
            <a:r>
              <a:rPr lang="en-US" dirty="0"/>
              <a:t>, </a:t>
            </a:r>
            <a:r>
              <a:rPr lang="en-US" dirty="0" smtClean="0"/>
              <a:t>accessibility</a:t>
            </a:r>
            <a:r>
              <a:rPr lang="en-US" dirty="0"/>
              <a:t>, and usability of data and metadata</a:t>
            </a:r>
            <a:r>
              <a:rPr lang="en-US" dirty="0" smtClean="0"/>
              <a:t>.</a:t>
            </a:r>
          </a:p>
          <a:p>
            <a:pPr marL="285750" indent="-285750">
              <a:buFont typeface="Arial"/>
              <a:buChar char="•"/>
            </a:pPr>
            <a:r>
              <a:rPr lang="en-US" dirty="0"/>
              <a:t>Gives a technical evaluation of the level of preservation and helps with self assessment of </a:t>
            </a:r>
            <a:r>
              <a:rPr lang="en-US" dirty="0" smtClean="0"/>
              <a:t>preservation.</a:t>
            </a:r>
            <a:r>
              <a:rPr lang="en-US" b="1" dirty="0" smtClean="0">
                <a:solidFill>
                  <a:srgbClr val="000000"/>
                </a:solidFill>
                <a:latin typeface="Calibri"/>
                <a:cs typeface="Calibri"/>
              </a:rPr>
              <a:t> </a:t>
            </a:r>
          </a:p>
          <a:p>
            <a:endParaRPr lang="en-US" dirty="0"/>
          </a:p>
        </p:txBody>
      </p:sp>
      <p:sp>
        <p:nvSpPr>
          <p:cNvPr id="6" name="TextBox 5"/>
          <p:cNvSpPr txBox="1"/>
          <p:nvPr/>
        </p:nvSpPr>
        <p:spPr>
          <a:xfrm>
            <a:off x="393700" y="3975100"/>
            <a:ext cx="8382000" cy="2031325"/>
          </a:xfrm>
          <a:prstGeom prst="rect">
            <a:avLst/>
          </a:prstGeom>
          <a:noFill/>
        </p:spPr>
        <p:txBody>
          <a:bodyPr wrap="square" rtlCol="0">
            <a:spAutoFit/>
          </a:bodyPr>
          <a:lstStyle/>
          <a:p>
            <a:r>
              <a:rPr lang="en-US" b="1" dirty="0" smtClean="0"/>
              <a:t>Data Management Principles</a:t>
            </a:r>
            <a:r>
              <a:rPr lang="en-US" dirty="0" smtClean="0"/>
              <a:t>: </a:t>
            </a:r>
          </a:p>
          <a:p>
            <a:pPr marL="285750" indent="-285750">
              <a:buFont typeface="Arial"/>
              <a:buChar char="•"/>
            </a:pPr>
            <a:r>
              <a:rPr lang="en-US" dirty="0" smtClean="0"/>
              <a:t>These </a:t>
            </a:r>
            <a:r>
              <a:rPr lang="en-US" dirty="0"/>
              <a:t>principles address the need for discovery, accessibility, usability, preservation, and </a:t>
            </a:r>
            <a:r>
              <a:rPr lang="en-US" dirty="0" err="1"/>
              <a:t>curation</a:t>
            </a:r>
            <a:r>
              <a:rPr lang="en-US" dirty="0"/>
              <a:t> of the resources made available through GEOSS</a:t>
            </a:r>
            <a:r>
              <a:rPr lang="en-US" dirty="0" smtClean="0"/>
              <a:t>. </a:t>
            </a:r>
          </a:p>
          <a:p>
            <a:pPr marL="285750" indent="-285750">
              <a:buFont typeface="Arial"/>
              <a:buChar char="•"/>
            </a:pPr>
            <a:r>
              <a:rPr lang="en-US" dirty="0" smtClean="0"/>
              <a:t>The DMP provide guidelines </a:t>
            </a:r>
            <a:r>
              <a:rPr lang="en-US" dirty="0"/>
              <a:t>that data providers and others can use as they seek to implement the </a:t>
            </a:r>
            <a:r>
              <a:rPr lang="en-US" dirty="0" smtClean="0"/>
              <a:t>principles.</a:t>
            </a:r>
          </a:p>
          <a:p>
            <a:pPr marL="285750" indent="-285750">
              <a:buFont typeface="Arial"/>
              <a:buChar char="•"/>
            </a:pPr>
            <a:r>
              <a:rPr lang="en-US" dirty="0"/>
              <a:t>The DMP </a:t>
            </a:r>
            <a:r>
              <a:rPr lang="en-US" dirty="0" smtClean="0"/>
              <a:t>provide </a:t>
            </a:r>
            <a:r>
              <a:rPr lang="en-US" dirty="0"/>
              <a:t>a basis for assessing how well the principles are being adhered to in practice. </a:t>
            </a:r>
          </a:p>
        </p:txBody>
      </p:sp>
    </p:spTree>
    <p:extLst>
      <p:ext uri="{BB962C8B-B14F-4D97-AF65-F5344CB8AC3E}">
        <p14:creationId xmlns:p14="http://schemas.microsoft.com/office/powerpoint/2010/main" val="4238369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0"/>
            <a:ext cx="5562600" cy="830997"/>
          </a:xfrm>
          <a:prstGeom prst="rect">
            <a:avLst/>
          </a:prstGeom>
        </p:spPr>
        <p:txBody>
          <a:bodyPr/>
          <a:lstStyle/>
          <a:p>
            <a:pPr algn="ctr">
              <a:spcBef>
                <a:spcPts val="500"/>
              </a:spcBef>
              <a:buSzPct val="100000"/>
              <a:buFont typeface="Arial"/>
              <a:buNone/>
            </a:pPr>
            <a:r>
              <a:rPr lang="en-US" sz="2400" b="1" dirty="0">
                <a:solidFill>
                  <a:schemeClr val="bg1"/>
                </a:solidFill>
                <a:latin typeface="+mj-lt"/>
                <a:ea typeface="Arial Bold"/>
                <a:cs typeface="Arial Bold"/>
                <a:sym typeface="Arial Bold"/>
              </a:rPr>
              <a:t>WGISS </a:t>
            </a:r>
            <a:r>
              <a:rPr lang="en-US" sz="2400" b="1" dirty="0">
                <a:solidFill>
                  <a:srgbClr val="FFFF00"/>
                </a:solidFill>
                <a:latin typeface="+mj-lt"/>
                <a:ea typeface="Arial Bold"/>
                <a:cs typeface="Arial Bold"/>
                <a:sym typeface="Arial Bold"/>
              </a:rPr>
              <a:t>Data Management</a:t>
            </a:r>
            <a:r>
              <a:rPr lang="en-US" sz="2400" b="1" dirty="0">
                <a:solidFill>
                  <a:schemeClr val="bg1"/>
                </a:solidFill>
                <a:latin typeface="+mj-lt"/>
                <a:ea typeface="Arial Bold"/>
                <a:cs typeface="Arial Bold"/>
                <a:sym typeface="Arial Bold"/>
              </a:rPr>
              <a:t> and Stewardship Maturity Matrix - White Paper </a:t>
            </a:r>
          </a:p>
        </p:txBody>
      </p:sp>
      <p:pic>
        <p:nvPicPr>
          <p:cNvPr id="5" name="Picture 4"/>
          <p:cNvPicPr>
            <a:picLocks noChangeAspect="1"/>
          </p:cNvPicPr>
          <p:nvPr/>
        </p:nvPicPr>
        <p:blipFill>
          <a:blip r:embed="rId2"/>
          <a:stretch>
            <a:fillRect/>
          </a:stretch>
        </p:blipFill>
        <p:spPr>
          <a:xfrm>
            <a:off x="378050" y="1257300"/>
            <a:ext cx="2572708" cy="3213100"/>
          </a:xfrm>
          <a:prstGeom prst="rect">
            <a:avLst/>
          </a:prstGeom>
          <a:ln>
            <a:solidFill>
              <a:schemeClr val="tx2"/>
            </a:solidFill>
          </a:ln>
        </p:spPr>
      </p:pic>
      <p:sp>
        <p:nvSpPr>
          <p:cNvPr id="6" name="TextBox 5"/>
          <p:cNvSpPr txBox="1"/>
          <p:nvPr/>
        </p:nvSpPr>
        <p:spPr>
          <a:xfrm>
            <a:off x="3454401" y="1346200"/>
            <a:ext cx="5549899" cy="3724097"/>
          </a:xfrm>
          <a:prstGeom prst="rect">
            <a:avLst/>
          </a:prstGeom>
          <a:noFill/>
        </p:spPr>
        <p:txBody>
          <a:bodyPr wrap="square" rtlCol="0">
            <a:spAutoFit/>
          </a:bodyPr>
          <a:lstStyle/>
          <a:p>
            <a:r>
              <a:rPr lang="en-US" sz="2000" b="1" dirty="0"/>
              <a:t>Data stewardship </a:t>
            </a:r>
            <a:r>
              <a:rPr lang="en-US" sz="2000" dirty="0"/>
              <a:t>“encompasses all activities that preserve and improve the information content, accessibility, and usability of data and metadata” (National Research Council 2007). </a:t>
            </a:r>
          </a:p>
          <a:p>
            <a:r>
              <a:rPr lang="en-US" sz="2000" dirty="0"/>
              <a:t> </a:t>
            </a:r>
          </a:p>
          <a:p>
            <a:r>
              <a:rPr lang="en-US" sz="2000" b="1" dirty="0"/>
              <a:t>Data management </a:t>
            </a:r>
            <a:r>
              <a:rPr lang="en-US" sz="2000" dirty="0"/>
              <a:t>includes all activities for “planning, execution and oversight of policies, practices and projects that acquire, control, protect, deliver and enhance the value of data and information assets.” (</a:t>
            </a:r>
            <a:r>
              <a:rPr lang="en-US" sz="2000" dirty="0" err="1"/>
              <a:t>Mosely</a:t>
            </a:r>
            <a:r>
              <a:rPr lang="en-US" sz="2000" dirty="0"/>
              <a:t> et al. 2009).</a:t>
            </a:r>
          </a:p>
          <a:p>
            <a:r>
              <a:rPr lang="en-US" dirty="0"/>
              <a:t> </a:t>
            </a:r>
          </a:p>
          <a:p>
            <a:endParaRPr lang="en-US" dirty="0"/>
          </a:p>
        </p:txBody>
      </p:sp>
      <p:sp>
        <p:nvSpPr>
          <p:cNvPr id="7" name="TextBox 6"/>
          <p:cNvSpPr txBox="1"/>
          <p:nvPr/>
        </p:nvSpPr>
        <p:spPr>
          <a:xfrm>
            <a:off x="368301" y="4924961"/>
            <a:ext cx="8648699" cy="1323439"/>
          </a:xfrm>
          <a:prstGeom prst="rect">
            <a:avLst/>
          </a:prstGeom>
          <a:noFill/>
        </p:spPr>
        <p:txBody>
          <a:bodyPr wrap="square" rtlCol="0">
            <a:spAutoFit/>
          </a:bodyPr>
          <a:lstStyle/>
          <a:p>
            <a:r>
              <a:rPr lang="en-US" sz="2000" dirty="0"/>
              <a:t>In addition to data preservation, accessibility, and usability, WGISS MM also covers discoverability, use and services capabilities, program budget, data policy, </a:t>
            </a:r>
            <a:r>
              <a:rPr lang="en-US" sz="2000" dirty="0" smtClean="0"/>
              <a:t>etc.</a:t>
            </a:r>
            <a:endParaRPr lang="en-US" sz="2000" dirty="0"/>
          </a:p>
          <a:p>
            <a:endParaRPr lang="en-US" sz="2000" dirty="0"/>
          </a:p>
        </p:txBody>
      </p:sp>
    </p:spTree>
    <p:extLst>
      <p:ext uri="{BB962C8B-B14F-4D97-AF65-F5344CB8AC3E}">
        <p14:creationId xmlns:p14="http://schemas.microsoft.com/office/powerpoint/2010/main" val="14344703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105525" cy="427038"/>
          </a:xfrm>
        </p:spPr>
        <p:txBody>
          <a:bodyPr/>
          <a:lstStyle/>
          <a:p>
            <a:pPr algn="ctr" defTabSz="457200">
              <a:spcBef>
                <a:spcPts val="500"/>
              </a:spcBef>
              <a:buSzPct val="100000"/>
              <a:buFont typeface="Arial"/>
              <a:buNone/>
            </a:pPr>
            <a:r>
              <a:rPr lang="en-US" sz="2400" b="1" dirty="0" smtClean="0">
                <a:solidFill>
                  <a:schemeClr val="bg1"/>
                </a:solidFill>
                <a:latin typeface="+mj-lt"/>
              </a:rPr>
              <a:t>DMP in MATURITY </a:t>
            </a:r>
            <a:r>
              <a:rPr lang="en-US" sz="2400" b="1" dirty="0" smtClean="0">
                <a:solidFill>
                  <a:schemeClr val="bg1"/>
                </a:solidFill>
                <a:latin typeface="+mj-lt"/>
              </a:rPr>
              <a:t>MATRIX and Evolution</a:t>
            </a:r>
            <a:endParaRPr lang="en-US" sz="2400" b="1" dirty="0">
              <a:solidFill>
                <a:schemeClr val="bg1"/>
              </a:solidFill>
              <a:latin typeface="+mj-lt"/>
            </a:endParaRPr>
          </a:p>
        </p:txBody>
      </p:sp>
      <p:sp>
        <p:nvSpPr>
          <p:cNvPr id="6" name="TextBox 5"/>
          <p:cNvSpPr txBox="1"/>
          <p:nvPr/>
        </p:nvSpPr>
        <p:spPr>
          <a:xfrm>
            <a:off x="228600" y="1676400"/>
            <a:ext cx="8686800" cy="4062651"/>
          </a:xfrm>
          <a:prstGeom prst="rect">
            <a:avLst/>
          </a:prstGeom>
          <a:noFill/>
        </p:spPr>
        <p:txBody>
          <a:bodyPr wrap="square" rtlCol="0">
            <a:spAutoFit/>
          </a:bodyPr>
          <a:lstStyle/>
          <a:p>
            <a:r>
              <a:rPr lang="en-US" sz="2000" b="1" dirty="0" smtClean="0"/>
              <a:t>STEPS </a:t>
            </a:r>
            <a:r>
              <a:rPr lang="en-US" sz="2000" dirty="0" smtClean="0"/>
              <a:t>:</a:t>
            </a:r>
            <a:endParaRPr lang="en-US" sz="2000" dirty="0" smtClean="0"/>
          </a:p>
          <a:p>
            <a:endParaRPr lang="en-US" sz="2000" dirty="0" smtClean="0"/>
          </a:p>
          <a:p>
            <a:pPr marL="285750" indent="-285750">
              <a:buFont typeface="Wingdings" charset="2"/>
              <a:buChar char="Ø"/>
            </a:pPr>
            <a:r>
              <a:rPr lang="en-US" sz="2000" dirty="0" smtClean="0"/>
              <a:t>Simplified</a:t>
            </a:r>
            <a:r>
              <a:rPr lang="en-US" sz="1100" dirty="0" smtClean="0"/>
              <a:t> </a:t>
            </a:r>
            <a:r>
              <a:rPr lang="en-US" sz="2000" dirty="0"/>
              <a:t>the Stewardship Maturity Matrix taking into account the DMP </a:t>
            </a:r>
            <a:r>
              <a:rPr lang="en-US" sz="2000" dirty="0" smtClean="0"/>
              <a:t>IG</a:t>
            </a:r>
          </a:p>
          <a:p>
            <a:endParaRPr lang="en-US" sz="2000" dirty="0" smtClean="0"/>
          </a:p>
          <a:p>
            <a:pPr marL="285750" indent="-285750">
              <a:buFont typeface="Wingdings" charset="2"/>
              <a:buChar char="Ø"/>
            </a:pPr>
            <a:r>
              <a:rPr lang="en-US" sz="2000" dirty="0" smtClean="0"/>
              <a:t>Reviewed </a:t>
            </a:r>
            <a:r>
              <a:rPr lang="en-US" sz="2000" dirty="0"/>
              <a:t>of Stewardship Maturity Matrix considering specific EO Requirements</a:t>
            </a:r>
          </a:p>
          <a:p>
            <a:pPr marL="285750" indent="-285750">
              <a:buFont typeface="Wingdings" charset="2"/>
              <a:buChar char="Ø"/>
            </a:pPr>
            <a:endParaRPr lang="en-US" sz="2000" dirty="0"/>
          </a:p>
          <a:p>
            <a:pPr marL="285750" indent="-285750">
              <a:buFont typeface="Wingdings" charset="2"/>
              <a:buChar char="Ø"/>
            </a:pPr>
            <a:r>
              <a:rPr lang="en-US" sz="2000" dirty="0" smtClean="0"/>
              <a:t>Created </a:t>
            </a:r>
            <a:r>
              <a:rPr lang="en-US" sz="2000" dirty="0"/>
              <a:t>CEOS Maturity </a:t>
            </a:r>
            <a:r>
              <a:rPr lang="en-US" sz="2000" dirty="0" smtClean="0"/>
              <a:t>Matrix</a:t>
            </a:r>
          </a:p>
          <a:p>
            <a:endParaRPr lang="en-US" sz="2000" dirty="0"/>
          </a:p>
          <a:p>
            <a:pPr marL="285750" indent="-285750">
              <a:buFont typeface="Wingdings" charset="2"/>
              <a:buChar char="Ø"/>
            </a:pPr>
            <a:r>
              <a:rPr lang="en-US" sz="2000" dirty="0"/>
              <a:t>Improvement of the Data Management Principles using the CEOS Maturity Matrix </a:t>
            </a:r>
            <a:endParaRPr lang="en-US" dirty="0"/>
          </a:p>
          <a:p>
            <a:endParaRPr lang="en-US" dirty="0"/>
          </a:p>
        </p:txBody>
      </p:sp>
      <p:sp>
        <p:nvSpPr>
          <p:cNvPr id="3" name="Rounded Rectangle 2"/>
          <p:cNvSpPr/>
          <p:nvPr/>
        </p:nvSpPr>
        <p:spPr>
          <a:xfrm>
            <a:off x="533400" y="4572000"/>
            <a:ext cx="7620000" cy="914400"/>
          </a:xfrm>
          <a:prstGeom prst="roundRect">
            <a:avLst/>
          </a:prstGeom>
          <a:noFill/>
          <a:ln w="76200" cap="flat" cmpd="sng">
            <a:solidFill>
              <a:schemeClr val="accent3">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6458424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7" y="304800"/>
            <a:ext cx="8812916" cy="672525"/>
          </a:xfrm>
        </p:spPr>
        <p:txBody>
          <a:bodyPr/>
          <a:lstStyle/>
          <a:p>
            <a:pPr algn="ctr" defTabSz="457200">
              <a:spcBef>
                <a:spcPts val="500"/>
              </a:spcBef>
              <a:buSzPct val="100000"/>
              <a:buFont typeface="Arial"/>
              <a:buNone/>
            </a:pPr>
            <a:r>
              <a:rPr lang="en-US" sz="2400" b="1" dirty="0" smtClean="0">
                <a:solidFill>
                  <a:schemeClr val="bg1"/>
                </a:solidFill>
                <a:latin typeface="+mj-lt"/>
              </a:rPr>
              <a:t>WGISS Contribution to DMP Evolution</a:t>
            </a:r>
            <a:endParaRPr lang="en-US" sz="2400" b="1" dirty="0">
              <a:solidFill>
                <a:schemeClr val="bg1"/>
              </a:solidFill>
              <a:latin typeface="+mj-lt"/>
            </a:endParaRPr>
          </a:p>
        </p:txBody>
      </p:sp>
      <p:pic>
        <p:nvPicPr>
          <p:cNvPr id="3" name="Picture 2"/>
          <p:cNvPicPr>
            <a:picLocks noChangeAspect="1"/>
          </p:cNvPicPr>
          <p:nvPr/>
        </p:nvPicPr>
        <p:blipFill>
          <a:blip r:embed="rId3"/>
          <a:stretch>
            <a:fillRect/>
          </a:stretch>
        </p:blipFill>
        <p:spPr>
          <a:xfrm>
            <a:off x="0" y="1158028"/>
            <a:ext cx="9144000" cy="4981433"/>
          </a:xfrm>
          <a:prstGeom prst="rect">
            <a:avLst/>
          </a:prstGeom>
        </p:spPr>
      </p:pic>
      <p:grpSp>
        <p:nvGrpSpPr>
          <p:cNvPr id="14" name="Group 13"/>
          <p:cNvGrpSpPr/>
          <p:nvPr/>
        </p:nvGrpSpPr>
        <p:grpSpPr>
          <a:xfrm>
            <a:off x="812800" y="1549400"/>
            <a:ext cx="8331200" cy="4584700"/>
            <a:chOff x="812800" y="1549400"/>
            <a:chExt cx="8331200" cy="4584700"/>
          </a:xfrm>
          <a:solidFill>
            <a:schemeClr val="tx2">
              <a:lumMod val="40000"/>
              <a:lumOff val="60000"/>
            </a:schemeClr>
          </a:solidFill>
        </p:grpSpPr>
        <p:sp>
          <p:nvSpPr>
            <p:cNvPr id="5" name="Rectangle 4"/>
            <p:cNvSpPr/>
            <p:nvPr/>
          </p:nvSpPr>
          <p:spPr>
            <a:xfrm rot="16200000">
              <a:off x="-1066800" y="3441700"/>
              <a:ext cx="4546600" cy="7874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rot="5400000">
              <a:off x="298450" y="2863850"/>
              <a:ext cx="3556000" cy="9525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16200000">
              <a:off x="704850" y="3397250"/>
              <a:ext cx="4546600" cy="8509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16200000">
              <a:off x="2044700" y="2921000"/>
              <a:ext cx="3543300" cy="8509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rot="16200000">
              <a:off x="4406900" y="1409700"/>
              <a:ext cx="596900" cy="9271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16200000">
              <a:off x="3937000" y="2819400"/>
              <a:ext cx="3543300" cy="10541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16200000">
              <a:off x="4876800" y="2921000"/>
              <a:ext cx="3543300" cy="8509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5365750" y="3295650"/>
              <a:ext cx="4546600" cy="11303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6200000">
              <a:off x="6400800" y="3378200"/>
              <a:ext cx="4546600" cy="9398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3224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thank you languages 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9524999" cy="735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11934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0" descr="http://www.earthobservations.org/images/logos/it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690582"/>
            <a:ext cx="1416193" cy="7361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1312608"/>
            <a:ext cx="9144000" cy="2339102"/>
          </a:xfrm>
          <a:prstGeom prst="rect">
            <a:avLst/>
          </a:prstGeom>
          <a:noFill/>
        </p:spPr>
        <p:txBody>
          <a:bodyPr wrap="square" rtlCol="0">
            <a:spAutoFit/>
          </a:bodyPr>
          <a:lstStyle/>
          <a:p>
            <a:pPr marL="342900" indent="-342900">
              <a:buFont typeface="Arial"/>
              <a:buChar char="•"/>
            </a:pPr>
            <a:r>
              <a:rPr lang="en-US" sz="1600" dirty="0" smtClean="0">
                <a:latin typeface="+mn-lt"/>
              </a:rPr>
              <a:t>Start Date: April 2014</a:t>
            </a:r>
          </a:p>
          <a:p>
            <a:pPr marL="342900" indent="-342900">
              <a:buFont typeface="Arial"/>
              <a:buChar char="•"/>
            </a:pPr>
            <a:endParaRPr lang="en-US" sz="600" dirty="0" smtClean="0">
              <a:latin typeface="+mn-lt"/>
            </a:endParaRPr>
          </a:p>
          <a:p>
            <a:pPr marL="342900" indent="-342900">
              <a:buFont typeface="Arial"/>
              <a:buChar char="•"/>
            </a:pPr>
            <a:r>
              <a:rPr lang="en-US" sz="1600" dirty="0" smtClean="0">
                <a:latin typeface="+mn-lt"/>
              </a:rPr>
              <a:t>GEOSS Data Management Principles Document</a:t>
            </a:r>
          </a:p>
          <a:p>
            <a:pPr marL="800100" lvl="1" indent="-342900">
              <a:buFont typeface="Wingdings" charset="2"/>
              <a:buChar char="Ø"/>
            </a:pPr>
            <a:r>
              <a:rPr lang="en-US" sz="1600" dirty="0" smtClean="0">
                <a:latin typeface="+mn-lt"/>
              </a:rPr>
              <a:t>Preliminary version reviewed by </a:t>
            </a:r>
            <a:r>
              <a:rPr lang="en-US" altLang="ja-JP" sz="1600" dirty="0" smtClean="0">
                <a:latin typeface="+mn-lt"/>
              </a:rPr>
              <a:t>GEO-XI</a:t>
            </a:r>
            <a:r>
              <a:rPr lang="en-US" sz="1600" dirty="0" smtClean="0">
                <a:latin typeface="+mn-lt"/>
              </a:rPr>
              <a:t> in </a:t>
            </a:r>
            <a:r>
              <a:rPr lang="en-US" altLang="ja-JP" sz="1600" dirty="0" smtClean="0">
                <a:latin typeface="+mn-lt"/>
              </a:rPr>
              <a:t>November</a:t>
            </a:r>
            <a:r>
              <a:rPr lang="en-US" sz="1600" dirty="0" smtClean="0">
                <a:latin typeface="+mn-lt"/>
              </a:rPr>
              <a:t> 2014</a:t>
            </a:r>
          </a:p>
          <a:p>
            <a:pPr marL="800100" lvl="1" indent="-342900">
              <a:buFont typeface="Wingdings" charset="2"/>
              <a:buChar char="Ø"/>
            </a:pPr>
            <a:r>
              <a:rPr lang="en-US" sz="1600" dirty="0" smtClean="0">
                <a:latin typeface="+mn-lt"/>
              </a:rPr>
              <a:t>Incorporated in GEO Strategic Plan 2016-2025</a:t>
            </a:r>
          </a:p>
          <a:p>
            <a:pPr marL="1257300" lvl="2" indent="-342900">
              <a:buFont typeface="Courier New"/>
              <a:buChar char="o"/>
            </a:pPr>
            <a:r>
              <a:rPr lang="en-US" sz="1600" dirty="0" smtClean="0">
                <a:latin typeface="+mn-lt"/>
              </a:rPr>
              <a:t>Short Version on Page 12 and Long Version in Reference Document</a:t>
            </a:r>
            <a:endParaRPr lang="en-US" sz="1600" dirty="0">
              <a:latin typeface="+mn-lt"/>
            </a:endParaRPr>
          </a:p>
          <a:p>
            <a:pPr marL="342900" indent="-342900">
              <a:buFont typeface="Arial"/>
              <a:buChar char="•"/>
            </a:pPr>
            <a:endParaRPr lang="en-US" sz="600" dirty="0" smtClean="0"/>
          </a:p>
          <a:p>
            <a:pPr marL="342900" indent="-342900">
              <a:buFont typeface="Arial"/>
              <a:buChar char="•"/>
            </a:pPr>
            <a:r>
              <a:rPr lang="en-US" sz="1600" dirty="0" smtClean="0">
                <a:latin typeface="+mn-lt"/>
              </a:rPr>
              <a:t>GEOSS Data Management Principles Implementation Guidelines</a:t>
            </a:r>
          </a:p>
          <a:p>
            <a:pPr marL="800100" lvl="1" indent="-342900">
              <a:buFont typeface="Wingdings" charset="2"/>
              <a:buChar char="Ø"/>
            </a:pPr>
            <a:r>
              <a:rPr lang="en-US" sz="1600" dirty="0" smtClean="0">
                <a:latin typeface="+mn-lt"/>
              </a:rPr>
              <a:t>Preliminary Version is GEO-XII Document 10 (40 pages)</a:t>
            </a:r>
            <a:endParaRPr lang="en-US" sz="1600" dirty="0">
              <a:latin typeface="+mn-lt"/>
            </a:endParaRPr>
          </a:p>
          <a:p>
            <a:pPr marL="342900" indent="-342900">
              <a:buFont typeface="Arial"/>
              <a:buChar char="•"/>
            </a:pPr>
            <a:endParaRPr lang="en-US" sz="600" dirty="0" smtClean="0"/>
          </a:p>
          <a:p>
            <a:pPr marL="342900" indent="-342900">
              <a:buFont typeface="Arial"/>
              <a:buChar char="•"/>
            </a:pPr>
            <a:r>
              <a:rPr lang="en-US" sz="1600" dirty="0" smtClean="0">
                <a:latin typeface="+mn-lt"/>
              </a:rPr>
              <a:t>DMPTF Members and Partners</a:t>
            </a:r>
          </a:p>
        </p:txBody>
      </p:sp>
      <p:pic>
        <p:nvPicPr>
          <p:cNvPr id="7" name="Picture 2" descr="http://www.earthobservations.org/images/logos/ce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322430"/>
            <a:ext cx="1344395" cy="6987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earthobservations.org/images/logos/codat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3394438"/>
            <a:ext cx="1594362" cy="4888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www.earthobservations.org/images/logos/cospa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322430"/>
            <a:ext cx="648072" cy="7014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www.earthobservations.org/images/logos/e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7" y="4042510"/>
            <a:ext cx="1185491" cy="6161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http://www.earthobservations.org/images/logos/iee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368" y="4834598"/>
            <a:ext cx="1070353" cy="5563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4" descr="http://www.earthobservations.org/images/logos/wm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32040" y="6058734"/>
            <a:ext cx="1194147" cy="6206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6" descr="http://www.earthobservations.org/images/logos/wd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40352" y="5442520"/>
            <a:ext cx="1089817" cy="6076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http://www.earthobservations.org/images/logos/esip.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28384" y="4167430"/>
            <a:ext cx="921903" cy="4511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http://www.earthobservations.org/images/logos/og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04048" y="5554678"/>
            <a:ext cx="876216" cy="4554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0" descr="https://rd-alliance.org/sites/default/files/styles/medium/public/RDA_Logo_0_0.jpg?itok=3Ddn0ie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61912" y="5482670"/>
            <a:ext cx="1018400" cy="648072"/>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14"/>
          <a:stretch>
            <a:fillRect/>
          </a:stretch>
        </p:blipFill>
        <p:spPr>
          <a:xfrm>
            <a:off x="3442963" y="5449659"/>
            <a:ext cx="648072" cy="437198"/>
          </a:xfrm>
          <a:prstGeom prst="rect">
            <a:avLst/>
          </a:prstGeom>
        </p:spPr>
      </p:pic>
      <p:pic>
        <p:nvPicPr>
          <p:cNvPr id="6" name="図 5"/>
          <p:cNvPicPr>
            <a:picLocks noChangeAspect="1"/>
          </p:cNvPicPr>
          <p:nvPr/>
        </p:nvPicPr>
        <p:blipFill>
          <a:blip r:embed="rId15"/>
          <a:stretch>
            <a:fillRect/>
          </a:stretch>
        </p:blipFill>
        <p:spPr>
          <a:xfrm>
            <a:off x="539552" y="3816565"/>
            <a:ext cx="684411" cy="454858"/>
          </a:xfrm>
          <a:prstGeom prst="rect">
            <a:avLst/>
          </a:prstGeom>
        </p:spPr>
      </p:pic>
      <p:pic>
        <p:nvPicPr>
          <p:cNvPr id="10" name="図 9"/>
          <p:cNvPicPr>
            <a:picLocks noChangeAspect="1"/>
          </p:cNvPicPr>
          <p:nvPr/>
        </p:nvPicPr>
        <p:blipFill>
          <a:blip r:embed="rId16"/>
          <a:stretch>
            <a:fillRect/>
          </a:stretch>
        </p:blipFill>
        <p:spPr>
          <a:xfrm>
            <a:off x="1475656" y="3816565"/>
            <a:ext cx="696767" cy="432048"/>
          </a:xfrm>
          <a:prstGeom prst="rect">
            <a:avLst/>
          </a:prstGeom>
        </p:spPr>
      </p:pic>
      <p:pic>
        <p:nvPicPr>
          <p:cNvPr id="21" name="図 20"/>
          <p:cNvPicPr>
            <a:picLocks noChangeAspect="1"/>
          </p:cNvPicPr>
          <p:nvPr/>
        </p:nvPicPr>
        <p:blipFill>
          <a:blip r:embed="rId17"/>
          <a:stretch>
            <a:fillRect/>
          </a:stretch>
        </p:blipFill>
        <p:spPr>
          <a:xfrm>
            <a:off x="3419872" y="3816565"/>
            <a:ext cx="684411" cy="454858"/>
          </a:xfrm>
          <a:prstGeom prst="rect">
            <a:avLst/>
          </a:prstGeom>
        </p:spPr>
      </p:pic>
      <p:pic>
        <p:nvPicPr>
          <p:cNvPr id="24" name="図 23"/>
          <p:cNvPicPr>
            <a:picLocks noChangeAspect="1"/>
          </p:cNvPicPr>
          <p:nvPr/>
        </p:nvPicPr>
        <p:blipFill>
          <a:blip r:embed="rId18"/>
          <a:stretch>
            <a:fillRect/>
          </a:stretch>
        </p:blipFill>
        <p:spPr>
          <a:xfrm>
            <a:off x="539552" y="4608653"/>
            <a:ext cx="684411" cy="454858"/>
          </a:xfrm>
          <a:prstGeom prst="rect">
            <a:avLst/>
          </a:prstGeom>
        </p:spPr>
      </p:pic>
      <p:pic>
        <p:nvPicPr>
          <p:cNvPr id="25" name="図 24"/>
          <p:cNvPicPr>
            <a:picLocks noChangeAspect="1"/>
          </p:cNvPicPr>
          <p:nvPr/>
        </p:nvPicPr>
        <p:blipFill>
          <a:blip r:embed="rId19"/>
          <a:stretch>
            <a:fillRect/>
          </a:stretch>
        </p:blipFill>
        <p:spPr>
          <a:xfrm>
            <a:off x="1475656" y="4608653"/>
            <a:ext cx="684411" cy="454858"/>
          </a:xfrm>
          <a:prstGeom prst="rect">
            <a:avLst/>
          </a:prstGeom>
        </p:spPr>
      </p:pic>
      <p:pic>
        <p:nvPicPr>
          <p:cNvPr id="26" name="図 25"/>
          <p:cNvPicPr>
            <a:picLocks noChangeAspect="1"/>
          </p:cNvPicPr>
          <p:nvPr/>
        </p:nvPicPr>
        <p:blipFill>
          <a:blip r:embed="rId20"/>
          <a:stretch>
            <a:fillRect/>
          </a:stretch>
        </p:blipFill>
        <p:spPr>
          <a:xfrm>
            <a:off x="2411760" y="4608653"/>
            <a:ext cx="684411" cy="454858"/>
          </a:xfrm>
          <a:prstGeom prst="rect">
            <a:avLst/>
          </a:prstGeom>
        </p:spPr>
      </p:pic>
      <p:pic>
        <p:nvPicPr>
          <p:cNvPr id="27" name="図 26"/>
          <p:cNvPicPr>
            <a:picLocks noChangeAspect="1"/>
          </p:cNvPicPr>
          <p:nvPr/>
        </p:nvPicPr>
        <p:blipFill>
          <a:blip r:embed="rId21"/>
          <a:stretch>
            <a:fillRect/>
          </a:stretch>
        </p:blipFill>
        <p:spPr>
          <a:xfrm>
            <a:off x="3419872" y="4608653"/>
            <a:ext cx="684411" cy="446770"/>
          </a:xfrm>
          <a:prstGeom prst="rect">
            <a:avLst/>
          </a:prstGeom>
        </p:spPr>
      </p:pic>
      <p:pic>
        <p:nvPicPr>
          <p:cNvPr id="28" name="図 27"/>
          <p:cNvPicPr>
            <a:picLocks noChangeAspect="1"/>
          </p:cNvPicPr>
          <p:nvPr/>
        </p:nvPicPr>
        <p:blipFill>
          <a:blip r:embed="rId22"/>
          <a:stretch>
            <a:fillRect/>
          </a:stretch>
        </p:blipFill>
        <p:spPr>
          <a:xfrm>
            <a:off x="539552" y="5449939"/>
            <a:ext cx="684411" cy="454858"/>
          </a:xfrm>
          <a:prstGeom prst="rect">
            <a:avLst/>
          </a:prstGeom>
        </p:spPr>
      </p:pic>
      <p:pic>
        <p:nvPicPr>
          <p:cNvPr id="29" name="図 28"/>
          <p:cNvPicPr>
            <a:picLocks noChangeAspect="1"/>
          </p:cNvPicPr>
          <p:nvPr/>
        </p:nvPicPr>
        <p:blipFill>
          <a:blip r:embed="rId23"/>
          <a:stretch>
            <a:fillRect/>
          </a:stretch>
        </p:blipFill>
        <p:spPr>
          <a:xfrm>
            <a:off x="1475656" y="5446921"/>
            <a:ext cx="684411" cy="454858"/>
          </a:xfrm>
          <a:prstGeom prst="rect">
            <a:avLst/>
          </a:prstGeom>
        </p:spPr>
      </p:pic>
      <p:pic>
        <p:nvPicPr>
          <p:cNvPr id="30" name="図 29"/>
          <p:cNvPicPr>
            <a:picLocks noChangeAspect="1"/>
          </p:cNvPicPr>
          <p:nvPr/>
        </p:nvPicPr>
        <p:blipFill>
          <a:blip r:embed="rId24"/>
          <a:stretch>
            <a:fillRect/>
          </a:stretch>
        </p:blipFill>
        <p:spPr>
          <a:xfrm>
            <a:off x="2446395" y="5445514"/>
            <a:ext cx="648072" cy="430707"/>
          </a:xfrm>
          <a:prstGeom prst="rect">
            <a:avLst/>
          </a:prstGeom>
        </p:spPr>
      </p:pic>
      <p:pic>
        <p:nvPicPr>
          <p:cNvPr id="31" name="図 30"/>
          <p:cNvPicPr>
            <a:picLocks noChangeAspect="1"/>
          </p:cNvPicPr>
          <p:nvPr/>
        </p:nvPicPr>
        <p:blipFill>
          <a:blip r:embed="rId25"/>
          <a:stretch>
            <a:fillRect/>
          </a:stretch>
        </p:blipFill>
        <p:spPr>
          <a:xfrm>
            <a:off x="2411760" y="3816565"/>
            <a:ext cx="684411" cy="454858"/>
          </a:xfrm>
          <a:prstGeom prst="rect">
            <a:avLst/>
          </a:prstGeom>
        </p:spPr>
      </p:pic>
      <p:pic>
        <p:nvPicPr>
          <p:cNvPr id="2" name="図 1"/>
          <p:cNvPicPr>
            <a:picLocks noChangeAspect="1"/>
          </p:cNvPicPr>
          <p:nvPr/>
        </p:nvPicPr>
        <p:blipFill>
          <a:blip r:embed="rId26"/>
          <a:stretch>
            <a:fillRect/>
          </a:stretch>
        </p:blipFill>
        <p:spPr>
          <a:xfrm>
            <a:off x="574187" y="6182625"/>
            <a:ext cx="648072" cy="430707"/>
          </a:xfrm>
          <a:prstGeom prst="rect">
            <a:avLst/>
          </a:prstGeom>
        </p:spPr>
      </p:pic>
      <p:pic>
        <p:nvPicPr>
          <p:cNvPr id="32" name="Picture 18" descr="http://www.earthobservations.org/images/logos/icsu.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60032" y="4834598"/>
            <a:ext cx="1573916" cy="534538"/>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28"/>
          <a:stretch>
            <a:fillRect/>
          </a:stretch>
        </p:blipFill>
        <p:spPr>
          <a:xfrm>
            <a:off x="5076056" y="4161717"/>
            <a:ext cx="1063230" cy="456857"/>
          </a:xfrm>
          <a:prstGeom prst="rect">
            <a:avLst/>
          </a:prstGeom>
        </p:spPr>
      </p:pic>
      <p:sp>
        <p:nvSpPr>
          <p:cNvPr id="5" name="Rectangle 4"/>
          <p:cNvSpPr/>
          <p:nvPr/>
        </p:nvSpPr>
        <p:spPr>
          <a:xfrm>
            <a:off x="1024199" y="0"/>
            <a:ext cx="7357801" cy="1107996"/>
          </a:xfrm>
          <a:prstGeom prst="rect">
            <a:avLst/>
          </a:prstGeom>
        </p:spPr>
        <p:txBody>
          <a:bodyPr/>
          <a:lstStyle/>
          <a:p>
            <a:pPr algn="ctr">
              <a:spcBef>
                <a:spcPts val="500"/>
              </a:spcBef>
              <a:buSzPct val="100000"/>
              <a:buFont typeface="Arial"/>
              <a:buNone/>
            </a:pPr>
            <a:r>
              <a:rPr lang="en-US" sz="2400" b="1" dirty="0">
                <a:solidFill>
                  <a:schemeClr val="bg1"/>
                </a:solidFill>
                <a:latin typeface="+mj-lt"/>
                <a:ea typeface="Arial Bold"/>
                <a:cs typeface="Arial Bold"/>
                <a:sym typeface="Arial Bold"/>
              </a:rPr>
              <a:t>The GEOSS Data Management Principles </a:t>
            </a:r>
          </a:p>
          <a:p>
            <a:pPr algn="ctr">
              <a:spcBef>
                <a:spcPts val="500"/>
              </a:spcBef>
              <a:buSzPct val="100000"/>
              <a:buFont typeface="Arial"/>
              <a:buNone/>
            </a:pPr>
            <a:r>
              <a:rPr lang="en-US" sz="2400" b="1" dirty="0">
                <a:solidFill>
                  <a:schemeClr val="bg1"/>
                </a:solidFill>
                <a:latin typeface="+mj-lt"/>
                <a:ea typeface="Arial Bold"/>
                <a:cs typeface="Arial Bold"/>
                <a:sym typeface="Arial Bold"/>
              </a:rPr>
              <a:t>Implementation Guidelines</a:t>
            </a:r>
          </a:p>
        </p:txBody>
      </p:sp>
    </p:spTree>
    <p:extLst>
      <p:ext uri="{BB962C8B-B14F-4D97-AF65-F5344CB8AC3E}">
        <p14:creationId xmlns:p14="http://schemas.microsoft.com/office/powerpoint/2010/main" val="220355744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86" y="1772816"/>
            <a:ext cx="1368152" cy="91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openacces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780928"/>
            <a:ext cx="2038488" cy="871687"/>
          </a:xfrm>
          <a:prstGeom prst="rect">
            <a:avLst/>
          </a:prstGeom>
        </p:spPr>
      </p:pic>
      <p:sp>
        <p:nvSpPr>
          <p:cNvPr id="5" name="TextBox 4"/>
          <p:cNvSpPr txBox="1"/>
          <p:nvPr/>
        </p:nvSpPr>
        <p:spPr>
          <a:xfrm>
            <a:off x="218274" y="243685"/>
            <a:ext cx="9144000" cy="430887"/>
          </a:xfrm>
          <a:prstGeom prst="rect">
            <a:avLst/>
          </a:prstGeom>
        </p:spPr>
        <p:txBody>
          <a:bodyPr/>
          <a:lstStyle>
            <a:lvl1pPr algn="ctr">
              <a:spcBef>
                <a:spcPts val="500"/>
              </a:spcBef>
              <a:buSzPct val="100000"/>
              <a:buFont typeface="Arial"/>
              <a:buNone/>
              <a:defRPr sz="2400" b="1">
                <a:solidFill>
                  <a:schemeClr val="bg1"/>
                </a:solidFill>
                <a:latin typeface="+mj-lt"/>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r>
              <a:rPr lang="en-US" dirty="0"/>
              <a:t>Data Management Principles</a:t>
            </a:r>
          </a:p>
        </p:txBody>
      </p:sp>
      <p:pic>
        <p:nvPicPr>
          <p:cNvPr id="14"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3645024"/>
            <a:ext cx="1930333" cy="95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bwMode="auto">
          <a:xfrm flipH="1">
            <a:off x="107504" y="3645024"/>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2195736" y="3573016"/>
            <a:ext cx="7279398" cy="954107"/>
          </a:xfrm>
          <a:prstGeom prst="rect">
            <a:avLst/>
          </a:prstGeom>
          <a:noFill/>
        </p:spPr>
        <p:txBody>
          <a:bodyPr wrap="square" rtlCol="0">
            <a:spAutoFit/>
          </a:bodyPr>
          <a:lstStyle/>
          <a:p>
            <a:r>
              <a:rPr lang="en-US" sz="2000" b="1" dirty="0" smtClean="0">
                <a:solidFill>
                  <a:srgbClr val="FF0000"/>
                </a:solidFill>
                <a:latin typeface="+mn-lt"/>
              </a:rPr>
              <a:t>USABILITY</a:t>
            </a:r>
          </a:p>
          <a:p>
            <a:r>
              <a:rPr lang="en-US" b="1" dirty="0" smtClean="0">
                <a:solidFill>
                  <a:srgbClr val="008000"/>
                </a:solidFill>
                <a:latin typeface="+mn-lt"/>
              </a:rPr>
              <a:t>DMP-3:</a:t>
            </a:r>
            <a:r>
              <a:rPr lang="en-US" dirty="0" smtClean="0">
                <a:latin typeface="+mn-lt"/>
              </a:rPr>
              <a:t>  </a:t>
            </a:r>
            <a:r>
              <a:rPr lang="en-US" dirty="0">
                <a:latin typeface="+mn-lt"/>
              </a:rPr>
              <a:t>E</a:t>
            </a:r>
            <a:r>
              <a:rPr lang="en-US" dirty="0" smtClean="0">
                <a:latin typeface="+mn-lt"/>
              </a:rPr>
              <a:t>ncoding                 </a:t>
            </a:r>
            <a:r>
              <a:rPr lang="en-US" b="1" dirty="0" smtClean="0">
                <a:solidFill>
                  <a:srgbClr val="008000"/>
                </a:solidFill>
                <a:latin typeface="+mn-lt"/>
              </a:rPr>
              <a:t>DMP-4:</a:t>
            </a:r>
            <a:r>
              <a:rPr lang="en-US" dirty="0" smtClean="0">
                <a:latin typeface="+mn-lt"/>
              </a:rPr>
              <a:t>  Documentation</a:t>
            </a:r>
          </a:p>
          <a:p>
            <a:r>
              <a:rPr lang="en-US" b="1" dirty="0" smtClean="0">
                <a:solidFill>
                  <a:srgbClr val="008000"/>
                </a:solidFill>
                <a:latin typeface="+mn-lt"/>
              </a:rPr>
              <a:t>DMP-5:</a:t>
            </a:r>
            <a:r>
              <a:rPr lang="en-US" dirty="0" smtClean="0">
                <a:latin typeface="+mn-lt"/>
              </a:rPr>
              <a:t>  </a:t>
            </a:r>
            <a:r>
              <a:rPr lang="en-US" dirty="0">
                <a:latin typeface="+mn-lt"/>
              </a:rPr>
              <a:t>T</a:t>
            </a:r>
            <a:r>
              <a:rPr lang="en-US" dirty="0" smtClean="0">
                <a:latin typeface="+mn-lt"/>
              </a:rPr>
              <a:t>raceability              </a:t>
            </a:r>
            <a:r>
              <a:rPr lang="en-US" b="1" dirty="0" smtClean="0">
                <a:solidFill>
                  <a:srgbClr val="008000"/>
                </a:solidFill>
                <a:latin typeface="+mn-lt"/>
              </a:rPr>
              <a:t>DMP-6:</a:t>
            </a:r>
            <a:r>
              <a:rPr lang="en-US" dirty="0" smtClean="0">
                <a:latin typeface="+mn-lt"/>
              </a:rPr>
              <a:t>  Quality</a:t>
            </a:r>
          </a:p>
        </p:txBody>
      </p:sp>
      <p:sp>
        <p:nvSpPr>
          <p:cNvPr id="7" name="TextBox 6"/>
          <p:cNvSpPr txBox="1"/>
          <p:nvPr/>
        </p:nvSpPr>
        <p:spPr>
          <a:xfrm>
            <a:off x="2195148" y="1772816"/>
            <a:ext cx="5874550" cy="677108"/>
          </a:xfrm>
          <a:prstGeom prst="rect">
            <a:avLst/>
          </a:prstGeom>
          <a:noFill/>
        </p:spPr>
        <p:txBody>
          <a:bodyPr wrap="none" rtlCol="0">
            <a:spAutoFit/>
          </a:bodyPr>
          <a:lstStyle/>
          <a:p>
            <a:r>
              <a:rPr lang="en-US" sz="2000" b="1" dirty="0" smtClean="0">
                <a:solidFill>
                  <a:srgbClr val="FF0000"/>
                </a:solidFill>
                <a:latin typeface="+mn-lt"/>
              </a:rPr>
              <a:t>DISCOVERABILITY</a:t>
            </a:r>
          </a:p>
          <a:p>
            <a:r>
              <a:rPr lang="en-US" b="1" dirty="0" smtClean="0">
                <a:solidFill>
                  <a:srgbClr val="008000"/>
                </a:solidFill>
                <a:latin typeface="+mn-lt"/>
              </a:rPr>
              <a:t>DMP-1:</a:t>
            </a:r>
            <a:r>
              <a:rPr lang="en-US" dirty="0" smtClean="0">
                <a:latin typeface="+mn-lt"/>
              </a:rPr>
              <a:t>  Data and metadata will be discoverable</a:t>
            </a:r>
            <a:endParaRPr lang="en-US" dirty="0">
              <a:latin typeface="+mn-lt"/>
            </a:endParaRPr>
          </a:p>
        </p:txBody>
      </p:sp>
      <p:sp>
        <p:nvSpPr>
          <p:cNvPr id="3" name="TextBox 2"/>
          <p:cNvSpPr txBox="1"/>
          <p:nvPr/>
        </p:nvSpPr>
        <p:spPr>
          <a:xfrm>
            <a:off x="2183260" y="2780928"/>
            <a:ext cx="6122064" cy="677108"/>
          </a:xfrm>
          <a:prstGeom prst="rect">
            <a:avLst/>
          </a:prstGeom>
          <a:noFill/>
        </p:spPr>
        <p:txBody>
          <a:bodyPr wrap="none" rtlCol="0">
            <a:spAutoFit/>
          </a:bodyPr>
          <a:lstStyle/>
          <a:p>
            <a:r>
              <a:rPr lang="en-US" sz="2000" b="1" dirty="0" smtClean="0">
                <a:solidFill>
                  <a:srgbClr val="FF0000"/>
                </a:solidFill>
                <a:latin typeface="+mn-lt"/>
              </a:rPr>
              <a:t>ACCESSIBILITY</a:t>
            </a:r>
          </a:p>
          <a:p>
            <a:r>
              <a:rPr lang="en-US" b="1" dirty="0" smtClean="0">
                <a:solidFill>
                  <a:srgbClr val="008000"/>
                </a:solidFill>
                <a:latin typeface="+mn-lt"/>
              </a:rPr>
              <a:t>DMP-2:</a:t>
            </a:r>
            <a:r>
              <a:rPr lang="en-US" dirty="0" smtClean="0">
                <a:latin typeface="+mn-lt"/>
              </a:rPr>
              <a:t>  Data will be accessible via online services </a:t>
            </a:r>
            <a:endParaRPr lang="en-US" dirty="0">
              <a:latin typeface="+mn-lt"/>
            </a:endParaRPr>
          </a:p>
        </p:txBody>
      </p:sp>
      <p:cxnSp>
        <p:nvCxnSpPr>
          <p:cNvPr id="16" name="Straight Connector 15"/>
          <p:cNvCxnSpPr/>
          <p:nvPr/>
        </p:nvCxnSpPr>
        <p:spPr bwMode="auto">
          <a:xfrm flipH="1">
            <a:off x="0" y="465313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675538"/>
            <a:ext cx="1313537" cy="870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58" y="5643966"/>
            <a:ext cx="1375939" cy="103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bwMode="auto">
          <a:xfrm flipH="1">
            <a:off x="179512" y="2708920"/>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H="1">
            <a:off x="179512" y="177281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a:off x="0" y="556459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2165667" y="4675538"/>
            <a:ext cx="7236296" cy="677108"/>
          </a:xfrm>
          <a:prstGeom prst="rect">
            <a:avLst/>
          </a:prstGeom>
          <a:noFill/>
        </p:spPr>
        <p:txBody>
          <a:bodyPr wrap="square" rtlCol="0">
            <a:spAutoFit/>
          </a:bodyPr>
          <a:lstStyle/>
          <a:p>
            <a:r>
              <a:rPr lang="en-US" sz="2000" b="1" dirty="0" smtClean="0">
                <a:solidFill>
                  <a:srgbClr val="FF0000"/>
                </a:solidFill>
                <a:latin typeface="+mn-lt"/>
              </a:rPr>
              <a:t>PRESERVATION</a:t>
            </a:r>
          </a:p>
          <a:p>
            <a:r>
              <a:rPr lang="en-US" b="1" dirty="0" smtClean="0">
                <a:solidFill>
                  <a:srgbClr val="008000"/>
                </a:solidFill>
                <a:latin typeface="+mn-lt"/>
              </a:rPr>
              <a:t>DMP-7</a:t>
            </a:r>
            <a:r>
              <a:rPr lang="en-US" b="1" dirty="0" smtClean="0">
                <a:latin typeface="+mn-lt"/>
              </a:rPr>
              <a:t>:</a:t>
            </a:r>
            <a:r>
              <a:rPr lang="en-US" dirty="0" smtClean="0">
                <a:latin typeface="+mn-lt"/>
              </a:rPr>
              <a:t>  Preservation             </a:t>
            </a:r>
            <a:r>
              <a:rPr lang="en-US" b="1" dirty="0" smtClean="0">
                <a:solidFill>
                  <a:srgbClr val="008000"/>
                </a:solidFill>
                <a:latin typeface="+mn-lt"/>
              </a:rPr>
              <a:t>DMP-8:</a:t>
            </a:r>
            <a:r>
              <a:rPr lang="en-US" dirty="0" smtClean="0">
                <a:latin typeface="+mn-lt"/>
              </a:rPr>
              <a:t>  Verification   </a:t>
            </a:r>
            <a:endParaRPr lang="en-US" dirty="0">
              <a:latin typeface="+mn-lt"/>
            </a:endParaRPr>
          </a:p>
        </p:txBody>
      </p:sp>
      <p:sp>
        <p:nvSpPr>
          <p:cNvPr id="9" name="TextBox 8"/>
          <p:cNvSpPr txBox="1"/>
          <p:nvPr/>
        </p:nvSpPr>
        <p:spPr>
          <a:xfrm>
            <a:off x="2185524" y="5584439"/>
            <a:ext cx="5558395" cy="954107"/>
          </a:xfrm>
          <a:prstGeom prst="rect">
            <a:avLst/>
          </a:prstGeom>
          <a:noFill/>
        </p:spPr>
        <p:txBody>
          <a:bodyPr wrap="none" rtlCol="0">
            <a:spAutoFit/>
          </a:bodyPr>
          <a:lstStyle/>
          <a:p>
            <a:r>
              <a:rPr lang="en-US" sz="2000" b="1" dirty="0" smtClean="0">
                <a:solidFill>
                  <a:srgbClr val="FF0000"/>
                </a:solidFill>
                <a:latin typeface="+mn-lt"/>
              </a:rPr>
              <a:t>CURATION</a:t>
            </a:r>
          </a:p>
          <a:p>
            <a:r>
              <a:rPr lang="en-US" b="1" dirty="0" smtClean="0">
                <a:solidFill>
                  <a:srgbClr val="008000"/>
                </a:solidFill>
                <a:latin typeface="+mn-lt"/>
              </a:rPr>
              <a:t>DMP 9:</a:t>
            </a:r>
            <a:r>
              <a:rPr lang="en-US" dirty="0" smtClean="0">
                <a:latin typeface="+mn-lt"/>
              </a:rPr>
              <a:t>  Review and reprocessing</a:t>
            </a:r>
          </a:p>
          <a:p>
            <a:r>
              <a:rPr lang="en-US" b="1" dirty="0" smtClean="0">
                <a:solidFill>
                  <a:srgbClr val="008000"/>
                </a:solidFill>
                <a:latin typeface="+mn-lt"/>
              </a:rPr>
              <a:t>DMP 10:</a:t>
            </a:r>
            <a:r>
              <a:rPr lang="en-US" dirty="0" smtClean="0">
                <a:solidFill>
                  <a:srgbClr val="008000"/>
                </a:solidFill>
                <a:latin typeface="+mn-lt"/>
              </a:rPr>
              <a:t>  </a:t>
            </a:r>
            <a:r>
              <a:rPr lang="en-US" dirty="0" smtClean="0">
                <a:latin typeface="+mn-lt"/>
              </a:rPr>
              <a:t>Persistent and resolvable identifiers</a:t>
            </a:r>
            <a:endParaRPr lang="en-US" dirty="0">
              <a:latin typeface="+mn-lt"/>
            </a:endParaRPr>
          </a:p>
        </p:txBody>
      </p:sp>
      <p:sp>
        <p:nvSpPr>
          <p:cNvPr id="2" name="TextBox 1"/>
          <p:cNvSpPr txBox="1"/>
          <p:nvPr/>
        </p:nvSpPr>
        <p:spPr>
          <a:xfrm>
            <a:off x="218275" y="1190539"/>
            <a:ext cx="8558505" cy="584776"/>
          </a:xfrm>
          <a:prstGeom prst="rect">
            <a:avLst/>
          </a:prstGeom>
          <a:noFill/>
        </p:spPr>
        <p:txBody>
          <a:bodyPr wrap="square" rtlCol="0">
            <a:spAutoFit/>
          </a:bodyPr>
          <a:lstStyle/>
          <a:p>
            <a:r>
              <a:rPr lang="en-US" sz="1600" kern="0" dirty="0">
                <a:latin typeface="Arial"/>
                <a:cs typeface="Arial"/>
              </a:rPr>
              <a:t>The value of Earth observations are maximized through </a:t>
            </a:r>
            <a:r>
              <a:rPr lang="en-US" sz="1600" b="1" kern="0" dirty="0">
                <a:latin typeface="Arial"/>
                <a:cs typeface="Arial"/>
              </a:rPr>
              <a:t>data life-cycle management</a:t>
            </a:r>
            <a:r>
              <a:rPr lang="en-US" sz="1600" kern="0" dirty="0">
                <a:latin typeface="Arial"/>
                <a:cs typeface="Arial"/>
              </a:rPr>
              <a:t> based on </a:t>
            </a:r>
            <a:r>
              <a:rPr lang="en-US" sz="1600" b="1" kern="0" dirty="0">
                <a:latin typeface="Arial"/>
                <a:cs typeface="Arial"/>
              </a:rPr>
              <a:t>ten principles </a:t>
            </a:r>
            <a:r>
              <a:rPr lang="en-US" sz="1600" kern="0" dirty="0">
                <a:latin typeface="Arial"/>
                <a:cs typeface="Arial"/>
              </a:rPr>
              <a:t>supporting </a:t>
            </a:r>
            <a:r>
              <a:rPr lang="en-US" sz="1600" b="1" kern="0" dirty="0">
                <a:latin typeface="Arial"/>
                <a:cs typeface="Arial"/>
              </a:rPr>
              <a:t>five themes</a:t>
            </a:r>
            <a:r>
              <a:rPr lang="en-US" sz="1600" kern="0" dirty="0" smtClean="0">
                <a:latin typeface="Arial"/>
                <a:cs typeface="Arial"/>
              </a:rPr>
              <a:t>.</a:t>
            </a:r>
            <a:endParaRPr lang="en-US" sz="1600" dirty="0"/>
          </a:p>
        </p:txBody>
      </p:sp>
    </p:spTree>
    <p:extLst>
      <p:ext uri="{BB962C8B-B14F-4D97-AF65-F5344CB8AC3E}">
        <p14:creationId xmlns:p14="http://schemas.microsoft.com/office/powerpoint/2010/main" val="22351921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0"/>
            <a:ext cx="5943599" cy="1107996"/>
          </a:xfrm>
        </p:spPr>
        <p:txBody>
          <a:bodyPr/>
          <a:lstStyle/>
          <a:p>
            <a:pPr algn="ctr" defTabSz="457200">
              <a:spcBef>
                <a:spcPts val="500"/>
              </a:spcBef>
              <a:buSzPct val="100000"/>
              <a:buFont typeface="Arial"/>
              <a:buNone/>
            </a:pPr>
            <a:r>
              <a:rPr lang="en-US" sz="2000" b="1" dirty="0">
                <a:solidFill>
                  <a:schemeClr val="bg1"/>
                </a:solidFill>
                <a:latin typeface="+mj-lt"/>
              </a:rPr>
              <a:t>Maturity Matrix for Long-Term Scientific Data Stewardship – 2015, </a:t>
            </a:r>
            <a:r>
              <a:rPr lang="en-US" sz="2000" b="1" dirty="0" err="1">
                <a:solidFill>
                  <a:schemeClr val="bg1"/>
                </a:solidFill>
                <a:latin typeface="+mj-lt"/>
              </a:rPr>
              <a:t>Ge</a:t>
            </a:r>
            <a:r>
              <a:rPr lang="en-US" sz="2000" b="1" dirty="0">
                <a:solidFill>
                  <a:schemeClr val="bg1"/>
                </a:solidFill>
                <a:latin typeface="+mj-lt"/>
              </a:rPr>
              <a:t> </a:t>
            </a:r>
            <a:r>
              <a:rPr lang="en-US" sz="2000" b="1" dirty="0" err="1">
                <a:solidFill>
                  <a:schemeClr val="bg1"/>
                </a:solidFill>
                <a:latin typeface="+mj-lt"/>
              </a:rPr>
              <a:t>Peng</a:t>
            </a:r>
            <a:r>
              <a:rPr lang="en-US" sz="2000" b="1" dirty="0">
                <a:solidFill>
                  <a:schemeClr val="bg1"/>
                </a:solidFill>
                <a:latin typeface="+mj-lt"/>
              </a:rPr>
              <a:t> and Jeffrey L. </a:t>
            </a:r>
            <a:r>
              <a:rPr lang="en-US" sz="2000" b="1" dirty="0" err="1" smtClean="0">
                <a:solidFill>
                  <a:schemeClr val="bg1"/>
                </a:solidFill>
                <a:latin typeface="+mj-lt"/>
              </a:rPr>
              <a:t>Privette</a:t>
            </a:r>
            <a:r>
              <a:rPr lang="en-US" sz="2000" b="1" dirty="0">
                <a:solidFill>
                  <a:schemeClr val="bg1"/>
                </a:solidFill>
                <a:latin typeface="+mj-lt"/>
              </a:rPr>
              <a:t> </a:t>
            </a:r>
            <a:r>
              <a:rPr lang="en-US" sz="2000" b="1" dirty="0" smtClean="0">
                <a:solidFill>
                  <a:schemeClr val="bg1"/>
                </a:solidFill>
                <a:latin typeface="+mj-lt"/>
              </a:rPr>
              <a:t>&amp; Others</a:t>
            </a:r>
            <a:endParaRPr lang="en-US" sz="2000" b="1" dirty="0">
              <a:solidFill>
                <a:schemeClr val="bg1"/>
              </a:solidFill>
              <a:latin typeface="+mj-lt"/>
            </a:endParaRPr>
          </a:p>
        </p:txBody>
      </p:sp>
      <p:pic>
        <p:nvPicPr>
          <p:cNvPr id="6" name="Picture 5"/>
          <p:cNvPicPr>
            <a:picLocks noChangeAspect="1"/>
          </p:cNvPicPr>
          <p:nvPr/>
        </p:nvPicPr>
        <p:blipFill>
          <a:blip r:embed="rId3"/>
          <a:stretch>
            <a:fillRect/>
          </a:stretch>
        </p:blipFill>
        <p:spPr>
          <a:xfrm>
            <a:off x="0" y="1389463"/>
            <a:ext cx="9144000" cy="5011337"/>
          </a:xfrm>
          <a:prstGeom prst="rect">
            <a:avLst/>
          </a:prstGeom>
        </p:spPr>
      </p:pic>
    </p:spTree>
    <p:extLst>
      <p:ext uri="{BB962C8B-B14F-4D97-AF65-F5344CB8AC3E}">
        <p14:creationId xmlns:p14="http://schemas.microsoft.com/office/powerpoint/2010/main" val="19121348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6105525" cy="461665"/>
          </a:xfrm>
        </p:spPr>
        <p:txBody>
          <a:bodyPr/>
          <a:lstStyle/>
          <a:p>
            <a:pPr algn="ctr" defTabSz="457200">
              <a:spcBef>
                <a:spcPts val="500"/>
              </a:spcBef>
              <a:buSzPct val="100000"/>
              <a:buFont typeface="Arial"/>
              <a:buNone/>
            </a:pPr>
            <a:r>
              <a:rPr lang="en-US" sz="2400" b="1" dirty="0">
                <a:solidFill>
                  <a:schemeClr val="bg1"/>
                </a:solidFill>
                <a:latin typeface="+mj-lt"/>
              </a:rPr>
              <a:t>Three questions come to light</a:t>
            </a:r>
          </a:p>
        </p:txBody>
      </p:sp>
      <p:pic>
        <p:nvPicPr>
          <p:cNvPr id="5" name="Picture 4"/>
          <p:cNvPicPr>
            <a:picLocks noChangeAspect="1"/>
          </p:cNvPicPr>
          <p:nvPr/>
        </p:nvPicPr>
        <p:blipFill>
          <a:blip r:embed="rId2"/>
          <a:stretch>
            <a:fillRect/>
          </a:stretch>
        </p:blipFill>
        <p:spPr>
          <a:xfrm>
            <a:off x="2343373" y="2169420"/>
            <a:ext cx="5130387" cy="2910937"/>
          </a:xfrm>
          <a:prstGeom prst="rect">
            <a:avLst/>
          </a:prstGeom>
        </p:spPr>
      </p:pic>
      <p:sp>
        <p:nvSpPr>
          <p:cNvPr id="6" name="TextBox 5"/>
          <p:cNvSpPr txBox="1"/>
          <p:nvPr/>
        </p:nvSpPr>
        <p:spPr>
          <a:xfrm>
            <a:off x="1596953" y="1597232"/>
            <a:ext cx="6356277" cy="461665"/>
          </a:xfrm>
          <a:prstGeom prst="rect">
            <a:avLst/>
          </a:prstGeom>
          <a:noFill/>
        </p:spPr>
        <p:txBody>
          <a:bodyPr wrap="none" rtlCol="0">
            <a:spAutoFit/>
          </a:bodyPr>
          <a:lstStyle/>
          <a:p>
            <a:r>
              <a:rPr lang="en-US" sz="2400" b="1" dirty="0" smtClean="0"/>
              <a:t>What is the Maturity Matrix/Model?</a:t>
            </a:r>
            <a:endParaRPr lang="en-US" sz="2400" b="1" dirty="0"/>
          </a:p>
        </p:txBody>
      </p:sp>
      <p:sp>
        <p:nvSpPr>
          <p:cNvPr id="7" name="TextBox 6"/>
          <p:cNvSpPr txBox="1"/>
          <p:nvPr/>
        </p:nvSpPr>
        <p:spPr>
          <a:xfrm>
            <a:off x="307846" y="4464556"/>
            <a:ext cx="3251611" cy="461665"/>
          </a:xfrm>
          <a:prstGeom prst="rect">
            <a:avLst/>
          </a:prstGeom>
          <a:noFill/>
        </p:spPr>
        <p:txBody>
          <a:bodyPr wrap="none" rtlCol="0">
            <a:spAutoFit/>
          </a:bodyPr>
          <a:lstStyle/>
          <a:p>
            <a:r>
              <a:rPr lang="en-US" sz="2400" b="1" dirty="0" smtClean="0"/>
              <a:t>Who could use it?</a:t>
            </a:r>
            <a:endParaRPr lang="en-US" sz="2400" b="1" dirty="0"/>
          </a:p>
        </p:txBody>
      </p:sp>
      <p:sp>
        <p:nvSpPr>
          <p:cNvPr id="8" name="TextBox 7"/>
          <p:cNvSpPr txBox="1"/>
          <p:nvPr/>
        </p:nvSpPr>
        <p:spPr>
          <a:xfrm>
            <a:off x="4425292" y="5349770"/>
            <a:ext cx="4201390" cy="461665"/>
          </a:xfrm>
          <a:prstGeom prst="rect">
            <a:avLst/>
          </a:prstGeom>
          <a:noFill/>
        </p:spPr>
        <p:txBody>
          <a:bodyPr wrap="none" rtlCol="0">
            <a:spAutoFit/>
          </a:bodyPr>
          <a:lstStyle/>
          <a:p>
            <a:r>
              <a:rPr lang="en-US" sz="2400" b="1" dirty="0" smtClean="0"/>
              <a:t>Why it should be used? </a:t>
            </a:r>
            <a:endParaRPr lang="en-US" sz="2400" b="1" dirty="0"/>
          </a:p>
        </p:txBody>
      </p:sp>
    </p:spTree>
    <p:extLst>
      <p:ext uri="{BB962C8B-B14F-4D97-AF65-F5344CB8AC3E}">
        <p14:creationId xmlns:p14="http://schemas.microsoft.com/office/powerpoint/2010/main" val="21880278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6105525" cy="461665"/>
          </a:xfrm>
        </p:spPr>
        <p:txBody>
          <a:bodyPr/>
          <a:lstStyle/>
          <a:p>
            <a:pPr algn="ctr" defTabSz="457200">
              <a:spcBef>
                <a:spcPts val="500"/>
              </a:spcBef>
              <a:buSzPct val="100000"/>
              <a:buFont typeface="Arial"/>
              <a:buNone/>
            </a:pPr>
            <a:r>
              <a:rPr lang="en-US" sz="2400" b="1" dirty="0">
                <a:solidFill>
                  <a:schemeClr val="bg1"/>
                </a:solidFill>
                <a:latin typeface="+mj-lt"/>
              </a:rPr>
              <a:t>Maturity Matrix/Model - WHAT </a:t>
            </a:r>
          </a:p>
        </p:txBody>
      </p:sp>
      <p:sp>
        <p:nvSpPr>
          <p:cNvPr id="3" name="Content Placeholder 2"/>
          <p:cNvSpPr>
            <a:spLocks noGrp="1"/>
          </p:cNvSpPr>
          <p:nvPr>
            <p:ph idx="1"/>
          </p:nvPr>
        </p:nvSpPr>
        <p:spPr>
          <a:xfrm>
            <a:off x="115440" y="2058101"/>
            <a:ext cx="8850327" cy="2290993"/>
          </a:xfrm>
        </p:spPr>
        <p:txBody>
          <a:bodyPr/>
          <a:lstStyle/>
          <a:p>
            <a:pPr marL="0" indent="0" algn="ctr">
              <a:buNone/>
            </a:pPr>
            <a:endParaRPr lang="en-US" sz="2400" b="1" dirty="0" smtClean="0"/>
          </a:p>
          <a:p>
            <a:pPr marL="0" indent="0" algn="ctr">
              <a:buNone/>
            </a:pPr>
            <a:r>
              <a:rPr lang="en-US" sz="2400" b="1" dirty="0" smtClean="0"/>
              <a:t>All </a:t>
            </a:r>
            <a:r>
              <a:rPr lang="en-US" sz="2400" b="1" dirty="0"/>
              <a:t>activities </a:t>
            </a:r>
            <a:r>
              <a:rPr lang="en-US" sz="2400" b="1" dirty="0" smtClean="0"/>
              <a:t>needed to preserve </a:t>
            </a:r>
            <a:r>
              <a:rPr lang="en-US" sz="2400" b="1" dirty="0"/>
              <a:t>and improve the information content, quality, accessibility, and usability of data and metadata.</a:t>
            </a:r>
          </a:p>
          <a:p>
            <a:endParaRPr lang="en-US" sz="1800" dirty="0"/>
          </a:p>
        </p:txBody>
      </p:sp>
    </p:spTree>
    <p:extLst>
      <p:ext uri="{BB962C8B-B14F-4D97-AF65-F5344CB8AC3E}">
        <p14:creationId xmlns:p14="http://schemas.microsoft.com/office/powerpoint/2010/main" val="29445286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105525" cy="461665"/>
          </a:xfrm>
        </p:spPr>
        <p:txBody>
          <a:bodyPr/>
          <a:lstStyle/>
          <a:p>
            <a:pPr algn="ctr" defTabSz="457200">
              <a:spcBef>
                <a:spcPts val="500"/>
              </a:spcBef>
              <a:buSzPct val="100000"/>
              <a:buFont typeface="Arial"/>
              <a:buNone/>
            </a:pPr>
            <a:r>
              <a:rPr lang="en-US" sz="2400" b="1" dirty="0">
                <a:solidFill>
                  <a:schemeClr val="bg1"/>
                </a:solidFill>
                <a:latin typeface="+mj-lt"/>
              </a:rPr>
              <a:t>Maturity Matrix/Model - WHO </a:t>
            </a:r>
          </a:p>
        </p:txBody>
      </p:sp>
      <p:sp>
        <p:nvSpPr>
          <p:cNvPr id="3" name="Content Placeholder 2"/>
          <p:cNvSpPr>
            <a:spLocks noGrp="1"/>
          </p:cNvSpPr>
          <p:nvPr>
            <p:ph idx="1"/>
          </p:nvPr>
        </p:nvSpPr>
        <p:spPr>
          <a:xfrm>
            <a:off x="134939" y="1387911"/>
            <a:ext cx="8850327" cy="5851089"/>
          </a:xfrm>
        </p:spPr>
        <p:txBody>
          <a:bodyPr/>
          <a:lstStyle/>
          <a:p>
            <a:r>
              <a:rPr lang="en-US" b="1" dirty="0"/>
              <a:t>Data providers </a:t>
            </a:r>
            <a:endParaRPr lang="en-US" b="1" dirty="0" smtClean="0"/>
          </a:p>
          <a:p>
            <a:pPr marL="1169988" lvl="1" indent="-285750">
              <a:buFont typeface="Wingdings" charset="2"/>
              <a:buChar char="Ø"/>
            </a:pPr>
            <a:r>
              <a:rPr lang="en-US" sz="1800" dirty="0" smtClean="0"/>
              <a:t> </a:t>
            </a:r>
            <a:r>
              <a:rPr lang="en-US" sz="1800" dirty="0"/>
              <a:t>to evaluate and improve the quality and usability of their </a:t>
            </a:r>
            <a:r>
              <a:rPr lang="en-US" sz="1800" dirty="0" smtClean="0"/>
              <a:t>products</a:t>
            </a:r>
            <a:endParaRPr lang="en-US" sz="1800" dirty="0"/>
          </a:p>
          <a:p>
            <a:endParaRPr lang="en-US" sz="1800" dirty="0"/>
          </a:p>
          <a:p>
            <a:r>
              <a:rPr lang="en-US" b="1" dirty="0"/>
              <a:t>Modelers, decision</a:t>
            </a:r>
            <a:r>
              <a:rPr lang="en-US" b="1" dirty="0" smtClean="0"/>
              <a:t>-makers, </a:t>
            </a:r>
            <a:r>
              <a:rPr lang="en-US" b="1" dirty="0"/>
              <a:t>and scientists </a:t>
            </a:r>
            <a:endParaRPr lang="en-US" b="1" dirty="0" smtClean="0"/>
          </a:p>
          <a:p>
            <a:pPr marL="1169988" lvl="1" indent="-285750">
              <a:buFont typeface="Wingdings" charset="2"/>
              <a:buChar char="Ø"/>
            </a:pPr>
            <a:r>
              <a:rPr lang="en-US" sz="1800" dirty="0" smtClean="0"/>
              <a:t>to </a:t>
            </a:r>
            <a:r>
              <a:rPr lang="en-US" sz="1800" dirty="0"/>
              <a:t>improve their </a:t>
            </a:r>
            <a:r>
              <a:rPr lang="en-US" sz="1800" dirty="0" smtClean="0"/>
              <a:t>products</a:t>
            </a:r>
          </a:p>
          <a:p>
            <a:pPr marL="1169988" lvl="1" indent="-285750">
              <a:buFont typeface="Wingdings" charset="2"/>
              <a:buChar char="Ø"/>
            </a:pPr>
            <a:r>
              <a:rPr lang="en-US" sz="1800" dirty="0" smtClean="0"/>
              <a:t>to </a:t>
            </a:r>
            <a:r>
              <a:rPr lang="en-US" sz="1800" dirty="0"/>
              <a:t>make investment and use decision </a:t>
            </a:r>
          </a:p>
          <a:p>
            <a:endParaRPr lang="en-US" sz="1800" dirty="0"/>
          </a:p>
          <a:p>
            <a:r>
              <a:rPr lang="en-US" b="1" dirty="0"/>
              <a:t>Data managers/stewards of data centers and repositories </a:t>
            </a:r>
          </a:p>
          <a:p>
            <a:pPr marL="1093788" lvl="1" indent="-285750">
              <a:buFont typeface="Wingdings" charset="2"/>
              <a:buChar char="Ø"/>
            </a:pPr>
            <a:r>
              <a:rPr lang="en-US" sz="1800" dirty="0" smtClean="0"/>
              <a:t>to </a:t>
            </a:r>
            <a:r>
              <a:rPr lang="en-US" sz="1800" dirty="0"/>
              <a:t>validate their compliance or lack of </a:t>
            </a:r>
            <a:r>
              <a:rPr lang="en-US" sz="1800" dirty="0" smtClean="0"/>
              <a:t>stewardship </a:t>
            </a:r>
            <a:r>
              <a:rPr lang="en-US" sz="1800" dirty="0"/>
              <a:t>practice or standards </a:t>
            </a:r>
          </a:p>
          <a:p>
            <a:pPr marL="1093788" lvl="1" indent="-285750">
              <a:buFont typeface="Wingdings" charset="2"/>
              <a:buChar char="Ø"/>
            </a:pPr>
            <a:r>
              <a:rPr lang="en-US" sz="1800" dirty="0" smtClean="0"/>
              <a:t>to </a:t>
            </a:r>
            <a:r>
              <a:rPr lang="en-US" sz="1800" dirty="0"/>
              <a:t>assess the current state </a:t>
            </a:r>
          </a:p>
          <a:p>
            <a:pPr marL="1093788" lvl="1" indent="-285750">
              <a:buFont typeface="Wingdings" charset="2"/>
              <a:buChar char="Ø"/>
            </a:pPr>
            <a:r>
              <a:rPr lang="en-US" sz="1800" dirty="0" smtClean="0"/>
              <a:t>to </a:t>
            </a:r>
            <a:r>
              <a:rPr lang="en-US" sz="1800" dirty="0"/>
              <a:t>create a roadmap forward to improve or enhance its stewardship maturity of practices applied to </a:t>
            </a:r>
            <a:r>
              <a:rPr lang="en-US" sz="1800" dirty="0" smtClean="0"/>
              <a:t>all </a:t>
            </a:r>
            <a:r>
              <a:rPr lang="en-US" sz="1800" dirty="0"/>
              <a:t>its holdings </a:t>
            </a:r>
          </a:p>
        </p:txBody>
      </p:sp>
    </p:spTree>
    <p:extLst>
      <p:ext uri="{BB962C8B-B14F-4D97-AF65-F5344CB8AC3E}">
        <p14:creationId xmlns:p14="http://schemas.microsoft.com/office/powerpoint/2010/main" val="18015515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105525" cy="461665"/>
          </a:xfrm>
        </p:spPr>
        <p:txBody>
          <a:bodyPr/>
          <a:lstStyle/>
          <a:p>
            <a:pPr algn="ctr" defTabSz="457200">
              <a:spcBef>
                <a:spcPts val="500"/>
              </a:spcBef>
              <a:buSzPct val="100000"/>
              <a:buFont typeface="Arial"/>
              <a:buNone/>
            </a:pPr>
            <a:r>
              <a:rPr lang="en-US" sz="2400" b="1" dirty="0">
                <a:solidFill>
                  <a:schemeClr val="bg1"/>
                </a:solidFill>
                <a:latin typeface="+mj-lt"/>
              </a:rPr>
              <a:t>Maturity Matrix/Model - WHY </a:t>
            </a:r>
          </a:p>
        </p:txBody>
      </p:sp>
      <p:sp>
        <p:nvSpPr>
          <p:cNvPr id="3" name="Content Placeholder 2"/>
          <p:cNvSpPr>
            <a:spLocks noGrp="1"/>
          </p:cNvSpPr>
          <p:nvPr>
            <p:ph idx="1"/>
          </p:nvPr>
        </p:nvSpPr>
        <p:spPr>
          <a:xfrm>
            <a:off x="-57721" y="1534884"/>
            <a:ext cx="8973121" cy="6389916"/>
          </a:xfrm>
        </p:spPr>
        <p:txBody>
          <a:bodyPr/>
          <a:lstStyle/>
          <a:p>
            <a:pPr>
              <a:buFont typeface="Wingdings" charset="2"/>
              <a:buChar char="ü"/>
            </a:pPr>
            <a:r>
              <a:rPr lang="en-US" sz="2000" dirty="0"/>
              <a:t>Provides data </a:t>
            </a:r>
            <a:r>
              <a:rPr lang="en-US" sz="2000" dirty="0" smtClean="0"/>
              <a:t>quality, </a:t>
            </a:r>
            <a:r>
              <a:rPr lang="en-US" sz="2000" dirty="0"/>
              <a:t>usability </a:t>
            </a:r>
            <a:r>
              <a:rPr lang="en-US" sz="2000" dirty="0" smtClean="0"/>
              <a:t>information </a:t>
            </a:r>
            <a:r>
              <a:rPr lang="en-US" sz="2000" dirty="0"/>
              <a:t>to users, stakeholders, and decision makers</a:t>
            </a:r>
            <a:r>
              <a:rPr lang="en-US" sz="2000" dirty="0" smtClean="0"/>
              <a:t>;</a:t>
            </a:r>
          </a:p>
          <a:p>
            <a:pPr>
              <a:buFont typeface="Wingdings" charset="2"/>
              <a:buChar char="ü"/>
            </a:pPr>
            <a:r>
              <a:rPr lang="en-US" sz="2000" dirty="0"/>
              <a:t>A reference model for stewardship planning and </a:t>
            </a:r>
            <a:r>
              <a:rPr lang="en-US" sz="2000" dirty="0" smtClean="0"/>
              <a:t>resource allocation</a:t>
            </a:r>
            <a:r>
              <a:rPr lang="en-US" sz="2000" dirty="0"/>
              <a:t>; </a:t>
            </a:r>
          </a:p>
          <a:p>
            <a:pPr>
              <a:buFont typeface="Wingdings" charset="2"/>
              <a:buChar char="ü"/>
            </a:pPr>
            <a:r>
              <a:rPr lang="en-US" sz="2000" dirty="0"/>
              <a:t>Creates a roadmap for scientific data stewardship improvement;</a:t>
            </a:r>
          </a:p>
          <a:p>
            <a:pPr>
              <a:buFont typeface="Wingdings" charset="2"/>
              <a:buChar char="ü"/>
            </a:pPr>
            <a:r>
              <a:rPr lang="en-US" sz="2000" dirty="0" smtClean="0"/>
              <a:t>Provides </a:t>
            </a:r>
            <a:r>
              <a:rPr lang="en-US" sz="2000" dirty="0"/>
              <a:t>detailed guideline and recommendations for </a:t>
            </a:r>
            <a:r>
              <a:rPr lang="en-US" sz="2000" dirty="0" smtClean="0"/>
              <a:t>preservation; </a:t>
            </a:r>
            <a:endParaRPr lang="en-US" sz="2000" dirty="0"/>
          </a:p>
          <a:p>
            <a:pPr>
              <a:buFont typeface="Wingdings" charset="2"/>
              <a:buChar char="ü"/>
            </a:pPr>
            <a:r>
              <a:rPr lang="en-US" sz="2000" dirty="0" smtClean="0"/>
              <a:t>Evaluates </a:t>
            </a:r>
            <a:r>
              <a:rPr lang="en-US" sz="2000" dirty="0"/>
              <a:t>if the preservation follows best </a:t>
            </a:r>
            <a:r>
              <a:rPr lang="en-US" sz="2000" dirty="0" smtClean="0"/>
              <a:t>practices;</a:t>
            </a:r>
            <a:endParaRPr lang="en-US" sz="2000" dirty="0"/>
          </a:p>
          <a:p>
            <a:pPr>
              <a:buFont typeface="Wingdings" charset="2"/>
              <a:buChar char="ü"/>
            </a:pPr>
            <a:r>
              <a:rPr lang="en-US" sz="2000" dirty="0"/>
              <a:t>Gives a technical evaluation of the level of preservation and helps with self assessment of preservation;</a:t>
            </a:r>
          </a:p>
          <a:p>
            <a:pPr>
              <a:buFont typeface="Wingdings" charset="2"/>
              <a:buChar char="ü"/>
            </a:pPr>
            <a:r>
              <a:rPr lang="en-US" sz="2000" dirty="0" smtClean="0"/>
              <a:t>Gives </a:t>
            </a:r>
            <a:r>
              <a:rPr lang="en-US" sz="2000" dirty="0"/>
              <a:t>no numbers or average but a status;</a:t>
            </a:r>
          </a:p>
          <a:p>
            <a:pPr>
              <a:buFont typeface="Wingdings" charset="2"/>
              <a:buChar char="ü"/>
            </a:pPr>
            <a:r>
              <a:rPr lang="en-US" sz="2000" dirty="0"/>
              <a:t>Helps to break the problem down, and understand the costs associated with each;</a:t>
            </a:r>
          </a:p>
          <a:p>
            <a:pPr>
              <a:buFont typeface="Wingdings" charset="2"/>
              <a:buChar char="ü"/>
            </a:pPr>
            <a:r>
              <a:rPr lang="en-US" sz="2000" dirty="0"/>
              <a:t>Funding agencies can define goal levels;</a:t>
            </a:r>
          </a:p>
          <a:p>
            <a:pPr>
              <a:buFont typeface="Wingdings" charset="2"/>
              <a:buChar char="ü"/>
            </a:pPr>
            <a:r>
              <a:rPr lang="en-US" sz="2000" dirty="0"/>
              <a:t>Flexible and adaptable after a tailoring.</a:t>
            </a:r>
          </a:p>
          <a:p>
            <a:pPr>
              <a:buFont typeface="Arial"/>
              <a:buChar char="•"/>
            </a:pPr>
            <a:endParaRPr lang="en-US" sz="2000" dirty="0"/>
          </a:p>
          <a:p>
            <a:pPr>
              <a:buFont typeface="Wingdings" charset="2"/>
              <a:buChar char="ü"/>
            </a:pPr>
            <a:endParaRPr lang="en-US" sz="2000" dirty="0"/>
          </a:p>
        </p:txBody>
      </p:sp>
      <p:sp>
        <p:nvSpPr>
          <p:cNvPr id="5" name="TextBox 4"/>
          <p:cNvSpPr txBox="1"/>
          <p:nvPr/>
        </p:nvSpPr>
        <p:spPr>
          <a:xfrm>
            <a:off x="3588611" y="6334780"/>
            <a:ext cx="5313198" cy="523220"/>
          </a:xfrm>
          <a:prstGeom prst="rect">
            <a:avLst/>
          </a:prstGeom>
          <a:noFill/>
        </p:spPr>
        <p:txBody>
          <a:bodyPr wrap="none" rtlCol="0">
            <a:spAutoFit/>
          </a:bodyPr>
          <a:lstStyle/>
          <a:p>
            <a:r>
              <a:rPr lang="en-US" sz="2800" dirty="0" smtClean="0">
                <a:solidFill>
                  <a:srgbClr val="FF0000"/>
                </a:solidFill>
              </a:rPr>
              <a:t>…. This is enough, isn’t it???</a:t>
            </a:r>
            <a:endParaRPr lang="en-US" sz="2800" dirty="0">
              <a:solidFill>
                <a:srgbClr val="FF0000"/>
              </a:solidFill>
            </a:endParaRPr>
          </a:p>
        </p:txBody>
      </p:sp>
    </p:spTree>
    <p:extLst>
      <p:ext uri="{BB962C8B-B14F-4D97-AF65-F5344CB8AC3E}">
        <p14:creationId xmlns:p14="http://schemas.microsoft.com/office/powerpoint/2010/main" val="33957676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15985</TotalTime>
  <Words>3666</Words>
  <Application>Microsoft Macintosh PowerPoint</Application>
  <PresentationFormat>On-screen Show (4:3)</PresentationFormat>
  <Paragraphs>201</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vt:lpstr>
      <vt:lpstr>Working Group on Information Systems and Services (WGISS)</vt:lpstr>
      <vt:lpstr>Definitions</vt:lpstr>
      <vt:lpstr>PowerPoint Presentation</vt:lpstr>
      <vt:lpstr>PowerPoint Presentation</vt:lpstr>
      <vt:lpstr>Maturity Matrix for Long-Term Scientific Data Stewardship – 2015, Ge Peng and Jeffrey L. Privette &amp; Others</vt:lpstr>
      <vt:lpstr>Three questions come to light</vt:lpstr>
      <vt:lpstr>Maturity Matrix/Model - WHAT </vt:lpstr>
      <vt:lpstr>Maturity Matrix/Model - WHO </vt:lpstr>
      <vt:lpstr>Maturity Matrix/Model - WHY </vt:lpstr>
      <vt:lpstr>1^ EXERCISE: DMP IG content completeness measuring through the Data Stewardship Maturity Matrix  </vt:lpstr>
      <vt:lpstr>DMP Maturity Matrix Assessment</vt:lpstr>
      <vt:lpstr>DMP Maturity Matrix Assessment</vt:lpstr>
      <vt:lpstr>DMP Maturity Matrix Assessment</vt:lpstr>
      <vt:lpstr>Assessment results and Rating</vt:lpstr>
      <vt:lpstr>DMP Measurement Results </vt:lpstr>
      <vt:lpstr>2^ EXERCISE: Create a WIGISS Maturity Matrix with DMP IG simplifying the Data Stewardship Maturity Matrix   </vt:lpstr>
      <vt:lpstr>Approach </vt:lpstr>
      <vt:lpstr>DMP Guidelines and key Components  mapping</vt:lpstr>
      <vt:lpstr>WGISS EO Data Stewardship Maturity Matrix </vt:lpstr>
      <vt:lpstr>PowerPoint Presentation</vt:lpstr>
      <vt:lpstr>DMP in MATURITY MATRIX and Evolution</vt:lpstr>
      <vt:lpstr>WGISS Contribution to DMP Evolution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Iolanda Maggio</cp:lastModifiedBy>
  <cp:revision>620</cp:revision>
  <dcterms:modified xsi:type="dcterms:W3CDTF">2018-10-23T08:25:21Z</dcterms:modified>
</cp:coreProperties>
</file>