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87" r:id="rId4"/>
    <p:sldId id="288" r:id="rId5"/>
    <p:sldId id="291" r:id="rId6"/>
    <p:sldId id="292" r:id="rId7"/>
    <p:sldId id="284" r:id="rId8"/>
    <p:sldId id="29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guide id="3" orient="horz" pos="648" userDrawn="1">
          <p15:clr>
            <a:srgbClr val="A4A3A4"/>
          </p15:clr>
        </p15:guide>
        <p15:guide id="4" pos="7560" userDrawn="1">
          <p15:clr>
            <a:srgbClr val="A4A3A4"/>
          </p15:clr>
        </p15:guide>
        <p15:guide id="5"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E9"/>
    <a:srgbClr val="DDED41"/>
    <a:srgbClr val="C7DA54"/>
    <a:srgbClr val="FF6969"/>
    <a:srgbClr val="C4E59F"/>
    <a:srgbClr val="FFB7B7"/>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8198C-3E02-4DA9-9B0F-A3AD4D470DEE}" v="2" dt="2019-04-28T14:06:40.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howGuides="1">
      <p:cViewPr varScale="1">
        <p:scale>
          <a:sx n="109" d="100"/>
          <a:sy n="109" d="100"/>
        </p:scale>
        <p:origin x="642" y="108"/>
      </p:cViewPr>
      <p:guideLst>
        <p:guide orient="horz" pos="4032"/>
        <p:guide pos="3840"/>
        <p:guide orient="horz" pos="648"/>
        <p:guide pos="7560"/>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Woodcock" userId="0ab3be80ed1e9d36" providerId="LiveId" clId="{89B782D3-5AC0-4827-8ECE-5C327DEC0681}"/>
    <pc:docChg chg="custSel modSld">
      <pc:chgData name="Rob Woodcock" userId="0ab3be80ed1e9d36" providerId="LiveId" clId="{89B782D3-5AC0-4827-8ECE-5C327DEC0681}" dt="2019-04-29T11:51:14.066" v="0" actId="313"/>
      <pc:docMkLst>
        <pc:docMk/>
      </pc:docMkLst>
      <pc:sldChg chg="modSp">
        <pc:chgData name="Rob Woodcock" userId="0ab3be80ed1e9d36" providerId="LiveId" clId="{89B782D3-5AC0-4827-8ECE-5C327DEC0681}" dt="2019-04-29T11:51:14.066" v="0" actId="313"/>
        <pc:sldMkLst>
          <pc:docMk/>
          <pc:sldMk cId="4132075334" sldId="287"/>
        </pc:sldMkLst>
        <pc:spChg chg="mod">
          <ac:chgData name="Rob Woodcock" userId="0ab3be80ed1e9d36" providerId="LiveId" clId="{89B782D3-5AC0-4827-8ECE-5C327DEC0681}" dt="2019-04-29T11:51:14.066" v="0" actId="313"/>
          <ac:spMkLst>
            <pc:docMk/>
            <pc:sldMk cId="4132075334" sldId="287"/>
            <ac:spMk id="6" creationId="{3290877D-207E-4A5A-A064-46E979B3A956}"/>
          </ac:spMkLst>
        </pc:spChg>
      </pc:sldChg>
    </pc:docChg>
  </pc:docChgLst>
  <pc:docChgLst>
    <pc:chgData name="Rob Woodcock" userId="0ab3be80ed1e9d36" providerId="LiveId" clId="{B38B026A-626A-4984-B428-E9377470FC46}"/>
    <pc:docChg chg="undo custSel modSld">
      <pc:chgData name="Rob Woodcock" userId="0ab3be80ed1e9d36" providerId="LiveId" clId="{B38B026A-626A-4984-B428-E9377470FC46}" dt="2019-03-31T23:01:54.545" v="262" actId="20577"/>
      <pc:docMkLst>
        <pc:docMk/>
      </pc:docMkLst>
      <pc:sldChg chg="modSp">
        <pc:chgData name="Rob Woodcock" userId="0ab3be80ed1e9d36" providerId="LiveId" clId="{B38B026A-626A-4984-B428-E9377470FC46}" dt="2019-03-31T22:31:50.544" v="73" actId="20577"/>
        <pc:sldMkLst>
          <pc:docMk/>
          <pc:sldMk cId="4008459685" sldId="284"/>
        </pc:sldMkLst>
        <pc:graphicFrameChg chg="mod modGraphic">
          <ac:chgData name="Rob Woodcock" userId="0ab3be80ed1e9d36" providerId="LiveId" clId="{B38B026A-626A-4984-B428-E9377470FC46}" dt="2019-03-31T22:31:50.544" v="73" actId="20577"/>
          <ac:graphicFrameMkLst>
            <pc:docMk/>
            <pc:sldMk cId="4008459685" sldId="284"/>
            <ac:graphicFrameMk id="21" creationId="{C7EF7E26-03C0-4654-B7F9-6B779E55CEDB}"/>
          </ac:graphicFrameMkLst>
        </pc:graphicFrameChg>
      </pc:sldChg>
      <pc:sldChg chg="modSp">
        <pc:chgData name="Rob Woodcock" userId="0ab3be80ed1e9d36" providerId="LiveId" clId="{B38B026A-626A-4984-B428-E9377470FC46}" dt="2019-03-31T22:57:34.579" v="235" actId="113"/>
        <pc:sldMkLst>
          <pc:docMk/>
          <pc:sldMk cId="2550254686" sldId="288"/>
        </pc:sldMkLst>
        <pc:spChg chg="mod">
          <ac:chgData name="Rob Woodcock" userId="0ab3be80ed1e9d36" providerId="LiveId" clId="{B38B026A-626A-4984-B428-E9377470FC46}" dt="2019-03-31T22:57:34.579" v="235" actId="113"/>
          <ac:spMkLst>
            <pc:docMk/>
            <pc:sldMk cId="2550254686" sldId="288"/>
            <ac:spMk id="6" creationId="{3290877D-207E-4A5A-A064-46E979B3A956}"/>
          </ac:spMkLst>
        </pc:spChg>
      </pc:sldChg>
      <pc:sldChg chg="modNotesTx">
        <pc:chgData name="Rob Woodcock" userId="0ab3be80ed1e9d36" providerId="LiveId" clId="{B38B026A-626A-4984-B428-E9377470FC46}" dt="2019-03-31T23:01:54.545" v="262" actId="20577"/>
        <pc:sldMkLst>
          <pc:docMk/>
          <pc:sldMk cId="950180170" sldId="292"/>
        </pc:sldMkLst>
      </pc:sldChg>
    </pc:docChg>
  </pc:docChgLst>
  <pc:docChgLst>
    <pc:chgData name="Rob Woodcock" userId="0ab3be80ed1e9d36" providerId="LiveId" clId="{4448198C-3E02-4DA9-9B0F-A3AD4D470DEE}"/>
    <pc:docChg chg="modSld">
      <pc:chgData name="Rob Woodcock" userId="0ab3be80ed1e9d36" providerId="LiveId" clId="{4448198C-3E02-4DA9-9B0F-A3AD4D470DEE}" dt="2019-04-28T14:07:12.844" v="6" actId="1076"/>
      <pc:docMkLst>
        <pc:docMk/>
      </pc:docMkLst>
      <pc:sldChg chg="addSp modSp">
        <pc:chgData name="Rob Woodcock" userId="0ab3be80ed1e9d36" providerId="LiveId" clId="{4448198C-3E02-4DA9-9B0F-A3AD4D470DEE}" dt="2019-04-28T14:06:40.387" v="4" actId="12788"/>
        <pc:sldMkLst>
          <pc:docMk/>
          <pc:sldMk cId="4132075334" sldId="287"/>
        </pc:sldMkLst>
        <pc:spChg chg="mod">
          <ac:chgData name="Rob Woodcock" userId="0ab3be80ed1e9d36" providerId="LiveId" clId="{4448198C-3E02-4DA9-9B0F-A3AD4D470DEE}" dt="2019-04-28T14:03:32.788" v="1" actId="1076"/>
          <ac:spMkLst>
            <pc:docMk/>
            <pc:sldMk cId="4132075334" sldId="287"/>
            <ac:spMk id="6" creationId="{3290877D-207E-4A5A-A064-46E979B3A956}"/>
          </ac:spMkLst>
        </pc:spChg>
        <pc:picChg chg="add mod">
          <ac:chgData name="Rob Woodcock" userId="0ab3be80ed1e9d36" providerId="LiveId" clId="{4448198C-3E02-4DA9-9B0F-A3AD4D470DEE}" dt="2019-04-28T14:06:40.387" v="4" actId="12788"/>
          <ac:picMkLst>
            <pc:docMk/>
            <pc:sldMk cId="4132075334" sldId="287"/>
            <ac:picMk id="7" creationId="{E15EC8E1-51A9-4A5E-8E05-E76629E6CFE7}"/>
          </ac:picMkLst>
        </pc:picChg>
      </pc:sldChg>
      <pc:sldChg chg="modSp">
        <pc:chgData name="Rob Woodcock" userId="0ab3be80ed1e9d36" providerId="LiveId" clId="{4448198C-3E02-4DA9-9B0F-A3AD4D470DEE}" dt="2019-04-28T14:06:55.741" v="5" actId="1076"/>
        <pc:sldMkLst>
          <pc:docMk/>
          <pc:sldMk cId="2550254686" sldId="288"/>
        </pc:sldMkLst>
        <pc:spChg chg="mod">
          <ac:chgData name="Rob Woodcock" userId="0ab3be80ed1e9d36" providerId="LiveId" clId="{4448198C-3E02-4DA9-9B0F-A3AD4D470DEE}" dt="2019-04-28T14:06:55.741" v="5" actId="1076"/>
          <ac:spMkLst>
            <pc:docMk/>
            <pc:sldMk cId="2550254686" sldId="288"/>
            <ac:spMk id="6" creationId="{3290877D-207E-4A5A-A064-46E979B3A956}"/>
          </ac:spMkLst>
        </pc:spChg>
      </pc:sldChg>
      <pc:sldChg chg="modSp">
        <pc:chgData name="Rob Woodcock" userId="0ab3be80ed1e9d36" providerId="LiveId" clId="{4448198C-3E02-4DA9-9B0F-A3AD4D470DEE}" dt="2019-04-28T14:07:12.844" v="6" actId="1076"/>
        <pc:sldMkLst>
          <pc:docMk/>
          <pc:sldMk cId="950180170" sldId="292"/>
        </pc:sldMkLst>
        <pc:spChg chg="mod">
          <ac:chgData name="Rob Woodcock" userId="0ab3be80ed1e9d36" providerId="LiveId" clId="{4448198C-3E02-4DA9-9B0F-A3AD4D470DEE}" dt="2019-04-28T14:07:12.844" v="6" actId="1076"/>
          <ac:spMkLst>
            <pc:docMk/>
            <pc:sldMk cId="950180170" sldId="292"/>
            <ac:spMk id="6" creationId="{3290877D-207E-4A5A-A064-46E979B3A9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1629678608"/>
        <c:axId val="-1510339376"/>
      </c:barChart>
      <c:catAx>
        <c:axId val="-1629678608"/>
        <c:scaling>
          <c:orientation val="minMax"/>
        </c:scaling>
        <c:delete val="1"/>
        <c:axPos val="b"/>
        <c:numFmt formatCode="General" sourceLinked="1"/>
        <c:majorTickMark val="none"/>
        <c:minorTickMark val="none"/>
        <c:tickLblPos val="nextTo"/>
        <c:crossAx val="-1510339376"/>
        <c:crosses val="autoZero"/>
        <c:auto val="1"/>
        <c:lblAlgn val="ctr"/>
        <c:lblOffset val="100"/>
        <c:noMultiLvlLbl val="0"/>
      </c:catAx>
      <c:valAx>
        <c:axId val="-1510339376"/>
        <c:scaling>
          <c:orientation val="minMax"/>
        </c:scaling>
        <c:delete val="1"/>
        <c:axPos val="l"/>
        <c:numFmt formatCode="General" sourceLinked="1"/>
        <c:majorTickMark val="none"/>
        <c:minorTickMark val="none"/>
        <c:tickLblPos val="nextTo"/>
        <c:crossAx val="-1629678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40000"/>
                <a:lumOff val="60000"/>
              </a:schemeClr>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B404-4D6D-8D80-CD2E65817606}"/>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B404-4D6D-8D80-CD2E65817606}"/>
            </c:ext>
          </c:extLst>
        </c:ser>
        <c:ser>
          <c:idx val="2"/>
          <c:order val="2"/>
          <c:tx>
            <c:strRef>
              <c:f>Sheet1!$D$1</c:f>
              <c:strCache>
                <c:ptCount val="1"/>
                <c:pt idx="0">
                  <c:v>Series 3</c:v>
                </c:pt>
              </c:strCache>
            </c:strRef>
          </c:tx>
          <c:spPr>
            <a:solidFill>
              <a:schemeClr val="accent6">
                <a:lumMod val="60000"/>
                <a:lumOff val="40000"/>
              </a:schemeClr>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B404-4D6D-8D80-CD2E65817606}"/>
            </c:ext>
          </c:extLst>
        </c:ser>
        <c:dLbls>
          <c:showLegendKey val="0"/>
          <c:showVal val="0"/>
          <c:showCatName val="0"/>
          <c:showSerName val="0"/>
          <c:showPercent val="0"/>
          <c:showBubbleSize val="0"/>
        </c:dLbls>
        <c:gapWidth val="225"/>
        <c:overlap val="-30"/>
        <c:axId val="-1510336656"/>
        <c:axId val="-1510345360"/>
      </c:barChart>
      <c:catAx>
        <c:axId val="-1510336656"/>
        <c:scaling>
          <c:orientation val="minMax"/>
        </c:scaling>
        <c:delete val="1"/>
        <c:axPos val="b"/>
        <c:numFmt formatCode="General" sourceLinked="1"/>
        <c:majorTickMark val="none"/>
        <c:minorTickMark val="none"/>
        <c:tickLblPos val="nextTo"/>
        <c:crossAx val="-1510345360"/>
        <c:crosses val="autoZero"/>
        <c:auto val="1"/>
        <c:lblAlgn val="ctr"/>
        <c:lblOffset val="100"/>
        <c:noMultiLvlLbl val="0"/>
      </c:catAx>
      <c:valAx>
        <c:axId val="-1510345360"/>
        <c:scaling>
          <c:orientation val="minMax"/>
        </c:scaling>
        <c:delete val="1"/>
        <c:axPos val="l"/>
        <c:numFmt formatCode="General" sourceLinked="1"/>
        <c:majorTickMark val="none"/>
        <c:minorTickMark val="none"/>
        <c:tickLblPos val="nextTo"/>
        <c:crossAx val="-15103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809D-9628-4860-AEF4-B62206688C36}"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E0AD6-AE0D-47BC-B28C-EBEFF34F3CB9}" type="slidenum">
              <a:rPr lang="en-US" smtClean="0"/>
              <a:t>‹#›</a:t>
            </a:fld>
            <a:endParaRPr lang="en-US"/>
          </a:p>
        </p:txBody>
      </p:sp>
    </p:spTree>
    <p:extLst>
      <p:ext uri="{BB962C8B-B14F-4D97-AF65-F5344CB8AC3E}">
        <p14:creationId xmlns:p14="http://schemas.microsoft.com/office/powerpoint/2010/main" val="8827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zephyrhotel.com.v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hlinkClick r:id="rId3"/>
              </a:rPr>
              <a:t>http://www.zephyrhotel.com.vn/</a:t>
            </a:r>
            <a:r>
              <a:rPr lang="en-AU" sz="1200" u="sng" kern="120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 another good option</a:t>
            </a:r>
          </a:p>
          <a:p>
            <a:endParaRPr lang="en-AU" dirty="0"/>
          </a:p>
        </p:txBody>
      </p:sp>
      <p:sp>
        <p:nvSpPr>
          <p:cNvPr id="4" name="Slide Number Placeholder 3"/>
          <p:cNvSpPr>
            <a:spLocks noGrp="1"/>
          </p:cNvSpPr>
          <p:nvPr>
            <p:ph type="sldNum" sz="quarter" idx="5"/>
          </p:nvPr>
        </p:nvSpPr>
        <p:spPr/>
        <p:txBody>
          <a:bodyPr/>
          <a:lstStyle/>
          <a:p>
            <a:fld id="{409E0AD6-AE0D-47BC-B28C-EBEFF34F3CB9}" type="slidenum">
              <a:rPr lang="en-US" smtClean="0"/>
              <a:t>6</a:t>
            </a:fld>
            <a:endParaRPr lang="en-US"/>
          </a:p>
        </p:txBody>
      </p:sp>
    </p:spTree>
    <p:extLst>
      <p:ext uri="{BB962C8B-B14F-4D97-AF65-F5344CB8AC3E}">
        <p14:creationId xmlns:p14="http://schemas.microsoft.com/office/powerpoint/2010/main" val="51396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2DCA-0379-43B6-A864-F6C5C4F9D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3E1EE2-F861-47CA-BA28-35C22E492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9A655-64D0-47F9-8317-D52DE29AEDB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id="{5CDE9ACC-9EF4-43BD-BBE2-00553CD05A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46B33F-F00C-441E-AE12-D029DAEF44B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73011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4247-533A-4CDC-BCB2-FBBBB23EF4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83BCA-E29B-43B1-A3EF-F5B30AFDB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89E6A-0EA1-4474-8671-B642B4BF16E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id="{760B6340-B24A-40BD-A17A-C2C2AD1F9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751813-C391-4404-A249-6BDB5210415C}"/>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3389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2C6831-F810-4517-988E-305083F48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F5F41C-65A4-4480-B856-504428118C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FB8E9-B64B-401A-8BC4-7D26EBDE0815}"/>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id="{6DF8A006-221A-4DA1-9387-63C0FB2B53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AFE6AF-3D7B-4579-9D5D-EF87F65A826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55233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9573-93A2-4C0A-83A5-DB9016E05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14816-5E9E-4EBD-B44F-1895D9DAD9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967AF-93E1-4CBE-9D44-5135B0756F9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id="{810B5625-5009-45E9-B0E3-4D6AE47C8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5219F-F068-4A32-A5A2-3329E645504F}"/>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9765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D872-2CA8-4BFB-800D-A664707787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1744C-563D-46C9-8E0F-9425B187A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268AD3-259B-4B31-B046-E9B77845CFF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5" name="Footer Placeholder 4">
            <a:extLst>
              <a:ext uri="{FF2B5EF4-FFF2-40B4-BE49-F238E27FC236}">
                <a16:creationId xmlns:a16="http://schemas.microsoft.com/office/drawing/2014/main" id="{9E074B9C-DC11-4888-9C87-64EB9E717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83F2A-A85E-41D4-85C5-C7905A41FB0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2145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9220-EDD3-4EC8-AC79-E4CAC9747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A6ADC-926B-4D07-80F2-9B35EB3D7D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F80ED-471A-4397-90EF-DB403AF2F4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13492D-779F-41D5-93D2-A98D5A6CA5BE}"/>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id="{3ABFDC71-0D1C-458B-8A23-41955A47D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2746CE-ADE1-432F-97AB-675E8E491B40}"/>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09912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B397-012D-4804-8EEA-FDA952A3B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2FA10-E0BD-44D0-9FCE-FA2CF9305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8EE7FD-F1C1-4212-AA97-CE971676CE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DB20A-10C2-4CB0-A997-9D5235EB4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316EEF-DAD7-4263-9D4C-391B7C48B1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11CADF-FD3D-4947-9239-24837CB841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8" name="Footer Placeholder 7">
            <a:extLst>
              <a:ext uri="{FF2B5EF4-FFF2-40B4-BE49-F238E27FC236}">
                <a16:creationId xmlns:a16="http://schemas.microsoft.com/office/drawing/2014/main" id="{330964FA-91E4-4CE5-B46A-FA994D4855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254352-F8F6-4CA1-A0BA-52837CE3FC9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31545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81E1-6AB2-402E-819F-62EC700DE6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39605-0165-4CB8-831F-86B8055BE22D}"/>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4" name="Footer Placeholder 3">
            <a:extLst>
              <a:ext uri="{FF2B5EF4-FFF2-40B4-BE49-F238E27FC236}">
                <a16:creationId xmlns:a16="http://schemas.microsoft.com/office/drawing/2014/main" id="{3278BCEA-1D2F-4945-A31A-CAC5F2F8A0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8CBDDB7-5DF6-471D-AEF8-EC76DF8CFE01}"/>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13838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8644C-3E84-4A06-8416-955175CF43D9}"/>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3" name="Footer Placeholder 2">
            <a:extLst>
              <a:ext uri="{FF2B5EF4-FFF2-40B4-BE49-F238E27FC236}">
                <a16:creationId xmlns:a16="http://schemas.microsoft.com/office/drawing/2014/main" id="{5EF83580-5CE1-4014-B32D-F6FFCC90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AF76CE-CFCB-46C1-AB01-B403560524BB}"/>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591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47F2-F8D2-46CB-AAD8-E11665A97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6DF084-0222-479B-A901-D722BAA0B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5AA15A-DB42-4399-823E-423910C10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1A3D8F-1D45-46C4-B422-05E334103FFF}"/>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id="{31715FA0-7E43-419E-BB80-AFD70A9363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36D5B3-B724-427D-9CF4-0337243DC47A}"/>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16669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ABBE-B1B6-4309-9769-4161E65D1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799590-498E-4ADD-B687-AA080FA8C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4C4A7A-4EEF-4974-B4FB-8082D8008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B3279D-9750-4891-B30F-48DF4F322FCA}"/>
              </a:ext>
            </a:extLst>
          </p:cNvPr>
          <p:cNvSpPr>
            <a:spLocks noGrp="1"/>
          </p:cNvSpPr>
          <p:nvPr>
            <p:ph type="dt" sz="half" idx="10"/>
          </p:nvPr>
        </p:nvSpPr>
        <p:spPr>
          <a:xfrm>
            <a:off x="838200" y="6356350"/>
            <a:ext cx="2743200" cy="365125"/>
          </a:xfrm>
          <a:prstGeom prst="rect">
            <a:avLst/>
          </a:prstGeom>
        </p:spPr>
        <p:txBody>
          <a:bodyPr/>
          <a:lstStyle/>
          <a:p>
            <a:fld id="{B0AAB9BE-E82E-4381-A46E-97E3FD27CE4D}" type="datetimeFigureOut">
              <a:rPr lang="en-US" smtClean="0"/>
              <a:t>4/29/2019</a:t>
            </a:fld>
            <a:endParaRPr lang="en-US"/>
          </a:p>
        </p:txBody>
      </p:sp>
      <p:sp>
        <p:nvSpPr>
          <p:cNvPr id="6" name="Footer Placeholder 5">
            <a:extLst>
              <a:ext uri="{FF2B5EF4-FFF2-40B4-BE49-F238E27FC236}">
                <a16:creationId xmlns:a16="http://schemas.microsoft.com/office/drawing/2014/main" id="{0AE2A7CC-CB6D-4DDD-9096-F807E45EC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AD6E30-AB29-426B-9705-C98B99505D74}"/>
              </a:ext>
            </a:extLst>
          </p:cNvPr>
          <p:cNvSpPr>
            <a:spLocks noGrp="1"/>
          </p:cNvSpPr>
          <p:nvPr>
            <p:ph type="sldNum" sz="quarter" idx="12"/>
          </p:nvPr>
        </p:nvSpPr>
        <p:spPr/>
        <p:txBody>
          <a:bodyPr/>
          <a:lstStyle/>
          <a:p>
            <a:fld id="{361B912B-A057-4577-A722-02FC9AD7D3C5}" type="slidenum">
              <a:rPr lang="en-US" smtClean="0"/>
              <a:t>‹#›</a:t>
            </a:fld>
            <a:endParaRPr lang="en-US"/>
          </a:p>
        </p:txBody>
      </p:sp>
    </p:spTree>
    <p:extLst>
      <p:ext uri="{BB962C8B-B14F-4D97-AF65-F5344CB8AC3E}">
        <p14:creationId xmlns:p14="http://schemas.microsoft.com/office/powerpoint/2010/main" val="282036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B1F55-A466-42C7-9ABD-ECD986F88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BF859-57E7-4684-A05C-B4D7C3520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653E5F7-76A1-4CEA-B622-A8FC2344E88C}"/>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61B912B-A057-4577-A722-02FC9AD7D3C5}" type="slidenum">
              <a:rPr lang="en-US" smtClean="0"/>
              <a:pPr/>
              <a:t>‹#›</a:t>
            </a:fld>
            <a:endParaRPr lang="en-US"/>
          </a:p>
        </p:txBody>
      </p:sp>
    </p:spTree>
    <p:extLst>
      <p:ext uri="{BB962C8B-B14F-4D97-AF65-F5344CB8AC3E}">
        <p14:creationId xmlns:p14="http://schemas.microsoft.com/office/powerpoint/2010/main" val="20435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oibaiairport.vn/Ho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lay.google.com/store/apps/details?id=com.grabtaxi.passenger&amp;hl=en" TargetMode="External"/><Relationship Id="rId2" Type="http://schemas.openxmlformats.org/officeDocument/2006/relationships/hyperlink" Target="https://itunes.apple.com/sg/app/grab-app/id647268330?mt=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hanoimarvelloushote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daewoohotel.com/en" TargetMode="External"/><Relationship Id="rId4" Type="http://schemas.openxmlformats.org/officeDocument/2006/relationships/hyperlink" Target="tel:+842438315000"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70C29A-6944-4423-8916-B08110EB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9" y="-6200383"/>
            <a:ext cx="12224658" cy="13058384"/>
          </a:xfrm>
          <a:prstGeom prst="rect">
            <a:avLst/>
          </a:prstGeom>
        </p:spPr>
      </p:pic>
      <p:sp>
        <p:nvSpPr>
          <p:cNvPr id="3" name="Rectangle 2">
            <a:extLst>
              <a:ext uri="{FF2B5EF4-FFF2-40B4-BE49-F238E27FC236}">
                <a16:creationId xmlns:a16="http://schemas.microsoft.com/office/drawing/2014/main" id="{65AA237F-0BC0-4EA8-B9B5-F0F47FAD8BA6}"/>
              </a:ext>
            </a:extLst>
          </p:cNvPr>
          <p:cNvSpPr/>
          <p:nvPr/>
        </p:nvSpPr>
        <p:spPr>
          <a:xfrm>
            <a:off x="16329" y="2186127"/>
            <a:ext cx="12224658" cy="4600905"/>
          </a:xfrm>
          <a:prstGeom prst="rect">
            <a:avLst/>
          </a:prstGeom>
          <a:solidFill>
            <a:schemeClr val="bg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41BAE9-A529-41A0-92D4-758124341160}"/>
              </a:ext>
            </a:extLst>
          </p:cNvPr>
          <p:cNvSpPr txBox="1"/>
          <p:nvPr/>
        </p:nvSpPr>
        <p:spPr>
          <a:xfrm>
            <a:off x="16329" y="3791252"/>
            <a:ext cx="12192000" cy="1477328"/>
          </a:xfrm>
          <a:prstGeom prst="rect">
            <a:avLst/>
          </a:prstGeom>
          <a:noFill/>
        </p:spPr>
        <p:txBody>
          <a:bodyPr wrap="square" lIns="0" tIns="0" rIns="0" bIns="0" rtlCol="0" anchor="ctr">
            <a:spAutoFit/>
          </a:bodyPr>
          <a:lstStyle/>
          <a:p>
            <a:pPr algn="ctr"/>
            <a:r>
              <a:rPr lang="en-US" sz="4000" b="1" dirty="0">
                <a:solidFill>
                  <a:schemeClr val="accent1">
                    <a:lumMod val="50000"/>
                  </a:schemeClr>
                </a:solidFill>
                <a:latin typeface="+mj-lt"/>
                <a:cs typeface="Segoe UI Semibold" panose="020B0702040204020203" pitchFamily="34" charset="0"/>
              </a:rPr>
              <a:t>WGISS - 48</a:t>
            </a:r>
          </a:p>
          <a:p>
            <a:pPr algn="ctr"/>
            <a:r>
              <a:rPr lang="en-US" sz="2400" b="1" dirty="0">
                <a:solidFill>
                  <a:schemeClr val="accent1">
                    <a:lumMod val="50000"/>
                  </a:schemeClr>
                </a:solidFill>
                <a:latin typeface="+mj-lt"/>
                <a:cs typeface="Segoe UI Semibold" panose="020B0702040204020203" pitchFamily="34" charset="0"/>
              </a:rPr>
              <a:t>Hosted by</a:t>
            </a:r>
          </a:p>
          <a:p>
            <a:pPr algn="ctr"/>
            <a:r>
              <a:rPr lang="en-US" sz="3200" b="1" dirty="0">
                <a:solidFill>
                  <a:schemeClr val="accent1">
                    <a:lumMod val="50000"/>
                  </a:schemeClr>
                </a:solidFill>
                <a:latin typeface="+mj-lt"/>
                <a:cs typeface="Segoe UI Semibold" panose="020B0702040204020203" pitchFamily="34" charset="0"/>
              </a:rPr>
              <a:t>VIETNAM NATIONAL SPACE CENTER (VNSC)</a:t>
            </a:r>
          </a:p>
        </p:txBody>
      </p:sp>
      <p:sp>
        <p:nvSpPr>
          <p:cNvPr id="14" name="TextBox 13">
            <a:extLst>
              <a:ext uri="{FF2B5EF4-FFF2-40B4-BE49-F238E27FC236}">
                <a16:creationId xmlns:a16="http://schemas.microsoft.com/office/drawing/2014/main" id="{3A22E7FB-47E5-4D91-8386-FA6A552652E6}"/>
              </a:ext>
            </a:extLst>
          </p:cNvPr>
          <p:cNvSpPr txBox="1"/>
          <p:nvPr/>
        </p:nvSpPr>
        <p:spPr>
          <a:xfrm>
            <a:off x="147483" y="5440363"/>
            <a:ext cx="11936361" cy="984885"/>
          </a:xfrm>
          <a:prstGeom prst="rect">
            <a:avLst/>
          </a:prstGeom>
          <a:noFill/>
        </p:spPr>
        <p:txBody>
          <a:bodyPr wrap="square" lIns="0" tIns="0" rIns="0" bIns="0" rtlCol="0">
            <a:spAutoFit/>
          </a:bodyPr>
          <a:lstStyle/>
          <a:p>
            <a:pPr algn="ctr"/>
            <a:r>
              <a:rPr lang="en-US" sz="3200" b="1" dirty="0">
                <a:solidFill>
                  <a:schemeClr val="accent1">
                    <a:lumMod val="50000"/>
                  </a:schemeClr>
                </a:solidFill>
              </a:rPr>
              <a:t>Vietnam Academy of Science and Technology (VAST), Hanoi VN</a:t>
            </a:r>
          </a:p>
          <a:p>
            <a:pPr algn="ctr"/>
            <a:r>
              <a:rPr lang="en-US" sz="3200" b="1" dirty="0">
                <a:solidFill>
                  <a:schemeClr val="accent1">
                    <a:lumMod val="50000"/>
                  </a:schemeClr>
                </a:solidFill>
              </a:rPr>
              <a:t>October 8 - 11, 2019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405" y="2580586"/>
            <a:ext cx="1827846" cy="816208"/>
          </a:xfrm>
          <a:prstGeom prst="rect">
            <a:avLst/>
          </a:prstGeom>
        </p:spPr>
      </p:pic>
    </p:spTree>
    <p:extLst>
      <p:ext uri="{BB962C8B-B14F-4D97-AF65-F5344CB8AC3E}">
        <p14:creationId xmlns:p14="http://schemas.microsoft.com/office/powerpoint/2010/main" val="132695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1905002" y="232746"/>
            <a:ext cx="8381996" cy="738664"/>
          </a:xfrm>
          <a:prstGeom prst="rect">
            <a:avLst/>
          </a:prstGeom>
          <a:noFill/>
        </p:spPr>
        <p:txBody>
          <a:bodyPr wrap="square" lIns="0" tIns="0" rIns="0" bIns="0" rtlCol="0" anchor="ctr">
            <a:spAutoFit/>
          </a:bodyPr>
          <a:lstStyle/>
          <a:p>
            <a:pPr algn="ctr"/>
            <a:r>
              <a:rPr lang="en-US" sz="2400" b="1" dirty="0">
                <a:latin typeface="+mj-lt"/>
                <a:cs typeface="Segoe UI Semibold" panose="020B0702040204020203" pitchFamily="34" charset="0"/>
              </a:rPr>
              <a:t>Workshop Location: </a:t>
            </a:r>
          </a:p>
          <a:p>
            <a:pPr algn="ctr"/>
            <a:r>
              <a:rPr lang="en-US" sz="2400" b="1" dirty="0">
                <a:latin typeface="+mj-lt"/>
                <a:cs typeface="Segoe UI Semibold" panose="020B0702040204020203" pitchFamily="34" charset="0"/>
              </a:rPr>
              <a:t>VNSC Building (A6), VAST Campus</a:t>
            </a:r>
            <a:endParaRPr lang="en-US" sz="24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id="{24213B26-FC29-4642-B151-D2B24FB55424}"/>
              </a:ext>
            </a:extLst>
          </p:cNvPr>
          <p:cNvCxnSpPr>
            <a:cxnSpLocks/>
          </p:cNvCxnSpPr>
          <p:nvPr/>
        </p:nvCxnSpPr>
        <p:spPr>
          <a:xfrm>
            <a:off x="601249" y="152455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F00EDD-C211-452A-8B9A-DC9F8283ABC2}"/>
              </a:ext>
            </a:extLst>
          </p:cNvPr>
          <p:cNvSpPr txBox="1"/>
          <p:nvPr/>
        </p:nvSpPr>
        <p:spPr>
          <a:xfrm>
            <a:off x="2179530" y="1058955"/>
            <a:ext cx="8229600" cy="276999"/>
          </a:xfrm>
          <a:prstGeom prst="rect">
            <a:avLst/>
          </a:prstGeom>
          <a:noFill/>
        </p:spPr>
        <p:txBody>
          <a:bodyPr wrap="square" lIns="0" tIns="0" rIns="0" bIns="0" rtlCol="0">
            <a:spAutoFit/>
          </a:bodyPr>
          <a:lstStyle/>
          <a:p>
            <a:pPr lvl="0" algn="ctr"/>
            <a:r>
              <a:rPr lang="en-US" b="1" dirty="0">
                <a:solidFill>
                  <a:srgbClr val="323232"/>
                </a:solidFill>
                <a:latin typeface="+mj-lt"/>
              </a:rPr>
              <a:t>18B Hoang Quoc Viet str., </a:t>
            </a:r>
            <a:r>
              <a:rPr lang="en-US" b="1" dirty="0" err="1">
                <a:solidFill>
                  <a:srgbClr val="323232"/>
                </a:solidFill>
                <a:latin typeface="+mj-lt"/>
              </a:rPr>
              <a:t>Cau</a:t>
            </a:r>
            <a:r>
              <a:rPr lang="en-US" b="1" dirty="0">
                <a:solidFill>
                  <a:srgbClr val="323232"/>
                </a:solidFill>
                <a:latin typeface="+mj-lt"/>
              </a:rPr>
              <a:t> </a:t>
            </a:r>
            <a:r>
              <a:rPr lang="en-US" b="1" dirty="0" err="1">
                <a:solidFill>
                  <a:srgbClr val="323232"/>
                </a:solidFill>
                <a:latin typeface="+mj-lt"/>
              </a:rPr>
              <a:t>Giay</a:t>
            </a:r>
            <a:r>
              <a:rPr lang="en-US" b="1" dirty="0">
                <a:solidFill>
                  <a:srgbClr val="323232"/>
                </a:solidFill>
                <a:latin typeface="+mj-lt"/>
              </a:rPr>
              <a:t> dist., Hanoi 100000</a:t>
            </a:r>
          </a:p>
        </p:txBody>
      </p: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2</a:t>
            </a:fld>
            <a:endParaRPr lang="en-US">
              <a:solidFill>
                <a:schemeClr val="tx1"/>
              </a:solidFill>
            </a:endParaRPr>
          </a:p>
        </p:txBody>
      </p:sp>
      <p:sp>
        <p:nvSpPr>
          <p:cNvPr id="6" name="TextBox 5">
            <a:extLst>
              <a:ext uri="{FF2B5EF4-FFF2-40B4-BE49-F238E27FC236}">
                <a16:creationId xmlns:a16="http://schemas.microsoft.com/office/drawing/2014/main" id="{3290877D-207E-4A5A-A064-46E979B3A956}"/>
              </a:ext>
            </a:extLst>
          </p:cNvPr>
          <p:cNvSpPr txBox="1"/>
          <p:nvPr/>
        </p:nvSpPr>
        <p:spPr>
          <a:xfrm>
            <a:off x="0" y="1515466"/>
            <a:ext cx="11599102" cy="1831271"/>
          </a:xfrm>
          <a:prstGeom prst="rect">
            <a:avLst/>
          </a:prstGeom>
          <a:noFill/>
        </p:spPr>
        <p:txBody>
          <a:bodyPr wrap="square" rtlCol="0">
            <a:spAutoFit/>
          </a:bodyPr>
          <a:lstStyle/>
          <a:p>
            <a:pPr marL="514350" lvl="1" algn="just">
              <a:buClr>
                <a:schemeClr val="dk1"/>
              </a:buClr>
              <a:buSzPct val="100000"/>
            </a:pPr>
            <a:r>
              <a:rPr lang="en-US" sz="2000" dirty="0">
                <a:solidFill>
                  <a:schemeClr val="accent2"/>
                </a:solidFill>
                <a:latin typeface="+mj-lt"/>
              </a:rPr>
              <a:t>Hanoi </a:t>
            </a:r>
            <a:r>
              <a:rPr lang="en-US" sz="1500" dirty="0">
                <a:latin typeface="+mj-lt"/>
              </a:rPr>
              <a:t>is Vietnam’s capital, located on the Red River delta in northern Vietnam, the location and terrain create favorable conditions for developing politic, economy, culture and science and it is also an important traffic hub of Vietnam. Hanoi is famous for its centuries-old architecture and rich culture with influences from Southeast Asia, China and France. There are currently over 4,000 monuments and landscapes in Hanoi, in which over 1000 national monuments and landscapes are ranked with hundreds of temples, pagodas, architectural structures and other famous landscapes. </a:t>
            </a:r>
            <a:r>
              <a:rPr lang="en-US" sz="1500" dirty="0" err="1">
                <a:latin typeface="+mj-lt"/>
              </a:rPr>
              <a:t>Noi</a:t>
            </a:r>
            <a:r>
              <a:rPr lang="en-US" sz="1500" dirty="0">
                <a:latin typeface="+mj-lt"/>
              </a:rPr>
              <a:t> </a:t>
            </a:r>
            <a:r>
              <a:rPr lang="en-US" sz="1500" dirty="0" err="1">
                <a:latin typeface="+mj-lt"/>
              </a:rPr>
              <a:t>Bai</a:t>
            </a:r>
            <a:r>
              <a:rPr lang="en-US" sz="1500" dirty="0">
                <a:latin typeface="+mj-lt"/>
              </a:rPr>
              <a:t> International Airport is just 30 </a:t>
            </a:r>
            <a:r>
              <a:rPr lang="en-US" sz="1500" dirty="0" err="1">
                <a:latin typeface="+mj-lt"/>
              </a:rPr>
              <a:t>kilometres</a:t>
            </a:r>
            <a:r>
              <a:rPr lang="en-US" sz="1500" dirty="0">
                <a:latin typeface="+mj-lt"/>
              </a:rPr>
              <a:t> away from the city as well as from our meeting venue, Vietnam Academy of Science and Technology.</a:t>
            </a:r>
            <a:endParaRPr lang="en-US" dirty="0">
              <a:latin typeface="+mj-lt"/>
              <a:ea typeface="Calibri"/>
              <a:cs typeface="Calibri"/>
              <a:sym typeface="Calibri"/>
            </a:endParaRPr>
          </a:p>
          <a:p>
            <a:pPr algn="just"/>
            <a:endParaRPr lang="en-US" dirty="0">
              <a:latin typeface="+mj-lt"/>
            </a:endParaRPr>
          </a:p>
        </p:txBody>
      </p:sp>
      <p:pic>
        <p:nvPicPr>
          <p:cNvPr id="21" name="Google Shape;60;p11">
            <a:extLst>
              <a:ext uri="{FF2B5EF4-FFF2-40B4-BE49-F238E27FC236}">
                <a16:creationId xmlns:a16="http://schemas.microsoft.com/office/drawing/2014/main" id="{0613641F-A6D5-4891-ADD8-9B595743063D}"/>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1573713" y="3367805"/>
            <a:ext cx="9044573" cy="2988545"/>
          </a:xfrm>
          <a:prstGeom prst="rect">
            <a:avLst/>
          </a:prstGeom>
          <a:noFill/>
          <a:ln>
            <a:noFill/>
          </a:ln>
        </p:spPr>
      </p:pic>
    </p:spTree>
    <p:extLst>
      <p:ext uri="{BB962C8B-B14F-4D97-AF65-F5344CB8AC3E}">
        <p14:creationId xmlns:p14="http://schemas.microsoft.com/office/powerpoint/2010/main" val="28736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in Hanoi</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3</a:t>
            </a:fld>
            <a:endParaRPr lang="en-US">
              <a:solidFill>
                <a:schemeClr val="tx1"/>
              </a:solidFill>
            </a:endParaRPr>
          </a:p>
        </p:txBody>
      </p:sp>
      <p:sp>
        <p:nvSpPr>
          <p:cNvPr id="6" name="TextBox 5">
            <a:extLst>
              <a:ext uri="{FF2B5EF4-FFF2-40B4-BE49-F238E27FC236}">
                <a16:creationId xmlns:a16="http://schemas.microsoft.com/office/drawing/2014/main" id="{3290877D-207E-4A5A-A064-46E979B3A956}"/>
              </a:ext>
            </a:extLst>
          </p:cNvPr>
          <p:cNvSpPr txBox="1"/>
          <p:nvPr/>
        </p:nvSpPr>
        <p:spPr>
          <a:xfrm>
            <a:off x="92580" y="2085169"/>
            <a:ext cx="5461348" cy="1138773"/>
          </a:xfrm>
          <a:prstGeom prst="rect">
            <a:avLst/>
          </a:prstGeom>
          <a:noFill/>
        </p:spPr>
        <p:txBody>
          <a:bodyPr wrap="square" rtlCol="0">
            <a:spAutoFit/>
          </a:bodyPr>
          <a:lstStyle/>
          <a:p>
            <a:pPr>
              <a:buSzPct val="90000"/>
            </a:pPr>
            <a:r>
              <a:rPr lang="en-US" sz="1600" dirty="0">
                <a:latin typeface="+mj-lt"/>
              </a:rPr>
              <a:t>        The major airport is :</a:t>
            </a:r>
          </a:p>
          <a:p>
            <a:pPr lvl="1" algn="just">
              <a:buSzPct val="90000"/>
            </a:pPr>
            <a:r>
              <a:rPr lang="en-US" sz="1600" b="1" u="sng" dirty="0" err="1">
                <a:solidFill>
                  <a:schemeClr val="accent2"/>
                </a:solidFill>
                <a:latin typeface="+mj-lt"/>
                <a:hlinkClick r:id="rId2"/>
              </a:rPr>
              <a:t>Noi</a:t>
            </a:r>
            <a:r>
              <a:rPr lang="en-US" sz="1600" b="1" u="sng" dirty="0">
                <a:solidFill>
                  <a:schemeClr val="accent2"/>
                </a:solidFill>
                <a:latin typeface="+mj-lt"/>
                <a:hlinkClick r:id="rId2"/>
              </a:rPr>
              <a:t> Bai International Airport</a:t>
            </a:r>
            <a:r>
              <a:rPr lang="en-US" sz="2000" b="1" dirty="0">
                <a:solidFill>
                  <a:schemeClr val="accent2"/>
                </a:solidFill>
                <a:latin typeface="+mj-lt"/>
                <a:hlinkClick r:id="rId2"/>
              </a:rPr>
              <a:t> </a:t>
            </a:r>
            <a:r>
              <a:rPr lang="en-US" sz="1600" b="1" dirty="0">
                <a:latin typeface="+mj-lt"/>
              </a:rPr>
              <a:t>(HAN), </a:t>
            </a:r>
            <a:r>
              <a:rPr lang="en-US" sz="1600" dirty="0">
                <a:latin typeface="+mj-lt"/>
              </a:rPr>
              <a:t>which has international and domestic flights from Hanoi and is 30 kilometers from VNSC’s Headquarters.</a:t>
            </a:r>
          </a:p>
        </p:txBody>
      </p:sp>
      <p:pic>
        <p:nvPicPr>
          <p:cNvPr id="7" name="Picture 6">
            <a:extLst>
              <a:ext uri="{FF2B5EF4-FFF2-40B4-BE49-F238E27FC236}">
                <a16:creationId xmlns:a16="http://schemas.microsoft.com/office/drawing/2014/main" id="{E15EC8E1-51A9-4A5E-8E05-E76629E6CFE7}"/>
              </a:ext>
            </a:extLst>
          </p:cNvPr>
          <p:cNvPicPr>
            <a:picLocks noChangeAspect="1"/>
          </p:cNvPicPr>
          <p:nvPr/>
        </p:nvPicPr>
        <p:blipFill>
          <a:blip r:embed="rId3"/>
          <a:stretch>
            <a:fillRect/>
          </a:stretch>
        </p:blipFill>
        <p:spPr>
          <a:xfrm>
            <a:off x="1651968" y="3514168"/>
            <a:ext cx="8888065" cy="2762636"/>
          </a:xfrm>
          <a:prstGeom prst="rect">
            <a:avLst/>
          </a:prstGeom>
        </p:spPr>
      </p:pic>
    </p:spTree>
    <p:extLst>
      <p:ext uri="{BB962C8B-B14F-4D97-AF65-F5344CB8AC3E}">
        <p14:creationId xmlns:p14="http://schemas.microsoft.com/office/powerpoint/2010/main" val="413207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Airport Transfer: HAN to the city of Hanoi</a:t>
            </a:r>
            <a:endParaRPr lang="en-US" sz="3200" dirty="0">
              <a:latin typeface="+mj-lt"/>
              <a:cs typeface="Segoe UI Semibold" panose="020B0702040204020203" pitchFamily="34" charset="0"/>
            </a:endParaRPr>
          </a:p>
        </p:txBody>
      </p:sp>
      <p:cxnSp>
        <p:nvCxnSpPr>
          <p:cNvPr id="30" name="Straight Connector 29">
            <a:extLst>
              <a:ext uri="{FF2B5EF4-FFF2-40B4-BE49-F238E27FC236}">
                <a16:creationId xmlns:a16="http://schemas.microsoft.com/office/drawing/2014/main"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4</a:t>
            </a:fld>
            <a:endParaRPr lang="en-US">
              <a:solidFill>
                <a:schemeClr val="tx1"/>
              </a:solidFill>
            </a:endParaRPr>
          </a:p>
        </p:txBody>
      </p:sp>
      <p:sp>
        <p:nvSpPr>
          <p:cNvPr id="6" name="TextBox 5">
            <a:extLst>
              <a:ext uri="{FF2B5EF4-FFF2-40B4-BE49-F238E27FC236}">
                <a16:creationId xmlns:a16="http://schemas.microsoft.com/office/drawing/2014/main" id="{3290877D-207E-4A5A-A064-46E979B3A956}"/>
              </a:ext>
            </a:extLst>
          </p:cNvPr>
          <p:cNvSpPr txBox="1"/>
          <p:nvPr/>
        </p:nvSpPr>
        <p:spPr>
          <a:xfrm>
            <a:off x="601249" y="2041669"/>
            <a:ext cx="9750355" cy="2646878"/>
          </a:xfrm>
          <a:prstGeom prst="rect">
            <a:avLst/>
          </a:prstGeom>
          <a:noFill/>
        </p:spPr>
        <p:txBody>
          <a:bodyPr wrap="square" rtlCol="0">
            <a:spAutoFit/>
          </a:bodyPr>
          <a:lstStyle/>
          <a:p>
            <a:pPr algn="just">
              <a:buSzPct val="90000"/>
            </a:pPr>
            <a:r>
              <a:rPr lang="en-US" b="1" dirty="0">
                <a:latin typeface="+mj-lt"/>
              </a:rPr>
              <a:t>Via Taxi: </a:t>
            </a:r>
            <a:r>
              <a:rPr lang="en-US" sz="1600" dirty="0">
                <a:latin typeface="+mj-lt"/>
              </a:rPr>
              <a:t>Taxis are easily accessible from the Airport. The estimated fare is approximately $15 each way, but please consult your taxi cab operator for exact fare amounts </a:t>
            </a:r>
          </a:p>
          <a:p>
            <a:pPr algn="just">
              <a:buSzPct val="90000"/>
            </a:pPr>
            <a:r>
              <a:rPr lang="en-US" sz="1600" dirty="0">
                <a:latin typeface="+mj-lt"/>
              </a:rPr>
              <a:t>You may find the </a:t>
            </a:r>
            <a:r>
              <a:rPr lang="en-US" sz="1600" b="1" dirty="0">
                <a:latin typeface="+mj-lt"/>
              </a:rPr>
              <a:t>Grab App</a:t>
            </a:r>
            <a:r>
              <a:rPr lang="en-US" sz="1600" dirty="0">
                <a:latin typeface="+mj-lt"/>
              </a:rPr>
              <a:t> useful for hailing cabs:</a:t>
            </a:r>
          </a:p>
          <a:p>
            <a:pPr marL="285750" indent="-285750" algn="just">
              <a:buSzPct val="90000"/>
              <a:buFont typeface="Arial" panose="020B0604020202020204" pitchFamily="34" charset="0"/>
              <a:buChar char="•"/>
            </a:pPr>
            <a:r>
              <a:rPr lang="en-US" sz="1600" dirty="0" err="1">
                <a:latin typeface="+mj-lt"/>
              </a:rPr>
              <a:t>Itunes</a:t>
            </a:r>
            <a:r>
              <a:rPr lang="en-US" sz="1600" dirty="0">
                <a:latin typeface="+mj-lt"/>
              </a:rPr>
              <a:t> - </a:t>
            </a:r>
            <a:r>
              <a:rPr lang="en-AU" sz="1600" dirty="0">
                <a:hlinkClick r:id="rId2"/>
              </a:rPr>
              <a:t>https://itunes.apple.com/sg/app/grab-app/id647268330?mt=8</a:t>
            </a:r>
            <a:endParaRPr lang="en-AU" sz="1600" dirty="0"/>
          </a:p>
          <a:p>
            <a:pPr marL="285750" indent="-285750" algn="just">
              <a:buSzPct val="90000"/>
              <a:buFont typeface="Arial" panose="020B0604020202020204" pitchFamily="34" charset="0"/>
              <a:buChar char="•"/>
            </a:pPr>
            <a:r>
              <a:rPr lang="en-AU" sz="1600" dirty="0"/>
              <a:t>Google Play - </a:t>
            </a:r>
            <a:r>
              <a:rPr lang="en-AU" sz="1600" dirty="0">
                <a:hlinkClick r:id="rId3"/>
              </a:rPr>
              <a:t>https://play.google.com/store/apps/details?id=com.grabtaxi.passenger&amp;hl=en</a:t>
            </a:r>
            <a:endParaRPr lang="en-AU" sz="1600" dirty="0"/>
          </a:p>
          <a:p>
            <a:pPr marL="285750" indent="-285750" algn="just">
              <a:buSzPct val="90000"/>
              <a:buFont typeface="Arial" panose="020B0604020202020204" pitchFamily="34" charset="0"/>
              <a:buChar char="•"/>
            </a:pPr>
            <a:endParaRPr lang="en-US" sz="1600" dirty="0">
              <a:latin typeface="+mj-lt"/>
            </a:endParaRPr>
          </a:p>
          <a:p>
            <a:pPr algn="just">
              <a:buSzPct val="90000"/>
            </a:pPr>
            <a:endParaRPr lang="en-US" sz="1600" dirty="0">
              <a:latin typeface="+mj-lt"/>
            </a:endParaRPr>
          </a:p>
          <a:p>
            <a:pPr algn="just">
              <a:buSzPct val="90000"/>
            </a:pPr>
            <a:r>
              <a:rPr lang="en-US" b="1" dirty="0">
                <a:latin typeface="+mj-lt"/>
              </a:rPr>
              <a:t>Via Bus</a:t>
            </a:r>
            <a:r>
              <a:rPr lang="en-US" sz="1600" b="1" dirty="0">
                <a:latin typeface="+mj-lt"/>
              </a:rPr>
              <a:t>: </a:t>
            </a:r>
            <a:r>
              <a:rPr lang="en-US" sz="1600" dirty="0">
                <a:latin typeface="+mj-lt"/>
              </a:rPr>
              <a:t>You can choose among several city buses and an airport bus but the route sometimes is not very convenient and should be checked very carefully.</a:t>
            </a:r>
          </a:p>
          <a:p>
            <a:pPr algn="just">
              <a:buSzPct val="90000"/>
            </a:pPr>
            <a:endParaRPr lang="en-US" sz="1600" b="1" dirty="0">
              <a:latin typeface="+mj-lt"/>
            </a:endParaRPr>
          </a:p>
        </p:txBody>
      </p:sp>
    </p:spTree>
    <p:extLst>
      <p:ext uri="{BB962C8B-B14F-4D97-AF65-F5344CB8AC3E}">
        <p14:creationId xmlns:p14="http://schemas.microsoft.com/office/powerpoint/2010/main" val="255025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1905002" y="109636"/>
            <a:ext cx="8381996" cy="984885"/>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Getting Around Downtown Hanoi</a:t>
            </a:r>
          </a:p>
          <a:p>
            <a:pPr algn="ctr"/>
            <a:r>
              <a:rPr lang="en-US" sz="3200" b="1" dirty="0">
                <a:latin typeface="+mj-lt"/>
                <a:cs typeface="Segoe UI Semibold" panose="020B0702040204020203" pitchFamily="34" charset="0"/>
              </a:rPr>
              <a:t>Hanoi Old Quarter</a:t>
            </a:r>
          </a:p>
        </p:txBody>
      </p:sp>
      <p:cxnSp>
        <p:nvCxnSpPr>
          <p:cNvPr id="30" name="Straight Connector 29">
            <a:extLst>
              <a:ext uri="{FF2B5EF4-FFF2-40B4-BE49-F238E27FC236}">
                <a16:creationId xmlns:a16="http://schemas.microsoft.com/office/drawing/2014/main" id="{24213B26-FC29-4642-B151-D2B24FB55424}"/>
              </a:ext>
            </a:extLst>
          </p:cNvPr>
          <p:cNvCxnSpPr>
            <a:cxnSpLocks/>
          </p:cNvCxnSpPr>
          <p:nvPr/>
        </p:nvCxnSpPr>
        <p:spPr>
          <a:xfrm>
            <a:off x="601249" y="1787443"/>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5</a:t>
            </a:fld>
            <a:endParaRPr lang="en-US">
              <a:solidFill>
                <a:schemeClr val="tx1"/>
              </a:solidFill>
            </a:endParaRPr>
          </a:p>
        </p:txBody>
      </p:sp>
      <p:sp>
        <p:nvSpPr>
          <p:cNvPr id="6" name="TextBox 5">
            <a:extLst>
              <a:ext uri="{FF2B5EF4-FFF2-40B4-BE49-F238E27FC236}">
                <a16:creationId xmlns:a16="http://schemas.microsoft.com/office/drawing/2014/main" id="{3290877D-207E-4A5A-A064-46E979B3A956}"/>
              </a:ext>
            </a:extLst>
          </p:cNvPr>
          <p:cNvSpPr txBox="1"/>
          <p:nvPr/>
        </p:nvSpPr>
        <p:spPr>
          <a:xfrm>
            <a:off x="542073" y="1844932"/>
            <a:ext cx="5461348" cy="2554545"/>
          </a:xfrm>
          <a:prstGeom prst="rect">
            <a:avLst/>
          </a:prstGeom>
          <a:noFill/>
        </p:spPr>
        <p:txBody>
          <a:bodyPr wrap="square" rtlCol="0">
            <a:spAutoFit/>
          </a:bodyPr>
          <a:lstStyle/>
          <a:p>
            <a:pPr algn="just">
              <a:buSzPct val="90000"/>
            </a:pPr>
            <a:r>
              <a:rPr lang="en-US" sz="1600" b="1" dirty="0">
                <a:latin typeface="+mj-lt"/>
              </a:rPr>
              <a:t>On Foot:   </a:t>
            </a:r>
          </a:p>
          <a:p>
            <a:pPr algn="just">
              <a:buSzPct val="90000"/>
            </a:pPr>
            <a:r>
              <a:rPr lang="en-US" sz="1600" dirty="0">
                <a:latin typeface="+mj-lt"/>
              </a:rPr>
              <a:t>Hanoi Old Quarter is pedestrian-friendly, as there are many shops, restaurants, and entertainment options within minutes of </a:t>
            </a:r>
            <a:r>
              <a:rPr lang="en-US" sz="1600" dirty="0" err="1">
                <a:latin typeface="+mj-lt"/>
              </a:rPr>
              <a:t>Hoan</a:t>
            </a:r>
            <a:r>
              <a:rPr lang="en-US" sz="1600" dirty="0">
                <a:latin typeface="+mj-lt"/>
              </a:rPr>
              <a:t> </a:t>
            </a:r>
            <a:r>
              <a:rPr lang="en-US" sz="1600" dirty="0" err="1">
                <a:latin typeface="+mj-lt"/>
              </a:rPr>
              <a:t>Kiem</a:t>
            </a:r>
            <a:r>
              <a:rPr lang="en-US" sz="1600" dirty="0">
                <a:latin typeface="+mj-lt"/>
              </a:rPr>
              <a:t> lake. Every weekend streets around </a:t>
            </a:r>
            <a:r>
              <a:rPr lang="en-US" sz="1600" dirty="0" err="1">
                <a:latin typeface="+mj-lt"/>
              </a:rPr>
              <a:t>Hoan</a:t>
            </a:r>
            <a:r>
              <a:rPr lang="en-US" sz="1600" dirty="0">
                <a:latin typeface="+mj-lt"/>
              </a:rPr>
              <a:t> </a:t>
            </a:r>
            <a:r>
              <a:rPr lang="en-US" sz="1600" dirty="0" err="1">
                <a:latin typeface="+mj-lt"/>
              </a:rPr>
              <a:t>Kiem</a:t>
            </a:r>
            <a:r>
              <a:rPr lang="en-US" sz="1600" dirty="0">
                <a:latin typeface="+mj-lt"/>
              </a:rPr>
              <a:t> lake are blocked for walkers.</a:t>
            </a:r>
          </a:p>
          <a:p>
            <a:pPr algn="just">
              <a:buSzPct val="90000"/>
            </a:pPr>
            <a:r>
              <a:rPr lang="en-US" sz="1600" dirty="0">
                <a:latin typeface="+mj-lt"/>
              </a:rPr>
              <a:t>West lake area is also worth a visit.</a:t>
            </a:r>
          </a:p>
          <a:p>
            <a:pPr algn="just">
              <a:buSzPct val="90000"/>
            </a:pPr>
            <a:endParaRPr lang="en-US" sz="1600" dirty="0">
              <a:latin typeface="+mj-lt"/>
            </a:endParaRPr>
          </a:p>
          <a:p>
            <a:pPr algn="just">
              <a:buSzPct val="90000"/>
            </a:pPr>
            <a:r>
              <a:rPr lang="en-US" sz="1600" b="1" dirty="0">
                <a:latin typeface="+mj-lt"/>
              </a:rPr>
              <a:t>Local Transit: </a:t>
            </a:r>
          </a:p>
          <a:p>
            <a:pPr algn="just">
              <a:buSzPct val="90000"/>
            </a:pPr>
            <a:r>
              <a:rPr lang="en-US" sz="1600" dirty="0">
                <a:latin typeface="+mj-lt"/>
              </a:rPr>
              <a:t>There are several transit options available for moving about the city with ease, such as taxi, bus, bike rental, etc.</a:t>
            </a:r>
          </a:p>
        </p:txBody>
      </p:sp>
      <p:pic>
        <p:nvPicPr>
          <p:cNvPr id="18" name="Google Shape;100;p16">
            <a:extLst>
              <a:ext uri="{FF2B5EF4-FFF2-40B4-BE49-F238E27FC236}">
                <a16:creationId xmlns:a16="http://schemas.microsoft.com/office/drawing/2014/main" id="{A942B95D-5E45-4B34-A57C-3C75AA8B003B}"/>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8131375" y="1990653"/>
            <a:ext cx="3198520" cy="2263104"/>
          </a:xfrm>
          <a:prstGeom prst="rect">
            <a:avLst/>
          </a:prstGeom>
          <a:noFill/>
          <a:ln w="19050">
            <a:solidFill>
              <a:schemeClr val="tx2">
                <a:lumMod val="40000"/>
                <a:lumOff val="60000"/>
              </a:schemeClr>
            </a:solidFill>
          </a:ln>
        </p:spPr>
      </p:pic>
      <p:pic>
        <p:nvPicPr>
          <p:cNvPr id="17" name="Google Shape;99;p16">
            <a:extLst>
              <a:ext uri="{FF2B5EF4-FFF2-40B4-BE49-F238E27FC236}">
                <a16:creationId xmlns:a16="http://schemas.microsoft.com/office/drawing/2014/main" id="{4A4F5FB8-A7CB-4033-8BF4-6641BB6717B3}"/>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6289275" y="4064641"/>
            <a:ext cx="2764772" cy="2073579"/>
          </a:xfrm>
          <a:prstGeom prst="rect">
            <a:avLst/>
          </a:prstGeom>
          <a:noFill/>
          <a:ln w="28575">
            <a:solidFill>
              <a:schemeClr val="tx2">
                <a:lumMod val="60000"/>
                <a:lumOff val="40000"/>
              </a:schemeClr>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847" y="4395908"/>
            <a:ext cx="3295124" cy="2193611"/>
          </a:xfrm>
          <a:prstGeom prst="rect">
            <a:avLst/>
          </a:prstGeom>
        </p:spPr>
      </p:pic>
    </p:spTree>
    <p:extLst>
      <p:ext uri="{BB962C8B-B14F-4D97-AF65-F5344CB8AC3E}">
        <p14:creationId xmlns:p14="http://schemas.microsoft.com/office/powerpoint/2010/main" val="110172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1905002" y="355857"/>
            <a:ext cx="838199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Accommodation Options  </a:t>
            </a:r>
          </a:p>
        </p:txBody>
      </p:sp>
      <p:cxnSp>
        <p:nvCxnSpPr>
          <p:cNvPr id="30" name="Straight Connector 29">
            <a:extLst>
              <a:ext uri="{FF2B5EF4-FFF2-40B4-BE49-F238E27FC236}">
                <a16:creationId xmlns:a16="http://schemas.microsoft.com/office/drawing/2014/main" id="{24213B26-FC29-4642-B151-D2B24FB55424}"/>
              </a:ext>
            </a:extLst>
          </p:cNvPr>
          <p:cNvCxnSpPr>
            <a:cxnSpLocks/>
          </p:cNvCxnSpPr>
          <p:nvPr/>
        </p:nvCxnSpPr>
        <p:spPr>
          <a:xfrm>
            <a:off x="523283" y="1261350"/>
            <a:ext cx="10960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6</a:t>
            </a:fld>
            <a:endParaRPr lang="en-US">
              <a:solidFill>
                <a:schemeClr val="tx1"/>
              </a:solidFill>
            </a:endParaRPr>
          </a:p>
        </p:txBody>
      </p:sp>
      <p:sp>
        <p:nvSpPr>
          <p:cNvPr id="6" name="TextBox 5">
            <a:extLst>
              <a:ext uri="{FF2B5EF4-FFF2-40B4-BE49-F238E27FC236}">
                <a16:creationId xmlns:a16="http://schemas.microsoft.com/office/drawing/2014/main" id="{3290877D-207E-4A5A-A064-46E979B3A956}"/>
              </a:ext>
            </a:extLst>
          </p:cNvPr>
          <p:cNvSpPr txBox="1"/>
          <p:nvPr/>
        </p:nvSpPr>
        <p:spPr>
          <a:xfrm>
            <a:off x="1205821" y="1674401"/>
            <a:ext cx="9595198" cy="3356816"/>
          </a:xfrm>
          <a:prstGeom prst="rect">
            <a:avLst/>
          </a:prstGeom>
          <a:noFill/>
        </p:spPr>
        <p:txBody>
          <a:bodyPr wrap="square" rtlCol="0">
            <a:spAutoFit/>
          </a:bodyPr>
          <a:lstStyle/>
          <a:p>
            <a:pPr algn="just">
              <a:buSzPct val="90000"/>
            </a:pPr>
            <a:r>
              <a:rPr lang="en-US" b="1" dirty="0">
                <a:latin typeface="+mj-lt"/>
              </a:rPr>
              <a:t>Hanoi </a:t>
            </a:r>
            <a:r>
              <a:rPr lang="en-US" b="1" dirty="0" err="1">
                <a:latin typeface="+mj-lt"/>
              </a:rPr>
              <a:t>Marvellous</a:t>
            </a:r>
            <a:r>
              <a:rPr lang="en-US" b="1" dirty="0">
                <a:latin typeface="+mj-lt"/>
              </a:rPr>
              <a:t> Hotel &amp; Spa (Old Quarter area)</a:t>
            </a:r>
          </a:p>
          <a:p>
            <a:pPr algn="just">
              <a:buSzPct val="90000"/>
            </a:pPr>
            <a:r>
              <a:rPr lang="en-US" b="1" dirty="0">
                <a:latin typeface="+mj-lt"/>
              </a:rPr>
              <a:t>	</a:t>
            </a:r>
            <a:r>
              <a:rPr lang="en-US" sz="1600" dirty="0"/>
              <a:t>No 55 </a:t>
            </a:r>
            <a:r>
              <a:rPr lang="en-US" sz="1600" dirty="0" err="1"/>
              <a:t>Đuong</a:t>
            </a:r>
            <a:r>
              <a:rPr lang="en-US" sz="1600" dirty="0"/>
              <a:t> Thanh Street, </a:t>
            </a:r>
            <a:r>
              <a:rPr lang="en-US" sz="1600" dirty="0" err="1"/>
              <a:t>Hoan</a:t>
            </a:r>
            <a:r>
              <a:rPr lang="en-US" sz="1600" dirty="0"/>
              <a:t> </a:t>
            </a:r>
            <a:r>
              <a:rPr lang="en-US" sz="1600" dirty="0" err="1"/>
              <a:t>Kiem</a:t>
            </a:r>
            <a:r>
              <a:rPr lang="en-US" sz="1600" dirty="0"/>
              <a:t> district, Hanoi, Vietnam</a:t>
            </a:r>
            <a:endParaRPr lang="en-US" sz="1600" dirty="0">
              <a:latin typeface="+mj-lt"/>
            </a:endParaRPr>
          </a:p>
          <a:p>
            <a:pPr fontAlgn="t"/>
            <a:r>
              <a:rPr lang="en-US" sz="1600" dirty="0">
                <a:latin typeface="+mj-lt"/>
              </a:rPr>
              <a:t>           	Phone: </a:t>
            </a:r>
            <a:r>
              <a:rPr lang="en-US" sz="1600" dirty="0"/>
              <a:t>+84 24 3755 5888</a:t>
            </a:r>
          </a:p>
          <a:p>
            <a:pPr marL="50800">
              <a:lnSpc>
                <a:spcPct val="115000"/>
              </a:lnSpc>
              <a:spcBef>
                <a:spcPts val="225"/>
              </a:spcBef>
              <a:buClr>
                <a:srgbClr val="07336F"/>
              </a:buClr>
              <a:buSzPts val="2800"/>
            </a:pPr>
            <a:r>
              <a:rPr lang="en-US" sz="1600" dirty="0">
                <a:latin typeface="+mj-lt"/>
              </a:rPr>
              <a:t>	Website: </a:t>
            </a:r>
            <a:r>
              <a:rPr lang="en-US" sz="1600" u="sng" dirty="0">
                <a:hlinkClick r:id="rId3"/>
              </a:rPr>
              <a:t>www.hanoimarvelloushotel.com</a:t>
            </a:r>
          </a:p>
          <a:p>
            <a:pPr marL="50800" lvl="0">
              <a:lnSpc>
                <a:spcPct val="115000"/>
              </a:lnSpc>
              <a:spcBef>
                <a:spcPts val="225"/>
              </a:spcBef>
              <a:buClr>
                <a:srgbClr val="07336F"/>
              </a:buClr>
              <a:buSzPts val="2800"/>
            </a:pPr>
            <a:endParaRPr lang="en-US" sz="1600" b="1" kern="0" dirty="0">
              <a:solidFill>
                <a:schemeClr val="accent2">
                  <a:lumMod val="75000"/>
                </a:schemeClr>
              </a:solidFill>
              <a:latin typeface="+mj-lt"/>
              <a:cs typeface="Arial"/>
              <a:sym typeface="Arial"/>
            </a:endParaRPr>
          </a:p>
          <a:p>
            <a:pPr algn="just">
              <a:buSzPct val="90000"/>
            </a:pPr>
            <a:r>
              <a:rPr lang="en-US" b="1" dirty="0">
                <a:latin typeface="+mj-lt"/>
              </a:rPr>
              <a:t>Hanoi Daewoo Hotel (CEOS Plenary 2019 venue and close to VNSC office)</a:t>
            </a:r>
          </a:p>
          <a:p>
            <a:pPr>
              <a:buSzPct val="90000"/>
            </a:pPr>
            <a:r>
              <a:rPr lang="en-US" b="1" dirty="0">
                <a:latin typeface="+mj-lt"/>
              </a:rPr>
              <a:t>	</a:t>
            </a:r>
            <a:r>
              <a:rPr lang="en-US" sz="1600" dirty="0"/>
              <a:t>360 Kim Ma Street, Ba </a:t>
            </a:r>
            <a:r>
              <a:rPr lang="en-US" sz="1600" dirty="0" err="1"/>
              <a:t>Dinh</a:t>
            </a:r>
            <a:r>
              <a:rPr lang="en-US" sz="1600" dirty="0"/>
              <a:t> District, Hanoi, Vietnam</a:t>
            </a:r>
            <a:endParaRPr lang="en-US" sz="1600" dirty="0">
              <a:latin typeface="+mj-lt"/>
            </a:endParaRPr>
          </a:p>
          <a:p>
            <a:pPr algn="just">
              <a:buSzPct val="90000"/>
            </a:pPr>
            <a:r>
              <a:rPr lang="en-US" sz="1600" dirty="0">
                <a:latin typeface="+mj-lt"/>
              </a:rPr>
              <a:t>	Phone:</a:t>
            </a:r>
            <a:r>
              <a:rPr lang="en-US" sz="1600" dirty="0"/>
              <a:t> </a:t>
            </a:r>
            <a:r>
              <a:rPr lang="en-US" sz="1600" dirty="0">
                <a:hlinkClick r:id="rId4"/>
              </a:rPr>
              <a:t>+84 243 8315000</a:t>
            </a:r>
            <a:endParaRPr lang="en-US" sz="1600" dirty="0">
              <a:latin typeface="+mj-lt"/>
            </a:endParaRPr>
          </a:p>
          <a:p>
            <a:pPr algn="just">
              <a:buSzPct val="90000"/>
            </a:pPr>
            <a:r>
              <a:rPr lang="en-US" sz="1600" dirty="0">
                <a:latin typeface="+mj-lt"/>
              </a:rPr>
              <a:t>	Website: </a:t>
            </a:r>
            <a:r>
              <a:rPr lang="en-US" sz="1600" b="1" u="sng" kern="0" dirty="0">
                <a:solidFill>
                  <a:schemeClr val="accent2">
                    <a:lumMod val="75000"/>
                  </a:schemeClr>
                </a:solidFill>
                <a:latin typeface="+mj-lt"/>
                <a:cs typeface="Arial"/>
                <a:sym typeface="Arial"/>
                <a:hlinkClick r:id="rId5"/>
              </a:rPr>
              <a:t>http://www.daewoohotel.com/en</a:t>
            </a:r>
            <a:endParaRPr lang="en-US" sz="1600" b="1" u="sng" kern="0" dirty="0">
              <a:solidFill>
                <a:schemeClr val="accent2">
                  <a:lumMod val="75000"/>
                </a:schemeClr>
              </a:solidFill>
              <a:latin typeface="+mj-lt"/>
              <a:cs typeface="Arial"/>
              <a:sym typeface="Arial"/>
            </a:endParaRPr>
          </a:p>
          <a:p>
            <a:pPr algn="just">
              <a:buSzPct val="90000"/>
            </a:pPr>
            <a:endParaRPr lang="en-US" b="1" dirty="0">
              <a:latin typeface="+mj-lt"/>
            </a:endParaRPr>
          </a:p>
          <a:p>
            <a:pPr algn="just">
              <a:buSzPct val="90000"/>
            </a:pPr>
            <a:r>
              <a:rPr lang="en-US" b="1" dirty="0">
                <a:latin typeface="+mj-lt"/>
              </a:rPr>
              <a:t>And many other options around Hanoi</a:t>
            </a:r>
            <a:endParaRPr lang="en-US" sz="1600" b="1" i="1" dirty="0">
              <a:solidFill>
                <a:srgbClr val="323232"/>
              </a:solidFill>
              <a:latin typeface="+mj-lt"/>
            </a:endParaRPr>
          </a:p>
          <a:p>
            <a:pPr algn="just">
              <a:buSzPct val="90000"/>
            </a:pPr>
            <a:r>
              <a:rPr lang="en-US" sz="1600" b="1" i="1" dirty="0">
                <a:solidFill>
                  <a:srgbClr val="323232"/>
                </a:solidFill>
                <a:latin typeface="+mj-lt"/>
                <a:sym typeface="Arial"/>
              </a:rPr>
              <a:t> </a:t>
            </a:r>
            <a:endParaRPr lang="en-US" sz="1600" b="1" i="1" dirty="0">
              <a:solidFill>
                <a:srgbClr val="323232"/>
              </a:solidFill>
              <a:latin typeface="+mj-lt"/>
            </a:endParaRPr>
          </a:p>
        </p:txBody>
      </p:sp>
    </p:spTree>
    <p:extLst>
      <p:ext uri="{BB962C8B-B14F-4D97-AF65-F5344CB8AC3E}">
        <p14:creationId xmlns:p14="http://schemas.microsoft.com/office/powerpoint/2010/main" val="95018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93C11EE-C764-4E69-92A0-6097DB532056}"/>
              </a:ext>
            </a:extLst>
          </p:cNvPr>
          <p:cNvSpPr txBox="1"/>
          <p:nvPr/>
        </p:nvSpPr>
        <p:spPr>
          <a:xfrm>
            <a:off x="-329293" y="338345"/>
            <a:ext cx="12850586" cy="492443"/>
          </a:xfrm>
          <a:prstGeom prst="rect">
            <a:avLst/>
          </a:prstGeom>
          <a:noFill/>
        </p:spPr>
        <p:txBody>
          <a:bodyPr wrap="square" lIns="0" tIns="0" rIns="0" bIns="0" rtlCol="0" anchor="ctr">
            <a:spAutoFit/>
          </a:bodyPr>
          <a:lstStyle/>
          <a:p>
            <a:pPr algn="ctr"/>
            <a:r>
              <a:rPr lang="en-US" sz="3200" b="1" dirty="0">
                <a:latin typeface="+mj-lt"/>
                <a:cs typeface="Segoe UI Semibold" panose="020B0702040204020203" pitchFamily="34" charset="0"/>
              </a:rPr>
              <a:t>Tentative WGISS-48 Agenda </a:t>
            </a:r>
            <a:endParaRPr lang="en-US" sz="3200" dirty="0">
              <a:latin typeface="+mj-lt"/>
              <a:cs typeface="Segoe UI Semibold" panose="020B0702040204020203" pitchFamily="34" charset="0"/>
            </a:endParaRPr>
          </a:p>
        </p:txBody>
      </p: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7</a:t>
            </a:fld>
            <a:endParaRPr lang="en-US">
              <a:solidFill>
                <a:schemeClr val="tx1"/>
              </a:solidFill>
            </a:endParaRPr>
          </a:p>
        </p:txBody>
      </p:sp>
      <p:sp>
        <p:nvSpPr>
          <p:cNvPr id="15" name="Rectangle 14">
            <a:extLst>
              <a:ext uri="{FF2B5EF4-FFF2-40B4-BE49-F238E27FC236}">
                <a16:creationId xmlns:a16="http://schemas.microsoft.com/office/drawing/2014/main"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id="{2FEC55E2-F673-447E-B25E-14B47E6E85EF}"/>
              </a:ext>
            </a:extLst>
          </p:cNvPr>
          <p:cNvGraphicFramePr/>
          <p:nvPr>
            <p:extLst>
              <p:ext uri="{D42A27DB-BD31-4B8C-83A1-F6EECF244321}">
                <p14:modId xmlns:p14="http://schemas.microsoft.com/office/powerpoint/2010/main" val="3459701152"/>
              </p:ext>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Google Shape;135;p20">
            <a:extLst>
              <a:ext uri="{FF2B5EF4-FFF2-40B4-BE49-F238E27FC236}">
                <a16:creationId xmlns:a16="http://schemas.microsoft.com/office/drawing/2014/main" id="{C7EF7E26-03C0-4654-B7F9-6B779E55CEDB}"/>
              </a:ext>
            </a:extLst>
          </p:cNvPr>
          <p:cNvGraphicFramePr/>
          <p:nvPr>
            <p:extLst>
              <p:ext uri="{D42A27DB-BD31-4B8C-83A1-F6EECF244321}">
                <p14:modId xmlns:p14="http://schemas.microsoft.com/office/powerpoint/2010/main" val="3859993045"/>
              </p:ext>
            </p:extLst>
          </p:nvPr>
        </p:nvGraphicFramePr>
        <p:xfrm>
          <a:off x="1630122" y="1530637"/>
          <a:ext cx="8988552" cy="4577654"/>
        </p:xfrm>
        <a:graphic>
          <a:graphicData uri="http://schemas.openxmlformats.org/drawingml/2006/table">
            <a:tbl>
              <a:tblPr>
                <a:noFill/>
              </a:tblPr>
              <a:tblGrid>
                <a:gridCol w="1467346">
                  <a:extLst>
                    <a:ext uri="{9D8B030D-6E8A-4147-A177-3AD203B41FA5}">
                      <a16:colId xmlns:a16="http://schemas.microsoft.com/office/drawing/2014/main" val="20000"/>
                    </a:ext>
                  </a:extLst>
                </a:gridCol>
                <a:gridCol w="1379606">
                  <a:extLst>
                    <a:ext uri="{9D8B030D-6E8A-4147-A177-3AD203B41FA5}">
                      <a16:colId xmlns:a16="http://schemas.microsoft.com/office/drawing/2014/main" val="20001"/>
                    </a:ext>
                  </a:extLst>
                </a:gridCol>
                <a:gridCol w="1494307">
                  <a:extLst>
                    <a:ext uri="{9D8B030D-6E8A-4147-A177-3AD203B41FA5}">
                      <a16:colId xmlns:a16="http://schemas.microsoft.com/office/drawing/2014/main" val="20002"/>
                    </a:ext>
                  </a:extLst>
                </a:gridCol>
                <a:gridCol w="1708511">
                  <a:extLst>
                    <a:ext uri="{9D8B030D-6E8A-4147-A177-3AD203B41FA5}">
                      <a16:colId xmlns:a16="http://schemas.microsoft.com/office/drawing/2014/main" val="20003"/>
                    </a:ext>
                  </a:extLst>
                </a:gridCol>
                <a:gridCol w="1484805">
                  <a:extLst>
                    <a:ext uri="{9D8B030D-6E8A-4147-A177-3AD203B41FA5}">
                      <a16:colId xmlns:a16="http://schemas.microsoft.com/office/drawing/2014/main" val="20004"/>
                    </a:ext>
                  </a:extLst>
                </a:gridCol>
                <a:gridCol w="1453977">
                  <a:extLst>
                    <a:ext uri="{9D8B030D-6E8A-4147-A177-3AD203B41FA5}">
                      <a16:colId xmlns:a16="http://schemas.microsoft.com/office/drawing/2014/main" val="20005"/>
                    </a:ext>
                  </a:extLst>
                </a:gridCol>
              </a:tblGrid>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endParaRPr sz="1100" dirty="0"/>
                    </a:p>
                  </a:txBody>
                  <a:tcPr marL="57995" marR="57995" marT="57995" marB="57995">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Monday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7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Tuesday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8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Wednesday</a:t>
                      </a:r>
                    </a:p>
                    <a:p>
                      <a:pPr marL="0" lvl="0" indent="0" algn="ctr" rtl="0">
                        <a:spcBef>
                          <a:spcPts val="0"/>
                        </a:spcBef>
                        <a:spcAft>
                          <a:spcPts val="0"/>
                        </a:spcAft>
                        <a:buNone/>
                      </a:pPr>
                      <a:r>
                        <a:rPr lang="en-US" sz="1400" b="1" dirty="0">
                          <a:solidFill>
                            <a:schemeClr val="accent2">
                              <a:lumMod val="75000"/>
                            </a:schemeClr>
                          </a:solidFill>
                          <a:latin typeface="+mj-lt"/>
                        </a:rPr>
                        <a:t>9 Oct</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Thursday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10 Oct</a:t>
                      </a:r>
                      <a:endParaRPr sz="1400" b="1" dirty="0">
                        <a:solidFill>
                          <a:schemeClr val="accent2">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2">
                              <a:lumMod val="75000"/>
                            </a:schemeClr>
                          </a:solidFill>
                          <a:latin typeface="+mj-lt"/>
                        </a:rPr>
                        <a:t>Friday </a:t>
                      </a:r>
                      <a:endParaRPr sz="1400" b="1" dirty="0">
                        <a:solidFill>
                          <a:schemeClr val="accent2">
                            <a:lumMod val="75000"/>
                          </a:schemeClr>
                        </a:solidFill>
                        <a:latin typeface="+mj-lt"/>
                      </a:endParaRPr>
                    </a:p>
                    <a:p>
                      <a:pPr marL="0" lvl="0" indent="0" algn="ctr" rtl="0">
                        <a:spcBef>
                          <a:spcPts val="0"/>
                        </a:spcBef>
                        <a:spcAft>
                          <a:spcPts val="0"/>
                        </a:spcAft>
                        <a:buNone/>
                      </a:pPr>
                      <a:r>
                        <a:rPr lang="en-US" sz="1400" b="1" dirty="0">
                          <a:solidFill>
                            <a:schemeClr val="accent2">
                              <a:lumMod val="75000"/>
                            </a:schemeClr>
                          </a:solidFill>
                          <a:latin typeface="+mj-lt"/>
                        </a:rPr>
                        <a:t>11 Oct</a:t>
                      </a:r>
                      <a:endParaRPr sz="1400" b="1" dirty="0">
                        <a:solidFill>
                          <a:schemeClr val="accent2">
                            <a:lumMod val="75000"/>
                          </a:schemeClr>
                        </a:solidFill>
                        <a:latin typeface="+mj-lt"/>
                      </a:endParaRPr>
                    </a:p>
                  </a:txBody>
                  <a:tcPr marL="57995" marR="57995" marT="57995" marB="57995"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12062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09:00-12:00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tx1">
                              <a:lumMod val="85000"/>
                              <a:lumOff val="15000"/>
                            </a:schemeClr>
                          </a:solidFill>
                          <a:latin typeface="+mj-lt"/>
                        </a:rPr>
                        <a:t>WGISS Discussions</a:t>
                      </a:r>
                      <a:endParaRPr sz="1400" b="1" dirty="0">
                        <a:solidFill>
                          <a:schemeClr val="tx1">
                            <a:lumMod val="85000"/>
                            <a:lumOff val="1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1"/>
                  </a:ext>
                </a:extLst>
              </a:tr>
              <a:tr h="4594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12:00-13:30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Lunch</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9397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13:30-15:30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85000"/>
                              <a:lumOff val="15000"/>
                            </a:prstClr>
                          </a:solidFill>
                          <a:effectLst/>
                          <a:uLnTx/>
                          <a:uFillTx/>
                          <a:latin typeface="Segoe UI"/>
                          <a:ea typeface="+mn-ea"/>
                          <a:cs typeface="+mn-cs"/>
                        </a:rPr>
                        <a:t>WGISS Discussions</a:t>
                      </a:r>
                      <a:endPar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endParaRP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15:30-17:30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Discussions</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WGISS Discussions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Segoe UI"/>
                          <a:ea typeface="+mn-ea"/>
                          <a:cs typeface="+mn-cs"/>
                        </a:rPr>
                        <a:t>Adjourn</a:t>
                      </a: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080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sz="1400" b="1" dirty="0">
                          <a:latin typeface="+mj-lt"/>
                        </a:rPr>
                        <a:t>18:00</a:t>
                      </a:r>
                      <a:endParaRPr sz="1400" b="1" dirty="0">
                        <a:latin typeface="+mj-lt"/>
                      </a:endParaRPr>
                    </a:p>
                  </a:txBody>
                  <a:tcPr marL="57995" marR="57995" marT="57995" marB="5799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latin typeface="+mj-lt"/>
                        </a:rPr>
                        <a:t>WGISS</a:t>
                      </a:r>
                      <a:endParaRPr sz="1400" b="1" dirty="0">
                        <a:latin typeface="+mj-lt"/>
                      </a:endParaRPr>
                    </a:p>
                    <a:p>
                      <a:pPr marL="0" lvl="0" indent="0" algn="ctr" rtl="0">
                        <a:spcBef>
                          <a:spcPts val="0"/>
                        </a:spcBef>
                        <a:spcAft>
                          <a:spcPts val="0"/>
                        </a:spcAft>
                        <a:buNone/>
                      </a:pPr>
                      <a:r>
                        <a:rPr lang="en-US" sz="1400" b="1" dirty="0">
                          <a:latin typeface="+mj-lt"/>
                        </a:rPr>
                        <a:t>Exec Meeting </a:t>
                      </a:r>
                      <a:endParaRPr sz="1400" b="1" dirty="0">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US" sz="1400" b="1" dirty="0">
                          <a:solidFill>
                            <a:schemeClr val="accent3">
                              <a:lumMod val="75000"/>
                            </a:schemeClr>
                          </a:solidFill>
                          <a:latin typeface="+mj-lt"/>
                        </a:rPr>
                        <a:t>No-Host Dinner</a:t>
                      </a:r>
                      <a:endParaRPr sz="1400" b="1" dirty="0">
                        <a:solidFill>
                          <a:schemeClr val="accent3">
                            <a:lumMod val="75000"/>
                          </a:schemeClr>
                        </a:solidFill>
                        <a:latin typeface="+mj-lt"/>
                      </a:endParaRPr>
                    </a:p>
                  </a:txBody>
                  <a:tcPr marL="57995" marR="57995" marT="57995" marB="5799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endParaRPr sz="1100" dirty="0"/>
                    </a:p>
                  </a:txBody>
                  <a:tcPr marL="57995" marR="57995" marT="57995" marB="57995" anchor="ctr">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0845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9D6FD2A-E747-4A20-9BA6-AB9445935435}"/>
              </a:ext>
            </a:extLst>
          </p:cNvPr>
          <p:cNvGrpSpPr/>
          <p:nvPr/>
        </p:nvGrpSpPr>
        <p:grpSpPr>
          <a:xfrm>
            <a:off x="5191672" y="6667243"/>
            <a:ext cx="1808658" cy="190757"/>
            <a:chOff x="5191672" y="6667243"/>
            <a:chExt cx="1808658" cy="190757"/>
          </a:xfrm>
        </p:grpSpPr>
        <p:sp>
          <p:nvSpPr>
            <p:cNvPr id="43" name="Freeform: Shape 42">
              <a:extLst>
                <a:ext uri="{FF2B5EF4-FFF2-40B4-BE49-F238E27FC236}">
                  <a16:creationId xmlns:a16="http://schemas.microsoft.com/office/drawing/2014/main" id="{E980CB43-E9C1-4221-B7A2-9231553672B8}"/>
                </a:ext>
              </a:extLst>
            </p:cNvPr>
            <p:cNvSpPr/>
            <p:nvPr/>
          </p:nvSpPr>
          <p:spPr>
            <a:xfrm>
              <a:off x="6096000" y="6667243"/>
              <a:ext cx="904330" cy="190757"/>
            </a:xfrm>
            <a:custGeom>
              <a:avLst/>
              <a:gdLst>
                <a:gd name="connsiteX0" fmla="*/ 0 w 904330"/>
                <a:gd name="connsiteY0" fmla="*/ 0 h 190757"/>
                <a:gd name="connsiteX1" fmla="*/ 904330 w 904330"/>
                <a:gd name="connsiteY1" fmla="*/ 190757 h 190757"/>
                <a:gd name="connsiteX2" fmla="*/ 0 w 904330"/>
                <a:gd name="connsiteY2" fmla="*/ 190757 h 190757"/>
                <a:gd name="connsiteX3" fmla="*/ 0 w 904330"/>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30" h="190757">
                  <a:moveTo>
                    <a:pt x="0" y="0"/>
                  </a:moveTo>
                  <a:lnTo>
                    <a:pt x="904330" y="190757"/>
                  </a:lnTo>
                  <a:lnTo>
                    <a:pt x="0" y="19075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D0E9880D-192C-4746-A9E8-F2BFD76B2409}"/>
                </a:ext>
              </a:extLst>
            </p:cNvPr>
            <p:cNvSpPr/>
            <p:nvPr/>
          </p:nvSpPr>
          <p:spPr>
            <a:xfrm>
              <a:off x="5191672" y="6667243"/>
              <a:ext cx="904329" cy="190757"/>
            </a:xfrm>
            <a:custGeom>
              <a:avLst/>
              <a:gdLst>
                <a:gd name="connsiteX0" fmla="*/ 904329 w 904329"/>
                <a:gd name="connsiteY0" fmla="*/ 0 h 190757"/>
                <a:gd name="connsiteX1" fmla="*/ 904329 w 904329"/>
                <a:gd name="connsiteY1" fmla="*/ 190757 h 190757"/>
                <a:gd name="connsiteX2" fmla="*/ 0 w 904329"/>
                <a:gd name="connsiteY2" fmla="*/ 190757 h 190757"/>
                <a:gd name="connsiteX3" fmla="*/ 904329 w 904329"/>
                <a:gd name="connsiteY3" fmla="*/ 0 h 190757"/>
              </a:gdLst>
              <a:ahLst/>
              <a:cxnLst>
                <a:cxn ang="0">
                  <a:pos x="connsiteX0" y="connsiteY0"/>
                </a:cxn>
                <a:cxn ang="0">
                  <a:pos x="connsiteX1" y="connsiteY1"/>
                </a:cxn>
                <a:cxn ang="0">
                  <a:pos x="connsiteX2" y="connsiteY2"/>
                </a:cxn>
                <a:cxn ang="0">
                  <a:pos x="connsiteX3" y="connsiteY3"/>
                </a:cxn>
              </a:cxnLst>
              <a:rect l="l" t="t" r="r" b="b"/>
              <a:pathLst>
                <a:path w="904329" h="190757">
                  <a:moveTo>
                    <a:pt x="904329" y="0"/>
                  </a:moveTo>
                  <a:lnTo>
                    <a:pt x="904329" y="190757"/>
                  </a:lnTo>
                  <a:lnTo>
                    <a:pt x="0" y="190757"/>
                  </a:lnTo>
                  <a:lnTo>
                    <a:pt x="904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0BC0C8-3C63-48D4-87CE-FEE4FF1C90DF}"/>
              </a:ext>
            </a:extLst>
          </p:cNvPr>
          <p:cNvGrpSpPr/>
          <p:nvPr/>
        </p:nvGrpSpPr>
        <p:grpSpPr>
          <a:xfrm>
            <a:off x="92580" y="0"/>
            <a:ext cx="12006841" cy="119641"/>
            <a:chOff x="92580" y="0"/>
            <a:chExt cx="12006841" cy="119641"/>
          </a:xfrm>
        </p:grpSpPr>
        <p:sp>
          <p:nvSpPr>
            <p:cNvPr id="2" name="Rectangle 1">
              <a:extLst>
                <a:ext uri="{FF2B5EF4-FFF2-40B4-BE49-F238E27FC236}">
                  <a16:creationId xmlns:a16="http://schemas.microsoft.com/office/drawing/2014/main" id="{0F82CD18-0A0C-428E-A1A5-340CBE98F797}"/>
                </a:ext>
              </a:extLst>
            </p:cNvPr>
            <p:cNvSpPr/>
            <p:nvPr/>
          </p:nvSpPr>
          <p:spPr>
            <a:xfrm>
              <a:off x="92580" y="0"/>
              <a:ext cx="5910841" cy="119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2D422D-1FE7-420A-953B-FAC706F9658E}"/>
                </a:ext>
              </a:extLst>
            </p:cNvPr>
            <p:cNvSpPr/>
            <p:nvPr/>
          </p:nvSpPr>
          <p:spPr>
            <a:xfrm>
              <a:off x="6188580" y="0"/>
              <a:ext cx="5910841" cy="1196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lide Number Placeholder 39">
            <a:extLst>
              <a:ext uri="{FF2B5EF4-FFF2-40B4-BE49-F238E27FC236}">
                <a16:creationId xmlns:a16="http://schemas.microsoft.com/office/drawing/2014/main" id="{3EF2C8E6-22D3-4437-A7AD-7E4788B88153}"/>
              </a:ext>
            </a:extLst>
          </p:cNvPr>
          <p:cNvSpPr>
            <a:spLocks noGrp="1"/>
          </p:cNvSpPr>
          <p:nvPr>
            <p:ph type="sldNum" sz="quarter" idx="12"/>
          </p:nvPr>
        </p:nvSpPr>
        <p:spPr/>
        <p:txBody>
          <a:bodyPr/>
          <a:lstStyle/>
          <a:p>
            <a:fld id="{361B912B-A057-4577-A722-02FC9AD7D3C5}" type="slidenum">
              <a:rPr lang="en-US" smtClean="0">
                <a:solidFill>
                  <a:schemeClr val="tx1"/>
                </a:solidFill>
              </a:rPr>
              <a:t>8</a:t>
            </a:fld>
            <a:endParaRPr lang="en-US">
              <a:solidFill>
                <a:schemeClr val="tx1"/>
              </a:solidFill>
            </a:endParaRPr>
          </a:p>
        </p:txBody>
      </p:sp>
      <p:sp>
        <p:nvSpPr>
          <p:cNvPr id="15" name="Rectangle 14">
            <a:extLst>
              <a:ext uri="{FF2B5EF4-FFF2-40B4-BE49-F238E27FC236}">
                <a16:creationId xmlns:a16="http://schemas.microsoft.com/office/drawing/2014/main" id="{3651DE9A-455F-4527-BB8C-1466F0954EB0}"/>
              </a:ext>
            </a:extLst>
          </p:cNvPr>
          <p:cNvSpPr/>
          <p:nvPr/>
        </p:nvSpPr>
        <p:spPr>
          <a:xfrm>
            <a:off x="1601724" y="1826247"/>
            <a:ext cx="8988551" cy="413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06E59F3-150A-4819-9C7B-9A5C2C9BA850}"/>
              </a:ext>
            </a:extLst>
          </p:cNvPr>
          <p:cNvGrpSpPr/>
          <p:nvPr/>
        </p:nvGrpSpPr>
        <p:grpSpPr>
          <a:xfrm>
            <a:off x="975868" y="935087"/>
            <a:ext cx="10297060" cy="573972"/>
            <a:chOff x="1171816" y="1616084"/>
            <a:chExt cx="10297060" cy="573972"/>
          </a:xfrm>
        </p:grpSpPr>
        <p:sp>
          <p:nvSpPr>
            <p:cNvPr id="36" name="TextBox 35">
              <a:extLst>
                <a:ext uri="{FF2B5EF4-FFF2-40B4-BE49-F238E27FC236}">
                  <a16:creationId xmlns:a16="http://schemas.microsoft.com/office/drawing/2014/main" id="{3A9A2911-BEE7-49FE-9A14-68311135F8B6}"/>
                </a:ext>
              </a:extLst>
            </p:cNvPr>
            <p:cNvSpPr txBox="1"/>
            <p:nvPr/>
          </p:nvSpPr>
          <p:spPr>
            <a:xfrm>
              <a:off x="1171816" y="1616084"/>
              <a:ext cx="10297060" cy="573972"/>
            </a:xfrm>
            <a:prstGeom prst="roundRect">
              <a:avLst>
                <a:gd name="adj" fmla="val 50000"/>
              </a:avLst>
            </a:prstGeom>
            <a:solidFill>
              <a:schemeClr val="accent1"/>
            </a:solidFill>
          </p:spPr>
          <p:txBody>
            <a:bodyPr wrap="square" lIns="0" tIns="0" rIns="0" bIns="0" rtlCol="0" anchor="ctr">
              <a:normAutofit/>
            </a:bodyPr>
            <a:lstStyle/>
            <a:p>
              <a:pPr algn="ctr"/>
              <a:endParaRPr lang="en-US" sz="2000" dirty="0">
                <a:solidFill>
                  <a:schemeClr val="bg1"/>
                </a:solidFill>
              </a:endParaRPr>
            </a:p>
          </p:txBody>
        </p:sp>
        <p:grpSp>
          <p:nvGrpSpPr>
            <p:cNvPr id="6" name="Group 5">
              <a:extLst>
                <a:ext uri="{FF2B5EF4-FFF2-40B4-BE49-F238E27FC236}">
                  <a16:creationId xmlns:a16="http://schemas.microsoft.com/office/drawing/2014/main" id="{3F84F6CB-F068-40E4-B25F-71775DDBADD6}"/>
                </a:ext>
              </a:extLst>
            </p:cNvPr>
            <p:cNvGrpSpPr/>
            <p:nvPr/>
          </p:nvGrpSpPr>
          <p:grpSpPr>
            <a:xfrm>
              <a:off x="1253461" y="1670087"/>
              <a:ext cx="460410" cy="460410"/>
              <a:chOff x="4015275" y="1616084"/>
              <a:chExt cx="460410" cy="460410"/>
            </a:xfrm>
          </p:grpSpPr>
          <p:sp>
            <p:nvSpPr>
              <p:cNvPr id="20" name="Oval 19">
                <a:extLst>
                  <a:ext uri="{FF2B5EF4-FFF2-40B4-BE49-F238E27FC236}">
                    <a16:creationId xmlns:a16="http://schemas.microsoft.com/office/drawing/2014/main" id="{59BA06AA-9571-46C0-87FA-01E6D743ACDB}"/>
                  </a:ext>
                </a:extLst>
              </p:cNvPr>
              <p:cNvSpPr/>
              <p:nvPr/>
            </p:nvSpPr>
            <p:spPr>
              <a:xfrm>
                <a:off x="4015275" y="1616084"/>
                <a:ext cx="460410" cy="460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76C8E77-3DF4-4339-8691-710B9336117A}"/>
                  </a:ext>
                </a:extLst>
              </p:cNvPr>
              <p:cNvGrpSpPr/>
              <p:nvPr/>
            </p:nvGrpSpPr>
            <p:grpSpPr>
              <a:xfrm>
                <a:off x="4150361" y="1728211"/>
                <a:ext cx="190238" cy="236157"/>
                <a:chOff x="11052175" y="4505325"/>
                <a:chExt cx="230188" cy="285750"/>
              </a:xfrm>
              <a:solidFill>
                <a:schemeClr val="accent1"/>
              </a:solidFill>
            </p:grpSpPr>
            <p:sp>
              <p:nvSpPr>
                <p:cNvPr id="76" name="Freeform 2657">
                  <a:extLst>
                    <a:ext uri="{FF2B5EF4-FFF2-40B4-BE49-F238E27FC236}">
                      <a16:creationId xmlns:a16="http://schemas.microsoft.com/office/drawing/2014/main" id="{DFEB0498-E388-40A0-919D-0003B588138B}"/>
                    </a:ext>
                  </a:extLst>
                </p:cNvPr>
                <p:cNvSpPr>
                  <a:spLocks/>
                </p:cNvSpPr>
                <p:nvPr/>
              </p:nvSpPr>
              <p:spPr bwMode="auto">
                <a:xfrm>
                  <a:off x="11147425" y="4505325"/>
                  <a:ext cx="134938" cy="285750"/>
                </a:xfrm>
                <a:custGeom>
                  <a:avLst/>
                  <a:gdLst>
                    <a:gd name="T0" fmla="*/ 16 w 421"/>
                    <a:gd name="T1" fmla="*/ 0 h 902"/>
                    <a:gd name="T2" fmla="*/ 9 w 421"/>
                    <a:gd name="T3" fmla="*/ 2 h 902"/>
                    <a:gd name="T4" fmla="*/ 5 w 421"/>
                    <a:gd name="T5" fmla="*/ 5 h 902"/>
                    <a:gd name="T6" fmla="*/ 1 w 421"/>
                    <a:gd name="T7" fmla="*/ 10 h 902"/>
                    <a:gd name="T8" fmla="*/ 0 w 421"/>
                    <a:gd name="T9" fmla="*/ 15 h 902"/>
                    <a:gd name="T10" fmla="*/ 256 w 421"/>
                    <a:gd name="T11" fmla="*/ 61 h 902"/>
                    <a:gd name="T12" fmla="*/ 261 w 421"/>
                    <a:gd name="T13" fmla="*/ 62 h 902"/>
                    <a:gd name="T14" fmla="*/ 267 w 421"/>
                    <a:gd name="T15" fmla="*/ 65 h 902"/>
                    <a:gd name="T16" fmla="*/ 270 w 421"/>
                    <a:gd name="T17" fmla="*/ 69 h 902"/>
                    <a:gd name="T18" fmla="*/ 271 w 421"/>
                    <a:gd name="T19" fmla="*/ 76 h 902"/>
                    <a:gd name="T20" fmla="*/ 270 w 421"/>
                    <a:gd name="T21" fmla="*/ 81 h 902"/>
                    <a:gd name="T22" fmla="*/ 267 w 421"/>
                    <a:gd name="T23" fmla="*/ 86 h 902"/>
                    <a:gd name="T24" fmla="*/ 261 w 421"/>
                    <a:gd name="T25" fmla="*/ 89 h 902"/>
                    <a:gd name="T26" fmla="*/ 256 w 421"/>
                    <a:gd name="T27" fmla="*/ 90 h 902"/>
                    <a:gd name="T28" fmla="*/ 0 w 421"/>
                    <a:gd name="T29" fmla="*/ 151 h 902"/>
                    <a:gd name="T30" fmla="*/ 197 w 421"/>
                    <a:gd name="T31" fmla="*/ 151 h 902"/>
                    <a:gd name="T32" fmla="*/ 203 w 421"/>
                    <a:gd name="T33" fmla="*/ 153 h 902"/>
                    <a:gd name="T34" fmla="*/ 206 w 421"/>
                    <a:gd name="T35" fmla="*/ 157 h 902"/>
                    <a:gd name="T36" fmla="*/ 208 w 421"/>
                    <a:gd name="T37" fmla="*/ 163 h 902"/>
                    <a:gd name="T38" fmla="*/ 208 w 421"/>
                    <a:gd name="T39" fmla="*/ 168 h 902"/>
                    <a:gd name="T40" fmla="*/ 206 w 421"/>
                    <a:gd name="T41" fmla="*/ 174 h 902"/>
                    <a:gd name="T42" fmla="*/ 203 w 421"/>
                    <a:gd name="T43" fmla="*/ 178 h 902"/>
                    <a:gd name="T44" fmla="*/ 197 w 421"/>
                    <a:gd name="T45" fmla="*/ 181 h 902"/>
                    <a:gd name="T46" fmla="*/ 0 w 421"/>
                    <a:gd name="T47" fmla="*/ 181 h 902"/>
                    <a:gd name="T48" fmla="*/ 132 w 421"/>
                    <a:gd name="T49" fmla="*/ 241 h 902"/>
                    <a:gd name="T50" fmla="*/ 138 w 421"/>
                    <a:gd name="T51" fmla="*/ 242 h 902"/>
                    <a:gd name="T52" fmla="*/ 142 w 421"/>
                    <a:gd name="T53" fmla="*/ 245 h 902"/>
                    <a:gd name="T54" fmla="*/ 146 w 421"/>
                    <a:gd name="T55" fmla="*/ 250 h 902"/>
                    <a:gd name="T56" fmla="*/ 147 w 421"/>
                    <a:gd name="T57" fmla="*/ 255 h 902"/>
                    <a:gd name="T58" fmla="*/ 146 w 421"/>
                    <a:gd name="T59" fmla="*/ 262 h 902"/>
                    <a:gd name="T60" fmla="*/ 142 w 421"/>
                    <a:gd name="T61" fmla="*/ 266 h 902"/>
                    <a:gd name="T62" fmla="*/ 138 w 421"/>
                    <a:gd name="T63" fmla="*/ 270 h 902"/>
                    <a:gd name="T64" fmla="*/ 132 w 421"/>
                    <a:gd name="T65" fmla="*/ 271 h 902"/>
                    <a:gd name="T66" fmla="*/ 0 w 421"/>
                    <a:gd name="T67" fmla="*/ 301 h 902"/>
                    <a:gd name="T68" fmla="*/ 139 w 421"/>
                    <a:gd name="T69" fmla="*/ 302 h 902"/>
                    <a:gd name="T70" fmla="*/ 143 w 421"/>
                    <a:gd name="T71" fmla="*/ 304 h 902"/>
                    <a:gd name="T72" fmla="*/ 148 w 421"/>
                    <a:gd name="T73" fmla="*/ 307 h 902"/>
                    <a:gd name="T74" fmla="*/ 150 w 421"/>
                    <a:gd name="T75" fmla="*/ 313 h 902"/>
                    <a:gd name="T76" fmla="*/ 151 w 421"/>
                    <a:gd name="T77" fmla="*/ 902 h 902"/>
                    <a:gd name="T78" fmla="*/ 181 w 421"/>
                    <a:gd name="T79" fmla="*/ 766 h 902"/>
                    <a:gd name="T80" fmla="*/ 182 w 421"/>
                    <a:gd name="T81" fmla="*/ 761 h 902"/>
                    <a:gd name="T82" fmla="*/ 185 w 421"/>
                    <a:gd name="T83" fmla="*/ 755 h 902"/>
                    <a:gd name="T84" fmla="*/ 190 w 421"/>
                    <a:gd name="T85" fmla="*/ 752 h 902"/>
                    <a:gd name="T86" fmla="*/ 195 w 421"/>
                    <a:gd name="T87" fmla="*/ 751 h 902"/>
                    <a:gd name="T88" fmla="*/ 319 w 421"/>
                    <a:gd name="T89" fmla="*/ 752 h 902"/>
                    <a:gd name="T90" fmla="*/ 324 w 421"/>
                    <a:gd name="T91" fmla="*/ 754 h 902"/>
                    <a:gd name="T92" fmla="*/ 328 w 421"/>
                    <a:gd name="T93" fmla="*/ 757 h 902"/>
                    <a:gd name="T94" fmla="*/ 331 w 421"/>
                    <a:gd name="T95" fmla="*/ 763 h 902"/>
                    <a:gd name="T96" fmla="*/ 331 w 421"/>
                    <a:gd name="T97" fmla="*/ 902 h 902"/>
                    <a:gd name="T98" fmla="*/ 409 w 421"/>
                    <a:gd name="T99" fmla="*/ 901 h 902"/>
                    <a:gd name="T100" fmla="*/ 414 w 421"/>
                    <a:gd name="T101" fmla="*/ 898 h 902"/>
                    <a:gd name="T102" fmla="*/ 419 w 421"/>
                    <a:gd name="T103" fmla="*/ 895 h 902"/>
                    <a:gd name="T104" fmla="*/ 421 w 421"/>
                    <a:gd name="T105" fmla="*/ 890 h 902"/>
                    <a:gd name="T106" fmla="*/ 421 w 421"/>
                    <a:gd name="T107" fmla="*/ 15 h 902"/>
                    <a:gd name="T108" fmla="*/ 420 w 421"/>
                    <a:gd name="T109" fmla="*/ 10 h 902"/>
                    <a:gd name="T110" fmla="*/ 417 w 421"/>
                    <a:gd name="T111" fmla="*/ 4 h 902"/>
                    <a:gd name="T112" fmla="*/ 412 w 421"/>
                    <a:gd name="T113" fmla="*/ 2 h 902"/>
                    <a:gd name="T114" fmla="*/ 406 w 421"/>
                    <a:gd name="T11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902">
                      <a:moveTo>
                        <a:pt x="406" y="0"/>
                      </a:moveTo>
                      <a:lnTo>
                        <a:pt x="16" y="0"/>
                      </a:lnTo>
                      <a:lnTo>
                        <a:pt x="12" y="1"/>
                      </a:lnTo>
                      <a:lnTo>
                        <a:pt x="9" y="2"/>
                      </a:lnTo>
                      <a:lnTo>
                        <a:pt x="7" y="3"/>
                      </a:lnTo>
                      <a:lnTo>
                        <a:pt x="5" y="5"/>
                      </a:lnTo>
                      <a:lnTo>
                        <a:pt x="3" y="8"/>
                      </a:lnTo>
                      <a:lnTo>
                        <a:pt x="1" y="10"/>
                      </a:lnTo>
                      <a:lnTo>
                        <a:pt x="0" y="12"/>
                      </a:lnTo>
                      <a:lnTo>
                        <a:pt x="0" y="15"/>
                      </a:lnTo>
                      <a:lnTo>
                        <a:pt x="0" y="61"/>
                      </a:lnTo>
                      <a:lnTo>
                        <a:pt x="256" y="61"/>
                      </a:lnTo>
                      <a:lnTo>
                        <a:pt x="259" y="61"/>
                      </a:lnTo>
                      <a:lnTo>
                        <a:pt x="261" y="62"/>
                      </a:lnTo>
                      <a:lnTo>
                        <a:pt x="265" y="63"/>
                      </a:lnTo>
                      <a:lnTo>
                        <a:pt x="267" y="65"/>
                      </a:lnTo>
                      <a:lnTo>
                        <a:pt x="268" y="67"/>
                      </a:lnTo>
                      <a:lnTo>
                        <a:pt x="270" y="69"/>
                      </a:lnTo>
                      <a:lnTo>
                        <a:pt x="270" y="73"/>
                      </a:lnTo>
                      <a:lnTo>
                        <a:pt x="271" y="76"/>
                      </a:lnTo>
                      <a:lnTo>
                        <a:pt x="270" y="78"/>
                      </a:lnTo>
                      <a:lnTo>
                        <a:pt x="270" y="81"/>
                      </a:lnTo>
                      <a:lnTo>
                        <a:pt x="268" y="84"/>
                      </a:lnTo>
                      <a:lnTo>
                        <a:pt x="267" y="86"/>
                      </a:lnTo>
                      <a:lnTo>
                        <a:pt x="265" y="88"/>
                      </a:lnTo>
                      <a:lnTo>
                        <a:pt x="261" y="89"/>
                      </a:lnTo>
                      <a:lnTo>
                        <a:pt x="259" y="90"/>
                      </a:lnTo>
                      <a:lnTo>
                        <a:pt x="256" y="90"/>
                      </a:lnTo>
                      <a:lnTo>
                        <a:pt x="0" y="90"/>
                      </a:lnTo>
                      <a:lnTo>
                        <a:pt x="0" y="151"/>
                      </a:lnTo>
                      <a:lnTo>
                        <a:pt x="194" y="151"/>
                      </a:lnTo>
                      <a:lnTo>
                        <a:pt x="197" y="151"/>
                      </a:lnTo>
                      <a:lnTo>
                        <a:pt x="200" y="152"/>
                      </a:lnTo>
                      <a:lnTo>
                        <a:pt x="203" y="153"/>
                      </a:lnTo>
                      <a:lnTo>
                        <a:pt x="205" y="155"/>
                      </a:lnTo>
                      <a:lnTo>
                        <a:pt x="206" y="157"/>
                      </a:lnTo>
                      <a:lnTo>
                        <a:pt x="207" y="160"/>
                      </a:lnTo>
                      <a:lnTo>
                        <a:pt x="208" y="163"/>
                      </a:lnTo>
                      <a:lnTo>
                        <a:pt x="210" y="166"/>
                      </a:lnTo>
                      <a:lnTo>
                        <a:pt x="208" y="168"/>
                      </a:lnTo>
                      <a:lnTo>
                        <a:pt x="207" y="172"/>
                      </a:lnTo>
                      <a:lnTo>
                        <a:pt x="206" y="174"/>
                      </a:lnTo>
                      <a:lnTo>
                        <a:pt x="205" y="176"/>
                      </a:lnTo>
                      <a:lnTo>
                        <a:pt x="203" y="178"/>
                      </a:lnTo>
                      <a:lnTo>
                        <a:pt x="200" y="179"/>
                      </a:lnTo>
                      <a:lnTo>
                        <a:pt x="197" y="181"/>
                      </a:lnTo>
                      <a:lnTo>
                        <a:pt x="194" y="181"/>
                      </a:lnTo>
                      <a:lnTo>
                        <a:pt x="0" y="181"/>
                      </a:lnTo>
                      <a:lnTo>
                        <a:pt x="0" y="241"/>
                      </a:lnTo>
                      <a:lnTo>
                        <a:pt x="132" y="241"/>
                      </a:lnTo>
                      <a:lnTo>
                        <a:pt x="136" y="241"/>
                      </a:lnTo>
                      <a:lnTo>
                        <a:pt x="138" y="242"/>
                      </a:lnTo>
                      <a:lnTo>
                        <a:pt x="140" y="243"/>
                      </a:lnTo>
                      <a:lnTo>
                        <a:pt x="142" y="245"/>
                      </a:lnTo>
                      <a:lnTo>
                        <a:pt x="145" y="248"/>
                      </a:lnTo>
                      <a:lnTo>
                        <a:pt x="146" y="250"/>
                      </a:lnTo>
                      <a:lnTo>
                        <a:pt x="147" y="253"/>
                      </a:lnTo>
                      <a:lnTo>
                        <a:pt x="147" y="255"/>
                      </a:lnTo>
                      <a:lnTo>
                        <a:pt x="147" y="259"/>
                      </a:lnTo>
                      <a:lnTo>
                        <a:pt x="146" y="262"/>
                      </a:lnTo>
                      <a:lnTo>
                        <a:pt x="145" y="264"/>
                      </a:lnTo>
                      <a:lnTo>
                        <a:pt x="142" y="266"/>
                      </a:lnTo>
                      <a:lnTo>
                        <a:pt x="140" y="269"/>
                      </a:lnTo>
                      <a:lnTo>
                        <a:pt x="138" y="270"/>
                      </a:lnTo>
                      <a:lnTo>
                        <a:pt x="136" y="271"/>
                      </a:lnTo>
                      <a:lnTo>
                        <a:pt x="132" y="271"/>
                      </a:lnTo>
                      <a:lnTo>
                        <a:pt x="0" y="271"/>
                      </a:lnTo>
                      <a:lnTo>
                        <a:pt x="0" y="301"/>
                      </a:lnTo>
                      <a:lnTo>
                        <a:pt x="136" y="301"/>
                      </a:lnTo>
                      <a:lnTo>
                        <a:pt x="139" y="302"/>
                      </a:lnTo>
                      <a:lnTo>
                        <a:pt x="141" y="302"/>
                      </a:lnTo>
                      <a:lnTo>
                        <a:pt x="143" y="304"/>
                      </a:lnTo>
                      <a:lnTo>
                        <a:pt x="147" y="305"/>
                      </a:lnTo>
                      <a:lnTo>
                        <a:pt x="148" y="307"/>
                      </a:lnTo>
                      <a:lnTo>
                        <a:pt x="149" y="310"/>
                      </a:lnTo>
                      <a:lnTo>
                        <a:pt x="150" y="313"/>
                      </a:lnTo>
                      <a:lnTo>
                        <a:pt x="150" y="316"/>
                      </a:lnTo>
                      <a:lnTo>
                        <a:pt x="151" y="902"/>
                      </a:lnTo>
                      <a:lnTo>
                        <a:pt x="181" y="902"/>
                      </a:lnTo>
                      <a:lnTo>
                        <a:pt x="181" y="766"/>
                      </a:lnTo>
                      <a:lnTo>
                        <a:pt x="181" y="763"/>
                      </a:lnTo>
                      <a:lnTo>
                        <a:pt x="182" y="761"/>
                      </a:lnTo>
                      <a:lnTo>
                        <a:pt x="183" y="757"/>
                      </a:lnTo>
                      <a:lnTo>
                        <a:pt x="185" y="755"/>
                      </a:lnTo>
                      <a:lnTo>
                        <a:pt x="188" y="754"/>
                      </a:lnTo>
                      <a:lnTo>
                        <a:pt x="190" y="752"/>
                      </a:lnTo>
                      <a:lnTo>
                        <a:pt x="193" y="752"/>
                      </a:lnTo>
                      <a:lnTo>
                        <a:pt x="195" y="751"/>
                      </a:lnTo>
                      <a:lnTo>
                        <a:pt x="316" y="751"/>
                      </a:lnTo>
                      <a:lnTo>
                        <a:pt x="319" y="752"/>
                      </a:lnTo>
                      <a:lnTo>
                        <a:pt x="322" y="752"/>
                      </a:lnTo>
                      <a:lnTo>
                        <a:pt x="324" y="754"/>
                      </a:lnTo>
                      <a:lnTo>
                        <a:pt x="326" y="755"/>
                      </a:lnTo>
                      <a:lnTo>
                        <a:pt x="328" y="757"/>
                      </a:lnTo>
                      <a:lnTo>
                        <a:pt x="330" y="761"/>
                      </a:lnTo>
                      <a:lnTo>
                        <a:pt x="331" y="763"/>
                      </a:lnTo>
                      <a:lnTo>
                        <a:pt x="331" y="766"/>
                      </a:lnTo>
                      <a:lnTo>
                        <a:pt x="331" y="902"/>
                      </a:lnTo>
                      <a:lnTo>
                        <a:pt x="406" y="902"/>
                      </a:lnTo>
                      <a:lnTo>
                        <a:pt x="409" y="901"/>
                      </a:lnTo>
                      <a:lnTo>
                        <a:pt x="412" y="901"/>
                      </a:lnTo>
                      <a:lnTo>
                        <a:pt x="414" y="898"/>
                      </a:lnTo>
                      <a:lnTo>
                        <a:pt x="417" y="897"/>
                      </a:lnTo>
                      <a:lnTo>
                        <a:pt x="419" y="895"/>
                      </a:lnTo>
                      <a:lnTo>
                        <a:pt x="420" y="892"/>
                      </a:lnTo>
                      <a:lnTo>
                        <a:pt x="421" y="890"/>
                      </a:lnTo>
                      <a:lnTo>
                        <a:pt x="421" y="886"/>
                      </a:lnTo>
                      <a:lnTo>
                        <a:pt x="421" y="15"/>
                      </a:lnTo>
                      <a:lnTo>
                        <a:pt x="421" y="12"/>
                      </a:lnTo>
                      <a:lnTo>
                        <a:pt x="420" y="10"/>
                      </a:lnTo>
                      <a:lnTo>
                        <a:pt x="419" y="8"/>
                      </a:lnTo>
                      <a:lnTo>
                        <a:pt x="417" y="4"/>
                      </a:lnTo>
                      <a:lnTo>
                        <a:pt x="414" y="3"/>
                      </a:lnTo>
                      <a:lnTo>
                        <a:pt x="412" y="2"/>
                      </a:lnTo>
                      <a:lnTo>
                        <a:pt x="409" y="1"/>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658">
                  <a:extLst>
                    <a:ext uri="{FF2B5EF4-FFF2-40B4-BE49-F238E27FC236}">
                      <a16:creationId xmlns:a16="http://schemas.microsoft.com/office/drawing/2014/main" id="{95BF68AA-EA48-494B-A827-E304D88CCD4D}"/>
                    </a:ext>
                  </a:extLst>
                </p:cNvPr>
                <p:cNvSpPr>
                  <a:spLocks/>
                </p:cNvSpPr>
                <p:nvPr/>
              </p:nvSpPr>
              <p:spPr bwMode="auto">
                <a:xfrm>
                  <a:off x="11052175" y="4610100"/>
                  <a:ext cx="133350" cy="180975"/>
                </a:xfrm>
                <a:custGeom>
                  <a:avLst/>
                  <a:gdLst>
                    <a:gd name="T0" fmla="*/ 0 w 420"/>
                    <a:gd name="T1" fmla="*/ 0 h 572"/>
                    <a:gd name="T2" fmla="*/ 0 w 420"/>
                    <a:gd name="T3" fmla="*/ 91 h 572"/>
                    <a:gd name="T4" fmla="*/ 188 w 420"/>
                    <a:gd name="T5" fmla="*/ 92 h 572"/>
                    <a:gd name="T6" fmla="*/ 194 w 420"/>
                    <a:gd name="T7" fmla="*/ 94 h 572"/>
                    <a:gd name="T8" fmla="*/ 198 w 420"/>
                    <a:gd name="T9" fmla="*/ 97 h 572"/>
                    <a:gd name="T10" fmla="*/ 200 w 420"/>
                    <a:gd name="T11" fmla="*/ 103 h 572"/>
                    <a:gd name="T12" fmla="*/ 200 w 420"/>
                    <a:gd name="T13" fmla="*/ 109 h 572"/>
                    <a:gd name="T14" fmla="*/ 198 w 420"/>
                    <a:gd name="T15" fmla="*/ 115 h 572"/>
                    <a:gd name="T16" fmla="*/ 194 w 420"/>
                    <a:gd name="T17" fmla="*/ 118 h 572"/>
                    <a:gd name="T18" fmla="*/ 188 w 420"/>
                    <a:gd name="T19" fmla="*/ 120 h 572"/>
                    <a:gd name="T20" fmla="*/ 0 w 420"/>
                    <a:gd name="T21" fmla="*/ 121 h 572"/>
                    <a:gd name="T22" fmla="*/ 155 w 420"/>
                    <a:gd name="T23" fmla="*/ 181 h 572"/>
                    <a:gd name="T24" fmla="*/ 161 w 420"/>
                    <a:gd name="T25" fmla="*/ 182 h 572"/>
                    <a:gd name="T26" fmla="*/ 165 w 420"/>
                    <a:gd name="T27" fmla="*/ 185 h 572"/>
                    <a:gd name="T28" fmla="*/ 168 w 420"/>
                    <a:gd name="T29" fmla="*/ 191 h 572"/>
                    <a:gd name="T30" fmla="*/ 169 w 420"/>
                    <a:gd name="T31" fmla="*/ 196 h 572"/>
                    <a:gd name="T32" fmla="*/ 168 w 420"/>
                    <a:gd name="T33" fmla="*/ 202 h 572"/>
                    <a:gd name="T34" fmla="*/ 165 w 420"/>
                    <a:gd name="T35" fmla="*/ 206 h 572"/>
                    <a:gd name="T36" fmla="*/ 161 w 420"/>
                    <a:gd name="T37" fmla="*/ 209 h 572"/>
                    <a:gd name="T38" fmla="*/ 155 w 420"/>
                    <a:gd name="T39" fmla="*/ 211 h 572"/>
                    <a:gd name="T40" fmla="*/ 0 w 420"/>
                    <a:gd name="T41" fmla="*/ 271 h 572"/>
                    <a:gd name="T42" fmla="*/ 96 w 420"/>
                    <a:gd name="T43" fmla="*/ 271 h 572"/>
                    <a:gd name="T44" fmla="*/ 101 w 420"/>
                    <a:gd name="T45" fmla="*/ 273 h 572"/>
                    <a:gd name="T46" fmla="*/ 105 w 420"/>
                    <a:gd name="T47" fmla="*/ 278 h 572"/>
                    <a:gd name="T48" fmla="*/ 108 w 420"/>
                    <a:gd name="T49" fmla="*/ 283 h 572"/>
                    <a:gd name="T50" fmla="*/ 108 w 420"/>
                    <a:gd name="T51" fmla="*/ 289 h 572"/>
                    <a:gd name="T52" fmla="*/ 105 w 420"/>
                    <a:gd name="T53" fmla="*/ 294 h 572"/>
                    <a:gd name="T54" fmla="*/ 101 w 420"/>
                    <a:gd name="T55" fmla="*/ 299 h 572"/>
                    <a:gd name="T56" fmla="*/ 96 w 420"/>
                    <a:gd name="T57" fmla="*/ 301 h 572"/>
                    <a:gd name="T58" fmla="*/ 0 w 420"/>
                    <a:gd name="T59" fmla="*/ 301 h 572"/>
                    <a:gd name="T60" fmla="*/ 0 w 420"/>
                    <a:gd name="T61" fmla="*/ 572 h 572"/>
                    <a:gd name="T62" fmla="*/ 90 w 420"/>
                    <a:gd name="T63" fmla="*/ 572 h 572"/>
                    <a:gd name="T64" fmla="*/ 90 w 420"/>
                    <a:gd name="T65" fmla="*/ 433 h 572"/>
                    <a:gd name="T66" fmla="*/ 93 w 420"/>
                    <a:gd name="T67" fmla="*/ 427 h 572"/>
                    <a:gd name="T68" fmla="*/ 97 w 420"/>
                    <a:gd name="T69" fmla="*/ 424 h 572"/>
                    <a:gd name="T70" fmla="*/ 102 w 420"/>
                    <a:gd name="T71" fmla="*/ 422 h 572"/>
                    <a:gd name="T72" fmla="*/ 225 w 420"/>
                    <a:gd name="T73" fmla="*/ 421 h 572"/>
                    <a:gd name="T74" fmla="*/ 231 w 420"/>
                    <a:gd name="T75" fmla="*/ 422 h 572"/>
                    <a:gd name="T76" fmla="*/ 237 w 420"/>
                    <a:gd name="T77" fmla="*/ 425 h 572"/>
                    <a:gd name="T78" fmla="*/ 239 w 420"/>
                    <a:gd name="T79" fmla="*/ 431 h 572"/>
                    <a:gd name="T80" fmla="*/ 241 w 420"/>
                    <a:gd name="T81" fmla="*/ 436 h 572"/>
                    <a:gd name="T82" fmla="*/ 406 w 420"/>
                    <a:gd name="T83" fmla="*/ 572 h 572"/>
                    <a:gd name="T84" fmla="*/ 420 w 420"/>
                    <a:gd name="T85" fmla="*/ 556 h 572"/>
                    <a:gd name="T86" fmla="*/ 420 w 420"/>
                    <a:gd name="T87" fmla="*/ 0 h 572"/>
                    <a:gd name="T88" fmla="*/ 15 w 420"/>
                    <a:gd name="T8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0" h="572">
                      <a:moveTo>
                        <a:pt x="15" y="0"/>
                      </a:moveTo>
                      <a:lnTo>
                        <a:pt x="0" y="0"/>
                      </a:lnTo>
                      <a:lnTo>
                        <a:pt x="0" y="16"/>
                      </a:lnTo>
                      <a:lnTo>
                        <a:pt x="0" y="91"/>
                      </a:lnTo>
                      <a:lnTo>
                        <a:pt x="186" y="91"/>
                      </a:lnTo>
                      <a:lnTo>
                        <a:pt x="188" y="92"/>
                      </a:lnTo>
                      <a:lnTo>
                        <a:pt x="191" y="92"/>
                      </a:lnTo>
                      <a:lnTo>
                        <a:pt x="194" y="94"/>
                      </a:lnTo>
                      <a:lnTo>
                        <a:pt x="196" y="95"/>
                      </a:lnTo>
                      <a:lnTo>
                        <a:pt x="198" y="97"/>
                      </a:lnTo>
                      <a:lnTo>
                        <a:pt x="199" y="100"/>
                      </a:lnTo>
                      <a:lnTo>
                        <a:pt x="200" y="103"/>
                      </a:lnTo>
                      <a:lnTo>
                        <a:pt x="200" y="106"/>
                      </a:lnTo>
                      <a:lnTo>
                        <a:pt x="200" y="109"/>
                      </a:lnTo>
                      <a:lnTo>
                        <a:pt x="199" y="111"/>
                      </a:lnTo>
                      <a:lnTo>
                        <a:pt x="198" y="115"/>
                      </a:lnTo>
                      <a:lnTo>
                        <a:pt x="196" y="117"/>
                      </a:lnTo>
                      <a:lnTo>
                        <a:pt x="194" y="118"/>
                      </a:lnTo>
                      <a:lnTo>
                        <a:pt x="191" y="120"/>
                      </a:lnTo>
                      <a:lnTo>
                        <a:pt x="188" y="120"/>
                      </a:lnTo>
                      <a:lnTo>
                        <a:pt x="186" y="121"/>
                      </a:lnTo>
                      <a:lnTo>
                        <a:pt x="0" y="121"/>
                      </a:lnTo>
                      <a:lnTo>
                        <a:pt x="0" y="181"/>
                      </a:lnTo>
                      <a:lnTo>
                        <a:pt x="155" y="181"/>
                      </a:lnTo>
                      <a:lnTo>
                        <a:pt x="157" y="181"/>
                      </a:lnTo>
                      <a:lnTo>
                        <a:pt x="161" y="182"/>
                      </a:lnTo>
                      <a:lnTo>
                        <a:pt x="163" y="184"/>
                      </a:lnTo>
                      <a:lnTo>
                        <a:pt x="165" y="185"/>
                      </a:lnTo>
                      <a:lnTo>
                        <a:pt x="167" y="187"/>
                      </a:lnTo>
                      <a:lnTo>
                        <a:pt x="168" y="191"/>
                      </a:lnTo>
                      <a:lnTo>
                        <a:pt x="169" y="193"/>
                      </a:lnTo>
                      <a:lnTo>
                        <a:pt x="169" y="196"/>
                      </a:lnTo>
                      <a:lnTo>
                        <a:pt x="169" y="200"/>
                      </a:lnTo>
                      <a:lnTo>
                        <a:pt x="168" y="202"/>
                      </a:lnTo>
                      <a:lnTo>
                        <a:pt x="167" y="204"/>
                      </a:lnTo>
                      <a:lnTo>
                        <a:pt x="165" y="206"/>
                      </a:lnTo>
                      <a:lnTo>
                        <a:pt x="163" y="208"/>
                      </a:lnTo>
                      <a:lnTo>
                        <a:pt x="161" y="209"/>
                      </a:lnTo>
                      <a:lnTo>
                        <a:pt x="157" y="211"/>
                      </a:lnTo>
                      <a:lnTo>
                        <a:pt x="155" y="211"/>
                      </a:lnTo>
                      <a:lnTo>
                        <a:pt x="0" y="211"/>
                      </a:lnTo>
                      <a:lnTo>
                        <a:pt x="0" y="271"/>
                      </a:lnTo>
                      <a:lnTo>
                        <a:pt x="93" y="271"/>
                      </a:lnTo>
                      <a:lnTo>
                        <a:pt x="96" y="271"/>
                      </a:lnTo>
                      <a:lnTo>
                        <a:pt x="99" y="272"/>
                      </a:lnTo>
                      <a:lnTo>
                        <a:pt x="101" y="273"/>
                      </a:lnTo>
                      <a:lnTo>
                        <a:pt x="103" y="275"/>
                      </a:lnTo>
                      <a:lnTo>
                        <a:pt x="105" y="278"/>
                      </a:lnTo>
                      <a:lnTo>
                        <a:pt x="107" y="280"/>
                      </a:lnTo>
                      <a:lnTo>
                        <a:pt x="108" y="283"/>
                      </a:lnTo>
                      <a:lnTo>
                        <a:pt x="108" y="286"/>
                      </a:lnTo>
                      <a:lnTo>
                        <a:pt x="108" y="289"/>
                      </a:lnTo>
                      <a:lnTo>
                        <a:pt x="107" y="292"/>
                      </a:lnTo>
                      <a:lnTo>
                        <a:pt x="105" y="294"/>
                      </a:lnTo>
                      <a:lnTo>
                        <a:pt x="103" y="296"/>
                      </a:lnTo>
                      <a:lnTo>
                        <a:pt x="101" y="299"/>
                      </a:lnTo>
                      <a:lnTo>
                        <a:pt x="99" y="300"/>
                      </a:lnTo>
                      <a:lnTo>
                        <a:pt x="96" y="301"/>
                      </a:lnTo>
                      <a:lnTo>
                        <a:pt x="93" y="301"/>
                      </a:lnTo>
                      <a:lnTo>
                        <a:pt x="0" y="301"/>
                      </a:lnTo>
                      <a:lnTo>
                        <a:pt x="0" y="556"/>
                      </a:lnTo>
                      <a:lnTo>
                        <a:pt x="0" y="572"/>
                      </a:lnTo>
                      <a:lnTo>
                        <a:pt x="15" y="572"/>
                      </a:lnTo>
                      <a:lnTo>
                        <a:pt x="90" y="572"/>
                      </a:lnTo>
                      <a:lnTo>
                        <a:pt x="90" y="436"/>
                      </a:lnTo>
                      <a:lnTo>
                        <a:pt x="90" y="433"/>
                      </a:lnTo>
                      <a:lnTo>
                        <a:pt x="91" y="431"/>
                      </a:lnTo>
                      <a:lnTo>
                        <a:pt x="93" y="427"/>
                      </a:lnTo>
                      <a:lnTo>
                        <a:pt x="94" y="425"/>
                      </a:lnTo>
                      <a:lnTo>
                        <a:pt x="97" y="424"/>
                      </a:lnTo>
                      <a:lnTo>
                        <a:pt x="100" y="422"/>
                      </a:lnTo>
                      <a:lnTo>
                        <a:pt x="102" y="422"/>
                      </a:lnTo>
                      <a:lnTo>
                        <a:pt x="105" y="421"/>
                      </a:lnTo>
                      <a:lnTo>
                        <a:pt x="225" y="421"/>
                      </a:lnTo>
                      <a:lnTo>
                        <a:pt x="229" y="422"/>
                      </a:lnTo>
                      <a:lnTo>
                        <a:pt x="231" y="422"/>
                      </a:lnTo>
                      <a:lnTo>
                        <a:pt x="234" y="424"/>
                      </a:lnTo>
                      <a:lnTo>
                        <a:pt x="237" y="425"/>
                      </a:lnTo>
                      <a:lnTo>
                        <a:pt x="238" y="427"/>
                      </a:lnTo>
                      <a:lnTo>
                        <a:pt x="239" y="431"/>
                      </a:lnTo>
                      <a:lnTo>
                        <a:pt x="240" y="433"/>
                      </a:lnTo>
                      <a:lnTo>
                        <a:pt x="241" y="436"/>
                      </a:lnTo>
                      <a:lnTo>
                        <a:pt x="241" y="572"/>
                      </a:lnTo>
                      <a:lnTo>
                        <a:pt x="406" y="572"/>
                      </a:lnTo>
                      <a:lnTo>
                        <a:pt x="420" y="572"/>
                      </a:lnTo>
                      <a:lnTo>
                        <a:pt x="420" y="556"/>
                      </a:lnTo>
                      <a:lnTo>
                        <a:pt x="420" y="16"/>
                      </a:lnTo>
                      <a:lnTo>
                        <a:pt x="420" y="0"/>
                      </a:lnTo>
                      <a:lnTo>
                        <a:pt x="406"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9" name="Chart 18">
            <a:extLst>
              <a:ext uri="{FF2B5EF4-FFF2-40B4-BE49-F238E27FC236}">
                <a16:creationId xmlns:a16="http://schemas.microsoft.com/office/drawing/2014/main" id="{2FEC55E2-F673-447E-B25E-14B47E6E85EF}"/>
              </a:ext>
            </a:extLst>
          </p:cNvPr>
          <p:cNvGraphicFramePr/>
          <p:nvPr>
            <p:extLst/>
          </p:nvPr>
        </p:nvGraphicFramePr>
        <p:xfrm>
          <a:off x="5302225" y="811641"/>
          <a:ext cx="1402391" cy="751790"/>
        </p:xfrm>
        <a:graphic>
          <a:graphicData uri="http://schemas.openxmlformats.org/drawingml/2006/chart">
            <c:chart xmlns:c="http://schemas.openxmlformats.org/drawingml/2006/chart" xmlns:r="http://schemas.openxmlformats.org/officeDocument/2006/relationships" r:id="rId2"/>
          </a:graphicData>
        </a:graphic>
      </p:graphicFrame>
      <p:sp>
        <p:nvSpPr>
          <p:cNvPr id="22" name="Google Shape;506;p48">
            <a:extLst>
              <a:ext uri="{FF2B5EF4-FFF2-40B4-BE49-F238E27FC236}">
                <a16:creationId xmlns:a16="http://schemas.microsoft.com/office/drawing/2014/main" id="{CC18BF65-866A-42E9-9A73-B18A7FAD5929}"/>
              </a:ext>
            </a:extLst>
          </p:cNvPr>
          <p:cNvSpPr txBox="1"/>
          <p:nvPr/>
        </p:nvSpPr>
        <p:spPr>
          <a:xfrm>
            <a:off x="3834919" y="2479486"/>
            <a:ext cx="4862271" cy="23660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1050"/>
              </a:spcBef>
              <a:spcAft>
                <a:spcPts val="0"/>
              </a:spcAft>
              <a:buNone/>
            </a:pPr>
            <a:r>
              <a:rPr lang="en" sz="2800" b="1" dirty="0">
                <a:solidFill>
                  <a:srgbClr val="083763"/>
                </a:solidFill>
                <a:latin typeface="+mj-lt"/>
                <a:ea typeface="Arial"/>
                <a:cs typeface="Arial"/>
                <a:sym typeface="Arial"/>
              </a:rPr>
              <a:t>POC of VNSC for WGISS-48</a:t>
            </a:r>
            <a:endParaRPr lang="en" sz="2800" b="1" i="0" u="none" strike="noStrike" cap="none" dirty="0">
              <a:solidFill>
                <a:srgbClr val="083763"/>
              </a:solidFill>
              <a:latin typeface="+mj-lt"/>
              <a:ea typeface="Arial"/>
              <a:cs typeface="Arial"/>
              <a:sym typeface="Arial"/>
            </a:endParaRPr>
          </a:p>
          <a:p>
            <a:pPr marL="0" marR="0" lvl="0" indent="0" algn="ctr" rtl="0">
              <a:lnSpc>
                <a:spcPct val="100000"/>
              </a:lnSpc>
              <a:spcBef>
                <a:spcPts val="1050"/>
              </a:spcBef>
              <a:spcAft>
                <a:spcPts val="0"/>
              </a:spcAft>
              <a:buNone/>
            </a:pPr>
            <a:r>
              <a:rPr lang="en" sz="2800" b="1" i="0" u="none" strike="noStrike" cap="none" dirty="0">
                <a:solidFill>
                  <a:srgbClr val="083763"/>
                </a:solidFill>
                <a:latin typeface="+mj-lt"/>
                <a:ea typeface="Arial"/>
                <a:cs typeface="Arial"/>
                <a:sym typeface="Arial"/>
              </a:rPr>
              <a:t>pnplinh@vnsc.org.vn</a:t>
            </a:r>
            <a:endParaRPr sz="2800" b="1" i="0" u="none" strike="noStrike" cap="none" dirty="0">
              <a:solidFill>
                <a:srgbClr val="083763"/>
              </a:solidFill>
              <a:latin typeface="+mj-lt"/>
              <a:ea typeface="Arial"/>
              <a:cs typeface="Arial"/>
              <a:sym typeface="Arial"/>
            </a:endParaRPr>
          </a:p>
          <a:p>
            <a:pPr marL="0" marR="0" lvl="0" indent="0" algn="ctr" rtl="0">
              <a:lnSpc>
                <a:spcPct val="100000"/>
              </a:lnSpc>
              <a:spcBef>
                <a:spcPts val="750"/>
              </a:spcBef>
              <a:spcAft>
                <a:spcPts val="0"/>
              </a:spcAft>
              <a:buNone/>
            </a:pPr>
            <a:r>
              <a:rPr lang="en" sz="2000" b="1" dirty="0">
                <a:solidFill>
                  <a:srgbClr val="083763"/>
                </a:solidFill>
                <a:latin typeface="+mj-lt"/>
                <a:cs typeface="Arial"/>
                <a:sym typeface="Arial"/>
              </a:rPr>
              <a:t>+84 903511818</a:t>
            </a:r>
            <a:endParaRPr sz="2000" dirty="0">
              <a:latin typeface="+mj-lt"/>
            </a:endParaRPr>
          </a:p>
          <a:p>
            <a:pPr marL="0" marR="0" lvl="0" indent="0" algn="ctr" rtl="0">
              <a:lnSpc>
                <a:spcPct val="100000"/>
              </a:lnSpc>
              <a:spcBef>
                <a:spcPts val="525"/>
              </a:spcBef>
              <a:spcAft>
                <a:spcPts val="0"/>
              </a:spcAft>
              <a:buNone/>
            </a:pPr>
            <a:endParaRPr sz="105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6518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pic>
        <p:nvPicPr>
          <p:cNvPr id="7" name="Google Shape;142;p21">
            <a:extLst>
              <a:ext uri="{FF2B5EF4-FFF2-40B4-BE49-F238E27FC236}">
                <a16:creationId xmlns:a16="http://schemas.microsoft.com/office/drawing/2014/main" id="{9ACD2AFF-E765-4DEB-9193-0B5439BC0D85}"/>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32658" y="0"/>
            <a:ext cx="12224658" cy="6858000"/>
          </a:xfrm>
          <a:prstGeom prst="rect">
            <a:avLst/>
          </a:prstGeom>
          <a:noFill/>
          <a:ln>
            <a:noFill/>
          </a:ln>
        </p:spPr>
      </p:pic>
      <p:sp>
        <p:nvSpPr>
          <p:cNvPr id="13" name="TextBox 12">
            <a:extLst>
              <a:ext uri="{FF2B5EF4-FFF2-40B4-BE49-F238E27FC236}">
                <a16:creationId xmlns:a16="http://schemas.microsoft.com/office/drawing/2014/main" id="{0D41BAE9-A529-41A0-92D4-758124341160}"/>
              </a:ext>
            </a:extLst>
          </p:cNvPr>
          <p:cNvSpPr txBox="1"/>
          <p:nvPr/>
        </p:nvSpPr>
        <p:spPr>
          <a:xfrm>
            <a:off x="0" y="5918922"/>
            <a:ext cx="12192000" cy="677108"/>
          </a:xfrm>
          <a:prstGeom prst="rect">
            <a:avLst/>
          </a:prstGeom>
          <a:noFill/>
        </p:spPr>
        <p:txBody>
          <a:bodyPr wrap="square" lIns="0" tIns="0" rIns="0" bIns="0" rtlCol="0" anchor="t">
            <a:spAutoFit/>
          </a:bodyPr>
          <a:lstStyle/>
          <a:p>
            <a:pPr algn="ctr"/>
            <a:r>
              <a:rPr lang="en-US" sz="4400" b="1" dirty="0">
                <a:solidFill>
                  <a:schemeClr val="bg1"/>
                </a:solidFill>
                <a:latin typeface="+mj-lt"/>
                <a:cs typeface="Segoe UI Semibold" panose="020B0702040204020203" pitchFamily="34" charset="0"/>
              </a:rPr>
              <a:t>See you all at WGISS-48 in Hanoi!</a:t>
            </a:r>
            <a:endParaRPr lang="en-US" sz="4400" dirty="0">
              <a:solidFill>
                <a:schemeClr val="bg1"/>
              </a:solidFill>
              <a:latin typeface="+mj-lt"/>
              <a:cs typeface="Segoe UI Semibold" panose="020B0702040204020203" pitchFamily="34" charset="0"/>
            </a:endParaRPr>
          </a:p>
        </p:txBody>
      </p:sp>
    </p:spTree>
    <p:extLst>
      <p:ext uri="{BB962C8B-B14F-4D97-AF65-F5344CB8AC3E}">
        <p14:creationId xmlns:p14="http://schemas.microsoft.com/office/powerpoint/2010/main" val="3538853230"/>
      </p:ext>
    </p:extLst>
  </p:cSld>
  <p:clrMapOvr>
    <a:masterClrMapping/>
  </p:clrMapOvr>
</p:sld>
</file>

<file path=ppt/theme/theme1.xml><?xml version="1.0" encoding="utf-8"?>
<a:theme xmlns:a="http://schemas.openxmlformats.org/drawingml/2006/main" name="Office Theme">
  <a:themeElements>
    <a:clrScheme name="Custom 85">
      <a:dk1>
        <a:sysClr val="windowText" lastClr="000000"/>
      </a:dk1>
      <a:lt1>
        <a:sysClr val="window" lastClr="FFFFFF"/>
      </a:lt1>
      <a:dk2>
        <a:srgbClr val="44546A"/>
      </a:dk2>
      <a:lt2>
        <a:srgbClr val="E7E6E6"/>
      </a:lt2>
      <a:accent1>
        <a:srgbClr val="4EA9FA"/>
      </a:accent1>
      <a:accent2>
        <a:srgbClr val="0E65B4"/>
      </a:accent2>
      <a:accent3>
        <a:srgbClr val="33B2C1"/>
      </a:accent3>
      <a:accent4>
        <a:srgbClr val="4EA9FA"/>
      </a:accent4>
      <a:accent5>
        <a:srgbClr val="0E65B4"/>
      </a:accent5>
      <a:accent6>
        <a:srgbClr val="33B2C1"/>
      </a:accent6>
      <a:hlink>
        <a:srgbClr val="C00000"/>
      </a:hlink>
      <a:folHlink>
        <a:srgbClr val="0563C1"/>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10765</TotalTime>
  <Words>455</Words>
  <Application>Microsoft Office PowerPoint</Application>
  <PresentationFormat>Widescreen</PresentationFormat>
  <Paragraphs>95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Rob Woodcock</cp:lastModifiedBy>
  <cp:revision>227</cp:revision>
  <dcterms:created xsi:type="dcterms:W3CDTF">2018-04-12T07:40:53Z</dcterms:created>
  <dcterms:modified xsi:type="dcterms:W3CDTF">2019-04-29T11:51:23Z</dcterms:modified>
</cp:coreProperties>
</file>