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 id="2147483683" r:id="rId4"/>
  </p:sldMasterIdLst>
  <p:notesMasterIdLst>
    <p:notesMasterId r:id="rId10"/>
  </p:notesMasterIdLst>
  <p:sldIdLst>
    <p:sldId id="256" r:id="rId5"/>
    <p:sldId id="624" r:id="rId6"/>
    <p:sldId id="604" r:id="rId7"/>
    <p:sldId id="625" r:id="rId8"/>
    <p:sldId id="332" r:id="rId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p:restoredTop sz="94103" autoAdjust="0"/>
  </p:normalViewPr>
  <p:slideViewPr>
    <p:cSldViewPr>
      <p:cViewPr varScale="1">
        <p:scale>
          <a:sx n="79" d="100"/>
          <a:sy n="79" d="100"/>
        </p:scale>
        <p:origin x="192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12806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6745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78665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161156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22051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182820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3143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4/29/19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a:p>
        </p:txBody>
      </p:sp>
    </p:spTree>
    <p:extLst>
      <p:ext uri="{BB962C8B-B14F-4D97-AF65-F5344CB8AC3E}">
        <p14:creationId xmlns:p14="http://schemas.microsoft.com/office/powerpoint/2010/main" val="198767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a:t>Click to edit Master title style</a:t>
            </a:r>
            <a:endParaRPr lang="en-AU" noProof="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a:t>Click to edit Master subtitle style</a:t>
            </a:r>
            <a:endParaRPr lang="en-AU" noProof="0"/>
          </a:p>
        </p:txBody>
      </p:sp>
    </p:spTree>
    <p:extLst>
      <p:ext uri="{BB962C8B-B14F-4D97-AF65-F5344CB8AC3E}">
        <p14:creationId xmlns:p14="http://schemas.microsoft.com/office/powerpoint/2010/main" val="24524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70304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11522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60482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6"/>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389731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173198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err="1">
                <a:solidFill>
                  <a:srgbClr val="FFFFFF"/>
                </a:solidFill>
              </a:rPr>
              <a:t>Datacube</a:t>
            </a:r>
            <a:r>
              <a:rPr lang="en-AU" dirty="0">
                <a:solidFill>
                  <a:srgbClr val="FFFFFF"/>
                </a:solidFill>
              </a:rPr>
              <a:t> Training Workshop</a:t>
            </a:r>
          </a:p>
        </p:txBody>
      </p:sp>
    </p:spTree>
    <p:extLst>
      <p:ext uri="{BB962C8B-B14F-4D97-AF65-F5344CB8AC3E}">
        <p14:creationId xmlns:p14="http://schemas.microsoft.com/office/powerpoint/2010/main" val="414031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a:solidFill>
                  <a:srgbClr val="FFFFFF"/>
                </a:solidFill>
                <a:latin typeface="Arial" charset="0"/>
                <a:ea typeface="+mn-ea"/>
                <a:cs typeface="+mn-cs"/>
              </a:rPr>
              <a:t>Phone: +61 2 6249 9111</a:t>
            </a:r>
          </a:p>
          <a:p>
            <a:pPr defTabSz="914400" rtl="0" fontAlgn="base">
              <a:spcAft>
                <a:spcPct val="0"/>
              </a:spcAft>
            </a:pPr>
            <a:r>
              <a:rPr lang="en-AU" kern="1200">
                <a:solidFill>
                  <a:srgbClr val="FFFFFF"/>
                </a:solidFill>
                <a:latin typeface="Arial" charset="0"/>
                <a:ea typeface="+mn-ea"/>
                <a:cs typeface="+mn-cs"/>
              </a:rPr>
              <a:t>Web: www.ga.gov.au</a:t>
            </a:r>
          </a:p>
          <a:p>
            <a:pPr defTabSz="914400" rtl="0" fontAlgn="base">
              <a:spcAft>
                <a:spcPct val="0"/>
              </a:spcAft>
            </a:pPr>
            <a:r>
              <a:rPr lang="en-AU" kern="1200">
                <a:solidFill>
                  <a:srgbClr val="FFFFFF"/>
                </a:solidFill>
                <a:latin typeface="Arial" charset="0"/>
                <a:ea typeface="+mn-ea"/>
                <a:cs typeface="+mn-cs"/>
              </a:rPr>
              <a:t>Email: feedback@ga.gov.au</a:t>
            </a:r>
          </a:p>
          <a:p>
            <a:pPr defTabSz="914400" rtl="0" fontAlgn="base">
              <a:spcAft>
                <a:spcPct val="0"/>
              </a:spcAft>
            </a:pPr>
            <a:r>
              <a:rPr lang="en-AU" kern="1200">
                <a:solidFill>
                  <a:srgbClr val="FFFFFF"/>
                </a:solidFill>
                <a:latin typeface="Arial" charset="0"/>
                <a:ea typeface="+mn-ea"/>
                <a:cs typeface="+mn-cs"/>
              </a:rPr>
              <a:t>Address: Cnr Jerrabomberra Avenue and Hindmarsh Drive, Symonston ACT 2609</a:t>
            </a:r>
          </a:p>
          <a:p>
            <a:pPr defTabSz="914400" rtl="0" fontAlgn="base">
              <a:spcAft>
                <a:spcPct val="0"/>
              </a:spcAft>
            </a:pPr>
            <a:r>
              <a:rPr lang="en-AU" kern="1200">
                <a:solidFill>
                  <a:srgbClr val="FFFFFF"/>
                </a:solidFill>
                <a:latin typeface="Arial" charset="0"/>
                <a:ea typeface="+mn-ea"/>
                <a:cs typeface="+mn-cs"/>
              </a:rPr>
              <a:t>Postal Address: GPO Box 378, Canberra ACT 2601</a:t>
            </a: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13060762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2041025700"/>
      </p:ext>
    </p:extLst>
  </p:cSld>
  <p:clrMap bg1="lt1" tx1="dk1" bg2="lt2" tx2="dk2" accent1="accent1" accent2="accent2" accent3="accent3" accent4="accent4" accent5="accent5" accent6="accent6" hlink="hlink" folHlink="folHlink"/>
  <p:sldLayoutIdLst>
    <p:sldLayoutId id="2147483684" r:id="rId1"/>
    <p:sldLayoutId id="2147483685"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8305800" cy="1143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400" b="1" dirty="0">
                <a:solidFill>
                  <a:srgbClr val="FFFFFF"/>
                </a:solidFill>
              </a:rPr>
              <a:t>SEO Report to WGISS-47</a:t>
            </a:r>
            <a:br>
              <a:rPr lang="en-US" sz="4400" b="1" dirty="0">
                <a:solidFill>
                  <a:srgbClr val="FFFFFF"/>
                </a:solidFill>
              </a:rPr>
            </a:br>
            <a:endParaRPr sz="4400" b="1" dirty="0">
              <a:solidFill>
                <a:srgbClr val="FFFFFF"/>
              </a:solidFill>
            </a:endParaRPr>
          </a:p>
        </p:txBody>
      </p:sp>
      <p:sp>
        <p:nvSpPr>
          <p:cNvPr id="11" name="Shape 11"/>
          <p:cNvSpPr/>
          <p:nvPr/>
        </p:nvSpPr>
        <p:spPr>
          <a:xfrm>
            <a:off x="533400" y="2667000"/>
            <a:ext cx="6019800"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US" sz="2400" dirty="0">
                <a:solidFill>
                  <a:srgbClr val="FFFFFF"/>
                </a:solidFill>
                <a:latin typeface="Arial Bold"/>
                <a:ea typeface="Arial Bold"/>
                <a:cs typeface="Arial Bold"/>
                <a:sym typeface="Arial Bold"/>
              </a:rPr>
              <a:t>Brian Killough</a:t>
            </a:r>
          </a:p>
          <a:p>
            <a:pPr lvl="0" defTabSz="914400">
              <a:defRPr>
                <a:solidFill>
                  <a:srgbClr val="000000"/>
                </a:solidFill>
              </a:defRPr>
            </a:pPr>
            <a:r>
              <a:rPr lang="en-US" sz="2400" dirty="0">
                <a:solidFill>
                  <a:srgbClr val="FFFFFF"/>
                </a:solidFill>
                <a:latin typeface="Arial Bold"/>
                <a:ea typeface="Arial Bold"/>
                <a:cs typeface="Arial Bold"/>
                <a:sym typeface="Arial Bold"/>
              </a:rPr>
              <a:t>NASA Langley Research Center</a:t>
            </a:r>
            <a:br>
              <a:rPr lang="en-US" sz="2400" dirty="0">
                <a:solidFill>
                  <a:srgbClr val="FFFFFF"/>
                </a:solidFill>
                <a:latin typeface="Arial Bold"/>
                <a:ea typeface="Arial Bold"/>
                <a:cs typeface="Arial Bold"/>
                <a:sym typeface="Arial Bold"/>
              </a:rPr>
            </a:br>
            <a:r>
              <a:rPr lang="en-US" sz="2400" dirty="0">
                <a:solidFill>
                  <a:srgbClr val="FFFFFF"/>
                </a:solidFill>
                <a:latin typeface="Arial Bold"/>
                <a:ea typeface="Arial Bold"/>
                <a:cs typeface="Arial Bold"/>
                <a:sym typeface="Arial Bold"/>
              </a:rPr>
              <a:t>CEOS Systems Engineering Office (SEO)</a:t>
            </a:r>
          </a:p>
          <a:p>
            <a:pPr lvl="0" defTabSz="914400">
              <a:defRPr>
                <a:solidFill>
                  <a:srgbClr val="000000"/>
                </a:solidFill>
              </a:defRPr>
            </a:pPr>
            <a:endParaRPr lang="en-US" sz="2400" dirty="0">
              <a:solidFill>
                <a:srgbClr val="FFFFFF"/>
              </a:solidFill>
              <a:latin typeface="Arial Bold"/>
              <a:ea typeface="Arial Bold"/>
              <a:cs typeface="Arial Bold"/>
              <a:sym typeface="Arial Bold"/>
            </a:endParaRPr>
          </a:p>
          <a:p>
            <a:pPr lvl="0" defTabSz="914400">
              <a:defRPr>
                <a:solidFill>
                  <a:srgbClr val="000000"/>
                </a:solidFill>
              </a:defRPr>
            </a:pPr>
            <a:r>
              <a:rPr lang="en-US" sz="2400" dirty="0">
                <a:solidFill>
                  <a:srgbClr val="FFFFFF"/>
                </a:solidFill>
                <a:latin typeface="Arial Bold"/>
                <a:ea typeface="Arial Bold"/>
                <a:cs typeface="Arial Bold"/>
                <a:sym typeface="Arial Bold"/>
              </a:rPr>
              <a:t>WGISS-47 Meeting</a:t>
            </a:r>
            <a:endParaRPr sz="2400" dirty="0">
              <a:solidFill>
                <a:srgbClr val="FFFFFF"/>
              </a:solidFill>
              <a:latin typeface="Arial Bold"/>
              <a:ea typeface="Arial Bold"/>
              <a:cs typeface="Arial Bold"/>
              <a:sym typeface="Arial Bold"/>
            </a:endParaRPr>
          </a:p>
          <a:p>
            <a:pPr lvl="0" defTabSz="914400">
              <a:defRPr>
                <a:solidFill>
                  <a:srgbClr val="000000"/>
                </a:solidFill>
              </a:defRPr>
            </a:pPr>
            <a:r>
              <a:rPr lang="en-US" sz="2400" dirty="0">
                <a:solidFill>
                  <a:srgbClr val="FFFFFF"/>
                </a:solidFill>
                <a:latin typeface="Arial Bold"/>
                <a:ea typeface="Arial Bold"/>
                <a:cs typeface="Arial Bold"/>
                <a:sym typeface="Arial Bold"/>
              </a:rPr>
              <a:t>April 29, 2019</a:t>
            </a:r>
            <a:endParaRPr sz="2400" dirty="0">
              <a:solidFill>
                <a:srgbClr val="FFFFFF"/>
              </a:solidFill>
              <a:latin typeface="Arial Bold"/>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533400" y="304800"/>
            <a:ext cx="2507906" cy="99313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646331"/>
          </a:xfrm>
        </p:spPr>
        <p:txBody>
          <a:bodyPr wrap="square">
            <a:spAutoFit/>
          </a:bodyPr>
          <a:lstStyle/>
          <a:p>
            <a:pPr algn="l" eaLnBrk="1" hangingPunct="1"/>
            <a:r>
              <a:rPr lang="en-US" sz="3600" b="1" dirty="0">
                <a:latin typeface="Tahoma" charset="0"/>
                <a:ea typeface="ＭＳ Ｐゴシック" charset="0"/>
                <a:cs typeface="ＭＳ Ｐゴシック" charset="0"/>
              </a:rPr>
              <a:t>COVE Tool Summary</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58887"/>
            <a:ext cx="5142972" cy="5370513"/>
          </a:xfrm>
        </p:spPr>
        <p:txBody>
          <a:bodyPr/>
          <a:lstStyle/>
          <a:p>
            <a:pPr marL="242888" indent="-242888">
              <a:buFont typeface="Wingdings" charset="2"/>
              <a:buChar char="§"/>
            </a:pPr>
            <a:r>
              <a:rPr lang="en-US" sz="2000" dirty="0">
                <a:solidFill>
                  <a:schemeClr val="tx1"/>
                </a:solidFill>
                <a:latin typeface="Calibri" charset="0"/>
                <a:ea typeface="ＭＳ Ｐゴシック" charset="0"/>
                <a:cs typeface="Calibri" charset="0"/>
              </a:rPr>
              <a:t>The CEOS Visualization Environment (</a:t>
            </a:r>
            <a:r>
              <a:rPr lang="en-US" sz="2000" b="1" dirty="0">
                <a:solidFill>
                  <a:schemeClr val="tx1"/>
                </a:solidFill>
                <a:latin typeface="Calibri" charset="0"/>
                <a:ea typeface="ＭＳ Ｐゴシック" charset="0"/>
                <a:cs typeface="Calibri" charset="0"/>
              </a:rPr>
              <a:t>COVE</a:t>
            </a:r>
            <a:r>
              <a:rPr lang="en-US" sz="2000" dirty="0">
                <a:solidFill>
                  <a:schemeClr val="tx1"/>
                </a:solidFill>
                <a:latin typeface="Calibri" charset="0"/>
                <a:ea typeface="ＭＳ Ｐゴシック" charset="0"/>
                <a:cs typeface="Calibri" charset="0"/>
              </a:rPr>
              <a:t>) is a browser-based suite of tools for searching, analyzing, and visualizing actual and potential satellite sensor coverage.</a:t>
            </a:r>
          </a:p>
          <a:p>
            <a:pPr marL="242888" indent="-242888">
              <a:buFont typeface="Wingdings" charset="2"/>
              <a:buChar char="§"/>
            </a:pPr>
            <a:r>
              <a:rPr lang="en-US" sz="2000" dirty="0">
                <a:solidFill>
                  <a:schemeClr val="tx1"/>
                </a:solidFill>
                <a:latin typeface="Calibri" charset="0"/>
                <a:ea typeface="ＭＳ Ｐゴシック" charset="0"/>
                <a:cs typeface="Calibri" charset="0"/>
              </a:rPr>
              <a:t>COVE is </a:t>
            </a:r>
            <a:r>
              <a:rPr lang="en-US" sz="2000" dirty="0">
                <a:solidFill>
                  <a:srgbClr val="FF0000"/>
                </a:solidFill>
                <a:latin typeface="Calibri" charset="0"/>
                <a:ea typeface="ＭＳ Ｐゴシック" charset="0"/>
                <a:cs typeface="Calibri" charset="0"/>
              </a:rPr>
              <a:t>FREE and OPEN </a:t>
            </a:r>
            <a:r>
              <a:rPr lang="en-US" sz="2000" dirty="0">
                <a:solidFill>
                  <a:schemeClr val="tx1"/>
                </a:solidFill>
                <a:latin typeface="Calibri" charset="0"/>
                <a:ea typeface="ＭＳ Ｐゴシック" charset="0"/>
                <a:cs typeface="Calibri" charset="0"/>
              </a:rPr>
              <a:t>for anyone to use!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There is a large international user base with 4000+ users.</a:t>
            </a:r>
            <a:endParaRPr lang="en-US" sz="2000" b="0" dirty="0">
              <a:solidFill>
                <a:schemeClr val="tx1"/>
              </a:solidFill>
              <a:latin typeface="Calibri" charset="0"/>
              <a:ea typeface="ＭＳ Ｐゴシック" charset="0"/>
              <a:cs typeface="Calibri" charset="0"/>
            </a:endParaRPr>
          </a:p>
          <a:p>
            <a:pPr marL="242888" indent="-242888">
              <a:buFont typeface="Wingdings" charset="2"/>
              <a:buChar char="§"/>
            </a:pPr>
            <a:r>
              <a:rPr lang="en-US" sz="2000" b="0" dirty="0">
                <a:solidFill>
                  <a:schemeClr val="tx1"/>
                </a:solidFill>
                <a:latin typeface="Calibri" charset="0"/>
                <a:ea typeface="ＭＳ Ｐゴシック" charset="0"/>
                <a:cs typeface="Calibri" charset="0"/>
              </a:rPr>
              <a:t>COVE includes </a:t>
            </a:r>
            <a:r>
              <a:rPr lang="en-US" sz="2000" b="1" u="sng" dirty="0">
                <a:solidFill>
                  <a:schemeClr val="tx1"/>
                </a:solidFill>
                <a:latin typeface="Calibri" charset="0"/>
                <a:ea typeface="ＭＳ Ｐゴシック" charset="0"/>
                <a:cs typeface="Calibri" charset="0"/>
              </a:rPr>
              <a:t>131 missions</a:t>
            </a:r>
            <a:r>
              <a:rPr lang="en-US" sz="2000" u="sng" dirty="0">
                <a:solidFill>
                  <a:schemeClr val="tx1"/>
                </a:solidFill>
                <a:latin typeface="Calibri" charset="0"/>
                <a:ea typeface="ＭＳ Ｐゴシック" charset="0"/>
                <a:cs typeface="Calibri" charset="0"/>
              </a:rPr>
              <a:t> </a:t>
            </a:r>
            <a:r>
              <a:rPr lang="en-US" sz="2000" dirty="0">
                <a:solidFill>
                  <a:schemeClr val="tx1"/>
                </a:solidFill>
                <a:latin typeface="Calibri" charset="0"/>
                <a:ea typeface="ＭＳ Ｐゴシック" charset="0"/>
                <a:cs typeface="Calibri" charset="0"/>
              </a:rPr>
              <a:t>and is linked to several mission archives to get metadata and browse images for past acquired data: </a:t>
            </a:r>
            <a:r>
              <a:rPr lang="en-US" sz="2000" i="1" dirty="0">
                <a:solidFill>
                  <a:schemeClr val="tx1"/>
                </a:solidFill>
                <a:latin typeface="Calibri" charset="0"/>
                <a:ea typeface="ＭＳ Ｐゴシック" charset="0"/>
                <a:cs typeface="Calibri" charset="0"/>
              </a:rPr>
              <a:t>Landsat-5/7/8, Sentinel-1, Sentinel-2, and CBERS-4.</a:t>
            </a:r>
          </a:p>
          <a:p>
            <a:pPr marL="242888" indent="-242888">
              <a:buFont typeface="Wingdings" charset="2"/>
              <a:buChar char="§"/>
            </a:pPr>
            <a:r>
              <a:rPr lang="en-US" sz="2000" b="1" dirty="0">
                <a:solidFill>
                  <a:schemeClr val="tx1"/>
                </a:solidFill>
                <a:latin typeface="Calibri" charset="0"/>
                <a:ea typeface="ＭＳ Ｐゴシック" charset="0"/>
                <a:cs typeface="Calibri" charset="0"/>
              </a:rPr>
              <a:t>Coverage Analyzer and Data Browser: </a:t>
            </a:r>
            <a:br>
              <a:rPr lang="en-US" sz="2000" b="1"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New tools for coverage assessments and scene data to support data ordering.</a:t>
            </a:r>
            <a:br>
              <a:rPr lang="en-US" sz="2800" b="1" dirty="0">
                <a:solidFill>
                  <a:schemeClr val="tx1"/>
                </a:solidFill>
                <a:latin typeface="Calibri" charset="0"/>
                <a:ea typeface="ＭＳ Ｐゴシック" charset="0"/>
                <a:cs typeface="Calibri" charset="0"/>
              </a:rPr>
            </a:br>
            <a:r>
              <a:rPr lang="en-US" sz="3200" b="1" dirty="0" err="1">
                <a:solidFill>
                  <a:srgbClr val="0070C0"/>
                </a:solidFill>
                <a:latin typeface="Calibri" charset="0"/>
                <a:ea typeface="ＭＳ Ｐゴシック" charset="0"/>
                <a:cs typeface="Calibri" charset="0"/>
              </a:rPr>
              <a:t>www.ceos-cove.org</a:t>
            </a:r>
            <a:endParaRPr lang="en-US" sz="2800" b="1" dirty="0">
              <a:solidFill>
                <a:srgbClr val="0070C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7290" y="1263333"/>
            <a:ext cx="3744866" cy="231806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9172" y="3712943"/>
            <a:ext cx="3762984" cy="2916457"/>
          </a:xfrm>
          <a:prstGeom prst="rect">
            <a:avLst/>
          </a:prstGeom>
        </p:spPr>
      </p:pic>
    </p:spTree>
    <p:extLst>
      <p:ext uri="{BB962C8B-B14F-4D97-AF65-F5344CB8AC3E}">
        <p14:creationId xmlns:p14="http://schemas.microsoft.com/office/powerpoint/2010/main" val="318167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SEO lost our COVE developer in late 2018. Due to the holidays and government shutdown, we were not able to replace this person until March 2019. Our new developer, </a:t>
            </a: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Kim Brooks </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is on-board and working.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b="1" kern="1200" dirty="0">
                <a:latin typeface="Calibri" charset="0"/>
                <a:ea typeface="ＭＳ Ｐゴシック" charset="0"/>
                <a:cs typeface="Calibri" charset="0"/>
              </a:rPr>
              <a:t>Shaun Deacon </a:t>
            </a:r>
            <a:r>
              <a:rPr lang="en-AU" sz="1800" kern="1200" dirty="0">
                <a:latin typeface="Calibri" charset="0"/>
                <a:ea typeface="ＭＳ Ｐゴシック" charset="0"/>
                <a:cs typeface="Calibri" charset="0"/>
              </a:rPr>
              <a:t>has moved from AMA (contractor) to NASA and is no longer supporting the CEOS project. The rest of the AMA team and the new COVE developer will cover Shaun’s previous work on automated links to mission archives. </a:t>
            </a:r>
            <a:endPar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indent="-265113" algn="l" defTabSz="914400" rtl="0">
              <a:buSzPct val="120000"/>
              <a:buFont typeface="Wingdings" charset="2"/>
              <a:buChar char="§"/>
              <a:defRPr/>
            </a:pPr>
            <a:r>
              <a:rPr lang="en-AU" sz="1800" b="1" kern="1200" dirty="0">
                <a:latin typeface="Calibri" charset="0"/>
                <a:ea typeface="ＭＳ Ｐゴシック" charset="0"/>
                <a:cs typeface="Calibri" charset="0"/>
              </a:rPr>
              <a:t>For the rest of 2019 </a:t>
            </a:r>
            <a:r>
              <a:rPr lang="en-AU" sz="1800" kern="1200" dirty="0">
                <a:latin typeface="Calibri" charset="0"/>
                <a:ea typeface="ＭＳ Ｐゴシック" charset="0"/>
                <a:cs typeface="Calibri" charset="0"/>
              </a:rPr>
              <a:t>... we plan to complete enhancements to the Coverage Analyzer and Data Browsers tools, improve and increase links to mission archives, add a custom mission capability to support future mission concept studies, improve coverage and revisit calculation products, and add historical cloud coverage reports.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Links to </a:t>
            </a: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archive databases </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are a constant issue, as things change on the data provider side. Issues with the Sentinel archives have been resolved. Issues with other missions (</a:t>
            </a:r>
            <a:r>
              <a:rPr kumimoji="0" lang="en-AU" sz="1800" b="0" i="0" u="none" strike="noStrike" kern="1200" cap="none" spc="0" normalizeH="0" baseline="0" noProof="0" dirty="0" err="1">
                <a:ln>
                  <a:noFill/>
                </a:ln>
                <a:solidFill>
                  <a:srgbClr val="002569"/>
                </a:solidFill>
                <a:effectLst/>
                <a:uLnTx/>
                <a:uFillTx/>
                <a:latin typeface="Calibri" charset="0"/>
                <a:ea typeface="ＭＳ Ｐゴシック" charset="0"/>
                <a:cs typeface="Calibri" charset="0"/>
                <a:sym typeface="Arial Bold"/>
              </a:rPr>
              <a:t>e.g</a:t>
            </a:r>
            <a:r>
              <a:rPr lang="en-AU" sz="1800" kern="1200" dirty="0">
                <a:latin typeface="Calibri" charset="0"/>
                <a:ea typeface="ＭＳ Ｐゴシック" charset="0"/>
                <a:cs typeface="Calibri" charset="0"/>
              </a:rPr>
              <a:t>. </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SPOT, Pleaides, Radarsat-2, ALOS, </a:t>
            </a:r>
            <a:r>
              <a:rPr kumimoji="0" lang="en-AU" sz="1800" b="0" i="0" u="none" strike="noStrike" kern="1200" cap="none" spc="0" normalizeH="0" baseline="0" noProof="0" dirty="0" err="1">
                <a:ln>
                  <a:noFill/>
                </a:ln>
                <a:solidFill>
                  <a:srgbClr val="002569"/>
                </a:solidFill>
                <a:effectLst/>
                <a:uLnTx/>
                <a:uFillTx/>
                <a:latin typeface="Calibri" charset="0"/>
                <a:ea typeface="ＭＳ Ｐゴシック" charset="0"/>
                <a:cs typeface="Calibri" charset="0"/>
                <a:sym typeface="Arial Bold"/>
              </a:rPr>
              <a:t>TerraSAR</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-X, ResourceSAT-2) are more problematic. Our primary focus is to get links to Landsat and Sentinel-1/2 working well, as they are the most desired.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Our </a:t>
            </a:r>
            <a:r>
              <a:rPr lang="en-AU" sz="1800" b="1" kern="1200" dirty="0">
                <a:latin typeface="Calibri" charset="0"/>
                <a:ea typeface="ＭＳ Ｐゴシック" charset="0"/>
                <a:cs typeface="Calibri" charset="0"/>
              </a:rPr>
              <a:t>COVE tool runs on AWS</a:t>
            </a:r>
            <a:r>
              <a:rPr lang="en-AU" sz="1800" kern="1200" dirty="0">
                <a:latin typeface="Calibri" charset="0"/>
                <a:ea typeface="ＭＳ Ｐゴシック" charset="0"/>
                <a:cs typeface="Calibri" charset="0"/>
              </a:rPr>
              <a:t>. With the Landsat and Sentinel datasets moving to AWS S3, we plan to use those archives for our mission metadata and browse images. </a:t>
            </a:r>
            <a:endPar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057400" y="228600"/>
            <a:ext cx="5334000" cy="584775"/>
          </a:xfrm>
        </p:spPr>
        <p:txBody>
          <a:bodyPr wrap="square">
            <a:spAutoFit/>
          </a:bodyPr>
          <a:lstStyle/>
          <a:p>
            <a:pPr algn="l" eaLnBrk="1" hangingPunct="1"/>
            <a:r>
              <a:rPr lang="en-US" b="1" dirty="0">
                <a:latin typeface="Tahoma" charset="0"/>
                <a:ea typeface="ＭＳ Ｐゴシック" charset="0"/>
                <a:cs typeface="ＭＳ Ｐゴシック" charset="0"/>
              </a:rPr>
              <a:t>COVE Status and Plans</a:t>
            </a:r>
            <a:endParaRPr lang="en-US"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20143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152400" y="1295400"/>
            <a:ext cx="8712866"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lvl="0" indent="-265113" algn="l" defTabSz="914400" rtl="0">
              <a:buSzPct val="120000"/>
              <a:buFont typeface="Wingdings" charset="2"/>
              <a:buChar char="§"/>
              <a:defRPr/>
            </a:pPr>
            <a:r>
              <a:rPr lang="en-AU" sz="1800" b="1" kern="1200" dirty="0">
                <a:latin typeface="Calibri" charset="0"/>
                <a:ea typeface="ＭＳ Ｐゴシック" charset="0"/>
                <a:cs typeface="Calibri" charset="0"/>
              </a:rPr>
              <a:t>GOAL</a:t>
            </a:r>
            <a:r>
              <a:rPr lang="en-AU" sz="1800" kern="1200" dirty="0">
                <a:latin typeface="Calibri" charset="0"/>
                <a:ea typeface="ＭＳ Ｐゴシック" charset="0"/>
                <a:cs typeface="Calibri" charset="0"/>
              </a:rPr>
              <a:t>: Global (or at least on-demand) Landsat, Sentinel-1, Sentinel-2, and ALOS-PALSAR level-2 analysis-ready data (ARD) in cloud-optimized </a:t>
            </a:r>
            <a:r>
              <a:rPr lang="en-AU" sz="1800" kern="1200" dirty="0" err="1">
                <a:latin typeface="Calibri" charset="0"/>
                <a:ea typeface="ＭＳ Ｐゴシック" charset="0"/>
                <a:cs typeface="Calibri" charset="0"/>
              </a:rPr>
              <a:t>GeoTIFF</a:t>
            </a:r>
            <a:r>
              <a:rPr lang="en-AU" sz="1800" kern="1200" dirty="0">
                <a:latin typeface="Calibri" charset="0"/>
                <a:ea typeface="ＭＳ Ｐゴシック" charset="0"/>
                <a:cs typeface="Calibri" charset="0"/>
              </a:rPr>
              <a:t> (COG) format on AWS-S3. This will support a number of global data cube projects and provide an efficient cloud-based data flow solution.</a:t>
            </a:r>
          </a:p>
          <a:p>
            <a:pPr marL="264536" lvl="0" indent="-265113" algn="l" defTabSz="914400" rtl="0">
              <a:buSzPct val="120000"/>
              <a:buFont typeface="Wingdings" charset="2"/>
              <a:buChar char="§"/>
              <a:defRPr/>
            </a:pPr>
            <a:r>
              <a:rPr lang="en-AU" sz="1800" b="1" kern="1200" dirty="0">
                <a:latin typeface="Calibri" charset="0"/>
                <a:ea typeface="ＭＳ Ｐゴシック" charset="0"/>
                <a:cs typeface="Calibri" charset="0"/>
              </a:rPr>
              <a:t>Landsat</a:t>
            </a:r>
            <a:r>
              <a:rPr lang="en-AU" sz="1800" kern="1200" dirty="0">
                <a:latin typeface="Calibri" charset="0"/>
                <a:ea typeface="ＭＳ Ｐゴシック" charset="0"/>
                <a:cs typeface="Calibri" charset="0"/>
              </a:rPr>
              <a:t> ... Level-2 surface reflectance data on AWS-USA-West by the end of 2019 !!!</a:t>
            </a:r>
          </a:p>
          <a:p>
            <a:pPr marL="264536" lvl="0" indent="-265113" algn="l" defTabSz="914400" rtl="0">
              <a:buSzPct val="120000"/>
              <a:buFont typeface="Wingdings" charset="2"/>
              <a:buChar char="§"/>
              <a:defRPr/>
            </a:pPr>
            <a:r>
              <a:rPr lang="en-AU" sz="1800" b="1" kern="1200" dirty="0">
                <a:latin typeface="Calibri" charset="0"/>
                <a:ea typeface="ＭＳ Ｐゴシック" charset="0"/>
                <a:cs typeface="Calibri" charset="0"/>
              </a:rPr>
              <a:t>Sentinel-1</a:t>
            </a:r>
            <a:r>
              <a:rPr lang="en-AU" sz="1800" kern="1200" dirty="0">
                <a:latin typeface="Calibri" charset="0"/>
                <a:ea typeface="ＭＳ Ｐゴシック" charset="0"/>
                <a:cs typeface="Calibri" charset="0"/>
              </a:rPr>
              <a:t> ... </a:t>
            </a:r>
            <a:r>
              <a:rPr lang="en-AU" sz="1800" kern="1200" dirty="0" err="1">
                <a:latin typeface="Calibri" charset="0"/>
                <a:ea typeface="ＭＳ Ｐゴシック" charset="0"/>
                <a:cs typeface="Calibri" charset="0"/>
              </a:rPr>
              <a:t>Sinergise</a:t>
            </a:r>
            <a:r>
              <a:rPr lang="en-AU" sz="1800" kern="1200" dirty="0">
                <a:latin typeface="Calibri" charset="0"/>
                <a:ea typeface="ＭＳ Ｐゴシック" charset="0"/>
                <a:cs typeface="Calibri" charset="0"/>
              </a:rPr>
              <a:t> currently copies global GRD (level-1) to AWS-Frankfurt and converts to COG format since 1.1.2017. This data is registered as an "AWS Open Dataset". We need to get older GRD files (pre 2017) to AWS, which is about 330,000 scenes and 300 TB. CREODIAS and Alaska Science Facility (ASF) are the only groups that hold this data. Once on AWS-Frankfurt, the SEO is planning to fund </a:t>
            </a:r>
            <a:r>
              <a:rPr lang="en-AU" sz="1800" kern="1200" dirty="0" err="1">
                <a:latin typeface="Calibri" charset="0"/>
                <a:ea typeface="ＭＳ Ｐゴシック" charset="0"/>
                <a:cs typeface="Calibri" charset="0"/>
              </a:rPr>
              <a:t>egeos</a:t>
            </a:r>
            <a:r>
              <a:rPr lang="en-AU" sz="1800" kern="1200" dirty="0">
                <a:latin typeface="Calibri" charset="0"/>
                <a:ea typeface="ＭＳ Ｐゴシック" charset="0"/>
                <a:cs typeface="Calibri" charset="0"/>
              </a:rPr>
              <a:t> to expand their CUBEO tool to produce on-demand level-2 gamma-nought backscatter intensity data cubes. </a:t>
            </a:r>
          </a:p>
          <a:p>
            <a:pPr marL="264536" lvl="0" indent="-265113" algn="l" defTabSz="914400" rtl="0">
              <a:buSzPct val="120000"/>
              <a:buFont typeface="Wingdings" charset="2"/>
              <a:buChar char="§"/>
              <a:defRPr/>
            </a:pPr>
            <a:r>
              <a:rPr lang="en-AU" sz="1800" b="1" kern="1200" dirty="0">
                <a:latin typeface="Calibri" charset="0"/>
                <a:ea typeface="ＭＳ Ｐゴシック" charset="0"/>
                <a:cs typeface="Calibri" charset="0"/>
              </a:rPr>
              <a:t>Sentinel-2</a:t>
            </a:r>
            <a:r>
              <a:rPr lang="en-AU" sz="1800" kern="1200" dirty="0">
                <a:latin typeface="Calibri" charset="0"/>
                <a:ea typeface="ＭＳ Ｐゴシック" charset="0"/>
                <a:cs typeface="Calibri" charset="0"/>
              </a:rPr>
              <a:t> ... Level-2A on AWS-Frankfurt: complete archive from ESA (Europe from mid-April 2017) and global since mid Dec 2018. This data is registered as an "AWS Open Dataset". There is a desire to get older global data (Dec 2016 to Dec 2018) processed and added to this archive. There are ~4.1 million scenes. The SEO is evaluating cost and time estimates needed to process this data. </a:t>
            </a:r>
          </a:p>
          <a:p>
            <a:pPr marL="264536" lvl="0" indent="-265113" algn="l" defTabSz="914400" rtl="0">
              <a:buSzPct val="120000"/>
              <a:buFont typeface="Wingdings" charset="2"/>
              <a:buChar char="§"/>
              <a:defRPr/>
            </a:pPr>
            <a:r>
              <a:rPr lang="en-AU" sz="1800" b="1" kern="1200" dirty="0">
                <a:solidFill>
                  <a:srgbClr val="FF0000"/>
                </a:solidFill>
                <a:latin typeface="Calibri" charset="0"/>
                <a:ea typeface="ＭＳ Ｐゴシック" charset="0"/>
                <a:cs typeface="Calibri" charset="0"/>
              </a:rPr>
              <a:t>NOTE</a:t>
            </a:r>
            <a:r>
              <a:rPr lang="en-AU" sz="1800" kern="1200" dirty="0">
                <a:latin typeface="Calibri" charset="0"/>
                <a:ea typeface="ＭＳ Ｐゴシック" charset="0"/>
                <a:cs typeface="Calibri" charset="0"/>
              </a:rPr>
              <a:t>: The S1 and S2 solutions (above) require AWS to agree to host the data!</a:t>
            </a:r>
          </a:p>
        </p:txBody>
      </p:sp>
      <p:sp>
        <p:nvSpPr>
          <p:cNvPr id="6" name="Title 1"/>
          <p:cNvSpPr>
            <a:spLocks noGrp="1"/>
          </p:cNvSpPr>
          <p:nvPr>
            <p:ph type="title"/>
          </p:nvPr>
        </p:nvSpPr>
        <p:spPr>
          <a:xfrm>
            <a:off x="2057400" y="304800"/>
            <a:ext cx="5334000" cy="461665"/>
          </a:xfrm>
        </p:spPr>
        <p:txBody>
          <a:bodyPr wrap="square">
            <a:spAutoFit/>
          </a:bodyPr>
          <a:lstStyle/>
          <a:p>
            <a:pPr algn="l" eaLnBrk="1" hangingPunct="1"/>
            <a:r>
              <a:rPr lang="en-US" sz="2400" b="1" dirty="0">
                <a:latin typeface="Tahoma" charset="0"/>
                <a:ea typeface="ＭＳ Ｐゴシック" charset="0"/>
                <a:cs typeface="ＭＳ Ｐゴシック" charset="0"/>
              </a:rPr>
              <a:t>Data Flow Issues and Solutions</a:t>
            </a:r>
            <a:endParaRPr lang="en-US" sz="24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7298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304800" y="1371600"/>
            <a:ext cx="3733800" cy="509370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30188" indent="-230188" algn="l">
              <a:spcAft>
                <a:spcPts val="600"/>
              </a:spcAft>
              <a:buSzPct val="100000"/>
              <a:buFont typeface="Wingdings" charset="2"/>
              <a:buChar char="§"/>
              <a:defRPr>
                <a:solidFill>
                  <a:srgbClr val="000000"/>
                </a:solidFill>
              </a:defRPr>
            </a:pPr>
            <a:r>
              <a:rPr lang="en-US" sz="2000" dirty="0">
                <a:latin typeface="Arial"/>
                <a:ea typeface="Arial"/>
                <a:cs typeface="Arial"/>
                <a:sym typeface="Arial"/>
              </a:rPr>
              <a:t>The SEO team is working with </a:t>
            </a:r>
            <a:r>
              <a:rPr lang="en-US" sz="2000" dirty="0" err="1">
                <a:latin typeface="Arial"/>
                <a:ea typeface="Arial"/>
                <a:cs typeface="Arial"/>
                <a:sym typeface="Arial"/>
              </a:rPr>
              <a:t>Lolanda</a:t>
            </a:r>
            <a:r>
              <a:rPr lang="en-US" sz="2000" dirty="0">
                <a:latin typeface="Arial"/>
                <a:ea typeface="Arial"/>
                <a:cs typeface="Arial"/>
                <a:sym typeface="Arial"/>
              </a:rPr>
              <a:t> Maggio (ESA) to develop an Open Source Software (OSS) Inventory (CEOS Action FDA-10). </a:t>
            </a:r>
            <a:r>
              <a:rPr lang="en-US" sz="2000" dirty="0" err="1">
                <a:latin typeface="Arial"/>
                <a:ea typeface="Arial"/>
                <a:cs typeface="Arial"/>
                <a:sym typeface="Arial"/>
              </a:rPr>
              <a:t>Lolanda</a:t>
            </a:r>
            <a:r>
              <a:rPr lang="en-US" sz="2000" dirty="0">
                <a:latin typeface="Arial"/>
                <a:ea typeface="Arial"/>
                <a:cs typeface="Arial"/>
                <a:sym typeface="Arial"/>
              </a:rPr>
              <a:t> will report on the details of this task later in the WGISS agenda.</a:t>
            </a:r>
          </a:p>
          <a:p>
            <a:pPr marL="230188" indent="-230188" algn="l">
              <a:spcAft>
                <a:spcPts val="600"/>
              </a:spcAft>
              <a:buSzPct val="100000"/>
              <a:buFont typeface="Wingdings" charset="2"/>
              <a:buChar char="§"/>
              <a:defRPr>
                <a:solidFill>
                  <a:srgbClr val="000000"/>
                </a:solidFill>
              </a:defRPr>
            </a:pPr>
            <a:r>
              <a:rPr lang="en-US" sz="2000" dirty="0">
                <a:latin typeface="Arial"/>
                <a:ea typeface="Arial"/>
                <a:cs typeface="Arial"/>
                <a:sym typeface="Arial"/>
              </a:rPr>
              <a:t>The SEO received a list of 150 OSS items to add to the new database. This data includes name, description, POC, mission, instrument, company, release date, operating system and web location.</a:t>
            </a:r>
          </a:p>
        </p:txBody>
      </p:sp>
      <p:sp>
        <p:nvSpPr>
          <p:cNvPr id="5" name="Shape 3"/>
          <p:cNvSpPr/>
          <p:nvPr/>
        </p:nvSpPr>
        <p:spPr>
          <a:xfrm>
            <a:off x="2286000" y="228600"/>
            <a:ext cx="5336729"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4000" b="1" dirty="0">
                <a:solidFill>
                  <a:srgbClr val="FFFFFF"/>
                </a:solidFill>
                <a:latin typeface="Proxima Nova Regular"/>
                <a:ea typeface="Proxima Nova Regular"/>
                <a:cs typeface="Proxima Nova Regular"/>
                <a:sym typeface="Proxima Nova Regular"/>
              </a:rPr>
              <a:t>OSS Inventory </a:t>
            </a:r>
            <a:endParaRPr sz="4000" b="1" dirty="0">
              <a:solidFill>
                <a:srgbClr val="FFFFFF"/>
              </a:solidFill>
              <a:latin typeface="Proxima Nova Regular"/>
              <a:ea typeface="Proxima Nova Regular"/>
              <a:cs typeface="Proxima Nova Regular"/>
              <a:sym typeface="Proxima Nova Regular"/>
            </a:endParaRPr>
          </a:p>
        </p:txBody>
      </p:sp>
      <p:pic>
        <p:nvPicPr>
          <p:cNvPr id="2" name="Picture 1">
            <a:extLst>
              <a:ext uri="{FF2B5EF4-FFF2-40B4-BE49-F238E27FC236}">
                <a16:creationId xmlns:a16="http://schemas.microsoft.com/office/drawing/2014/main" id="{E2217E44-E11E-894B-BC96-8736AC80C4E0}"/>
              </a:ext>
            </a:extLst>
          </p:cNvPr>
          <p:cNvPicPr>
            <a:picLocks noChangeAspect="1"/>
          </p:cNvPicPr>
          <p:nvPr/>
        </p:nvPicPr>
        <p:blipFill>
          <a:blip r:embed="rId2"/>
          <a:stretch>
            <a:fillRect/>
          </a:stretch>
        </p:blipFill>
        <p:spPr>
          <a:xfrm>
            <a:off x="4267200" y="1371600"/>
            <a:ext cx="4758415" cy="3581400"/>
          </a:xfrm>
          <a:prstGeom prst="rect">
            <a:avLst/>
          </a:prstGeom>
        </p:spPr>
      </p:pic>
    </p:spTree>
    <p:extLst>
      <p:ext uri="{BB962C8B-B14F-4D97-AF65-F5344CB8AC3E}">
        <p14:creationId xmlns:p14="http://schemas.microsoft.com/office/powerpoint/2010/main" val="2235188443"/>
      </p:ext>
    </p:extLst>
  </p:cSld>
  <p:clrMapOvr>
    <a:masterClrMapping/>
  </p:clrMapOvr>
  <p:transitio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7339</TotalTime>
  <Words>648</Words>
  <Application>Microsoft Macintosh PowerPoint</Application>
  <PresentationFormat>On-screen Show (4:3)</PresentationFormat>
  <Paragraphs>29</Paragraphs>
  <Slides>5</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vt:i4>
      </vt:variant>
    </vt:vector>
  </HeadingPairs>
  <TitlesOfParts>
    <vt:vector size="21" baseType="lpstr">
      <vt:lpstr>Arial Unicode MS</vt:lpstr>
      <vt:lpstr>ＭＳ Ｐゴシック</vt:lpstr>
      <vt:lpstr>Arial</vt:lpstr>
      <vt:lpstr>Arial Bold</vt:lpstr>
      <vt:lpstr>Avenir Roman</vt:lpstr>
      <vt:lpstr>Calibri</vt:lpstr>
      <vt:lpstr>Century Gothic</vt:lpstr>
      <vt:lpstr>Droid Serif</vt:lpstr>
      <vt:lpstr>Proxima Nova Regular</vt:lpstr>
      <vt:lpstr>Tahoma</vt:lpstr>
      <vt:lpstr>Times New Roman</vt:lpstr>
      <vt:lpstr>Wingdings</vt:lpstr>
      <vt:lpstr>Default</vt:lpstr>
      <vt:lpstr>GA White Pages</vt:lpstr>
      <vt:lpstr>1_Default</vt:lpstr>
      <vt:lpstr>2_Default</vt:lpstr>
      <vt:lpstr>SEO Report to WGISS-47 </vt:lpstr>
      <vt:lpstr>COVE Tool Summary</vt:lpstr>
      <vt:lpstr>COVE Status and Plans</vt:lpstr>
      <vt:lpstr>Data Flow Issues and Solutions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312</cp:revision>
  <cp:lastPrinted>2017-09-28T01:02:45Z</cp:lastPrinted>
  <dcterms:modified xsi:type="dcterms:W3CDTF">2019-04-29T15:58:27Z</dcterms:modified>
</cp:coreProperties>
</file>