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88" r:id="rId6"/>
    <p:sldId id="266" r:id="rId7"/>
    <p:sldId id="259" r:id="rId8"/>
    <p:sldId id="260" r:id="rId9"/>
    <p:sldId id="261" r:id="rId10"/>
    <p:sldId id="263" r:id="rId11"/>
    <p:sldId id="271" r:id="rId12"/>
    <p:sldId id="257" r:id="rId13"/>
    <p:sldId id="272" r:id="rId14"/>
    <p:sldId id="275" r:id="rId15"/>
    <p:sldId id="277" r:id="rId16"/>
    <p:sldId id="274" r:id="rId17"/>
    <p:sldId id="289" r:id="rId18"/>
    <p:sldId id="290" r:id="rId19"/>
    <p:sldId id="291" r:id="rId20"/>
    <p:sldId id="294" r:id="rId21"/>
    <p:sldId id="292" r:id="rId22"/>
    <p:sldId id="295" r:id="rId23"/>
    <p:sldId id="296" r:id="rId24"/>
    <p:sldId id="293" r:id="rId25"/>
    <p:sldId id="297" r:id="rId2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zvan Cosac" initials="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705C"/>
    <a:srgbClr val="00549F"/>
    <a:srgbClr val="0098DB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3" autoAdjust="0"/>
    <p:restoredTop sz="80210" autoAdjust="0"/>
  </p:normalViewPr>
  <p:slideViewPr>
    <p:cSldViewPr snapToGrid="0">
      <p:cViewPr varScale="1">
        <p:scale>
          <a:sx n="36" d="100"/>
          <a:sy n="36" d="100"/>
        </p:scale>
        <p:origin x="98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814519928466515E-2"/>
          <c:y val="0.11737125359276179"/>
          <c:w val="0.90890402807868687"/>
          <c:h val="0.6488634088185550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C1A-CB45-A008-EE880C5D0AC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C1A-CB45-A008-EE880C5D0AC7}"/>
              </c:ext>
            </c:extLst>
          </c:dPt>
          <c:cat>
            <c:strRef>
              <c:f>Sheet1!$A$1:$B$1</c:f>
              <c:strCache>
                <c:ptCount val="2"/>
                <c:pt idx="0">
                  <c:v>EO-SIP</c:v>
                </c:pt>
                <c:pt idx="1">
                  <c:v>Native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1A-CB45-A008-EE880C5D0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4416638545594476E-2"/>
          <c:y val="0.71928616097421216"/>
          <c:w val="0.87874454491954113"/>
          <c:h val="0.22594058734916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899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8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5/1/2019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29711"/>
            <a:ext cx="5033721" cy="44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9423"/>
            <a:ext cx="2917899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59423"/>
            <a:ext cx="2917898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7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69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7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6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76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0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67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83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4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8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3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11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9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93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1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6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7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4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30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9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1" y="-1142999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11" name="Picture 10" descr="a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b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a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h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z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k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s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i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r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g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hu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l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l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o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r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s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uk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0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>
                <a:solidFill>
                  <a:schemeClr val="bg1"/>
                </a:solidFill>
              </a:rPr>
              <a:t>ESA UNCLASSIFIED - For Official Use</a:t>
            </a:r>
            <a:endParaRPr lang="en-GB" sz="800" noProof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/>
          </a:p>
        </p:txBody>
      </p:sp>
      <p:pic>
        <p:nvPicPr>
          <p:cNvPr id="3" name="Picture 2" descr="PPT_Foot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166064" y="6279900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8" name="Picture 7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14800" y="2321566"/>
            <a:ext cx="7972425" cy="1077218"/>
          </a:xfrm>
        </p:spPr>
        <p:txBody>
          <a:bodyPr/>
          <a:lstStyle/>
          <a:p>
            <a:r>
              <a:rPr lang="en-GB" dirty="0"/>
              <a:t>ESA EO Data Preservation System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CBA Infrastructure and its future</a:t>
            </a:r>
            <a:endParaRPr lang="en-GB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15600" y="3722400"/>
            <a:ext cx="164269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LTDP+ Team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CBA Main Tape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1225548"/>
            <a:ext cx="8748000" cy="49772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STK SL8500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3000 slots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8 T1000D Drives (252 MB/s)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8 Robotic 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Fully redundant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16 GB Fibre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SSD Disk based cache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ORACLE HSM driven</a:t>
            </a:r>
          </a:p>
        </p:txBody>
      </p:sp>
      <p:pic>
        <p:nvPicPr>
          <p:cNvPr id="4" name="Picture 2" descr="C:\Users\diozzino\Desktop\cw20v1-458583-storeteksl8500-1-268657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15" y="1645096"/>
            <a:ext cx="3390899" cy="37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0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CBA Ingestion tool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0214" y="1653264"/>
            <a:ext cx="4790911" cy="375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245" y="1484768"/>
            <a:ext cx="35500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/>
              <a:t>Bulk Ingestion from local or remote locations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/>
              <a:t>Automated Ingestion from inbox baskets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/>
              <a:t>EO-SIP and SAFE Validation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/>
              <a:t>Metadata extraction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/>
              <a:t>Reporting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/>
              <a:t>Ingestion Confirmation Reports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/>
              <a:t>Data Information System population</a:t>
            </a:r>
          </a:p>
        </p:txBody>
      </p:sp>
    </p:spTree>
    <p:extLst>
      <p:ext uri="{BB962C8B-B14F-4D97-AF65-F5344CB8AC3E}">
        <p14:creationId xmlns:p14="http://schemas.microsoft.com/office/powerpoint/2010/main" val="94370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Preservation Element Web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431" y="4662535"/>
            <a:ext cx="3068341" cy="1339913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/>
              <a:t>Cold Backup Figures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/>
              <a:t>Link to DAS datasets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/>
              <a:t>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31" y="864000"/>
            <a:ext cx="6300646" cy="332534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50459" y="4318503"/>
            <a:ext cx="3068341" cy="186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/>
              <a:t>Media Archive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/>
              <a:t>Documentation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/>
              <a:t>Ingestion status reports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/>
              <a:t>Extraction status and Reports</a:t>
            </a:r>
          </a:p>
        </p:txBody>
      </p:sp>
    </p:spTree>
    <p:extLst>
      <p:ext uri="{BB962C8B-B14F-4D97-AF65-F5344CB8AC3E}">
        <p14:creationId xmlns:p14="http://schemas.microsoft.com/office/powerpoint/2010/main" val="405854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CBA Hardware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74471" y="2625505"/>
            <a:ext cx="552262" cy="289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F3241-6231-6740-8471-F712397BF4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4000" y="1172817"/>
            <a:ext cx="8766313" cy="43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9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205B-6729-4348-AB40-1DA787DE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" y="160076"/>
            <a:ext cx="7174800" cy="430887"/>
          </a:xfrm>
        </p:spPr>
        <p:txBody>
          <a:bodyPr/>
          <a:lstStyle/>
          <a:p>
            <a:r>
              <a:rPr lang="en-GB" dirty="0"/>
              <a:t>LTDP Working Group #37 – DLR Presentation</a:t>
            </a:r>
          </a:p>
        </p:txBody>
      </p:sp>
      <p:pic>
        <p:nvPicPr>
          <p:cNvPr id="4" name="Picture 2" descr="C:\Users\mikusch\Desktop\D-SDA-ArchivePrediction2010-2030_5.jpg">
            <a:extLst>
              <a:ext uri="{FF2B5EF4-FFF2-40B4-BE49-F238E27FC236}">
                <a16:creationId xmlns:a16="http://schemas.microsoft.com/office/drawing/2014/main" id="{E95E7492-1A9D-BE49-895D-81D4491C7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4356"/>
          <a:stretch/>
        </p:blipFill>
        <p:spPr bwMode="auto">
          <a:xfrm>
            <a:off x="-35852" y="984246"/>
            <a:ext cx="9179851" cy="5117010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4212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B113-3820-004A-986C-262C465C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Back-up Archive HW enhancements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E288B-D9B8-3D45-9753-848F5C2556B3}"/>
              </a:ext>
            </a:extLst>
          </p:cNvPr>
          <p:cNvSpPr txBox="1"/>
          <p:nvPr/>
        </p:nvSpPr>
        <p:spPr>
          <a:xfrm>
            <a:off x="1497725" y="1182414"/>
            <a:ext cx="71102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Migrated technology and data from T10KB to T10KD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Increased number of drives to 8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Implemented 10GB Network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Upgraded FC environment from 8gbp/s to 16gbp/s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Upgraded 1rst tier from mechanical HDD to SSD Disks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</a:rPr>
              <a:t>Optimized 1</a:t>
            </a:r>
            <a:r>
              <a:rPr lang="en-GB" sz="2000" baseline="30000" dirty="0">
                <a:solidFill>
                  <a:schemeClr val="accent1"/>
                </a:solidFill>
              </a:rPr>
              <a:t>st</a:t>
            </a:r>
            <a:r>
              <a:rPr lang="en-GB" sz="2000" dirty="0">
                <a:solidFill>
                  <a:schemeClr val="accent1"/>
                </a:solidFill>
              </a:rPr>
              <a:t> tier – dedicated LUN for </a:t>
            </a:r>
            <a:r>
              <a:rPr lang="en-GB" sz="2000" dirty="0" err="1">
                <a:solidFill>
                  <a:schemeClr val="accent1"/>
                </a:solidFill>
              </a:rPr>
              <a:t>iNodes</a:t>
            </a:r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Implemented Disaster Recovery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</a:rPr>
              <a:t>Implementation of Business Continuity (1h)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</a:rPr>
              <a:t>Introduction of 2</a:t>
            </a:r>
            <a:r>
              <a:rPr lang="en-GB" sz="2000" baseline="30000" dirty="0">
                <a:solidFill>
                  <a:schemeClr val="accent1"/>
                </a:solidFill>
              </a:rPr>
              <a:t>nd</a:t>
            </a:r>
            <a:r>
              <a:rPr lang="en-GB" sz="2000" dirty="0">
                <a:solidFill>
                  <a:schemeClr val="accent1"/>
                </a:solidFill>
              </a:rPr>
              <a:t> tier (sort of)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Migration to LTO-9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/>
              <a:t>Introduction of object storage node (replace DR library ?)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en-GB" sz="2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D5615E-79EC-5344-851F-B9802745B04B}"/>
              </a:ext>
            </a:extLst>
          </p:cNvPr>
          <p:cNvGrpSpPr/>
          <p:nvPr/>
        </p:nvGrpSpPr>
        <p:grpSpPr>
          <a:xfrm>
            <a:off x="191297" y="589038"/>
            <a:ext cx="1306428" cy="5521762"/>
            <a:chOff x="191297" y="589038"/>
            <a:chExt cx="1306428" cy="5521762"/>
          </a:xfrm>
        </p:grpSpPr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C86C9947-8E23-C94F-BF54-B55AF1FF3D28}"/>
                </a:ext>
              </a:extLst>
            </p:cNvPr>
            <p:cNvSpPr/>
            <p:nvPr/>
          </p:nvSpPr>
          <p:spPr>
            <a:xfrm>
              <a:off x="191297" y="851338"/>
              <a:ext cx="1261242" cy="5259462"/>
            </a:xfrm>
            <a:prstGeom prst="downArrow">
              <a:avLst>
                <a:gd name="adj1" fmla="val 75000"/>
                <a:gd name="adj2" fmla="val 25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C8CF9B-F780-C541-B216-BE3758C2545D}"/>
                </a:ext>
              </a:extLst>
            </p:cNvPr>
            <p:cNvSpPr txBox="1"/>
            <p:nvPr/>
          </p:nvSpPr>
          <p:spPr>
            <a:xfrm>
              <a:off x="427780" y="1375461"/>
              <a:ext cx="819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2014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1FEE18-0400-C346-8F64-B9E5F3B9FF40}"/>
                </a:ext>
              </a:extLst>
            </p:cNvPr>
            <p:cNvSpPr txBox="1"/>
            <p:nvPr/>
          </p:nvSpPr>
          <p:spPr>
            <a:xfrm>
              <a:off x="427780" y="3156599"/>
              <a:ext cx="819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2017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E7C8D8-62BE-3E40-9B2B-6CE070445BE9}"/>
                </a:ext>
              </a:extLst>
            </p:cNvPr>
            <p:cNvSpPr txBox="1"/>
            <p:nvPr/>
          </p:nvSpPr>
          <p:spPr>
            <a:xfrm>
              <a:off x="412015" y="3746141"/>
              <a:ext cx="819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D33268-CD1F-0547-BC1E-FF0A8D334DA8}"/>
                </a:ext>
              </a:extLst>
            </p:cNvPr>
            <p:cNvSpPr txBox="1"/>
            <p:nvPr/>
          </p:nvSpPr>
          <p:spPr>
            <a:xfrm>
              <a:off x="427780" y="4335683"/>
              <a:ext cx="819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2019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0917DF-5A56-DD44-AEDD-F30670580396}"/>
                </a:ext>
              </a:extLst>
            </p:cNvPr>
            <p:cNvSpPr txBox="1"/>
            <p:nvPr/>
          </p:nvSpPr>
          <p:spPr>
            <a:xfrm>
              <a:off x="427780" y="1967197"/>
              <a:ext cx="819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2015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51176F-2EDC-BF41-8FC3-806CCE1CC8EB}"/>
                </a:ext>
              </a:extLst>
            </p:cNvPr>
            <p:cNvSpPr txBox="1"/>
            <p:nvPr/>
          </p:nvSpPr>
          <p:spPr>
            <a:xfrm>
              <a:off x="427780" y="2558933"/>
              <a:ext cx="819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2016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553A26-E5D8-164C-992A-1B26EA76B702}"/>
                </a:ext>
              </a:extLst>
            </p:cNvPr>
            <p:cNvSpPr txBox="1"/>
            <p:nvPr/>
          </p:nvSpPr>
          <p:spPr>
            <a:xfrm>
              <a:off x="427780" y="4933349"/>
              <a:ext cx="819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398E66-CE7E-FA47-B285-9A3BD37852A9}"/>
                </a:ext>
              </a:extLst>
            </p:cNvPr>
            <p:cNvSpPr txBox="1"/>
            <p:nvPr/>
          </p:nvSpPr>
          <p:spPr>
            <a:xfrm>
              <a:off x="443545" y="5522891"/>
              <a:ext cx="819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2021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F5E696-D0CA-404B-8A7A-1484F6EE247E}"/>
                </a:ext>
              </a:extLst>
            </p:cNvPr>
            <p:cNvSpPr/>
            <p:nvPr/>
          </p:nvSpPr>
          <p:spPr>
            <a:xfrm>
              <a:off x="191297" y="589038"/>
              <a:ext cx="1306428" cy="419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1389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877CEE5-7E81-3B4B-9C22-D4C11E480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13" y="637020"/>
            <a:ext cx="2820937" cy="2675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E61DC2-29F9-4D46-ADAB-E44FD7EB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Dedicated LUN for </a:t>
            </a:r>
            <a:r>
              <a:rPr lang="en-GB" dirty="0" err="1"/>
              <a:t>iNodes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DE824-0586-A149-82E6-FBF6DC0DA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2" y="959171"/>
            <a:ext cx="2771883" cy="1849602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52BE8B66-24E8-AE41-B1E5-7E5416276BBA}"/>
              </a:ext>
            </a:extLst>
          </p:cNvPr>
          <p:cNvSpPr/>
          <p:nvPr/>
        </p:nvSpPr>
        <p:spPr>
          <a:xfrm rot="5400000">
            <a:off x="7052755" y="1887054"/>
            <a:ext cx="289584" cy="23636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F9DC3-4E6A-7E4C-A4C6-B9248DBF5ACB}"/>
              </a:ext>
            </a:extLst>
          </p:cNvPr>
          <p:cNvSpPr txBox="1"/>
          <p:nvPr/>
        </p:nvSpPr>
        <p:spPr>
          <a:xfrm>
            <a:off x="1914936" y="3226243"/>
            <a:ext cx="778533" cy="36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RAID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6BC243DE-E4D7-3A49-84D1-A95AA06525B4}"/>
              </a:ext>
            </a:extLst>
          </p:cNvPr>
          <p:cNvSpPr/>
          <p:nvPr/>
        </p:nvSpPr>
        <p:spPr>
          <a:xfrm>
            <a:off x="642784" y="3578776"/>
            <a:ext cx="772510" cy="4729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LUN1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6142A04A-57BA-744F-859C-288A0BF4490F}"/>
              </a:ext>
            </a:extLst>
          </p:cNvPr>
          <p:cNvSpPr/>
          <p:nvPr/>
        </p:nvSpPr>
        <p:spPr>
          <a:xfrm>
            <a:off x="1437080" y="3583794"/>
            <a:ext cx="772510" cy="4729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LUN2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9F999AE7-A7D2-5047-BF58-1A24B5270A2A}"/>
              </a:ext>
            </a:extLst>
          </p:cNvPr>
          <p:cNvSpPr/>
          <p:nvPr/>
        </p:nvSpPr>
        <p:spPr>
          <a:xfrm>
            <a:off x="2209590" y="3578775"/>
            <a:ext cx="772510" cy="4729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LUN3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CEAF3EC2-5C34-3C4F-9A78-4AED052F625D}"/>
              </a:ext>
            </a:extLst>
          </p:cNvPr>
          <p:cNvSpPr/>
          <p:nvPr/>
        </p:nvSpPr>
        <p:spPr>
          <a:xfrm>
            <a:off x="2982100" y="3578773"/>
            <a:ext cx="772510" cy="4729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LUNn</a:t>
            </a:r>
            <a:endParaRPr lang="en-GB" sz="1600" dirty="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FAAF7CC-0F0C-5D4D-A563-8B01CEA13805}"/>
              </a:ext>
            </a:extLst>
          </p:cNvPr>
          <p:cNvSpPr/>
          <p:nvPr/>
        </p:nvSpPr>
        <p:spPr>
          <a:xfrm rot="5400000">
            <a:off x="2095318" y="2848941"/>
            <a:ext cx="206756" cy="31118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7DEA1-F1FD-1B49-BBB5-EA03CD42CAB5}"/>
              </a:ext>
            </a:extLst>
          </p:cNvPr>
          <p:cNvSpPr txBox="1"/>
          <p:nvPr/>
        </p:nvSpPr>
        <p:spPr>
          <a:xfrm>
            <a:off x="167517" y="4776241"/>
            <a:ext cx="408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SAM-FS Master Configuration File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C902B35-3993-4C40-8EED-7322462C3ABC}"/>
              </a:ext>
            </a:extLst>
          </p:cNvPr>
          <p:cNvSpPr/>
          <p:nvPr/>
        </p:nvSpPr>
        <p:spPr>
          <a:xfrm rot="5400000">
            <a:off x="5093869" y="2580902"/>
            <a:ext cx="215913" cy="9485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1A95E-D2C3-D542-9687-48CC8D810257}"/>
              </a:ext>
            </a:extLst>
          </p:cNvPr>
          <p:cNvSpPr txBox="1"/>
          <p:nvPr/>
        </p:nvSpPr>
        <p:spPr>
          <a:xfrm>
            <a:off x="4731589" y="3182929"/>
            <a:ext cx="113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RAID-1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4FECE42B-D4CE-F247-AC15-C8890C6E05D4}"/>
              </a:ext>
            </a:extLst>
          </p:cNvPr>
          <p:cNvSpPr/>
          <p:nvPr/>
        </p:nvSpPr>
        <p:spPr>
          <a:xfrm rot="5400000">
            <a:off x="2163992" y="1750184"/>
            <a:ext cx="331074" cy="26374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E0EECD-2063-D849-8AA9-63ED8EC2D6D0}"/>
              </a:ext>
            </a:extLst>
          </p:cNvPr>
          <p:cNvSpPr txBox="1"/>
          <p:nvPr/>
        </p:nvSpPr>
        <p:spPr>
          <a:xfrm>
            <a:off x="6808281" y="3194321"/>
            <a:ext cx="778533" cy="36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RAID</a:t>
            </a:r>
          </a:p>
        </p:txBody>
      </p:sp>
      <p:sp>
        <p:nvSpPr>
          <p:cNvPr id="20" name="Can 19">
            <a:extLst>
              <a:ext uri="{FF2B5EF4-FFF2-40B4-BE49-F238E27FC236}">
                <a16:creationId xmlns:a16="http://schemas.microsoft.com/office/drawing/2014/main" id="{C9C626A0-084E-8645-9D79-107FE69C5573}"/>
              </a:ext>
            </a:extLst>
          </p:cNvPr>
          <p:cNvSpPr/>
          <p:nvPr/>
        </p:nvSpPr>
        <p:spPr>
          <a:xfrm>
            <a:off x="4838308" y="3590441"/>
            <a:ext cx="772510" cy="4729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LUN</a:t>
            </a:r>
          </a:p>
        </p:txBody>
      </p:sp>
      <p:sp>
        <p:nvSpPr>
          <p:cNvPr id="21" name="Can 20">
            <a:extLst>
              <a:ext uri="{FF2B5EF4-FFF2-40B4-BE49-F238E27FC236}">
                <a16:creationId xmlns:a16="http://schemas.microsoft.com/office/drawing/2014/main" id="{3599C4DD-C421-6A40-82D7-58015D886A52}"/>
              </a:ext>
            </a:extLst>
          </p:cNvPr>
          <p:cNvSpPr/>
          <p:nvPr/>
        </p:nvSpPr>
        <p:spPr>
          <a:xfrm>
            <a:off x="6205090" y="3592031"/>
            <a:ext cx="772510" cy="4729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LUN1</a:t>
            </a:r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F9FF535A-E397-1C4A-A31F-4429B5B44E91}"/>
              </a:ext>
            </a:extLst>
          </p:cNvPr>
          <p:cNvSpPr/>
          <p:nvPr/>
        </p:nvSpPr>
        <p:spPr>
          <a:xfrm>
            <a:off x="6999386" y="3597049"/>
            <a:ext cx="772510" cy="4729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LUN2</a:t>
            </a:r>
          </a:p>
        </p:txBody>
      </p:sp>
      <p:sp>
        <p:nvSpPr>
          <p:cNvPr id="24" name="Can 23">
            <a:extLst>
              <a:ext uri="{FF2B5EF4-FFF2-40B4-BE49-F238E27FC236}">
                <a16:creationId xmlns:a16="http://schemas.microsoft.com/office/drawing/2014/main" id="{9BC218F3-D8D7-6B4D-B904-533C16D1300C}"/>
              </a:ext>
            </a:extLst>
          </p:cNvPr>
          <p:cNvSpPr/>
          <p:nvPr/>
        </p:nvSpPr>
        <p:spPr>
          <a:xfrm>
            <a:off x="7793682" y="3592031"/>
            <a:ext cx="772510" cy="4729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LUNn</a:t>
            </a:r>
            <a:endParaRPr lang="en-GB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179B69-6D0B-2643-8EE0-13D375A81714}"/>
              </a:ext>
            </a:extLst>
          </p:cNvPr>
          <p:cNvSpPr txBox="1"/>
          <p:nvPr/>
        </p:nvSpPr>
        <p:spPr>
          <a:xfrm>
            <a:off x="4598505" y="4759813"/>
            <a:ext cx="408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SAM-FS Master Configuration File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8F0730-5DDC-E146-8667-4EEE6F2541BF}"/>
              </a:ext>
            </a:extLst>
          </p:cNvPr>
          <p:cNvCxnSpPr>
            <a:cxnSpLocks/>
          </p:cNvCxnSpPr>
          <p:nvPr/>
        </p:nvCxnSpPr>
        <p:spPr>
          <a:xfrm>
            <a:off x="4425083" y="959171"/>
            <a:ext cx="0" cy="4732181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98481E6A-F65C-4F48-B372-730C5DC4FBCF}"/>
              </a:ext>
            </a:extLst>
          </p:cNvPr>
          <p:cNvSpPr/>
          <p:nvPr/>
        </p:nvSpPr>
        <p:spPr>
          <a:xfrm rot="5400000">
            <a:off x="7052755" y="3354218"/>
            <a:ext cx="289584" cy="23636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82D6CEB4-2CB0-604A-B230-C7D8F636AF37}"/>
              </a:ext>
            </a:extLst>
          </p:cNvPr>
          <p:cNvSpPr/>
          <p:nvPr/>
        </p:nvSpPr>
        <p:spPr>
          <a:xfrm rot="5400000">
            <a:off x="5093869" y="4048066"/>
            <a:ext cx="215913" cy="9485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DD9AC416-2092-CE46-B8EB-47F6A0EC7318}"/>
              </a:ext>
            </a:extLst>
          </p:cNvPr>
          <p:cNvSpPr/>
          <p:nvPr/>
        </p:nvSpPr>
        <p:spPr>
          <a:xfrm rot="5400000">
            <a:off x="7047219" y="4090522"/>
            <a:ext cx="289584" cy="23636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18464412-BA3D-9149-AA76-6B159777CD8B}"/>
              </a:ext>
            </a:extLst>
          </p:cNvPr>
          <p:cNvSpPr/>
          <p:nvPr/>
        </p:nvSpPr>
        <p:spPr>
          <a:xfrm rot="5400000">
            <a:off x="5088333" y="4784370"/>
            <a:ext cx="215913" cy="9485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9FC07-73B1-F148-9A9A-E23A56A4E9FB}"/>
              </a:ext>
            </a:extLst>
          </p:cNvPr>
          <p:cNvSpPr txBox="1"/>
          <p:nvPr/>
        </p:nvSpPr>
        <p:spPr>
          <a:xfrm>
            <a:off x="4711513" y="5486286"/>
            <a:ext cx="11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iNodes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469059-9635-3644-A2C0-D799A348ADE3}"/>
              </a:ext>
            </a:extLst>
          </p:cNvPr>
          <p:cNvSpPr txBox="1"/>
          <p:nvPr/>
        </p:nvSpPr>
        <p:spPr>
          <a:xfrm>
            <a:off x="6100248" y="5509478"/>
            <a:ext cx="236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HSM File-System</a:t>
            </a:r>
          </a:p>
        </p:txBody>
      </p:sp>
    </p:spTree>
    <p:extLst>
      <p:ext uri="{BB962C8B-B14F-4D97-AF65-F5344CB8AC3E}">
        <p14:creationId xmlns:p14="http://schemas.microsoft.com/office/powerpoint/2010/main" val="3681907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6DEB-C7C7-A247-B361-1A21E75B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Continuity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C108D-FB0F-4942-AEE0-73BD60B8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5550"/>
            <a:ext cx="9144000" cy="39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7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6DEB-C7C7-A247-B361-1A21E75B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Continuity (2)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2E63694-8612-A446-961B-CA2FDC597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498"/>
            <a:ext cx="9144000" cy="39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8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1EAD-4619-DF4D-AB8E-648E8B29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Continuity (3)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4B1B3-1BDC-E34E-8785-70D972CE2161}"/>
              </a:ext>
            </a:extLst>
          </p:cNvPr>
          <p:cNvSpPr txBox="1"/>
          <p:nvPr/>
        </p:nvSpPr>
        <p:spPr>
          <a:xfrm>
            <a:off x="731520" y="1219200"/>
            <a:ext cx="7506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Disaster Recovery Library seen as second copy by </a:t>
            </a:r>
            <a:r>
              <a:rPr lang="en-GB" dirty="0" err="1"/>
              <a:t>samfs</a:t>
            </a:r>
            <a:r>
              <a:rPr lang="en-GB" dirty="0"/>
              <a:t>-remote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Full </a:t>
            </a:r>
            <a:r>
              <a:rPr lang="en-GB" dirty="0" err="1"/>
              <a:t>iNodes</a:t>
            </a:r>
            <a:r>
              <a:rPr lang="en-GB" dirty="0"/>
              <a:t> dump performed daily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Incremental </a:t>
            </a:r>
            <a:r>
              <a:rPr lang="en-GB" dirty="0" err="1"/>
              <a:t>iNodes</a:t>
            </a:r>
            <a:r>
              <a:rPr lang="en-GB" dirty="0"/>
              <a:t> dump performed every hour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A405DDC1-EFB2-914D-9672-D82216CF7B38}"/>
              </a:ext>
            </a:extLst>
          </p:cNvPr>
          <p:cNvSpPr/>
          <p:nvPr/>
        </p:nvSpPr>
        <p:spPr>
          <a:xfrm>
            <a:off x="1409437" y="3289912"/>
            <a:ext cx="1964383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INBOX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9D14DF1E-0710-044E-AC20-7A97329C6A1E}"/>
              </a:ext>
            </a:extLst>
          </p:cNvPr>
          <p:cNvSpPr/>
          <p:nvPr/>
        </p:nvSpPr>
        <p:spPr>
          <a:xfrm>
            <a:off x="5354417" y="3289912"/>
            <a:ext cx="1964383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LTA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A6918C-E34F-C14F-B955-9CD696189C51}"/>
              </a:ext>
            </a:extLst>
          </p:cNvPr>
          <p:cNvCxnSpPr>
            <a:cxnSpLocks/>
          </p:cNvCxnSpPr>
          <p:nvPr/>
        </p:nvCxnSpPr>
        <p:spPr>
          <a:xfrm>
            <a:off x="1409437" y="4548736"/>
            <a:ext cx="39449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30644-6D8E-2E47-B359-929FCE6D7D38}"/>
              </a:ext>
            </a:extLst>
          </p:cNvPr>
          <p:cNvSpPr txBox="1"/>
          <p:nvPr/>
        </p:nvSpPr>
        <p:spPr>
          <a:xfrm>
            <a:off x="144000" y="4087071"/>
            <a:ext cx="108571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samfs</a:t>
            </a:r>
            <a:r>
              <a:rPr lang="en-GB" dirty="0"/>
              <a:t> remote sync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FA99B2-D6CC-4D4B-B787-476B5DF1080D}"/>
              </a:ext>
            </a:extLst>
          </p:cNvPr>
          <p:cNvCxnSpPr>
            <a:cxnSpLocks/>
          </p:cNvCxnSpPr>
          <p:nvPr/>
        </p:nvCxnSpPr>
        <p:spPr>
          <a:xfrm>
            <a:off x="1409437" y="5472066"/>
            <a:ext cx="39449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6F3F7B-EC91-C74A-83B2-8BFFADE3A898}"/>
              </a:ext>
            </a:extLst>
          </p:cNvPr>
          <p:cNvSpPr txBox="1"/>
          <p:nvPr/>
        </p:nvSpPr>
        <p:spPr>
          <a:xfrm>
            <a:off x="144000" y="5010401"/>
            <a:ext cx="108571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Inbox</a:t>
            </a:r>
          </a:p>
          <a:p>
            <a:pPr algn="r"/>
            <a:r>
              <a:rPr lang="en-GB" dirty="0" err="1"/>
              <a:t>inodes</a:t>
            </a:r>
            <a:endParaRPr lang="en-GB" dirty="0"/>
          </a:p>
          <a:p>
            <a:pPr algn="r"/>
            <a:r>
              <a:rPr lang="en-GB" dirty="0"/>
              <a:t>dump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836B4B-5754-4B43-A1B8-839722C53BDB}"/>
              </a:ext>
            </a:extLst>
          </p:cNvPr>
          <p:cNvCxnSpPr>
            <a:cxnSpLocks/>
          </p:cNvCxnSpPr>
          <p:nvPr/>
        </p:nvCxnSpPr>
        <p:spPr>
          <a:xfrm flipV="1">
            <a:off x="5486400" y="5978657"/>
            <a:ext cx="2144110" cy="19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893478-55FC-1244-9C95-02520390DABB}"/>
              </a:ext>
            </a:extLst>
          </p:cNvPr>
          <p:cNvSpPr txBox="1"/>
          <p:nvPr/>
        </p:nvSpPr>
        <p:spPr>
          <a:xfrm>
            <a:off x="4268707" y="5557161"/>
            <a:ext cx="108571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Full</a:t>
            </a:r>
          </a:p>
          <a:p>
            <a:pPr algn="r"/>
            <a:r>
              <a:rPr lang="en-GB" dirty="0" err="1"/>
              <a:t>inodes</a:t>
            </a:r>
            <a:endParaRPr lang="en-GB" dirty="0"/>
          </a:p>
          <a:p>
            <a:pPr algn="r"/>
            <a:r>
              <a:rPr lang="en-GB" dirty="0"/>
              <a:t>dump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CED3FBE9-A91C-DD48-8430-4FF7CAF7A680}"/>
              </a:ext>
            </a:extLst>
          </p:cNvPr>
          <p:cNvSpPr/>
          <p:nvPr/>
        </p:nvSpPr>
        <p:spPr>
          <a:xfrm>
            <a:off x="1561573" y="2743200"/>
            <a:ext cx="1660109" cy="546712"/>
          </a:xfrm>
          <a:prstGeom prst="downArrow">
            <a:avLst>
              <a:gd name="adj1" fmla="val 76591"/>
              <a:gd name="adj2" fmla="val 471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Live Data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4888AC9-1A92-B84E-9C85-BAFD4B5CE33E}"/>
              </a:ext>
            </a:extLst>
          </p:cNvPr>
          <p:cNvSpPr/>
          <p:nvPr/>
        </p:nvSpPr>
        <p:spPr>
          <a:xfrm>
            <a:off x="3373820" y="3563008"/>
            <a:ext cx="1980597" cy="4334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39CC98-2C13-1742-ABE5-E3A9D7ADCEDD}"/>
              </a:ext>
            </a:extLst>
          </p:cNvPr>
          <p:cNvCxnSpPr>
            <a:cxnSpLocks/>
          </p:cNvCxnSpPr>
          <p:nvPr/>
        </p:nvCxnSpPr>
        <p:spPr>
          <a:xfrm>
            <a:off x="5676637" y="4548736"/>
            <a:ext cx="1969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84361C-EA6E-9F48-A130-F759A690BCF8}"/>
              </a:ext>
            </a:extLst>
          </p:cNvPr>
          <p:cNvCxnSpPr>
            <a:cxnSpLocks/>
          </p:cNvCxnSpPr>
          <p:nvPr/>
        </p:nvCxnSpPr>
        <p:spPr>
          <a:xfrm>
            <a:off x="5676637" y="5472066"/>
            <a:ext cx="19538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C938806-21AC-2341-9C65-5D9351D5C2C7}"/>
              </a:ext>
            </a:extLst>
          </p:cNvPr>
          <p:cNvSpPr txBox="1"/>
          <p:nvPr/>
        </p:nvSpPr>
        <p:spPr>
          <a:xfrm>
            <a:off x="7762493" y="5293407"/>
            <a:ext cx="1324303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Disaster Recovery</a:t>
            </a:r>
          </a:p>
          <a:p>
            <a:r>
              <a:rPr lang="en-GB" dirty="0"/>
              <a:t>HSM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C78F28-6AA7-6F4A-AF48-EC66643BD949}"/>
              </a:ext>
            </a:extLst>
          </p:cNvPr>
          <p:cNvSpPr txBox="1"/>
          <p:nvPr/>
        </p:nvSpPr>
        <p:spPr>
          <a:xfrm>
            <a:off x="7765344" y="4167330"/>
            <a:ext cx="1324303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Disaster Recovery</a:t>
            </a:r>
          </a:p>
          <a:p>
            <a:r>
              <a:rPr lang="en-GB" dirty="0"/>
              <a:t>Tapes</a:t>
            </a:r>
          </a:p>
        </p:txBody>
      </p:sp>
    </p:spTree>
    <p:extLst>
      <p:ext uri="{BB962C8B-B14F-4D97-AF65-F5344CB8AC3E}">
        <p14:creationId xmlns:p14="http://schemas.microsoft.com/office/powerpoint/2010/main" val="188830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D107-9D1E-CC49-9FA9-A96F5307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Preservation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89650-8451-B74E-9A2E-4885DDB24D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3" y="1242923"/>
            <a:ext cx="7916092" cy="4347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675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6DEB-C7C7-A247-B361-1A21E75B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Continuity (4)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E4B65-18D8-E34C-B558-8ED725F98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1372974"/>
            <a:ext cx="5575300" cy="401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B7EEE8-5018-D544-B1C3-59A7CAEE0B36}"/>
              </a:ext>
            </a:extLst>
          </p:cNvPr>
          <p:cNvSpPr txBox="1"/>
          <p:nvPr/>
        </p:nvSpPr>
        <p:spPr>
          <a:xfrm>
            <a:off x="308920" y="2730843"/>
            <a:ext cx="2953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IP switch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Fully working CBA Environment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Maximum of 59 minutes of data loss</a:t>
            </a:r>
          </a:p>
        </p:txBody>
      </p:sp>
    </p:spTree>
    <p:extLst>
      <p:ext uri="{BB962C8B-B14F-4D97-AF65-F5344CB8AC3E}">
        <p14:creationId xmlns:p14="http://schemas.microsoft.com/office/powerpoint/2010/main" val="105924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01CD-7D02-0945-830E-4874CBC9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" y="144687"/>
            <a:ext cx="7174800" cy="461665"/>
          </a:xfrm>
        </p:spPr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Re-Introduction of 2</a:t>
            </a:r>
            <a:r>
              <a:rPr lang="en-GB" sz="2400" baseline="30000" dirty="0">
                <a:solidFill>
                  <a:schemeClr val="accent1"/>
                </a:solidFill>
              </a:rPr>
              <a:t>nd</a:t>
            </a:r>
            <a:r>
              <a:rPr lang="en-GB" sz="2400" dirty="0">
                <a:solidFill>
                  <a:schemeClr val="accent1"/>
                </a:solidFill>
              </a:rPr>
              <a:t> Tier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A2D47-1FC4-6D44-9649-9BB02B24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9304"/>
            <a:ext cx="9144000" cy="37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9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7241-337D-7046-9477-2CC4D63F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 Tape User Group outcome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113FB-3018-614B-9836-9E4464411910}"/>
              </a:ext>
            </a:extLst>
          </p:cNvPr>
          <p:cNvSpPr txBox="1"/>
          <p:nvPr/>
        </p:nvSpPr>
        <p:spPr>
          <a:xfrm>
            <a:off x="315310" y="756745"/>
            <a:ext cx="8245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Technology progress per se is good, but obstacles ahead (NAND, HDD)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Key computing markets in the hand of very few companies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Price/performance advances are slowing down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HDD are a key storage for the foreseeable future, SSDs not cost effective for capacity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Have to closely watch the tape development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There will be NO relevant new storage technologies in the market in the coming few years (e.g. DNA storage)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Holistic view needed for the storage architecture, careful combination of SDD, HDD and Tape to optimize pure storage needs and high throughput I/O</a:t>
            </a:r>
          </a:p>
        </p:txBody>
      </p:sp>
    </p:spTree>
    <p:extLst>
      <p:ext uri="{BB962C8B-B14F-4D97-AF65-F5344CB8AC3E}">
        <p14:creationId xmlns:p14="http://schemas.microsoft.com/office/powerpoint/2010/main" val="212827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Preservation Element Front End (PE-FE)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1" y="1203960"/>
            <a:ext cx="7117080" cy="66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flow between live missions and Data Preservation System via a common Front-end</a:t>
            </a:r>
          </a:p>
        </p:txBody>
      </p:sp>
      <p:sp>
        <p:nvSpPr>
          <p:cNvPr id="6" name="Rectangle 5"/>
          <p:cNvSpPr/>
          <p:nvPr/>
        </p:nvSpPr>
        <p:spPr>
          <a:xfrm>
            <a:off x="4831935" y="2337138"/>
            <a:ext cx="1440160" cy="612068"/>
          </a:xfrm>
          <a:prstGeom prst="rect">
            <a:avLst/>
          </a:prstGeom>
          <a:solidFill>
            <a:srgbClr val="EC700A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white"/>
                </a:solidFill>
                <a:latin typeface="Calibri"/>
              </a:rPr>
              <a:t>Master Archive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134" y="3489266"/>
            <a:ext cx="1458448" cy="86222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Preservation Element Front-End</a:t>
            </a:r>
          </a:p>
        </p:txBody>
      </p:sp>
      <p:sp>
        <p:nvSpPr>
          <p:cNvPr id="8" name="Ellipse 25"/>
          <p:cNvSpPr/>
          <p:nvPr/>
        </p:nvSpPr>
        <p:spPr>
          <a:xfrm>
            <a:off x="1136437" y="2203635"/>
            <a:ext cx="1622905" cy="54006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Cryosat-2</a:t>
            </a:r>
            <a:endParaRPr kumimoji="0" lang="fr-FR" sz="1800" b="0" i="0" u="none" strike="noStrike" kern="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lipse 26"/>
          <p:cNvSpPr/>
          <p:nvPr/>
        </p:nvSpPr>
        <p:spPr>
          <a:xfrm>
            <a:off x="916706" y="2954844"/>
            <a:ext cx="1107288" cy="54006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SMOS</a:t>
            </a:r>
            <a:endParaRPr kumimoji="0" lang="fr-FR" sz="1800" b="0" i="0" u="none" strike="noStrike" kern="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27"/>
          <p:cNvSpPr/>
          <p:nvPr/>
        </p:nvSpPr>
        <p:spPr>
          <a:xfrm>
            <a:off x="800585" y="4283880"/>
            <a:ext cx="883428" cy="540060"/>
          </a:xfrm>
          <a:prstGeom prst="ellipse">
            <a:avLst/>
          </a:prstGeom>
          <a:solidFill>
            <a:srgbClr val="81A042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TPM</a:t>
            </a:r>
            <a:endParaRPr kumimoji="0" lang="fr-FR" sz="2400" b="0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Connecteur droit avec flèche 28"/>
          <p:cNvCxnSpPr>
            <a:cxnSpLocks/>
            <a:stCxn id="8" idx="5"/>
          </p:cNvCxnSpPr>
          <p:nvPr/>
        </p:nvCxnSpPr>
        <p:spPr>
          <a:xfrm>
            <a:off x="2521673" y="2664605"/>
            <a:ext cx="303461" cy="848817"/>
          </a:xfrm>
          <a:prstGeom prst="straightConnector1">
            <a:avLst/>
          </a:prstGeom>
          <a:noFill/>
          <a:ln w="28575" cap="flat" cmpd="sng" algn="ctr">
            <a:solidFill>
              <a:srgbClr val="81A042"/>
            </a:solidFill>
            <a:prstDash val="solid"/>
            <a:tailEnd type="arrow"/>
          </a:ln>
          <a:effectLst/>
        </p:spPr>
      </p:cxnSp>
      <p:cxnSp>
        <p:nvCxnSpPr>
          <p:cNvPr id="12" name="Connecteur droit avec flèche 29"/>
          <p:cNvCxnSpPr>
            <a:cxnSpLocks/>
            <a:stCxn id="9" idx="6"/>
          </p:cNvCxnSpPr>
          <p:nvPr/>
        </p:nvCxnSpPr>
        <p:spPr>
          <a:xfrm>
            <a:off x="2023994" y="3224874"/>
            <a:ext cx="830580" cy="451554"/>
          </a:xfrm>
          <a:prstGeom prst="straightConnector1">
            <a:avLst/>
          </a:prstGeom>
          <a:noFill/>
          <a:ln w="28575" cap="flat" cmpd="sng" algn="ctr">
            <a:solidFill>
              <a:srgbClr val="81A042"/>
            </a:solidFill>
            <a:prstDash val="solid"/>
            <a:tailEnd type="arrow"/>
          </a:ln>
          <a:effectLst/>
        </p:spPr>
      </p:cxnSp>
      <p:cxnSp>
        <p:nvCxnSpPr>
          <p:cNvPr id="13" name="Connecteur droit avec flèche 30"/>
          <p:cNvCxnSpPr>
            <a:cxnSpLocks/>
            <a:stCxn id="10" idx="6"/>
          </p:cNvCxnSpPr>
          <p:nvPr/>
        </p:nvCxnSpPr>
        <p:spPr>
          <a:xfrm flipV="1">
            <a:off x="1684013" y="4099940"/>
            <a:ext cx="1137896" cy="453970"/>
          </a:xfrm>
          <a:prstGeom prst="straightConnector1">
            <a:avLst/>
          </a:prstGeom>
          <a:noFill/>
          <a:ln w="28575" cap="flat" cmpd="sng" algn="ctr">
            <a:solidFill>
              <a:srgbClr val="81A042"/>
            </a:solidFill>
            <a:prstDash val="solid"/>
            <a:tailEnd type="arrow"/>
          </a:ln>
          <a:effectLst/>
        </p:spPr>
      </p:cxnSp>
      <p:cxnSp>
        <p:nvCxnSpPr>
          <p:cNvPr id="14" name="Connecteur droit avec flèche 31"/>
          <p:cNvCxnSpPr>
            <a:endCxn id="6" idx="2"/>
          </p:cNvCxnSpPr>
          <p:nvPr/>
        </p:nvCxnSpPr>
        <p:spPr>
          <a:xfrm flipV="1">
            <a:off x="4294284" y="2949206"/>
            <a:ext cx="1257731" cy="84324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15" name="Connecteur droit avec flèche 33"/>
          <p:cNvCxnSpPr>
            <a:stCxn id="6" idx="1"/>
            <a:endCxn id="7" idx="0"/>
          </p:cNvCxnSpPr>
          <p:nvPr/>
        </p:nvCxnSpPr>
        <p:spPr>
          <a:xfrm flipH="1">
            <a:off x="3554358" y="2643172"/>
            <a:ext cx="1277577" cy="84609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arrow"/>
          </a:ln>
          <a:effectLst/>
        </p:spPr>
      </p:cxnSp>
      <p:sp>
        <p:nvSpPr>
          <p:cNvPr id="16" name="ZoneTexte 34"/>
          <p:cNvSpPr txBox="1"/>
          <p:nvPr/>
        </p:nvSpPr>
        <p:spPr>
          <a:xfrm rot="19545739">
            <a:off x="3567654" y="2792423"/>
            <a:ext cx="1106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>
                <a:solidFill>
                  <a:prstClr val="black"/>
                </a:solidFill>
                <a:latin typeface="Calibri"/>
              </a:rPr>
              <a:t>Ingestion report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31935" y="4533382"/>
            <a:ext cx="1440160" cy="612068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Back-up Archive</a:t>
            </a:r>
          </a:p>
        </p:txBody>
      </p:sp>
      <p:cxnSp>
        <p:nvCxnSpPr>
          <p:cNvPr id="18" name="Connecteur droit avec flèche 33"/>
          <p:cNvCxnSpPr>
            <a:stCxn id="17" idx="1"/>
            <a:endCxn id="7" idx="2"/>
          </p:cNvCxnSpPr>
          <p:nvPr/>
        </p:nvCxnSpPr>
        <p:spPr>
          <a:xfrm flipH="1" flipV="1">
            <a:off x="3554358" y="4351494"/>
            <a:ext cx="1277577" cy="487922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arrow"/>
          </a:ln>
          <a:effectLst/>
        </p:spPr>
      </p:cxnSp>
      <p:sp>
        <p:nvSpPr>
          <p:cNvPr id="19" name="ZoneTexte 34"/>
          <p:cNvSpPr txBox="1"/>
          <p:nvPr/>
        </p:nvSpPr>
        <p:spPr>
          <a:xfrm rot="1402073">
            <a:off x="3440595" y="4675318"/>
            <a:ext cx="1106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>
                <a:solidFill>
                  <a:prstClr val="black"/>
                </a:solidFill>
                <a:latin typeface="Calibri"/>
              </a:rPr>
              <a:t>Ingestion report</a:t>
            </a:r>
          </a:p>
        </p:txBody>
      </p:sp>
      <p:cxnSp>
        <p:nvCxnSpPr>
          <p:cNvPr id="20" name="Connecteur droit avec flèche 31"/>
          <p:cNvCxnSpPr>
            <a:endCxn id="17" idx="0"/>
          </p:cNvCxnSpPr>
          <p:nvPr/>
        </p:nvCxnSpPr>
        <p:spPr>
          <a:xfrm>
            <a:off x="4294284" y="4119252"/>
            <a:ext cx="1257731" cy="41413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sp>
        <p:nvSpPr>
          <p:cNvPr id="21" name="Ellipse 26"/>
          <p:cNvSpPr/>
          <p:nvPr/>
        </p:nvSpPr>
        <p:spPr>
          <a:xfrm>
            <a:off x="623138" y="3590642"/>
            <a:ext cx="1316220" cy="59750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schemeClr val="bg1"/>
                </a:solidFill>
                <a:latin typeface="Calibri"/>
              </a:rPr>
              <a:t>AEOLUS</a:t>
            </a:r>
            <a:endParaRPr kumimoji="0" lang="fr-FR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2" name="Connecteur droit avec flèche 29"/>
          <p:cNvCxnSpPr>
            <a:cxnSpLocks/>
            <a:stCxn id="21" idx="6"/>
            <a:endCxn id="7" idx="1"/>
          </p:cNvCxnSpPr>
          <p:nvPr/>
        </p:nvCxnSpPr>
        <p:spPr>
          <a:xfrm>
            <a:off x="1939358" y="3889392"/>
            <a:ext cx="885776" cy="30988"/>
          </a:xfrm>
          <a:prstGeom prst="straightConnector1">
            <a:avLst/>
          </a:prstGeom>
          <a:noFill/>
          <a:ln w="28575" cap="flat" cmpd="sng" algn="ctr">
            <a:solidFill>
              <a:srgbClr val="81A042"/>
            </a:solidFill>
            <a:prstDash val="soli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6689911" y="3378820"/>
            <a:ext cx="1661160" cy="737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Data Information System</a:t>
            </a:r>
          </a:p>
        </p:txBody>
      </p:sp>
      <p:cxnSp>
        <p:nvCxnSpPr>
          <p:cNvPr id="24" name="Elbow Connector 23"/>
          <p:cNvCxnSpPr>
            <a:stCxn id="6" idx="3"/>
            <a:endCxn id="23" idx="0"/>
          </p:cNvCxnSpPr>
          <p:nvPr/>
        </p:nvCxnSpPr>
        <p:spPr>
          <a:xfrm>
            <a:off x="6272095" y="2643172"/>
            <a:ext cx="1248396" cy="735648"/>
          </a:xfrm>
          <a:prstGeom prst="bentConnector2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7" idx="3"/>
            <a:endCxn id="23" idx="2"/>
          </p:cNvCxnSpPr>
          <p:nvPr/>
        </p:nvCxnSpPr>
        <p:spPr>
          <a:xfrm flipV="1">
            <a:off x="6272095" y="4115948"/>
            <a:ext cx="1248396" cy="723468"/>
          </a:xfrm>
          <a:prstGeom prst="bentConnector2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25">
            <a:extLst>
              <a:ext uri="{FF2B5EF4-FFF2-40B4-BE49-F238E27FC236}">
                <a16:creationId xmlns:a16="http://schemas.microsoft.com/office/drawing/2014/main" id="{C147E362-466F-5D44-B40B-741B590240AB}"/>
              </a:ext>
            </a:extLst>
          </p:cNvPr>
          <p:cNvSpPr/>
          <p:nvPr/>
        </p:nvSpPr>
        <p:spPr>
          <a:xfrm>
            <a:off x="855519" y="4946887"/>
            <a:ext cx="1622905" cy="54006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Reprocessing</a:t>
            </a:r>
            <a:endParaRPr kumimoji="0" lang="en-US" sz="1400" b="0" i="0" u="none" strike="noStrike" kern="0" cap="none" spc="0" normalizeH="0" baseline="-2500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Connecteur droit avec flèche 28">
            <a:extLst>
              <a:ext uri="{FF2B5EF4-FFF2-40B4-BE49-F238E27FC236}">
                <a16:creationId xmlns:a16="http://schemas.microsoft.com/office/drawing/2014/main" id="{55757865-670B-4C4D-B2E2-379D4A1DB8F0}"/>
              </a:ext>
            </a:extLst>
          </p:cNvPr>
          <p:cNvCxnSpPr>
            <a:cxnSpLocks/>
            <a:stCxn id="32" idx="7"/>
          </p:cNvCxnSpPr>
          <p:nvPr/>
        </p:nvCxnSpPr>
        <p:spPr>
          <a:xfrm flipV="1">
            <a:off x="2240755" y="4351495"/>
            <a:ext cx="584379" cy="674482"/>
          </a:xfrm>
          <a:prstGeom prst="straightConnector1">
            <a:avLst/>
          </a:prstGeom>
          <a:noFill/>
          <a:ln w="28575" cap="flat" cmpd="sng" algn="ctr">
            <a:solidFill>
              <a:srgbClr val="81A042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2197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Master Archive - Data Archive Service (DAS)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94" y="1210842"/>
            <a:ext cx="8748000" cy="4706483"/>
          </a:xfrm>
        </p:spPr>
        <p:txBody>
          <a:bodyPr>
            <a:noAutofit/>
          </a:bodyPr>
          <a:lstStyle/>
          <a:p>
            <a:r>
              <a:rPr lang="en-US" sz="2000" dirty="0"/>
              <a:t>Implements the ESA Master Archive through a dedicated service awarded to industry through an open ITT: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Contract Kicked-off in August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4.5 TB of EO consolidated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copies of the data held &gt; 200 Km apart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Connection to the ESA EO WAN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Checks of the data at all stages from ingestion to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Scalability required for growth of contents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Management of the data information (</a:t>
            </a:r>
            <a:r>
              <a:rPr lang="en-US" sz="2000" dirty="0" err="1"/>
              <a:t>MetaData</a:t>
            </a:r>
            <a:r>
              <a:rPr lang="en-US" sz="2000" dirty="0"/>
              <a:t>) in fully redundant Databases</a:t>
            </a:r>
          </a:p>
        </p:txBody>
      </p:sp>
    </p:spTree>
    <p:extLst>
      <p:ext uri="{BB962C8B-B14F-4D97-AF65-F5344CB8AC3E}">
        <p14:creationId xmlns:p14="http://schemas.microsoft.com/office/powerpoint/2010/main" val="35971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DAS Consortium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51026"/>
            <a:ext cx="8748000" cy="5351774"/>
          </a:xfrm>
        </p:spPr>
        <p:txBody>
          <a:bodyPr/>
          <a:lstStyle/>
          <a:p>
            <a:r>
              <a:rPr lang="en-US"/>
              <a:t>The industrial consortium is made of ACRI-ST (FR), </a:t>
            </a:r>
            <a:r>
              <a:rPr lang="en-US" err="1"/>
              <a:t>adwäisEO</a:t>
            </a:r>
            <a:r>
              <a:rPr lang="en-US"/>
              <a:t> (LU) and KSAT (NO), with the following distribution of roles:</a:t>
            </a:r>
          </a:p>
          <a:p>
            <a:endParaRPr lang="en-GB"/>
          </a:p>
        </p:txBody>
      </p:sp>
      <p:grpSp>
        <p:nvGrpSpPr>
          <p:cNvPr id="4" name="Groupe 13"/>
          <p:cNvGrpSpPr/>
          <p:nvPr/>
        </p:nvGrpSpPr>
        <p:grpSpPr>
          <a:xfrm>
            <a:off x="3572346" y="1446665"/>
            <a:ext cx="5212080" cy="3876047"/>
            <a:chOff x="3947160" y="1965960"/>
            <a:chExt cx="4846320" cy="375835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160" y="2390510"/>
              <a:ext cx="4846320" cy="3333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7225" y="1965960"/>
              <a:ext cx="449625" cy="428121"/>
            </a:xfrm>
            <a:prstGeom prst="rect">
              <a:avLst/>
            </a:prstGeom>
          </p:spPr>
        </p:pic>
        <p:pic>
          <p:nvPicPr>
            <p:cNvPr id="7" name="Imag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555082"/>
              <a:ext cx="563880" cy="293218"/>
            </a:xfrm>
            <a:prstGeom prst="rect">
              <a:avLst/>
            </a:prstGeom>
          </p:spPr>
        </p:pic>
        <p:pic>
          <p:nvPicPr>
            <p:cNvPr id="8" name="Imag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820" y="4246435"/>
              <a:ext cx="813457" cy="32538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40500" y="2147350"/>
            <a:ext cx="33909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rgbClr val="0098DB"/>
                </a:solidFill>
                <a:latin typeface="+mn-lt"/>
              </a:rPr>
              <a:t>ACRI-ST</a:t>
            </a:r>
            <a:r>
              <a:rPr lang="en-GB" sz="1600">
                <a:solidFill>
                  <a:schemeClr val="bg2"/>
                </a:solidFill>
                <a:latin typeface="+mn-lt"/>
              </a:rPr>
              <a:t>: Data Archiving (and delivery) Service provider – Prime contractor</a:t>
            </a:r>
            <a:endParaRPr lang="fr-FR" sz="1600">
              <a:solidFill>
                <a:schemeClr val="bg2"/>
              </a:solidFill>
              <a:latin typeface="+mn-lt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err="1">
                <a:solidFill>
                  <a:srgbClr val="0098DB"/>
                </a:solidFill>
                <a:latin typeface="+mn-lt"/>
              </a:rPr>
              <a:t>adwäisEO</a:t>
            </a:r>
            <a:r>
              <a:rPr lang="en-GB" sz="1600">
                <a:solidFill>
                  <a:schemeClr val="bg2"/>
                </a:solidFill>
                <a:latin typeface="+mn-lt"/>
              </a:rPr>
              <a:t>: data archiving (and delivery) operation provider with its leading edge IT and connected secured infrastructure in Luxembourg</a:t>
            </a:r>
            <a:endParaRPr lang="fr-FR" sz="1600">
              <a:solidFill>
                <a:schemeClr val="bg2"/>
              </a:solidFill>
              <a:latin typeface="+mn-lt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rgbClr val="0098DB"/>
                </a:solidFill>
                <a:latin typeface="+mn-lt"/>
              </a:rPr>
              <a:t>KSAT</a:t>
            </a:r>
            <a:r>
              <a:rPr lang="en-GB" sz="1600">
                <a:solidFill>
                  <a:schemeClr val="bg2"/>
                </a:solidFill>
                <a:latin typeface="+mn-lt"/>
              </a:rPr>
              <a:t>: data knowledge provider and overall ingestion validation</a:t>
            </a:r>
            <a:endParaRPr lang="fr-FR" sz="160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419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DAS Infrastructure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266" y="4508718"/>
            <a:ext cx="30768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+mn-lt"/>
              </a:rPr>
              <a:t>Data ingestion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+mn-lt"/>
              </a:rPr>
              <a:t>Data evolution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+mn-lt"/>
              </a:rPr>
              <a:t>Data alignment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6491" y="4508718"/>
            <a:ext cx="48895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+mn-lt"/>
              </a:rPr>
              <a:t>Data Management System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latin typeface="+mn-lt"/>
              </a:rPr>
              <a:t>Tape transfer to Backup Archive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Data</a:t>
            </a:r>
            <a:r>
              <a:rPr lang="en-GB"/>
              <a:t> </a:t>
            </a:r>
            <a:r>
              <a:rPr lang="en-GB">
                <a:solidFill>
                  <a:schemeClr val="bg2"/>
                </a:solidFill>
              </a:rPr>
              <a:t>retrieval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49" y="864000"/>
            <a:ext cx="6070135" cy="35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8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DAS Data flow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3844" y="1312315"/>
            <a:ext cx="6609081" cy="39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5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Cold Back-up Archive (CBA)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411" y="589038"/>
            <a:ext cx="85555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Implemented in May 2014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Unique data &amp; Unconsolidated data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PAC and Station Phase-out project data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Inter-directorate disaster recovery archive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Second copy of the Master Inventory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Live mission support to PDGS’s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Odin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Proba-1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SCISAT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Two copies of the data held at ESA premises in Frascati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ESA Internal LAN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Main Tape Library capable of storing 24 Petabytes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Live Mission support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Swarm  (started in mid 2014)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Cryosat-2 (started in March 2015)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SMOS (started in May 2016)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AEOLUS (supported at day zero)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EO-SIP, SAFE and Native Format archiver</a:t>
            </a:r>
          </a:p>
        </p:txBody>
      </p:sp>
    </p:spTree>
    <p:extLst>
      <p:ext uri="{BB962C8B-B14F-4D97-AF65-F5344CB8AC3E}">
        <p14:creationId xmlns:p14="http://schemas.microsoft.com/office/powerpoint/2010/main" val="20872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13B1B4-FF39-5C44-96D5-7844EC9B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CBA Figures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D07D802-6FA3-724E-B307-A652CE495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96170"/>
              </p:ext>
            </p:extLst>
          </p:nvPr>
        </p:nvGraphicFramePr>
        <p:xfrm>
          <a:off x="452575" y="2943396"/>
          <a:ext cx="5774805" cy="156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935">
                  <a:extLst>
                    <a:ext uri="{9D8B030D-6E8A-4147-A177-3AD203B41FA5}">
                      <a16:colId xmlns:a16="http://schemas.microsoft.com/office/drawing/2014/main" val="3783086159"/>
                    </a:ext>
                  </a:extLst>
                </a:gridCol>
                <a:gridCol w="1924935">
                  <a:extLst>
                    <a:ext uri="{9D8B030D-6E8A-4147-A177-3AD203B41FA5}">
                      <a16:colId xmlns:a16="http://schemas.microsoft.com/office/drawing/2014/main" val="2052654771"/>
                    </a:ext>
                  </a:extLst>
                </a:gridCol>
                <a:gridCol w="1924935">
                  <a:extLst>
                    <a:ext uri="{9D8B030D-6E8A-4147-A177-3AD203B41FA5}">
                      <a16:colId xmlns:a16="http://schemas.microsoft.com/office/drawing/2014/main" val="4274412135"/>
                    </a:ext>
                  </a:extLst>
                </a:gridCol>
              </a:tblGrid>
              <a:tr h="1421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Amount of Data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(JAN 2019)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7.95 Petabyte</a:t>
                      </a:r>
                      <a:endParaRPr lang="en-GB" sz="11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4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Number of Files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(JAN 2019)</a:t>
                      </a:r>
                      <a:endParaRPr lang="en-GB" sz="1100" b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129,500,000</a:t>
                      </a:r>
                      <a:endParaRPr lang="en-GB" sz="1100" b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400" b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712936"/>
                  </a:ext>
                </a:extLst>
              </a:tr>
            </a:tbl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39546A6-42A2-A249-8FCE-E66F5D26BB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203450"/>
              </p:ext>
            </p:extLst>
          </p:nvPr>
        </p:nvGraphicFramePr>
        <p:xfrm>
          <a:off x="452575" y="4149225"/>
          <a:ext cx="3613409" cy="220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ADF70B6-2BD4-D34B-B488-271212E77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98194"/>
              </p:ext>
            </p:extLst>
          </p:nvPr>
        </p:nvGraphicFramePr>
        <p:xfrm>
          <a:off x="4825435" y="837814"/>
          <a:ext cx="4139741" cy="5516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9701">
                  <a:extLst>
                    <a:ext uri="{9D8B030D-6E8A-4147-A177-3AD203B41FA5}">
                      <a16:colId xmlns:a16="http://schemas.microsoft.com/office/drawing/2014/main" val="2418844193"/>
                    </a:ext>
                  </a:extLst>
                </a:gridCol>
                <a:gridCol w="636008">
                  <a:extLst>
                    <a:ext uri="{9D8B030D-6E8A-4147-A177-3AD203B41FA5}">
                      <a16:colId xmlns:a16="http://schemas.microsoft.com/office/drawing/2014/main" val="598568486"/>
                    </a:ext>
                  </a:extLst>
                </a:gridCol>
                <a:gridCol w="636008">
                  <a:extLst>
                    <a:ext uri="{9D8B030D-6E8A-4147-A177-3AD203B41FA5}">
                      <a16:colId xmlns:a16="http://schemas.microsoft.com/office/drawing/2014/main" val="3124409281"/>
                    </a:ext>
                  </a:extLst>
                </a:gridCol>
                <a:gridCol w="636008">
                  <a:extLst>
                    <a:ext uri="{9D8B030D-6E8A-4147-A177-3AD203B41FA5}">
                      <a16:colId xmlns:a16="http://schemas.microsoft.com/office/drawing/2014/main" val="1167328626"/>
                    </a:ext>
                  </a:extLst>
                </a:gridCol>
                <a:gridCol w="636008">
                  <a:extLst>
                    <a:ext uri="{9D8B030D-6E8A-4147-A177-3AD203B41FA5}">
                      <a16:colId xmlns:a16="http://schemas.microsoft.com/office/drawing/2014/main" val="3686875026"/>
                    </a:ext>
                  </a:extLst>
                </a:gridCol>
                <a:gridCol w="636008">
                  <a:extLst>
                    <a:ext uri="{9D8B030D-6E8A-4147-A177-3AD203B41FA5}">
                      <a16:colId xmlns:a16="http://schemas.microsoft.com/office/drawing/2014/main" val="1853573665"/>
                    </a:ext>
                  </a:extLst>
                </a:gridCol>
              </a:tblGrid>
              <a:tr h="1779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Mission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err="1">
                          <a:effectLst/>
                        </a:rPr>
                        <a:t>Uncons</a:t>
                      </a:r>
                      <a:r>
                        <a:rPr lang="en-GB" sz="1000" b="1" u="none" strike="noStrike">
                          <a:effectLst/>
                        </a:rPr>
                        <a:t>.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Cons.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Native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EO-SIP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>
                          <a:effectLst/>
                        </a:rPr>
                        <a:t>LIVE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02965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ERS-1/2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27657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Envisat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X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97691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Cryosat-2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499106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SMOS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317578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SWARM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81744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AEOLUS</a:t>
                      </a:r>
                    </a:p>
                  </a:txBody>
                  <a:tcPr marL="8898" marR="8898" marT="88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73805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err="1">
                          <a:effectLst/>
                        </a:rPr>
                        <a:t>Goce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480595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err="1">
                          <a:effectLst/>
                        </a:rPr>
                        <a:t>Adeos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679765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ALOS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X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15249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GOSAT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001120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Ikonos-2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00731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IRS-P3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58699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JERS-1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403267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Kompsat-1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41366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Landsat-1,8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 X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904502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MOS-1,1b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96594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Nimbus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88960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NOAA-7,19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74875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Oceansat-2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76669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ODIN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73837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PROBA-1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76176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err="1">
                          <a:effectLst/>
                        </a:rPr>
                        <a:t>QuickSCAT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794958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err="1">
                          <a:effectLst/>
                        </a:rPr>
                        <a:t>Rapideye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1025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Scisat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17331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err="1">
                          <a:effectLst/>
                        </a:rPr>
                        <a:t>Seasat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34410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err="1">
                          <a:effectLst/>
                        </a:rPr>
                        <a:t>SeaStar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02264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SPOT1-2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249238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err="1">
                          <a:effectLst/>
                        </a:rPr>
                        <a:t>TerraSAR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645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WorldView-1,3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964396"/>
                  </a:ext>
                </a:extLst>
              </a:tr>
              <a:tr h="177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err="1">
                          <a:effectLst/>
                        </a:rPr>
                        <a:t>Windsat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8" marR="8898" marT="88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0884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54E42FE-7BE3-6F4A-A1AA-8EE0933109B0}"/>
              </a:ext>
            </a:extLst>
          </p:cNvPr>
          <p:cNvSpPr txBox="1"/>
          <p:nvPr/>
        </p:nvSpPr>
        <p:spPr>
          <a:xfrm>
            <a:off x="452575" y="1536662"/>
            <a:ext cx="4130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/>
                </a:solidFill>
              </a:rPr>
              <a:t>Average write a day: 13TB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/>
                </a:solidFill>
              </a:rPr>
              <a:t>Peak read a day: 10TB</a:t>
            </a:r>
          </a:p>
        </p:txBody>
      </p:sp>
    </p:spTree>
    <p:extLst>
      <p:ext uri="{BB962C8B-B14F-4D97-AF65-F5344CB8AC3E}">
        <p14:creationId xmlns:p14="http://schemas.microsoft.com/office/powerpoint/2010/main" val="897415873"/>
      </p:ext>
    </p:extLst>
  </p:cSld>
  <p:clrMapOvr>
    <a:masterClrMapping/>
  </p:clrMapOvr>
</p:sld>
</file>

<file path=ppt/theme/theme1.xml><?xml version="1.0" encoding="utf-8"?>
<a:theme xmlns:a="http://schemas.openxmlformats.org/drawingml/2006/main" name="NEW 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DE67DC-0345-49EC-B880-0A483B7BB2AD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2760952-b3bb-408f-ace6-eb1e07642b8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</Template>
  <TotalTime>753</TotalTime>
  <Words>878</Words>
  <Application>Microsoft Office PowerPoint</Application>
  <PresentationFormat>On-screen Show (4:3)</PresentationFormat>
  <Paragraphs>362</Paragraphs>
  <Slides>22</Slides>
  <Notes>22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NEW ESA Presentation</vt:lpstr>
      <vt:lpstr>ESA EO Data Preservation System:  CBA Infrastructure and its future</vt:lpstr>
      <vt:lpstr>Data Preservation System</vt:lpstr>
      <vt:lpstr>Preservation Element Front End (PE-FE)</vt:lpstr>
      <vt:lpstr>Master Archive - Data Archive Service (DAS)</vt:lpstr>
      <vt:lpstr>DAS Consortium</vt:lpstr>
      <vt:lpstr>DAS Infrastructure</vt:lpstr>
      <vt:lpstr>DAS Data flow</vt:lpstr>
      <vt:lpstr>Cold Back-up Archive (CBA)</vt:lpstr>
      <vt:lpstr>CBA Figures</vt:lpstr>
      <vt:lpstr>CBA Main Tape Library</vt:lpstr>
      <vt:lpstr>CBA Ingestion tool</vt:lpstr>
      <vt:lpstr>Preservation Element Web Portal</vt:lpstr>
      <vt:lpstr>CBA Hardware</vt:lpstr>
      <vt:lpstr>LTDP Working Group #37 – DLR Presentation</vt:lpstr>
      <vt:lpstr>Cold Back-up Archive HW enhancements</vt:lpstr>
      <vt:lpstr>Dedicated LUN for iNodes</vt:lpstr>
      <vt:lpstr>Business Continuity</vt:lpstr>
      <vt:lpstr>Business Continuity (2)</vt:lpstr>
      <vt:lpstr>Business Continuity (3)</vt:lpstr>
      <vt:lpstr>Business Continuity (4)</vt:lpstr>
      <vt:lpstr>Re-Introduction of 2nd Tier</vt:lpstr>
      <vt:lpstr>Large Tape User Group outcome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DAP Working Group ESA EO Data Preservation System:  Infrastructure and its future</dc:title>
  <dc:subject/>
  <dc:creator>LTDP+ Team</dc:creator>
  <cp:keywords/>
  <dc:description/>
  <cp:lastModifiedBy>Anne Kennerley</cp:lastModifiedBy>
  <cp:revision>164</cp:revision>
  <cp:lastPrinted>2018-03-19T13:02:18Z</cp:lastPrinted>
  <dcterms:created xsi:type="dcterms:W3CDTF">2018-03-13T09:45:23Z</dcterms:created>
  <dcterms:modified xsi:type="dcterms:W3CDTF">2019-05-01T13:58:14Z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LTDP+ Team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2018-03-22T10:00:00Z</vt:filetime>
  </property>
  <property fmtid="{D5CDD505-2E9C-101B-9397-08002B2CF9AE}" pid="30" name="Organisational_x0020_entity">
    <vt:lpwstr/>
  </property>
</Properties>
</file>