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handoutMasterIdLst>
    <p:handoutMasterId r:id="rId25"/>
  </p:handoutMasterIdLst>
  <p:sldIdLst>
    <p:sldId id="256" r:id="rId2"/>
    <p:sldId id="258" r:id="rId3"/>
    <p:sldId id="358" r:id="rId4"/>
    <p:sldId id="263" r:id="rId5"/>
    <p:sldId id="349" r:id="rId6"/>
    <p:sldId id="350" r:id="rId7"/>
    <p:sldId id="361" r:id="rId8"/>
    <p:sldId id="300" r:id="rId9"/>
    <p:sldId id="304" r:id="rId10"/>
    <p:sldId id="388" r:id="rId11"/>
    <p:sldId id="345" r:id="rId12"/>
    <p:sldId id="386" r:id="rId13"/>
    <p:sldId id="303" r:id="rId14"/>
    <p:sldId id="373" r:id="rId15"/>
    <p:sldId id="362" r:id="rId16"/>
    <p:sldId id="363" r:id="rId17"/>
    <p:sldId id="379" r:id="rId18"/>
    <p:sldId id="259" r:id="rId19"/>
    <p:sldId id="328" r:id="rId20"/>
    <p:sldId id="374" r:id="rId21"/>
    <p:sldId id="377" r:id="rId22"/>
    <p:sldId id="389"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0"/>
    <a:srgbClr val="000000"/>
    <a:srgbClr val="B0DFA1"/>
    <a:srgbClr val="CBEAC0"/>
    <a:srgbClr val="E5F4E0"/>
    <a:srgbClr val="387026"/>
    <a:srgbClr val="55A83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898"/>
    <p:restoredTop sz="88805"/>
  </p:normalViewPr>
  <p:slideViewPr>
    <p:cSldViewPr snapToGrid="0" snapToObjects="1">
      <p:cViewPr varScale="1">
        <p:scale>
          <a:sx n="39" d="100"/>
          <a:sy n="39" d="100"/>
        </p:scale>
        <p:origin x="750" y="60"/>
      </p:cViewPr>
      <p:guideLst>
        <p:guide orient="horz" pos="2160"/>
        <p:guide pos="2880"/>
      </p:guideLst>
    </p:cSldViewPr>
  </p:slideViewPr>
  <p:outlineViewPr>
    <p:cViewPr>
      <p:scale>
        <a:sx n="33" d="100"/>
        <a:sy n="33" d="100"/>
      </p:scale>
      <p:origin x="0" y="0"/>
    </p:cViewPr>
  </p:outlineViewPr>
  <p:notesTextViewPr>
    <p:cViewPr>
      <p:scale>
        <a:sx n="66" d="100"/>
        <a:sy n="66"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1FA36EA-F0FA-744C-82D0-455B89E6990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A63EC34-4A14-C248-8FC3-0D32407C0E1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807DE7A-3987-3648-808B-1058011D654C}" type="datetimeFigureOut">
              <a:rPr lang="en-US" smtClean="0"/>
              <a:t>5/2/2019</a:t>
            </a:fld>
            <a:endParaRPr lang="en-US"/>
          </a:p>
        </p:txBody>
      </p:sp>
      <p:sp>
        <p:nvSpPr>
          <p:cNvPr id="4" name="Footer Placeholder 3">
            <a:extLst>
              <a:ext uri="{FF2B5EF4-FFF2-40B4-BE49-F238E27FC236}">
                <a16:creationId xmlns:a16="http://schemas.microsoft.com/office/drawing/2014/main" id="{07CB626A-AD0F-E445-82E7-1F44D6325E9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F73AA41-3F30-2A47-88A1-10071FFAC06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12D468-F67C-8A48-91B1-C066459833A3}" type="slidenum">
              <a:rPr lang="en-US" smtClean="0"/>
              <a:t>‹#›</a:t>
            </a:fld>
            <a:endParaRPr lang="en-US"/>
          </a:p>
        </p:txBody>
      </p:sp>
    </p:spTree>
    <p:extLst>
      <p:ext uri="{BB962C8B-B14F-4D97-AF65-F5344CB8AC3E}">
        <p14:creationId xmlns:p14="http://schemas.microsoft.com/office/powerpoint/2010/main" val="18853540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9A64BE-CACF-4CEE-A925-28596A754FAC}" type="datetimeFigureOut">
              <a:rPr lang="en-GB" smtClean="0"/>
              <a:t>02/05/2019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116527-64FD-4ADC-8819-9BFA1E8A93FB}" type="slidenum">
              <a:rPr lang="en-GB" smtClean="0"/>
              <a:t>‹#›</a:t>
            </a:fld>
            <a:endParaRPr lang="en-GB"/>
          </a:p>
        </p:txBody>
      </p:sp>
    </p:spTree>
    <p:extLst>
      <p:ext uri="{BB962C8B-B14F-4D97-AF65-F5344CB8AC3E}">
        <p14:creationId xmlns:p14="http://schemas.microsoft.com/office/powerpoint/2010/main" val="2330352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iswiki.wmo.int/tiki-index.php?page=ET-DD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iswiki.wmo.int/tiki-index.php?page=ET-DD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iswiki.wmo.int/tiki-index.php?page=ET-DD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iswiki.wmo.int/tiki-index.php?page=ET-DD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116527-64FD-4ADC-8819-9BFA1E8A93FB}" type="slidenum">
              <a:rPr lang="en-GB" smtClean="0"/>
              <a:t>1</a:t>
            </a:fld>
            <a:endParaRPr lang="en-GB" dirty="0"/>
          </a:p>
        </p:txBody>
      </p:sp>
    </p:spTree>
    <p:extLst>
      <p:ext uri="{BB962C8B-B14F-4D97-AF65-F5344CB8AC3E}">
        <p14:creationId xmlns:p14="http://schemas.microsoft.com/office/powerpoint/2010/main" val="6316665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Either uncertainty analysis has not yet been done or results are not available publicly; just global uncertainty characterization, </a:t>
            </a:r>
            <a:r>
              <a:rPr lang="en-US" sz="1200" i="1" kern="1200" dirty="0">
                <a:solidFill>
                  <a:schemeClr val="tx1"/>
                </a:solidFill>
                <a:effectLst/>
                <a:latin typeface="+mn-lt"/>
                <a:ea typeface="+mn-ea"/>
                <a:cs typeface="+mn-cs"/>
              </a:rPr>
              <a:t>e.g. +/- x% without further explanation; Some of the underlying assumptions and the method used e.g. “error propagation”</a:t>
            </a:r>
            <a:r>
              <a:rPr lang="en-US" sz="1400" dirty="0">
                <a:effectLst/>
              </a:rPr>
              <a:t>  </a:t>
            </a:r>
            <a:endParaRPr lang="en-US" sz="1400" dirty="0"/>
          </a:p>
        </p:txBody>
      </p:sp>
      <p:sp>
        <p:nvSpPr>
          <p:cNvPr id="4" name="Slide Number Placeholder 3"/>
          <p:cNvSpPr>
            <a:spLocks noGrp="1"/>
          </p:cNvSpPr>
          <p:nvPr>
            <p:ph type="sldNum" sz="quarter" idx="5"/>
          </p:nvPr>
        </p:nvSpPr>
        <p:spPr/>
        <p:txBody>
          <a:bodyPr/>
          <a:lstStyle/>
          <a:p>
            <a:fld id="{A7116527-64FD-4ADC-8819-9BFA1E8A93FB}" type="slidenum">
              <a:rPr lang="en-GB" smtClean="0"/>
              <a:t>10</a:t>
            </a:fld>
            <a:endParaRPr lang="en-GB"/>
          </a:p>
        </p:txBody>
      </p:sp>
    </p:spTree>
    <p:extLst>
      <p:ext uri="{BB962C8B-B14F-4D97-AF65-F5344CB8AC3E}">
        <p14:creationId xmlns:p14="http://schemas.microsoft.com/office/powerpoint/2010/main" val="12729465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started with one matrix but ended up with three documents.</a:t>
            </a:r>
          </a:p>
        </p:txBody>
      </p:sp>
      <p:sp>
        <p:nvSpPr>
          <p:cNvPr id="4" name="Slide Number Placeholder 3"/>
          <p:cNvSpPr>
            <a:spLocks noGrp="1"/>
          </p:cNvSpPr>
          <p:nvPr>
            <p:ph type="sldNum" sz="quarter" idx="5"/>
          </p:nvPr>
        </p:nvSpPr>
        <p:spPr/>
        <p:txBody>
          <a:bodyPr/>
          <a:lstStyle/>
          <a:p>
            <a:fld id="{A7116527-64FD-4ADC-8819-9BFA1E8A93FB}" type="slidenum">
              <a:rPr lang="en-GB" smtClean="0"/>
              <a:t>11</a:t>
            </a:fld>
            <a:endParaRPr lang="en-GB"/>
          </a:p>
        </p:txBody>
      </p:sp>
    </p:spTree>
    <p:extLst>
      <p:ext uri="{BB962C8B-B14F-4D97-AF65-F5344CB8AC3E}">
        <p14:creationId xmlns:p14="http://schemas.microsoft.com/office/powerpoint/2010/main" val="13563701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https://wiswiki.wmo.int/tiki-index.php?page=ET-DDS</a:t>
            </a:r>
            <a:endParaRPr lang="en-US">
              <a:hlinkClick r:id="" action="ppaction://noaction"/>
            </a:endParaRPr>
          </a:p>
          <a:p>
            <a:r>
              <a:rPr lang="en-US">
                <a:hlinkClick r:id="" action="ppaction://noaction"/>
              </a:rPr>
              <a:t>https://climexp.knmi.nl/wmo.cgi</a:t>
            </a:r>
            <a:endParaRPr lang="en-US"/>
          </a:p>
        </p:txBody>
      </p:sp>
      <p:sp>
        <p:nvSpPr>
          <p:cNvPr id="4" name="Slide Number Placeholder 3"/>
          <p:cNvSpPr>
            <a:spLocks noGrp="1"/>
          </p:cNvSpPr>
          <p:nvPr>
            <p:ph type="sldNum" sz="quarter" idx="5"/>
          </p:nvPr>
        </p:nvSpPr>
        <p:spPr/>
        <p:txBody>
          <a:bodyPr/>
          <a:lstStyle/>
          <a:p>
            <a:fld id="{A7116527-64FD-4ADC-8819-9BFA1E8A93FB}" type="slidenum">
              <a:rPr lang="en-GB" smtClean="0"/>
              <a:t>12</a:t>
            </a:fld>
            <a:endParaRPr lang="en-GB"/>
          </a:p>
        </p:txBody>
      </p:sp>
    </p:spTree>
    <p:extLst>
      <p:ext uri="{BB962C8B-B14F-4D97-AF65-F5344CB8AC3E}">
        <p14:creationId xmlns:p14="http://schemas.microsoft.com/office/powerpoint/2010/main" val="19824025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https://wiswiki.wmo.int/tiki-index.php?page=ET-DDS</a:t>
            </a:r>
            <a:endParaRPr lang="en-US" dirty="0">
              <a:hlinkClick r:id="" action="ppaction://noaction"/>
            </a:endParaRPr>
          </a:p>
          <a:p>
            <a:r>
              <a:rPr lang="en-US" dirty="0">
                <a:hlinkClick r:id="" action="ppaction://noaction"/>
              </a:rPr>
              <a:t>https://climexp.knmi.nl/wmo.cgi</a:t>
            </a:r>
            <a:endParaRPr lang="en-US" dirty="0"/>
          </a:p>
        </p:txBody>
      </p:sp>
      <p:sp>
        <p:nvSpPr>
          <p:cNvPr id="4" name="Slide Number Placeholder 3"/>
          <p:cNvSpPr>
            <a:spLocks noGrp="1"/>
          </p:cNvSpPr>
          <p:nvPr>
            <p:ph type="sldNum" sz="quarter" idx="5"/>
          </p:nvPr>
        </p:nvSpPr>
        <p:spPr/>
        <p:txBody>
          <a:bodyPr/>
          <a:lstStyle/>
          <a:p>
            <a:fld id="{A7116527-64FD-4ADC-8819-9BFA1E8A93FB}" type="slidenum">
              <a:rPr lang="en-GB" smtClean="0"/>
              <a:t>13</a:t>
            </a:fld>
            <a:endParaRPr lang="en-GB"/>
          </a:p>
        </p:txBody>
      </p:sp>
    </p:spTree>
    <p:extLst>
      <p:ext uri="{BB962C8B-B14F-4D97-AF65-F5344CB8AC3E}">
        <p14:creationId xmlns:p14="http://schemas.microsoft.com/office/powerpoint/2010/main" val="413699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 action="ppaction://noaction"/>
              </a:rPr>
              <a:t>https://climexp.knmi.nl/wmo.cgi</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WMO Catalogue for Climate Data is at the prototype stage. It will get a </a:t>
            </a:r>
            <a:r>
              <a:rPr lang="en-US" dirty="0" err="1"/>
              <a:t>WMO.int</a:t>
            </a:r>
            <a:r>
              <a:rPr lang="en-US" dirty="0"/>
              <a:t> domain name. It is being developed by KNMI and site in the cloud under the WMO Umbrella. Assessed datasets are linked to the KNMI Climate Explorer for metadata, including assessment scores, and visualization. Finalized assessments forms are available upon request.</a:t>
            </a:r>
          </a:p>
          <a:p>
            <a:r>
              <a:rPr lang="en-US" dirty="0"/>
              <a:t>KNMI: </a:t>
            </a:r>
            <a:r>
              <a:rPr lang="en-US" sz="1200" b="0" i="0" kern="1200" dirty="0">
                <a:solidFill>
                  <a:schemeClr val="tx1"/>
                </a:solidFill>
                <a:effectLst/>
                <a:latin typeface="+mn-lt"/>
                <a:ea typeface="+mn-ea"/>
                <a:cs typeface="+mn-cs"/>
              </a:rPr>
              <a:t>The Royal Netherlands Meteorological Institute </a:t>
            </a:r>
            <a:endParaRPr lang="en-US" dirty="0"/>
          </a:p>
        </p:txBody>
      </p:sp>
      <p:sp>
        <p:nvSpPr>
          <p:cNvPr id="4" name="Slide Number Placeholder 3"/>
          <p:cNvSpPr>
            <a:spLocks noGrp="1"/>
          </p:cNvSpPr>
          <p:nvPr>
            <p:ph type="sldNum" sz="quarter" idx="5"/>
          </p:nvPr>
        </p:nvSpPr>
        <p:spPr/>
        <p:txBody>
          <a:bodyPr/>
          <a:lstStyle/>
          <a:p>
            <a:fld id="{A7116527-64FD-4ADC-8819-9BFA1E8A93FB}" type="slidenum">
              <a:rPr lang="en-GB" smtClean="0"/>
              <a:t>14</a:t>
            </a:fld>
            <a:endParaRPr lang="en-GB"/>
          </a:p>
        </p:txBody>
      </p:sp>
    </p:spTree>
    <p:extLst>
      <p:ext uri="{BB962C8B-B14F-4D97-AF65-F5344CB8AC3E}">
        <p14:creationId xmlns:p14="http://schemas.microsoft.com/office/powerpoint/2010/main" val="12604816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https://wiswiki.wmo.int/tiki-index.php?page=ET-DDS</a:t>
            </a:r>
            <a:endParaRPr lang="en-US">
              <a:hlinkClick r:id="" action="ppaction://noaction"/>
            </a:endParaRPr>
          </a:p>
          <a:p>
            <a:r>
              <a:rPr lang="en-US">
                <a:hlinkClick r:id="" action="ppaction://noaction"/>
              </a:rPr>
              <a:t>https://climexp.knmi.nl/wmo.cgi</a:t>
            </a:r>
            <a:endParaRPr lang="en-US"/>
          </a:p>
        </p:txBody>
      </p:sp>
      <p:sp>
        <p:nvSpPr>
          <p:cNvPr id="4" name="Slide Number Placeholder 3"/>
          <p:cNvSpPr>
            <a:spLocks noGrp="1"/>
          </p:cNvSpPr>
          <p:nvPr>
            <p:ph type="sldNum" sz="quarter" idx="5"/>
          </p:nvPr>
        </p:nvSpPr>
        <p:spPr/>
        <p:txBody>
          <a:bodyPr/>
          <a:lstStyle/>
          <a:p>
            <a:fld id="{A7116527-64FD-4ADC-8819-9BFA1E8A93FB}" type="slidenum">
              <a:rPr lang="en-GB" smtClean="0"/>
              <a:t>15</a:t>
            </a:fld>
            <a:endParaRPr lang="en-GB"/>
          </a:p>
        </p:txBody>
      </p:sp>
    </p:spTree>
    <p:extLst>
      <p:ext uri="{BB962C8B-B14F-4D97-AF65-F5344CB8AC3E}">
        <p14:creationId xmlns:p14="http://schemas.microsoft.com/office/powerpoint/2010/main" val="18138234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7116527-64FD-4ADC-8819-9BFA1E8A93FB}" type="slidenum">
              <a:rPr lang="en-GB" smtClean="0"/>
              <a:t>16</a:t>
            </a:fld>
            <a:endParaRPr lang="en-GB"/>
          </a:p>
        </p:txBody>
      </p:sp>
    </p:spTree>
    <p:extLst>
      <p:ext uri="{BB962C8B-B14F-4D97-AF65-F5344CB8AC3E}">
        <p14:creationId xmlns:p14="http://schemas.microsoft.com/office/powerpoint/2010/main" val="33212510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can not take any formal action on this collaboration</a:t>
            </a:r>
            <a:endParaRPr lang="en-US"/>
          </a:p>
        </p:txBody>
      </p:sp>
      <p:sp>
        <p:nvSpPr>
          <p:cNvPr id="4" name="Slide Number Placeholder 3"/>
          <p:cNvSpPr>
            <a:spLocks noGrp="1"/>
          </p:cNvSpPr>
          <p:nvPr>
            <p:ph type="sldNum" sz="quarter" idx="5"/>
          </p:nvPr>
        </p:nvSpPr>
        <p:spPr/>
        <p:txBody>
          <a:bodyPr/>
          <a:lstStyle/>
          <a:p>
            <a:fld id="{A7116527-64FD-4ADC-8819-9BFA1E8A93FB}" type="slidenum">
              <a:rPr lang="en-GB" smtClean="0"/>
              <a:t>17</a:t>
            </a:fld>
            <a:endParaRPr lang="en-GB"/>
          </a:p>
        </p:txBody>
      </p:sp>
    </p:spTree>
    <p:extLst>
      <p:ext uri="{BB962C8B-B14F-4D97-AF65-F5344CB8AC3E}">
        <p14:creationId xmlns:p14="http://schemas.microsoft.com/office/powerpoint/2010/main" val="37579641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7116527-64FD-4ADC-8819-9BFA1E8A93FB}" type="slidenum">
              <a:rPr lang="en-GB" smtClean="0"/>
              <a:t>18</a:t>
            </a:fld>
            <a:endParaRPr lang="en-GB"/>
          </a:p>
        </p:txBody>
      </p:sp>
    </p:spTree>
    <p:extLst>
      <p:ext uri="{BB962C8B-B14F-4D97-AF65-F5344CB8AC3E}">
        <p14:creationId xmlns:p14="http://schemas.microsoft.com/office/powerpoint/2010/main" val="30793634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https://wiswiki.wmo.int/tiki-index.php?page=ET-DDS</a:t>
            </a:r>
            <a:endParaRPr lang="en-US">
              <a:hlinkClick r:id="" action="ppaction://noaction"/>
            </a:endParaRPr>
          </a:p>
          <a:p>
            <a:r>
              <a:rPr lang="en-US">
                <a:hlinkClick r:id="" action="ppaction://noaction"/>
              </a:rPr>
              <a:t>https://climexp.knmi.nl/wmo.cgi</a:t>
            </a:r>
            <a:endParaRPr lang="en-US"/>
          </a:p>
        </p:txBody>
      </p:sp>
      <p:sp>
        <p:nvSpPr>
          <p:cNvPr id="4" name="Slide Number Placeholder 3"/>
          <p:cNvSpPr>
            <a:spLocks noGrp="1"/>
          </p:cNvSpPr>
          <p:nvPr>
            <p:ph type="sldNum" sz="quarter" idx="5"/>
          </p:nvPr>
        </p:nvSpPr>
        <p:spPr/>
        <p:txBody>
          <a:bodyPr/>
          <a:lstStyle/>
          <a:p>
            <a:fld id="{A7116527-64FD-4ADC-8819-9BFA1E8A93FB}" type="slidenum">
              <a:rPr lang="en-GB" smtClean="0"/>
              <a:t>20</a:t>
            </a:fld>
            <a:endParaRPr lang="en-GB"/>
          </a:p>
        </p:txBody>
      </p:sp>
    </p:spTree>
    <p:extLst>
      <p:ext uri="{BB962C8B-B14F-4D97-AF65-F5344CB8AC3E}">
        <p14:creationId xmlns:p14="http://schemas.microsoft.com/office/powerpoint/2010/main" val="1646571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WMO has defined requirements on open data and data sharing; quality and access of the data products;. </a:t>
            </a:r>
          </a:p>
          <a:p>
            <a:endParaRPr lang="en-US" dirty="0"/>
          </a:p>
        </p:txBody>
      </p:sp>
      <p:sp>
        <p:nvSpPr>
          <p:cNvPr id="4" name="Slide Number Placeholder 3"/>
          <p:cNvSpPr>
            <a:spLocks noGrp="1"/>
          </p:cNvSpPr>
          <p:nvPr>
            <p:ph type="sldNum" sz="quarter" idx="5"/>
          </p:nvPr>
        </p:nvSpPr>
        <p:spPr/>
        <p:txBody>
          <a:bodyPr/>
          <a:lstStyle/>
          <a:p>
            <a:fld id="{A7116527-64FD-4ADC-8819-9BFA1E8A93FB}" type="slidenum">
              <a:rPr lang="en-GB" smtClean="0"/>
              <a:t>2</a:t>
            </a:fld>
            <a:endParaRPr lang="en-GB" dirty="0"/>
          </a:p>
        </p:txBody>
      </p:sp>
    </p:spTree>
    <p:extLst>
      <p:ext uri="{BB962C8B-B14F-4D97-AF65-F5344CB8AC3E}">
        <p14:creationId xmlns:p14="http://schemas.microsoft.com/office/powerpoint/2010/main" val="1524779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7116527-64FD-4ADC-8819-9BFA1E8A93FB}" type="slidenum">
              <a:rPr lang="en-GB" smtClean="0"/>
              <a:t>21</a:t>
            </a:fld>
            <a:endParaRPr lang="en-GB"/>
          </a:p>
        </p:txBody>
      </p:sp>
    </p:spTree>
    <p:extLst>
      <p:ext uri="{BB962C8B-B14F-4D97-AF65-F5344CB8AC3E}">
        <p14:creationId xmlns:p14="http://schemas.microsoft.com/office/powerpoint/2010/main" val="2252310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and more </a:t>
            </a:r>
            <a:r>
              <a:rPr lang="en-US" dirty="0" err="1"/>
              <a:t>requiremens</a:t>
            </a:r>
            <a:r>
              <a:rPr lang="en-US"/>
              <a:t> on those supporting policy and decisions. However, the implementation has been up to individual programs or member countries. </a:t>
            </a:r>
          </a:p>
          <a:p>
            <a:endParaRPr lang="en-US"/>
          </a:p>
        </p:txBody>
      </p:sp>
      <p:sp>
        <p:nvSpPr>
          <p:cNvPr id="4" name="Slide Number Placeholder 3"/>
          <p:cNvSpPr>
            <a:spLocks noGrp="1"/>
          </p:cNvSpPr>
          <p:nvPr>
            <p:ph type="sldNum" sz="quarter" idx="5"/>
          </p:nvPr>
        </p:nvSpPr>
        <p:spPr/>
        <p:txBody>
          <a:bodyPr/>
          <a:lstStyle/>
          <a:p>
            <a:fld id="{A7116527-64FD-4ADC-8819-9BFA1E8A93FB}" type="slidenum">
              <a:rPr lang="en-GB" smtClean="0"/>
              <a:t>3</a:t>
            </a:fld>
            <a:endParaRPr lang="en-GB"/>
          </a:p>
        </p:txBody>
      </p:sp>
    </p:spTree>
    <p:extLst>
      <p:ext uri="{BB962C8B-B14F-4D97-AF65-F5344CB8AC3E}">
        <p14:creationId xmlns:p14="http://schemas.microsoft.com/office/powerpoint/2010/main" val="4188129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IOC: Intergovernmental Oceanographic Commission http://</a:t>
            </a:r>
            <a:r>
              <a:rPr lang="en-US" err="1"/>
              <a:t>www.unesco.org</a:t>
            </a:r>
            <a:r>
              <a:rPr lang="en-US"/>
              <a:t>/new/en/natural-sciences/</a:t>
            </a:r>
            <a:r>
              <a:rPr lang="en-US" err="1"/>
              <a:t>ioc</a:t>
            </a:r>
            <a:r>
              <a:rPr lang="en-US"/>
              <a:t>-oceans/high-level-objectives/climate-change/); </a:t>
            </a:r>
          </a:p>
        </p:txBody>
      </p:sp>
      <p:sp>
        <p:nvSpPr>
          <p:cNvPr id="4" name="Slide Number Placeholder 3"/>
          <p:cNvSpPr>
            <a:spLocks noGrp="1"/>
          </p:cNvSpPr>
          <p:nvPr>
            <p:ph type="sldNum" sz="quarter" idx="5"/>
          </p:nvPr>
        </p:nvSpPr>
        <p:spPr/>
        <p:txBody>
          <a:bodyPr/>
          <a:lstStyle/>
          <a:p>
            <a:fld id="{A7116527-64FD-4ADC-8819-9BFA1E8A93FB}" type="slidenum">
              <a:rPr lang="en-GB" smtClean="0"/>
              <a:t>4</a:t>
            </a:fld>
            <a:endParaRPr lang="en-GB"/>
          </a:p>
        </p:txBody>
      </p:sp>
    </p:spTree>
    <p:extLst>
      <p:ext uri="{BB962C8B-B14F-4D97-AF65-F5344CB8AC3E}">
        <p14:creationId xmlns:p14="http://schemas.microsoft.com/office/powerpoint/2010/main" val="2270372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srgbClr val="0070C0"/>
                </a:solidFill>
              </a:rPr>
              <a:t>It aims at making use of these high-quality climate data needed for developing climate services, for policy and decision making in a variety of applications</a:t>
            </a:r>
            <a:endParaRPr lang="en-US"/>
          </a:p>
        </p:txBody>
      </p:sp>
      <p:sp>
        <p:nvSpPr>
          <p:cNvPr id="4" name="Slide Number Placeholder 3"/>
          <p:cNvSpPr>
            <a:spLocks noGrp="1"/>
          </p:cNvSpPr>
          <p:nvPr>
            <p:ph type="sldNum" sz="quarter" idx="5"/>
          </p:nvPr>
        </p:nvSpPr>
        <p:spPr/>
        <p:txBody>
          <a:bodyPr/>
          <a:lstStyle/>
          <a:p>
            <a:fld id="{A7116527-64FD-4ADC-8819-9BFA1E8A93FB}" type="slidenum">
              <a:rPr lang="en-GB" smtClean="0"/>
              <a:t>5</a:t>
            </a:fld>
            <a:endParaRPr lang="en-GB"/>
          </a:p>
        </p:txBody>
      </p:sp>
    </p:spTree>
    <p:extLst>
      <p:ext uri="{BB962C8B-B14F-4D97-AF65-F5344CB8AC3E}">
        <p14:creationId xmlns:p14="http://schemas.microsoft.com/office/powerpoint/2010/main" val="2182999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Manua</a:t>
            </a:r>
            <a:r>
              <a:rPr lang="en-US" baseline="0" dirty="0"/>
              <a:t>l sets a strong regulatory foundation for consistent definitions, clearly identified data management operations and guidance on related governance and policies.</a:t>
            </a:r>
            <a:endParaRPr lang="en-US" dirty="0"/>
          </a:p>
        </p:txBody>
      </p:sp>
      <p:sp>
        <p:nvSpPr>
          <p:cNvPr id="4" name="Slide Number Placeholder 3"/>
          <p:cNvSpPr>
            <a:spLocks noGrp="1"/>
          </p:cNvSpPr>
          <p:nvPr>
            <p:ph type="sldNum" sz="quarter" idx="5"/>
          </p:nvPr>
        </p:nvSpPr>
        <p:spPr/>
        <p:txBody>
          <a:bodyPr/>
          <a:lstStyle/>
          <a:p>
            <a:fld id="{A7116527-64FD-4ADC-8819-9BFA1E8A93FB}" type="slidenum">
              <a:rPr lang="en-GB" smtClean="0"/>
              <a:t>6</a:t>
            </a:fld>
            <a:endParaRPr lang="en-GB"/>
          </a:p>
        </p:txBody>
      </p:sp>
    </p:spTree>
    <p:extLst>
      <p:ext uri="{BB962C8B-B14F-4D97-AF65-F5344CB8AC3E}">
        <p14:creationId xmlns:p14="http://schemas.microsoft.com/office/powerpoint/2010/main" val="577151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WMO has defined the requirements on open data and data sharing; quality and access of the data products; More and more requirements on those supporting policy and decisions. However, the implementation has been up to individual programs or member countries. </a:t>
            </a:r>
          </a:p>
          <a:p>
            <a:r>
              <a:rPr lang="en-US" sz="1600" dirty="0"/>
              <a:t>Largely based on existing maturity models, </a:t>
            </a:r>
            <a:r>
              <a:rPr lang="en-US" sz="1600" dirty="0" err="1"/>
              <a:t>leverging</a:t>
            </a:r>
            <a:r>
              <a:rPr lang="en-US" sz="1600" dirty="0"/>
              <a:t> community best practices and national/international standards.</a:t>
            </a:r>
          </a:p>
        </p:txBody>
      </p:sp>
      <p:sp>
        <p:nvSpPr>
          <p:cNvPr id="4" name="Slide Number Placeholder 3"/>
          <p:cNvSpPr>
            <a:spLocks noGrp="1"/>
          </p:cNvSpPr>
          <p:nvPr>
            <p:ph type="sldNum" sz="quarter" idx="5"/>
          </p:nvPr>
        </p:nvSpPr>
        <p:spPr/>
        <p:txBody>
          <a:bodyPr/>
          <a:lstStyle/>
          <a:p>
            <a:fld id="{A7116527-64FD-4ADC-8819-9BFA1E8A93FB}" type="slidenum">
              <a:rPr lang="en-GB" smtClean="0"/>
              <a:t>7</a:t>
            </a:fld>
            <a:endParaRPr lang="en-GB"/>
          </a:p>
        </p:txBody>
      </p:sp>
    </p:spTree>
    <p:extLst>
      <p:ext uri="{BB962C8B-B14F-4D97-AF65-F5344CB8AC3E}">
        <p14:creationId xmlns:p14="http://schemas.microsoft.com/office/powerpoint/2010/main" val="2541459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Four categories are agreed on by the SMM-CD Working Group and the members of the expert group.</a:t>
            </a:r>
          </a:p>
        </p:txBody>
      </p:sp>
      <p:sp>
        <p:nvSpPr>
          <p:cNvPr id="4" name="Slide Number Placeholder 3"/>
          <p:cNvSpPr>
            <a:spLocks noGrp="1"/>
          </p:cNvSpPr>
          <p:nvPr>
            <p:ph type="sldNum" sz="quarter" idx="5"/>
          </p:nvPr>
        </p:nvSpPr>
        <p:spPr/>
        <p:txBody>
          <a:bodyPr/>
          <a:lstStyle/>
          <a:p>
            <a:fld id="{A7116527-64FD-4ADC-8819-9BFA1E8A93FB}" type="slidenum">
              <a:rPr lang="en-GB" smtClean="0"/>
              <a:t>8</a:t>
            </a:fld>
            <a:endParaRPr lang="en-GB"/>
          </a:p>
        </p:txBody>
      </p:sp>
    </p:spTree>
    <p:extLst>
      <p:ext uri="{BB962C8B-B14F-4D97-AF65-F5344CB8AC3E}">
        <p14:creationId xmlns:p14="http://schemas.microsoft.com/office/powerpoint/2010/main" val="863814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 is adopted from that of DSMM, which referenced maturity level structure, not the definitions, from CMMI and Level of maturity of digital repository.</a:t>
            </a:r>
          </a:p>
        </p:txBody>
      </p:sp>
      <p:sp>
        <p:nvSpPr>
          <p:cNvPr id="4" name="Slide Number Placeholder 3"/>
          <p:cNvSpPr>
            <a:spLocks noGrp="1"/>
          </p:cNvSpPr>
          <p:nvPr>
            <p:ph type="sldNum" sz="quarter" idx="5"/>
          </p:nvPr>
        </p:nvSpPr>
        <p:spPr/>
        <p:txBody>
          <a:bodyPr/>
          <a:lstStyle/>
          <a:p>
            <a:fld id="{A7116527-64FD-4ADC-8819-9BFA1E8A93FB}" type="slidenum">
              <a:rPr lang="en-GB" smtClean="0"/>
              <a:t>9</a:t>
            </a:fld>
            <a:endParaRPr lang="en-GB"/>
          </a:p>
        </p:txBody>
      </p:sp>
    </p:spTree>
    <p:extLst>
      <p:ext uri="{BB962C8B-B14F-4D97-AF65-F5344CB8AC3E}">
        <p14:creationId xmlns:p14="http://schemas.microsoft.com/office/powerpoint/2010/main" val="1064353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wmo2016_powerpoint_standard_v2-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39064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pic>
        <p:nvPicPr>
          <p:cNvPr id="7" name="Picture 6" descr="wmo2016_powerpoint_standard_v2-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151694"/>
            <a:ext cx="1988820" cy="1714500"/>
          </a:xfrm>
          <a:prstGeom prst="rect">
            <a:avLst/>
          </a:prstGeom>
        </p:spPr>
      </p:pic>
    </p:spTree>
    <p:extLst>
      <p:ext uri="{BB962C8B-B14F-4D97-AF65-F5344CB8AC3E}">
        <p14:creationId xmlns:p14="http://schemas.microsoft.com/office/powerpoint/2010/main" val="500931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2833901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187663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2036454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723727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418312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1305509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283484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wmo2016_powerpoint_standard_v2-2.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5151694"/>
            <a:ext cx="1988820" cy="17145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59AF2F-52C6-9B46-B8B2-0579234AE62E}" type="slidenum">
              <a:rPr lang="en-US" smtClean="0"/>
              <a:t>‹#›</a:t>
            </a:fld>
            <a:endParaRPr lang="en-US"/>
          </a:p>
        </p:txBody>
      </p:sp>
    </p:spTree>
    <p:extLst>
      <p:ext uri="{BB962C8B-B14F-4D97-AF65-F5344CB8AC3E}">
        <p14:creationId xmlns:p14="http://schemas.microsoft.com/office/powerpoint/2010/main" val="3053617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tif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hyperlink" Target="https://wiswiki.wmo.int/tiki-index.php?page=ET-DD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56989" y="482600"/>
            <a:ext cx="8069511" cy="4038601"/>
          </a:xfrm>
          <a:prstGeom prst="rect">
            <a:avLst/>
          </a:prstGeom>
        </p:spPr>
        <p:txBody>
          <a:bodyPr vert="horz" lIns="91440" tIns="45720" rIns="91440" bIns="45720" rtlCol="0" anchor="ctr">
            <a:normAutofit fontScale="2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en-US" sz="14400" b="1" dirty="0">
                <a:solidFill>
                  <a:schemeClr val="tx2">
                    <a:lumMod val="50000"/>
                  </a:schemeClr>
                </a:solidFill>
              </a:rPr>
              <a:t>WMO Stewardship Maturity Matrix for Climate Data (SMM-CD) </a:t>
            </a:r>
          </a:p>
          <a:p>
            <a:pPr>
              <a:lnSpc>
                <a:spcPct val="120000"/>
              </a:lnSpc>
            </a:pPr>
            <a:r>
              <a:rPr lang="en-US" sz="12800" dirty="0"/>
              <a:t>– An Update and Possible Collaboration</a:t>
            </a:r>
          </a:p>
          <a:p>
            <a:endParaRPr lang="en-US" sz="4800" dirty="0">
              <a:solidFill>
                <a:schemeClr val="tx2">
                  <a:lumMod val="50000"/>
                </a:schemeClr>
              </a:solidFill>
            </a:endParaRPr>
          </a:p>
          <a:p>
            <a:pPr>
              <a:lnSpc>
                <a:spcPct val="120000"/>
              </a:lnSpc>
              <a:spcBef>
                <a:spcPts val="0"/>
              </a:spcBef>
            </a:pPr>
            <a:r>
              <a:rPr lang="en-US" sz="11200" dirty="0">
                <a:solidFill>
                  <a:srgbClr val="000090"/>
                </a:solidFill>
              </a:rPr>
              <a:t>Ge Peng </a:t>
            </a:r>
            <a:r>
              <a:rPr lang="en-US" sz="11200" baseline="30000" dirty="0">
                <a:solidFill>
                  <a:srgbClr val="000090"/>
                </a:solidFill>
              </a:rPr>
              <a:t>1</a:t>
            </a:r>
            <a:r>
              <a:rPr lang="en-US" sz="11200" dirty="0">
                <a:solidFill>
                  <a:srgbClr val="000090"/>
                </a:solidFill>
              </a:rPr>
              <a:t>, William Wright </a:t>
            </a:r>
            <a:r>
              <a:rPr lang="en-US" sz="11200" baseline="30000" dirty="0">
                <a:solidFill>
                  <a:srgbClr val="000090"/>
                </a:solidFill>
              </a:rPr>
              <a:t>2</a:t>
            </a:r>
            <a:r>
              <a:rPr lang="en-US" sz="11200" dirty="0">
                <a:solidFill>
                  <a:srgbClr val="000090"/>
                </a:solidFill>
              </a:rPr>
              <a:t>, Christina Lief </a:t>
            </a:r>
            <a:r>
              <a:rPr lang="en-US" sz="11200" baseline="30000" dirty="0">
                <a:solidFill>
                  <a:srgbClr val="000090"/>
                </a:solidFill>
              </a:rPr>
              <a:t>2</a:t>
            </a:r>
            <a:r>
              <a:rPr lang="en-US" sz="11200" dirty="0">
                <a:solidFill>
                  <a:srgbClr val="000090"/>
                </a:solidFill>
              </a:rPr>
              <a:t>, and </a:t>
            </a:r>
          </a:p>
          <a:p>
            <a:pPr>
              <a:lnSpc>
                <a:spcPct val="120000"/>
              </a:lnSpc>
              <a:spcBef>
                <a:spcPts val="0"/>
              </a:spcBef>
              <a:spcAft>
                <a:spcPts val="600"/>
              </a:spcAft>
            </a:pPr>
            <a:r>
              <a:rPr lang="en-US" sz="11200" dirty="0">
                <a:solidFill>
                  <a:srgbClr val="000090"/>
                </a:solidFill>
              </a:rPr>
              <a:t>Omar Baddour </a:t>
            </a:r>
            <a:r>
              <a:rPr lang="en-US" sz="11200" baseline="30000" dirty="0">
                <a:solidFill>
                  <a:srgbClr val="000090"/>
                </a:solidFill>
              </a:rPr>
              <a:t>2</a:t>
            </a:r>
            <a:r>
              <a:rPr lang="en-US" sz="11200" dirty="0">
                <a:solidFill>
                  <a:srgbClr val="000090"/>
                </a:solidFill>
              </a:rPr>
              <a:t> </a:t>
            </a:r>
          </a:p>
          <a:p>
            <a:pPr>
              <a:lnSpc>
                <a:spcPct val="120000"/>
              </a:lnSpc>
              <a:spcAft>
                <a:spcPts val="600"/>
              </a:spcAft>
            </a:pPr>
            <a:r>
              <a:rPr lang="en-US" sz="7200" i="1" baseline="30000" dirty="0">
                <a:solidFill>
                  <a:srgbClr val="000090"/>
                </a:solidFill>
              </a:rPr>
              <a:t>1</a:t>
            </a:r>
            <a:r>
              <a:rPr lang="en-US" sz="7200" i="1" dirty="0">
                <a:solidFill>
                  <a:srgbClr val="000090"/>
                </a:solidFill>
              </a:rPr>
              <a:t>North Carolina State University, Cooperative Institute for Climate and Satellites–NC (CICS-NC) at NOAA’s National Centers for Environmental information (NCEI)</a:t>
            </a:r>
          </a:p>
          <a:p>
            <a:pPr>
              <a:lnSpc>
                <a:spcPct val="120000"/>
              </a:lnSpc>
              <a:spcAft>
                <a:spcPts val="600"/>
              </a:spcAft>
            </a:pPr>
            <a:r>
              <a:rPr lang="en-US" sz="7200" i="1" baseline="30000" dirty="0">
                <a:solidFill>
                  <a:srgbClr val="000090"/>
                </a:solidFill>
              </a:rPr>
              <a:t>2</a:t>
            </a:r>
            <a:r>
              <a:rPr lang="en-US" sz="7200" i="1" dirty="0">
                <a:solidFill>
                  <a:srgbClr val="000090"/>
                </a:solidFill>
              </a:rPr>
              <a:t>Commission for Climatology (CCl) of World Meteorological Organization (WMO)</a:t>
            </a:r>
            <a:endParaRPr lang="en-US" sz="6400" i="1" dirty="0">
              <a:solidFill>
                <a:srgbClr val="000090"/>
              </a:solidFill>
            </a:endParaRPr>
          </a:p>
          <a:p>
            <a:pPr>
              <a:lnSpc>
                <a:spcPct val="120000"/>
              </a:lnSpc>
            </a:pPr>
            <a:endParaRPr lang="en-US" sz="7200" dirty="0"/>
          </a:p>
          <a:p>
            <a:pPr>
              <a:lnSpc>
                <a:spcPct val="120000"/>
              </a:lnSpc>
            </a:pPr>
            <a:r>
              <a:rPr lang="en-US" sz="8000" dirty="0"/>
              <a:t>May 1, 2019</a:t>
            </a:r>
          </a:p>
        </p:txBody>
      </p:sp>
      <p:sp>
        <p:nvSpPr>
          <p:cNvPr id="2" name="Slide Number Placeholder 1"/>
          <p:cNvSpPr>
            <a:spLocks noGrp="1"/>
          </p:cNvSpPr>
          <p:nvPr>
            <p:ph type="sldNum" sz="quarter" idx="12"/>
          </p:nvPr>
        </p:nvSpPr>
        <p:spPr/>
        <p:txBody>
          <a:bodyPr/>
          <a:lstStyle/>
          <a:p>
            <a:fld id="{9259AF2F-52C6-9B46-B8B2-0579234AE62E}" type="slidenum">
              <a:rPr lang="en-US" smtClean="0"/>
              <a:t>1</a:t>
            </a:fld>
            <a:endParaRPr lang="en-US" dirty="0"/>
          </a:p>
        </p:txBody>
      </p:sp>
      <p:sp>
        <p:nvSpPr>
          <p:cNvPr id="3" name="TextBox 2"/>
          <p:cNvSpPr txBox="1"/>
          <p:nvPr/>
        </p:nvSpPr>
        <p:spPr>
          <a:xfrm>
            <a:off x="5176057" y="4933682"/>
            <a:ext cx="3798295" cy="1077218"/>
          </a:xfrm>
          <a:prstGeom prst="rect">
            <a:avLst/>
          </a:prstGeom>
          <a:noFill/>
        </p:spPr>
        <p:txBody>
          <a:bodyPr wrap="square" rtlCol="0">
            <a:spAutoFit/>
          </a:bodyPr>
          <a:lstStyle/>
          <a:p>
            <a:pPr algn="r"/>
            <a:r>
              <a:rPr lang="en-US" sz="1600" dirty="0"/>
              <a:t>The 47th Meeting of the Working Group </a:t>
            </a:r>
          </a:p>
          <a:p>
            <a:pPr algn="r"/>
            <a:r>
              <a:rPr lang="en-US" sz="1600" dirty="0"/>
              <a:t>on Information Systems &amp; Services</a:t>
            </a:r>
            <a:endParaRPr lang="en-US" sz="1600" dirty="0">
              <a:solidFill>
                <a:srgbClr val="000090"/>
              </a:solidFill>
            </a:endParaRPr>
          </a:p>
          <a:p>
            <a:pPr algn="r"/>
            <a:r>
              <a:rPr lang="en-US" sz="1600" dirty="0">
                <a:solidFill>
                  <a:srgbClr val="000090"/>
                </a:solidFill>
              </a:rPr>
              <a:t>Silver Spring, MD, USA</a:t>
            </a:r>
          </a:p>
          <a:p>
            <a:pPr algn="r"/>
            <a:r>
              <a:rPr lang="en-US" sz="1600" dirty="0">
                <a:solidFill>
                  <a:srgbClr val="000090"/>
                </a:solidFill>
              </a:rPr>
              <a:t>April 29 – May 2, 2019</a:t>
            </a:r>
            <a:endParaRPr lang="fr-FR" sz="1600" dirty="0"/>
          </a:p>
        </p:txBody>
      </p:sp>
      <p:pic>
        <p:nvPicPr>
          <p:cNvPr id="5" name="Shape 104">
            <a:extLst>
              <a:ext uri="{FF2B5EF4-FFF2-40B4-BE49-F238E27FC236}">
                <a16:creationId xmlns:a16="http://schemas.microsoft.com/office/drawing/2014/main" id="{AC764795-312C-9449-9910-B57356878FFB}"/>
              </a:ext>
            </a:extLst>
          </p:cNvPr>
          <p:cNvPicPr preferRelativeResize="0">
            <a:picLocks noChangeAspect="1"/>
          </p:cNvPicPr>
          <p:nvPr/>
        </p:nvPicPr>
        <p:blipFill rotWithShape="1">
          <a:blip r:embed="rId3">
            <a:alphaModFix/>
          </a:blip>
          <a:srcRect/>
          <a:stretch/>
        </p:blipFill>
        <p:spPr>
          <a:xfrm>
            <a:off x="332378" y="6113196"/>
            <a:ext cx="685800" cy="687058"/>
          </a:xfrm>
          <a:prstGeom prst="rect">
            <a:avLst/>
          </a:prstGeom>
          <a:noFill/>
          <a:ln>
            <a:noFill/>
          </a:ln>
        </p:spPr>
      </p:pic>
      <p:pic>
        <p:nvPicPr>
          <p:cNvPr id="7" name="Picture 6">
            <a:extLst>
              <a:ext uri="{FF2B5EF4-FFF2-40B4-BE49-F238E27FC236}">
                <a16:creationId xmlns:a16="http://schemas.microsoft.com/office/drawing/2014/main" id="{ED04C13E-A331-4540-8A7C-F126CAF682F3}"/>
              </a:ext>
            </a:extLst>
          </p:cNvPr>
          <p:cNvPicPr>
            <a:picLocks noChangeAspect="1"/>
          </p:cNvPicPr>
          <p:nvPr/>
        </p:nvPicPr>
        <p:blipFill>
          <a:blip r:embed="rId4"/>
          <a:stretch>
            <a:fillRect/>
          </a:stretch>
        </p:blipFill>
        <p:spPr>
          <a:xfrm>
            <a:off x="8334272" y="6135460"/>
            <a:ext cx="640080" cy="640080"/>
          </a:xfrm>
          <a:prstGeom prst="rect">
            <a:avLst/>
          </a:prstGeom>
        </p:spPr>
      </p:pic>
    </p:spTree>
    <p:extLst>
      <p:ext uri="{BB962C8B-B14F-4D97-AF65-F5344CB8AC3E}">
        <p14:creationId xmlns:p14="http://schemas.microsoft.com/office/powerpoint/2010/main" val="2389260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259AF2F-52C6-9B46-B8B2-0579234AE62E}" type="slidenum">
              <a:rPr lang="en-US" smtClean="0"/>
              <a:t>10</a:t>
            </a:fld>
            <a:endParaRPr lang="en-US"/>
          </a:p>
        </p:txBody>
      </p:sp>
      <p:sp>
        <p:nvSpPr>
          <p:cNvPr id="11" name="Title 1">
            <a:extLst>
              <a:ext uri="{FF2B5EF4-FFF2-40B4-BE49-F238E27FC236}">
                <a16:creationId xmlns:a16="http://schemas.microsoft.com/office/drawing/2014/main" id="{0688A31A-2F20-764B-B8D0-021264847E6F}"/>
              </a:ext>
            </a:extLst>
          </p:cNvPr>
          <p:cNvSpPr>
            <a:spLocks noGrp="1"/>
          </p:cNvSpPr>
          <p:nvPr>
            <p:ph type="title"/>
          </p:nvPr>
        </p:nvSpPr>
        <p:spPr>
          <a:xfrm>
            <a:off x="0" y="0"/>
            <a:ext cx="9144000" cy="825393"/>
          </a:xfrm>
          <a:solidFill>
            <a:schemeClr val="accent5">
              <a:lumMod val="20000"/>
              <a:lumOff val="80000"/>
            </a:schemeClr>
          </a:solidFill>
        </p:spPr>
        <p:txBody>
          <a:bodyPr>
            <a:normAutofit/>
          </a:bodyPr>
          <a:lstStyle/>
          <a:p>
            <a:r>
              <a:rPr lang="it-IT" sz="3200" b="1" dirty="0">
                <a:solidFill>
                  <a:schemeClr val="tx2">
                    <a:lumMod val="50000"/>
                  </a:schemeClr>
                </a:solidFill>
              </a:rPr>
              <a:t>The SMM-CD </a:t>
            </a:r>
            <a:r>
              <a:rPr lang="it-IT" sz="3200" b="1" dirty="0" err="1">
                <a:solidFill>
                  <a:schemeClr val="tx2">
                    <a:lumMod val="50000"/>
                  </a:schemeClr>
                </a:solidFill>
              </a:rPr>
              <a:t>Definitions</a:t>
            </a:r>
            <a:r>
              <a:rPr lang="it-IT" sz="3200" b="1" dirty="0">
                <a:solidFill>
                  <a:schemeClr val="tx2">
                    <a:lumMod val="50000"/>
                  </a:schemeClr>
                </a:solidFill>
              </a:rPr>
              <a:t> – </a:t>
            </a:r>
            <a:r>
              <a:rPr lang="it-IT" sz="3200" b="1" dirty="0" err="1">
                <a:solidFill>
                  <a:schemeClr val="tx2">
                    <a:lumMod val="50000"/>
                  </a:schemeClr>
                </a:solidFill>
              </a:rPr>
              <a:t>Quality</a:t>
            </a:r>
            <a:r>
              <a:rPr lang="it-IT" sz="3200" b="1" dirty="0">
                <a:solidFill>
                  <a:schemeClr val="tx2">
                    <a:lumMod val="50000"/>
                  </a:schemeClr>
                </a:solidFill>
              </a:rPr>
              <a:t> Management</a:t>
            </a:r>
            <a:endParaRPr lang="en-US" sz="3200" b="1" dirty="0">
              <a:solidFill>
                <a:schemeClr val="tx2">
                  <a:lumMod val="50000"/>
                </a:schemeClr>
              </a:solidFill>
            </a:endParaRPr>
          </a:p>
        </p:txBody>
      </p:sp>
      <p:graphicFrame>
        <p:nvGraphicFramePr>
          <p:cNvPr id="3" name="Table 2">
            <a:extLst>
              <a:ext uri="{FF2B5EF4-FFF2-40B4-BE49-F238E27FC236}">
                <a16:creationId xmlns:a16="http://schemas.microsoft.com/office/drawing/2014/main" id="{CF1D5240-0C4E-8642-B338-7451E4350CBE}"/>
              </a:ext>
            </a:extLst>
          </p:cNvPr>
          <p:cNvGraphicFramePr>
            <a:graphicFrameLocks noGrp="1"/>
          </p:cNvGraphicFramePr>
          <p:nvPr>
            <p:extLst>
              <p:ext uri="{D42A27DB-BD31-4B8C-83A1-F6EECF244321}">
                <p14:modId xmlns:p14="http://schemas.microsoft.com/office/powerpoint/2010/main" val="2450263450"/>
              </p:ext>
            </p:extLst>
          </p:nvPr>
        </p:nvGraphicFramePr>
        <p:xfrm>
          <a:off x="0" y="965751"/>
          <a:ext cx="9144001" cy="5118587"/>
        </p:xfrm>
        <a:graphic>
          <a:graphicData uri="http://schemas.openxmlformats.org/drawingml/2006/table">
            <a:tbl>
              <a:tblPr firstRow="1" firstCol="1" bandRow="1">
                <a:tableStyleId>{22838BEF-8BB2-4498-84A7-C5851F593DF1}</a:tableStyleId>
              </a:tblPr>
              <a:tblGrid>
                <a:gridCol w="1406769">
                  <a:extLst>
                    <a:ext uri="{9D8B030D-6E8A-4147-A177-3AD203B41FA5}">
                      <a16:colId xmlns:a16="http://schemas.microsoft.com/office/drawing/2014/main" val="4261863283"/>
                    </a:ext>
                  </a:extLst>
                </a:gridCol>
                <a:gridCol w="1348154">
                  <a:extLst>
                    <a:ext uri="{9D8B030D-6E8A-4147-A177-3AD203B41FA5}">
                      <a16:colId xmlns:a16="http://schemas.microsoft.com/office/drawing/2014/main" val="997417168"/>
                    </a:ext>
                  </a:extLst>
                </a:gridCol>
                <a:gridCol w="1301262">
                  <a:extLst>
                    <a:ext uri="{9D8B030D-6E8A-4147-A177-3AD203B41FA5}">
                      <a16:colId xmlns:a16="http://schemas.microsoft.com/office/drawing/2014/main" val="1215405152"/>
                    </a:ext>
                  </a:extLst>
                </a:gridCol>
                <a:gridCol w="1430215">
                  <a:extLst>
                    <a:ext uri="{9D8B030D-6E8A-4147-A177-3AD203B41FA5}">
                      <a16:colId xmlns:a16="http://schemas.microsoft.com/office/drawing/2014/main" val="36933190"/>
                    </a:ext>
                  </a:extLst>
                </a:gridCol>
                <a:gridCol w="1852246">
                  <a:extLst>
                    <a:ext uri="{9D8B030D-6E8A-4147-A177-3AD203B41FA5}">
                      <a16:colId xmlns:a16="http://schemas.microsoft.com/office/drawing/2014/main" val="2160317482"/>
                    </a:ext>
                  </a:extLst>
                </a:gridCol>
                <a:gridCol w="1805355">
                  <a:extLst>
                    <a:ext uri="{9D8B030D-6E8A-4147-A177-3AD203B41FA5}">
                      <a16:colId xmlns:a16="http://schemas.microsoft.com/office/drawing/2014/main" val="3987642995"/>
                    </a:ext>
                  </a:extLst>
                </a:gridCol>
              </a:tblGrid>
              <a:tr h="1249911">
                <a:tc>
                  <a:txBody>
                    <a:bodyPr/>
                    <a:lstStyle/>
                    <a:p>
                      <a:pPr marL="0" marR="0" algn="ctr">
                        <a:lnSpc>
                          <a:spcPct val="115000"/>
                        </a:lnSpc>
                        <a:spcBef>
                          <a:spcPts val="0"/>
                        </a:spcBef>
                        <a:spcAft>
                          <a:spcPts val="0"/>
                        </a:spcAft>
                      </a:pPr>
                      <a:r>
                        <a:rPr lang="en-US" sz="1800" dirty="0">
                          <a:solidFill>
                            <a:schemeClr val="accent2">
                              <a:lumMod val="50000"/>
                            </a:schemeClr>
                          </a:solidFill>
                          <a:effectLst/>
                        </a:rPr>
                        <a:t>Quality Management</a:t>
                      </a:r>
                      <a:endParaRPr lang="en-US" sz="1800" dirty="0">
                        <a:solidFill>
                          <a:schemeClr val="accent2">
                            <a:lumMod val="50000"/>
                          </a:schemeClr>
                        </a:solidFill>
                        <a:effectLst/>
                        <a:latin typeface="Calibri" panose="020F0502020204030204" pitchFamily="34" charset="0"/>
                        <a:ea typeface="SimSun" panose="02010600030101010101" pitchFamily="2" charset="-122"/>
                        <a:cs typeface="Times New Roman" panose="02020603050405020304" pitchFamily="18" charset="0"/>
                      </a:endParaRPr>
                    </a:p>
                  </a:txBody>
                  <a:tcPr marL="31501" marR="31501" marT="31501" marB="31501" anchor="ctr"/>
                </a:tc>
                <a:tc>
                  <a:txBody>
                    <a:bodyPr/>
                    <a:lstStyle/>
                    <a:p>
                      <a:pPr marL="0" marR="0" algn="ctr">
                        <a:lnSpc>
                          <a:spcPct val="115000"/>
                        </a:lnSpc>
                        <a:spcBef>
                          <a:spcPts val="0"/>
                        </a:spcBef>
                        <a:spcAft>
                          <a:spcPts val="0"/>
                        </a:spcAft>
                      </a:pPr>
                      <a:r>
                        <a:rPr lang="en-US" sz="1400" dirty="0">
                          <a:effectLst/>
                        </a:rPr>
                        <a:t>Level 1  </a:t>
                      </a:r>
                    </a:p>
                    <a:p>
                      <a:pPr marL="0" marR="0" algn="ctr">
                        <a:lnSpc>
                          <a:spcPct val="115000"/>
                        </a:lnSpc>
                        <a:spcBef>
                          <a:spcPts val="400"/>
                        </a:spcBef>
                        <a:spcAft>
                          <a:spcPts val="0"/>
                        </a:spcAft>
                      </a:pPr>
                      <a:r>
                        <a:rPr lang="en-US" sz="1400" dirty="0">
                          <a:effectLst/>
                        </a:rPr>
                        <a:t>Ad Hoc </a:t>
                      </a:r>
                    </a:p>
                    <a:p>
                      <a:pPr marL="0" marR="0" algn="ctr">
                        <a:lnSpc>
                          <a:spcPct val="115000"/>
                        </a:lnSpc>
                        <a:spcBef>
                          <a:spcPts val="0"/>
                        </a:spcBef>
                        <a:spcAft>
                          <a:spcPts val="0"/>
                        </a:spcAft>
                      </a:pPr>
                      <a:r>
                        <a:rPr lang="en-US" sz="1400" dirty="0">
                          <a:effectLst/>
                        </a:rPr>
                        <a:t>Not Managed </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31501" marR="31501" marT="31501" marB="31501" anchor="b">
                    <a:solidFill>
                      <a:schemeClr val="accent3">
                        <a:lumMod val="20000"/>
                        <a:lumOff val="80000"/>
                      </a:schemeClr>
                    </a:solidFill>
                  </a:tcPr>
                </a:tc>
                <a:tc>
                  <a:txBody>
                    <a:bodyPr/>
                    <a:lstStyle/>
                    <a:p>
                      <a:pPr marL="0" marR="0" algn="ctr">
                        <a:lnSpc>
                          <a:spcPct val="115000"/>
                        </a:lnSpc>
                        <a:spcBef>
                          <a:spcPts val="0"/>
                        </a:spcBef>
                        <a:spcAft>
                          <a:spcPts val="0"/>
                        </a:spcAft>
                      </a:pPr>
                      <a:r>
                        <a:rPr lang="en-US" sz="1400" dirty="0">
                          <a:effectLst/>
                        </a:rPr>
                        <a:t>Level 2</a:t>
                      </a:r>
                    </a:p>
                    <a:p>
                      <a:pPr marL="0" marR="0" algn="ctr">
                        <a:lnSpc>
                          <a:spcPct val="115000"/>
                        </a:lnSpc>
                        <a:spcBef>
                          <a:spcPts val="400"/>
                        </a:spcBef>
                        <a:spcAft>
                          <a:spcPts val="0"/>
                        </a:spcAft>
                      </a:pPr>
                      <a:r>
                        <a:rPr lang="en-US" sz="1400" dirty="0">
                          <a:effectLst/>
                        </a:rPr>
                        <a:t>Minimal</a:t>
                      </a:r>
                    </a:p>
                    <a:p>
                      <a:pPr marL="0" marR="0" algn="ctr">
                        <a:lnSpc>
                          <a:spcPct val="115000"/>
                        </a:lnSpc>
                        <a:spcBef>
                          <a:spcPts val="400"/>
                        </a:spcBef>
                        <a:spcAft>
                          <a:spcPts val="0"/>
                        </a:spcAft>
                      </a:pPr>
                      <a:r>
                        <a:rPr lang="en-US" sz="1400" dirty="0">
                          <a:effectLst/>
                        </a:rPr>
                        <a:t>Limit-Managed</a:t>
                      </a:r>
                    </a:p>
                    <a:p>
                      <a:pPr marL="0" marR="0" algn="ctr">
                        <a:lnSpc>
                          <a:spcPct val="115000"/>
                        </a:lnSpc>
                        <a:spcBef>
                          <a:spcPts val="400"/>
                        </a:spcBef>
                        <a:spcAft>
                          <a:spcPts val="0"/>
                        </a:spcAft>
                      </a:pPr>
                      <a:r>
                        <a:rPr lang="en-US" sz="1400" dirty="0">
                          <a:effectLst/>
                        </a:rPr>
                        <a:t>Not Defined </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31501" marR="31501" marT="31501" marB="31501" anchor="b">
                    <a:solidFill>
                      <a:schemeClr val="accent3">
                        <a:lumMod val="40000"/>
                        <a:lumOff val="60000"/>
                      </a:schemeClr>
                    </a:solidFill>
                  </a:tcPr>
                </a:tc>
                <a:tc>
                  <a:txBody>
                    <a:bodyPr/>
                    <a:lstStyle/>
                    <a:p>
                      <a:pPr marL="0" marR="0" algn="ctr">
                        <a:lnSpc>
                          <a:spcPct val="115000"/>
                        </a:lnSpc>
                        <a:spcBef>
                          <a:spcPts val="0"/>
                        </a:spcBef>
                        <a:spcAft>
                          <a:spcPts val="0"/>
                        </a:spcAft>
                      </a:pPr>
                      <a:r>
                        <a:rPr lang="en-US" sz="1400" dirty="0">
                          <a:effectLst/>
                        </a:rPr>
                        <a:t>Level 3</a:t>
                      </a:r>
                    </a:p>
                    <a:p>
                      <a:pPr marL="0" marR="0" algn="ctr">
                        <a:lnSpc>
                          <a:spcPct val="115000"/>
                        </a:lnSpc>
                        <a:spcBef>
                          <a:spcPts val="400"/>
                        </a:spcBef>
                        <a:spcAft>
                          <a:spcPts val="0"/>
                        </a:spcAft>
                      </a:pPr>
                      <a:r>
                        <a:rPr lang="en-US" sz="1400" dirty="0">
                          <a:effectLst/>
                        </a:rPr>
                        <a:t>Intermediate</a:t>
                      </a:r>
                    </a:p>
                    <a:p>
                      <a:pPr marL="0" marR="0" algn="ctr">
                        <a:lnSpc>
                          <a:spcPct val="115000"/>
                        </a:lnSpc>
                        <a:spcBef>
                          <a:spcPts val="400"/>
                        </a:spcBef>
                        <a:spcAft>
                          <a:spcPts val="0"/>
                        </a:spcAft>
                      </a:pPr>
                      <a:r>
                        <a:rPr lang="en-US" sz="1400" dirty="0">
                          <a:effectLst/>
                        </a:rPr>
                        <a:t>Managed</a:t>
                      </a:r>
                    </a:p>
                    <a:p>
                      <a:pPr marL="0" marR="0" algn="ctr">
                        <a:lnSpc>
                          <a:spcPct val="115000"/>
                        </a:lnSpc>
                        <a:spcBef>
                          <a:spcPts val="0"/>
                        </a:spcBef>
                        <a:spcAft>
                          <a:spcPts val="0"/>
                        </a:spcAft>
                      </a:pPr>
                      <a:r>
                        <a:rPr lang="en-US" sz="1400" dirty="0">
                          <a:effectLst/>
                        </a:rPr>
                        <a:t>Defined, Partially Implemented</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31501" marR="31501" marT="31501" marB="31501" anchor="b">
                    <a:solidFill>
                      <a:schemeClr val="accent3">
                        <a:lumMod val="60000"/>
                        <a:lumOff val="40000"/>
                      </a:schemeClr>
                    </a:solidFill>
                  </a:tcPr>
                </a:tc>
                <a:tc>
                  <a:txBody>
                    <a:bodyPr/>
                    <a:lstStyle/>
                    <a:p>
                      <a:pPr marL="0" marR="0" algn="ctr">
                        <a:lnSpc>
                          <a:spcPct val="115000"/>
                        </a:lnSpc>
                        <a:spcBef>
                          <a:spcPts val="0"/>
                        </a:spcBef>
                        <a:spcAft>
                          <a:spcPts val="0"/>
                        </a:spcAft>
                      </a:pPr>
                      <a:r>
                        <a:rPr lang="en-US" sz="1400" dirty="0">
                          <a:solidFill>
                            <a:schemeClr val="bg1"/>
                          </a:solidFill>
                          <a:effectLst/>
                        </a:rPr>
                        <a:t>Level 4</a:t>
                      </a:r>
                    </a:p>
                    <a:p>
                      <a:pPr marL="0" marR="0" algn="ctr">
                        <a:lnSpc>
                          <a:spcPct val="115000"/>
                        </a:lnSpc>
                        <a:spcBef>
                          <a:spcPts val="0"/>
                        </a:spcBef>
                        <a:spcAft>
                          <a:spcPts val="0"/>
                        </a:spcAft>
                      </a:pPr>
                      <a:r>
                        <a:rPr lang="en-US" sz="1400" dirty="0">
                          <a:solidFill>
                            <a:schemeClr val="bg1"/>
                          </a:solidFill>
                          <a:effectLst/>
                        </a:rPr>
                        <a:t>Advanced</a:t>
                      </a:r>
                    </a:p>
                    <a:p>
                      <a:pPr marL="0" marR="0" algn="ctr">
                        <a:lnSpc>
                          <a:spcPct val="115000"/>
                        </a:lnSpc>
                        <a:spcBef>
                          <a:spcPts val="0"/>
                        </a:spcBef>
                        <a:spcAft>
                          <a:spcPts val="0"/>
                        </a:spcAft>
                      </a:pPr>
                      <a:r>
                        <a:rPr lang="en-US" sz="1400" dirty="0">
                          <a:solidFill>
                            <a:schemeClr val="bg1"/>
                          </a:solidFill>
                          <a:effectLst/>
                        </a:rPr>
                        <a:t>Well-Managed</a:t>
                      </a:r>
                    </a:p>
                    <a:p>
                      <a:pPr marL="0" marR="0" algn="ctr">
                        <a:lnSpc>
                          <a:spcPct val="115000"/>
                        </a:lnSpc>
                        <a:spcBef>
                          <a:spcPts val="0"/>
                        </a:spcBef>
                        <a:spcAft>
                          <a:spcPts val="0"/>
                        </a:spcAft>
                      </a:pPr>
                      <a:r>
                        <a:rPr lang="en-US" sz="1400" dirty="0">
                          <a:solidFill>
                            <a:schemeClr val="bg1"/>
                          </a:solidFill>
                          <a:effectLst/>
                        </a:rPr>
                        <a:t>Well-Defined, Fully Implemented</a:t>
                      </a:r>
                      <a:endParaRPr lang="en-US" sz="1400"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endParaRPr>
                    </a:p>
                  </a:txBody>
                  <a:tcPr marL="31501" marR="31501" marT="31501" marB="31501" anchor="b">
                    <a:solidFill>
                      <a:schemeClr val="accent3">
                        <a:lumMod val="75000"/>
                      </a:schemeClr>
                    </a:solidFill>
                  </a:tcPr>
                </a:tc>
                <a:tc>
                  <a:txBody>
                    <a:bodyPr/>
                    <a:lstStyle/>
                    <a:p>
                      <a:pPr marL="0" marR="0" algn="ctr">
                        <a:lnSpc>
                          <a:spcPct val="115000"/>
                        </a:lnSpc>
                        <a:spcBef>
                          <a:spcPts val="0"/>
                        </a:spcBef>
                        <a:spcAft>
                          <a:spcPts val="0"/>
                        </a:spcAft>
                      </a:pPr>
                      <a:r>
                        <a:rPr lang="en-US" sz="1400" dirty="0">
                          <a:solidFill>
                            <a:schemeClr val="bg1"/>
                          </a:solidFill>
                          <a:effectLst/>
                        </a:rPr>
                        <a:t>Level 5</a:t>
                      </a:r>
                    </a:p>
                    <a:p>
                      <a:pPr marL="0" marR="0" algn="ctr">
                        <a:lnSpc>
                          <a:spcPct val="115000"/>
                        </a:lnSpc>
                        <a:spcBef>
                          <a:spcPts val="0"/>
                        </a:spcBef>
                        <a:spcAft>
                          <a:spcPts val="0"/>
                        </a:spcAft>
                      </a:pPr>
                      <a:r>
                        <a:rPr lang="en-US" sz="1400" dirty="0">
                          <a:solidFill>
                            <a:schemeClr val="bg1"/>
                          </a:solidFill>
                          <a:effectLst/>
                        </a:rPr>
                        <a:t>Optimal</a:t>
                      </a:r>
                    </a:p>
                    <a:p>
                      <a:pPr marL="0" marR="0" algn="ctr">
                        <a:lnSpc>
                          <a:spcPct val="115000"/>
                        </a:lnSpc>
                        <a:spcBef>
                          <a:spcPts val="0"/>
                        </a:spcBef>
                        <a:spcAft>
                          <a:spcPts val="0"/>
                        </a:spcAft>
                      </a:pPr>
                      <a:r>
                        <a:rPr lang="en-US" sz="1400" dirty="0">
                          <a:solidFill>
                            <a:schemeClr val="bg1"/>
                          </a:solidFill>
                          <a:effectLst/>
                        </a:rPr>
                        <a:t>Level 4 +</a:t>
                      </a:r>
                    </a:p>
                    <a:p>
                      <a:pPr marL="0" marR="0" algn="ctr">
                        <a:lnSpc>
                          <a:spcPct val="115000"/>
                        </a:lnSpc>
                        <a:spcBef>
                          <a:spcPts val="0"/>
                        </a:spcBef>
                        <a:spcAft>
                          <a:spcPts val="0"/>
                        </a:spcAft>
                      </a:pPr>
                      <a:r>
                        <a:rPr lang="en-US" sz="1400" dirty="0">
                          <a:solidFill>
                            <a:schemeClr val="bg1"/>
                          </a:solidFill>
                          <a:effectLst/>
                        </a:rPr>
                        <a:t>Measure, Controlled, Audited</a:t>
                      </a:r>
                      <a:endParaRPr lang="en-US" sz="1400"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endParaRPr>
                    </a:p>
                  </a:txBody>
                  <a:tcPr marL="31501" marR="31501" marT="31501" marB="31501" anchor="b">
                    <a:solidFill>
                      <a:schemeClr val="accent3">
                        <a:lumMod val="50000"/>
                      </a:schemeClr>
                    </a:solidFill>
                  </a:tcPr>
                </a:tc>
                <a:extLst>
                  <a:ext uri="{0D108BD9-81ED-4DB2-BD59-A6C34878D82A}">
                    <a16:rowId xmlns:a16="http://schemas.microsoft.com/office/drawing/2014/main" val="770176975"/>
                  </a:ext>
                </a:extLst>
              </a:tr>
              <a:tr h="806840">
                <a:tc>
                  <a:txBody>
                    <a:bodyPr/>
                    <a:lstStyle/>
                    <a:p>
                      <a:pPr marL="0" marR="0" algn="ctr">
                        <a:lnSpc>
                          <a:spcPct val="115000"/>
                        </a:lnSpc>
                        <a:spcBef>
                          <a:spcPts val="0"/>
                        </a:spcBef>
                        <a:spcAft>
                          <a:spcPts val="0"/>
                        </a:spcAft>
                      </a:pPr>
                      <a:r>
                        <a:rPr lang="en-US" sz="1400" dirty="0">
                          <a:effectLst/>
                        </a:rPr>
                        <a:t>Quality Assurance &amp; Control</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31501" marR="31501" marT="31501" marB="31501" anchor="ctr"/>
                </a:tc>
                <a:tc>
                  <a:txBody>
                    <a:bodyPr/>
                    <a:lstStyle/>
                    <a:p>
                      <a:pPr marL="0" marR="0" algn="ctr">
                        <a:lnSpc>
                          <a:spcPct val="115000"/>
                        </a:lnSpc>
                        <a:spcBef>
                          <a:spcPts val="0"/>
                        </a:spcBef>
                        <a:spcAft>
                          <a:spcPts val="0"/>
                        </a:spcAft>
                      </a:pPr>
                      <a:r>
                        <a:rPr lang="en-US" sz="900" b="1" dirty="0">
                          <a:effectLst/>
                        </a:rPr>
                        <a:t>Ad hoc or no data quality assurance (QA) &amp; control (QC) procedure or information unknown</a:t>
                      </a:r>
                      <a:endParaRPr lang="en-US" sz="900" b="1" dirty="0">
                        <a:effectLst/>
                        <a:latin typeface="Calibri" panose="020F0502020204030204" pitchFamily="34" charset="0"/>
                        <a:ea typeface="SimSun" panose="02010600030101010101" pitchFamily="2" charset="-122"/>
                        <a:cs typeface="Times New Roman" panose="02020603050405020304" pitchFamily="18" charset="0"/>
                      </a:endParaRPr>
                    </a:p>
                  </a:txBody>
                  <a:tcPr marL="31501" marR="31501" marT="31501" marB="31501" anchor="ctr"/>
                </a:tc>
                <a:tc>
                  <a:txBody>
                    <a:bodyPr/>
                    <a:lstStyle/>
                    <a:p>
                      <a:pPr marL="0" marR="0" algn="ctr">
                        <a:lnSpc>
                          <a:spcPct val="115000"/>
                        </a:lnSpc>
                        <a:spcBef>
                          <a:spcPts val="0"/>
                        </a:spcBef>
                        <a:spcAft>
                          <a:spcPts val="0"/>
                        </a:spcAft>
                      </a:pPr>
                      <a:r>
                        <a:rPr lang="en-US" sz="900" b="1" dirty="0">
                          <a:effectLst/>
                        </a:rPr>
                        <a:t>QA/QC procedure are defined, documented, and partially implemented</a:t>
                      </a:r>
                      <a:endParaRPr lang="en-US" sz="900" b="1" dirty="0">
                        <a:effectLst/>
                        <a:latin typeface="Calibri" panose="020F0502020204030204" pitchFamily="34" charset="0"/>
                        <a:ea typeface="SimSun" panose="02010600030101010101" pitchFamily="2" charset="-122"/>
                        <a:cs typeface="Times New Roman" panose="02020603050405020304" pitchFamily="18" charset="0"/>
                      </a:endParaRPr>
                    </a:p>
                  </a:txBody>
                  <a:tcPr marL="31501" marR="31501" marT="31501" marB="31501" anchor="ctr"/>
                </a:tc>
                <a:tc>
                  <a:txBody>
                    <a:bodyPr/>
                    <a:lstStyle/>
                    <a:p>
                      <a:pPr marL="0" marR="0" algn="ctr">
                        <a:lnSpc>
                          <a:spcPct val="115000"/>
                        </a:lnSpc>
                        <a:spcBef>
                          <a:spcPts val="0"/>
                        </a:spcBef>
                        <a:spcAft>
                          <a:spcPts val="0"/>
                        </a:spcAft>
                      </a:pPr>
                      <a:r>
                        <a:rPr lang="en-US" sz="900" b="1" dirty="0">
                          <a:effectLst/>
                        </a:rPr>
                        <a:t>QA/QC procedure are well-defined, according to community best practices, documented and fully applied</a:t>
                      </a:r>
                      <a:endParaRPr lang="en-US" sz="900" b="1" dirty="0">
                        <a:effectLst/>
                        <a:latin typeface="Calibri" panose="020F0502020204030204" pitchFamily="34" charset="0"/>
                        <a:ea typeface="SimSun" panose="02010600030101010101" pitchFamily="2" charset="-122"/>
                        <a:cs typeface="Times New Roman" panose="02020603050405020304" pitchFamily="18" charset="0"/>
                      </a:endParaRPr>
                    </a:p>
                  </a:txBody>
                  <a:tcPr marL="31501" marR="31501" marT="31501" marB="31501" anchor="ctr"/>
                </a:tc>
                <a:tc>
                  <a:txBody>
                    <a:bodyPr/>
                    <a:lstStyle/>
                    <a:p>
                      <a:pPr marL="0" marR="0" algn="ctr">
                        <a:lnSpc>
                          <a:spcPct val="115000"/>
                        </a:lnSpc>
                        <a:spcBef>
                          <a:spcPts val="0"/>
                        </a:spcBef>
                        <a:spcAft>
                          <a:spcPts val="0"/>
                        </a:spcAft>
                      </a:pPr>
                      <a:r>
                        <a:rPr lang="en-US" sz="900" b="1" dirty="0">
                          <a:effectLst/>
                        </a:rPr>
                        <a:t>Level 3 + provision of error statistics published or tracked with results made available online and commutated to data providers; Procedure for user feedback, improvement prioritization in place</a:t>
                      </a:r>
                      <a:endParaRPr lang="en-US" sz="900" b="1" dirty="0">
                        <a:effectLst/>
                        <a:latin typeface="Calibri" panose="020F0502020204030204" pitchFamily="34" charset="0"/>
                        <a:ea typeface="SimSun" panose="02010600030101010101" pitchFamily="2" charset="-122"/>
                        <a:cs typeface="Times New Roman" panose="02020603050405020304" pitchFamily="18" charset="0"/>
                      </a:endParaRPr>
                    </a:p>
                  </a:txBody>
                  <a:tcPr marL="31501" marR="31501" marT="31501" marB="31501" anchor="ctr"/>
                </a:tc>
                <a:tc>
                  <a:txBody>
                    <a:bodyPr/>
                    <a:lstStyle/>
                    <a:p>
                      <a:pPr marL="0" marR="0" algn="ctr">
                        <a:lnSpc>
                          <a:spcPct val="115000"/>
                        </a:lnSpc>
                        <a:spcBef>
                          <a:spcPts val="0"/>
                        </a:spcBef>
                        <a:spcAft>
                          <a:spcPts val="0"/>
                        </a:spcAft>
                      </a:pPr>
                      <a:r>
                        <a:rPr lang="en-US" sz="900" b="1" dirty="0">
                          <a:effectLst/>
                        </a:rPr>
                        <a:t>Level 4 +</a:t>
                      </a:r>
                    </a:p>
                    <a:p>
                      <a:pPr marL="0" marR="0" algn="ctr">
                        <a:lnSpc>
                          <a:spcPct val="115000"/>
                        </a:lnSpc>
                        <a:spcBef>
                          <a:spcPts val="0"/>
                        </a:spcBef>
                        <a:spcAft>
                          <a:spcPts val="0"/>
                        </a:spcAft>
                      </a:pPr>
                      <a:r>
                        <a:rPr lang="en-US" sz="900" b="1" dirty="0">
                          <a:effectLst/>
                        </a:rPr>
                        <a:t>Detailed analysis of errors and gaps at space-time unit level: (Station, grid points, daily, monthly and or annual time-scale, etc.) QA/QC procedure monitored.</a:t>
                      </a:r>
                      <a:endParaRPr lang="en-US" sz="900" b="1" dirty="0">
                        <a:effectLst/>
                        <a:latin typeface="Calibri" panose="020F0502020204030204" pitchFamily="34" charset="0"/>
                        <a:ea typeface="SimSun" panose="02010600030101010101" pitchFamily="2" charset="-122"/>
                        <a:cs typeface="Times New Roman" panose="02020603050405020304" pitchFamily="18" charset="0"/>
                      </a:endParaRPr>
                    </a:p>
                  </a:txBody>
                  <a:tcPr marL="31501" marR="31501" marT="31501" marB="31501" anchor="ctr"/>
                </a:tc>
                <a:extLst>
                  <a:ext uri="{0D108BD9-81ED-4DB2-BD59-A6C34878D82A}">
                    <a16:rowId xmlns:a16="http://schemas.microsoft.com/office/drawing/2014/main" val="1410238159"/>
                  </a:ext>
                </a:extLst>
              </a:tr>
              <a:tr h="604494">
                <a:tc>
                  <a:txBody>
                    <a:bodyPr/>
                    <a:lstStyle/>
                    <a:p>
                      <a:pPr marL="0" marR="0" algn="ctr">
                        <a:lnSpc>
                          <a:spcPct val="115000"/>
                        </a:lnSpc>
                        <a:spcBef>
                          <a:spcPts val="0"/>
                        </a:spcBef>
                        <a:spcAft>
                          <a:spcPts val="0"/>
                        </a:spcAft>
                      </a:pPr>
                      <a:r>
                        <a:rPr lang="en-US" sz="1400" dirty="0">
                          <a:effectLst/>
                        </a:rPr>
                        <a:t>Quality Assessment</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31501" marR="31501" marT="31501" marB="31501" anchor="ctr"/>
                </a:tc>
                <a:tc>
                  <a:txBody>
                    <a:bodyPr/>
                    <a:lstStyle/>
                    <a:p>
                      <a:pPr marL="0" marR="0" algn="ctr">
                        <a:lnSpc>
                          <a:spcPct val="115000"/>
                        </a:lnSpc>
                        <a:spcBef>
                          <a:spcPts val="0"/>
                        </a:spcBef>
                        <a:spcAft>
                          <a:spcPts val="0"/>
                        </a:spcAft>
                      </a:pPr>
                      <a:r>
                        <a:rPr lang="en-US" sz="900" b="1" dirty="0">
                          <a:effectLst/>
                        </a:rPr>
                        <a:t>Product quality assessment not done or done internally and information not available</a:t>
                      </a:r>
                      <a:endParaRPr lang="en-US" sz="900" b="1" dirty="0">
                        <a:effectLst/>
                        <a:latin typeface="Calibri" panose="020F0502020204030204" pitchFamily="34" charset="0"/>
                        <a:ea typeface="SimSun" panose="02010600030101010101" pitchFamily="2" charset="-122"/>
                        <a:cs typeface="Times New Roman" panose="02020603050405020304" pitchFamily="18" charset="0"/>
                      </a:endParaRPr>
                    </a:p>
                  </a:txBody>
                  <a:tcPr marL="31501" marR="31501" marT="31501" marB="31501"/>
                </a:tc>
                <a:tc>
                  <a:txBody>
                    <a:bodyPr/>
                    <a:lstStyle/>
                    <a:p>
                      <a:pPr marL="0" marR="0" algn="ctr">
                        <a:lnSpc>
                          <a:spcPct val="115000"/>
                        </a:lnSpc>
                        <a:spcBef>
                          <a:spcPts val="0"/>
                        </a:spcBef>
                        <a:spcAft>
                          <a:spcPts val="0"/>
                        </a:spcAft>
                      </a:pPr>
                      <a:r>
                        <a:rPr lang="en-US" sz="900" b="1" dirty="0">
                          <a:effectLst/>
                        </a:rPr>
                        <a:t>Assessed by Principal Investigator (PI) or data producer; Assessment results available online</a:t>
                      </a:r>
                      <a:endParaRPr lang="en-US" sz="900" b="1" dirty="0">
                        <a:effectLst/>
                        <a:latin typeface="Calibri" panose="020F0502020204030204" pitchFamily="34" charset="0"/>
                        <a:ea typeface="SimSun" panose="02010600030101010101" pitchFamily="2" charset="-122"/>
                        <a:cs typeface="Times New Roman" panose="02020603050405020304" pitchFamily="18" charset="0"/>
                      </a:endParaRPr>
                    </a:p>
                  </a:txBody>
                  <a:tcPr marL="31501" marR="31501" marT="31501" marB="31501"/>
                </a:tc>
                <a:tc>
                  <a:txBody>
                    <a:bodyPr/>
                    <a:lstStyle/>
                    <a:p>
                      <a:pPr marL="0" marR="0" algn="ctr">
                        <a:lnSpc>
                          <a:spcPct val="115000"/>
                        </a:lnSpc>
                        <a:spcBef>
                          <a:spcPts val="0"/>
                        </a:spcBef>
                        <a:spcAft>
                          <a:spcPts val="0"/>
                        </a:spcAft>
                      </a:pPr>
                      <a:r>
                        <a:rPr lang="en-US" sz="900" b="1" dirty="0">
                          <a:effectLst/>
                        </a:rPr>
                        <a:t>Level 2 + Product validation and evaluation done by PI published in peer-reviewed journal</a:t>
                      </a:r>
                      <a:endParaRPr lang="en-US" sz="900" b="1" dirty="0">
                        <a:effectLst/>
                        <a:latin typeface="Calibri" panose="020F0502020204030204" pitchFamily="34" charset="0"/>
                        <a:ea typeface="SimSun" panose="02010600030101010101" pitchFamily="2" charset="-122"/>
                        <a:cs typeface="Times New Roman" panose="02020603050405020304" pitchFamily="18" charset="0"/>
                      </a:endParaRPr>
                    </a:p>
                  </a:txBody>
                  <a:tcPr marL="31501" marR="31501" marT="31501" marB="31501"/>
                </a:tc>
                <a:tc>
                  <a:txBody>
                    <a:bodyPr/>
                    <a:lstStyle/>
                    <a:p>
                      <a:pPr marL="0" marR="0" algn="ctr">
                        <a:lnSpc>
                          <a:spcPct val="115000"/>
                        </a:lnSpc>
                        <a:spcBef>
                          <a:spcPts val="0"/>
                        </a:spcBef>
                        <a:spcAft>
                          <a:spcPts val="0"/>
                        </a:spcAft>
                      </a:pPr>
                      <a:r>
                        <a:rPr lang="en-US" sz="900" b="1" dirty="0">
                          <a:effectLst/>
                        </a:rPr>
                        <a:t>Level 3 + Independent product validation and evaluation published in peer-reviewed journal</a:t>
                      </a:r>
                      <a:endParaRPr lang="en-US" sz="900" b="1" dirty="0">
                        <a:effectLst/>
                        <a:latin typeface="Calibri" panose="020F0502020204030204" pitchFamily="34" charset="0"/>
                        <a:ea typeface="SimSun" panose="02010600030101010101" pitchFamily="2" charset="-122"/>
                        <a:cs typeface="Times New Roman" panose="02020603050405020304" pitchFamily="18" charset="0"/>
                      </a:endParaRPr>
                    </a:p>
                  </a:txBody>
                  <a:tcPr marL="31501" marR="31501" marT="31501" marB="31501"/>
                </a:tc>
                <a:tc>
                  <a:txBody>
                    <a:bodyPr/>
                    <a:lstStyle/>
                    <a:p>
                      <a:pPr marL="0" marR="0" algn="ctr">
                        <a:lnSpc>
                          <a:spcPct val="115000"/>
                        </a:lnSpc>
                        <a:spcBef>
                          <a:spcPts val="0"/>
                        </a:spcBef>
                        <a:spcAft>
                          <a:spcPts val="0"/>
                        </a:spcAft>
                      </a:pPr>
                      <a:r>
                        <a:rPr lang="en-US" sz="900" b="1" dirty="0">
                          <a:effectLst/>
                        </a:rPr>
                        <a:t>Level 4 +</a:t>
                      </a:r>
                    </a:p>
                    <a:p>
                      <a:pPr marL="0" marR="0" algn="ctr">
                        <a:lnSpc>
                          <a:spcPct val="115000"/>
                        </a:lnSpc>
                        <a:spcBef>
                          <a:spcPts val="400"/>
                        </a:spcBef>
                        <a:spcAft>
                          <a:spcPts val="0"/>
                        </a:spcAft>
                      </a:pPr>
                      <a:r>
                        <a:rPr lang="en-US" sz="900" b="1" dirty="0">
                          <a:effectLst/>
                        </a:rPr>
                        <a:t>The complete product provenance is captured and publicly available</a:t>
                      </a:r>
                      <a:endParaRPr lang="en-US" sz="900" b="1" dirty="0">
                        <a:effectLst/>
                        <a:latin typeface="Calibri" panose="020F0502020204030204" pitchFamily="34" charset="0"/>
                        <a:ea typeface="SimSun" panose="02010600030101010101" pitchFamily="2" charset="-122"/>
                        <a:cs typeface="Times New Roman" panose="02020603050405020304" pitchFamily="18" charset="0"/>
                      </a:endParaRPr>
                    </a:p>
                  </a:txBody>
                  <a:tcPr marL="31501" marR="31501" marT="31501" marB="31501"/>
                </a:tc>
                <a:extLst>
                  <a:ext uri="{0D108BD9-81ED-4DB2-BD59-A6C34878D82A}">
                    <a16:rowId xmlns:a16="http://schemas.microsoft.com/office/drawing/2014/main" val="644980443"/>
                  </a:ext>
                </a:extLst>
              </a:tr>
              <a:tr h="1372174">
                <a:tc>
                  <a:txBody>
                    <a:bodyPr/>
                    <a:lstStyle/>
                    <a:p>
                      <a:pPr marL="0" marR="0" algn="ctr">
                        <a:lnSpc>
                          <a:spcPct val="115000"/>
                        </a:lnSpc>
                        <a:spcBef>
                          <a:spcPts val="0"/>
                        </a:spcBef>
                        <a:spcAft>
                          <a:spcPts val="0"/>
                        </a:spcAft>
                      </a:pPr>
                      <a:r>
                        <a:rPr lang="en-US" sz="1400" dirty="0">
                          <a:effectLst/>
                        </a:rPr>
                        <a:t>Uncertainty Analysis</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31501" marR="31501" marT="31501" marB="31501" anchor="ctr"/>
                </a:tc>
                <a:tc>
                  <a:txBody>
                    <a:bodyPr/>
                    <a:lstStyle/>
                    <a:p>
                      <a:pPr marL="0" marR="0" algn="ctr">
                        <a:lnSpc>
                          <a:spcPct val="115000"/>
                        </a:lnSpc>
                        <a:spcBef>
                          <a:spcPts val="0"/>
                        </a:spcBef>
                        <a:spcAft>
                          <a:spcPts val="0"/>
                        </a:spcAft>
                      </a:pPr>
                      <a:r>
                        <a:rPr lang="en-US" sz="1400" b="1" dirty="0">
                          <a:solidFill>
                            <a:srgbClr val="002060"/>
                          </a:solidFill>
                          <a:effectLst/>
                        </a:rPr>
                        <a:t>Uncertainty estimates not available</a:t>
                      </a:r>
                      <a:endParaRPr lang="en-US" sz="1400" b="1" dirty="0">
                        <a:solidFill>
                          <a:srgbClr val="002060"/>
                        </a:solidFill>
                        <a:effectLst/>
                        <a:latin typeface="Calibri" panose="020F0502020204030204" pitchFamily="34" charset="0"/>
                        <a:ea typeface="SimSun" panose="02010600030101010101" pitchFamily="2" charset="-122"/>
                        <a:cs typeface="Times New Roman" panose="02020603050405020304" pitchFamily="18" charset="0"/>
                      </a:endParaRPr>
                    </a:p>
                  </a:txBody>
                  <a:tcPr marL="31501" marR="31501" marT="31501" marB="31501" anchor="ctr"/>
                </a:tc>
                <a:tc>
                  <a:txBody>
                    <a:bodyPr/>
                    <a:lstStyle/>
                    <a:p>
                      <a:pPr marL="0" marR="0" algn="ctr">
                        <a:lnSpc>
                          <a:spcPct val="115000"/>
                        </a:lnSpc>
                        <a:spcBef>
                          <a:spcPts val="0"/>
                        </a:spcBef>
                        <a:spcAft>
                          <a:spcPts val="0"/>
                        </a:spcAft>
                      </a:pPr>
                      <a:r>
                        <a:rPr lang="en-US" sz="1400" b="1" dirty="0">
                          <a:solidFill>
                            <a:srgbClr val="002060"/>
                          </a:solidFill>
                          <a:effectLst/>
                        </a:rPr>
                        <a:t>Uncertainty estimates presented without explanation</a:t>
                      </a:r>
                      <a:endParaRPr lang="en-US" sz="1400" b="1" dirty="0">
                        <a:solidFill>
                          <a:srgbClr val="002060"/>
                        </a:solidFill>
                        <a:effectLst/>
                        <a:latin typeface="Calibri" panose="020F0502020204030204" pitchFamily="34" charset="0"/>
                        <a:ea typeface="SimSun" panose="02010600030101010101" pitchFamily="2" charset="-122"/>
                        <a:cs typeface="Times New Roman" panose="02020603050405020304" pitchFamily="18" charset="0"/>
                      </a:endParaRPr>
                    </a:p>
                  </a:txBody>
                  <a:tcPr marL="31501" marR="31501" marT="31501" marB="31501" anchor="ctr"/>
                </a:tc>
                <a:tc>
                  <a:txBody>
                    <a:bodyPr/>
                    <a:lstStyle/>
                    <a:p>
                      <a:pPr marL="0" marR="0" algn="ctr">
                        <a:lnSpc>
                          <a:spcPct val="115000"/>
                        </a:lnSpc>
                        <a:spcBef>
                          <a:spcPts val="0"/>
                        </a:spcBef>
                        <a:spcAft>
                          <a:spcPts val="0"/>
                        </a:spcAft>
                      </a:pPr>
                      <a:r>
                        <a:rPr lang="en-US" sz="1400" b="1" dirty="0">
                          <a:solidFill>
                            <a:srgbClr val="002060"/>
                          </a:solidFill>
                          <a:effectLst/>
                        </a:rPr>
                        <a:t>Uncertainty estimates presented with partial explanation</a:t>
                      </a:r>
                      <a:endParaRPr lang="en-US" sz="1400" b="1" dirty="0">
                        <a:solidFill>
                          <a:srgbClr val="002060"/>
                        </a:solidFill>
                        <a:effectLst/>
                        <a:latin typeface="Calibri" panose="020F0502020204030204" pitchFamily="34" charset="0"/>
                        <a:ea typeface="SimSun" panose="02010600030101010101" pitchFamily="2" charset="-122"/>
                        <a:cs typeface="Times New Roman" panose="02020603050405020304" pitchFamily="18" charset="0"/>
                      </a:endParaRPr>
                    </a:p>
                  </a:txBody>
                  <a:tcPr marL="31501" marR="31501" marT="31501" marB="31501" anchor="ctr"/>
                </a:tc>
                <a:tc>
                  <a:txBody>
                    <a:bodyPr/>
                    <a:lstStyle/>
                    <a:p>
                      <a:pPr marL="0" marR="0" algn="ctr">
                        <a:lnSpc>
                          <a:spcPct val="115000"/>
                        </a:lnSpc>
                        <a:spcBef>
                          <a:spcPts val="0"/>
                        </a:spcBef>
                        <a:spcAft>
                          <a:spcPts val="0"/>
                        </a:spcAft>
                      </a:pPr>
                      <a:r>
                        <a:rPr lang="en-US" sz="1400" b="1" dirty="0">
                          <a:solidFill>
                            <a:srgbClr val="002060"/>
                          </a:solidFill>
                          <a:effectLst/>
                        </a:rPr>
                        <a:t>Full uncertainty budget available with all assumptions; </a:t>
                      </a:r>
                    </a:p>
                    <a:p>
                      <a:pPr marL="0" marR="0" algn="ctr">
                        <a:lnSpc>
                          <a:spcPct val="115000"/>
                        </a:lnSpc>
                        <a:spcBef>
                          <a:spcPts val="0"/>
                        </a:spcBef>
                        <a:spcAft>
                          <a:spcPts val="0"/>
                        </a:spcAft>
                      </a:pPr>
                      <a:r>
                        <a:rPr lang="en-US" sz="1400" b="1" dirty="0">
                          <a:solidFill>
                            <a:srgbClr val="002060"/>
                          </a:solidFill>
                          <a:effectLst/>
                        </a:rPr>
                        <a:t>Estimates of accuracy of trend available</a:t>
                      </a:r>
                      <a:endParaRPr lang="en-US" sz="1400" b="1" dirty="0">
                        <a:solidFill>
                          <a:srgbClr val="002060"/>
                        </a:solidFill>
                        <a:effectLst/>
                        <a:latin typeface="Calibri" panose="020F0502020204030204" pitchFamily="34" charset="0"/>
                        <a:ea typeface="SimSun" panose="02010600030101010101" pitchFamily="2" charset="-122"/>
                        <a:cs typeface="Times New Roman" panose="02020603050405020304" pitchFamily="18" charset="0"/>
                      </a:endParaRPr>
                    </a:p>
                  </a:txBody>
                  <a:tcPr marL="31501" marR="31501" marT="31501" marB="31501" anchor="ctr"/>
                </a:tc>
                <a:tc>
                  <a:txBody>
                    <a:bodyPr/>
                    <a:lstStyle/>
                    <a:p>
                      <a:pPr marL="0" marR="0" algn="ctr">
                        <a:lnSpc>
                          <a:spcPct val="115000"/>
                        </a:lnSpc>
                        <a:spcBef>
                          <a:spcPts val="0"/>
                        </a:spcBef>
                        <a:spcAft>
                          <a:spcPts val="0"/>
                        </a:spcAft>
                      </a:pPr>
                      <a:r>
                        <a:rPr lang="en-US" sz="1400" b="1" dirty="0">
                          <a:solidFill>
                            <a:srgbClr val="002060"/>
                          </a:solidFill>
                          <a:effectLst/>
                        </a:rPr>
                        <a:t>Full uncertainty assessment published in peer reviewed journal</a:t>
                      </a:r>
                      <a:endParaRPr lang="en-US" sz="1400" b="1" dirty="0">
                        <a:solidFill>
                          <a:srgbClr val="002060"/>
                        </a:solidFill>
                        <a:effectLst/>
                        <a:latin typeface="Calibri" panose="020F0502020204030204" pitchFamily="34" charset="0"/>
                        <a:ea typeface="SimSun" panose="02010600030101010101" pitchFamily="2" charset="-122"/>
                        <a:cs typeface="Times New Roman" panose="02020603050405020304" pitchFamily="18" charset="0"/>
                      </a:endParaRPr>
                    </a:p>
                  </a:txBody>
                  <a:tcPr marL="31501" marR="31501" marT="31501" marB="31501" anchor="ctr"/>
                </a:tc>
                <a:extLst>
                  <a:ext uri="{0D108BD9-81ED-4DB2-BD59-A6C34878D82A}">
                    <a16:rowId xmlns:a16="http://schemas.microsoft.com/office/drawing/2014/main" val="4054490351"/>
                  </a:ext>
                </a:extLst>
              </a:tr>
              <a:tr h="623444">
                <a:tc>
                  <a:txBody>
                    <a:bodyPr/>
                    <a:lstStyle/>
                    <a:p>
                      <a:pPr marL="0" marR="0" algn="ctr">
                        <a:lnSpc>
                          <a:spcPct val="115000"/>
                        </a:lnSpc>
                        <a:spcBef>
                          <a:spcPts val="0"/>
                        </a:spcBef>
                        <a:spcAft>
                          <a:spcPts val="0"/>
                        </a:spcAft>
                      </a:pPr>
                      <a:r>
                        <a:rPr lang="en-US" sz="1400" dirty="0">
                          <a:effectLst/>
                        </a:rPr>
                        <a:t>Data Integrity</a:t>
                      </a:r>
                    </a:p>
                    <a:p>
                      <a:pPr marL="0" marR="0" algn="ctr">
                        <a:lnSpc>
                          <a:spcPct val="115000"/>
                        </a:lnSpc>
                        <a:spcBef>
                          <a:spcPts val="0"/>
                        </a:spcBef>
                        <a:spcAft>
                          <a:spcPts val="0"/>
                        </a:spcAft>
                      </a:pPr>
                      <a:r>
                        <a:rPr lang="en-US" sz="1400" dirty="0">
                          <a:effectLst/>
                        </a:rPr>
                        <a:t> </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31501" marR="31501" marT="31501" marB="31501" anchor="ctr"/>
                </a:tc>
                <a:tc>
                  <a:txBody>
                    <a:bodyPr/>
                    <a:lstStyle/>
                    <a:p>
                      <a:pPr marL="0" marR="0" algn="ctr">
                        <a:lnSpc>
                          <a:spcPct val="115000"/>
                        </a:lnSpc>
                        <a:spcBef>
                          <a:spcPts val="0"/>
                        </a:spcBef>
                        <a:spcAft>
                          <a:spcPts val="0"/>
                        </a:spcAft>
                      </a:pPr>
                      <a:r>
                        <a:rPr lang="en-US" sz="900" b="1" dirty="0">
                          <a:effectLst/>
                        </a:rPr>
                        <a:t>Unknown or no data integrity check</a:t>
                      </a:r>
                      <a:endParaRPr lang="en-US" sz="900" b="1" dirty="0">
                        <a:effectLst/>
                        <a:latin typeface="Calibri" panose="020F0502020204030204" pitchFamily="34" charset="0"/>
                        <a:ea typeface="SimSun" panose="02010600030101010101" pitchFamily="2" charset="-122"/>
                        <a:cs typeface="Times New Roman" panose="02020603050405020304" pitchFamily="18" charset="0"/>
                      </a:endParaRPr>
                    </a:p>
                  </a:txBody>
                  <a:tcPr marL="31501" marR="31501" marT="31501" marB="31501" anchor="ctr"/>
                </a:tc>
                <a:tc>
                  <a:txBody>
                    <a:bodyPr/>
                    <a:lstStyle/>
                    <a:p>
                      <a:pPr marL="0" marR="0" algn="ctr">
                        <a:lnSpc>
                          <a:spcPct val="115000"/>
                        </a:lnSpc>
                        <a:spcBef>
                          <a:spcPts val="0"/>
                        </a:spcBef>
                        <a:spcAft>
                          <a:spcPts val="0"/>
                        </a:spcAft>
                      </a:pPr>
                      <a:r>
                        <a:rPr lang="en-US" sz="900" b="1" dirty="0">
                          <a:effectLst/>
                        </a:rPr>
                        <a:t>Random data integrity check.</a:t>
                      </a:r>
                      <a:endParaRPr lang="en-US" sz="900" b="1" dirty="0">
                        <a:effectLst/>
                        <a:latin typeface="Calibri" panose="020F0502020204030204" pitchFamily="34" charset="0"/>
                        <a:ea typeface="SimSun" panose="02010600030101010101" pitchFamily="2" charset="-122"/>
                        <a:cs typeface="Times New Roman" panose="02020603050405020304" pitchFamily="18" charset="0"/>
                      </a:endParaRPr>
                    </a:p>
                  </a:txBody>
                  <a:tcPr marL="31501" marR="31501" marT="31501" marB="31501" anchor="ctr"/>
                </a:tc>
                <a:tc>
                  <a:txBody>
                    <a:bodyPr/>
                    <a:lstStyle/>
                    <a:p>
                      <a:pPr marL="0" marR="0" algn="ctr">
                        <a:lnSpc>
                          <a:spcPct val="115000"/>
                        </a:lnSpc>
                        <a:spcBef>
                          <a:spcPts val="0"/>
                        </a:spcBef>
                        <a:spcAft>
                          <a:spcPts val="0"/>
                        </a:spcAft>
                      </a:pPr>
                      <a:r>
                        <a:rPr lang="en-US" sz="900" b="1" dirty="0">
                          <a:effectLst/>
                        </a:rPr>
                        <a:t>Data integrity verified systematically but methodology not commonly known.</a:t>
                      </a:r>
                      <a:endParaRPr lang="en-US" sz="900" b="1" dirty="0">
                        <a:effectLst/>
                        <a:latin typeface="Calibri" panose="020F0502020204030204" pitchFamily="34" charset="0"/>
                        <a:ea typeface="SimSun" panose="02010600030101010101" pitchFamily="2" charset="-122"/>
                        <a:cs typeface="Times New Roman" panose="02020603050405020304" pitchFamily="18" charset="0"/>
                      </a:endParaRPr>
                    </a:p>
                  </a:txBody>
                  <a:tcPr marL="31501" marR="31501" marT="31501" marB="31501" anchor="ctr"/>
                </a:tc>
                <a:tc>
                  <a:txBody>
                    <a:bodyPr/>
                    <a:lstStyle/>
                    <a:p>
                      <a:pPr marL="0" marR="0" algn="ctr">
                        <a:lnSpc>
                          <a:spcPct val="115000"/>
                        </a:lnSpc>
                        <a:spcBef>
                          <a:spcPts val="0"/>
                        </a:spcBef>
                        <a:spcAft>
                          <a:spcPts val="0"/>
                        </a:spcAft>
                      </a:pPr>
                      <a:r>
                        <a:rPr lang="en-US" sz="900" b="1" dirty="0">
                          <a:effectLst/>
                        </a:rPr>
                        <a:t>Data integrity systematically verified and following well known practices but not necessarily consistent across platforms.</a:t>
                      </a:r>
                      <a:endParaRPr lang="en-US" sz="900" b="1" dirty="0">
                        <a:effectLst/>
                        <a:latin typeface="Calibri" panose="020F0502020204030204" pitchFamily="34" charset="0"/>
                        <a:ea typeface="SimSun" panose="02010600030101010101" pitchFamily="2" charset="-122"/>
                        <a:cs typeface="Times New Roman" panose="02020603050405020304" pitchFamily="18" charset="0"/>
                      </a:endParaRPr>
                    </a:p>
                  </a:txBody>
                  <a:tcPr marL="31501" marR="31501" marT="31501" marB="31501" anchor="ctr"/>
                </a:tc>
                <a:tc>
                  <a:txBody>
                    <a:bodyPr/>
                    <a:lstStyle/>
                    <a:p>
                      <a:pPr marL="0" marR="0" algn="ctr">
                        <a:lnSpc>
                          <a:spcPct val="115000"/>
                        </a:lnSpc>
                        <a:spcBef>
                          <a:spcPts val="0"/>
                        </a:spcBef>
                        <a:spcAft>
                          <a:spcPts val="0"/>
                        </a:spcAft>
                      </a:pPr>
                      <a:r>
                        <a:rPr lang="en-US" sz="900" b="1" dirty="0">
                          <a:effectLst/>
                        </a:rPr>
                        <a:t>All steps in data integrity check systematically verified and adhering to well-known practices and reported.</a:t>
                      </a:r>
                      <a:endParaRPr lang="en-US" sz="900" b="1" dirty="0">
                        <a:effectLst/>
                        <a:latin typeface="Calibri" panose="020F0502020204030204" pitchFamily="34" charset="0"/>
                        <a:ea typeface="SimSun" panose="02010600030101010101" pitchFamily="2" charset="-122"/>
                        <a:cs typeface="Times New Roman" panose="02020603050405020304" pitchFamily="18" charset="0"/>
                      </a:endParaRPr>
                    </a:p>
                  </a:txBody>
                  <a:tcPr marL="31501" marR="31501" marT="31501" marB="31501" anchor="ctr"/>
                </a:tc>
                <a:extLst>
                  <a:ext uri="{0D108BD9-81ED-4DB2-BD59-A6C34878D82A}">
                    <a16:rowId xmlns:a16="http://schemas.microsoft.com/office/drawing/2014/main" val="2425292424"/>
                  </a:ext>
                </a:extLst>
              </a:tr>
            </a:tbl>
          </a:graphicData>
        </a:graphic>
      </p:graphicFrame>
      <p:sp>
        <p:nvSpPr>
          <p:cNvPr id="4" name="TextBox 3">
            <a:extLst>
              <a:ext uri="{FF2B5EF4-FFF2-40B4-BE49-F238E27FC236}">
                <a16:creationId xmlns:a16="http://schemas.microsoft.com/office/drawing/2014/main" id="{74A474D4-B547-8B4D-86E7-567334D1BFC3}"/>
              </a:ext>
            </a:extLst>
          </p:cNvPr>
          <p:cNvSpPr txBox="1"/>
          <p:nvPr/>
        </p:nvSpPr>
        <p:spPr>
          <a:xfrm>
            <a:off x="2719751" y="6201507"/>
            <a:ext cx="4763933" cy="338554"/>
          </a:xfrm>
          <a:prstGeom prst="rect">
            <a:avLst/>
          </a:prstGeom>
          <a:noFill/>
        </p:spPr>
        <p:txBody>
          <a:bodyPr wrap="none" rtlCol="0">
            <a:spAutoFit/>
          </a:bodyPr>
          <a:lstStyle/>
          <a:p>
            <a:r>
              <a:rPr lang="en-US" sz="1600" dirty="0"/>
              <a:t>(Definitions on Uncertainty Analysis: GCOS secretariat) </a:t>
            </a:r>
          </a:p>
        </p:txBody>
      </p:sp>
    </p:spTree>
    <p:extLst>
      <p:ext uri="{BB962C8B-B14F-4D97-AF65-F5344CB8AC3E}">
        <p14:creationId xmlns:p14="http://schemas.microsoft.com/office/powerpoint/2010/main" val="3229175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259AF2F-52C6-9B46-B8B2-0579234AE62E}" type="slidenum">
              <a:rPr lang="en-US" smtClean="0"/>
              <a:t>11</a:t>
            </a:fld>
            <a:endParaRPr lang="en-US"/>
          </a:p>
        </p:txBody>
      </p:sp>
      <p:sp>
        <p:nvSpPr>
          <p:cNvPr id="3" name="TextBox 2">
            <a:extLst>
              <a:ext uri="{FF2B5EF4-FFF2-40B4-BE49-F238E27FC236}">
                <a16:creationId xmlns:a16="http://schemas.microsoft.com/office/drawing/2014/main" id="{7A6309BB-1E1F-C646-8AEF-80AD99C0EF18}"/>
              </a:ext>
            </a:extLst>
          </p:cNvPr>
          <p:cNvSpPr txBox="1"/>
          <p:nvPr/>
        </p:nvSpPr>
        <p:spPr>
          <a:xfrm>
            <a:off x="1549400" y="889000"/>
            <a:ext cx="7188200" cy="2756588"/>
          </a:xfrm>
          <a:prstGeom prst="rect">
            <a:avLst/>
          </a:prstGeom>
          <a:noFill/>
        </p:spPr>
        <p:txBody>
          <a:bodyPr wrap="square" rtlCol="0">
            <a:spAutoFit/>
          </a:bodyPr>
          <a:lstStyle/>
          <a:p>
            <a:pPr marL="480060" indent="-342900">
              <a:lnSpc>
                <a:spcPct val="114000"/>
              </a:lnSpc>
              <a:buFont typeface="Wingdings" pitchFamily="2" charset="2"/>
              <a:buChar char="§"/>
            </a:pPr>
            <a:r>
              <a:rPr lang="en-US" sz="2400" b="1" dirty="0">
                <a:solidFill>
                  <a:srgbClr val="000090"/>
                </a:solidFill>
              </a:rPr>
              <a:t>SMM-CD and Guidance Booklet </a:t>
            </a:r>
            <a:endParaRPr lang="en-US" sz="2000" b="1" dirty="0">
              <a:solidFill>
                <a:srgbClr val="0070C0"/>
              </a:solidFill>
            </a:endParaRPr>
          </a:p>
          <a:p>
            <a:pPr marL="937260" lvl="1" indent="-342900">
              <a:lnSpc>
                <a:spcPct val="114000"/>
              </a:lnSpc>
              <a:buFont typeface="Wingdings" pitchFamily="2" charset="2"/>
              <a:buChar char="Ø"/>
            </a:pPr>
            <a:r>
              <a:rPr lang="en-US" sz="2000" b="1" dirty="0">
                <a:solidFill>
                  <a:srgbClr val="0070C0"/>
                </a:solidFill>
              </a:rPr>
              <a:t>Internal IEG-CDM team review</a:t>
            </a:r>
          </a:p>
          <a:p>
            <a:pPr marL="937260" lvl="1" indent="-342900">
              <a:lnSpc>
                <a:spcPct val="114000"/>
              </a:lnSpc>
              <a:spcAft>
                <a:spcPts val="400"/>
              </a:spcAft>
              <a:buFont typeface="Wingdings" pitchFamily="2" charset="2"/>
              <a:buChar char="Ø"/>
            </a:pPr>
            <a:r>
              <a:rPr lang="en-US" sz="2000" b="1" dirty="0">
                <a:solidFill>
                  <a:srgbClr val="0070C0"/>
                </a:solidFill>
              </a:rPr>
              <a:t>External community-wide reviews:</a:t>
            </a:r>
          </a:p>
          <a:p>
            <a:pPr marL="1394460" lvl="2" indent="-342900">
              <a:lnSpc>
                <a:spcPct val="114000"/>
              </a:lnSpc>
              <a:spcAft>
                <a:spcPts val="400"/>
              </a:spcAft>
              <a:buFont typeface="Wingdings" pitchFamily="2" charset="2"/>
              <a:buChar char="ü"/>
            </a:pPr>
            <a:r>
              <a:rPr lang="en-US" sz="1600" b="1" dirty="0"/>
              <a:t>Invited international domain experts (science, data management and stewardship, technology);</a:t>
            </a:r>
          </a:p>
          <a:p>
            <a:pPr marL="1394460" lvl="2" indent="-342900">
              <a:lnSpc>
                <a:spcPct val="114000"/>
              </a:lnSpc>
              <a:spcAft>
                <a:spcPts val="400"/>
              </a:spcAft>
              <a:buFont typeface="Wingdings" pitchFamily="2" charset="2"/>
              <a:buChar char="ü"/>
            </a:pPr>
            <a:r>
              <a:rPr lang="en-US" sz="1600" b="1" dirty="0"/>
              <a:t>GCOS secretariat;</a:t>
            </a:r>
          </a:p>
          <a:p>
            <a:pPr marL="1394460" lvl="2" indent="-342900">
              <a:lnSpc>
                <a:spcPct val="114000"/>
              </a:lnSpc>
              <a:spcAft>
                <a:spcPts val="600"/>
              </a:spcAft>
              <a:buFont typeface="Wingdings" pitchFamily="2" charset="2"/>
              <a:buChar char="ü"/>
            </a:pPr>
            <a:r>
              <a:rPr lang="en-US" sz="1600" b="1" dirty="0"/>
              <a:t>ESIP (Earth Science Information Partner) community – a working session at the ESIP 2018 summer meeting in July 2018</a:t>
            </a:r>
          </a:p>
        </p:txBody>
      </p:sp>
      <p:pic>
        <p:nvPicPr>
          <p:cNvPr id="6" name="Picture 5">
            <a:extLst>
              <a:ext uri="{FF2B5EF4-FFF2-40B4-BE49-F238E27FC236}">
                <a16:creationId xmlns:a16="http://schemas.microsoft.com/office/drawing/2014/main" id="{CC56414A-C86F-DC46-A7CE-BE4ECDEDCAE5}"/>
              </a:ext>
            </a:extLst>
          </p:cNvPr>
          <p:cNvPicPr>
            <a:picLocks noChangeAspect="1"/>
          </p:cNvPicPr>
          <p:nvPr/>
        </p:nvPicPr>
        <p:blipFill rotWithShape="1">
          <a:blip r:embed="rId3"/>
          <a:srcRect l="3334" t="5392" r="2500" b="6307"/>
          <a:stretch/>
        </p:blipFill>
        <p:spPr>
          <a:xfrm>
            <a:off x="2387600" y="4190999"/>
            <a:ext cx="4330700" cy="2465561"/>
          </a:xfrm>
          <a:prstGeom prst="rect">
            <a:avLst/>
          </a:prstGeom>
        </p:spPr>
      </p:pic>
      <p:sp>
        <p:nvSpPr>
          <p:cNvPr id="7" name="Title 1">
            <a:extLst>
              <a:ext uri="{FF2B5EF4-FFF2-40B4-BE49-F238E27FC236}">
                <a16:creationId xmlns:a16="http://schemas.microsoft.com/office/drawing/2014/main" id="{881036E7-2866-0F41-8031-7D8C357E467D}"/>
              </a:ext>
            </a:extLst>
          </p:cNvPr>
          <p:cNvSpPr>
            <a:spLocks noGrp="1"/>
          </p:cNvSpPr>
          <p:nvPr>
            <p:ph type="title"/>
          </p:nvPr>
        </p:nvSpPr>
        <p:spPr>
          <a:xfrm>
            <a:off x="0" y="0"/>
            <a:ext cx="9144000" cy="825393"/>
          </a:xfrm>
          <a:solidFill>
            <a:schemeClr val="accent5">
              <a:lumMod val="20000"/>
              <a:lumOff val="80000"/>
            </a:schemeClr>
          </a:solidFill>
        </p:spPr>
        <p:txBody>
          <a:bodyPr>
            <a:normAutofit/>
          </a:bodyPr>
          <a:lstStyle/>
          <a:p>
            <a:r>
              <a:rPr lang="en-US" sz="4000" b="1">
                <a:solidFill>
                  <a:schemeClr val="tx2">
                    <a:lumMod val="50000"/>
                  </a:schemeClr>
                </a:solidFill>
              </a:rPr>
              <a:t>Outcomes</a:t>
            </a:r>
          </a:p>
        </p:txBody>
      </p:sp>
      <p:sp>
        <p:nvSpPr>
          <p:cNvPr id="8" name="TextBox 7">
            <a:extLst>
              <a:ext uri="{FF2B5EF4-FFF2-40B4-BE49-F238E27FC236}">
                <a16:creationId xmlns:a16="http://schemas.microsoft.com/office/drawing/2014/main" id="{3DA65D82-8E27-F143-AD93-AD7F4379D187}"/>
              </a:ext>
            </a:extLst>
          </p:cNvPr>
          <p:cNvSpPr txBox="1"/>
          <p:nvPr/>
        </p:nvSpPr>
        <p:spPr>
          <a:xfrm>
            <a:off x="1549400" y="3683000"/>
            <a:ext cx="7188200" cy="489365"/>
          </a:xfrm>
          <a:prstGeom prst="rect">
            <a:avLst/>
          </a:prstGeom>
          <a:noFill/>
        </p:spPr>
        <p:txBody>
          <a:bodyPr wrap="square" rtlCol="0">
            <a:spAutoFit/>
          </a:bodyPr>
          <a:lstStyle/>
          <a:p>
            <a:pPr marL="480060" indent="-342900">
              <a:lnSpc>
                <a:spcPct val="114000"/>
              </a:lnSpc>
              <a:spcAft>
                <a:spcPts val="600"/>
              </a:spcAft>
              <a:buFont typeface="Wingdings" pitchFamily="2" charset="2"/>
              <a:buChar char="§"/>
            </a:pPr>
            <a:r>
              <a:rPr lang="en-US" sz="2400" b="1">
                <a:solidFill>
                  <a:srgbClr val="000090"/>
                </a:solidFill>
              </a:rPr>
              <a:t>Self- Evaluation Template</a:t>
            </a:r>
            <a:endParaRPr lang="en-US" sz="2000">
              <a:solidFill>
                <a:srgbClr val="0070C0"/>
              </a:solidFill>
            </a:endParaRPr>
          </a:p>
        </p:txBody>
      </p:sp>
      <p:sp>
        <p:nvSpPr>
          <p:cNvPr id="4" name="TextBox 3">
            <a:extLst>
              <a:ext uri="{FF2B5EF4-FFF2-40B4-BE49-F238E27FC236}">
                <a16:creationId xmlns:a16="http://schemas.microsoft.com/office/drawing/2014/main" id="{0F3107A8-ED69-114D-9873-C041A082DECF}"/>
              </a:ext>
            </a:extLst>
          </p:cNvPr>
          <p:cNvSpPr txBox="1"/>
          <p:nvPr/>
        </p:nvSpPr>
        <p:spPr>
          <a:xfrm>
            <a:off x="2975676" y="4928463"/>
            <a:ext cx="1966500" cy="400110"/>
          </a:xfrm>
          <a:prstGeom prst="rect">
            <a:avLst/>
          </a:prstGeom>
          <a:solidFill>
            <a:schemeClr val="accent2">
              <a:lumMod val="40000"/>
              <a:lumOff val="60000"/>
            </a:schemeClr>
          </a:solidFill>
        </p:spPr>
        <p:txBody>
          <a:bodyPr wrap="none" rtlCol="0">
            <a:spAutoFit/>
          </a:bodyPr>
          <a:lstStyle/>
          <a:p>
            <a:r>
              <a:rPr lang="en-US" sz="2000" b="1"/>
              <a:t>Maturity Criteria</a:t>
            </a:r>
          </a:p>
        </p:txBody>
      </p:sp>
      <p:sp>
        <p:nvSpPr>
          <p:cNvPr id="9" name="TextBox 8">
            <a:extLst>
              <a:ext uri="{FF2B5EF4-FFF2-40B4-BE49-F238E27FC236}">
                <a16:creationId xmlns:a16="http://schemas.microsoft.com/office/drawing/2014/main" id="{59AF050A-53E3-D44B-B7FF-87BD6FDC9900}"/>
              </a:ext>
            </a:extLst>
          </p:cNvPr>
          <p:cNvSpPr txBox="1"/>
          <p:nvPr/>
        </p:nvSpPr>
        <p:spPr>
          <a:xfrm>
            <a:off x="5840279" y="4383453"/>
            <a:ext cx="3071245" cy="1406188"/>
          </a:xfrm>
          <a:prstGeom prst="leftArrow">
            <a:avLst/>
          </a:prstGeom>
          <a:solidFill>
            <a:schemeClr val="accent2">
              <a:lumMod val="40000"/>
              <a:lumOff val="60000"/>
            </a:schemeClr>
          </a:solidFill>
        </p:spPr>
        <p:txBody>
          <a:bodyPr wrap="square" rtlCol="0">
            <a:spAutoFit/>
          </a:bodyPr>
          <a:lstStyle/>
          <a:p>
            <a:pPr algn="ctr"/>
            <a:r>
              <a:rPr lang="en-US" sz="2000" b="1">
                <a:solidFill>
                  <a:schemeClr val="tx2">
                    <a:lumMod val="50000"/>
                  </a:schemeClr>
                </a:solidFill>
              </a:rPr>
              <a:t>Ratings, Justifications &amp; Comments</a:t>
            </a:r>
          </a:p>
        </p:txBody>
      </p:sp>
      <p:sp>
        <p:nvSpPr>
          <p:cNvPr id="10" name="TextBox 9">
            <a:extLst>
              <a:ext uri="{FF2B5EF4-FFF2-40B4-BE49-F238E27FC236}">
                <a16:creationId xmlns:a16="http://schemas.microsoft.com/office/drawing/2014/main" id="{3AB8EF3B-43A8-8D45-BD46-25D83C29B91D}"/>
              </a:ext>
            </a:extLst>
          </p:cNvPr>
          <p:cNvSpPr txBox="1"/>
          <p:nvPr/>
        </p:nvSpPr>
        <p:spPr>
          <a:xfrm>
            <a:off x="413289" y="4396371"/>
            <a:ext cx="2067299" cy="1406188"/>
          </a:xfrm>
          <a:prstGeom prst="rightArrow">
            <a:avLst/>
          </a:prstGeom>
          <a:solidFill>
            <a:schemeClr val="accent2">
              <a:lumMod val="40000"/>
              <a:lumOff val="60000"/>
            </a:schemeClr>
          </a:solidFill>
        </p:spPr>
        <p:txBody>
          <a:bodyPr wrap="square" rtlCol="0">
            <a:spAutoFit/>
          </a:bodyPr>
          <a:lstStyle/>
          <a:p>
            <a:pPr algn="ctr"/>
            <a:r>
              <a:rPr lang="en-US" sz="2000" b="1">
                <a:solidFill>
                  <a:schemeClr val="tx2">
                    <a:lumMod val="50000"/>
                  </a:schemeClr>
                </a:solidFill>
              </a:rPr>
              <a:t>Category &amp; Aspects</a:t>
            </a:r>
          </a:p>
        </p:txBody>
      </p:sp>
    </p:spTree>
    <p:extLst>
      <p:ext uri="{BB962C8B-B14F-4D97-AF65-F5344CB8AC3E}">
        <p14:creationId xmlns:p14="http://schemas.microsoft.com/office/powerpoint/2010/main" val="87054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259AF2F-52C6-9B46-B8B2-0579234AE62E}" type="slidenum">
              <a:rPr lang="en-US" smtClean="0"/>
              <a:t>12</a:t>
            </a:fld>
            <a:endParaRPr lang="en-US"/>
          </a:p>
        </p:txBody>
      </p:sp>
      <p:sp>
        <p:nvSpPr>
          <p:cNvPr id="3" name="TextBox 2">
            <a:extLst>
              <a:ext uri="{FF2B5EF4-FFF2-40B4-BE49-F238E27FC236}">
                <a16:creationId xmlns:a16="http://schemas.microsoft.com/office/drawing/2014/main" id="{7A6309BB-1E1F-C646-8AEF-80AD99C0EF18}"/>
              </a:ext>
            </a:extLst>
          </p:cNvPr>
          <p:cNvSpPr txBox="1"/>
          <p:nvPr/>
        </p:nvSpPr>
        <p:spPr>
          <a:xfrm>
            <a:off x="557939" y="1396146"/>
            <a:ext cx="8128861" cy="4268156"/>
          </a:xfrm>
          <a:prstGeom prst="rect">
            <a:avLst/>
          </a:prstGeom>
          <a:noFill/>
        </p:spPr>
        <p:txBody>
          <a:bodyPr wrap="square" rtlCol="0">
            <a:spAutoFit/>
          </a:bodyPr>
          <a:lstStyle/>
          <a:p>
            <a:pPr marL="480060" indent="-342900">
              <a:lnSpc>
                <a:spcPct val="114000"/>
              </a:lnSpc>
              <a:spcAft>
                <a:spcPts val="600"/>
              </a:spcAft>
              <a:buFont typeface="Wingdings" pitchFamily="2" charset="2"/>
              <a:buChar char="§"/>
            </a:pPr>
            <a:r>
              <a:rPr lang="en-US" sz="3200" b="1" dirty="0">
                <a:solidFill>
                  <a:schemeClr val="tx2">
                    <a:lumMod val="50000"/>
                  </a:schemeClr>
                </a:solidFill>
              </a:rPr>
              <a:t>SMM-CD documents have been baselined: </a:t>
            </a:r>
          </a:p>
          <a:p>
            <a:pPr marL="1051560" lvl="1" indent="-457200">
              <a:lnSpc>
                <a:spcPct val="114000"/>
              </a:lnSpc>
              <a:buFont typeface="Courier New" panose="02070309020205020404" pitchFamily="49" charset="0"/>
              <a:buChar char="o"/>
            </a:pPr>
            <a:r>
              <a:rPr lang="en-US" sz="2400" dirty="0" err="1">
                <a:solidFill>
                  <a:schemeClr val="tx2">
                    <a:lumMod val="50000"/>
                  </a:schemeClr>
                </a:solidFill>
              </a:rPr>
              <a:t>bit.ly</a:t>
            </a:r>
            <a:r>
              <a:rPr lang="en-US" sz="2400" dirty="0">
                <a:solidFill>
                  <a:schemeClr val="tx2">
                    <a:lumMod val="50000"/>
                  </a:schemeClr>
                </a:solidFill>
              </a:rPr>
              <a:t>/WMO-SMM-CD</a:t>
            </a:r>
          </a:p>
          <a:p>
            <a:pPr marL="1051560" lvl="1" indent="-457200">
              <a:lnSpc>
                <a:spcPct val="114000"/>
              </a:lnSpc>
              <a:buFont typeface="Courier New" panose="02070309020205020404" pitchFamily="49" charset="0"/>
              <a:buChar char="o"/>
            </a:pPr>
            <a:r>
              <a:rPr lang="en-US" sz="2400" dirty="0" err="1">
                <a:solidFill>
                  <a:schemeClr val="tx2">
                    <a:lumMod val="50000"/>
                  </a:schemeClr>
                </a:solidFill>
              </a:rPr>
              <a:t>bit.ly</a:t>
            </a:r>
            <a:r>
              <a:rPr lang="en-US" sz="2400" dirty="0">
                <a:solidFill>
                  <a:schemeClr val="tx2">
                    <a:lumMod val="50000"/>
                  </a:schemeClr>
                </a:solidFill>
              </a:rPr>
              <a:t>/SMM-CD-Manual</a:t>
            </a:r>
          </a:p>
          <a:p>
            <a:pPr marL="1051560" lvl="1" indent="-457200">
              <a:lnSpc>
                <a:spcPct val="114000"/>
              </a:lnSpc>
              <a:spcAft>
                <a:spcPts val="600"/>
              </a:spcAft>
              <a:buFont typeface="Courier New" panose="02070309020205020404" pitchFamily="49" charset="0"/>
              <a:buChar char="o"/>
            </a:pPr>
            <a:r>
              <a:rPr lang="en-US" sz="2400" dirty="0" err="1">
                <a:solidFill>
                  <a:schemeClr val="tx2">
                    <a:lumMod val="50000"/>
                  </a:schemeClr>
                </a:solidFill>
              </a:rPr>
              <a:t>bit.ly</a:t>
            </a:r>
            <a:r>
              <a:rPr lang="en-US" sz="2400" dirty="0">
                <a:solidFill>
                  <a:schemeClr val="tx2">
                    <a:lumMod val="50000"/>
                  </a:schemeClr>
                </a:solidFill>
              </a:rPr>
              <a:t>/SMM-CD-Template</a:t>
            </a:r>
          </a:p>
          <a:p>
            <a:pPr marL="475488" lvl="1" indent="-347472">
              <a:spcAft>
                <a:spcPts val="600"/>
              </a:spcAft>
              <a:buFont typeface="Wingdings" pitchFamily="2" charset="2"/>
              <a:buChar char="§"/>
            </a:pPr>
            <a:r>
              <a:rPr lang="en-US" sz="2800" b="1" dirty="0">
                <a:solidFill>
                  <a:schemeClr val="tx2">
                    <a:lumMod val="50000"/>
                  </a:schemeClr>
                </a:solidFill>
              </a:rPr>
              <a:t>The manual on the HQ-GDMFC was sent to WMO Members and all Technical Commissions for review and is on the WMO Cg-18 agenda for approval. The latest draft is available at:</a:t>
            </a:r>
          </a:p>
          <a:p>
            <a:pPr marL="1042416" lvl="2" indent="-457200">
              <a:lnSpc>
                <a:spcPct val="114000"/>
              </a:lnSpc>
              <a:spcAft>
                <a:spcPts val="600"/>
              </a:spcAft>
              <a:buFont typeface="Courier New" panose="02070309020205020404" pitchFamily="49" charset="0"/>
              <a:buChar char="o"/>
            </a:pPr>
            <a:r>
              <a:rPr lang="en-US" sz="2400" dirty="0" err="1">
                <a:solidFill>
                  <a:schemeClr val="tx2">
                    <a:lumMod val="50000"/>
                  </a:schemeClr>
                </a:solidFill>
              </a:rPr>
              <a:t>bit.ly</a:t>
            </a:r>
            <a:r>
              <a:rPr lang="en-US" sz="2400" dirty="0">
                <a:solidFill>
                  <a:schemeClr val="tx2">
                    <a:lumMod val="50000"/>
                  </a:schemeClr>
                </a:solidFill>
              </a:rPr>
              <a:t>/HQ-GDMFC-Manual </a:t>
            </a:r>
          </a:p>
        </p:txBody>
      </p:sp>
      <p:sp>
        <p:nvSpPr>
          <p:cNvPr id="6" name="Title 1">
            <a:extLst>
              <a:ext uri="{FF2B5EF4-FFF2-40B4-BE49-F238E27FC236}">
                <a16:creationId xmlns:a16="http://schemas.microsoft.com/office/drawing/2014/main" id="{6258908B-B854-EE44-AFEF-FD46B569648C}"/>
              </a:ext>
            </a:extLst>
          </p:cNvPr>
          <p:cNvSpPr>
            <a:spLocks noGrp="1"/>
          </p:cNvSpPr>
          <p:nvPr>
            <p:ph type="title"/>
          </p:nvPr>
        </p:nvSpPr>
        <p:spPr>
          <a:xfrm>
            <a:off x="0" y="0"/>
            <a:ext cx="9144000" cy="825393"/>
          </a:xfrm>
          <a:solidFill>
            <a:schemeClr val="accent5">
              <a:lumMod val="20000"/>
              <a:lumOff val="80000"/>
            </a:schemeClr>
          </a:solidFill>
        </p:spPr>
        <p:txBody>
          <a:bodyPr>
            <a:normAutofit/>
          </a:bodyPr>
          <a:lstStyle/>
          <a:p>
            <a:pPr>
              <a:spcAft>
                <a:spcPts val="600"/>
              </a:spcAft>
            </a:pPr>
            <a:r>
              <a:rPr lang="en-US" sz="4000" b="1">
                <a:solidFill>
                  <a:schemeClr val="tx2">
                    <a:lumMod val="50000"/>
                  </a:schemeClr>
                </a:solidFill>
              </a:rPr>
              <a:t>Current Status</a:t>
            </a:r>
          </a:p>
        </p:txBody>
      </p:sp>
    </p:spTree>
    <p:extLst>
      <p:ext uri="{BB962C8B-B14F-4D97-AF65-F5344CB8AC3E}">
        <p14:creationId xmlns:p14="http://schemas.microsoft.com/office/powerpoint/2010/main" val="4179510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259AF2F-52C6-9B46-B8B2-0579234AE62E}" type="slidenum">
              <a:rPr lang="en-US" smtClean="0"/>
              <a:t>13</a:t>
            </a:fld>
            <a:endParaRPr lang="en-US"/>
          </a:p>
        </p:txBody>
      </p:sp>
      <p:sp>
        <p:nvSpPr>
          <p:cNvPr id="3" name="TextBox 2">
            <a:extLst>
              <a:ext uri="{FF2B5EF4-FFF2-40B4-BE49-F238E27FC236}">
                <a16:creationId xmlns:a16="http://schemas.microsoft.com/office/drawing/2014/main" id="{7A6309BB-1E1F-C646-8AEF-80AD99C0EF18}"/>
              </a:ext>
            </a:extLst>
          </p:cNvPr>
          <p:cNvSpPr txBox="1"/>
          <p:nvPr/>
        </p:nvSpPr>
        <p:spPr>
          <a:xfrm>
            <a:off x="557939" y="924956"/>
            <a:ext cx="8291593" cy="1620957"/>
          </a:xfrm>
          <a:prstGeom prst="rect">
            <a:avLst/>
          </a:prstGeom>
          <a:noFill/>
        </p:spPr>
        <p:txBody>
          <a:bodyPr wrap="square" rtlCol="0">
            <a:spAutoFit/>
          </a:bodyPr>
          <a:lstStyle/>
          <a:p>
            <a:pPr marL="457200" indent="-320040">
              <a:spcAft>
                <a:spcPts val="400"/>
              </a:spcAft>
              <a:buFont typeface="Wingdings" pitchFamily="2" charset="2"/>
              <a:buChar char="§"/>
            </a:pPr>
            <a:r>
              <a:rPr lang="en-US" sz="2400" dirty="0">
                <a:solidFill>
                  <a:schemeClr val="tx2">
                    <a:lumMod val="50000"/>
                  </a:schemeClr>
                </a:solidFill>
              </a:rPr>
              <a:t>18 global datasets identified by IEG-CDM  have been assessed by dataset SMEs,</a:t>
            </a:r>
          </a:p>
          <a:p>
            <a:pPr marL="457200" indent="-320040">
              <a:spcAft>
                <a:spcPts val="400"/>
              </a:spcAft>
              <a:buFont typeface="Wingdings" pitchFamily="2" charset="2"/>
              <a:buChar char="§"/>
            </a:pPr>
            <a:r>
              <a:rPr lang="en-US" sz="2400" dirty="0">
                <a:solidFill>
                  <a:schemeClr val="tx2">
                    <a:lumMod val="50000"/>
                  </a:schemeClr>
                </a:solidFill>
              </a:rPr>
              <a:t>The assessments are currently under review by the WMO CCl Expert Team for Data Development and Stewardship (ET-DDS)</a:t>
            </a:r>
          </a:p>
        </p:txBody>
      </p:sp>
      <p:sp>
        <p:nvSpPr>
          <p:cNvPr id="6" name="Title 1">
            <a:extLst>
              <a:ext uri="{FF2B5EF4-FFF2-40B4-BE49-F238E27FC236}">
                <a16:creationId xmlns:a16="http://schemas.microsoft.com/office/drawing/2014/main" id="{6258908B-B854-EE44-AFEF-FD46B569648C}"/>
              </a:ext>
            </a:extLst>
          </p:cNvPr>
          <p:cNvSpPr>
            <a:spLocks noGrp="1"/>
          </p:cNvSpPr>
          <p:nvPr>
            <p:ph type="title"/>
          </p:nvPr>
        </p:nvSpPr>
        <p:spPr>
          <a:xfrm>
            <a:off x="0" y="0"/>
            <a:ext cx="9144000" cy="825393"/>
          </a:xfrm>
          <a:solidFill>
            <a:schemeClr val="accent5">
              <a:lumMod val="20000"/>
              <a:lumOff val="80000"/>
            </a:schemeClr>
          </a:solidFill>
        </p:spPr>
        <p:txBody>
          <a:bodyPr>
            <a:normAutofit/>
          </a:bodyPr>
          <a:lstStyle/>
          <a:p>
            <a:pPr>
              <a:spcAft>
                <a:spcPts val="600"/>
              </a:spcAft>
            </a:pPr>
            <a:r>
              <a:rPr lang="en-US" sz="4000" b="1">
                <a:solidFill>
                  <a:schemeClr val="tx2">
                    <a:lumMod val="50000"/>
                  </a:schemeClr>
                </a:solidFill>
              </a:rPr>
              <a:t>Current Status</a:t>
            </a:r>
          </a:p>
        </p:txBody>
      </p:sp>
      <p:graphicFrame>
        <p:nvGraphicFramePr>
          <p:cNvPr id="5" name="Content Placeholder 3">
            <a:extLst>
              <a:ext uri="{FF2B5EF4-FFF2-40B4-BE49-F238E27FC236}">
                <a16:creationId xmlns:a16="http://schemas.microsoft.com/office/drawing/2014/main" id="{326AC35B-165C-2849-A6C4-FCDF312ECA5D}"/>
              </a:ext>
            </a:extLst>
          </p:cNvPr>
          <p:cNvGraphicFramePr>
            <a:graphicFrameLocks noGrp="1"/>
          </p:cNvGraphicFramePr>
          <p:nvPr>
            <p:ph idx="1"/>
            <p:extLst>
              <p:ext uri="{D42A27DB-BD31-4B8C-83A1-F6EECF244321}">
                <p14:modId xmlns:p14="http://schemas.microsoft.com/office/powerpoint/2010/main" val="4182933013"/>
              </p:ext>
            </p:extLst>
          </p:nvPr>
        </p:nvGraphicFramePr>
        <p:xfrm>
          <a:off x="794113" y="2571484"/>
          <a:ext cx="7847227" cy="3095378"/>
        </p:xfrm>
        <a:graphic>
          <a:graphicData uri="http://schemas.openxmlformats.org/drawingml/2006/table">
            <a:tbl>
              <a:tblPr firstRow="1" firstCol="1" bandRow="1">
                <a:tableStyleId>{0660B408-B3CF-4A94-85FC-2B1E0A45F4A2}</a:tableStyleId>
              </a:tblPr>
              <a:tblGrid>
                <a:gridCol w="2338916">
                  <a:extLst>
                    <a:ext uri="{9D8B030D-6E8A-4147-A177-3AD203B41FA5}">
                      <a16:colId xmlns:a16="http://schemas.microsoft.com/office/drawing/2014/main" val="3289404555"/>
                    </a:ext>
                  </a:extLst>
                </a:gridCol>
                <a:gridCol w="1661400">
                  <a:extLst>
                    <a:ext uri="{9D8B030D-6E8A-4147-A177-3AD203B41FA5}">
                      <a16:colId xmlns:a16="http://schemas.microsoft.com/office/drawing/2014/main" val="2291348431"/>
                    </a:ext>
                  </a:extLst>
                </a:gridCol>
                <a:gridCol w="1628447">
                  <a:extLst>
                    <a:ext uri="{9D8B030D-6E8A-4147-A177-3AD203B41FA5}">
                      <a16:colId xmlns:a16="http://schemas.microsoft.com/office/drawing/2014/main" val="1558458718"/>
                    </a:ext>
                  </a:extLst>
                </a:gridCol>
                <a:gridCol w="2218464">
                  <a:extLst>
                    <a:ext uri="{9D8B030D-6E8A-4147-A177-3AD203B41FA5}">
                      <a16:colId xmlns:a16="http://schemas.microsoft.com/office/drawing/2014/main" val="1971624453"/>
                    </a:ext>
                  </a:extLst>
                </a:gridCol>
              </a:tblGrid>
              <a:tr h="1086116">
                <a:tc>
                  <a:txBody>
                    <a:bodyPr/>
                    <a:lstStyle/>
                    <a:p>
                      <a:pPr marL="0" marR="0" algn="ctr">
                        <a:lnSpc>
                          <a:spcPct val="115000"/>
                        </a:lnSpc>
                        <a:spcBef>
                          <a:spcPts val="0"/>
                        </a:spcBef>
                        <a:spcAft>
                          <a:spcPts val="1000"/>
                        </a:spcAft>
                      </a:pPr>
                      <a:r>
                        <a:rPr lang="en-US" sz="1800" dirty="0">
                          <a:effectLst/>
                        </a:rPr>
                        <a:t>Temperature and Precipitation (ECVs) and Climate Indices</a:t>
                      </a:r>
                      <a:endPar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solidFill>
                      <a:schemeClr val="tx2">
                        <a:lumMod val="60000"/>
                        <a:lumOff val="40000"/>
                      </a:schemeClr>
                    </a:solidFill>
                  </a:tcPr>
                </a:tc>
                <a:tc>
                  <a:txBody>
                    <a:bodyPr/>
                    <a:lstStyle/>
                    <a:p>
                      <a:pPr marL="0" marR="0" algn="ctr">
                        <a:lnSpc>
                          <a:spcPct val="115000"/>
                        </a:lnSpc>
                        <a:spcBef>
                          <a:spcPts val="0"/>
                        </a:spcBef>
                        <a:spcAft>
                          <a:spcPts val="1000"/>
                        </a:spcAft>
                      </a:pPr>
                      <a:r>
                        <a:rPr lang="en-US" sz="1800">
                          <a:effectLst/>
                        </a:rPr>
                        <a:t>Hydrology and Marine Data</a:t>
                      </a:r>
                      <a:endParaRPr lang="en-US" sz="18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2">
                        <a:lumMod val="60000"/>
                        <a:lumOff val="40000"/>
                      </a:schemeClr>
                    </a:solidFill>
                  </a:tcPr>
                </a:tc>
                <a:tc>
                  <a:txBody>
                    <a:bodyPr/>
                    <a:lstStyle/>
                    <a:p>
                      <a:pPr marL="0" marR="0" algn="ctr">
                        <a:lnSpc>
                          <a:spcPct val="115000"/>
                        </a:lnSpc>
                        <a:spcBef>
                          <a:spcPts val="0"/>
                        </a:spcBef>
                        <a:spcAft>
                          <a:spcPts val="1000"/>
                        </a:spcAft>
                      </a:pPr>
                      <a:r>
                        <a:rPr lang="en-US" sz="1800">
                          <a:effectLst/>
                        </a:rPr>
                        <a:t>Sea Level ECVs</a:t>
                      </a:r>
                      <a:endParaRPr lang="en-US" sz="18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2">
                        <a:lumMod val="60000"/>
                        <a:lumOff val="40000"/>
                      </a:schemeClr>
                    </a:solidFill>
                  </a:tcPr>
                </a:tc>
                <a:tc>
                  <a:txBody>
                    <a:bodyPr/>
                    <a:lstStyle/>
                    <a:p>
                      <a:pPr marL="0" marR="0" algn="ctr">
                        <a:lnSpc>
                          <a:spcPct val="115000"/>
                        </a:lnSpc>
                        <a:spcBef>
                          <a:spcPts val="0"/>
                        </a:spcBef>
                        <a:spcAft>
                          <a:spcPts val="1000"/>
                        </a:spcAft>
                      </a:pPr>
                      <a:r>
                        <a:rPr lang="en-US" sz="1800" dirty="0">
                          <a:effectLst/>
                        </a:rPr>
                        <a:t>Sea Ice &amp; Ice Sheets &amp; Glacier ECVs</a:t>
                      </a:r>
                      <a:endPar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solidFill>
                      <a:schemeClr val="tx2">
                        <a:lumMod val="60000"/>
                        <a:lumOff val="40000"/>
                      </a:schemeClr>
                    </a:solidFill>
                  </a:tcPr>
                </a:tc>
                <a:extLst>
                  <a:ext uri="{0D108BD9-81ED-4DB2-BD59-A6C34878D82A}">
                    <a16:rowId xmlns:a16="http://schemas.microsoft.com/office/drawing/2014/main" val="802403382"/>
                  </a:ext>
                </a:extLst>
              </a:tr>
              <a:tr h="334877">
                <a:tc>
                  <a:txBody>
                    <a:bodyPr/>
                    <a:lstStyle/>
                    <a:p>
                      <a:pPr marL="0" marR="0" algn="ctr">
                        <a:lnSpc>
                          <a:spcPct val="115000"/>
                        </a:lnSpc>
                        <a:spcBef>
                          <a:spcPts val="0"/>
                        </a:spcBef>
                        <a:spcAft>
                          <a:spcPts val="1000"/>
                        </a:spcAft>
                      </a:pPr>
                      <a:r>
                        <a:rPr lang="en-US" sz="1600" b="1" kern="1200" dirty="0" err="1">
                          <a:effectLst/>
                        </a:rPr>
                        <a:t>NOAAGlobalTemp</a:t>
                      </a:r>
                      <a:endParaRPr lang="en-US" sz="16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1000"/>
                        </a:spcAft>
                      </a:pPr>
                      <a:r>
                        <a:rPr lang="en-US" sz="1600" b="1" kern="1200">
                          <a:effectLst/>
                        </a:rPr>
                        <a:t>GRDC</a:t>
                      </a:r>
                      <a:endParaRPr lang="en-US" sz="16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1000"/>
                        </a:spcAft>
                      </a:pPr>
                      <a:r>
                        <a:rPr lang="en-US" sz="1600" b="1" kern="1200">
                          <a:effectLst/>
                        </a:rPr>
                        <a:t>GLOSS</a:t>
                      </a:r>
                      <a:endParaRPr lang="en-US" sz="16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1000"/>
                        </a:spcAft>
                      </a:pPr>
                      <a:r>
                        <a:rPr lang="en-US" sz="1600" b="1" kern="1200">
                          <a:effectLst/>
                        </a:rPr>
                        <a:t>SeaIce-Index</a:t>
                      </a:r>
                      <a:endParaRPr lang="en-US" sz="16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880885745"/>
                  </a:ext>
                </a:extLst>
              </a:tr>
              <a:tr h="334877">
                <a:tc>
                  <a:txBody>
                    <a:bodyPr/>
                    <a:lstStyle/>
                    <a:p>
                      <a:pPr marL="0" marR="0" algn="ctr">
                        <a:lnSpc>
                          <a:spcPct val="115000"/>
                        </a:lnSpc>
                        <a:spcBef>
                          <a:spcPts val="0"/>
                        </a:spcBef>
                        <a:spcAft>
                          <a:spcPts val="1000"/>
                        </a:spcAft>
                      </a:pPr>
                      <a:r>
                        <a:rPr lang="en-US" sz="1600" b="1" kern="1200">
                          <a:effectLst/>
                        </a:rPr>
                        <a:t>HadCRUT4</a:t>
                      </a:r>
                      <a:endParaRPr lang="en-US" sz="16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1000"/>
                        </a:spcAft>
                      </a:pPr>
                      <a:r>
                        <a:rPr lang="en-US" sz="1600" b="1" kern="1200">
                          <a:effectLst/>
                        </a:rPr>
                        <a:t>ICOADS</a:t>
                      </a:r>
                      <a:endParaRPr lang="en-US" sz="16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1000"/>
                        </a:spcAft>
                      </a:pPr>
                      <a:r>
                        <a:rPr lang="en-US" sz="1600" b="1" kern="1200">
                          <a:effectLst/>
                        </a:rPr>
                        <a:t>CCI-SeaLevel</a:t>
                      </a:r>
                      <a:endParaRPr lang="en-US" sz="16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1000"/>
                        </a:spcAft>
                      </a:pPr>
                      <a:r>
                        <a:rPr lang="en-US" sz="1600" b="1" kern="1200">
                          <a:effectLst/>
                        </a:rPr>
                        <a:t>GLAS-DEM-500m</a:t>
                      </a:r>
                      <a:endParaRPr lang="en-US" sz="16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39444277"/>
                  </a:ext>
                </a:extLst>
              </a:tr>
              <a:tr h="334877">
                <a:tc>
                  <a:txBody>
                    <a:bodyPr/>
                    <a:lstStyle/>
                    <a:p>
                      <a:pPr marL="0" marR="0" algn="ctr">
                        <a:lnSpc>
                          <a:spcPct val="115000"/>
                        </a:lnSpc>
                        <a:spcBef>
                          <a:spcPts val="0"/>
                        </a:spcBef>
                        <a:spcAft>
                          <a:spcPts val="1000"/>
                        </a:spcAft>
                      </a:pPr>
                      <a:r>
                        <a:rPr lang="en-US" sz="1600" b="1" kern="1200">
                          <a:effectLst/>
                        </a:rPr>
                        <a:t>GISTEMP</a:t>
                      </a:r>
                      <a:endParaRPr lang="en-US" sz="16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1000"/>
                        </a:spcAft>
                      </a:pPr>
                      <a:r>
                        <a:rPr lang="en-US" sz="1600" b="1" kern="1200">
                          <a:effectLst/>
                        </a:rPr>
                        <a:t>WOD13</a:t>
                      </a:r>
                      <a:endParaRPr lang="en-US" sz="16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1000"/>
                        </a:spcAft>
                      </a:pPr>
                      <a:r>
                        <a:rPr lang="en-US" sz="1600" b="1" kern="1200">
                          <a:effectLst/>
                        </a:rPr>
                        <a:t>C3S-SeaLevel</a:t>
                      </a:r>
                      <a:endParaRPr lang="en-US" sz="16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1000"/>
                        </a:spcAft>
                      </a:pPr>
                      <a:r>
                        <a:rPr lang="en-US" sz="1600" b="1" kern="1200">
                          <a:effectLst/>
                        </a:rPr>
                        <a:t>GLAS-DEM-1km</a:t>
                      </a:r>
                      <a:endParaRPr lang="en-US" sz="16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75258785"/>
                  </a:ext>
                </a:extLst>
              </a:tr>
              <a:tr h="334877">
                <a:tc>
                  <a:txBody>
                    <a:bodyPr/>
                    <a:lstStyle/>
                    <a:p>
                      <a:pPr marL="0" marR="0" algn="ctr">
                        <a:lnSpc>
                          <a:spcPct val="115000"/>
                        </a:lnSpc>
                        <a:spcBef>
                          <a:spcPts val="0"/>
                        </a:spcBef>
                        <a:spcAft>
                          <a:spcPts val="1000"/>
                        </a:spcAft>
                      </a:pPr>
                      <a:r>
                        <a:rPr lang="en-US" sz="1600" b="1" kern="1200">
                          <a:effectLst/>
                        </a:rPr>
                        <a:t>GPCC</a:t>
                      </a:r>
                      <a:endParaRPr lang="en-US" sz="16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1000"/>
                        </a:spcAft>
                      </a:pPr>
                      <a:r>
                        <a:rPr lang="en-US" sz="1600" b="1">
                          <a:effectLst/>
                        </a:rPr>
                        <a:t> </a:t>
                      </a:r>
                      <a:endParaRPr lang="en-US" sz="16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1000"/>
                        </a:spcAft>
                      </a:pPr>
                      <a:r>
                        <a:rPr lang="en-US" sz="1600" b="1">
                          <a:effectLst/>
                        </a:rPr>
                        <a:t> </a:t>
                      </a:r>
                      <a:endParaRPr lang="en-US" sz="16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1000"/>
                        </a:spcAft>
                      </a:pPr>
                      <a:r>
                        <a:rPr lang="en-US" sz="1600" b="1" kern="1200">
                          <a:effectLst/>
                        </a:rPr>
                        <a:t>Antarctica-GRACE</a:t>
                      </a:r>
                      <a:endParaRPr lang="en-US" sz="16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54868428"/>
                  </a:ext>
                </a:extLst>
              </a:tr>
              <a:tr h="334877">
                <a:tc>
                  <a:txBody>
                    <a:bodyPr/>
                    <a:lstStyle/>
                    <a:p>
                      <a:pPr marL="0" marR="0" algn="ctr">
                        <a:lnSpc>
                          <a:spcPct val="115000"/>
                        </a:lnSpc>
                        <a:spcBef>
                          <a:spcPts val="0"/>
                        </a:spcBef>
                        <a:spcAft>
                          <a:spcPts val="1000"/>
                        </a:spcAft>
                      </a:pPr>
                      <a:r>
                        <a:rPr lang="en-US" sz="1600" b="1" kern="1200">
                          <a:effectLst/>
                        </a:rPr>
                        <a:t>CoCoRaHS</a:t>
                      </a:r>
                      <a:endParaRPr lang="en-US" sz="16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1000"/>
                        </a:spcAft>
                      </a:pPr>
                      <a:r>
                        <a:rPr lang="en-US" sz="1600" b="1">
                          <a:effectLst/>
                        </a:rPr>
                        <a:t> </a:t>
                      </a:r>
                      <a:endParaRPr lang="en-US" sz="16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1000"/>
                        </a:spcAft>
                      </a:pPr>
                      <a:r>
                        <a:rPr lang="en-US" sz="1600" b="1">
                          <a:effectLst/>
                        </a:rPr>
                        <a:t> </a:t>
                      </a:r>
                      <a:endParaRPr lang="en-US" sz="16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1000"/>
                        </a:spcAft>
                      </a:pPr>
                      <a:r>
                        <a:rPr lang="en-US" sz="1600" b="1" kern="1200">
                          <a:effectLst/>
                        </a:rPr>
                        <a:t>Greenland-GRACE</a:t>
                      </a:r>
                      <a:endParaRPr lang="en-US" sz="16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38640233"/>
                  </a:ext>
                </a:extLst>
              </a:tr>
              <a:tr h="334877">
                <a:tc>
                  <a:txBody>
                    <a:bodyPr/>
                    <a:lstStyle/>
                    <a:p>
                      <a:pPr marL="0" marR="0" algn="ctr">
                        <a:lnSpc>
                          <a:spcPct val="115000"/>
                        </a:lnSpc>
                        <a:spcBef>
                          <a:spcPts val="0"/>
                        </a:spcBef>
                        <a:spcAft>
                          <a:spcPts val="1000"/>
                        </a:spcAft>
                      </a:pPr>
                      <a:r>
                        <a:rPr lang="en-US" sz="1600" b="1" kern="1200">
                          <a:effectLst/>
                        </a:rPr>
                        <a:t>HADEX2</a:t>
                      </a:r>
                      <a:endParaRPr lang="en-US" sz="16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1000"/>
                        </a:spcAft>
                      </a:pPr>
                      <a:r>
                        <a:rPr lang="en-US" sz="1600" b="1">
                          <a:effectLst/>
                        </a:rPr>
                        <a:t> </a:t>
                      </a:r>
                      <a:endParaRPr lang="en-US" sz="16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1000"/>
                        </a:spcAft>
                      </a:pPr>
                      <a:r>
                        <a:rPr lang="en-US" sz="1600" b="1">
                          <a:effectLst/>
                        </a:rPr>
                        <a:t> </a:t>
                      </a:r>
                      <a:endParaRPr lang="en-US" sz="16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1000"/>
                        </a:spcAft>
                      </a:pPr>
                      <a:r>
                        <a:rPr lang="en-US" sz="1600" b="1" kern="1200" dirty="0">
                          <a:effectLst/>
                        </a:rPr>
                        <a:t>GLIMS</a:t>
                      </a:r>
                      <a:endParaRPr lang="en-US" sz="16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174620707"/>
                  </a:ext>
                </a:extLst>
              </a:tr>
            </a:tbl>
          </a:graphicData>
        </a:graphic>
      </p:graphicFrame>
      <p:pic>
        <p:nvPicPr>
          <p:cNvPr id="8" name="Picture 7">
            <a:extLst>
              <a:ext uri="{FF2B5EF4-FFF2-40B4-BE49-F238E27FC236}">
                <a16:creationId xmlns:a16="http://schemas.microsoft.com/office/drawing/2014/main" id="{8108BE75-A406-7446-8E18-880B8C3E1AFC}"/>
              </a:ext>
            </a:extLst>
          </p:cNvPr>
          <p:cNvPicPr>
            <a:picLocks noChangeAspect="1"/>
          </p:cNvPicPr>
          <p:nvPr/>
        </p:nvPicPr>
        <p:blipFill rotWithShape="1">
          <a:blip r:embed="rId3"/>
          <a:srcRect b="56756"/>
          <a:stretch/>
        </p:blipFill>
        <p:spPr>
          <a:xfrm>
            <a:off x="794113" y="6144666"/>
            <a:ext cx="3886200" cy="590061"/>
          </a:xfrm>
          <a:prstGeom prst="rect">
            <a:avLst/>
          </a:prstGeom>
        </p:spPr>
      </p:pic>
      <p:pic>
        <p:nvPicPr>
          <p:cNvPr id="9" name="Picture 8">
            <a:extLst>
              <a:ext uri="{FF2B5EF4-FFF2-40B4-BE49-F238E27FC236}">
                <a16:creationId xmlns:a16="http://schemas.microsoft.com/office/drawing/2014/main" id="{7E568715-2804-5841-AB6B-EFD2B6D9FB07}"/>
              </a:ext>
            </a:extLst>
          </p:cNvPr>
          <p:cNvPicPr>
            <a:picLocks noChangeAspect="1"/>
          </p:cNvPicPr>
          <p:nvPr/>
        </p:nvPicPr>
        <p:blipFill rotWithShape="1">
          <a:blip r:embed="rId3"/>
          <a:srcRect t="41170"/>
          <a:stretch/>
        </p:blipFill>
        <p:spPr>
          <a:xfrm>
            <a:off x="4746178" y="5982345"/>
            <a:ext cx="3977640" cy="821623"/>
          </a:xfrm>
          <a:prstGeom prst="rect">
            <a:avLst/>
          </a:prstGeom>
        </p:spPr>
      </p:pic>
      <p:pic>
        <p:nvPicPr>
          <p:cNvPr id="10" name="Picture 9">
            <a:extLst>
              <a:ext uri="{FF2B5EF4-FFF2-40B4-BE49-F238E27FC236}">
                <a16:creationId xmlns:a16="http://schemas.microsoft.com/office/drawing/2014/main" id="{028D3F2C-3E27-564F-98E3-08E78A5C13C5}"/>
              </a:ext>
            </a:extLst>
          </p:cNvPr>
          <p:cNvPicPr>
            <a:picLocks noChangeAspect="1"/>
          </p:cNvPicPr>
          <p:nvPr/>
        </p:nvPicPr>
        <p:blipFill>
          <a:blip r:embed="rId4"/>
          <a:stretch>
            <a:fillRect/>
          </a:stretch>
        </p:blipFill>
        <p:spPr>
          <a:xfrm>
            <a:off x="7435776" y="6091875"/>
            <a:ext cx="860204" cy="715661"/>
          </a:xfrm>
          <a:prstGeom prst="rect">
            <a:avLst/>
          </a:prstGeom>
        </p:spPr>
      </p:pic>
      <p:pic>
        <p:nvPicPr>
          <p:cNvPr id="11" name="Picture 10">
            <a:extLst>
              <a:ext uri="{FF2B5EF4-FFF2-40B4-BE49-F238E27FC236}">
                <a16:creationId xmlns:a16="http://schemas.microsoft.com/office/drawing/2014/main" id="{D0E6FD5E-1A7F-374D-9681-FFAA76E20DD8}"/>
              </a:ext>
            </a:extLst>
          </p:cNvPr>
          <p:cNvPicPr>
            <a:picLocks noChangeAspect="1"/>
          </p:cNvPicPr>
          <p:nvPr/>
        </p:nvPicPr>
        <p:blipFill rotWithShape="1">
          <a:blip r:embed="rId5"/>
          <a:srcRect l="17085" r="13362"/>
          <a:stretch/>
        </p:blipFill>
        <p:spPr>
          <a:xfrm>
            <a:off x="8229606" y="6152525"/>
            <a:ext cx="411735" cy="594360"/>
          </a:xfrm>
          <a:prstGeom prst="rect">
            <a:avLst/>
          </a:prstGeom>
        </p:spPr>
      </p:pic>
      <p:pic>
        <p:nvPicPr>
          <p:cNvPr id="12" name="Picture 11">
            <a:extLst>
              <a:ext uri="{FF2B5EF4-FFF2-40B4-BE49-F238E27FC236}">
                <a16:creationId xmlns:a16="http://schemas.microsoft.com/office/drawing/2014/main" id="{FCF84017-E9BF-7D4F-B842-A5033601DC00}"/>
              </a:ext>
            </a:extLst>
          </p:cNvPr>
          <p:cNvPicPr>
            <a:picLocks noChangeAspect="1"/>
          </p:cNvPicPr>
          <p:nvPr/>
        </p:nvPicPr>
        <p:blipFill>
          <a:blip r:embed="rId6"/>
          <a:stretch>
            <a:fillRect/>
          </a:stretch>
        </p:blipFill>
        <p:spPr>
          <a:xfrm>
            <a:off x="6725867" y="6164605"/>
            <a:ext cx="745832" cy="320040"/>
          </a:xfrm>
          <a:prstGeom prst="rect">
            <a:avLst/>
          </a:prstGeom>
        </p:spPr>
      </p:pic>
      <p:sp>
        <p:nvSpPr>
          <p:cNvPr id="4" name="Rectangle 3">
            <a:extLst>
              <a:ext uri="{FF2B5EF4-FFF2-40B4-BE49-F238E27FC236}">
                <a16:creationId xmlns:a16="http://schemas.microsoft.com/office/drawing/2014/main" id="{1B6DF176-C452-4740-8D53-B54614CCA41F}"/>
              </a:ext>
            </a:extLst>
          </p:cNvPr>
          <p:cNvSpPr/>
          <p:nvPr/>
        </p:nvSpPr>
        <p:spPr>
          <a:xfrm>
            <a:off x="2108200" y="5683935"/>
            <a:ext cx="5283200" cy="307777"/>
          </a:xfrm>
          <a:prstGeom prst="rect">
            <a:avLst/>
          </a:prstGeom>
        </p:spPr>
        <p:txBody>
          <a:bodyPr wrap="square">
            <a:spAutoFit/>
          </a:bodyPr>
          <a:lstStyle/>
          <a:p>
            <a:r>
              <a:rPr lang="en-US" sz="1400" dirty="0">
                <a:hlinkClick r:id="rId7"/>
              </a:rPr>
              <a:t>(https://wiswiki.wmo.int/tiki-index.php?page=ET-DDS</a:t>
            </a:r>
            <a:r>
              <a:rPr lang="en-US" sz="1400" dirty="0"/>
              <a:t>)</a:t>
            </a:r>
            <a:endParaRPr lang="en-US" sz="1400" dirty="0">
              <a:hlinkClick r:id="" action="ppaction://noaction"/>
            </a:endParaRPr>
          </a:p>
        </p:txBody>
      </p:sp>
    </p:spTree>
    <p:extLst>
      <p:ext uri="{BB962C8B-B14F-4D97-AF65-F5344CB8AC3E}">
        <p14:creationId xmlns:p14="http://schemas.microsoft.com/office/powerpoint/2010/main" val="1122797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4DB4667-5C19-3444-B4DF-B88EC4343ED8}"/>
              </a:ext>
            </a:extLst>
          </p:cNvPr>
          <p:cNvSpPr>
            <a:spLocks noGrp="1"/>
          </p:cNvSpPr>
          <p:nvPr>
            <p:ph type="title"/>
          </p:nvPr>
        </p:nvSpPr>
        <p:spPr>
          <a:xfrm>
            <a:off x="0" y="7130"/>
            <a:ext cx="9144000" cy="590421"/>
          </a:xfrm>
          <a:solidFill>
            <a:schemeClr val="accent5">
              <a:lumMod val="20000"/>
              <a:lumOff val="80000"/>
            </a:schemeClr>
          </a:solidFill>
        </p:spPr>
        <p:txBody>
          <a:bodyPr>
            <a:normAutofit fontScale="90000"/>
          </a:bodyPr>
          <a:lstStyle/>
          <a:p>
            <a:pPr>
              <a:spcAft>
                <a:spcPts val="600"/>
              </a:spcAft>
            </a:pPr>
            <a:r>
              <a:rPr lang="en-US" sz="4000" b="1" dirty="0">
                <a:solidFill>
                  <a:schemeClr val="tx2">
                    <a:lumMod val="50000"/>
                  </a:schemeClr>
                </a:solidFill>
              </a:rPr>
              <a:t>WMO Catalogue For Climate Data</a:t>
            </a:r>
          </a:p>
        </p:txBody>
      </p:sp>
      <p:pic>
        <p:nvPicPr>
          <p:cNvPr id="12" name="Content Placeholder 3">
            <a:extLst>
              <a:ext uri="{FF2B5EF4-FFF2-40B4-BE49-F238E27FC236}">
                <a16:creationId xmlns:a16="http://schemas.microsoft.com/office/drawing/2014/main" id="{E780681F-B813-6F4D-940A-19BB22C6D634}"/>
              </a:ext>
            </a:extLst>
          </p:cNvPr>
          <p:cNvPicPr>
            <a:picLocks noGrp="1" noChangeAspect="1"/>
          </p:cNvPicPr>
          <p:nvPr>
            <p:ph idx="1"/>
          </p:nvPr>
        </p:nvPicPr>
        <p:blipFill>
          <a:blip r:embed="rId3"/>
          <a:stretch>
            <a:fillRect/>
          </a:stretch>
        </p:blipFill>
        <p:spPr>
          <a:xfrm>
            <a:off x="376515" y="1026318"/>
            <a:ext cx="3886200" cy="4646168"/>
          </a:xfrm>
          <a:prstGeom prst="rect">
            <a:avLst/>
          </a:prstGeom>
        </p:spPr>
      </p:pic>
      <p:pic>
        <p:nvPicPr>
          <p:cNvPr id="13" name="Picture 12">
            <a:extLst>
              <a:ext uri="{FF2B5EF4-FFF2-40B4-BE49-F238E27FC236}">
                <a16:creationId xmlns:a16="http://schemas.microsoft.com/office/drawing/2014/main" id="{A346F578-F81E-184D-9DC2-F3920B0036F8}"/>
              </a:ext>
            </a:extLst>
          </p:cNvPr>
          <p:cNvPicPr>
            <a:picLocks noChangeAspect="1"/>
          </p:cNvPicPr>
          <p:nvPr/>
        </p:nvPicPr>
        <p:blipFill>
          <a:blip r:embed="rId4"/>
          <a:stretch>
            <a:fillRect/>
          </a:stretch>
        </p:blipFill>
        <p:spPr>
          <a:xfrm>
            <a:off x="4728039" y="975518"/>
            <a:ext cx="4176122" cy="2993395"/>
          </a:xfrm>
          <a:prstGeom prst="rect">
            <a:avLst/>
          </a:prstGeom>
        </p:spPr>
      </p:pic>
      <p:pic>
        <p:nvPicPr>
          <p:cNvPr id="14" name="Picture 13">
            <a:extLst>
              <a:ext uri="{FF2B5EF4-FFF2-40B4-BE49-F238E27FC236}">
                <a16:creationId xmlns:a16="http://schemas.microsoft.com/office/drawing/2014/main" id="{7FFCA8CA-01BA-E04D-8B6F-36DA77A0E4B0}"/>
              </a:ext>
            </a:extLst>
          </p:cNvPr>
          <p:cNvPicPr>
            <a:picLocks noChangeAspect="1"/>
          </p:cNvPicPr>
          <p:nvPr/>
        </p:nvPicPr>
        <p:blipFill>
          <a:blip r:embed="rId5"/>
          <a:stretch>
            <a:fillRect/>
          </a:stretch>
        </p:blipFill>
        <p:spPr>
          <a:xfrm>
            <a:off x="4276265" y="3875765"/>
            <a:ext cx="3983316" cy="2586642"/>
          </a:xfrm>
          <a:prstGeom prst="rect">
            <a:avLst/>
          </a:prstGeom>
        </p:spPr>
      </p:pic>
      <p:sp>
        <p:nvSpPr>
          <p:cNvPr id="3" name="TextBox 2">
            <a:extLst>
              <a:ext uri="{FF2B5EF4-FFF2-40B4-BE49-F238E27FC236}">
                <a16:creationId xmlns:a16="http://schemas.microsoft.com/office/drawing/2014/main" id="{C7912CA4-088C-794D-B93B-21D76389187C}"/>
              </a:ext>
            </a:extLst>
          </p:cNvPr>
          <p:cNvSpPr txBox="1"/>
          <p:nvPr/>
        </p:nvSpPr>
        <p:spPr>
          <a:xfrm>
            <a:off x="5803900" y="939800"/>
            <a:ext cx="1812291" cy="307777"/>
          </a:xfrm>
          <a:prstGeom prst="rect">
            <a:avLst/>
          </a:prstGeom>
          <a:noFill/>
        </p:spPr>
        <p:txBody>
          <a:bodyPr wrap="none" rtlCol="0">
            <a:spAutoFit/>
          </a:bodyPr>
          <a:lstStyle/>
          <a:p>
            <a:r>
              <a:rPr lang="en-US" sz="1400" b="1">
                <a:solidFill>
                  <a:schemeClr val="bg1"/>
                </a:solidFill>
              </a:rPr>
              <a:t>KNMI Climate Explore</a:t>
            </a:r>
          </a:p>
        </p:txBody>
      </p:sp>
      <p:pic>
        <p:nvPicPr>
          <p:cNvPr id="15" name="Picture 14">
            <a:extLst>
              <a:ext uri="{FF2B5EF4-FFF2-40B4-BE49-F238E27FC236}">
                <a16:creationId xmlns:a16="http://schemas.microsoft.com/office/drawing/2014/main" id="{158C951D-FF32-E047-A9AF-35883434692F}"/>
              </a:ext>
            </a:extLst>
          </p:cNvPr>
          <p:cNvPicPr>
            <a:picLocks/>
          </p:cNvPicPr>
          <p:nvPr/>
        </p:nvPicPr>
        <p:blipFill>
          <a:blip r:embed="rId6"/>
          <a:stretch>
            <a:fillRect/>
          </a:stretch>
        </p:blipFill>
        <p:spPr>
          <a:xfrm>
            <a:off x="571500" y="1193799"/>
            <a:ext cx="3474720" cy="1920240"/>
          </a:xfrm>
          <a:prstGeom prst="rect">
            <a:avLst/>
          </a:prstGeom>
        </p:spPr>
      </p:pic>
      <p:sp>
        <p:nvSpPr>
          <p:cNvPr id="2" name="Rectangle 1">
            <a:extLst>
              <a:ext uri="{FF2B5EF4-FFF2-40B4-BE49-F238E27FC236}">
                <a16:creationId xmlns:a16="http://schemas.microsoft.com/office/drawing/2014/main" id="{F0E7DDE2-DE25-1044-AF88-41390A3A6D3B}"/>
              </a:ext>
            </a:extLst>
          </p:cNvPr>
          <p:cNvSpPr/>
          <p:nvPr/>
        </p:nvSpPr>
        <p:spPr>
          <a:xfrm>
            <a:off x="4241799" y="6471335"/>
            <a:ext cx="4763961" cy="307777"/>
          </a:xfrm>
          <a:prstGeom prst="rect">
            <a:avLst/>
          </a:prstGeom>
        </p:spPr>
        <p:txBody>
          <a:bodyPr wrap="square">
            <a:spAutoFit/>
          </a:bodyPr>
          <a:lstStyle/>
          <a:p>
            <a:r>
              <a:rPr lang="en-US" sz="1400"/>
              <a:t>(</a:t>
            </a:r>
            <a:r>
              <a:rPr lang="en-US" sz="1400" dirty="0"/>
              <a:t>F</a:t>
            </a:r>
            <a:r>
              <a:rPr lang="en-US" sz="1400"/>
              <a:t>inalized </a:t>
            </a:r>
            <a:r>
              <a:rPr lang="en-US" sz="1400" dirty="0"/>
              <a:t>SMM-CD assessment report available upon request)</a:t>
            </a:r>
          </a:p>
        </p:txBody>
      </p:sp>
    </p:spTree>
    <p:extLst>
      <p:ext uri="{BB962C8B-B14F-4D97-AF65-F5344CB8AC3E}">
        <p14:creationId xmlns:p14="http://schemas.microsoft.com/office/powerpoint/2010/main" val="1881044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259AF2F-52C6-9B46-B8B2-0579234AE62E}" type="slidenum">
              <a:rPr lang="en-US" smtClean="0"/>
              <a:t>15</a:t>
            </a:fld>
            <a:endParaRPr lang="en-US"/>
          </a:p>
        </p:txBody>
      </p:sp>
      <p:sp>
        <p:nvSpPr>
          <p:cNvPr id="3" name="TextBox 2">
            <a:extLst>
              <a:ext uri="{FF2B5EF4-FFF2-40B4-BE49-F238E27FC236}">
                <a16:creationId xmlns:a16="http://schemas.microsoft.com/office/drawing/2014/main" id="{7A6309BB-1E1F-C646-8AEF-80AD99C0EF18}"/>
              </a:ext>
            </a:extLst>
          </p:cNvPr>
          <p:cNvSpPr txBox="1"/>
          <p:nvPr/>
        </p:nvSpPr>
        <p:spPr>
          <a:xfrm>
            <a:off x="185980" y="1295400"/>
            <a:ext cx="8834034" cy="4657685"/>
          </a:xfrm>
          <a:prstGeom prst="rect">
            <a:avLst/>
          </a:prstGeom>
          <a:noFill/>
        </p:spPr>
        <p:txBody>
          <a:bodyPr wrap="square" rtlCol="0">
            <a:spAutoFit/>
          </a:bodyPr>
          <a:lstStyle/>
          <a:p>
            <a:pPr marL="457200" indent="-320040">
              <a:spcAft>
                <a:spcPts val="1000"/>
              </a:spcAft>
              <a:buFont typeface="Wingdings" pitchFamily="2" charset="2"/>
              <a:buChar char="§"/>
            </a:pPr>
            <a:r>
              <a:rPr lang="en-US" sz="2800">
                <a:solidFill>
                  <a:schemeClr val="tx2">
                    <a:lumMod val="50000"/>
                  </a:schemeClr>
                </a:solidFill>
              </a:rPr>
              <a:t>As a specialized agency in weather, water and climate, WMO needs to enhance collaboration for promoting  the use of trustworthy data for decision making;</a:t>
            </a:r>
          </a:p>
          <a:p>
            <a:pPr marL="457200" indent="-320040">
              <a:spcAft>
                <a:spcPts val="1000"/>
              </a:spcAft>
              <a:buFont typeface="Wingdings" pitchFamily="2" charset="2"/>
              <a:buChar char="§"/>
            </a:pPr>
            <a:r>
              <a:rPr lang="en-US" sz="2800">
                <a:solidFill>
                  <a:schemeClr val="tx2">
                    <a:lumMod val="50000"/>
                  </a:schemeClr>
                </a:solidFill>
              </a:rPr>
              <a:t>SMM-CD provides structure and guidance to measuring and improving quality of climate data management and stewardship; </a:t>
            </a:r>
          </a:p>
          <a:p>
            <a:pPr marL="457200" indent="-320040">
              <a:spcAft>
                <a:spcPts val="1000"/>
              </a:spcAft>
              <a:buFont typeface="Wingdings" pitchFamily="2" charset="2"/>
              <a:buChar char="§"/>
            </a:pPr>
            <a:r>
              <a:rPr lang="en-US" sz="2800">
                <a:solidFill>
                  <a:schemeClr val="tx2">
                    <a:lumMod val="50000"/>
                  </a:schemeClr>
                </a:solidFill>
              </a:rPr>
              <a:t>Together with the Manual and Catalogue, the SMM-CD aims to help WMO and its Members establish trustworthiness and improve sharing of high-quality climate datasets and associated information.</a:t>
            </a:r>
          </a:p>
        </p:txBody>
      </p:sp>
      <p:sp>
        <p:nvSpPr>
          <p:cNvPr id="6" name="Title 1">
            <a:extLst>
              <a:ext uri="{FF2B5EF4-FFF2-40B4-BE49-F238E27FC236}">
                <a16:creationId xmlns:a16="http://schemas.microsoft.com/office/drawing/2014/main" id="{6258908B-B854-EE44-AFEF-FD46B569648C}"/>
              </a:ext>
            </a:extLst>
          </p:cNvPr>
          <p:cNvSpPr>
            <a:spLocks noGrp="1"/>
          </p:cNvSpPr>
          <p:nvPr>
            <p:ph type="title"/>
          </p:nvPr>
        </p:nvSpPr>
        <p:spPr>
          <a:xfrm>
            <a:off x="0" y="0"/>
            <a:ext cx="9144000" cy="825393"/>
          </a:xfrm>
          <a:solidFill>
            <a:schemeClr val="accent5">
              <a:lumMod val="20000"/>
              <a:lumOff val="80000"/>
            </a:schemeClr>
          </a:solidFill>
        </p:spPr>
        <p:txBody>
          <a:bodyPr>
            <a:normAutofit/>
          </a:bodyPr>
          <a:lstStyle/>
          <a:p>
            <a:pPr>
              <a:spcAft>
                <a:spcPts val="600"/>
              </a:spcAft>
            </a:pPr>
            <a:r>
              <a:rPr lang="en-US" sz="4000" b="1">
                <a:solidFill>
                  <a:schemeClr val="tx2">
                    <a:lumMod val="50000"/>
                  </a:schemeClr>
                </a:solidFill>
              </a:rPr>
              <a:t>Takeaway Messages</a:t>
            </a:r>
          </a:p>
        </p:txBody>
      </p:sp>
    </p:spTree>
    <p:extLst>
      <p:ext uri="{BB962C8B-B14F-4D97-AF65-F5344CB8AC3E}">
        <p14:creationId xmlns:p14="http://schemas.microsoft.com/office/powerpoint/2010/main" val="3257260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259AF2F-52C6-9B46-B8B2-0579234AE62E}" type="slidenum">
              <a:rPr lang="en-US" smtClean="0"/>
              <a:t>16</a:t>
            </a:fld>
            <a:endParaRPr lang="en-US"/>
          </a:p>
        </p:txBody>
      </p:sp>
      <p:sp>
        <p:nvSpPr>
          <p:cNvPr id="3" name="TextBox 2">
            <a:extLst>
              <a:ext uri="{FF2B5EF4-FFF2-40B4-BE49-F238E27FC236}">
                <a16:creationId xmlns:a16="http://schemas.microsoft.com/office/drawing/2014/main" id="{7A6309BB-1E1F-C646-8AEF-80AD99C0EF18}"/>
              </a:ext>
            </a:extLst>
          </p:cNvPr>
          <p:cNvSpPr txBox="1"/>
          <p:nvPr/>
        </p:nvSpPr>
        <p:spPr>
          <a:xfrm>
            <a:off x="557939" y="1040977"/>
            <a:ext cx="8128861" cy="4446154"/>
          </a:xfrm>
          <a:prstGeom prst="rect">
            <a:avLst/>
          </a:prstGeom>
          <a:noFill/>
        </p:spPr>
        <p:txBody>
          <a:bodyPr wrap="square" rtlCol="0">
            <a:spAutoFit/>
          </a:bodyPr>
          <a:lstStyle/>
          <a:p>
            <a:pPr marL="137160">
              <a:lnSpc>
                <a:spcPct val="114000"/>
              </a:lnSpc>
              <a:spcAft>
                <a:spcPts val="600"/>
              </a:spcAft>
            </a:pPr>
            <a:r>
              <a:rPr lang="en-US" sz="2800" b="1" dirty="0">
                <a:solidFill>
                  <a:schemeClr val="tx2">
                    <a:lumMod val="50000"/>
                  </a:schemeClr>
                </a:solidFill>
              </a:rPr>
              <a:t>Pending the approval by WMO Cg-18:</a:t>
            </a:r>
          </a:p>
          <a:p>
            <a:pPr marL="457200" indent="-320040">
              <a:spcAft>
                <a:spcPts val="600"/>
              </a:spcAft>
              <a:buFont typeface="Wingdings" pitchFamily="2" charset="2"/>
              <a:buChar char="§"/>
            </a:pPr>
            <a:r>
              <a:rPr lang="en-US" sz="2400" b="1" dirty="0">
                <a:solidFill>
                  <a:srgbClr val="000090"/>
                </a:solidFill>
              </a:rPr>
              <a:t>Adopt the Manual on HQ-GDMFC;</a:t>
            </a:r>
          </a:p>
          <a:p>
            <a:pPr marL="457200" indent="-320040">
              <a:spcAft>
                <a:spcPts val="600"/>
              </a:spcAft>
              <a:buFont typeface="Wingdings" pitchFamily="2" charset="2"/>
              <a:buChar char="§"/>
            </a:pPr>
            <a:r>
              <a:rPr lang="en-US" sz="2400" b="1" dirty="0">
                <a:solidFill>
                  <a:srgbClr val="000090"/>
                </a:solidFill>
              </a:rPr>
              <a:t>Utilize the SMM-CD to evaluate the maturity of your climate dataset; </a:t>
            </a:r>
          </a:p>
          <a:p>
            <a:pPr marL="457200" indent="-320040">
              <a:spcAft>
                <a:spcPts val="600"/>
              </a:spcAft>
              <a:buFont typeface="Wingdings" pitchFamily="2" charset="2"/>
              <a:buChar char="§"/>
            </a:pPr>
            <a:r>
              <a:rPr lang="en-US" sz="2400" b="1" dirty="0">
                <a:solidFill>
                  <a:srgbClr val="000090"/>
                </a:solidFill>
              </a:rPr>
              <a:t>Submit the dataset and its SMM-CD assessment to the relevant WMO Committee:</a:t>
            </a:r>
          </a:p>
          <a:p>
            <a:pPr marL="937260" lvl="1" indent="-342900">
              <a:spcAft>
                <a:spcPts val="600"/>
              </a:spcAft>
              <a:buFont typeface="Courier New" panose="02070309020205020404" pitchFamily="49" charset="0"/>
              <a:buChar char="o"/>
            </a:pPr>
            <a:r>
              <a:rPr lang="en-US" sz="2000" dirty="0"/>
              <a:t>Undergo a review process defined by the WMO Committee:</a:t>
            </a:r>
          </a:p>
          <a:p>
            <a:pPr marL="1394460" lvl="2" indent="-342900">
              <a:spcAft>
                <a:spcPts val="600"/>
              </a:spcAft>
              <a:buFont typeface="Wingdings" pitchFamily="2" charset="2"/>
              <a:buChar char="v"/>
            </a:pPr>
            <a:r>
              <a:rPr lang="en-US" dirty="0">
                <a:solidFill>
                  <a:srgbClr val="0070C0"/>
                </a:solidFill>
              </a:rPr>
              <a:t>Scientific quality</a:t>
            </a:r>
          </a:p>
          <a:p>
            <a:pPr marL="1394460" lvl="2" indent="-342900">
              <a:spcAft>
                <a:spcPts val="600"/>
              </a:spcAft>
              <a:buFont typeface="Wingdings" pitchFamily="2" charset="2"/>
              <a:buChar char="v"/>
            </a:pPr>
            <a:r>
              <a:rPr lang="en-US" dirty="0">
                <a:solidFill>
                  <a:srgbClr val="0070C0"/>
                </a:solidFill>
              </a:rPr>
              <a:t>Data management and stewardship quality</a:t>
            </a:r>
          </a:p>
          <a:p>
            <a:pPr marL="937260" lvl="1" indent="-342900">
              <a:spcAft>
                <a:spcPts val="600"/>
              </a:spcAft>
              <a:buFont typeface="Courier New" panose="02070309020205020404" pitchFamily="49" charset="0"/>
              <a:buChar char="o"/>
            </a:pPr>
            <a:r>
              <a:rPr lang="en-US" sz="2000" dirty="0"/>
              <a:t>If recommended, the assessed dataset will be included in the WMO Catalogue for Climate Data.</a:t>
            </a:r>
          </a:p>
        </p:txBody>
      </p:sp>
      <p:sp>
        <p:nvSpPr>
          <p:cNvPr id="6" name="Title 1">
            <a:extLst>
              <a:ext uri="{FF2B5EF4-FFF2-40B4-BE49-F238E27FC236}">
                <a16:creationId xmlns:a16="http://schemas.microsoft.com/office/drawing/2014/main" id="{6258908B-B854-EE44-AFEF-FD46B569648C}"/>
              </a:ext>
            </a:extLst>
          </p:cNvPr>
          <p:cNvSpPr>
            <a:spLocks noGrp="1"/>
          </p:cNvSpPr>
          <p:nvPr>
            <p:ph type="title"/>
          </p:nvPr>
        </p:nvSpPr>
        <p:spPr>
          <a:xfrm>
            <a:off x="0" y="0"/>
            <a:ext cx="9144000" cy="825393"/>
          </a:xfrm>
          <a:solidFill>
            <a:schemeClr val="accent5">
              <a:lumMod val="20000"/>
              <a:lumOff val="80000"/>
            </a:schemeClr>
          </a:solidFill>
        </p:spPr>
        <p:txBody>
          <a:bodyPr>
            <a:noAutofit/>
          </a:bodyPr>
          <a:lstStyle/>
          <a:p>
            <a:pPr>
              <a:spcAft>
                <a:spcPts val="600"/>
              </a:spcAft>
            </a:pPr>
            <a:r>
              <a:rPr lang="en-US" sz="3200" b="1">
                <a:solidFill>
                  <a:schemeClr val="tx2">
                    <a:lumMod val="50000"/>
                  </a:schemeClr>
                </a:solidFill>
              </a:rPr>
              <a:t>Collaboration – Catalogue of Climate Data</a:t>
            </a:r>
          </a:p>
        </p:txBody>
      </p:sp>
    </p:spTree>
    <p:extLst>
      <p:ext uri="{BB962C8B-B14F-4D97-AF65-F5344CB8AC3E}">
        <p14:creationId xmlns:p14="http://schemas.microsoft.com/office/powerpoint/2010/main" val="848703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259AF2F-52C6-9B46-B8B2-0579234AE62E}" type="slidenum">
              <a:rPr lang="en-US" smtClean="0"/>
              <a:t>17</a:t>
            </a:fld>
            <a:endParaRPr lang="en-US"/>
          </a:p>
        </p:txBody>
      </p:sp>
      <p:sp>
        <p:nvSpPr>
          <p:cNvPr id="3" name="TextBox 2">
            <a:extLst>
              <a:ext uri="{FF2B5EF4-FFF2-40B4-BE49-F238E27FC236}">
                <a16:creationId xmlns:a16="http://schemas.microsoft.com/office/drawing/2014/main" id="{7A6309BB-1E1F-C646-8AEF-80AD99C0EF18}"/>
              </a:ext>
            </a:extLst>
          </p:cNvPr>
          <p:cNvSpPr txBox="1"/>
          <p:nvPr/>
        </p:nvSpPr>
        <p:spPr>
          <a:xfrm>
            <a:off x="557939" y="1304216"/>
            <a:ext cx="8128861" cy="1969770"/>
          </a:xfrm>
          <a:prstGeom prst="rect">
            <a:avLst/>
          </a:prstGeom>
          <a:noFill/>
        </p:spPr>
        <p:txBody>
          <a:bodyPr wrap="square" rtlCol="0">
            <a:spAutoFit/>
          </a:bodyPr>
          <a:lstStyle/>
          <a:p>
            <a:pPr marL="480060" lvl="1" indent="-342900">
              <a:spcAft>
                <a:spcPts val="1200"/>
              </a:spcAft>
              <a:buFont typeface="Wingdings" pitchFamily="2" charset="2"/>
              <a:buChar char="§"/>
            </a:pPr>
            <a:r>
              <a:rPr lang="en-US" sz="2800" dirty="0">
                <a:solidFill>
                  <a:schemeClr val="tx2">
                    <a:lumMod val="50000"/>
                  </a:schemeClr>
                </a:solidFill>
              </a:rPr>
              <a:t>Consistent approach to data and information management,</a:t>
            </a:r>
          </a:p>
          <a:p>
            <a:pPr marL="480060" lvl="1" indent="-342900">
              <a:spcAft>
                <a:spcPts val="600"/>
              </a:spcAft>
              <a:buFont typeface="Wingdings" pitchFamily="2" charset="2"/>
              <a:buChar char="§"/>
            </a:pPr>
            <a:r>
              <a:rPr lang="en-US" sz="2800" dirty="0">
                <a:solidFill>
                  <a:schemeClr val="tx2">
                    <a:lumMod val="50000"/>
                  </a:schemeClr>
                </a:solidFill>
              </a:rPr>
              <a:t>Integration of systems for better discovery and sharing of quality information.</a:t>
            </a:r>
          </a:p>
        </p:txBody>
      </p:sp>
      <p:sp>
        <p:nvSpPr>
          <p:cNvPr id="6" name="Title 1">
            <a:extLst>
              <a:ext uri="{FF2B5EF4-FFF2-40B4-BE49-F238E27FC236}">
                <a16:creationId xmlns:a16="http://schemas.microsoft.com/office/drawing/2014/main" id="{6258908B-B854-EE44-AFEF-FD46B569648C}"/>
              </a:ext>
            </a:extLst>
          </p:cNvPr>
          <p:cNvSpPr>
            <a:spLocks noGrp="1"/>
          </p:cNvSpPr>
          <p:nvPr>
            <p:ph type="title"/>
          </p:nvPr>
        </p:nvSpPr>
        <p:spPr>
          <a:xfrm>
            <a:off x="0" y="0"/>
            <a:ext cx="9144000" cy="825393"/>
          </a:xfrm>
          <a:solidFill>
            <a:schemeClr val="accent5">
              <a:lumMod val="20000"/>
              <a:lumOff val="80000"/>
            </a:schemeClr>
          </a:solidFill>
        </p:spPr>
        <p:txBody>
          <a:bodyPr>
            <a:noAutofit/>
          </a:bodyPr>
          <a:lstStyle/>
          <a:p>
            <a:pPr>
              <a:spcAft>
                <a:spcPts val="600"/>
              </a:spcAft>
            </a:pPr>
            <a:r>
              <a:rPr lang="en-US" sz="3200" b="1">
                <a:solidFill>
                  <a:schemeClr val="tx2">
                    <a:lumMod val="50000"/>
                  </a:schemeClr>
                </a:solidFill>
              </a:rPr>
              <a:t>Collaboration – Across WMO</a:t>
            </a:r>
          </a:p>
        </p:txBody>
      </p:sp>
    </p:spTree>
    <p:extLst>
      <p:ext uri="{BB962C8B-B14F-4D97-AF65-F5344CB8AC3E}">
        <p14:creationId xmlns:p14="http://schemas.microsoft.com/office/powerpoint/2010/main" val="16093522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mo2016_powerpoint_standard_v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txBox="1">
            <a:spLocks/>
          </p:cNvSpPr>
          <p:nvPr/>
        </p:nvSpPr>
        <p:spPr>
          <a:xfrm>
            <a:off x="1790700" y="1773771"/>
            <a:ext cx="6896100" cy="103704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a:solidFill>
                  <a:schemeClr val="tx2">
                    <a:lumMod val="50000"/>
                  </a:schemeClr>
                </a:solidFill>
              </a:rPr>
              <a:t>Thank you!</a:t>
            </a:r>
          </a:p>
        </p:txBody>
      </p:sp>
      <p:sp>
        <p:nvSpPr>
          <p:cNvPr id="2" name="Slide Number Placeholder 1"/>
          <p:cNvSpPr>
            <a:spLocks noGrp="1"/>
          </p:cNvSpPr>
          <p:nvPr>
            <p:ph type="sldNum" sz="quarter" idx="12"/>
          </p:nvPr>
        </p:nvSpPr>
        <p:spPr/>
        <p:txBody>
          <a:bodyPr/>
          <a:lstStyle/>
          <a:p>
            <a:fld id="{9259AF2F-52C6-9B46-B8B2-0579234AE62E}" type="slidenum">
              <a:rPr lang="en-US" smtClean="0"/>
              <a:t>18</a:t>
            </a:fld>
            <a:endParaRPr lang="en-US"/>
          </a:p>
        </p:txBody>
      </p:sp>
      <p:sp>
        <p:nvSpPr>
          <p:cNvPr id="3" name="TextBox 2"/>
          <p:cNvSpPr txBox="1"/>
          <p:nvPr/>
        </p:nvSpPr>
        <p:spPr>
          <a:xfrm>
            <a:off x="2273300" y="3019790"/>
            <a:ext cx="6060971" cy="1277273"/>
          </a:xfrm>
          <a:prstGeom prst="rect">
            <a:avLst/>
          </a:prstGeom>
          <a:noFill/>
        </p:spPr>
        <p:txBody>
          <a:bodyPr wrap="square" rtlCol="0">
            <a:spAutoFit/>
          </a:bodyPr>
          <a:lstStyle/>
          <a:p>
            <a:pPr algn="ctr">
              <a:spcAft>
                <a:spcPts val="600"/>
              </a:spcAft>
            </a:pPr>
            <a:r>
              <a:rPr lang="en-US" sz="3600">
                <a:solidFill>
                  <a:srgbClr val="000090"/>
                </a:solidFill>
              </a:rPr>
              <a:t>Any Comments or Suggestions?</a:t>
            </a:r>
          </a:p>
          <a:p>
            <a:pPr algn="ctr"/>
            <a:r>
              <a:rPr lang="en-US" sz="3600" i="1">
                <a:solidFill>
                  <a:srgbClr val="0070C0"/>
                </a:solidFill>
              </a:rPr>
              <a:t>gpeng@ncsu.edu</a:t>
            </a:r>
            <a:endParaRPr lang="fr-FR" sz="3600" i="1">
              <a:solidFill>
                <a:srgbClr val="0070C0"/>
              </a:solidFill>
            </a:endParaRPr>
          </a:p>
        </p:txBody>
      </p:sp>
      <p:pic>
        <p:nvPicPr>
          <p:cNvPr id="9" name="Shape 104">
            <a:extLst>
              <a:ext uri="{FF2B5EF4-FFF2-40B4-BE49-F238E27FC236}">
                <a16:creationId xmlns:a16="http://schemas.microsoft.com/office/drawing/2014/main" id="{D293F154-4907-BB4B-8854-04DA53414475}"/>
              </a:ext>
            </a:extLst>
          </p:cNvPr>
          <p:cNvPicPr preferRelativeResize="0">
            <a:picLocks noChangeAspect="1"/>
          </p:cNvPicPr>
          <p:nvPr/>
        </p:nvPicPr>
        <p:blipFill rotWithShape="1">
          <a:blip r:embed="rId4">
            <a:alphaModFix/>
          </a:blip>
          <a:srcRect/>
          <a:stretch/>
        </p:blipFill>
        <p:spPr>
          <a:xfrm>
            <a:off x="332378" y="6113196"/>
            <a:ext cx="685800" cy="687058"/>
          </a:xfrm>
          <a:prstGeom prst="rect">
            <a:avLst/>
          </a:prstGeom>
          <a:noFill/>
          <a:ln>
            <a:noFill/>
          </a:ln>
        </p:spPr>
      </p:pic>
      <p:pic>
        <p:nvPicPr>
          <p:cNvPr id="10" name="Picture 9">
            <a:extLst>
              <a:ext uri="{FF2B5EF4-FFF2-40B4-BE49-F238E27FC236}">
                <a16:creationId xmlns:a16="http://schemas.microsoft.com/office/drawing/2014/main" id="{EA3B7CA3-E366-9144-9E58-ADD0446E0A9E}"/>
              </a:ext>
            </a:extLst>
          </p:cNvPr>
          <p:cNvPicPr>
            <a:picLocks noChangeAspect="1"/>
          </p:cNvPicPr>
          <p:nvPr/>
        </p:nvPicPr>
        <p:blipFill>
          <a:blip r:embed="rId5"/>
          <a:stretch>
            <a:fillRect/>
          </a:stretch>
        </p:blipFill>
        <p:spPr>
          <a:xfrm>
            <a:off x="8334272" y="6135460"/>
            <a:ext cx="640080" cy="640080"/>
          </a:xfrm>
          <a:prstGeom prst="rect">
            <a:avLst/>
          </a:prstGeom>
        </p:spPr>
      </p:pic>
    </p:spTree>
    <p:extLst>
      <p:ext uri="{BB962C8B-B14F-4D97-AF65-F5344CB8AC3E}">
        <p14:creationId xmlns:p14="http://schemas.microsoft.com/office/powerpoint/2010/main" val="2452021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B93EE-1E86-4648-B927-7C5B0CFF8818}"/>
              </a:ext>
            </a:extLst>
          </p:cNvPr>
          <p:cNvSpPr>
            <a:spLocks noGrp="1"/>
          </p:cNvSpPr>
          <p:nvPr>
            <p:ph type="title"/>
          </p:nvPr>
        </p:nvSpPr>
        <p:spPr>
          <a:xfrm>
            <a:off x="457200" y="2636838"/>
            <a:ext cx="8229600" cy="1143000"/>
          </a:xfrm>
        </p:spPr>
        <p:txBody>
          <a:bodyPr>
            <a:normAutofit/>
          </a:bodyPr>
          <a:lstStyle/>
          <a:p>
            <a:r>
              <a:rPr lang="en-US" sz="4000">
                <a:solidFill>
                  <a:schemeClr val="tx2">
                    <a:lumMod val="50000"/>
                  </a:schemeClr>
                </a:solidFill>
              </a:rPr>
              <a:t>Backup Slides</a:t>
            </a:r>
          </a:p>
        </p:txBody>
      </p:sp>
      <p:sp>
        <p:nvSpPr>
          <p:cNvPr id="4" name="Slide Number Placeholder 3">
            <a:extLst>
              <a:ext uri="{FF2B5EF4-FFF2-40B4-BE49-F238E27FC236}">
                <a16:creationId xmlns:a16="http://schemas.microsoft.com/office/drawing/2014/main" id="{DA043F8C-667B-1840-95F8-50DDA3473EB7}"/>
              </a:ext>
            </a:extLst>
          </p:cNvPr>
          <p:cNvSpPr>
            <a:spLocks noGrp="1"/>
          </p:cNvSpPr>
          <p:nvPr>
            <p:ph type="sldNum" sz="quarter" idx="12"/>
          </p:nvPr>
        </p:nvSpPr>
        <p:spPr/>
        <p:txBody>
          <a:bodyPr/>
          <a:lstStyle/>
          <a:p>
            <a:fld id="{9259AF2F-52C6-9B46-B8B2-0579234AE62E}" type="slidenum">
              <a:rPr lang="en-US" smtClean="0"/>
              <a:t>19</a:t>
            </a:fld>
            <a:endParaRPr lang="en-US"/>
          </a:p>
        </p:txBody>
      </p:sp>
    </p:spTree>
    <p:extLst>
      <p:ext uri="{BB962C8B-B14F-4D97-AF65-F5344CB8AC3E}">
        <p14:creationId xmlns:p14="http://schemas.microsoft.com/office/powerpoint/2010/main" val="751991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259AF2F-52C6-9B46-B8B2-0579234AE62E}" type="slidenum">
              <a:rPr lang="en-US" smtClean="0"/>
              <a:t>2</a:t>
            </a:fld>
            <a:endParaRPr lang="en-US" dirty="0"/>
          </a:p>
        </p:txBody>
      </p:sp>
      <p:sp>
        <p:nvSpPr>
          <p:cNvPr id="7" name="TextBox 6">
            <a:extLst>
              <a:ext uri="{FF2B5EF4-FFF2-40B4-BE49-F238E27FC236}">
                <a16:creationId xmlns:a16="http://schemas.microsoft.com/office/drawing/2014/main" id="{D6D8843A-5EC3-BB43-BD8A-0E9F49AC3B1B}"/>
              </a:ext>
            </a:extLst>
          </p:cNvPr>
          <p:cNvSpPr txBox="1"/>
          <p:nvPr/>
        </p:nvSpPr>
        <p:spPr>
          <a:xfrm>
            <a:off x="501650" y="432447"/>
            <a:ext cx="8185150" cy="1876356"/>
          </a:xfrm>
          <a:prstGeom prst="rect">
            <a:avLst/>
          </a:prstGeom>
          <a:noFill/>
        </p:spPr>
        <p:txBody>
          <a:bodyPr wrap="square" lIns="82048" tIns="41025" rIns="82048" bIns="41025" rtlCol="0">
            <a:spAutoFit/>
          </a:bodyPr>
          <a:lstStyle/>
          <a:p>
            <a:pPr algn="ctr">
              <a:spcAft>
                <a:spcPts val="400"/>
              </a:spcAft>
            </a:pPr>
            <a:r>
              <a:rPr lang="en-US" sz="3200" b="1" dirty="0">
                <a:solidFill>
                  <a:schemeClr val="tx2">
                    <a:lumMod val="50000"/>
                  </a:schemeClr>
                </a:solidFill>
              </a:rPr>
              <a:t>World Meteorological Organization (WMO)</a:t>
            </a:r>
          </a:p>
          <a:p>
            <a:pPr marL="594360" indent="-320040">
              <a:spcAft>
                <a:spcPts val="600"/>
              </a:spcAft>
              <a:buFont typeface="Wingdings" pitchFamily="2" charset="2"/>
              <a:buChar char="§"/>
            </a:pPr>
            <a:r>
              <a:rPr lang="en-US" sz="2400" dirty="0"/>
              <a:t>Intergovernmental organization,</a:t>
            </a:r>
          </a:p>
          <a:p>
            <a:pPr marL="594360" indent="-320040">
              <a:spcAft>
                <a:spcPts val="600"/>
              </a:spcAft>
              <a:buFont typeface="Wingdings" pitchFamily="2" charset="2"/>
              <a:buChar char="§"/>
            </a:pPr>
            <a:r>
              <a:rPr lang="en-US" sz="2400" dirty="0"/>
              <a:t>Specialized </a:t>
            </a:r>
            <a:r>
              <a:rPr lang="en-US" sz="2400" dirty="0">
                <a:solidFill>
                  <a:schemeClr val="accent2">
                    <a:lumMod val="50000"/>
                  </a:schemeClr>
                </a:solidFill>
              </a:rPr>
              <a:t>United Nations’ Agency </a:t>
            </a:r>
            <a:r>
              <a:rPr lang="en-US" sz="2400" dirty="0"/>
              <a:t>(weather, water, and climate) with 192 member countries and territories.</a:t>
            </a:r>
          </a:p>
        </p:txBody>
      </p:sp>
      <p:sp>
        <p:nvSpPr>
          <p:cNvPr id="10" name="TextBox 9">
            <a:extLst>
              <a:ext uri="{FF2B5EF4-FFF2-40B4-BE49-F238E27FC236}">
                <a16:creationId xmlns:a16="http://schemas.microsoft.com/office/drawing/2014/main" id="{6ED0D906-0797-AE41-A8C1-1D88589D5ABF}"/>
              </a:ext>
            </a:extLst>
          </p:cNvPr>
          <p:cNvSpPr txBox="1"/>
          <p:nvPr/>
        </p:nvSpPr>
        <p:spPr>
          <a:xfrm>
            <a:off x="501650" y="2473851"/>
            <a:ext cx="8223250" cy="2180862"/>
          </a:xfrm>
          <a:prstGeom prst="rect">
            <a:avLst/>
          </a:prstGeom>
          <a:noFill/>
        </p:spPr>
        <p:txBody>
          <a:bodyPr wrap="square" lIns="82048" tIns="41025" rIns="82048" bIns="41025" rtlCol="0">
            <a:spAutoFit/>
          </a:bodyPr>
          <a:lstStyle/>
          <a:p>
            <a:pPr algn="ctr">
              <a:spcAft>
                <a:spcPts val="400"/>
              </a:spcAft>
            </a:pPr>
            <a:r>
              <a:rPr lang="en-US" sz="3200" b="1" dirty="0">
                <a:solidFill>
                  <a:schemeClr val="tx2">
                    <a:lumMod val="50000"/>
                  </a:schemeClr>
                </a:solidFill>
              </a:rPr>
              <a:t>WMO’s Commitments</a:t>
            </a:r>
          </a:p>
          <a:p>
            <a:pPr marL="594360" indent="-320040">
              <a:spcAft>
                <a:spcPts val="600"/>
              </a:spcAft>
              <a:buFont typeface="Wingdings" pitchFamily="2" charset="2"/>
              <a:buChar char="§"/>
            </a:pPr>
            <a:r>
              <a:rPr lang="en-US" sz="2400" dirty="0"/>
              <a:t>Open data &amp; data sharing: </a:t>
            </a:r>
            <a:r>
              <a:rPr lang="en-US" sz="2400" dirty="0">
                <a:solidFill>
                  <a:schemeClr val="accent2">
                    <a:lumMod val="50000"/>
                  </a:schemeClr>
                </a:solidFill>
              </a:rPr>
              <a:t>free exchange </a:t>
            </a:r>
            <a:r>
              <a:rPr lang="en-US" sz="2400" dirty="0"/>
              <a:t>of data and data products,</a:t>
            </a:r>
          </a:p>
          <a:p>
            <a:pPr marL="594360" indent="-320040">
              <a:spcAft>
                <a:spcPts val="400"/>
              </a:spcAft>
              <a:buFont typeface="Wingdings" pitchFamily="2" charset="2"/>
              <a:buChar char="§"/>
            </a:pPr>
            <a:r>
              <a:rPr lang="en-US" sz="2400" dirty="0"/>
              <a:t>High-quality data, information, and services: science, policy and decision-making support.</a:t>
            </a:r>
          </a:p>
        </p:txBody>
      </p:sp>
      <p:sp>
        <p:nvSpPr>
          <p:cNvPr id="5" name="TextBox 4">
            <a:extLst>
              <a:ext uri="{FF2B5EF4-FFF2-40B4-BE49-F238E27FC236}">
                <a16:creationId xmlns:a16="http://schemas.microsoft.com/office/drawing/2014/main" id="{11BF5E34-9836-A240-B0DF-3211F7DABD68}"/>
              </a:ext>
            </a:extLst>
          </p:cNvPr>
          <p:cNvSpPr txBox="1"/>
          <p:nvPr/>
        </p:nvSpPr>
        <p:spPr>
          <a:xfrm>
            <a:off x="501650" y="4819761"/>
            <a:ext cx="8223250" cy="1365254"/>
          </a:xfrm>
          <a:prstGeom prst="rect">
            <a:avLst/>
          </a:prstGeom>
          <a:noFill/>
        </p:spPr>
        <p:txBody>
          <a:bodyPr wrap="square" lIns="82048" tIns="41025" rIns="82048" bIns="41025" rtlCol="0">
            <a:spAutoFit/>
          </a:bodyPr>
          <a:lstStyle/>
          <a:p>
            <a:pPr algn="ctr">
              <a:spcAft>
                <a:spcPts val="400"/>
              </a:spcAft>
            </a:pPr>
            <a:r>
              <a:rPr lang="en-US" sz="3200" b="1" dirty="0">
                <a:solidFill>
                  <a:schemeClr val="tx2">
                    <a:lumMod val="50000"/>
                  </a:schemeClr>
                </a:solidFill>
              </a:rPr>
              <a:t>WMO fosters international collaboration </a:t>
            </a:r>
          </a:p>
          <a:p>
            <a:pPr marL="594360" indent="-320040">
              <a:spcAft>
                <a:spcPts val="600"/>
              </a:spcAft>
              <a:buFont typeface="Wingdings" pitchFamily="2" charset="2"/>
              <a:buChar char="§"/>
            </a:pPr>
            <a:r>
              <a:rPr lang="en-US" sz="2400" dirty="0"/>
              <a:t>Develop </a:t>
            </a:r>
            <a:r>
              <a:rPr lang="en-US" sz="2400" dirty="0">
                <a:solidFill>
                  <a:schemeClr val="accent2">
                    <a:lumMod val="50000"/>
                  </a:schemeClr>
                </a:solidFill>
              </a:rPr>
              <a:t>technical guidance and standards </a:t>
            </a:r>
            <a:r>
              <a:rPr lang="en-US" sz="2400" dirty="0"/>
              <a:t>for the collection, processing, management of data and forecast products. </a:t>
            </a:r>
          </a:p>
        </p:txBody>
      </p:sp>
    </p:spTree>
    <p:extLst>
      <p:ext uri="{BB962C8B-B14F-4D97-AF65-F5344CB8AC3E}">
        <p14:creationId xmlns:p14="http://schemas.microsoft.com/office/powerpoint/2010/main" val="3802284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259AF2F-52C6-9B46-B8B2-0579234AE62E}" type="slidenum">
              <a:rPr lang="en-US" smtClean="0"/>
              <a:t>20</a:t>
            </a:fld>
            <a:endParaRPr lang="en-US"/>
          </a:p>
        </p:txBody>
      </p:sp>
      <p:sp>
        <p:nvSpPr>
          <p:cNvPr id="3" name="TextBox 2">
            <a:extLst>
              <a:ext uri="{FF2B5EF4-FFF2-40B4-BE49-F238E27FC236}">
                <a16:creationId xmlns:a16="http://schemas.microsoft.com/office/drawing/2014/main" id="{7A6309BB-1E1F-C646-8AEF-80AD99C0EF18}"/>
              </a:ext>
            </a:extLst>
          </p:cNvPr>
          <p:cNvSpPr txBox="1"/>
          <p:nvPr/>
        </p:nvSpPr>
        <p:spPr>
          <a:xfrm>
            <a:off x="557939" y="1167546"/>
            <a:ext cx="8128861" cy="4954818"/>
          </a:xfrm>
          <a:prstGeom prst="rect">
            <a:avLst/>
          </a:prstGeom>
          <a:noFill/>
        </p:spPr>
        <p:txBody>
          <a:bodyPr wrap="square" rtlCol="0">
            <a:spAutoFit/>
          </a:bodyPr>
          <a:lstStyle/>
          <a:p>
            <a:pPr marL="480060" indent="-342900">
              <a:lnSpc>
                <a:spcPct val="114000"/>
              </a:lnSpc>
              <a:spcAft>
                <a:spcPts val="600"/>
              </a:spcAft>
              <a:buFont typeface="Wingdings" pitchFamily="2" charset="2"/>
              <a:buChar char="§"/>
            </a:pPr>
            <a:r>
              <a:rPr lang="en-US" sz="2400" b="1">
                <a:solidFill>
                  <a:srgbClr val="000090"/>
                </a:solidFill>
              </a:rPr>
              <a:t>Presentations on the HQ-GDMFC and SMM-CD</a:t>
            </a:r>
          </a:p>
          <a:p>
            <a:pPr marL="937260" lvl="1" indent="-342900">
              <a:lnSpc>
                <a:spcPct val="114000"/>
              </a:lnSpc>
              <a:buFont typeface="Wingdings" pitchFamily="2" charset="2"/>
              <a:buChar char="Ø"/>
            </a:pPr>
            <a:r>
              <a:rPr lang="en-US" sz="2000">
                <a:solidFill>
                  <a:srgbClr val="000090"/>
                </a:solidFill>
              </a:rPr>
              <a:t>ESIP 2018 Summer Meeting,</a:t>
            </a:r>
          </a:p>
          <a:p>
            <a:pPr marL="937260" lvl="1" indent="-342900">
              <a:lnSpc>
                <a:spcPct val="114000"/>
              </a:lnSpc>
              <a:buFont typeface="Wingdings" pitchFamily="2" charset="2"/>
              <a:buChar char="Ø"/>
            </a:pPr>
            <a:r>
              <a:rPr lang="en-US" sz="2000">
                <a:solidFill>
                  <a:srgbClr val="000090"/>
                </a:solidFill>
              </a:rPr>
              <a:t>ESIP Information Quality Cluster telecon,</a:t>
            </a:r>
          </a:p>
          <a:p>
            <a:pPr marL="937260" lvl="1" indent="-342900">
              <a:lnSpc>
                <a:spcPct val="114000"/>
              </a:lnSpc>
              <a:buFont typeface="Wingdings" pitchFamily="2" charset="2"/>
              <a:buChar char="Ø"/>
            </a:pPr>
            <a:r>
              <a:rPr lang="en-US" sz="2000">
                <a:solidFill>
                  <a:srgbClr val="000090"/>
                </a:solidFill>
              </a:rPr>
              <a:t>EGU 2019,</a:t>
            </a:r>
          </a:p>
          <a:p>
            <a:pPr marL="937260" lvl="1" indent="-342900">
              <a:lnSpc>
                <a:spcPct val="114000"/>
              </a:lnSpc>
              <a:buFont typeface="Wingdings" pitchFamily="2" charset="2"/>
              <a:buChar char="Ø"/>
            </a:pPr>
            <a:r>
              <a:rPr lang="en-US" sz="2000">
                <a:solidFill>
                  <a:srgbClr val="000090"/>
                </a:solidFill>
              </a:rPr>
              <a:t>WMO Staff Briefing,</a:t>
            </a:r>
          </a:p>
          <a:p>
            <a:pPr marL="937260" lvl="1" indent="-342900">
              <a:lnSpc>
                <a:spcPct val="114000"/>
              </a:lnSpc>
              <a:buFont typeface="Wingdings" pitchFamily="2" charset="2"/>
              <a:buChar char="Ø"/>
            </a:pPr>
            <a:r>
              <a:rPr lang="en-US" sz="2000">
                <a:solidFill>
                  <a:srgbClr val="000090"/>
                </a:solidFill>
              </a:rPr>
              <a:t>CCl Executive Council,</a:t>
            </a:r>
          </a:p>
          <a:p>
            <a:pPr marL="937260" lvl="1" indent="-342900">
              <a:lnSpc>
                <a:spcPct val="114000"/>
              </a:lnSpc>
              <a:buFont typeface="Wingdings" pitchFamily="2" charset="2"/>
              <a:buChar char="Ø"/>
            </a:pPr>
            <a:r>
              <a:rPr lang="en-US" sz="2000">
                <a:solidFill>
                  <a:srgbClr val="000090"/>
                </a:solidFill>
              </a:rPr>
              <a:t>CEOS WGISS-46 and WGISS-47 Meetings </a:t>
            </a:r>
          </a:p>
          <a:p>
            <a:pPr marL="937260" lvl="1" indent="-342900">
              <a:lnSpc>
                <a:spcPct val="114000"/>
              </a:lnSpc>
              <a:spcAft>
                <a:spcPts val="1200"/>
              </a:spcAft>
              <a:buFont typeface="Wingdings" pitchFamily="2" charset="2"/>
              <a:buChar char="Ø"/>
            </a:pPr>
            <a:r>
              <a:rPr lang="en-US" sz="2000">
                <a:solidFill>
                  <a:srgbClr val="000090"/>
                </a:solidFill>
              </a:rPr>
              <a:t>CLIMAR–5 (May 7,2019)</a:t>
            </a:r>
          </a:p>
          <a:p>
            <a:pPr marL="480060" indent="-342900">
              <a:lnSpc>
                <a:spcPct val="114000"/>
              </a:lnSpc>
              <a:spcAft>
                <a:spcPts val="600"/>
              </a:spcAft>
              <a:buFont typeface="Wingdings" pitchFamily="2" charset="2"/>
              <a:buChar char="§"/>
            </a:pPr>
            <a:r>
              <a:rPr lang="en-US" sz="2400" b="1">
                <a:solidFill>
                  <a:srgbClr val="000090"/>
                </a:solidFill>
              </a:rPr>
              <a:t>The Manual on HQ-GDMFC has been provided to the WMO Members and all Technical Commissions for review</a:t>
            </a:r>
          </a:p>
          <a:p>
            <a:pPr marL="1051560" lvl="1" indent="-457200">
              <a:lnSpc>
                <a:spcPct val="114000"/>
              </a:lnSpc>
              <a:buFont typeface="Wingdings" pitchFamily="2" charset="2"/>
              <a:buChar char="Ø"/>
            </a:pPr>
            <a:r>
              <a:rPr lang="en-US" sz="2000">
                <a:solidFill>
                  <a:srgbClr val="000090"/>
                </a:solidFill>
              </a:rPr>
              <a:t>Supportive feedbacks from 12 countries,</a:t>
            </a:r>
          </a:p>
          <a:p>
            <a:pPr marL="1051560" lvl="1" indent="-457200">
              <a:lnSpc>
                <a:spcPct val="114000"/>
              </a:lnSpc>
              <a:buFont typeface="Wingdings" pitchFamily="2" charset="2"/>
              <a:buChar char="Ø"/>
            </a:pPr>
            <a:r>
              <a:rPr lang="en-US" sz="2000">
                <a:solidFill>
                  <a:srgbClr val="000090"/>
                </a:solidFill>
              </a:rPr>
              <a:t>Helpful suggestions for improvement – implemented</a:t>
            </a:r>
          </a:p>
        </p:txBody>
      </p:sp>
      <p:sp>
        <p:nvSpPr>
          <p:cNvPr id="6" name="Title 1">
            <a:extLst>
              <a:ext uri="{FF2B5EF4-FFF2-40B4-BE49-F238E27FC236}">
                <a16:creationId xmlns:a16="http://schemas.microsoft.com/office/drawing/2014/main" id="{6258908B-B854-EE44-AFEF-FD46B569648C}"/>
              </a:ext>
            </a:extLst>
          </p:cNvPr>
          <p:cNvSpPr>
            <a:spLocks noGrp="1"/>
          </p:cNvSpPr>
          <p:nvPr>
            <p:ph type="title"/>
          </p:nvPr>
        </p:nvSpPr>
        <p:spPr>
          <a:xfrm>
            <a:off x="0" y="0"/>
            <a:ext cx="9144000" cy="825393"/>
          </a:xfrm>
          <a:solidFill>
            <a:schemeClr val="accent5">
              <a:lumMod val="20000"/>
              <a:lumOff val="80000"/>
            </a:schemeClr>
          </a:solidFill>
        </p:spPr>
        <p:txBody>
          <a:bodyPr>
            <a:normAutofit/>
          </a:bodyPr>
          <a:lstStyle/>
          <a:p>
            <a:pPr>
              <a:spcAft>
                <a:spcPts val="600"/>
              </a:spcAft>
            </a:pPr>
            <a:r>
              <a:rPr lang="en-US" sz="4000" b="1">
                <a:solidFill>
                  <a:schemeClr val="tx2">
                    <a:lumMod val="50000"/>
                  </a:schemeClr>
                </a:solidFill>
              </a:rPr>
              <a:t>Communication</a:t>
            </a:r>
          </a:p>
        </p:txBody>
      </p:sp>
    </p:spTree>
    <p:extLst>
      <p:ext uri="{BB962C8B-B14F-4D97-AF65-F5344CB8AC3E}">
        <p14:creationId xmlns:p14="http://schemas.microsoft.com/office/powerpoint/2010/main" val="789065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796" y="211138"/>
            <a:ext cx="8395898" cy="1143000"/>
          </a:xfrm>
        </p:spPr>
        <p:txBody>
          <a:bodyPr>
            <a:normAutofit/>
          </a:bodyPr>
          <a:lstStyle/>
          <a:p>
            <a:r>
              <a:rPr lang="fr-CH" sz="4000" b="1">
                <a:solidFill>
                  <a:schemeClr val="tx2">
                    <a:lumMod val="50000"/>
                  </a:schemeClr>
                </a:solidFill>
              </a:rPr>
              <a:t>HQ-GDFMC</a:t>
            </a:r>
            <a:r>
              <a:rPr lang="fr-CH"/>
              <a:t/>
            </a:r>
            <a:br>
              <a:rPr lang="fr-CH"/>
            </a:br>
            <a:endParaRPr lang="en-US" sz="1300"/>
          </a:p>
        </p:txBody>
      </p:sp>
      <p:sp>
        <p:nvSpPr>
          <p:cNvPr id="3" name="Content Placeholder 2"/>
          <p:cNvSpPr>
            <a:spLocks noGrp="1"/>
          </p:cNvSpPr>
          <p:nvPr>
            <p:ph idx="1"/>
          </p:nvPr>
        </p:nvSpPr>
        <p:spPr>
          <a:xfrm>
            <a:off x="495945" y="2754462"/>
            <a:ext cx="8229600" cy="3460601"/>
          </a:xfrm>
        </p:spPr>
        <p:txBody>
          <a:bodyPr>
            <a:normAutofit/>
          </a:bodyPr>
          <a:lstStyle/>
          <a:p>
            <a:pPr marL="514350" indent="-514350">
              <a:buAutoNum type="arabicPeriod"/>
            </a:pPr>
            <a:r>
              <a:rPr lang="fr-CH" sz="2800" b="1"/>
              <a:t>Data Management Standards </a:t>
            </a:r>
          </a:p>
          <a:p>
            <a:pPr marL="0" indent="0">
              <a:buNone/>
            </a:pPr>
            <a:r>
              <a:rPr lang="en-US" sz="1600"/>
              <a:t>Defining and promoting data management standards and best practices for ensuring high quality datasets for use in climate policy and services</a:t>
            </a:r>
          </a:p>
          <a:p>
            <a:pPr marL="457200" indent="-457200">
              <a:buAutoNum type="arabicPeriod" startAt="2"/>
            </a:pPr>
            <a:r>
              <a:rPr lang="en-US" sz="2800" b="1"/>
              <a:t>Data Maturity Assessment </a:t>
            </a:r>
          </a:p>
          <a:p>
            <a:pPr marL="0" indent="0">
              <a:buNone/>
            </a:pPr>
            <a:r>
              <a:rPr lang="en-US" sz="1600"/>
              <a:t>Analyzing the maturity of the climate data management, identifying gaps, and fixing stewardship issues. </a:t>
            </a:r>
            <a:r>
              <a:rPr lang="en-US" sz="1600">
                <a:solidFill>
                  <a:srgbClr val="0070C0"/>
                </a:solidFill>
              </a:rPr>
              <a:t>SMM-CD: a mechanism for allowing compliance to WMO and internationally agreed stewardship standards</a:t>
            </a:r>
          </a:p>
          <a:p>
            <a:pPr marL="0" indent="0">
              <a:buNone/>
            </a:pPr>
            <a:r>
              <a:rPr lang="en-US" sz="2800" b="1"/>
              <a:t>3.  Access to High Quality Datasets</a:t>
            </a:r>
          </a:p>
          <a:p>
            <a:pPr marL="0" indent="0">
              <a:buNone/>
            </a:pPr>
            <a:r>
              <a:rPr lang="en-US" sz="1600"/>
              <a:t>Enabling a quick discovery and access of high quality datasets using a federated cataloguing service compatible with the WMO Information System and international search engines</a:t>
            </a:r>
          </a:p>
        </p:txBody>
      </p:sp>
      <p:sp>
        <p:nvSpPr>
          <p:cNvPr id="4" name="Slide Number Placeholder 3"/>
          <p:cNvSpPr>
            <a:spLocks noGrp="1"/>
          </p:cNvSpPr>
          <p:nvPr>
            <p:ph type="sldNum" sz="quarter" idx="12"/>
          </p:nvPr>
        </p:nvSpPr>
        <p:spPr/>
        <p:txBody>
          <a:bodyPr/>
          <a:lstStyle/>
          <a:p>
            <a:fld id="{9259AF2F-52C6-9B46-B8B2-0579234AE62E}" type="slidenum">
              <a:rPr lang="en-US" smtClean="0"/>
              <a:t>21</a:t>
            </a:fld>
            <a:endParaRPr lang="en-US"/>
          </a:p>
        </p:txBody>
      </p:sp>
      <p:sp>
        <p:nvSpPr>
          <p:cNvPr id="5" name="TextBox 4"/>
          <p:cNvSpPr txBox="1"/>
          <p:nvPr/>
        </p:nvSpPr>
        <p:spPr>
          <a:xfrm>
            <a:off x="278969" y="1036219"/>
            <a:ext cx="8663553" cy="1015663"/>
          </a:xfrm>
          <a:prstGeom prst="rect">
            <a:avLst/>
          </a:prstGeom>
          <a:noFill/>
        </p:spPr>
        <p:txBody>
          <a:bodyPr wrap="square" rtlCol="0">
            <a:spAutoFit/>
          </a:bodyPr>
          <a:lstStyle/>
          <a:p>
            <a:r>
              <a:rPr lang="en-US" sz="2000" b="1">
                <a:solidFill>
                  <a:srgbClr val="000090"/>
                </a:solidFill>
              </a:rPr>
              <a:t>A collaborative Framework that enables an effective development and exchange of high-quality climate data based on reliable underpinning infrastructure at the global, regional, and national levels. </a:t>
            </a:r>
          </a:p>
        </p:txBody>
      </p:sp>
      <p:sp>
        <p:nvSpPr>
          <p:cNvPr id="6" name="TextBox 5"/>
          <p:cNvSpPr txBox="1"/>
          <p:nvPr/>
        </p:nvSpPr>
        <p:spPr>
          <a:xfrm>
            <a:off x="3122741" y="2118887"/>
            <a:ext cx="2976008" cy="646331"/>
          </a:xfrm>
          <a:prstGeom prst="rect">
            <a:avLst/>
          </a:prstGeom>
          <a:noFill/>
        </p:spPr>
        <p:txBody>
          <a:bodyPr wrap="none" rtlCol="0">
            <a:spAutoFit/>
          </a:bodyPr>
          <a:lstStyle/>
          <a:p>
            <a:r>
              <a:rPr lang="fr-CH" sz="3600"/>
              <a:t>Building blocks</a:t>
            </a:r>
            <a:endParaRPr lang="en-US" sz="3600"/>
          </a:p>
        </p:txBody>
      </p:sp>
    </p:spTree>
    <p:extLst>
      <p:ext uri="{BB962C8B-B14F-4D97-AF65-F5344CB8AC3E}">
        <p14:creationId xmlns:p14="http://schemas.microsoft.com/office/powerpoint/2010/main" val="24251253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043F8C-667B-1840-95F8-50DDA3473EB7}"/>
              </a:ext>
            </a:extLst>
          </p:cNvPr>
          <p:cNvSpPr>
            <a:spLocks noGrp="1"/>
          </p:cNvSpPr>
          <p:nvPr>
            <p:ph type="sldNum" sz="quarter" idx="12"/>
          </p:nvPr>
        </p:nvSpPr>
        <p:spPr/>
        <p:txBody>
          <a:bodyPr/>
          <a:lstStyle/>
          <a:p>
            <a:fld id="{9259AF2F-52C6-9B46-B8B2-0579234AE62E}" type="slidenum">
              <a:rPr lang="en-US" smtClean="0"/>
              <a:t>22</a:t>
            </a:fld>
            <a:endParaRPr lang="en-US"/>
          </a:p>
        </p:txBody>
      </p:sp>
      <p:sp>
        <p:nvSpPr>
          <p:cNvPr id="5" name="Title 1">
            <a:extLst>
              <a:ext uri="{FF2B5EF4-FFF2-40B4-BE49-F238E27FC236}">
                <a16:creationId xmlns:a16="http://schemas.microsoft.com/office/drawing/2014/main" id="{DC98F547-C057-904F-BEF0-E4DBFBCA7328}"/>
              </a:ext>
            </a:extLst>
          </p:cNvPr>
          <p:cNvSpPr txBox="1">
            <a:spLocks/>
          </p:cNvSpPr>
          <p:nvPr/>
        </p:nvSpPr>
        <p:spPr>
          <a:xfrm>
            <a:off x="0" y="0"/>
            <a:ext cx="9144000" cy="825393"/>
          </a:xfrm>
          <a:prstGeom prst="rect">
            <a:avLst/>
          </a:prstGeom>
          <a:solidFill>
            <a:schemeClr val="accent5">
              <a:lumMod val="20000"/>
              <a:lumOff val="80000"/>
            </a:schemeClr>
          </a:solidFill>
        </p:spPr>
        <p:txBody>
          <a:bodyPr vert="horz" lIns="91440" tIns="45720" rIns="91440" bIns="45720" rtlCol="0" anchor="ctr">
            <a:normAutofit fontScale="85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a:t>The members of IEG-CDM (in alphabetical order) </a:t>
            </a:r>
          </a:p>
        </p:txBody>
      </p:sp>
      <p:sp>
        <p:nvSpPr>
          <p:cNvPr id="6" name="TextBox 5">
            <a:extLst>
              <a:ext uri="{FF2B5EF4-FFF2-40B4-BE49-F238E27FC236}">
                <a16:creationId xmlns:a16="http://schemas.microsoft.com/office/drawing/2014/main" id="{34ABE64B-6655-8541-B3ED-9A3DA0586D30}"/>
              </a:ext>
            </a:extLst>
          </p:cNvPr>
          <p:cNvSpPr txBox="1"/>
          <p:nvPr/>
        </p:nvSpPr>
        <p:spPr>
          <a:xfrm>
            <a:off x="746885" y="1083972"/>
            <a:ext cx="7851015" cy="2800767"/>
          </a:xfrm>
          <a:prstGeom prst="rect">
            <a:avLst/>
          </a:prstGeom>
          <a:noFill/>
        </p:spPr>
        <p:txBody>
          <a:bodyPr wrap="square" numCol="2" rtlCol="0">
            <a:spAutoFit/>
          </a:bodyPr>
          <a:lstStyle/>
          <a:p>
            <a:pPr marL="914400" lvl="0" indent="-320040">
              <a:lnSpc>
                <a:spcPct val="110000"/>
              </a:lnSpc>
              <a:buFont typeface="+mj-lt"/>
              <a:buAutoNum type="arabicPeriod"/>
            </a:pPr>
            <a:r>
              <a:rPr lang="en-US" sz="1600" dirty="0">
                <a:solidFill>
                  <a:srgbClr val="0070C0"/>
                </a:solidFill>
              </a:rPr>
              <a:t>AICH, Valentin (GCOS)</a:t>
            </a:r>
          </a:p>
          <a:p>
            <a:pPr marL="914400" lvl="0" indent="-320040">
              <a:lnSpc>
                <a:spcPct val="110000"/>
              </a:lnSpc>
              <a:buFont typeface="+mj-lt"/>
              <a:buAutoNum type="arabicPeriod"/>
            </a:pPr>
            <a:r>
              <a:rPr lang="en-US" sz="1600" dirty="0">
                <a:solidFill>
                  <a:srgbClr val="0070C0"/>
                </a:solidFill>
              </a:rPr>
              <a:t>BADDOUR, Omar (WMO)</a:t>
            </a:r>
          </a:p>
          <a:p>
            <a:pPr marL="914400" lvl="0" indent="-320040">
              <a:lnSpc>
                <a:spcPct val="110000"/>
              </a:lnSpc>
              <a:buFont typeface="+mj-lt"/>
              <a:buAutoNum type="arabicPeriod"/>
            </a:pPr>
            <a:r>
              <a:rPr lang="en-US" sz="1600" dirty="0">
                <a:solidFill>
                  <a:srgbClr val="0070C0"/>
                </a:solidFill>
              </a:rPr>
              <a:t>BERGERON, Cedric (ECMWF) </a:t>
            </a:r>
          </a:p>
          <a:p>
            <a:pPr marL="914400" lvl="0" indent="-320040">
              <a:lnSpc>
                <a:spcPct val="110000"/>
              </a:lnSpc>
              <a:buFont typeface="+mj-lt"/>
              <a:buAutoNum type="arabicPeriod"/>
            </a:pPr>
            <a:r>
              <a:rPr lang="en-US" sz="1600" dirty="0">
                <a:solidFill>
                  <a:srgbClr val="0070C0"/>
                </a:solidFill>
              </a:rPr>
              <a:t>BEROD, Dominique (WMO)</a:t>
            </a:r>
          </a:p>
          <a:p>
            <a:pPr marL="914400" lvl="0" indent="-320040">
              <a:lnSpc>
                <a:spcPct val="110000"/>
              </a:lnSpc>
              <a:buFont typeface="+mj-lt"/>
              <a:buAutoNum type="arabicPeriod"/>
            </a:pPr>
            <a:r>
              <a:rPr lang="en-US" sz="1600" dirty="0">
                <a:solidFill>
                  <a:srgbClr val="0070C0"/>
                </a:solidFill>
              </a:rPr>
              <a:t>BUSSELBERG, Thorsten (DWD)</a:t>
            </a:r>
          </a:p>
          <a:p>
            <a:pPr marL="914400" lvl="0" indent="-320040">
              <a:lnSpc>
                <a:spcPct val="110000"/>
              </a:lnSpc>
              <a:buFont typeface="+mj-lt"/>
              <a:buAutoNum type="arabicPeriod"/>
            </a:pPr>
            <a:r>
              <a:rPr lang="en-US" sz="1600" dirty="0">
                <a:solidFill>
                  <a:srgbClr val="0070C0"/>
                </a:solidFill>
              </a:rPr>
              <a:t>CAZENAVE, Anny (LEGOS)</a:t>
            </a:r>
          </a:p>
          <a:p>
            <a:pPr marL="914400" lvl="0" indent="-320040">
              <a:lnSpc>
                <a:spcPct val="110000"/>
              </a:lnSpc>
              <a:buFont typeface="+mj-lt"/>
              <a:buAutoNum type="arabicPeriod"/>
            </a:pPr>
            <a:r>
              <a:rPr lang="en-US" sz="1600" dirty="0">
                <a:solidFill>
                  <a:srgbClr val="0070C0"/>
                </a:solidFill>
              </a:rPr>
              <a:t>DUNN, Robert (Met Office/Hadley Center)</a:t>
            </a:r>
          </a:p>
          <a:p>
            <a:pPr marL="914400" lvl="0" indent="-320040">
              <a:lnSpc>
                <a:spcPct val="110000"/>
              </a:lnSpc>
              <a:buFont typeface="+mj-lt"/>
              <a:buAutoNum type="arabicPeriod"/>
            </a:pPr>
            <a:r>
              <a:rPr lang="en-US" sz="1600" dirty="0">
                <a:solidFill>
                  <a:srgbClr val="0070C0"/>
                </a:solidFill>
              </a:rPr>
              <a:t>GALLAHER, David (NASA/NSIDC) </a:t>
            </a:r>
          </a:p>
          <a:p>
            <a:pPr marL="914400" lvl="0" indent="-320040">
              <a:lnSpc>
                <a:spcPct val="110000"/>
              </a:lnSpc>
              <a:buFont typeface="+mj-lt"/>
              <a:buAutoNum type="arabicPeriod"/>
            </a:pPr>
            <a:r>
              <a:rPr lang="en-US" sz="1600" dirty="0">
                <a:solidFill>
                  <a:srgbClr val="0070C0"/>
                </a:solidFill>
              </a:rPr>
              <a:t>GATES, Lydia (DWD)</a:t>
            </a:r>
          </a:p>
          <a:p>
            <a:pPr marL="914400" lvl="0" indent="-320040">
              <a:lnSpc>
                <a:spcPct val="110000"/>
              </a:lnSpc>
              <a:buFont typeface="+mj-lt"/>
              <a:buAutoNum type="arabicPeriod"/>
            </a:pPr>
            <a:r>
              <a:rPr lang="en-US" sz="1600" dirty="0">
                <a:solidFill>
                  <a:srgbClr val="0070C0"/>
                </a:solidFill>
              </a:rPr>
              <a:t>LIEF, Christina (WMO, lead)</a:t>
            </a:r>
          </a:p>
          <a:p>
            <a:pPr marL="914400" lvl="0" indent="-320040">
              <a:lnSpc>
                <a:spcPct val="110000"/>
              </a:lnSpc>
              <a:buFont typeface="+mj-lt"/>
              <a:buAutoNum type="arabicPeriod"/>
            </a:pPr>
            <a:r>
              <a:rPr lang="en-US" sz="1600" dirty="0">
                <a:solidFill>
                  <a:srgbClr val="0070C0"/>
                </a:solidFill>
              </a:rPr>
              <a:t>MILAN, Anna (NOAA/NCEI)</a:t>
            </a:r>
          </a:p>
          <a:p>
            <a:pPr marL="914400" lvl="0" indent="-320040">
              <a:lnSpc>
                <a:spcPct val="110000"/>
              </a:lnSpc>
              <a:buFont typeface="+mj-lt"/>
              <a:buAutoNum type="arabicPeriod"/>
            </a:pPr>
            <a:r>
              <a:rPr lang="en-US" sz="1600" dirty="0">
                <a:solidFill>
                  <a:srgbClr val="0070C0"/>
                </a:solidFill>
              </a:rPr>
              <a:t>PENG, Ge (NCSU/CICS-NC, NOAA/NCEI, SMM-CD lead) </a:t>
            </a:r>
          </a:p>
          <a:p>
            <a:pPr marL="914400" lvl="0" indent="-320040">
              <a:lnSpc>
                <a:spcPct val="110000"/>
              </a:lnSpc>
              <a:buFont typeface="+mj-lt"/>
              <a:buAutoNum type="arabicPeriod"/>
            </a:pPr>
            <a:r>
              <a:rPr lang="en-US" sz="1600" dirty="0">
                <a:solidFill>
                  <a:srgbClr val="0070C0"/>
                </a:solidFill>
              </a:rPr>
              <a:t>ROBERTS, Kate (BOM) </a:t>
            </a:r>
          </a:p>
          <a:p>
            <a:pPr marL="914400" lvl="0" indent="-320040">
              <a:lnSpc>
                <a:spcPct val="110000"/>
              </a:lnSpc>
              <a:buFont typeface="+mj-lt"/>
              <a:buAutoNum type="arabicPeriod"/>
            </a:pPr>
            <a:r>
              <a:rPr lang="en-US" sz="1600" dirty="0">
                <a:solidFill>
                  <a:srgbClr val="0070C0"/>
                </a:solidFill>
              </a:rPr>
              <a:t>SIEGMUND, Peter (KNMI) </a:t>
            </a:r>
          </a:p>
          <a:p>
            <a:pPr marL="914400" lvl="0" indent="-320040">
              <a:lnSpc>
                <a:spcPct val="110000"/>
              </a:lnSpc>
              <a:buFont typeface="+mj-lt"/>
              <a:buAutoNum type="arabicPeriod"/>
            </a:pPr>
            <a:r>
              <a:rPr lang="en-US" sz="1600" dirty="0">
                <a:solidFill>
                  <a:srgbClr val="0070C0"/>
                </a:solidFill>
              </a:rPr>
              <a:t>VERVER, Ge (KNMI)</a:t>
            </a:r>
          </a:p>
          <a:p>
            <a:pPr marL="914400" lvl="0" indent="-320040">
              <a:lnSpc>
                <a:spcPct val="110000"/>
              </a:lnSpc>
              <a:buFont typeface="+mj-lt"/>
              <a:buAutoNum type="arabicPeriod"/>
            </a:pPr>
            <a:r>
              <a:rPr lang="en-US" sz="1600" dirty="0">
                <a:solidFill>
                  <a:srgbClr val="0070C0"/>
                </a:solidFill>
              </a:rPr>
              <a:t>WRIGHT, William (BOM, retired, now WMO CCl, SMM-CD co-lead) </a:t>
            </a:r>
          </a:p>
          <a:p>
            <a:pPr marL="914400" lvl="0" indent="-320040">
              <a:lnSpc>
                <a:spcPct val="110000"/>
              </a:lnSpc>
              <a:buFont typeface="+mj-lt"/>
              <a:buAutoNum type="arabicPeriod"/>
            </a:pPr>
            <a:r>
              <a:rPr lang="en-US" sz="1600" dirty="0">
                <a:solidFill>
                  <a:srgbClr val="0070C0"/>
                </a:solidFill>
              </a:rPr>
              <a:t>ZIESE, Markus (DWD) </a:t>
            </a:r>
          </a:p>
        </p:txBody>
      </p:sp>
      <p:pic>
        <p:nvPicPr>
          <p:cNvPr id="7" name="Picture 6">
            <a:extLst>
              <a:ext uri="{FF2B5EF4-FFF2-40B4-BE49-F238E27FC236}">
                <a16:creationId xmlns:a16="http://schemas.microsoft.com/office/drawing/2014/main" id="{F139AD8E-B2E1-824A-8E66-FF8AE3F64F4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349" t="5001" r="17632" b="60236"/>
          <a:stretch/>
        </p:blipFill>
        <p:spPr>
          <a:xfrm>
            <a:off x="2500692" y="4208173"/>
            <a:ext cx="4343400" cy="1689593"/>
          </a:xfrm>
          <a:prstGeom prst="rect">
            <a:avLst/>
          </a:prstGeom>
        </p:spPr>
      </p:pic>
    </p:spTree>
    <p:extLst>
      <p:ext uri="{BB962C8B-B14F-4D97-AF65-F5344CB8AC3E}">
        <p14:creationId xmlns:p14="http://schemas.microsoft.com/office/powerpoint/2010/main" val="465061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259AF2F-52C6-9B46-B8B2-0579234AE62E}" type="slidenum">
              <a:rPr lang="en-US" smtClean="0"/>
              <a:t>3</a:t>
            </a:fld>
            <a:endParaRPr lang="en-US" dirty="0"/>
          </a:p>
        </p:txBody>
      </p:sp>
      <p:sp>
        <p:nvSpPr>
          <p:cNvPr id="7" name="TextBox 6">
            <a:extLst>
              <a:ext uri="{FF2B5EF4-FFF2-40B4-BE49-F238E27FC236}">
                <a16:creationId xmlns:a16="http://schemas.microsoft.com/office/drawing/2014/main" id="{D6D8843A-5EC3-BB43-BD8A-0E9F49AC3B1B}"/>
              </a:ext>
            </a:extLst>
          </p:cNvPr>
          <p:cNvSpPr txBox="1"/>
          <p:nvPr/>
        </p:nvSpPr>
        <p:spPr>
          <a:xfrm>
            <a:off x="608305" y="609175"/>
            <a:ext cx="7799095" cy="1796141"/>
          </a:xfrm>
          <a:prstGeom prst="rect">
            <a:avLst/>
          </a:prstGeom>
          <a:noFill/>
        </p:spPr>
        <p:txBody>
          <a:bodyPr wrap="square" lIns="82048" tIns="41025" rIns="82048" bIns="41025" rtlCol="0">
            <a:spAutoFit/>
          </a:bodyPr>
          <a:lstStyle/>
          <a:p>
            <a:pPr>
              <a:spcAft>
                <a:spcPts val="400"/>
              </a:spcAft>
            </a:pPr>
            <a:r>
              <a:rPr lang="en-US" sz="2800" b="1" dirty="0">
                <a:solidFill>
                  <a:schemeClr val="accent2">
                    <a:lumMod val="50000"/>
                  </a:schemeClr>
                </a:solidFill>
              </a:rPr>
              <a:t>Increased</a:t>
            </a:r>
            <a:r>
              <a:rPr lang="en-US" sz="2800" b="1" dirty="0"/>
              <a:t> </a:t>
            </a:r>
            <a:r>
              <a:rPr lang="en-US" sz="2800" dirty="0"/>
              <a:t>data stewardship requirements, especially on the data and products that support scientific findings and policy- and decision-making </a:t>
            </a:r>
          </a:p>
          <a:p>
            <a:pPr marL="457200" indent="-228600">
              <a:spcAft>
                <a:spcPts val="400"/>
              </a:spcAft>
            </a:pPr>
            <a:r>
              <a:rPr lang="en-US" sz="2400" dirty="0">
                <a:solidFill>
                  <a:srgbClr val="0070C0"/>
                </a:solidFill>
              </a:rPr>
              <a:t> – transparent, traceable, reproducible, etc.</a:t>
            </a:r>
            <a:endParaRPr lang="en-US" sz="2400" b="1" dirty="0">
              <a:solidFill>
                <a:schemeClr val="tx2">
                  <a:lumMod val="50000"/>
                </a:schemeClr>
              </a:solidFill>
            </a:endParaRPr>
          </a:p>
        </p:txBody>
      </p:sp>
      <p:sp>
        <p:nvSpPr>
          <p:cNvPr id="5" name="TextBox 4">
            <a:extLst>
              <a:ext uri="{FF2B5EF4-FFF2-40B4-BE49-F238E27FC236}">
                <a16:creationId xmlns:a16="http://schemas.microsoft.com/office/drawing/2014/main" id="{6CE852D4-673D-D844-A32F-BC09CF3C97D8}"/>
              </a:ext>
            </a:extLst>
          </p:cNvPr>
          <p:cNvSpPr txBox="1"/>
          <p:nvPr/>
        </p:nvSpPr>
        <p:spPr>
          <a:xfrm>
            <a:off x="608305" y="3246895"/>
            <a:ext cx="7968711" cy="2165473"/>
          </a:xfrm>
          <a:prstGeom prst="rect">
            <a:avLst/>
          </a:prstGeom>
          <a:noFill/>
        </p:spPr>
        <p:txBody>
          <a:bodyPr wrap="square" lIns="82048" tIns="41025" rIns="82048" bIns="41025" rtlCol="0">
            <a:spAutoFit/>
          </a:bodyPr>
          <a:lstStyle/>
          <a:p>
            <a:pPr>
              <a:spcAft>
                <a:spcPts val="400"/>
              </a:spcAft>
            </a:pPr>
            <a:r>
              <a:rPr lang="en-US" sz="2800" b="1" dirty="0">
                <a:solidFill>
                  <a:schemeClr val="accent2">
                    <a:lumMod val="50000"/>
                  </a:schemeClr>
                </a:solidFill>
              </a:rPr>
              <a:t>Best practices </a:t>
            </a:r>
            <a:r>
              <a:rPr lang="en-US" sz="2800" dirty="0"/>
              <a:t>have been established by various countries and programs to ensure scientific and stewardship quality</a:t>
            </a:r>
          </a:p>
          <a:p>
            <a:pPr marL="457200" indent="-228600">
              <a:spcAft>
                <a:spcPts val="400"/>
              </a:spcAft>
            </a:pPr>
            <a:r>
              <a:rPr lang="en-US" sz="2400" dirty="0">
                <a:solidFill>
                  <a:srgbClr val="0070C0"/>
                </a:solidFill>
              </a:rPr>
              <a:t>– standardized practices and procedures are beneficial to Members and global data centers</a:t>
            </a:r>
            <a:endParaRPr lang="en-US" sz="2400" dirty="0"/>
          </a:p>
        </p:txBody>
      </p:sp>
    </p:spTree>
    <p:extLst>
      <p:ext uri="{BB962C8B-B14F-4D97-AF65-F5344CB8AC3E}">
        <p14:creationId xmlns:p14="http://schemas.microsoft.com/office/powerpoint/2010/main" val="4162078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259AF2F-52C6-9B46-B8B2-0579234AE62E}" type="slidenum">
              <a:rPr lang="en-US" smtClean="0"/>
              <a:t>4</a:t>
            </a:fld>
            <a:endParaRPr lang="en-US"/>
          </a:p>
        </p:txBody>
      </p:sp>
      <p:sp>
        <p:nvSpPr>
          <p:cNvPr id="6" name="Title 1">
            <a:extLst>
              <a:ext uri="{FF2B5EF4-FFF2-40B4-BE49-F238E27FC236}">
                <a16:creationId xmlns:a16="http://schemas.microsoft.com/office/drawing/2014/main" id="{A0143295-DDAD-6941-92B5-6AA133BCAD1D}"/>
              </a:ext>
            </a:extLst>
          </p:cNvPr>
          <p:cNvSpPr txBox="1">
            <a:spLocks/>
          </p:cNvSpPr>
          <p:nvPr/>
        </p:nvSpPr>
        <p:spPr>
          <a:xfrm>
            <a:off x="650929" y="929896"/>
            <a:ext cx="8214102" cy="5026404"/>
          </a:xfrm>
          <a:prstGeom prst="rect">
            <a:avLst/>
          </a:prstGeom>
        </p:spPr>
        <p:txBody>
          <a:bodyPr vert="horz" lIns="91440" tIns="45720" rIns="91440" bIns="45720" rtlCol="0" anchor="ctr">
            <a:normAutofit fontScale="4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120000"/>
              </a:lnSpc>
              <a:spcAft>
                <a:spcPts val="1200"/>
              </a:spcAft>
            </a:pPr>
            <a:r>
              <a:rPr lang="en-US" sz="5900" dirty="0"/>
              <a:t>To help its Members address those stewardship challenges, </a:t>
            </a:r>
            <a:r>
              <a:rPr lang="en-US" sz="5900" b="1" dirty="0"/>
              <a:t>WMO established </a:t>
            </a:r>
            <a:r>
              <a:rPr lang="en-US" sz="5900" dirty="0"/>
              <a:t>the High-Quality Global Data Management Framework for Climate (</a:t>
            </a:r>
            <a:r>
              <a:rPr lang="en-US" sz="5900" b="1" dirty="0">
                <a:solidFill>
                  <a:schemeClr val="accent2">
                    <a:lumMod val="50000"/>
                  </a:schemeClr>
                </a:solidFill>
              </a:rPr>
              <a:t>HQ-GDMFC</a:t>
            </a:r>
            <a:r>
              <a:rPr lang="en-US" sz="5900" dirty="0"/>
              <a:t>) initiative, </a:t>
            </a:r>
            <a:r>
              <a:rPr lang="en-US" sz="5900" b="1" dirty="0"/>
              <a:t>under the technical guidance </a:t>
            </a:r>
            <a:r>
              <a:rPr lang="en-US" sz="5900" dirty="0"/>
              <a:t>from CCl and Commission for Basic Systems (CBS). </a:t>
            </a:r>
          </a:p>
          <a:p>
            <a:pPr marL="365760" algn="l">
              <a:lnSpc>
                <a:spcPct val="120000"/>
              </a:lnSpc>
              <a:spcAft>
                <a:spcPts val="600"/>
              </a:spcAft>
            </a:pPr>
            <a:r>
              <a:rPr lang="en-US" sz="5100" b="1" dirty="0">
                <a:solidFill>
                  <a:srgbClr val="000090"/>
                </a:solidFill>
              </a:rPr>
              <a:t>Other Key Sponsors &amp; Stakeholders: </a:t>
            </a:r>
          </a:p>
          <a:p>
            <a:pPr marL="1143000" indent="-320040" algn="l">
              <a:lnSpc>
                <a:spcPct val="134000"/>
              </a:lnSpc>
              <a:spcAft>
                <a:spcPts val="400"/>
              </a:spcAft>
              <a:buFont typeface="Wingdings" pitchFamily="2" charset="2"/>
              <a:buChar char="Ø"/>
            </a:pPr>
            <a:r>
              <a:rPr lang="en-US" sz="4200" b="1" dirty="0"/>
              <a:t>WCRP </a:t>
            </a:r>
            <a:r>
              <a:rPr lang="en-US" sz="4200" dirty="0"/>
              <a:t>(World Climate Research Programme);</a:t>
            </a:r>
          </a:p>
          <a:p>
            <a:pPr marL="1143000" indent="-320040" algn="l">
              <a:lnSpc>
                <a:spcPct val="134000"/>
              </a:lnSpc>
              <a:spcAft>
                <a:spcPts val="400"/>
              </a:spcAft>
              <a:buFont typeface="Wingdings" pitchFamily="2" charset="2"/>
              <a:buChar char="Ø"/>
            </a:pPr>
            <a:r>
              <a:rPr lang="en-US" sz="4200" b="1" dirty="0"/>
              <a:t>JCOMM </a:t>
            </a:r>
            <a:r>
              <a:rPr lang="en-US" sz="4200" dirty="0"/>
              <a:t>(Joint WMO-IOC Technical Commission for Oceanography and Marine Meteorology);</a:t>
            </a:r>
          </a:p>
          <a:p>
            <a:pPr marL="1143000" indent="-320040" algn="l">
              <a:lnSpc>
                <a:spcPct val="134000"/>
              </a:lnSpc>
              <a:spcAft>
                <a:spcPts val="400"/>
              </a:spcAft>
              <a:buFont typeface="Wingdings" pitchFamily="2" charset="2"/>
              <a:buChar char="Ø"/>
            </a:pPr>
            <a:r>
              <a:rPr lang="en-US" sz="4200" b="1" dirty="0" err="1"/>
              <a:t>CHy</a:t>
            </a:r>
            <a:r>
              <a:rPr lang="en-US" sz="4200" b="1" dirty="0"/>
              <a:t> </a:t>
            </a:r>
            <a:r>
              <a:rPr lang="en-US" sz="4200" dirty="0"/>
              <a:t>(WMO Commission for Hydrology);</a:t>
            </a:r>
          </a:p>
          <a:p>
            <a:pPr marL="1143000" indent="-320040" algn="l">
              <a:lnSpc>
                <a:spcPct val="134000"/>
              </a:lnSpc>
              <a:spcAft>
                <a:spcPts val="400"/>
              </a:spcAft>
              <a:buFont typeface="Wingdings" pitchFamily="2" charset="2"/>
              <a:buChar char="Ø"/>
            </a:pPr>
            <a:r>
              <a:rPr lang="en-US" sz="4200" b="1" dirty="0"/>
              <a:t>GCOS </a:t>
            </a:r>
            <a:r>
              <a:rPr lang="en-US" sz="4200" dirty="0"/>
              <a:t>(Global Climate Observing System)</a:t>
            </a:r>
          </a:p>
        </p:txBody>
      </p:sp>
    </p:spTree>
    <p:extLst>
      <p:ext uri="{BB962C8B-B14F-4D97-AF65-F5344CB8AC3E}">
        <p14:creationId xmlns:p14="http://schemas.microsoft.com/office/powerpoint/2010/main" val="3555067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396" y="160338"/>
            <a:ext cx="8395898" cy="748881"/>
          </a:xfrm>
        </p:spPr>
        <p:txBody>
          <a:bodyPr anchor="t">
            <a:normAutofit fontScale="90000"/>
          </a:bodyPr>
          <a:lstStyle/>
          <a:p>
            <a:r>
              <a:rPr lang="fr-CH" sz="4000" b="1">
                <a:solidFill>
                  <a:schemeClr val="tx2">
                    <a:lumMod val="50000"/>
                  </a:schemeClr>
                </a:solidFill>
              </a:rPr>
              <a:t>HQ-GDFMC</a:t>
            </a:r>
            <a:r>
              <a:rPr lang="fr-CH"/>
              <a:t/>
            </a:r>
            <a:br>
              <a:rPr lang="fr-CH"/>
            </a:br>
            <a:endParaRPr lang="en-US" sz="1300"/>
          </a:p>
        </p:txBody>
      </p:sp>
      <p:sp>
        <p:nvSpPr>
          <p:cNvPr id="4" name="Slide Number Placeholder 3"/>
          <p:cNvSpPr>
            <a:spLocks noGrp="1"/>
          </p:cNvSpPr>
          <p:nvPr>
            <p:ph type="sldNum" sz="quarter" idx="12"/>
          </p:nvPr>
        </p:nvSpPr>
        <p:spPr/>
        <p:txBody>
          <a:bodyPr/>
          <a:lstStyle/>
          <a:p>
            <a:fld id="{9259AF2F-52C6-9B46-B8B2-0579234AE62E}" type="slidenum">
              <a:rPr lang="en-US" smtClean="0"/>
              <a:t>5</a:t>
            </a:fld>
            <a:endParaRPr lang="en-US"/>
          </a:p>
        </p:txBody>
      </p:sp>
      <p:sp>
        <p:nvSpPr>
          <p:cNvPr id="5" name="TextBox 4"/>
          <p:cNvSpPr txBox="1"/>
          <p:nvPr/>
        </p:nvSpPr>
        <p:spPr>
          <a:xfrm>
            <a:off x="594393" y="706019"/>
            <a:ext cx="7854904" cy="1015663"/>
          </a:xfrm>
          <a:prstGeom prst="rect">
            <a:avLst/>
          </a:prstGeom>
          <a:noFill/>
        </p:spPr>
        <p:txBody>
          <a:bodyPr wrap="square" rtlCol="0">
            <a:spAutoFit/>
          </a:bodyPr>
          <a:lstStyle/>
          <a:p>
            <a:pPr algn="ctr"/>
            <a:r>
              <a:rPr lang="en-US" sz="2000" b="1">
                <a:solidFill>
                  <a:srgbClr val="000090"/>
                </a:solidFill>
              </a:rPr>
              <a:t>A collaborative Framework that enables an effective development and exchange of high-quality climate data based on reliable underpinning infrastructure at the global, regional, and national levels. </a:t>
            </a:r>
          </a:p>
        </p:txBody>
      </p:sp>
      <p:pic>
        <p:nvPicPr>
          <p:cNvPr id="8" name="Picture 7">
            <a:extLst>
              <a:ext uri="{FF2B5EF4-FFF2-40B4-BE49-F238E27FC236}">
                <a16:creationId xmlns:a16="http://schemas.microsoft.com/office/drawing/2014/main" id="{48219FE7-4CEF-4B4C-A50D-956FA21AC2C3}"/>
              </a:ext>
            </a:extLst>
          </p:cNvPr>
          <p:cNvPicPr>
            <a:picLocks noChangeAspect="1"/>
          </p:cNvPicPr>
          <p:nvPr/>
        </p:nvPicPr>
        <p:blipFill rotWithShape="1">
          <a:blip r:embed="rId3">
            <a:extLst>
              <a:ext uri="{28A0092B-C50C-407E-A947-70E740481C1C}">
                <a14:useLocalDpi xmlns:a14="http://schemas.microsoft.com/office/drawing/2010/main" val="0"/>
              </a:ext>
            </a:extLst>
          </a:blip>
          <a:srcRect l="36771" t="21259" r="34479" b="48432"/>
          <a:stretch/>
        </p:blipFill>
        <p:spPr>
          <a:xfrm>
            <a:off x="839168" y="1723680"/>
            <a:ext cx="7339955" cy="4627362"/>
          </a:xfrm>
          <a:prstGeom prst="rect">
            <a:avLst/>
          </a:prstGeom>
        </p:spPr>
      </p:pic>
    </p:spTree>
    <p:extLst>
      <p:ext uri="{BB962C8B-B14F-4D97-AF65-F5344CB8AC3E}">
        <p14:creationId xmlns:p14="http://schemas.microsoft.com/office/powerpoint/2010/main" val="3969760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Straight Connector 52">
            <a:extLst>
              <a:ext uri="{FF2B5EF4-FFF2-40B4-BE49-F238E27FC236}">
                <a16:creationId xmlns:a16="http://schemas.microsoft.com/office/drawing/2014/main" id="{1F5406B0-1AD2-2B47-B4F5-F2D329000773}"/>
              </a:ext>
            </a:extLst>
          </p:cNvPr>
          <p:cNvCxnSpPr>
            <a:cxnSpLocks/>
          </p:cNvCxnSpPr>
          <p:nvPr/>
        </p:nvCxnSpPr>
        <p:spPr>
          <a:xfrm>
            <a:off x="4616450" y="1670941"/>
            <a:ext cx="0" cy="191968"/>
          </a:xfrm>
          <a:prstGeom prst="line">
            <a:avLst/>
          </a:prstGeom>
          <a:ln w="57150">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48" name="Rectangle 47">
            <a:extLst>
              <a:ext uri="{FF2B5EF4-FFF2-40B4-BE49-F238E27FC236}">
                <a16:creationId xmlns:a16="http://schemas.microsoft.com/office/drawing/2014/main" id="{B9CE7D4C-075F-8340-B892-C294894800AD}"/>
              </a:ext>
            </a:extLst>
          </p:cNvPr>
          <p:cNvSpPr/>
          <p:nvPr/>
        </p:nvSpPr>
        <p:spPr>
          <a:xfrm>
            <a:off x="575479" y="2778777"/>
            <a:ext cx="2544742" cy="1716103"/>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lvl="0" defTabSz="1244600">
              <a:lnSpc>
                <a:spcPct val="90000"/>
              </a:lnSpc>
              <a:spcBef>
                <a:spcPct val="0"/>
              </a:spcBef>
              <a:spcAft>
                <a:spcPts val="400"/>
              </a:spcAft>
            </a:pPr>
            <a:r>
              <a:rPr lang="en-US" b="1" dirty="0">
                <a:solidFill>
                  <a:schemeClr val="bg1"/>
                </a:solidFill>
              </a:rPr>
              <a:t>Goal:</a:t>
            </a:r>
            <a:r>
              <a:rPr lang="en-US" b="1" dirty="0"/>
              <a:t> </a:t>
            </a:r>
            <a:r>
              <a:rPr lang="en-US" dirty="0"/>
              <a:t>consistent guidance on best practices and standards for managing high-quality global climate data</a:t>
            </a:r>
          </a:p>
        </p:txBody>
      </p:sp>
      <p:sp>
        <p:nvSpPr>
          <p:cNvPr id="4" name="Slide Number Placeholder 3">
            <a:extLst>
              <a:ext uri="{FF2B5EF4-FFF2-40B4-BE49-F238E27FC236}">
                <a16:creationId xmlns:a16="http://schemas.microsoft.com/office/drawing/2014/main" id="{F6312957-09BA-504C-A059-2BDF46842BC1}"/>
              </a:ext>
            </a:extLst>
          </p:cNvPr>
          <p:cNvSpPr>
            <a:spLocks noGrp="1"/>
          </p:cNvSpPr>
          <p:nvPr>
            <p:ph type="sldNum" sz="quarter" idx="12"/>
          </p:nvPr>
        </p:nvSpPr>
        <p:spPr>
          <a:xfrm>
            <a:off x="6553200" y="6331381"/>
            <a:ext cx="2133600" cy="365125"/>
          </a:xfrm>
        </p:spPr>
        <p:txBody>
          <a:bodyPr/>
          <a:lstStyle/>
          <a:p>
            <a:fld id="{9259AF2F-52C6-9B46-B8B2-0579234AE62E}" type="slidenum">
              <a:rPr lang="en-US" smtClean="0"/>
              <a:t>6</a:t>
            </a:fld>
            <a:endParaRPr lang="en-US"/>
          </a:p>
        </p:txBody>
      </p:sp>
      <p:grpSp>
        <p:nvGrpSpPr>
          <p:cNvPr id="5" name="Group 4">
            <a:extLst>
              <a:ext uri="{FF2B5EF4-FFF2-40B4-BE49-F238E27FC236}">
                <a16:creationId xmlns:a16="http://schemas.microsoft.com/office/drawing/2014/main" id="{E78A92A1-F52D-6F41-83A7-4D8F8BACC96E}"/>
              </a:ext>
            </a:extLst>
          </p:cNvPr>
          <p:cNvGrpSpPr/>
          <p:nvPr/>
        </p:nvGrpSpPr>
        <p:grpSpPr>
          <a:xfrm>
            <a:off x="1725086" y="515417"/>
            <a:ext cx="5693827" cy="925828"/>
            <a:chOff x="1064686" y="107955"/>
            <a:chExt cx="5693827" cy="925828"/>
          </a:xfrm>
        </p:grpSpPr>
        <p:sp>
          <p:nvSpPr>
            <p:cNvPr id="6" name="Rectangle 5">
              <a:extLst>
                <a:ext uri="{FF2B5EF4-FFF2-40B4-BE49-F238E27FC236}">
                  <a16:creationId xmlns:a16="http://schemas.microsoft.com/office/drawing/2014/main" id="{22460267-C574-6344-86F2-8C8324743784}"/>
                </a:ext>
              </a:extLst>
            </p:cNvPr>
            <p:cNvSpPr/>
            <p:nvPr/>
          </p:nvSpPr>
          <p:spPr>
            <a:xfrm>
              <a:off x="1064686" y="107955"/>
              <a:ext cx="5693827" cy="925828"/>
            </a:xfrm>
            <a:prstGeom prst="rect">
              <a:avLst/>
            </a:prstGeom>
            <a:solidFill>
              <a:schemeClr val="accent1">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TextBox 6">
              <a:extLst>
                <a:ext uri="{FF2B5EF4-FFF2-40B4-BE49-F238E27FC236}">
                  <a16:creationId xmlns:a16="http://schemas.microsoft.com/office/drawing/2014/main" id="{EEB0724D-45A1-F04C-9CEC-0DC5E7FC253C}"/>
                </a:ext>
              </a:extLst>
            </p:cNvPr>
            <p:cNvSpPr txBox="1"/>
            <p:nvPr/>
          </p:nvSpPr>
          <p:spPr>
            <a:xfrm>
              <a:off x="1064686" y="107955"/>
              <a:ext cx="5693827" cy="9258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ts val="0"/>
                </a:spcAft>
                <a:buNone/>
              </a:pPr>
              <a:r>
                <a:rPr lang="en-US" sz="3200" b="1" kern="1200"/>
                <a:t>HQ-GDMFC</a:t>
              </a:r>
            </a:p>
            <a:p>
              <a:pPr marL="0" lvl="0" indent="0" algn="ctr" defTabSz="1422400">
                <a:lnSpc>
                  <a:spcPct val="90000"/>
                </a:lnSpc>
                <a:spcBef>
                  <a:spcPct val="0"/>
                </a:spcBef>
                <a:spcAft>
                  <a:spcPts val="0"/>
                </a:spcAft>
                <a:buNone/>
              </a:pPr>
              <a:r>
                <a:rPr lang="en-US" sz="1600" b="0" kern="1200"/>
                <a:t>High Quality-Global Data Management Framework for Climate</a:t>
              </a:r>
            </a:p>
          </p:txBody>
        </p:sp>
      </p:grpSp>
      <p:sp>
        <p:nvSpPr>
          <p:cNvPr id="8" name="Straight Connector 3">
            <a:extLst>
              <a:ext uri="{FF2B5EF4-FFF2-40B4-BE49-F238E27FC236}">
                <a16:creationId xmlns:a16="http://schemas.microsoft.com/office/drawing/2014/main" id="{4C390100-B4EA-E944-A375-8A0C7CB2A003}"/>
              </a:ext>
            </a:extLst>
          </p:cNvPr>
          <p:cNvSpPr/>
          <p:nvPr/>
        </p:nvSpPr>
        <p:spPr>
          <a:xfrm>
            <a:off x="4619236" y="1414553"/>
            <a:ext cx="2678363" cy="448356"/>
          </a:xfrm>
          <a:custGeom>
            <a:avLst/>
            <a:gdLst/>
            <a:ahLst/>
            <a:cxnLst/>
            <a:rect l="0" t="0" r="0" b="0"/>
            <a:pathLst>
              <a:path>
                <a:moveTo>
                  <a:pt x="0" y="0"/>
                </a:moveTo>
                <a:lnTo>
                  <a:pt x="0" y="314742"/>
                </a:lnTo>
                <a:lnTo>
                  <a:pt x="2678363" y="314742"/>
                </a:lnTo>
                <a:lnTo>
                  <a:pt x="2678363" y="448356"/>
                </a:lnTo>
              </a:path>
            </a:pathLst>
          </a:custGeom>
          <a:noFill/>
          <a:ln w="57150">
            <a:solidFill>
              <a:schemeClr val="accent1">
                <a:lumMod val="75000"/>
              </a:schemeClr>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 name="Straight Connector 4">
            <a:extLst>
              <a:ext uri="{FF2B5EF4-FFF2-40B4-BE49-F238E27FC236}">
                <a16:creationId xmlns:a16="http://schemas.microsoft.com/office/drawing/2014/main" id="{5BB4C5DB-82EB-9D4C-A2C9-656675C248BF}"/>
              </a:ext>
            </a:extLst>
          </p:cNvPr>
          <p:cNvSpPr/>
          <p:nvPr/>
        </p:nvSpPr>
        <p:spPr>
          <a:xfrm>
            <a:off x="1846400" y="1414553"/>
            <a:ext cx="2772835" cy="448356"/>
          </a:xfrm>
          <a:custGeom>
            <a:avLst/>
            <a:gdLst/>
            <a:ahLst/>
            <a:cxnLst/>
            <a:rect l="0" t="0" r="0" b="0"/>
            <a:pathLst>
              <a:path>
                <a:moveTo>
                  <a:pt x="2772835" y="0"/>
                </a:moveTo>
                <a:lnTo>
                  <a:pt x="2772835" y="314742"/>
                </a:lnTo>
                <a:lnTo>
                  <a:pt x="0" y="314742"/>
                </a:lnTo>
                <a:lnTo>
                  <a:pt x="0" y="448356"/>
                </a:lnTo>
              </a:path>
            </a:pathLst>
          </a:custGeom>
          <a:noFill/>
          <a:ln w="57150">
            <a:solidFill>
              <a:schemeClr val="accent1">
                <a:lumMod val="75000"/>
              </a:schemeClr>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5" name="Rectangle 14">
            <a:extLst>
              <a:ext uri="{FF2B5EF4-FFF2-40B4-BE49-F238E27FC236}">
                <a16:creationId xmlns:a16="http://schemas.microsoft.com/office/drawing/2014/main" id="{B336A277-821E-8A42-B5C5-550D3B6D9B8F}"/>
              </a:ext>
            </a:extLst>
          </p:cNvPr>
          <p:cNvSpPr/>
          <p:nvPr/>
        </p:nvSpPr>
        <p:spPr>
          <a:xfrm>
            <a:off x="3393098" y="2778777"/>
            <a:ext cx="2423160" cy="1717454"/>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spcBef>
                <a:spcPts val="400"/>
              </a:spcBef>
            </a:pPr>
            <a:r>
              <a:rPr lang="en-US" b="1">
                <a:solidFill>
                  <a:schemeClr val="bg1"/>
                </a:solidFill>
              </a:rPr>
              <a:t>Goal:</a:t>
            </a:r>
            <a:r>
              <a:rPr lang="en-US" b="1"/>
              <a:t> </a:t>
            </a:r>
            <a:r>
              <a:rPr lang="en-US"/>
              <a:t>consistent</a:t>
            </a:r>
            <a:r>
              <a:rPr lang="en-US" b="1"/>
              <a:t> </a:t>
            </a:r>
            <a:r>
              <a:rPr lang="en-US"/>
              <a:t>maturity information of</a:t>
            </a:r>
            <a:r>
              <a:rPr lang="en-US" b="1"/>
              <a:t> </a:t>
            </a:r>
            <a:r>
              <a:rPr lang="en-US"/>
              <a:t>data management, stewardship, and governance practices</a:t>
            </a:r>
          </a:p>
        </p:txBody>
      </p:sp>
      <p:sp>
        <p:nvSpPr>
          <p:cNvPr id="13" name="Rectangle 12">
            <a:extLst>
              <a:ext uri="{FF2B5EF4-FFF2-40B4-BE49-F238E27FC236}">
                <a16:creationId xmlns:a16="http://schemas.microsoft.com/office/drawing/2014/main" id="{F61E49E5-5A95-9B48-AB7F-53AD44ED4376}"/>
              </a:ext>
            </a:extLst>
          </p:cNvPr>
          <p:cNvSpPr/>
          <p:nvPr/>
        </p:nvSpPr>
        <p:spPr>
          <a:xfrm>
            <a:off x="6055529" y="2778777"/>
            <a:ext cx="2606040" cy="1717454"/>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r>
              <a:rPr lang="en-US" b="1">
                <a:solidFill>
                  <a:schemeClr val="bg1"/>
                </a:solidFill>
              </a:rPr>
              <a:t>Goal:</a:t>
            </a:r>
            <a:r>
              <a:rPr lang="en-US">
                <a:solidFill>
                  <a:schemeClr val="bg1"/>
                </a:solidFill>
              </a:rPr>
              <a:t> high-quality data source; quick </a:t>
            </a:r>
            <a:r>
              <a:rPr lang="en-US"/>
              <a:t>discovery and access of usable and authoritative climate datasets</a:t>
            </a:r>
          </a:p>
        </p:txBody>
      </p:sp>
      <p:sp>
        <p:nvSpPr>
          <p:cNvPr id="43" name="Rectangle 42">
            <a:extLst>
              <a:ext uri="{FF2B5EF4-FFF2-40B4-BE49-F238E27FC236}">
                <a16:creationId xmlns:a16="http://schemas.microsoft.com/office/drawing/2014/main" id="{FC746400-3457-D547-A8DB-623966C25B4C}"/>
              </a:ext>
            </a:extLst>
          </p:cNvPr>
          <p:cNvSpPr/>
          <p:nvPr/>
        </p:nvSpPr>
        <p:spPr>
          <a:xfrm>
            <a:off x="3393098" y="1877077"/>
            <a:ext cx="2423160" cy="993553"/>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r>
              <a:rPr lang="en-US" sz="2800" b="1" dirty="0"/>
              <a:t>Matrix</a:t>
            </a:r>
          </a:p>
          <a:p>
            <a:pPr algn="ctr"/>
            <a:r>
              <a:rPr lang="en-US" sz="1400" b="1" dirty="0"/>
              <a:t>Stewardship Maturity Matrix for Climate Data (SMM-CD</a:t>
            </a:r>
            <a:r>
              <a:rPr lang="en-US" sz="1600" dirty="0"/>
              <a:t>)</a:t>
            </a:r>
          </a:p>
        </p:txBody>
      </p:sp>
      <p:sp>
        <p:nvSpPr>
          <p:cNvPr id="45" name="Rectangle 44">
            <a:extLst>
              <a:ext uri="{FF2B5EF4-FFF2-40B4-BE49-F238E27FC236}">
                <a16:creationId xmlns:a16="http://schemas.microsoft.com/office/drawing/2014/main" id="{6E7BA25F-DC16-BA4A-B7A2-69929DF1C1E0}"/>
              </a:ext>
            </a:extLst>
          </p:cNvPr>
          <p:cNvSpPr/>
          <p:nvPr/>
        </p:nvSpPr>
        <p:spPr>
          <a:xfrm>
            <a:off x="6055529" y="1877078"/>
            <a:ext cx="2606040" cy="996696"/>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r>
              <a:rPr lang="en-US" sz="2800" b="1" dirty="0"/>
              <a:t>Catalogue</a:t>
            </a:r>
          </a:p>
          <a:p>
            <a:pPr algn="ctr"/>
            <a:r>
              <a:rPr lang="en-US" sz="1400" b="1" dirty="0"/>
              <a:t>WMO Catalogue of Climate Data</a:t>
            </a:r>
            <a:endParaRPr lang="en-US" sz="1400" dirty="0"/>
          </a:p>
        </p:txBody>
      </p:sp>
      <p:sp>
        <p:nvSpPr>
          <p:cNvPr id="46" name="Rectangle 45">
            <a:extLst>
              <a:ext uri="{FF2B5EF4-FFF2-40B4-BE49-F238E27FC236}">
                <a16:creationId xmlns:a16="http://schemas.microsoft.com/office/drawing/2014/main" id="{5F555AD1-52AB-DF4E-B2A5-0AACF8EC7315}"/>
              </a:ext>
            </a:extLst>
          </p:cNvPr>
          <p:cNvSpPr/>
          <p:nvPr/>
        </p:nvSpPr>
        <p:spPr>
          <a:xfrm>
            <a:off x="575479" y="1877078"/>
            <a:ext cx="2544742" cy="996696"/>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r>
              <a:rPr lang="en-US" sz="2800" b="1" dirty="0"/>
              <a:t>Manual</a:t>
            </a:r>
          </a:p>
          <a:p>
            <a:pPr algn="ctr"/>
            <a:r>
              <a:rPr lang="en-US" sz="1400" b="1" dirty="0"/>
              <a:t>on HQ-GDMFC</a:t>
            </a:r>
          </a:p>
        </p:txBody>
      </p:sp>
      <p:cxnSp>
        <p:nvCxnSpPr>
          <p:cNvPr id="28" name="Straight Arrow Connector 27">
            <a:extLst>
              <a:ext uri="{FF2B5EF4-FFF2-40B4-BE49-F238E27FC236}">
                <a16:creationId xmlns:a16="http://schemas.microsoft.com/office/drawing/2014/main" id="{1B930E58-B00D-3645-9FC6-A71528B96ADE}"/>
              </a:ext>
            </a:extLst>
          </p:cNvPr>
          <p:cNvCxnSpPr>
            <a:cxnSpLocks/>
          </p:cNvCxnSpPr>
          <p:nvPr/>
        </p:nvCxnSpPr>
        <p:spPr>
          <a:xfrm>
            <a:off x="4604632" y="4759259"/>
            <a:ext cx="0" cy="594360"/>
          </a:xfrm>
          <a:prstGeom prst="straightConnector1">
            <a:avLst/>
          </a:prstGeom>
          <a:ln w="101600">
            <a:solidFill>
              <a:srgbClr val="0070C0"/>
            </a:solidFill>
            <a:tailEnd type="triangle"/>
          </a:ln>
        </p:spPr>
        <p:style>
          <a:lnRef idx="2">
            <a:schemeClr val="accent1"/>
          </a:lnRef>
          <a:fillRef idx="0">
            <a:schemeClr val="accent1"/>
          </a:fillRef>
          <a:effectRef idx="1">
            <a:schemeClr val="accent1"/>
          </a:effectRef>
          <a:fontRef idx="minor">
            <a:schemeClr val="tx1"/>
          </a:fontRef>
        </p:style>
      </p:cxnSp>
      <p:sp>
        <p:nvSpPr>
          <p:cNvPr id="29" name="Rectangle 28">
            <a:extLst>
              <a:ext uri="{FF2B5EF4-FFF2-40B4-BE49-F238E27FC236}">
                <a16:creationId xmlns:a16="http://schemas.microsoft.com/office/drawing/2014/main" id="{4FBCEF53-728B-2442-BDE6-9AEEFEF1FE19}"/>
              </a:ext>
            </a:extLst>
          </p:cNvPr>
          <p:cNvSpPr/>
          <p:nvPr/>
        </p:nvSpPr>
        <p:spPr>
          <a:xfrm>
            <a:off x="740579" y="5416660"/>
            <a:ext cx="7819221" cy="916843"/>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r>
              <a:rPr lang="en-US" sz="2400" b="1"/>
              <a:t>Discoverable, Accessible, Usable, Authoritative, </a:t>
            </a:r>
          </a:p>
          <a:p>
            <a:pPr algn="ctr"/>
            <a:r>
              <a:rPr lang="en-US" sz="2400" b="1"/>
              <a:t>High-Quality, and Well-Managed Climate Datasets</a:t>
            </a:r>
          </a:p>
        </p:txBody>
      </p:sp>
      <p:cxnSp>
        <p:nvCxnSpPr>
          <p:cNvPr id="31" name="Straight Arrow Connector 30">
            <a:extLst>
              <a:ext uri="{FF2B5EF4-FFF2-40B4-BE49-F238E27FC236}">
                <a16:creationId xmlns:a16="http://schemas.microsoft.com/office/drawing/2014/main" id="{C5EF4063-A3F9-DC46-8F25-E734DA45C81C}"/>
              </a:ext>
            </a:extLst>
          </p:cNvPr>
          <p:cNvCxnSpPr>
            <a:cxnSpLocks/>
          </p:cNvCxnSpPr>
          <p:nvPr/>
        </p:nvCxnSpPr>
        <p:spPr>
          <a:xfrm>
            <a:off x="7358549" y="4447594"/>
            <a:ext cx="0" cy="320040"/>
          </a:xfrm>
          <a:prstGeom prst="straightConnector1">
            <a:avLst/>
          </a:prstGeom>
          <a:ln w="76200">
            <a:solidFill>
              <a:srgbClr val="0070C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589448E5-A161-194C-8BF3-BF74E8DE2291}"/>
              </a:ext>
            </a:extLst>
          </p:cNvPr>
          <p:cNvCxnSpPr>
            <a:cxnSpLocks/>
          </p:cNvCxnSpPr>
          <p:nvPr/>
        </p:nvCxnSpPr>
        <p:spPr>
          <a:xfrm>
            <a:off x="1840230" y="4447594"/>
            <a:ext cx="0" cy="320040"/>
          </a:xfrm>
          <a:prstGeom prst="straightConnector1">
            <a:avLst/>
          </a:prstGeom>
          <a:ln w="76200">
            <a:solidFill>
              <a:srgbClr val="0070C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ABA40A43-626F-5B4F-A608-1589821AE372}"/>
              </a:ext>
            </a:extLst>
          </p:cNvPr>
          <p:cNvCxnSpPr>
            <a:cxnSpLocks/>
          </p:cNvCxnSpPr>
          <p:nvPr/>
        </p:nvCxnSpPr>
        <p:spPr>
          <a:xfrm>
            <a:off x="4604632" y="4447594"/>
            <a:ext cx="0" cy="320040"/>
          </a:xfrm>
          <a:prstGeom prst="straightConnector1">
            <a:avLst/>
          </a:prstGeom>
          <a:ln w="76200">
            <a:solidFill>
              <a:srgbClr val="0070C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8EFF545A-BCF7-AC40-A13E-A44C89990AED}"/>
              </a:ext>
            </a:extLst>
          </p:cNvPr>
          <p:cNvCxnSpPr>
            <a:cxnSpLocks/>
          </p:cNvCxnSpPr>
          <p:nvPr/>
        </p:nvCxnSpPr>
        <p:spPr>
          <a:xfrm rot="16200000">
            <a:off x="4598162" y="1988628"/>
            <a:ext cx="0" cy="5541264"/>
          </a:xfrm>
          <a:prstGeom prst="straightConnector1">
            <a:avLst/>
          </a:prstGeom>
          <a:ln w="76200">
            <a:solidFill>
              <a:srgbClr val="0070C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6408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259AF2F-52C6-9B46-B8B2-0579234AE62E}" type="slidenum">
              <a:rPr lang="en-US" smtClean="0"/>
              <a:t>7</a:t>
            </a:fld>
            <a:endParaRPr lang="en-US"/>
          </a:p>
        </p:txBody>
      </p:sp>
      <p:sp>
        <p:nvSpPr>
          <p:cNvPr id="6" name="Title 1">
            <a:extLst>
              <a:ext uri="{FF2B5EF4-FFF2-40B4-BE49-F238E27FC236}">
                <a16:creationId xmlns:a16="http://schemas.microsoft.com/office/drawing/2014/main" id="{A0143295-DDAD-6941-92B5-6AA133BCAD1D}"/>
              </a:ext>
            </a:extLst>
          </p:cNvPr>
          <p:cNvSpPr txBox="1">
            <a:spLocks/>
          </p:cNvSpPr>
          <p:nvPr/>
        </p:nvSpPr>
        <p:spPr>
          <a:xfrm>
            <a:off x="564300" y="4061038"/>
            <a:ext cx="7970100" cy="205686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Aft>
                <a:spcPts val="400"/>
              </a:spcAft>
            </a:pPr>
            <a:r>
              <a:rPr lang="en-US" sz="2400" dirty="0">
                <a:solidFill>
                  <a:schemeClr val="tx2">
                    <a:lumMod val="50000"/>
                  </a:schemeClr>
                </a:solidFill>
              </a:rPr>
              <a:t>SMM-CD has been developed by the members of an International Expert Group on Climate Data Modernisation (</a:t>
            </a:r>
            <a:r>
              <a:rPr lang="en-US" sz="2400" b="1" dirty="0">
                <a:solidFill>
                  <a:schemeClr val="accent2">
                    <a:lumMod val="50000"/>
                  </a:schemeClr>
                </a:solidFill>
              </a:rPr>
              <a:t>IEG-CDM</a:t>
            </a:r>
            <a:r>
              <a:rPr lang="en-US" sz="2400" dirty="0">
                <a:solidFill>
                  <a:schemeClr val="tx2">
                    <a:lumMod val="50000"/>
                  </a:schemeClr>
                </a:solidFill>
              </a:rPr>
              <a:t>) under the WMO </a:t>
            </a:r>
            <a:r>
              <a:rPr lang="en-US" sz="2400" b="1" dirty="0"/>
              <a:t>HQ-GDMFC</a:t>
            </a:r>
            <a:r>
              <a:rPr lang="en-US" sz="2400" dirty="0">
                <a:solidFill>
                  <a:schemeClr val="tx2">
                    <a:lumMod val="50000"/>
                  </a:schemeClr>
                </a:solidFill>
              </a:rPr>
              <a:t> initiative.</a:t>
            </a:r>
            <a:endParaRPr lang="en-US" sz="1800" dirty="0">
              <a:solidFill>
                <a:srgbClr val="000090"/>
              </a:solidFill>
            </a:endParaRPr>
          </a:p>
        </p:txBody>
      </p:sp>
      <p:sp>
        <p:nvSpPr>
          <p:cNvPr id="7" name="TextBox 6">
            <a:extLst>
              <a:ext uri="{FF2B5EF4-FFF2-40B4-BE49-F238E27FC236}">
                <a16:creationId xmlns:a16="http://schemas.microsoft.com/office/drawing/2014/main" id="{D6D8843A-5EC3-BB43-BD8A-0E9F49AC3B1B}"/>
              </a:ext>
            </a:extLst>
          </p:cNvPr>
          <p:cNvSpPr txBox="1"/>
          <p:nvPr/>
        </p:nvSpPr>
        <p:spPr>
          <a:xfrm>
            <a:off x="416328" y="553632"/>
            <a:ext cx="8565344" cy="2093658"/>
          </a:xfrm>
          <a:prstGeom prst="rect">
            <a:avLst/>
          </a:prstGeom>
          <a:noFill/>
        </p:spPr>
        <p:txBody>
          <a:bodyPr wrap="square" lIns="82048" tIns="41025" rIns="82048" bIns="41025" rtlCol="0">
            <a:spAutoFit/>
          </a:bodyPr>
          <a:lstStyle/>
          <a:p>
            <a:pPr>
              <a:spcAft>
                <a:spcPts val="400"/>
              </a:spcAft>
            </a:pPr>
            <a:r>
              <a:rPr lang="en-US" sz="2800" b="1" dirty="0">
                <a:solidFill>
                  <a:schemeClr val="tx2">
                    <a:lumMod val="50000"/>
                  </a:schemeClr>
                </a:solidFill>
              </a:rPr>
              <a:t>Stewardship Maturity Matrix for Climate Data (SMM-CD)</a:t>
            </a:r>
          </a:p>
          <a:p>
            <a:pPr marL="457200" indent="-320040">
              <a:spcAft>
                <a:spcPts val="400"/>
              </a:spcAft>
              <a:buFont typeface="Wingdings" pitchFamily="2" charset="2"/>
              <a:buChar char="§"/>
            </a:pPr>
            <a:r>
              <a:rPr lang="en-US" sz="2400" dirty="0"/>
              <a:t>A stewardship maturity assessment model in the form of a matrix,</a:t>
            </a:r>
          </a:p>
          <a:p>
            <a:pPr marL="457200" indent="-320040">
              <a:spcAft>
                <a:spcPts val="400"/>
              </a:spcAft>
              <a:buFont typeface="Wingdings" pitchFamily="2" charset="2"/>
              <a:buChar char="§"/>
            </a:pPr>
            <a:r>
              <a:rPr lang="en-US" sz="2400" dirty="0"/>
              <a:t>Assessing how well climate datasets are managed and governed.</a:t>
            </a:r>
            <a:r>
              <a:rPr lang="en-US" sz="2400" i="1" dirty="0"/>
              <a:t>	</a:t>
            </a:r>
          </a:p>
        </p:txBody>
      </p:sp>
      <p:sp>
        <p:nvSpPr>
          <p:cNvPr id="9" name="TextBox 8">
            <a:extLst>
              <a:ext uri="{FF2B5EF4-FFF2-40B4-BE49-F238E27FC236}">
                <a16:creationId xmlns:a16="http://schemas.microsoft.com/office/drawing/2014/main" id="{20D2C0C8-0A95-C246-B336-744A9FC627AE}"/>
              </a:ext>
            </a:extLst>
          </p:cNvPr>
          <p:cNvSpPr txBox="1"/>
          <p:nvPr/>
        </p:nvSpPr>
        <p:spPr>
          <a:xfrm>
            <a:off x="518195" y="2776536"/>
            <a:ext cx="8361611" cy="1549920"/>
          </a:xfrm>
          <a:prstGeom prst="rect">
            <a:avLst/>
          </a:prstGeom>
          <a:noFill/>
        </p:spPr>
        <p:txBody>
          <a:bodyPr wrap="square" lIns="82048" tIns="41025" rIns="82048" bIns="41025" rtlCol="0">
            <a:spAutoFit/>
          </a:bodyPr>
          <a:lstStyle/>
          <a:p>
            <a:pPr>
              <a:spcAft>
                <a:spcPts val="400"/>
              </a:spcAft>
            </a:pPr>
            <a:r>
              <a:rPr lang="en-US" sz="2400" b="1">
                <a:solidFill>
                  <a:schemeClr val="tx2">
                    <a:lumMod val="50000"/>
                  </a:schemeClr>
                </a:solidFill>
              </a:rPr>
              <a:t>Maturity Matrix: </a:t>
            </a:r>
            <a:r>
              <a:rPr lang="en-US" sz="2400"/>
              <a:t>A sequence of maturity levels representing </a:t>
            </a:r>
            <a:r>
              <a:rPr lang="en-US" sz="2400">
                <a:solidFill>
                  <a:schemeClr val="accent2">
                    <a:lumMod val="50000"/>
                  </a:schemeClr>
                </a:solidFill>
              </a:rPr>
              <a:t>desired</a:t>
            </a:r>
            <a:r>
              <a:rPr lang="en-US" sz="2400"/>
              <a:t> evolution path with </a:t>
            </a:r>
            <a:r>
              <a:rPr lang="en-US" sz="2400">
                <a:solidFill>
                  <a:schemeClr val="accent2">
                    <a:lumMod val="50000"/>
                  </a:schemeClr>
                </a:solidFill>
              </a:rPr>
              <a:t>progressive</a:t>
            </a:r>
            <a:r>
              <a:rPr lang="en-US" sz="2400"/>
              <a:t> stages from a more ad hoc approach to a more managed process.</a:t>
            </a:r>
            <a:r>
              <a:rPr lang="en-US" sz="2000"/>
              <a:t> </a:t>
            </a:r>
          </a:p>
          <a:p>
            <a:pPr>
              <a:spcAft>
                <a:spcPts val="400"/>
              </a:spcAft>
            </a:pPr>
            <a:r>
              <a:rPr lang="en-US" sz="2000" b="1">
                <a:ea typeface="Times New Roman" panose="02020603050405020304" pitchFamily="18" charset="0"/>
              </a:rPr>
              <a:t>       </a:t>
            </a:r>
            <a:r>
              <a:rPr lang="en-US" sz="2000">
                <a:ea typeface="Times New Roman" panose="02020603050405020304" pitchFamily="18" charset="0"/>
              </a:rPr>
              <a:t> </a:t>
            </a:r>
            <a:r>
              <a:rPr lang="en-US">
                <a:ea typeface="Times New Roman" panose="02020603050405020304" pitchFamily="18" charset="0"/>
              </a:rPr>
              <a:t>(Based on </a:t>
            </a:r>
            <a:r>
              <a:rPr lang="en-US" b="1">
                <a:ea typeface="Times New Roman" panose="02020603050405020304" pitchFamily="18" charset="0"/>
              </a:rPr>
              <a:t>Becker et al.</a:t>
            </a:r>
            <a:r>
              <a:rPr lang="en-US">
                <a:solidFill>
                  <a:srgbClr val="C00000"/>
                </a:solidFill>
                <a:ea typeface="Times New Roman" panose="02020603050405020304" pitchFamily="18" charset="0"/>
              </a:rPr>
              <a:t> </a:t>
            </a:r>
            <a:r>
              <a:rPr lang="en-US">
                <a:ea typeface="Times New Roman" panose="02020603050405020304" pitchFamily="18" charset="0"/>
              </a:rPr>
              <a:t>2009, </a:t>
            </a:r>
            <a:r>
              <a:rPr lang="en-US" i="1">
                <a:solidFill>
                  <a:schemeClr val="bg1">
                    <a:lumMod val="50000"/>
                  </a:schemeClr>
                </a:solidFill>
                <a:ea typeface="Times New Roman" panose="02020603050405020304" pitchFamily="18" charset="0"/>
              </a:rPr>
              <a:t>Business &amp; Information Systems Engineering</a:t>
            </a:r>
            <a:r>
              <a:rPr lang="en-US">
                <a:ea typeface="Times New Roman" panose="02020603050405020304" pitchFamily="18" charset="0"/>
              </a:rPr>
              <a:t>)</a:t>
            </a:r>
            <a:endParaRPr lang="en-US" b="1" i="1">
              <a:solidFill>
                <a:schemeClr val="accent1">
                  <a:lumMod val="75000"/>
                </a:schemeClr>
              </a:solidFill>
            </a:endParaRPr>
          </a:p>
        </p:txBody>
      </p:sp>
    </p:spTree>
    <p:extLst>
      <p:ext uri="{BB962C8B-B14F-4D97-AF65-F5344CB8AC3E}">
        <p14:creationId xmlns:p14="http://schemas.microsoft.com/office/powerpoint/2010/main" val="2447453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259AF2F-52C6-9B46-B8B2-0579234AE62E}" type="slidenum">
              <a:rPr lang="en-US" smtClean="0"/>
              <a:t>8</a:t>
            </a:fld>
            <a:endParaRPr lang="en-US"/>
          </a:p>
        </p:txBody>
      </p:sp>
      <p:sp>
        <p:nvSpPr>
          <p:cNvPr id="6" name="Right Arrow 5">
            <a:extLst>
              <a:ext uri="{FF2B5EF4-FFF2-40B4-BE49-F238E27FC236}">
                <a16:creationId xmlns:a16="http://schemas.microsoft.com/office/drawing/2014/main" id="{9C38BE6A-1DC6-484E-9C40-AF05F8923831}"/>
              </a:ext>
            </a:extLst>
          </p:cNvPr>
          <p:cNvSpPr/>
          <p:nvPr/>
        </p:nvSpPr>
        <p:spPr>
          <a:xfrm>
            <a:off x="1358899" y="980379"/>
            <a:ext cx="6705601" cy="909508"/>
          </a:xfrm>
          <a:prstGeom prst="rightArrow">
            <a:avLst>
              <a:gd name="adj1" fmla="val 50000"/>
              <a:gd name="adj2" fmla="val 68776"/>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a:t>SMM-CD Category</a:t>
            </a:r>
          </a:p>
        </p:txBody>
      </p:sp>
      <p:sp>
        <p:nvSpPr>
          <p:cNvPr id="8" name="Left Arrow 7">
            <a:extLst>
              <a:ext uri="{FF2B5EF4-FFF2-40B4-BE49-F238E27FC236}">
                <a16:creationId xmlns:a16="http://schemas.microsoft.com/office/drawing/2014/main" id="{EFA27707-3E50-CC49-88F6-B89D4F857D74}"/>
              </a:ext>
            </a:extLst>
          </p:cNvPr>
          <p:cNvSpPr/>
          <p:nvPr/>
        </p:nvSpPr>
        <p:spPr>
          <a:xfrm rot="16200000">
            <a:off x="157845" y="3389594"/>
            <a:ext cx="1650628" cy="608443"/>
          </a:xfrm>
          <a:prstGeom prst="leftArrow">
            <a:avLst>
              <a:gd name="adj1" fmla="val 50000"/>
              <a:gd name="adj2" fmla="val 64124"/>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b="1"/>
              <a:t>Aspect</a:t>
            </a:r>
          </a:p>
        </p:txBody>
      </p:sp>
      <p:graphicFrame>
        <p:nvGraphicFramePr>
          <p:cNvPr id="9" name="Table 8">
            <a:extLst>
              <a:ext uri="{FF2B5EF4-FFF2-40B4-BE49-F238E27FC236}">
                <a16:creationId xmlns:a16="http://schemas.microsoft.com/office/drawing/2014/main" id="{D813230B-21B6-0A40-9A30-8F3B2C90AF48}"/>
              </a:ext>
            </a:extLst>
          </p:cNvPr>
          <p:cNvGraphicFramePr>
            <a:graphicFrameLocks noGrp="1"/>
          </p:cNvGraphicFramePr>
          <p:nvPr>
            <p:extLst/>
          </p:nvPr>
        </p:nvGraphicFramePr>
        <p:xfrm>
          <a:off x="1333498" y="2771610"/>
          <a:ext cx="7213601" cy="1747520"/>
        </p:xfrm>
        <a:graphic>
          <a:graphicData uri="http://schemas.openxmlformats.org/drawingml/2006/table">
            <a:tbl>
              <a:tblPr firstRow="1" bandRow="1">
                <a:tableStyleId>{69CF1AB2-1976-4502-BF36-3FF5EA218861}</a:tableStyleId>
              </a:tblPr>
              <a:tblGrid>
                <a:gridCol w="1600202">
                  <a:extLst>
                    <a:ext uri="{9D8B030D-6E8A-4147-A177-3AD203B41FA5}">
                      <a16:colId xmlns:a16="http://schemas.microsoft.com/office/drawing/2014/main" val="2742252971"/>
                    </a:ext>
                  </a:extLst>
                </a:gridCol>
                <a:gridCol w="1689100">
                  <a:extLst>
                    <a:ext uri="{9D8B030D-6E8A-4147-A177-3AD203B41FA5}">
                      <a16:colId xmlns:a16="http://schemas.microsoft.com/office/drawing/2014/main" val="3416559227"/>
                    </a:ext>
                  </a:extLst>
                </a:gridCol>
                <a:gridCol w="2232851">
                  <a:extLst>
                    <a:ext uri="{9D8B030D-6E8A-4147-A177-3AD203B41FA5}">
                      <a16:colId xmlns:a16="http://schemas.microsoft.com/office/drawing/2014/main" val="1472972287"/>
                    </a:ext>
                  </a:extLst>
                </a:gridCol>
                <a:gridCol w="1691448">
                  <a:extLst>
                    <a:ext uri="{9D8B030D-6E8A-4147-A177-3AD203B41FA5}">
                      <a16:colId xmlns:a16="http://schemas.microsoft.com/office/drawing/2014/main" val="2150192262"/>
                    </a:ext>
                  </a:extLst>
                </a:gridCol>
              </a:tblGrid>
              <a:tr h="370840">
                <a:tc>
                  <a:txBody>
                    <a:bodyPr/>
                    <a:lstStyle/>
                    <a:p>
                      <a:pPr algn="ctr"/>
                      <a:r>
                        <a:rPr lang="en-US" sz="1800" b="0"/>
                        <a:t>Discoverability</a:t>
                      </a:r>
                    </a:p>
                  </a:txBody>
                  <a:tcPr anchor="ctr"/>
                </a:tc>
                <a:tc>
                  <a:txBody>
                    <a:bodyPr/>
                    <a:lstStyle/>
                    <a:p>
                      <a:pPr algn="ctr"/>
                      <a:r>
                        <a:rPr lang="en-US" sz="1800" b="0"/>
                        <a:t>Data Portability</a:t>
                      </a:r>
                    </a:p>
                  </a:txBody>
                  <a:tcPr anchor="ctr"/>
                </a:tc>
                <a:tc>
                  <a:txBody>
                    <a:bodyPr/>
                    <a:lstStyle/>
                    <a:p>
                      <a:pPr algn="ctr"/>
                      <a:r>
                        <a:rPr lang="en-US" sz="1800" b="0"/>
                        <a:t>Quality Assurance &amp; Control</a:t>
                      </a:r>
                    </a:p>
                  </a:txBody>
                  <a:tcPr anchor="ctr"/>
                </a:tc>
                <a:tc>
                  <a:txBody>
                    <a:bodyPr/>
                    <a:lstStyle/>
                    <a:p>
                      <a:pPr algn="ctr"/>
                      <a:r>
                        <a:rPr lang="en-US" sz="1800" b="0"/>
                        <a:t>Preservation</a:t>
                      </a:r>
                    </a:p>
                  </a:txBody>
                  <a:tcPr anchor="ctr"/>
                </a:tc>
                <a:extLst>
                  <a:ext uri="{0D108BD9-81ED-4DB2-BD59-A6C34878D82A}">
                    <a16:rowId xmlns:a16="http://schemas.microsoft.com/office/drawing/2014/main" val="1880586982"/>
                  </a:ext>
                </a:extLst>
              </a:tr>
              <a:tr h="370840">
                <a:tc>
                  <a:txBody>
                    <a:bodyPr/>
                    <a:lstStyle/>
                    <a:p>
                      <a:pPr algn="ctr"/>
                      <a:r>
                        <a:rPr lang="en-US" sz="1800" b="0"/>
                        <a:t>Accessibility</a:t>
                      </a:r>
                    </a:p>
                  </a:txBody>
                  <a:tcPr anchor="ctr"/>
                </a:tc>
                <a:tc>
                  <a:txBody>
                    <a:bodyPr/>
                    <a:lstStyle/>
                    <a:p>
                      <a:pPr algn="ctr"/>
                      <a:r>
                        <a:rPr lang="en-US" sz="1800" b="0"/>
                        <a:t>Documentation</a:t>
                      </a:r>
                    </a:p>
                  </a:txBody>
                  <a:tcPr anchor="ctr"/>
                </a:tc>
                <a:tc>
                  <a:txBody>
                    <a:bodyPr/>
                    <a:lstStyle/>
                    <a:p>
                      <a:pPr algn="ctr"/>
                      <a:r>
                        <a:rPr lang="en-US" sz="1800" b="0"/>
                        <a:t>Quality Assessment</a:t>
                      </a:r>
                    </a:p>
                  </a:txBody>
                  <a:tcPr anchor="ctr"/>
                </a:tc>
                <a:tc>
                  <a:txBody>
                    <a:bodyPr/>
                    <a:lstStyle/>
                    <a:p>
                      <a:pPr algn="ctr"/>
                      <a:r>
                        <a:rPr lang="en-US" sz="1800" b="0"/>
                        <a:t>Metadata</a:t>
                      </a:r>
                    </a:p>
                  </a:txBody>
                  <a:tcPr anchor="ctr"/>
                </a:tc>
                <a:extLst>
                  <a:ext uri="{0D108BD9-81ED-4DB2-BD59-A6C34878D82A}">
                    <a16:rowId xmlns:a16="http://schemas.microsoft.com/office/drawing/2014/main" val="1438733248"/>
                  </a:ext>
                </a:extLst>
              </a:tr>
              <a:tr h="370840">
                <a:tc>
                  <a:txBody>
                    <a:bodyPr/>
                    <a:lstStyle/>
                    <a:p>
                      <a:pPr algn="ctr"/>
                      <a:endParaRPr lang="en-US" sz="1800" b="0">
                        <a:solidFill>
                          <a:schemeClr val="bg1">
                            <a:lumMod val="50000"/>
                          </a:schemeClr>
                        </a:solidFill>
                      </a:endParaRPr>
                    </a:p>
                  </a:txBody>
                  <a:tcPr anchor="ctr"/>
                </a:tc>
                <a:tc>
                  <a:txBody>
                    <a:bodyPr/>
                    <a:lstStyle/>
                    <a:p>
                      <a:pPr algn="ctr"/>
                      <a:r>
                        <a:rPr lang="en-US" sz="1800" b="0"/>
                        <a:t>Usage</a:t>
                      </a:r>
                    </a:p>
                  </a:txBody>
                  <a:tcPr anchor="ctr"/>
                </a:tc>
                <a:tc>
                  <a:txBody>
                    <a:bodyPr/>
                    <a:lstStyle/>
                    <a:p>
                      <a:pPr algn="ctr"/>
                      <a:r>
                        <a:rPr lang="en-US" sz="1800" b="0"/>
                        <a:t>Uncertainty Analysis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u="none" strike="noStrike" kern="1200">
                          <a:effectLst/>
                        </a:rPr>
                        <a:t>Governance</a:t>
                      </a:r>
                      <a:endParaRPr lang="en-US" sz="1800" b="0"/>
                    </a:p>
                  </a:txBody>
                  <a:tcPr anchor="ctr"/>
                </a:tc>
                <a:extLst>
                  <a:ext uri="{0D108BD9-81ED-4DB2-BD59-A6C34878D82A}">
                    <a16:rowId xmlns:a16="http://schemas.microsoft.com/office/drawing/2014/main" val="3920828162"/>
                  </a:ext>
                </a:extLst>
              </a:tr>
              <a:tr h="311950">
                <a:tc>
                  <a:txBody>
                    <a:bodyPr/>
                    <a:lstStyle/>
                    <a:p>
                      <a:pPr algn="ctr"/>
                      <a:endParaRPr lang="en-US" sz="1800" b="0"/>
                    </a:p>
                  </a:txBody>
                  <a:tcPr anchor="ctr"/>
                </a:tc>
                <a:tc>
                  <a:txBody>
                    <a:bodyPr/>
                    <a:lstStyle/>
                    <a:p>
                      <a:pPr algn="ctr"/>
                      <a:endParaRPr lang="en-US" sz="1800" b="0"/>
                    </a:p>
                  </a:txBody>
                  <a:tcPr anchor="ctr"/>
                </a:tc>
                <a:tc>
                  <a:txBody>
                    <a:bodyPr/>
                    <a:lstStyle/>
                    <a:p>
                      <a:pPr algn="ctr"/>
                      <a:r>
                        <a:rPr lang="en-US" sz="1800" b="0"/>
                        <a:t>Data Integrity</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a:p>
                  </a:txBody>
                  <a:tcPr anchor="ctr"/>
                </a:tc>
                <a:extLst>
                  <a:ext uri="{0D108BD9-81ED-4DB2-BD59-A6C34878D82A}">
                    <a16:rowId xmlns:a16="http://schemas.microsoft.com/office/drawing/2014/main" val="66957722"/>
                  </a:ext>
                </a:extLst>
              </a:tr>
            </a:tbl>
          </a:graphicData>
        </a:graphic>
      </p:graphicFrame>
      <p:sp>
        <p:nvSpPr>
          <p:cNvPr id="11" name="Title 1">
            <a:extLst>
              <a:ext uri="{FF2B5EF4-FFF2-40B4-BE49-F238E27FC236}">
                <a16:creationId xmlns:a16="http://schemas.microsoft.com/office/drawing/2014/main" id="{0688A31A-2F20-764B-B8D0-021264847E6F}"/>
              </a:ext>
            </a:extLst>
          </p:cNvPr>
          <p:cNvSpPr>
            <a:spLocks noGrp="1"/>
          </p:cNvSpPr>
          <p:nvPr>
            <p:ph type="title"/>
          </p:nvPr>
        </p:nvSpPr>
        <p:spPr>
          <a:xfrm>
            <a:off x="0" y="0"/>
            <a:ext cx="9144000" cy="825393"/>
          </a:xfrm>
          <a:solidFill>
            <a:schemeClr val="accent5">
              <a:lumMod val="20000"/>
              <a:lumOff val="80000"/>
            </a:schemeClr>
          </a:solidFill>
        </p:spPr>
        <p:txBody>
          <a:bodyPr>
            <a:normAutofit/>
          </a:bodyPr>
          <a:lstStyle/>
          <a:p>
            <a:r>
              <a:rPr lang="it-IT" sz="4000" b="1">
                <a:solidFill>
                  <a:schemeClr val="tx2">
                    <a:lumMod val="50000"/>
                  </a:schemeClr>
                </a:solidFill>
              </a:rPr>
              <a:t>The </a:t>
            </a:r>
            <a:r>
              <a:rPr lang="en-US" sz="4000" b="1">
                <a:solidFill>
                  <a:schemeClr val="tx2">
                    <a:lumMod val="50000"/>
                  </a:schemeClr>
                </a:solidFill>
              </a:rPr>
              <a:t>Structure</a:t>
            </a:r>
            <a:r>
              <a:rPr lang="it-IT" sz="4000" b="1">
                <a:solidFill>
                  <a:schemeClr val="tx2">
                    <a:lumMod val="50000"/>
                  </a:schemeClr>
                </a:solidFill>
              </a:rPr>
              <a:t> of SMM-CD </a:t>
            </a:r>
            <a:endParaRPr lang="en-US" sz="4000" b="1">
              <a:solidFill>
                <a:schemeClr val="tx2">
                  <a:lumMod val="50000"/>
                </a:schemeClr>
              </a:solidFill>
            </a:endParaRPr>
          </a:p>
        </p:txBody>
      </p:sp>
      <p:graphicFrame>
        <p:nvGraphicFramePr>
          <p:cNvPr id="12" name="Table 11">
            <a:extLst>
              <a:ext uri="{FF2B5EF4-FFF2-40B4-BE49-F238E27FC236}">
                <a16:creationId xmlns:a16="http://schemas.microsoft.com/office/drawing/2014/main" id="{C4C77D0A-606A-EA4C-9662-F63CBD21F0DB}"/>
              </a:ext>
            </a:extLst>
          </p:cNvPr>
          <p:cNvGraphicFramePr>
            <a:graphicFrameLocks noGrp="1"/>
          </p:cNvGraphicFramePr>
          <p:nvPr>
            <p:extLst/>
          </p:nvPr>
        </p:nvGraphicFramePr>
        <p:xfrm>
          <a:off x="1333499" y="1984210"/>
          <a:ext cx="7213600" cy="701040"/>
        </p:xfrm>
        <a:graphic>
          <a:graphicData uri="http://schemas.openxmlformats.org/drawingml/2006/table">
            <a:tbl>
              <a:tblPr firstRow="1" bandRow="1">
                <a:tableStyleId>{5C22544A-7EE6-4342-B048-85BDC9FD1C3A}</a:tableStyleId>
              </a:tblPr>
              <a:tblGrid>
                <a:gridCol w="1574801">
                  <a:extLst>
                    <a:ext uri="{9D8B030D-6E8A-4147-A177-3AD203B41FA5}">
                      <a16:colId xmlns:a16="http://schemas.microsoft.com/office/drawing/2014/main" val="2742252971"/>
                    </a:ext>
                  </a:extLst>
                </a:gridCol>
                <a:gridCol w="1701800">
                  <a:extLst>
                    <a:ext uri="{9D8B030D-6E8A-4147-A177-3AD203B41FA5}">
                      <a16:colId xmlns:a16="http://schemas.microsoft.com/office/drawing/2014/main" val="3416559227"/>
                    </a:ext>
                  </a:extLst>
                </a:gridCol>
                <a:gridCol w="2247900">
                  <a:extLst>
                    <a:ext uri="{9D8B030D-6E8A-4147-A177-3AD203B41FA5}">
                      <a16:colId xmlns:a16="http://schemas.microsoft.com/office/drawing/2014/main" val="1472972287"/>
                    </a:ext>
                  </a:extLst>
                </a:gridCol>
                <a:gridCol w="1689099">
                  <a:extLst>
                    <a:ext uri="{9D8B030D-6E8A-4147-A177-3AD203B41FA5}">
                      <a16:colId xmlns:a16="http://schemas.microsoft.com/office/drawing/2014/main" val="2150192262"/>
                    </a:ext>
                  </a:extLst>
                </a:gridCol>
              </a:tblGrid>
              <a:tr h="370840">
                <a:tc>
                  <a:txBody>
                    <a:bodyPr/>
                    <a:lstStyle/>
                    <a:p>
                      <a:pPr algn="ctr"/>
                      <a:r>
                        <a:rPr lang="en-US" sz="2000" b="1"/>
                        <a:t>Data Access</a:t>
                      </a:r>
                    </a:p>
                  </a:txBody>
                  <a:tcPr anchor="ctr"/>
                </a:tc>
                <a:tc>
                  <a:txBody>
                    <a:bodyPr/>
                    <a:lstStyle/>
                    <a:p>
                      <a:pPr algn="ctr"/>
                      <a:r>
                        <a:rPr lang="en-US" sz="2000" b="1"/>
                        <a:t>Usability &amp; Usage</a:t>
                      </a:r>
                    </a:p>
                  </a:txBody>
                  <a:tcPr anchor="ctr"/>
                </a:tc>
                <a:tc>
                  <a:txBody>
                    <a:bodyPr/>
                    <a:lstStyle/>
                    <a:p>
                      <a:pPr algn="ctr"/>
                      <a:r>
                        <a:rPr lang="en-US" sz="2000" b="1"/>
                        <a:t>Quality Management</a:t>
                      </a:r>
                    </a:p>
                  </a:txBody>
                  <a:tcPr anchor="ctr"/>
                </a:tc>
                <a:tc>
                  <a:txBody>
                    <a:bodyPr/>
                    <a:lstStyle/>
                    <a:p>
                      <a:pPr algn="ctr"/>
                      <a:r>
                        <a:rPr lang="en-US" sz="2000" b="1"/>
                        <a:t>Data Management</a:t>
                      </a:r>
                    </a:p>
                  </a:txBody>
                  <a:tcPr anchor="ctr"/>
                </a:tc>
                <a:extLst>
                  <a:ext uri="{0D108BD9-81ED-4DB2-BD59-A6C34878D82A}">
                    <a16:rowId xmlns:a16="http://schemas.microsoft.com/office/drawing/2014/main" val="907094512"/>
                  </a:ext>
                </a:extLst>
              </a:tr>
            </a:tbl>
          </a:graphicData>
        </a:graphic>
      </p:graphicFrame>
      <p:sp>
        <p:nvSpPr>
          <p:cNvPr id="10" name="Rectangle 9">
            <a:extLst>
              <a:ext uri="{FF2B5EF4-FFF2-40B4-BE49-F238E27FC236}">
                <a16:creationId xmlns:a16="http://schemas.microsoft.com/office/drawing/2014/main" id="{054707A1-0DC0-3D4C-AA4D-8FCCE0280D80}"/>
              </a:ext>
            </a:extLst>
          </p:cNvPr>
          <p:cNvSpPr/>
          <p:nvPr/>
        </p:nvSpPr>
        <p:spPr>
          <a:xfrm>
            <a:off x="1358899" y="4679432"/>
            <a:ext cx="1549401" cy="1600200"/>
          </a:xfrm>
          <a:prstGeom prst="rect">
            <a:avLst/>
          </a:prstGeom>
          <a:ln w="19050">
            <a:solidFill>
              <a:schemeClr val="accent2"/>
            </a:solidFill>
          </a:ln>
        </p:spPr>
        <p:txBody>
          <a:bodyPr wrap="square">
            <a:spAutoFit/>
          </a:bodyPr>
          <a:lstStyle/>
          <a:p>
            <a:pPr algn="ctr"/>
            <a:r>
              <a:rPr lang="en-US" sz="1400" b="1">
                <a:solidFill>
                  <a:srgbClr val="4F81BD"/>
                </a:solidFill>
                <a:ea typeface="Times New Roman" panose="02020603050405020304" pitchFamily="18" charset="0"/>
              </a:rPr>
              <a:t>The state or ability to locate (Discoverability) and get to the dataset  (Accessibility)</a:t>
            </a:r>
            <a:endParaRPr lang="en-US" sz="1400" b="1">
              <a:solidFill>
                <a:srgbClr val="4F81BD"/>
              </a:solidFill>
            </a:endParaRPr>
          </a:p>
        </p:txBody>
      </p:sp>
      <p:sp>
        <p:nvSpPr>
          <p:cNvPr id="13" name="Rectangle 12">
            <a:extLst>
              <a:ext uri="{FF2B5EF4-FFF2-40B4-BE49-F238E27FC236}">
                <a16:creationId xmlns:a16="http://schemas.microsoft.com/office/drawing/2014/main" id="{5CCD258F-697D-E24D-B681-29551BBF9AEA}"/>
              </a:ext>
            </a:extLst>
          </p:cNvPr>
          <p:cNvSpPr/>
          <p:nvPr/>
        </p:nvSpPr>
        <p:spPr>
          <a:xfrm>
            <a:off x="2987604" y="4679434"/>
            <a:ext cx="1645920" cy="1600438"/>
          </a:xfrm>
          <a:prstGeom prst="rect">
            <a:avLst/>
          </a:prstGeom>
          <a:ln w="19050">
            <a:solidFill>
              <a:schemeClr val="accent2"/>
            </a:solidFill>
          </a:ln>
        </p:spPr>
        <p:txBody>
          <a:bodyPr wrap="square">
            <a:spAutoFit/>
          </a:bodyPr>
          <a:lstStyle/>
          <a:p>
            <a:pPr algn="ctr"/>
            <a:r>
              <a:rPr lang="en-US" sz="1400" b="1">
                <a:solidFill>
                  <a:srgbClr val="4F81BD"/>
                </a:solidFill>
                <a:ea typeface="Times New Roman" panose="02020603050405020304" pitchFamily="18" charset="0"/>
              </a:rPr>
              <a:t>How easily the data product may be understood and integrated by users; the usage and impact of the dataset</a:t>
            </a:r>
            <a:endParaRPr lang="en-US" sz="1400" b="1">
              <a:solidFill>
                <a:srgbClr val="4F81BD"/>
              </a:solidFill>
            </a:endParaRPr>
          </a:p>
        </p:txBody>
      </p:sp>
      <p:sp>
        <p:nvSpPr>
          <p:cNvPr id="14" name="Rectangle 13">
            <a:extLst>
              <a:ext uri="{FF2B5EF4-FFF2-40B4-BE49-F238E27FC236}">
                <a16:creationId xmlns:a16="http://schemas.microsoft.com/office/drawing/2014/main" id="{94927F06-84F8-564F-B354-8473E5FDD146}"/>
              </a:ext>
            </a:extLst>
          </p:cNvPr>
          <p:cNvSpPr/>
          <p:nvPr/>
        </p:nvSpPr>
        <p:spPr>
          <a:xfrm>
            <a:off x="4712828" y="4679430"/>
            <a:ext cx="2057400" cy="1600200"/>
          </a:xfrm>
          <a:prstGeom prst="rect">
            <a:avLst/>
          </a:prstGeom>
          <a:ln w="19050">
            <a:solidFill>
              <a:schemeClr val="accent2"/>
            </a:solidFill>
          </a:ln>
        </p:spPr>
        <p:txBody>
          <a:bodyPr wrap="square">
            <a:spAutoFit/>
          </a:bodyPr>
          <a:lstStyle/>
          <a:p>
            <a:pPr algn="ctr"/>
            <a:r>
              <a:rPr lang="en-US" sz="1400" b="1">
                <a:solidFill>
                  <a:srgbClr val="4F81BD"/>
                </a:solidFill>
                <a:ea typeface="Times New Roman" panose="02020603050405020304" pitchFamily="18" charset="0"/>
              </a:rPr>
              <a:t>The state of quality assurance, control, and assessment; data uncertainty and reliability, and data free from corruption</a:t>
            </a:r>
            <a:endParaRPr lang="en-US" sz="1400" b="1">
              <a:solidFill>
                <a:srgbClr val="4F81BD"/>
              </a:solidFill>
            </a:endParaRPr>
          </a:p>
        </p:txBody>
      </p:sp>
      <p:sp>
        <p:nvSpPr>
          <p:cNvPr id="15" name="Rectangle 14">
            <a:extLst>
              <a:ext uri="{FF2B5EF4-FFF2-40B4-BE49-F238E27FC236}">
                <a16:creationId xmlns:a16="http://schemas.microsoft.com/office/drawing/2014/main" id="{729F7DFB-0B4B-304B-98ED-225D34C0563B}"/>
              </a:ext>
            </a:extLst>
          </p:cNvPr>
          <p:cNvSpPr/>
          <p:nvPr/>
        </p:nvSpPr>
        <p:spPr>
          <a:xfrm>
            <a:off x="6871854" y="4679434"/>
            <a:ext cx="1675246" cy="1600438"/>
          </a:xfrm>
          <a:prstGeom prst="rect">
            <a:avLst/>
          </a:prstGeom>
          <a:ln w="19050">
            <a:solidFill>
              <a:schemeClr val="accent2"/>
            </a:solidFill>
          </a:ln>
        </p:spPr>
        <p:txBody>
          <a:bodyPr wrap="square">
            <a:spAutoFit/>
          </a:bodyPr>
          <a:lstStyle/>
          <a:p>
            <a:pPr algn="ctr"/>
            <a:r>
              <a:rPr lang="en-US" sz="1400" b="1">
                <a:solidFill>
                  <a:srgbClr val="4F81BD"/>
                </a:solidFill>
                <a:ea typeface="Times New Roman" panose="02020603050405020304" pitchFamily="18" charset="0"/>
              </a:rPr>
              <a:t>The state of the dataset preservation, metadata completeness, and governance practices </a:t>
            </a:r>
            <a:endParaRPr lang="en-US" sz="1400" b="1">
              <a:solidFill>
                <a:srgbClr val="4F81BD"/>
              </a:solidFill>
            </a:endParaRPr>
          </a:p>
        </p:txBody>
      </p:sp>
    </p:spTree>
    <p:extLst>
      <p:ext uri="{BB962C8B-B14F-4D97-AF65-F5344CB8AC3E}">
        <p14:creationId xmlns:p14="http://schemas.microsoft.com/office/powerpoint/2010/main" val="1278673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3" grpId="0"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391"/>
            <a:ext cx="9144000" cy="825393"/>
          </a:xfrm>
          <a:solidFill>
            <a:schemeClr val="accent5">
              <a:lumMod val="20000"/>
              <a:lumOff val="80000"/>
            </a:schemeClr>
          </a:solidFill>
        </p:spPr>
        <p:txBody>
          <a:bodyPr>
            <a:normAutofit/>
          </a:bodyPr>
          <a:lstStyle/>
          <a:p>
            <a:r>
              <a:rPr lang="it-IT" sz="4000" b="1">
                <a:solidFill>
                  <a:schemeClr val="tx2">
                    <a:lumMod val="50000"/>
                  </a:schemeClr>
                </a:solidFill>
              </a:rPr>
              <a:t>SMM-CD: Maturity Scale Structure </a:t>
            </a:r>
            <a:endParaRPr lang="en-US" sz="4000" b="1">
              <a:solidFill>
                <a:schemeClr val="tx2">
                  <a:lumMod val="50000"/>
                </a:schemeClr>
              </a:solidFill>
            </a:endParaRPr>
          </a:p>
        </p:txBody>
      </p:sp>
      <p:sp>
        <p:nvSpPr>
          <p:cNvPr id="5" name="Rectangle 4">
            <a:extLst>
              <a:ext uri="{FF2B5EF4-FFF2-40B4-BE49-F238E27FC236}">
                <a16:creationId xmlns:a16="http://schemas.microsoft.com/office/drawing/2014/main" id="{7B11C492-25D3-9F48-AE1D-91961313A5F9}"/>
              </a:ext>
            </a:extLst>
          </p:cNvPr>
          <p:cNvSpPr/>
          <p:nvPr/>
        </p:nvSpPr>
        <p:spPr>
          <a:xfrm>
            <a:off x="1031240" y="4882537"/>
            <a:ext cx="2880360" cy="806824"/>
          </a:xfrm>
          <a:prstGeom prst="rect">
            <a:avLst/>
          </a:prstGeom>
          <a:solidFill>
            <a:srgbClr val="E5F4E0"/>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82048" tIns="41025" rIns="82048" bIns="41025" rtlCol="0" anchor="ctr"/>
          <a:lstStyle/>
          <a:p>
            <a:pPr algn="ctr"/>
            <a:r>
              <a:rPr lang="en-US" sz="2000" b="1">
                <a:solidFill>
                  <a:schemeClr val="tx2">
                    <a:lumMod val="50000"/>
                  </a:schemeClr>
                </a:solidFill>
              </a:rPr>
              <a:t>Level 1: </a:t>
            </a:r>
            <a:r>
              <a:rPr lang="en-US" sz="2000">
                <a:solidFill>
                  <a:schemeClr val="tx2">
                    <a:lumMod val="50000"/>
                  </a:schemeClr>
                </a:solidFill>
              </a:rPr>
              <a:t>Ad Hoc</a:t>
            </a:r>
          </a:p>
          <a:p>
            <a:pPr algn="ctr"/>
            <a:r>
              <a:rPr lang="en-US" sz="1600">
                <a:solidFill>
                  <a:schemeClr val="tx2">
                    <a:lumMod val="50000"/>
                  </a:schemeClr>
                </a:solidFill>
              </a:rPr>
              <a:t>Not Managed</a:t>
            </a:r>
          </a:p>
        </p:txBody>
      </p:sp>
      <p:sp>
        <p:nvSpPr>
          <p:cNvPr id="6" name="Rectangle 5">
            <a:extLst>
              <a:ext uri="{FF2B5EF4-FFF2-40B4-BE49-F238E27FC236}">
                <a16:creationId xmlns:a16="http://schemas.microsoft.com/office/drawing/2014/main" id="{AC9D0F92-37C2-9A4D-86B9-0C22E6E36EAD}"/>
              </a:ext>
            </a:extLst>
          </p:cNvPr>
          <p:cNvSpPr/>
          <p:nvPr/>
        </p:nvSpPr>
        <p:spPr>
          <a:xfrm>
            <a:off x="1717040" y="3941244"/>
            <a:ext cx="2880360" cy="804672"/>
          </a:xfrm>
          <a:prstGeom prst="rect">
            <a:avLst/>
          </a:prstGeom>
          <a:solidFill>
            <a:srgbClr val="CBEAC0"/>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82048" tIns="41025" rIns="82048" bIns="41025" rtlCol="0" anchor="ctr"/>
          <a:lstStyle/>
          <a:p>
            <a:pPr algn="ctr"/>
            <a:r>
              <a:rPr lang="en-US" sz="2000" b="1">
                <a:solidFill>
                  <a:schemeClr val="tx2">
                    <a:lumMod val="50000"/>
                  </a:schemeClr>
                </a:solidFill>
              </a:rPr>
              <a:t>Level 2: </a:t>
            </a:r>
            <a:r>
              <a:rPr lang="en-US" sz="2000">
                <a:solidFill>
                  <a:schemeClr val="tx2">
                    <a:lumMod val="50000"/>
                  </a:schemeClr>
                </a:solidFill>
              </a:rPr>
              <a:t>Minimal</a:t>
            </a:r>
          </a:p>
          <a:p>
            <a:pPr algn="ctr"/>
            <a:r>
              <a:rPr lang="en-US" sz="1600">
                <a:solidFill>
                  <a:schemeClr val="tx2">
                    <a:lumMod val="50000"/>
                  </a:schemeClr>
                </a:solidFill>
              </a:rPr>
              <a:t>Limit Managed; Not Defined</a:t>
            </a:r>
          </a:p>
        </p:txBody>
      </p:sp>
      <p:sp>
        <p:nvSpPr>
          <p:cNvPr id="7" name="Rectangle 6">
            <a:extLst>
              <a:ext uri="{FF2B5EF4-FFF2-40B4-BE49-F238E27FC236}">
                <a16:creationId xmlns:a16="http://schemas.microsoft.com/office/drawing/2014/main" id="{33900B7A-DDB6-1A41-BAD1-A9D2091BB840}"/>
              </a:ext>
            </a:extLst>
          </p:cNvPr>
          <p:cNvSpPr/>
          <p:nvPr/>
        </p:nvSpPr>
        <p:spPr>
          <a:xfrm>
            <a:off x="2402840" y="2999949"/>
            <a:ext cx="2880360" cy="822960"/>
          </a:xfrm>
          <a:prstGeom prst="rect">
            <a:avLst/>
          </a:prstGeom>
          <a:solidFill>
            <a:srgbClr val="B0DFA1"/>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82048" tIns="41025" rIns="82048" bIns="41025" rtlCol="0" anchor="ctr"/>
          <a:lstStyle/>
          <a:p>
            <a:pPr algn="ctr"/>
            <a:r>
              <a:rPr lang="en-US" sz="2000" b="1">
                <a:solidFill>
                  <a:schemeClr val="tx2">
                    <a:lumMod val="50000"/>
                  </a:schemeClr>
                </a:solidFill>
              </a:rPr>
              <a:t>Level 3: </a:t>
            </a:r>
            <a:r>
              <a:rPr lang="en-US" sz="2000">
                <a:solidFill>
                  <a:schemeClr val="tx2">
                    <a:lumMod val="50000"/>
                  </a:schemeClr>
                </a:solidFill>
              </a:rPr>
              <a:t>Intermediate</a:t>
            </a:r>
          </a:p>
          <a:p>
            <a:pPr algn="ctr"/>
            <a:r>
              <a:rPr lang="en-US" sz="1600">
                <a:solidFill>
                  <a:schemeClr val="tx2">
                    <a:lumMod val="50000"/>
                  </a:schemeClr>
                </a:solidFill>
              </a:rPr>
              <a:t>Managed; Defined; </a:t>
            </a:r>
          </a:p>
          <a:p>
            <a:pPr algn="ctr"/>
            <a:r>
              <a:rPr lang="en-US" sz="1600">
                <a:solidFill>
                  <a:schemeClr val="tx2">
                    <a:lumMod val="50000"/>
                  </a:schemeClr>
                </a:solidFill>
              </a:rPr>
              <a:t>Partially Implemented</a:t>
            </a:r>
          </a:p>
        </p:txBody>
      </p:sp>
      <p:sp>
        <p:nvSpPr>
          <p:cNvPr id="8" name="Rectangle 7">
            <a:extLst>
              <a:ext uri="{FF2B5EF4-FFF2-40B4-BE49-F238E27FC236}">
                <a16:creationId xmlns:a16="http://schemas.microsoft.com/office/drawing/2014/main" id="{432AC622-4015-0A47-9B6C-38CFBBC24FD6}"/>
              </a:ext>
            </a:extLst>
          </p:cNvPr>
          <p:cNvSpPr/>
          <p:nvPr/>
        </p:nvSpPr>
        <p:spPr>
          <a:xfrm>
            <a:off x="3088640" y="2058654"/>
            <a:ext cx="2880360" cy="822960"/>
          </a:xfrm>
          <a:prstGeom prst="rect">
            <a:avLst/>
          </a:prstGeom>
          <a:solidFill>
            <a:srgbClr val="55A839"/>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82048" tIns="41025" rIns="82048" bIns="41025" rtlCol="0" anchor="ctr"/>
          <a:lstStyle/>
          <a:p>
            <a:pPr algn="ctr"/>
            <a:r>
              <a:rPr lang="en-US" sz="2000" b="1"/>
              <a:t>Level 4: </a:t>
            </a:r>
            <a:r>
              <a:rPr lang="en-US" sz="2000"/>
              <a:t>Advanced</a:t>
            </a:r>
          </a:p>
          <a:p>
            <a:pPr algn="ctr"/>
            <a:r>
              <a:rPr lang="en-US" sz="1600"/>
              <a:t>Well-Managed; Well-Defined;</a:t>
            </a:r>
          </a:p>
          <a:p>
            <a:pPr algn="ctr"/>
            <a:r>
              <a:rPr lang="en-US" sz="1600"/>
              <a:t>Fully Implemented</a:t>
            </a:r>
          </a:p>
        </p:txBody>
      </p:sp>
      <p:sp>
        <p:nvSpPr>
          <p:cNvPr id="9" name="Rectangle 8">
            <a:extLst>
              <a:ext uri="{FF2B5EF4-FFF2-40B4-BE49-F238E27FC236}">
                <a16:creationId xmlns:a16="http://schemas.microsoft.com/office/drawing/2014/main" id="{32C8A1A2-6AE3-5D48-96FC-BD54A5C84A54}"/>
              </a:ext>
            </a:extLst>
          </p:cNvPr>
          <p:cNvSpPr/>
          <p:nvPr/>
        </p:nvSpPr>
        <p:spPr>
          <a:xfrm>
            <a:off x="3759200" y="1117359"/>
            <a:ext cx="2880360" cy="822960"/>
          </a:xfrm>
          <a:prstGeom prst="rect">
            <a:avLst/>
          </a:prstGeom>
          <a:solidFill>
            <a:srgbClr val="387026"/>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82048" tIns="41025" rIns="82048" bIns="41025" rtlCol="0" anchor="ctr"/>
          <a:lstStyle/>
          <a:p>
            <a:pPr algn="ctr"/>
            <a:r>
              <a:rPr lang="en-US" sz="2000" b="1"/>
              <a:t>Level 5: </a:t>
            </a:r>
            <a:r>
              <a:rPr lang="en-US" sz="2000"/>
              <a:t>Optimal</a:t>
            </a:r>
          </a:p>
          <a:p>
            <a:pPr algn="ctr"/>
            <a:r>
              <a:rPr lang="en-US" sz="1600"/>
              <a:t>Level 4 + </a:t>
            </a:r>
          </a:p>
          <a:p>
            <a:pPr algn="ctr"/>
            <a:r>
              <a:rPr lang="en-US" sz="1600"/>
              <a:t>Measured, Controlled, Audited</a:t>
            </a:r>
          </a:p>
        </p:txBody>
      </p:sp>
      <p:sp>
        <p:nvSpPr>
          <p:cNvPr id="10" name="Bent-Up Arrow 9">
            <a:extLst>
              <a:ext uri="{FF2B5EF4-FFF2-40B4-BE49-F238E27FC236}">
                <a16:creationId xmlns:a16="http://schemas.microsoft.com/office/drawing/2014/main" id="{BBCCEC62-71CB-9943-8E2D-581C078A6CD8}"/>
              </a:ext>
            </a:extLst>
          </p:cNvPr>
          <p:cNvSpPr/>
          <p:nvPr/>
        </p:nvSpPr>
        <p:spPr>
          <a:xfrm rot="16200000" flipV="1">
            <a:off x="1081533" y="4292749"/>
            <a:ext cx="676656" cy="502920"/>
          </a:xfrm>
          <a:prstGeom prst="bentUpArrow">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5400000" scaled="1"/>
            <a:tileRect/>
          </a:gra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82048" tIns="41025" rIns="82048" bIns="41025" rtlCol="0" anchor="ctr"/>
          <a:lstStyle/>
          <a:p>
            <a:pPr algn="ctr"/>
            <a:endParaRPr lang="en-US"/>
          </a:p>
        </p:txBody>
      </p:sp>
      <p:sp>
        <p:nvSpPr>
          <p:cNvPr id="11" name="Bent-Up Arrow 10">
            <a:extLst>
              <a:ext uri="{FF2B5EF4-FFF2-40B4-BE49-F238E27FC236}">
                <a16:creationId xmlns:a16="http://schemas.microsoft.com/office/drawing/2014/main" id="{ABC149C8-5301-9040-A73C-F2AD195F0089}"/>
              </a:ext>
            </a:extLst>
          </p:cNvPr>
          <p:cNvSpPr/>
          <p:nvPr/>
        </p:nvSpPr>
        <p:spPr>
          <a:xfrm rot="16200000" flipV="1">
            <a:off x="1766943" y="3353606"/>
            <a:ext cx="672353" cy="502920"/>
          </a:xfrm>
          <a:prstGeom prst="bentUpArrow">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82048" tIns="41025" rIns="82048" bIns="41025" rtlCol="0" anchor="ctr"/>
          <a:lstStyle/>
          <a:p>
            <a:pPr algn="ctr"/>
            <a:endParaRPr lang="en-US"/>
          </a:p>
        </p:txBody>
      </p:sp>
      <p:sp>
        <p:nvSpPr>
          <p:cNvPr id="12" name="Bent-Up Arrow 11">
            <a:extLst>
              <a:ext uri="{FF2B5EF4-FFF2-40B4-BE49-F238E27FC236}">
                <a16:creationId xmlns:a16="http://schemas.microsoft.com/office/drawing/2014/main" id="{A1B6599F-7EE3-6F41-AC96-84B9386A6444}"/>
              </a:ext>
            </a:extLst>
          </p:cNvPr>
          <p:cNvSpPr/>
          <p:nvPr/>
        </p:nvSpPr>
        <p:spPr>
          <a:xfrm rot="16200000" flipV="1">
            <a:off x="2455284" y="2412312"/>
            <a:ext cx="672353" cy="502920"/>
          </a:xfrm>
          <a:prstGeom prst="bentUpArrow">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5400000" scaled="1"/>
            <a:tileRect/>
          </a:gra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82048" tIns="41025" rIns="82048" bIns="41025" rtlCol="0" anchor="ctr"/>
          <a:lstStyle/>
          <a:p>
            <a:pPr algn="ctr"/>
            <a:endParaRPr lang="en-US"/>
          </a:p>
        </p:txBody>
      </p:sp>
      <p:sp>
        <p:nvSpPr>
          <p:cNvPr id="13" name="Bent-Up Arrow 12">
            <a:extLst>
              <a:ext uri="{FF2B5EF4-FFF2-40B4-BE49-F238E27FC236}">
                <a16:creationId xmlns:a16="http://schemas.microsoft.com/office/drawing/2014/main" id="{82B1D3D0-6608-7F48-A268-D3A150CFDF59}"/>
              </a:ext>
            </a:extLst>
          </p:cNvPr>
          <p:cNvSpPr/>
          <p:nvPr/>
        </p:nvSpPr>
        <p:spPr>
          <a:xfrm rot="16200000" flipV="1">
            <a:off x="3133464" y="1471018"/>
            <a:ext cx="672353" cy="502920"/>
          </a:xfrm>
          <a:prstGeom prst="bentUpArrow">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82048" tIns="41025" rIns="82048" bIns="41025" rtlCol="0" anchor="ctr"/>
          <a:lstStyle/>
          <a:p>
            <a:pPr algn="ctr"/>
            <a:endParaRPr lang="en-US"/>
          </a:p>
        </p:txBody>
      </p:sp>
      <p:sp>
        <p:nvSpPr>
          <p:cNvPr id="15" name="TextBox 14">
            <a:extLst>
              <a:ext uri="{FF2B5EF4-FFF2-40B4-BE49-F238E27FC236}">
                <a16:creationId xmlns:a16="http://schemas.microsoft.com/office/drawing/2014/main" id="{94898972-17BB-F94E-833F-966FD8ECD597}"/>
              </a:ext>
            </a:extLst>
          </p:cNvPr>
          <p:cNvSpPr txBox="1"/>
          <p:nvPr/>
        </p:nvSpPr>
        <p:spPr>
          <a:xfrm>
            <a:off x="3161635" y="5969000"/>
            <a:ext cx="4407565" cy="852293"/>
          </a:xfrm>
          <a:prstGeom prst="rect">
            <a:avLst/>
          </a:prstGeom>
          <a:noFill/>
        </p:spPr>
        <p:txBody>
          <a:bodyPr wrap="none" lIns="82048" tIns="41025" rIns="82048" bIns="41025" rtlCol="0">
            <a:spAutoFit/>
          </a:bodyPr>
          <a:lstStyle/>
          <a:p>
            <a:r>
              <a:rPr lang="en-US" sz="1600" b="1"/>
              <a:t>Reference Maturity Level Structure</a:t>
            </a:r>
          </a:p>
          <a:p>
            <a:pPr marL="320040" indent="-228600">
              <a:buFont typeface="Arial" panose="020B0604020202020204" pitchFamily="34" charset="0"/>
              <a:buChar char="•"/>
            </a:pPr>
            <a:r>
              <a:rPr lang="en-US" sz="1600"/>
              <a:t>Capability Maturity Model Integration (CMMI)</a:t>
            </a:r>
          </a:p>
          <a:p>
            <a:pPr marL="320040" indent="-228600">
              <a:buFont typeface="Arial" panose="020B0604020202020204" pitchFamily="34" charset="0"/>
              <a:buChar char="•"/>
            </a:pPr>
            <a:r>
              <a:rPr lang="en-US" sz="1600"/>
              <a:t>Levels of Maturity of Digital Repository</a:t>
            </a:r>
          </a:p>
        </p:txBody>
      </p:sp>
      <p:sp>
        <p:nvSpPr>
          <p:cNvPr id="16" name="Right Triangle 15">
            <a:extLst>
              <a:ext uri="{FF2B5EF4-FFF2-40B4-BE49-F238E27FC236}">
                <a16:creationId xmlns:a16="http://schemas.microsoft.com/office/drawing/2014/main" id="{B70BE222-EB6A-7E45-A271-64E84BD05A1A}"/>
              </a:ext>
            </a:extLst>
          </p:cNvPr>
          <p:cNvSpPr/>
          <p:nvPr/>
        </p:nvSpPr>
        <p:spPr>
          <a:xfrm flipH="1">
            <a:off x="6959600" y="1148736"/>
            <a:ext cx="1371600" cy="4572002"/>
          </a:xfrm>
          <a:prstGeom prst="r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50000"/>
                </a:schemeClr>
              </a:solidFill>
            </a:endParaRPr>
          </a:p>
        </p:txBody>
      </p:sp>
      <p:sp>
        <p:nvSpPr>
          <p:cNvPr id="17" name="Right Triangle 16">
            <a:extLst>
              <a:ext uri="{FF2B5EF4-FFF2-40B4-BE49-F238E27FC236}">
                <a16:creationId xmlns:a16="http://schemas.microsoft.com/office/drawing/2014/main" id="{298EE91E-315C-774D-8629-598C0CB9D391}"/>
              </a:ext>
            </a:extLst>
          </p:cNvPr>
          <p:cNvSpPr/>
          <p:nvPr/>
        </p:nvSpPr>
        <p:spPr>
          <a:xfrm flipV="1">
            <a:off x="6959600" y="1148736"/>
            <a:ext cx="1371600" cy="4572002"/>
          </a:xfrm>
          <a:prstGeom prst="rtTriangle">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solidFill>
                <a:srgbClr val="FF9900"/>
              </a:solidFill>
            </a:endParaRPr>
          </a:p>
        </p:txBody>
      </p:sp>
      <p:sp>
        <p:nvSpPr>
          <p:cNvPr id="18" name="TextBox 17">
            <a:extLst>
              <a:ext uri="{FF2B5EF4-FFF2-40B4-BE49-F238E27FC236}">
                <a16:creationId xmlns:a16="http://schemas.microsoft.com/office/drawing/2014/main" id="{60EBC8A2-588F-CE45-9300-E2A72CDCF125}"/>
              </a:ext>
            </a:extLst>
          </p:cNvPr>
          <p:cNvSpPr txBox="1"/>
          <p:nvPr/>
        </p:nvSpPr>
        <p:spPr>
          <a:xfrm>
            <a:off x="6930341" y="1168400"/>
            <a:ext cx="1186993" cy="1015663"/>
          </a:xfrm>
          <a:prstGeom prst="rect">
            <a:avLst/>
          </a:prstGeom>
          <a:noFill/>
        </p:spPr>
        <p:txBody>
          <a:bodyPr wrap="none" rtlCol="0">
            <a:spAutoFit/>
          </a:bodyPr>
          <a:lstStyle/>
          <a:p>
            <a:pPr algn="ctr"/>
            <a:r>
              <a:rPr lang="en-US" sz="2000" b="1">
                <a:solidFill>
                  <a:schemeClr val="bg1"/>
                </a:solidFill>
              </a:rPr>
              <a:t>Open</a:t>
            </a:r>
          </a:p>
          <a:p>
            <a:pPr algn="ctr"/>
            <a:r>
              <a:rPr lang="en-US" sz="2000" b="1">
                <a:solidFill>
                  <a:schemeClr val="bg1"/>
                </a:solidFill>
              </a:rPr>
              <a:t>Managed</a:t>
            </a:r>
          </a:p>
          <a:p>
            <a:pPr algn="ctr"/>
            <a:r>
              <a:rPr lang="en-US" sz="2000" b="1">
                <a:solidFill>
                  <a:schemeClr val="bg1"/>
                </a:solidFill>
              </a:rPr>
              <a:t>Trusted</a:t>
            </a:r>
          </a:p>
        </p:txBody>
      </p:sp>
      <p:sp>
        <p:nvSpPr>
          <p:cNvPr id="19" name="TextBox 18">
            <a:extLst>
              <a:ext uri="{FF2B5EF4-FFF2-40B4-BE49-F238E27FC236}">
                <a16:creationId xmlns:a16="http://schemas.microsoft.com/office/drawing/2014/main" id="{3430DDF4-F50D-5741-BA6D-5A6155BF83A8}"/>
              </a:ext>
            </a:extLst>
          </p:cNvPr>
          <p:cNvSpPr txBox="1"/>
          <p:nvPr/>
        </p:nvSpPr>
        <p:spPr>
          <a:xfrm>
            <a:off x="7188201" y="5032514"/>
            <a:ext cx="1066800" cy="707886"/>
          </a:xfrm>
          <a:prstGeom prst="rect">
            <a:avLst/>
          </a:prstGeom>
          <a:noFill/>
        </p:spPr>
        <p:txBody>
          <a:bodyPr wrap="square" rtlCol="0">
            <a:spAutoFit/>
          </a:bodyPr>
          <a:lstStyle/>
          <a:p>
            <a:pPr algn="ctr"/>
            <a:r>
              <a:rPr lang="en-US" sz="2000" b="1">
                <a:solidFill>
                  <a:schemeClr val="bg1"/>
                </a:solidFill>
              </a:rPr>
              <a:t>Risk</a:t>
            </a:r>
          </a:p>
          <a:p>
            <a:pPr algn="ctr"/>
            <a:r>
              <a:rPr lang="en-US" sz="2000" b="1">
                <a:solidFill>
                  <a:schemeClr val="bg1"/>
                </a:solidFill>
              </a:rPr>
              <a:t>Ad Hoc</a:t>
            </a:r>
          </a:p>
        </p:txBody>
      </p:sp>
      <p:sp>
        <p:nvSpPr>
          <p:cNvPr id="20" name="Slide Number Placeholder 1">
            <a:extLst>
              <a:ext uri="{FF2B5EF4-FFF2-40B4-BE49-F238E27FC236}">
                <a16:creationId xmlns:a16="http://schemas.microsoft.com/office/drawing/2014/main" id="{47676175-2A33-C345-8587-17AE9C27B951}"/>
              </a:ext>
            </a:extLst>
          </p:cNvPr>
          <p:cNvSpPr>
            <a:spLocks noGrp="1"/>
          </p:cNvSpPr>
          <p:nvPr>
            <p:ph type="sldNum" sz="quarter" idx="12"/>
          </p:nvPr>
        </p:nvSpPr>
        <p:spPr>
          <a:xfrm>
            <a:off x="6553200" y="6356350"/>
            <a:ext cx="2133600" cy="365125"/>
          </a:xfrm>
        </p:spPr>
        <p:txBody>
          <a:bodyPr/>
          <a:lstStyle/>
          <a:p>
            <a:fld id="{9259AF2F-52C6-9B46-B8B2-0579234AE62E}" type="slidenum">
              <a:rPr lang="en-US" smtClean="0"/>
              <a:t>9</a:t>
            </a:fld>
            <a:endParaRPr lang="en-US"/>
          </a:p>
        </p:txBody>
      </p:sp>
    </p:spTree>
    <p:extLst>
      <p:ext uri="{BB962C8B-B14F-4D97-AF65-F5344CB8AC3E}">
        <p14:creationId xmlns:p14="http://schemas.microsoft.com/office/powerpoint/2010/main" val="108670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p:bldP spid="19" grpId="0"/>
    </p:bldLst>
  </p:timing>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23523</TotalTime>
  <Words>2168</Words>
  <Application>Microsoft Office PowerPoint</Application>
  <PresentationFormat>On-screen Show (4:3)</PresentationFormat>
  <Paragraphs>323</Paragraphs>
  <Slides>22</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SimSun</vt:lpstr>
      <vt:lpstr>Arial</vt:lpstr>
      <vt:lpstr>Calibri</vt:lpstr>
      <vt:lpstr>Courier New</vt:lpstr>
      <vt:lpstr>Times New Roman</vt:lpstr>
      <vt:lpstr>Wingdings</vt:lpstr>
      <vt:lpstr>blank</vt:lpstr>
      <vt:lpstr>PowerPoint Presentation</vt:lpstr>
      <vt:lpstr>PowerPoint Presentation</vt:lpstr>
      <vt:lpstr>PowerPoint Presentation</vt:lpstr>
      <vt:lpstr>PowerPoint Presentation</vt:lpstr>
      <vt:lpstr>HQ-GDFMC </vt:lpstr>
      <vt:lpstr>PowerPoint Presentation</vt:lpstr>
      <vt:lpstr>PowerPoint Presentation</vt:lpstr>
      <vt:lpstr>The Structure of SMM-CD </vt:lpstr>
      <vt:lpstr>SMM-CD: Maturity Scale Structure </vt:lpstr>
      <vt:lpstr>The SMM-CD Definitions – Quality Management</vt:lpstr>
      <vt:lpstr>Outcomes</vt:lpstr>
      <vt:lpstr>Current Status</vt:lpstr>
      <vt:lpstr>Current Status</vt:lpstr>
      <vt:lpstr>WMO Catalogue For Climate Data</vt:lpstr>
      <vt:lpstr>Takeaway Messages</vt:lpstr>
      <vt:lpstr>Collaboration – Catalogue of Climate Data</vt:lpstr>
      <vt:lpstr>Collaboration – Across WMO</vt:lpstr>
      <vt:lpstr>PowerPoint Presentation</vt:lpstr>
      <vt:lpstr>Backup Slides</vt:lpstr>
      <vt:lpstr>Communication</vt:lpstr>
      <vt:lpstr>HQ-GDFMC </vt:lpstr>
      <vt:lpstr>PowerPoint Presentation</vt:lpstr>
    </vt:vector>
  </TitlesOfParts>
  <Company>World Meteorological 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Foreman</dc:creator>
  <cp:lastModifiedBy>Anne Kennerley</cp:lastModifiedBy>
  <cp:revision>1054</cp:revision>
  <cp:lastPrinted>2019-05-01T17:20:35Z</cp:lastPrinted>
  <dcterms:created xsi:type="dcterms:W3CDTF">2017-08-23T09:47:05Z</dcterms:created>
  <dcterms:modified xsi:type="dcterms:W3CDTF">2019-05-02T14:27:07Z</dcterms:modified>
</cp:coreProperties>
</file>