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  <p:sldMasterId id="2147483660" r:id="rId3"/>
    <p:sldMasterId id="2147483668" r:id="rId4"/>
  </p:sldMasterIdLst>
  <p:notesMasterIdLst>
    <p:notesMasterId r:id="rId11"/>
  </p:notesMasterIdLst>
  <p:sldIdLst>
    <p:sldId id="256" r:id="rId5"/>
    <p:sldId id="257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/>
    <p:restoredTop sz="94705"/>
  </p:normalViewPr>
  <p:slideViewPr>
    <p:cSldViewPr>
      <p:cViewPr varScale="1">
        <p:scale>
          <a:sx n="40" d="100"/>
          <a:sy n="40" d="100"/>
        </p:scale>
        <p:origin x="93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EED9A-9337-D442-9715-586DE3FDEBF5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80F43-9201-5941-AC1F-10BE5DD75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5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NOAA – National Oceanic and Atmospheric 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80F43-9201-5941-AC1F-10BE5DD756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4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80F43-9201-5941-AC1F-10BE5DD75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08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80F43-9201-5941-AC1F-10BE5DD75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7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believe that </a:t>
            </a:r>
            <a:r>
              <a:rPr lang="en-US" dirty="0" err="1"/>
              <a:t>Iolando</a:t>
            </a:r>
            <a:r>
              <a:rPr lang="en-US" dirty="0"/>
              <a:t> has recently submitted the WGISS Data Management and Stewardship Maturity 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B80F43-9201-5941-AC1F-10BE5DD75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76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80F43-9201-5941-AC1F-10BE5DD756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4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91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1851"/>
            <a:ext cx="4343400" cy="26481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1851"/>
            <a:ext cx="4343400" cy="26481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1"/>
          </p:nvPr>
        </p:nvSpPr>
        <p:spPr>
          <a:xfrm>
            <a:off x="152400" y="3629136"/>
            <a:ext cx="4343400" cy="26481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2"/>
          </p:nvPr>
        </p:nvSpPr>
        <p:spPr>
          <a:xfrm>
            <a:off x="4648200" y="3629136"/>
            <a:ext cx="4343400" cy="26481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075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1851"/>
            <a:ext cx="4343400" cy="54454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1851"/>
            <a:ext cx="4343400" cy="26481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2"/>
          </p:nvPr>
        </p:nvSpPr>
        <p:spPr>
          <a:xfrm>
            <a:off x="4648200" y="3629136"/>
            <a:ext cx="4343400" cy="26481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6996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1851"/>
            <a:ext cx="4343400" cy="26481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1851"/>
            <a:ext cx="4343400" cy="55286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1"/>
          </p:nvPr>
        </p:nvSpPr>
        <p:spPr>
          <a:xfrm>
            <a:off x="152400" y="3629136"/>
            <a:ext cx="4343400" cy="26481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4965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op-Small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152400" y="832377"/>
            <a:ext cx="8839200" cy="31705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152400" y="4189660"/>
            <a:ext cx="8839200" cy="205874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8416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152400" y="832377"/>
            <a:ext cx="8839200" cy="31705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152400" y="4189660"/>
            <a:ext cx="4343400" cy="205874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648200" y="4189660"/>
            <a:ext cx="4343400" cy="205874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3129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anel: Big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1"/>
          </p:nvPr>
        </p:nvSpPr>
        <p:spPr>
          <a:xfrm>
            <a:off x="152400" y="832377"/>
            <a:ext cx="4343400" cy="31705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7"/>
          <p:cNvSpPr>
            <a:spLocks noGrp="1"/>
          </p:cNvSpPr>
          <p:nvPr>
            <p:ph sz="quarter" idx="16"/>
          </p:nvPr>
        </p:nvSpPr>
        <p:spPr>
          <a:xfrm>
            <a:off x="152400" y="4189660"/>
            <a:ext cx="4343400" cy="205874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7"/>
          </p:nvPr>
        </p:nvSpPr>
        <p:spPr>
          <a:xfrm>
            <a:off x="4648200" y="4189660"/>
            <a:ext cx="4343400" cy="205874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8"/>
          </p:nvPr>
        </p:nvSpPr>
        <p:spPr>
          <a:xfrm>
            <a:off x="4676775" y="831850"/>
            <a:ext cx="4343400" cy="317052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390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anel: Big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3267075" y="831849"/>
            <a:ext cx="5724525" cy="26356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2400" y="831850"/>
            <a:ext cx="2967038" cy="2635669"/>
          </a:xfrm>
          <a:prstGeom prst="rect">
            <a:avLst/>
          </a:prstGeom>
        </p:spPr>
        <p:txBody>
          <a:bodyPr>
            <a:normAutofit/>
          </a:bodyPr>
          <a:lstStyle>
            <a:lvl1pPr marL="358775" indent="-358775">
              <a:defRPr sz="2400"/>
            </a:lvl1pPr>
            <a:lvl2pPr marL="682625" indent="-347663">
              <a:tabLst/>
              <a:defRPr sz="2000"/>
            </a:lvl2pPr>
            <a:lvl3pPr marL="1030288" indent="-317500">
              <a:defRPr sz="1800"/>
            </a:lvl3pPr>
            <a:lvl4pPr marL="1425575" indent="-268288">
              <a:defRPr sz="1600"/>
            </a:lvl4pPr>
            <a:lvl5pPr marL="1654175" indent="-231775" defTabSz="854075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12"/>
          </p:nvPr>
        </p:nvSpPr>
        <p:spPr>
          <a:xfrm>
            <a:off x="3271837" y="3619917"/>
            <a:ext cx="5724525" cy="26356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7162" y="3619918"/>
            <a:ext cx="2967038" cy="2635669"/>
          </a:xfrm>
          <a:prstGeom prst="rect">
            <a:avLst/>
          </a:prstGeom>
        </p:spPr>
        <p:txBody>
          <a:bodyPr>
            <a:normAutofit/>
          </a:bodyPr>
          <a:lstStyle>
            <a:lvl1pPr marL="358775" indent="-358775">
              <a:defRPr sz="2400"/>
            </a:lvl1pPr>
            <a:lvl2pPr marL="682625" indent="-347663">
              <a:defRPr sz="2000"/>
            </a:lvl2pPr>
            <a:lvl3pPr marL="1030288" indent="-317500">
              <a:defRPr sz="1800"/>
            </a:lvl3pPr>
            <a:lvl4pPr marL="1425575" indent="-268288">
              <a:defRPr sz="1600"/>
            </a:lvl4pPr>
            <a:lvl5pPr marL="1712913" indent="-255588" defTabSz="854075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92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nel: Big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67075" y="831849"/>
            <a:ext cx="5724525" cy="54165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2400" y="831850"/>
            <a:ext cx="2967038" cy="5416550"/>
          </a:xfrm>
          <a:prstGeom prst="rect">
            <a:avLst/>
          </a:prstGeom>
        </p:spPr>
        <p:txBody>
          <a:bodyPr>
            <a:normAutofit/>
          </a:bodyPr>
          <a:lstStyle>
            <a:lvl1pPr marL="358775" indent="-358775">
              <a:tabLst/>
              <a:defRPr sz="2400"/>
            </a:lvl1pPr>
            <a:lvl2pPr marL="682625" indent="-347663">
              <a:tabLst/>
              <a:defRPr sz="2000"/>
            </a:lvl2pPr>
            <a:lvl3pPr marL="1030288" indent="-317500">
              <a:tabLst/>
              <a:defRPr sz="1800"/>
            </a:lvl3pPr>
            <a:lvl4pPr marL="1365250" indent="-268288">
              <a:tabLst/>
              <a:defRPr sz="1600"/>
            </a:lvl4pPr>
            <a:lvl5pPr marL="1654175" indent="-255588" defTabSz="858838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6553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119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71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4666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094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0711"/>
            <a:ext cx="4040188" cy="42954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094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0711"/>
            <a:ext cx="4041775" cy="42954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2693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6600" y="1219200"/>
            <a:ext cx="54102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2667000" cy="4906963"/>
          </a:xfrm>
          <a:prstGeom prst="rect">
            <a:avLst/>
          </a:prstGeom>
        </p:spPr>
        <p:txBody>
          <a:bodyPr>
            <a:normAutofit/>
          </a:bodyPr>
          <a:lstStyle>
            <a:lvl1pPr marL="358775" indent="-358775">
              <a:tabLst/>
              <a:defRPr sz="2400"/>
            </a:lvl1pPr>
            <a:lvl2pPr marL="682625" indent="-347663">
              <a:tabLst/>
              <a:defRPr sz="2000"/>
            </a:lvl2pPr>
            <a:lvl3pPr marL="1030288" indent="-317500">
              <a:tabLst/>
              <a:defRPr sz="1800"/>
            </a:lvl3pPr>
            <a:lvl4pPr marL="1365250" indent="-268288">
              <a:tabLst/>
              <a:defRPr sz="1600"/>
            </a:lvl4pPr>
            <a:lvl5pPr marL="1654175" indent="-255588" defTabSz="858838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634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6600" y="1219201"/>
            <a:ext cx="54102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2667000" cy="4906963"/>
          </a:xfrm>
          <a:prstGeom prst="rect">
            <a:avLst/>
          </a:prstGeom>
        </p:spPr>
        <p:txBody>
          <a:bodyPr>
            <a:normAutofit/>
          </a:bodyPr>
          <a:lstStyle>
            <a:lvl1pPr marL="358775" indent="-358775">
              <a:tabLst/>
              <a:defRPr sz="2400"/>
            </a:lvl1pPr>
            <a:lvl2pPr marL="682625" indent="-347663">
              <a:tabLst/>
              <a:defRPr sz="2000"/>
            </a:lvl2pPr>
            <a:lvl3pPr marL="1030288" indent="-317500">
              <a:tabLst/>
              <a:defRPr sz="1800"/>
            </a:lvl3pPr>
            <a:lvl4pPr marL="1365250" indent="-268288">
              <a:tabLst/>
              <a:defRPr sz="1600"/>
            </a:lvl4pPr>
            <a:lvl5pPr marL="1654175" indent="-255588" defTabSz="858838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2"/>
          </p:nvPr>
        </p:nvSpPr>
        <p:spPr>
          <a:xfrm>
            <a:off x="3276600" y="3763963"/>
            <a:ext cx="54102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4435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anel, Big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971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0"/>
          </p:nvPr>
        </p:nvSpPr>
        <p:spPr>
          <a:xfrm>
            <a:off x="461493" y="4343401"/>
            <a:ext cx="4038600" cy="178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4648200" y="4343399"/>
            <a:ext cx="4038600" cy="17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8719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anel, Big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4042893" cy="2971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648200" y="1219201"/>
            <a:ext cx="4042893" cy="2971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61493" y="4343401"/>
            <a:ext cx="4038600" cy="178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4648200" y="4343399"/>
            <a:ext cx="4038600" cy="17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03824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1"/>
            <a:ext cx="4038600" cy="2362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0386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461493" y="3763964"/>
            <a:ext cx="4038600" cy="2362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4648200" y="3763963"/>
            <a:ext cx="40386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9250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nel, Big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971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0"/>
          </p:nvPr>
        </p:nvSpPr>
        <p:spPr>
          <a:xfrm>
            <a:off x="461492" y="4343401"/>
            <a:ext cx="8225307" cy="178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9912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anel, Big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1"/>
            <a:ext cx="4038600" cy="2362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461493" y="3763964"/>
            <a:ext cx="4038600" cy="2362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5008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anel, Big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0386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48200" y="3763963"/>
            <a:ext cx="40386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42477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566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9020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600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46775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32070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44268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61803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79869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87419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9790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68388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632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242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064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42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1"/>
            <a:ext cx="88392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85800"/>
            <a:ext cx="8839200" cy="609600"/>
          </a:xfrm>
        </p:spPr>
        <p:txBody>
          <a:bodyPr wrap="square">
            <a:normAutofit/>
          </a:bodyPr>
          <a:lstStyle>
            <a:lvl1pPr marL="0" indent="0" algn="ctr">
              <a:buNone/>
              <a:defRPr sz="3600" b="1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60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199"/>
            <a:ext cx="4343400" cy="48006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199"/>
            <a:ext cx="4343400" cy="48006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85800"/>
            <a:ext cx="8839200" cy="609600"/>
          </a:xfrm>
        </p:spPr>
        <p:txBody>
          <a:bodyPr wrap="square">
            <a:normAutofit/>
          </a:bodyPr>
          <a:lstStyle>
            <a:lvl1pPr marL="0" indent="0" algn="ctr">
              <a:buNone/>
              <a:defRPr sz="3600" b="1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2376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-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831850"/>
            <a:ext cx="8839200" cy="262321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152400" y="3585560"/>
            <a:ext cx="8839200" cy="262321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53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fld id="{088132B6-9D6E-4E2A-A295-140408A81D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9"/>
            <a:ext cx="9144000" cy="6852682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10400" y="6308725"/>
            <a:ext cx="2133600" cy="549276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A7C7AF3-0CC4-4146-9A2A-958ABE4E4B6D}" type="slidenum">
              <a:rPr lang="en-US" sz="1200" b="0">
                <a:solidFill>
                  <a:srgbClr val="FFFFFF"/>
                </a:solidFill>
                <a:latin typeface="Calibri" charset="0"/>
                <a:cs typeface="ＭＳ Ｐゴシック" charset="0"/>
              </a:rPr>
              <a:pPr algn="r" eaLnBrk="1" hangingPunct="1"/>
              <a:t>‹#›</a:t>
            </a:fld>
            <a:endParaRPr lang="en-US" sz="1200" b="0" dirty="0">
              <a:solidFill>
                <a:srgbClr val="FFFFFF"/>
              </a:solidFill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3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9"/>
            <a:ext cx="9144000" cy="68526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6308725"/>
            <a:ext cx="2133600" cy="549276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A7C7AF3-0CC4-4146-9A2A-958ABE4E4B6D}" type="slidenum">
              <a:rPr lang="en-US" sz="1200" b="0">
                <a:solidFill>
                  <a:srgbClr val="FFFFFF"/>
                </a:solidFill>
                <a:latin typeface="Calibri" charset="0"/>
                <a:cs typeface="ＭＳ Ｐゴシック" charset="0"/>
              </a:rPr>
              <a:pPr algn="r" eaLnBrk="1" hangingPunct="1"/>
              <a:t>‹#›</a:t>
            </a:fld>
            <a:endParaRPr lang="en-US" sz="1200" b="0" dirty="0">
              <a:solidFill>
                <a:srgbClr val="FFFFFF"/>
              </a:solidFill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7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788" y="2090"/>
            <a:ext cx="9149577" cy="685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6308725"/>
            <a:ext cx="2133600" cy="549276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A7C7AF3-0CC4-4146-9A2A-958ABE4E4B6D}" type="slidenum">
              <a:rPr lang="en-US" sz="1200" b="0">
                <a:solidFill>
                  <a:srgbClr val="FFFFFF"/>
                </a:solidFill>
                <a:latin typeface="Calibri" charset="0"/>
                <a:cs typeface="ＭＳ Ｐゴシック" charset="0"/>
              </a:rPr>
              <a:pPr algn="r" eaLnBrk="1" hangingPunct="1"/>
              <a:t>‹#›</a:t>
            </a:fld>
            <a:endParaRPr lang="en-US" sz="1200" b="0" dirty="0">
              <a:solidFill>
                <a:srgbClr val="FFFFFF"/>
              </a:solidFill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703" r:id="rId4"/>
    <p:sldLayoutId id="2147483704" r:id="rId5"/>
    <p:sldLayoutId id="2147483700" r:id="rId6"/>
    <p:sldLayoutId id="2147483702" r:id="rId7"/>
    <p:sldLayoutId id="2147483697" r:id="rId8"/>
    <p:sldLayoutId id="2147483701" r:id="rId9"/>
    <p:sldLayoutId id="2147483699" r:id="rId10"/>
    <p:sldLayoutId id="2147483698" r:id="rId11"/>
    <p:sldLayoutId id="2147483666" r:id="rId12"/>
    <p:sldLayoutId id="2147483667" r:id="rId13"/>
    <p:sldLayoutId id="214748370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9"/>
            <a:ext cx="9144000" cy="685268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6308725"/>
            <a:ext cx="2133600" cy="549276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A7C7AF3-0CC4-4146-9A2A-958ABE4E4B6D}" type="slidenum">
              <a:rPr lang="en-US" sz="1200" b="0">
                <a:solidFill>
                  <a:srgbClr val="FFFFFF"/>
                </a:solidFill>
                <a:latin typeface="Calibri" charset="0"/>
                <a:cs typeface="ＭＳ Ｐゴシック" charset="0"/>
              </a:rPr>
              <a:pPr algn="r" eaLnBrk="1" hangingPunct="1"/>
              <a:t>‹#›</a:t>
            </a:fld>
            <a:endParaRPr lang="en-US" sz="1200" b="0" dirty="0">
              <a:solidFill>
                <a:srgbClr val="FFFFFF"/>
              </a:solidFill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9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d-alliance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d-alliance.org/groups/fair-data-maturity-model-w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CE68226-2D45-6248-864C-31C1998648BC}"/>
              </a:ext>
            </a:extLst>
          </p:cNvPr>
          <p:cNvSpPr txBox="1">
            <a:spLocks/>
          </p:cNvSpPr>
          <p:nvPr/>
        </p:nvSpPr>
        <p:spPr>
          <a:xfrm>
            <a:off x="0" y="1676400"/>
            <a:ext cx="9144000" cy="3289300"/>
          </a:xfrm>
          <a:prstGeom prst="rect">
            <a:avLst/>
          </a:prstGeom>
        </p:spPr>
        <p:txBody>
          <a:bodyPr anchor="t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en-US" sz="4700" b="1" dirty="0">
                <a:solidFill>
                  <a:schemeClr val="tx2">
                    <a:lumMod val="50000"/>
                  </a:schemeClr>
                </a:solidFill>
              </a:rPr>
              <a:t>A Brief Update on the Activity of </a:t>
            </a:r>
            <a:br>
              <a:rPr lang="en-US" sz="47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700" b="1" dirty="0">
                <a:solidFill>
                  <a:schemeClr val="tx2">
                    <a:lumMod val="50000"/>
                  </a:schemeClr>
                </a:solidFill>
              </a:rPr>
              <a:t>the RDA FAIR Data Maturity Model Working Group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– An action item from WGISS-46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Ge Peng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North Carolina State University,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Cooperative Institute for Climate and Satellites–NC (CICS-NC)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at NOAA’s National Centers for Environmental information (NCEI)</a:t>
            </a:r>
            <a:br>
              <a:rPr lang="en-US" sz="3000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rgbClr val="0070C0"/>
                </a:solidFill>
              </a:rPr>
              <a:t>May 1, 2019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725959-325F-F949-BD51-A28CD5175AB5}"/>
              </a:ext>
            </a:extLst>
          </p:cNvPr>
          <p:cNvSpPr txBox="1"/>
          <p:nvPr/>
        </p:nvSpPr>
        <p:spPr>
          <a:xfrm>
            <a:off x="1066800" y="5587425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47th Meeting of the CEOS Working Group on Information Systems &amp; Services</a:t>
            </a:r>
            <a:endParaRPr lang="en-US" sz="1600" dirty="0">
              <a:solidFill>
                <a:srgbClr val="000090"/>
              </a:solidFill>
            </a:endParaRPr>
          </a:p>
          <a:p>
            <a:pPr algn="ctr"/>
            <a:r>
              <a:rPr lang="en-US" sz="1600" dirty="0">
                <a:solidFill>
                  <a:srgbClr val="0070C0"/>
                </a:solidFill>
              </a:rPr>
              <a:t>Silver Spring, MD, USA, April 29 – May 2, 2019</a:t>
            </a:r>
            <a:endParaRPr lang="fr-FR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6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FAIR Data Principles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2BA043-6FBD-574F-9DB5-EA149183399C}"/>
              </a:ext>
            </a:extLst>
          </p:cNvPr>
          <p:cNvSpPr txBox="1"/>
          <p:nvPr/>
        </p:nvSpPr>
        <p:spPr>
          <a:xfrm>
            <a:off x="368300" y="1785054"/>
            <a:ext cx="8458199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20040"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400" b="1" dirty="0"/>
              <a:t>FAIR Data Principles</a:t>
            </a:r>
            <a:r>
              <a:rPr lang="en-US" sz="2000" b="1" dirty="0">
                <a:solidFill>
                  <a:srgbClr val="000090"/>
                </a:solidFill>
              </a:rPr>
              <a:t>: 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70C0"/>
                </a:solidFill>
              </a:rPr>
              <a:t>Findable:</a:t>
            </a:r>
            <a:r>
              <a:rPr lang="en-US" sz="2000" dirty="0"/>
              <a:t> discoverable and locatable, 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70C0"/>
                </a:solidFill>
              </a:rPr>
              <a:t>Accessible:</a:t>
            </a:r>
            <a:r>
              <a:rPr lang="en-US" sz="2000" dirty="0"/>
              <a:t> available and obtainable, 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70C0"/>
                </a:solidFill>
              </a:rPr>
              <a:t>Interoperable:</a:t>
            </a:r>
            <a:r>
              <a:rPr lang="en-US" sz="2000" dirty="0"/>
              <a:t> human and machine usable,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0070C0"/>
                </a:solidFill>
              </a:rPr>
              <a:t>Reusable:</a:t>
            </a:r>
            <a:r>
              <a:rPr lang="en-US" sz="2000" dirty="0"/>
              <a:t> enabling reuse and integration with other data sources.</a:t>
            </a:r>
          </a:p>
          <a:p>
            <a:pPr marL="457200" indent="-320040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400" b="1" dirty="0"/>
              <a:t>Gaining traction: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Societies:</a:t>
            </a:r>
            <a:r>
              <a:rPr lang="en-US" sz="2000" dirty="0"/>
              <a:t> AGU, EGU, RDA, ESIP, FORCE11, …, </a:t>
            </a:r>
            <a:r>
              <a:rPr lang="en-US" sz="2000" dirty="0" err="1"/>
              <a:t>etc</a:t>
            </a:r>
            <a:r>
              <a:rPr lang="en-US" sz="2000" dirty="0"/>
              <a:t>,,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Publishers:</a:t>
            </a:r>
            <a:r>
              <a:rPr lang="en-US" sz="2000" dirty="0"/>
              <a:t> AGU, Nature, Science, Elsevier, Copernicus, Wiley, …, etc.,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Repositories</a:t>
            </a:r>
            <a:r>
              <a:rPr lang="en-US" sz="2000" dirty="0"/>
              <a:t>: World Data System, Australian Research Data Commons (ARDC), </a:t>
            </a:r>
            <a:r>
              <a:rPr lang="en-US" sz="2000" dirty="0" err="1"/>
              <a:t>DataCite</a:t>
            </a:r>
            <a:r>
              <a:rPr lang="en-US" sz="2000" dirty="0"/>
              <a:t>, </a:t>
            </a:r>
            <a:r>
              <a:rPr lang="en-US" sz="2000" dirty="0" err="1"/>
              <a:t>CrossRef</a:t>
            </a:r>
            <a:r>
              <a:rPr lang="en-US" sz="2000" dirty="0"/>
              <a:t>, ORCID, …, etc.,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G20 leaders </a:t>
            </a:r>
            <a:r>
              <a:rPr lang="en-US" sz="2000" dirty="0"/>
              <a:t>(2016): statement of support.</a:t>
            </a:r>
          </a:p>
        </p:txBody>
      </p:sp>
    </p:spTree>
    <p:extLst>
      <p:ext uri="{BB962C8B-B14F-4D97-AF65-F5344CB8AC3E}">
        <p14:creationId xmlns:p14="http://schemas.microsoft.com/office/powerpoint/2010/main" val="271846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FAIR Data Principles: Implementation Challenge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2BA043-6FBD-574F-9DB5-EA149183399C}"/>
              </a:ext>
            </a:extLst>
          </p:cNvPr>
          <p:cNvSpPr txBox="1"/>
          <p:nvPr/>
        </p:nvSpPr>
        <p:spPr>
          <a:xfrm>
            <a:off x="368300" y="1049953"/>
            <a:ext cx="84581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20040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400" b="1" dirty="0"/>
              <a:t>Problem:</a:t>
            </a:r>
            <a:r>
              <a:rPr lang="en-US" sz="2400" b="1" dirty="0">
                <a:solidFill>
                  <a:srgbClr val="000090"/>
                </a:solidFill>
              </a:rPr>
              <a:t> 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/>
              <a:t>Wide range of interpretations and implementations of </a:t>
            </a:r>
            <a:r>
              <a:rPr lang="en-US" sz="2000" dirty="0" err="1"/>
              <a:t>FAIRness</a:t>
            </a:r>
            <a:r>
              <a:rPr lang="en-US" sz="2000" dirty="0"/>
              <a:t> </a:t>
            </a:r>
          </a:p>
          <a:p>
            <a:pPr marL="457200" indent="-320040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400" b="1" dirty="0"/>
              <a:t>Research Data Alliance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sz="2400" dirty="0">
                <a:solidFill>
                  <a:srgbClr val="000090"/>
                </a:solidFill>
              </a:rPr>
              <a:t>International/Transdisciplinary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Started</a:t>
            </a:r>
            <a:r>
              <a:rPr lang="en-US" sz="2000" dirty="0"/>
              <a:t> in March 2013,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Funded</a:t>
            </a:r>
            <a:r>
              <a:rPr lang="en-US" sz="2000" dirty="0"/>
              <a:t> by the European Commission (EC), the American National Science Foundation (NSF) and National Institute of Standards and Technology (NIST), and the Australian Department of Innovation (ADI),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Vision</a:t>
            </a:r>
            <a:r>
              <a:rPr lang="en-US" sz="2000" dirty="0"/>
              <a:t>: Building the social and technical bridges to enable open sharing and re-use of data,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Approach:</a:t>
            </a:r>
            <a:r>
              <a:rPr lang="en-US" sz="2000" dirty="0"/>
              <a:t> Grassroots development with community consensus,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Now</a:t>
            </a:r>
            <a:r>
              <a:rPr lang="en-US" sz="2000" dirty="0"/>
              <a:t>: 102 Working Groups &amp; Interest Groups with 8218 members. </a:t>
            </a:r>
          </a:p>
          <a:p>
            <a:pPr marL="457200" indent="-320040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400" b="1" dirty="0"/>
              <a:t>RDA FAIR Data MM WG</a:t>
            </a:r>
            <a:r>
              <a:rPr lang="en-US" sz="2400" b="1" dirty="0">
                <a:solidFill>
                  <a:srgbClr val="000090"/>
                </a:solidFill>
              </a:rPr>
              <a:t>: 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Bring together </a:t>
            </a:r>
            <a:r>
              <a:rPr lang="en-US" sz="2000" dirty="0"/>
              <a:t>stakeholders,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</a:rPr>
              <a:t>Build on </a:t>
            </a:r>
            <a:r>
              <a:rPr lang="en-US" sz="2000" dirty="0"/>
              <a:t>existing approaches and expertise.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B14B1-40B9-7942-8744-0F4A621A0CAD}"/>
              </a:ext>
            </a:extLst>
          </p:cNvPr>
          <p:cNvSpPr txBox="1"/>
          <p:nvPr/>
        </p:nvSpPr>
        <p:spPr>
          <a:xfrm>
            <a:off x="533400" y="5986046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(Source: Case Statement – RDA FAIR Data Maturity Model Working Group; </a:t>
            </a:r>
            <a:r>
              <a:rPr lang="en-US" sz="1600" dirty="0">
                <a:hlinkClick r:id="rId3"/>
              </a:rPr>
              <a:t>https://rd-alliance.org/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077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A3E62-FA9F-D745-9FAD-8FAA522B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RDA FAIR Data Maturity Model Working Group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89B60-6CC2-9642-94D6-81AEDB9C9695}"/>
              </a:ext>
            </a:extLst>
          </p:cNvPr>
          <p:cNvSpPr txBox="1"/>
          <p:nvPr/>
        </p:nvSpPr>
        <p:spPr>
          <a:xfrm>
            <a:off x="368300" y="1066800"/>
            <a:ext cx="8458199" cy="5011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2004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/>
              <a:t>Proposed Scope &amp; Intended Audience</a:t>
            </a:r>
          </a:p>
          <a:p>
            <a:pPr marL="137160">
              <a:spcAft>
                <a:spcPts val="600"/>
              </a:spcAft>
            </a:pPr>
            <a:endParaRPr lang="en-US" sz="2400" b="1" dirty="0"/>
          </a:p>
          <a:p>
            <a:pPr marL="137160">
              <a:spcAft>
                <a:spcPts val="600"/>
              </a:spcAft>
            </a:pPr>
            <a:endParaRPr lang="en-US" sz="2400" b="1" dirty="0"/>
          </a:p>
          <a:p>
            <a:pPr marL="457200" indent="-320040">
              <a:spcAft>
                <a:spcPts val="600"/>
              </a:spcAft>
              <a:buFont typeface="Wingdings" pitchFamily="2" charset="2"/>
              <a:buChar char="§"/>
            </a:pPr>
            <a:endParaRPr lang="en-US" sz="2400" b="1" dirty="0"/>
          </a:p>
          <a:p>
            <a:pPr marL="137160">
              <a:spcBef>
                <a:spcPts val="600"/>
              </a:spcBef>
              <a:spcAft>
                <a:spcPts val="600"/>
              </a:spcAft>
            </a:pPr>
            <a:endParaRPr lang="en-US" sz="2400" b="1" dirty="0"/>
          </a:p>
          <a:p>
            <a:pPr marL="457200" indent="-320040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400" b="1" dirty="0"/>
              <a:t>Intended results: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/>
              <a:t>RDA recommendation of core assessment criteria,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/>
              <a:t>Self-assessment model and toolset,</a:t>
            </a:r>
          </a:p>
          <a:p>
            <a:pPr marL="914400" lvl="1" indent="-320040">
              <a:buFont typeface="Courier New" panose="02070309020205020404" pitchFamily="49" charset="0"/>
              <a:buChar char="o"/>
            </a:pPr>
            <a:r>
              <a:rPr lang="en-US" sz="2000" dirty="0"/>
              <a:t>FAIR data checklist.</a:t>
            </a:r>
          </a:p>
          <a:p>
            <a:pPr marL="480060" lvl="1" indent="-342900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2400" b="1" dirty="0"/>
              <a:t>Timeline: </a:t>
            </a:r>
          </a:p>
          <a:p>
            <a:pPr lvl="2" indent="-320040">
              <a:buFont typeface="Courier New" panose="02070309020205020404" pitchFamily="49" charset="0"/>
              <a:buChar char="o"/>
            </a:pPr>
            <a:r>
              <a:rPr lang="en-US" sz="2000" dirty="0"/>
              <a:t>The Working Group was endorsed by RDA in early January 2019,</a:t>
            </a:r>
          </a:p>
          <a:p>
            <a:pPr lvl="2" indent="-320040">
              <a:buFont typeface="Courier New" panose="02070309020205020404" pitchFamily="49" charset="0"/>
              <a:buChar char="o"/>
            </a:pPr>
            <a:r>
              <a:rPr lang="en-US" sz="2000" dirty="0"/>
              <a:t>Delivery in about 12 months (by the EU Commission meeting)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C8AC6B8-330B-AE4E-B36B-4A175008D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69980"/>
              </p:ext>
            </p:extLst>
          </p:nvPr>
        </p:nvGraphicFramePr>
        <p:xfrm>
          <a:off x="711199" y="1631538"/>
          <a:ext cx="7772400" cy="1651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008623638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95289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/>
                        <a:t>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0" dirty="0"/>
                        <a:t>Dataset and data-related aspects (e.g., algorithms, tools, and workflows)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106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/>
                        <a:t>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dirty="0"/>
                        <a:t>Generic assessment (i.e., cross-disciplines)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68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b="1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dirty="0"/>
                        <a:t>Researchers, data stewards, data service owners, organizations involved in research data and policy makers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3253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A89E637-A09F-7144-A65F-2A31DE5BF693}"/>
              </a:ext>
            </a:extLst>
          </p:cNvPr>
          <p:cNvSpPr txBox="1"/>
          <p:nvPr/>
        </p:nvSpPr>
        <p:spPr>
          <a:xfrm>
            <a:off x="457200" y="5986046"/>
            <a:ext cx="8369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(Source: Case Statement – RDA FAIR Data Maturity Model Working Group; 20190403_FAIR_WG_slides_0.08.pdf)</a:t>
            </a:r>
          </a:p>
        </p:txBody>
      </p:sp>
    </p:spTree>
    <p:extLst>
      <p:ext uri="{BB962C8B-B14F-4D97-AF65-F5344CB8AC3E}">
        <p14:creationId xmlns:p14="http://schemas.microsoft.com/office/powerpoint/2010/main" val="25862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3E91D6-53C8-8A46-B27B-C86252F9F242}"/>
              </a:ext>
            </a:extLst>
          </p:cNvPr>
          <p:cNvSpPr txBox="1"/>
          <p:nvPr/>
        </p:nvSpPr>
        <p:spPr>
          <a:xfrm>
            <a:off x="368300" y="1132107"/>
            <a:ext cx="8458199" cy="1918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0060" lvl="1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/>
              <a:t>Where it is now</a:t>
            </a:r>
            <a:r>
              <a:rPr lang="en-US" sz="2400" b="1" dirty="0">
                <a:solidFill>
                  <a:srgbClr val="000090"/>
                </a:solidFill>
              </a:rPr>
              <a:t>: </a:t>
            </a:r>
          </a:p>
          <a:p>
            <a:pPr marL="937260" lvl="2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Over 100 WG members</a:t>
            </a:r>
            <a:r>
              <a:rPr lang="en-US" sz="2000" b="1" dirty="0">
                <a:solidFill>
                  <a:srgbClr val="000090"/>
                </a:solidFill>
              </a:rPr>
              <a:t> – strong EU support:</a:t>
            </a:r>
          </a:p>
          <a:p>
            <a:pPr marL="1394460" lvl="3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>
                <a:solidFill>
                  <a:srgbClr val="0070C0"/>
                </a:solidFill>
              </a:rPr>
              <a:t>FAIRsFAIR</a:t>
            </a:r>
            <a:r>
              <a:rPr lang="en-US" dirty="0">
                <a:solidFill>
                  <a:srgbClr val="0070C0"/>
                </a:solidFill>
              </a:rPr>
              <a:t> (10 Mil euro) – EU Open Science Cloud, </a:t>
            </a:r>
            <a:r>
              <a:rPr lang="en-US" dirty="0" err="1">
                <a:solidFill>
                  <a:srgbClr val="0070C0"/>
                </a:solidFill>
              </a:rPr>
              <a:t>GoFAIR</a:t>
            </a:r>
            <a:r>
              <a:rPr lang="en-US" dirty="0">
                <a:solidFill>
                  <a:srgbClr val="0070C0"/>
                </a:solidFill>
              </a:rPr>
              <a:t>, …</a:t>
            </a:r>
          </a:p>
          <a:p>
            <a:pPr marL="937260" lvl="2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Analysis of existing FAIR assessment approaches,</a:t>
            </a:r>
          </a:p>
          <a:p>
            <a:pPr marL="937260" lvl="2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Initiated the development of Indicators.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418E9F-2839-8342-A95A-4A8322984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1" y="3048000"/>
            <a:ext cx="8280399" cy="3239585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4A830B5-CC65-D34F-A94A-30919D5B9EC8}"/>
              </a:ext>
            </a:extLst>
          </p:cNvPr>
          <p:cNvSpPr txBox="1">
            <a:spLocks/>
          </p:cNvSpPr>
          <p:nvPr/>
        </p:nvSpPr>
        <p:spPr>
          <a:xfrm>
            <a:off x="457200" y="1222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RDA FAIR Data Maturity Model Working Group</a:t>
            </a:r>
          </a:p>
        </p:txBody>
      </p:sp>
    </p:spTree>
    <p:extLst>
      <p:ext uri="{BB962C8B-B14F-4D97-AF65-F5344CB8AC3E}">
        <p14:creationId xmlns:p14="http://schemas.microsoft.com/office/powerpoint/2010/main" val="238782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F2195C-D2D6-8E45-AF35-DD8907424242}"/>
              </a:ext>
            </a:extLst>
          </p:cNvPr>
          <p:cNvSpPr txBox="1"/>
          <p:nvPr/>
        </p:nvSpPr>
        <p:spPr>
          <a:xfrm>
            <a:off x="1524000" y="3810000"/>
            <a:ext cx="606097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Contact Me:</a:t>
            </a:r>
          </a:p>
          <a:p>
            <a:pPr algn="ctr"/>
            <a:r>
              <a:rPr lang="en-US" sz="3600" dirty="0">
                <a:solidFill>
                  <a:srgbClr val="0070C0"/>
                </a:solidFill>
              </a:rPr>
              <a:t>gpeng@ncsu.edu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41052C-C8C0-4545-B332-7BE4D484BBD9}"/>
              </a:ext>
            </a:extLst>
          </p:cNvPr>
          <p:cNvSpPr txBox="1"/>
          <p:nvPr/>
        </p:nvSpPr>
        <p:spPr>
          <a:xfrm>
            <a:off x="571500" y="2057400"/>
            <a:ext cx="8001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RDA FAIR Data MM WG:</a:t>
            </a:r>
          </a:p>
          <a:p>
            <a:pPr algn="ctr"/>
            <a:r>
              <a:rPr lang="en-US" sz="2400" dirty="0">
                <a:hlinkClick r:id="rId3"/>
              </a:rPr>
              <a:t>https://rd-alliance.org/groups/fair-data-maturity-model-wg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3D4176-9DC5-4242-8DD8-381441F22B9C}"/>
              </a:ext>
            </a:extLst>
          </p:cNvPr>
          <p:cNvSpPr txBox="1">
            <a:spLocks/>
          </p:cNvSpPr>
          <p:nvPr/>
        </p:nvSpPr>
        <p:spPr>
          <a:xfrm>
            <a:off x="457200" y="1222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Additional Resource</a:t>
            </a:r>
          </a:p>
        </p:txBody>
      </p:sp>
    </p:spTree>
    <p:extLst>
      <p:ext uri="{BB962C8B-B14F-4D97-AF65-F5344CB8AC3E}">
        <p14:creationId xmlns:p14="http://schemas.microsoft.com/office/powerpoint/2010/main" val="229248295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rve Hea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r Hea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No Hea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475</Words>
  <Application>Microsoft Office PowerPoint</Application>
  <PresentationFormat>On-screen Show (4:3)</PresentationFormat>
  <Paragraphs>69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ＭＳ Ｐゴシック</vt:lpstr>
      <vt:lpstr>Arial</vt:lpstr>
      <vt:lpstr>Calibri</vt:lpstr>
      <vt:lpstr>Courier New</vt:lpstr>
      <vt:lpstr>Myriad Pro</vt:lpstr>
      <vt:lpstr>Wingdings</vt:lpstr>
      <vt:lpstr>Title Slide</vt:lpstr>
      <vt:lpstr>Curve Header Slide</vt:lpstr>
      <vt:lpstr>Bar Header Slide</vt:lpstr>
      <vt:lpstr>No Header Slide</vt:lpstr>
      <vt:lpstr>PowerPoint Presentation</vt:lpstr>
      <vt:lpstr>FAIR Data Principles</vt:lpstr>
      <vt:lpstr>FAIR Data Principles: Implementation Challenge</vt:lpstr>
      <vt:lpstr>RDA FAIR Data Maturity Model Working Group</vt:lpstr>
      <vt:lpstr>PowerPoint Presentation</vt:lpstr>
      <vt:lpstr>PowerPoint Presentation</vt:lpstr>
    </vt:vector>
  </TitlesOfParts>
  <Company>Government Employee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Misch</dc:creator>
  <cp:lastModifiedBy>Anne Kennerley</cp:lastModifiedBy>
  <cp:revision>62</cp:revision>
  <dcterms:created xsi:type="dcterms:W3CDTF">2013-11-12T21:39:58Z</dcterms:created>
  <dcterms:modified xsi:type="dcterms:W3CDTF">2019-05-02T14:26:54Z</dcterms:modified>
</cp:coreProperties>
</file>