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3"/>
  </p:sldMasterIdLst>
  <p:notesMasterIdLst>
    <p:notesMasterId r:id="rId29"/>
  </p:notesMasterIdLst>
  <p:handoutMasterIdLst>
    <p:handoutMasterId r:id="rId30"/>
  </p:handoutMasterIdLst>
  <p:sldIdLst>
    <p:sldId id="301" r:id="rId4"/>
    <p:sldId id="296" r:id="rId5"/>
    <p:sldId id="284" r:id="rId6"/>
    <p:sldId id="285" r:id="rId7"/>
    <p:sldId id="286" r:id="rId8"/>
    <p:sldId id="287" r:id="rId9"/>
    <p:sldId id="288" r:id="rId10"/>
    <p:sldId id="292" r:id="rId11"/>
    <p:sldId id="293" r:id="rId12"/>
    <p:sldId id="257" r:id="rId13"/>
    <p:sldId id="264" r:id="rId14"/>
    <p:sldId id="259" r:id="rId15"/>
    <p:sldId id="265" r:id="rId16"/>
    <p:sldId id="266" r:id="rId17"/>
    <p:sldId id="269" r:id="rId18"/>
    <p:sldId id="272" r:id="rId19"/>
    <p:sldId id="273" r:id="rId20"/>
    <p:sldId id="305" r:id="rId21"/>
    <p:sldId id="294" r:id="rId22"/>
    <p:sldId id="262" r:id="rId23"/>
    <p:sldId id="278" r:id="rId24"/>
    <p:sldId id="279" r:id="rId25"/>
    <p:sldId id="280" r:id="rId26"/>
    <p:sldId id="281" r:id="rId27"/>
    <p:sldId id="282" r:id="rId28"/>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Pilone" initials="" lastIdx="8" clrIdx="0"/>
  <p:cmAuthor id="1" name="Dana Shum" initials="" lastIdx="3" clrIdx="1"/>
  <p:cmAuthor id="2" name="Chan Yee" initials="CY"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p:restoredTop sz="81905"/>
  </p:normalViewPr>
  <p:slideViewPr>
    <p:cSldViewPr snapToGrid="0">
      <p:cViewPr varScale="1">
        <p:scale>
          <a:sx n="147" d="100"/>
          <a:sy n="147" d="100"/>
        </p:scale>
        <p:origin x="1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29D2E3C-CAE6-44F1-8C3A-49F95C3DF91E}" type="datetimeFigureOut">
              <a:rPr lang="en-US" smtClean="0"/>
              <a:t>10/8/19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7F0379C-226A-4D6C-9639-AF6648A32806}" type="slidenum">
              <a:rPr lang="en-US" smtClean="0"/>
              <a:t>‹#›</a:t>
            </a:fld>
            <a:endParaRPr lang="en-US"/>
          </a:p>
        </p:txBody>
      </p:sp>
    </p:spTree>
    <p:extLst>
      <p:ext uri="{BB962C8B-B14F-4D97-AF65-F5344CB8AC3E}">
        <p14:creationId xmlns:p14="http://schemas.microsoft.com/office/powerpoint/2010/main" val="42926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05061630"/>
      </p:ext>
    </p:extLst>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41m1.opendap.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t41m1.opendap.org:8080/opendap/dmrpp_s3/airs/AIRS.2015.01.01.L3.RetStd_IR001.v6.0.11.0.G15013155825.nc.h5.dmrp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64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af8036e9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af8036e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63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af8036e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af8036e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19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af8036e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af8036e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2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af8036e9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af8036e9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NB: The URL in the notebook is no longer on</a:t>
            </a:r>
            <a:r>
              <a:rPr lang="en">
                <a:solidFill>
                  <a:schemeClr val="dk1"/>
                </a:solidFill>
                <a:uFill>
                  <a:noFill/>
                </a:uFill>
                <a:hlinkClick r:id="rId3"/>
              </a:rPr>
              <a:t> </a:t>
            </a:r>
            <a:r>
              <a:rPr lang="en" u="sng">
                <a:solidFill>
                  <a:schemeClr val="hlink"/>
                </a:solidFill>
                <a:hlinkClick r:id="rId3"/>
              </a:rPr>
              <a:t>t41m1.opendap.org</a:t>
            </a:r>
            <a:r>
              <a:rPr lang="en">
                <a:solidFill>
                  <a:schemeClr val="dk1"/>
                </a:solidFill>
              </a:rPr>
              <a:t>, but the same data file, also staged on S3 is at dataset_url = '</a:t>
            </a:r>
            <a:r>
              <a:rPr lang="en" u="sng">
                <a:solidFill>
                  <a:schemeClr val="hlink"/>
                </a:solidFill>
                <a:hlinkClick r:id="rId4"/>
              </a:rPr>
              <a:t>http://t41m1.opendap.org:8080/opendap/dmrpp_s3/airs/AIRS.2015.01.01.L3.RetStd_IR001.v6.0.11.0.G15013155825.nc.h5.dmrpp'</a:t>
            </a:r>
            <a:endParaRPr u="sng">
              <a:solidFill>
                <a:schemeClr val="hlink"/>
              </a:solidFill>
              <a:hlinkClick r:id="rId4"/>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1166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b3b91771b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b3b91771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76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af8036e9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af8036e9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54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af8036e9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af8036e9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55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b3b9177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b3b9177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98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5db25a8e7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5db25a8e7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85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702311" y="4421823"/>
            <a:ext cx="5618479" cy="4189095"/>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051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db25a8e7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5db25a8e7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333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af8036e9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af8036e9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63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af8036e9f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5af8036e9f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8793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af8036e9f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5af8036e9f_2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did find an unrelated issue, so both servers were subsequently built from git. The current publicly released binary images did work correctly with the respective web object stores in both situations.</a:t>
            </a:r>
            <a:endParaRPr/>
          </a:p>
        </p:txBody>
      </p:sp>
    </p:spTree>
    <p:extLst>
      <p:ext uri="{BB962C8B-B14F-4D97-AF65-F5344CB8AC3E}">
        <p14:creationId xmlns:p14="http://schemas.microsoft.com/office/powerpoint/2010/main" val="175967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af8036e9f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5af8036e9f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07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af8036e9f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5af8036e9f_2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581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db25a8e7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5db25a8e7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89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5db25a8e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5db25a8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Remember: Data in S3 cannot be accessed as if they are on a traditional file system</a:t>
            </a:r>
            <a:endParaRPr dirty="0"/>
          </a:p>
        </p:txBody>
      </p:sp>
    </p:spTree>
    <p:extLst>
      <p:ext uri="{BB962C8B-B14F-4D97-AF65-F5344CB8AC3E}">
        <p14:creationId xmlns:p14="http://schemas.microsoft.com/office/powerpoint/2010/main" val="24883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5db25a8e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5db25a8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94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db25a8e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db25a8e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28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5db25a8e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5db25a8e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70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5db25a8e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5db25a8e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12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f8036e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af8036e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872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4495E"/>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914400" y="1791923"/>
            <a:ext cx="10363200" cy="14700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400"/>
              <a:buFont typeface="Avenir"/>
              <a:buNone/>
              <a:defRPr sz="44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Shape 12"/>
          <p:cNvSpPr txBox="1">
            <a:spLocks noGrp="1"/>
          </p:cNvSpPr>
          <p:nvPr>
            <p:ph type="subTitle" idx="1"/>
          </p:nvPr>
        </p:nvSpPr>
        <p:spPr>
          <a:xfrm>
            <a:off x="914400" y="3261948"/>
            <a:ext cx="9448800" cy="17526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R="0" lvl="1" algn="ctr" rtl="0">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R="0" lvl="2" algn="ctr" rtl="0">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R="0" lvl="3"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R="0" lvl="4"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R="0" lvl="5"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dirty="0"/>
          </a:p>
        </p:txBody>
      </p:sp>
      <p:pic>
        <p:nvPicPr>
          <p:cNvPr id="4" name="Shape 13" descr="eosdis-logo-white.png">
            <a:extLst>
              <a:ext uri="{FF2B5EF4-FFF2-40B4-BE49-F238E27FC236}">
                <a16:creationId xmlns:a16="http://schemas.microsoft.com/office/drawing/2014/main" id="{DA323337-5F73-2643-963C-BCC37584F3B2}"/>
              </a:ext>
            </a:extLst>
          </p:cNvPr>
          <p:cNvPicPr preferRelativeResize="0"/>
          <p:nvPr userDrawn="1"/>
        </p:nvPicPr>
        <p:blipFill rotWithShape="1">
          <a:blip r:embed="rId2">
            <a:alphaModFix/>
          </a:blip>
          <a:srcRect/>
          <a:stretch/>
        </p:blipFill>
        <p:spPr>
          <a:xfrm>
            <a:off x="914400" y="509708"/>
            <a:ext cx="4546863" cy="12822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4495E"/>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Avenir"/>
              <a:buNone/>
              <a:defRPr sz="40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BFBFBF"/>
              </a:buClr>
              <a:buSzPts val="2000"/>
              <a:buFont typeface="Arial"/>
              <a:buNone/>
              <a:defRPr sz="2000" b="0" i="0" u="none" strike="noStrike" cap="none">
                <a:solidFill>
                  <a:srgbClr val="BFBFBF"/>
                </a:solidFill>
                <a:latin typeface="Helvetica Neue"/>
                <a:ea typeface="Helvetica Neue"/>
                <a:cs typeface="Helvetica Neue"/>
                <a:sym typeface="Helvetica Neue"/>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Helvetica Neue"/>
                <a:ea typeface="Helvetica Neue"/>
                <a:cs typeface="Helvetica Neue"/>
                <a:sym typeface="Helvetica Neue"/>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Helvetica Neue"/>
                <a:ea typeface="Helvetica Neue"/>
                <a:cs typeface="Helvetica Neue"/>
                <a:sym typeface="Helvetica Neue"/>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2"/>
        <p:cNvGrpSpPr/>
        <p:nvPr/>
      </p:nvGrpSpPr>
      <p:grpSpPr>
        <a:xfrm>
          <a:off x="0" y="0"/>
          <a:ext cx="0" cy="0"/>
          <a:chOff x="0" y="0"/>
          <a:chExt cx="0" cy="0"/>
        </a:xfrm>
      </p:grpSpPr>
      <p:sp>
        <p:nvSpPr>
          <p:cNvPr id="25" name="Shape 25"/>
          <p:cNvSpPr txBox="1"/>
          <p:nvPr/>
        </p:nvSpPr>
        <p:spPr>
          <a:xfrm>
            <a:off x="11146050" y="6381548"/>
            <a:ext cx="705855"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pPr marL="0" marR="0" lvl="0" indent="0" algn="l" rtl="0">
                <a:lnSpc>
                  <a:spcPct val="100000"/>
                </a:lnSpc>
                <a:spcBef>
                  <a:spcPts val="0"/>
                </a:spcBef>
                <a:spcAft>
                  <a:spcPts val="0"/>
                </a:spcAft>
                <a:buClr>
                  <a:srgbClr val="000000"/>
                </a:buClr>
                <a:buSzPts val="1200"/>
                <a:buFont typeface="Verdana"/>
                <a:buNone/>
              </a:pPr>
              <a:t>‹#›</a:t>
            </a:fld>
            <a:endParaRPr sz="1200" b="0" i="0" u="none" strike="noStrike" cap="none">
              <a:solidFill>
                <a:srgbClr val="000000"/>
              </a:solidFill>
              <a:latin typeface="Verdana"/>
              <a:ea typeface="Verdana"/>
              <a:cs typeface="Verdana"/>
              <a:sym typeface="Verdana"/>
            </a:endParaRPr>
          </a:p>
        </p:txBody>
      </p:sp>
      <p:sp>
        <p:nvSpPr>
          <p:cNvPr id="5" name="Shape 6"/>
          <p:cNvSpPr txBox="1">
            <a:spLocks noGrp="1"/>
          </p:cNvSpPr>
          <p:nvPr>
            <p:ph type="title"/>
          </p:nvPr>
        </p:nvSpPr>
        <p:spPr>
          <a:xfrm>
            <a:off x="609600" y="274638"/>
            <a:ext cx="109728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3600" b="0" i="0" u="none" strike="noStrike" cap="none">
                <a:solidFill>
                  <a:srgbClr val="34495E"/>
                </a:solidFill>
                <a:latin typeface="+mj-lt"/>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Shape 27"/>
          <p:cNvSpPr txBox="1">
            <a:spLocks noGrp="1"/>
          </p:cNvSpPr>
          <p:nvPr>
            <p:ph type="ftr" idx="11"/>
          </p:nvPr>
        </p:nvSpPr>
        <p:spPr>
          <a:xfrm>
            <a:off x="3636163" y="6356351"/>
            <a:ext cx="4916960" cy="365125"/>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p:nvPr/>
        </p:nvSpPr>
        <p:spPr>
          <a:xfrm>
            <a:off x="11146050" y="6381548"/>
            <a:ext cx="705855"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pPr marL="0" marR="0" lvl="0" indent="0" algn="l" rtl="0">
                <a:lnSpc>
                  <a:spcPct val="100000"/>
                </a:lnSpc>
                <a:spcBef>
                  <a:spcPts val="0"/>
                </a:spcBef>
                <a:spcAft>
                  <a:spcPts val="0"/>
                </a:spcAft>
                <a:buClr>
                  <a:srgbClr val="000000"/>
                </a:buClr>
                <a:buSzPts val="1200"/>
                <a:buFont typeface="Verdana"/>
                <a:buNone/>
              </a:pPr>
              <a:t>‹#›</a:t>
            </a:fld>
            <a:endParaRPr sz="12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sz="36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sz="2400">
                <a:latin typeface="+mn-lt"/>
              </a:defRPr>
            </a:lvl1pPr>
            <a:lvl2pPr marL="1219170" lvl="1" indent="-423323">
              <a:spcBef>
                <a:spcPts val="600"/>
              </a:spcBef>
              <a:spcAft>
                <a:spcPts val="600"/>
              </a:spcAft>
              <a:buSzPts val="1400"/>
              <a:buChar char="○"/>
              <a:defRPr sz="1800">
                <a:latin typeface="+mn-lt"/>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lang="en-US" dirty="0"/>
          </a:p>
          <a:p>
            <a:pPr lvl="1"/>
            <a:endParaRPr lang="en-US" dirty="0"/>
          </a:p>
          <a:p>
            <a:pPr lvl="1"/>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14803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4018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8"/>
            <a:ext cx="109728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Shape 7"/>
          <p:cNvSpPr txBox="1">
            <a:spLocks noGrp="1"/>
          </p:cNvSpPr>
          <p:nvPr>
            <p:ph type="body" idx="1"/>
          </p:nvPr>
        </p:nvSpPr>
        <p:spPr>
          <a:xfrm>
            <a:off x="609600" y="1290407"/>
            <a:ext cx="10972800" cy="4835757"/>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 name="Shape 8"/>
          <p:cNvSpPr/>
          <p:nvPr/>
        </p:nvSpPr>
        <p:spPr>
          <a:xfrm>
            <a:off x="1" y="0"/>
            <a:ext cx="12197068" cy="134938"/>
          </a:xfrm>
          <a:prstGeom prst="rect">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Shape 9"/>
          <p:cNvSpPr txBox="1"/>
          <p:nvPr/>
        </p:nvSpPr>
        <p:spPr>
          <a:xfrm>
            <a:off x="1" y="6497052"/>
            <a:ext cx="1769725" cy="3609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900" b="0" i="0" u="none" strike="noStrike" cap="none">
                <a:solidFill>
                  <a:srgbClr val="000000"/>
                </a:solidFill>
                <a:latin typeface="Arial"/>
                <a:ea typeface="Arial"/>
                <a:cs typeface="Arial"/>
                <a:sym typeface="Arial"/>
              </a:rPr>
              <a:t>CEOS WGISS 48</a:t>
            </a:r>
            <a:endParaRPr sz="900" b="0" i="0" u="none" strike="noStrike" cap="none" dirty="0">
              <a:solidFill>
                <a:srgbClr val="000000"/>
              </a:solidFill>
              <a:latin typeface="Arial"/>
              <a:ea typeface="Arial"/>
              <a:cs typeface="Arial"/>
              <a:sym typeface="Arial"/>
            </a:endParaRPr>
          </a:p>
        </p:txBody>
      </p:sp>
      <p:sp>
        <p:nvSpPr>
          <p:cNvPr id="10" name="Shape 9"/>
          <p:cNvSpPr txBox="1"/>
          <p:nvPr userDrawn="1"/>
        </p:nvSpPr>
        <p:spPr>
          <a:xfrm>
            <a:off x="5211137" y="6497052"/>
            <a:ext cx="1769725" cy="3609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900" b="0" i="0" u="none" strike="noStrike" cap="none" dirty="0">
                <a:solidFill>
                  <a:srgbClr val="000000"/>
                </a:solidFill>
                <a:latin typeface="Arial"/>
                <a:ea typeface="Arial"/>
                <a:cs typeface="Arial"/>
                <a:sym typeface="Arial"/>
              </a:rPr>
              <a:t>October 9, 2019</a:t>
            </a:r>
            <a:endParaRPr sz="9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chemeClr val="bg1"/>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opendap.atlassian.net/browse/HK-38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t41m1.opendap.org:8080/opendap/dmrpp_s3/airs/AIRS.2015.01.01.L3.RetStd_IR001.v6.0.11.0.G15013155825.nc.h5.dmrpp'"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dirty="0" err="1"/>
              <a:t>OPeNDAP</a:t>
            </a:r>
            <a:r>
              <a:rPr lang="en" dirty="0"/>
              <a:t> </a:t>
            </a:r>
            <a:r>
              <a:rPr lang="en-US" dirty="0"/>
              <a:t>in the Cloud</a:t>
            </a:r>
          </a:p>
        </p:txBody>
      </p:sp>
      <p:sp>
        <p:nvSpPr>
          <p:cNvPr id="3" name="Subtitle 2"/>
          <p:cNvSpPr>
            <a:spLocks noGrp="1"/>
          </p:cNvSpPr>
          <p:nvPr>
            <p:ph type="subTitle" idx="1"/>
          </p:nvPr>
        </p:nvSpPr>
        <p:spPr>
          <a:xfrm>
            <a:off x="914400" y="2835902"/>
            <a:ext cx="9448800" cy="1752600"/>
          </a:xfrm>
        </p:spPr>
        <p:txBody>
          <a:bodyPr/>
          <a:lstStyle/>
          <a:p>
            <a:r>
              <a:rPr lang="en-US" dirty="0"/>
              <a:t>Adapting an existing web server to S3</a:t>
            </a:r>
          </a:p>
        </p:txBody>
      </p:sp>
      <p:sp>
        <p:nvSpPr>
          <p:cNvPr id="5" name="Shape 49"/>
          <p:cNvSpPr txBox="1">
            <a:spLocks/>
          </p:cNvSpPr>
          <p:nvPr/>
        </p:nvSpPr>
        <p:spPr>
          <a:xfrm>
            <a:off x="7796375" y="4588502"/>
            <a:ext cx="2730600" cy="1098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L="914400" marR="0" lvl="1" indent="-406400" algn="ctr" rtl="0">
              <a:lnSpc>
                <a:spcPct val="100000"/>
              </a:lnSpc>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L="1371600" marR="0" lvl="2" indent="-381000" algn="ctr" rtl="0">
              <a:lnSpc>
                <a:spcPct val="100000"/>
              </a:lnSpc>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L="1828800" marR="0" lvl="3"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L="2286000" marR="0" lvl="4"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L="2743200" marR="0" lvl="5"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L="3200400" marR="0" lvl="6"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L="3657600" marR="0" lvl="7"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L="4114800" marR="0" lvl="8"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pPr marL="0" indent="0"/>
            <a:r>
              <a:rPr lang="en-US" sz="1400" dirty="0" err="1"/>
              <a:t>Kodi</a:t>
            </a:r>
            <a:r>
              <a:rPr lang="en-US" sz="1400" dirty="0"/>
              <a:t> </a:t>
            </a:r>
            <a:r>
              <a:rPr lang="en-US" sz="1400" dirty="0" err="1"/>
              <a:t>Neumiller</a:t>
            </a:r>
            <a:endParaRPr lang="en-US" sz="1400" dirty="0"/>
          </a:p>
          <a:p>
            <a:pPr marL="0" indent="0"/>
            <a:r>
              <a:rPr lang="en-US" sz="1400" i="1" dirty="0" err="1"/>
              <a:t>kneumiller@opendap.org</a:t>
            </a:r>
            <a:endParaRPr lang="en-US" sz="1400" i="1" dirty="0"/>
          </a:p>
          <a:p>
            <a:pPr marL="0" indent="0"/>
            <a:endParaRPr lang="en-US" sz="1400" dirty="0"/>
          </a:p>
        </p:txBody>
      </p:sp>
      <p:sp>
        <p:nvSpPr>
          <p:cNvPr id="6" name="Shape 50"/>
          <p:cNvSpPr txBox="1">
            <a:spLocks/>
          </p:cNvSpPr>
          <p:nvPr/>
        </p:nvSpPr>
        <p:spPr>
          <a:xfrm>
            <a:off x="5177125" y="4588502"/>
            <a:ext cx="3398400" cy="1098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L="914400" marR="0" lvl="1" indent="-406400" algn="ctr" rtl="0">
              <a:lnSpc>
                <a:spcPct val="100000"/>
              </a:lnSpc>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L="1371600" marR="0" lvl="2" indent="-381000" algn="ctr" rtl="0">
              <a:lnSpc>
                <a:spcPct val="100000"/>
              </a:lnSpc>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L="1828800" marR="0" lvl="3"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L="2286000" marR="0" lvl="4"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L="2743200" marR="0" lvl="5"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L="3200400" marR="0" lvl="6"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L="3657600" marR="0" lvl="7"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L="4114800" marR="0" lvl="8"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pPr marL="0" indent="0"/>
            <a:r>
              <a:rPr lang="en-US" sz="1400" dirty="0"/>
              <a:t>Nathan Potter</a:t>
            </a:r>
          </a:p>
          <a:p>
            <a:pPr marL="0" indent="0"/>
            <a:r>
              <a:rPr lang="en-US" sz="1400" i="1" dirty="0" err="1"/>
              <a:t>ndp@opendap.org</a:t>
            </a:r>
            <a:endParaRPr lang="en-US" sz="1400" i="1" dirty="0"/>
          </a:p>
          <a:p>
            <a:pPr marL="0" indent="0"/>
            <a:endParaRPr lang="en-US" sz="1400" dirty="0"/>
          </a:p>
        </p:txBody>
      </p:sp>
      <p:sp>
        <p:nvSpPr>
          <p:cNvPr id="7" name="Shape 51"/>
          <p:cNvSpPr txBox="1">
            <a:spLocks/>
          </p:cNvSpPr>
          <p:nvPr/>
        </p:nvSpPr>
        <p:spPr>
          <a:xfrm>
            <a:off x="1698100" y="4588502"/>
            <a:ext cx="3540300" cy="1098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L="914400" marR="0" lvl="1" indent="-406400" algn="ctr" rtl="0">
              <a:lnSpc>
                <a:spcPct val="100000"/>
              </a:lnSpc>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L="1371600" marR="0" lvl="2" indent="-381000" algn="ctr" rtl="0">
              <a:lnSpc>
                <a:spcPct val="100000"/>
              </a:lnSpc>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L="1828800" marR="0" lvl="3"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L="2286000" marR="0" lvl="4"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L="2743200" marR="0" lvl="5"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L="3200400" marR="0" lvl="6"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L="3657600" marR="0" lvl="7"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L="4114800" marR="0" lvl="8" indent="-355600"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pPr marL="0" indent="0"/>
            <a:r>
              <a:rPr lang="en-US" sz="1400" dirty="0"/>
              <a:t>James Gallagher</a:t>
            </a:r>
          </a:p>
          <a:p>
            <a:pPr marL="0" indent="0"/>
            <a:r>
              <a:rPr lang="en-US" sz="1400" i="1" dirty="0" err="1"/>
              <a:t>jgallagher@opendap.org</a:t>
            </a:r>
            <a:endParaRPr lang="en-US" sz="1400" i="1" dirty="0"/>
          </a:p>
          <a:p>
            <a:pPr marL="0" indent="0"/>
            <a:endParaRPr lang="en-US" sz="1400" dirty="0"/>
          </a:p>
        </p:txBody>
      </p:sp>
      <p:sp>
        <p:nvSpPr>
          <p:cNvPr id="8" name="Shape 48">
            <a:extLst>
              <a:ext uri="{FF2B5EF4-FFF2-40B4-BE49-F238E27FC236}">
                <a16:creationId xmlns:a16="http://schemas.microsoft.com/office/drawing/2014/main" id="{589ED7B3-5F7B-BC4D-8485-7A17FCF7D3A3}"/>
              </a:ext>
            </a:extLst>
          </p:cNvPr>
          <p:cNvSpPr txBox="1"/>
          <p:nvPr/>
        </p:nvSpPr>
        <p:spPr>
          <a:xfrm>
            <a:off x="2120900" y="5687102"/>
            <a:ext cx="7950200" cy="1015663"/>
          </a:xfrm>
          <a:prstGeom prst="rect">
            <a:avLst/>
          </a:prstGeom>
          <a:noFill/>
          <a:ln>
            <a:noFill/>
          </a:ln>
        </p:spPr>
        <p:txBody>
          <a:bodyPr spcFirstLastPara="1" wrap="square" lIns="91425" tIns="45700" rIns="91425" bIns="45700" anchor="t" anchorCtr="0">
            <a:noAutofit/>
          </a:bodyPr>
          <a:lstStyle/>
          <a:p>
            <a:pPr algn="ctr">
              <a:buClr>
                <a:srgbClr val="C4C4C4"/>
              </a:buClr>
              <a:buSzPts val="1200"/>
            </a:pPr>
            <a:r>
              <a:rPr lang="en-US" sz="1200" dirty="0">
                <a:solidFill>
                  <a:schemeClr val="bg1">
                    <a:lumMod val="75000"/>
                  </a:schemeClr>
                </a:solidFill>
                <a:latin typeface="Helvetica Neue"/>
              </a:rPr>
              <a:t>This work was supported by NASA/GSFC under Raytheon Co. contract number NNG15HZ39C.</a:t>
            </a:r>
          </a:p>
          <a:p>
            <a:pPr lvl="0" algn="ctr">
              <a:buClr>
                <a:srgbClr val="C4C4C4"/>
              </a:buClr>
              <a:buSzPts val="1200"/>
            </a:pPr>
            <a:r>
              <a:rPr lang="en-US" sz="1200" b="1" dirty="0">
                <a:solidFill>
                  <a:srgbClr val="C4C4C4"/>
                </a:solidFill>
              </a:rPr>
              <a:t> </a:t>
            </a:r>
            <a:r>
              <a:rPr lang="en-US" sz="1200" dirty="0">
                <a:solidFill>
                  <a:srgbClr val="C4C4C4"/>
                </a:solidFill>
              </a:rPr>
              <a:t>This document does not contain technology or Technical Data controlled under either the U.S. International Traffic in Arms Regulations or the U.S. Export Administration Regulations.</a:t>
            </a:r>
            <a:br>
              <a:rPr lang="en-US" sz="1200" dirty="0"/>
            </a:br>
            <a:endParaRPr sz="1200" dirty="0">
              <a:solidFill>
                <a:srgbClr val="C4C4C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9830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US" dirty="0"/>
              <a:t>Usability of </a:t>
            </a:r>
            <a:r>
              <a:rPr lang="en" dirty="0"/>
              <a:t>Clients – Web API Consistency</a:t>
            </a:r>
            <a:endParaRPr dirty="0"/>
          </a:p>
        </p:txBody>
      </p:sp>
      <p:sp>
        <p:nvSpPr>
          <p:cNvPr id="169" name="Google Shape;169;p2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dirty="0"/>
              <a:t>Five client applications </a:t>
            </a:r>
            <a:r>
              <a:rPr lang="en-US" dirty="0"/>
              <a:t>were </a:t>
            </a:r>
            <a:r>
              <a:rPr lang="en" dirty="0"/>
              <a:t>tested with Hyrax serving data stored on Amazon's S3 Web Object Store.</a:t>
            </a:r>
            <a:endParaRPr dirty="0"/>
          </a:p>
          <a:p>
            <a:r>
              <a:rPr lang="en" dirty="0"/>
              <a:t>W</a:t>
            </a:r>
            <a:r>
              <a:rPr lang="en-US" dirty="0"/>
              <a:t>hat w</a:t>
            </a:r>
            <a:r>
              <a:rPr lang="en" dirty="0"/>
              <a:t>e tested:</a:t>
            </a:r>
            <a:endParaRPr dirty="0"/>
          </a:p>
          <a:p>
            <a:pPr lvl="1">
              <a:spcBef>
                <a:spcPts val="0"/>
              </a:spcBef>
            </a:pPr>
            <a:r>
              <a:rPr lang="en" dirty="0"/>
              <a:t>Access to data from a single file</a:t>
            </a:r>
            <a:endParaRPr dirty="0"/>
          </a:p>
          <a:p>
            <a:pPr lvl="1">
              <a:spcBef>
                <a:spcPts val="0"/>
              </a:spcBef>
            </a:pPr>
            <a:r>
              <a:rPr lang="en" dirty="0"/>
              <a:t>Access to data from aggregations of multiple files</a:t>
            </a:r>
            <a:endParaRPr dirty="0"/>
          </a:p>
          <a:p>
            <a:r>
              <a:rPr lang="en" dirty="0"/>
              <a:t>Two kinds of aggregations were tested:</a:t>
            </a:r>
            <a:endParaRPr dirty="0"/>
          </a:p>
          <a:p>
            <a:pPr lvl="1">
              <a:spcBef>
                <a:spcPts val="0"/>
              </a:spcBef>
            </a:pPr>
            <a:r>
              <a:rPr lang="en" dirty="0"/>
              <a:t>Aggregations using </a:t>
            </a:r>
            <a:r>
              <a:rPr lang="en" dirty="0" err="1"/>
              <a:t>NcML</a:t>
            </a:r>
            <a:r>
              <a:rPr lang="en" dirty="0"/>
              <a:t>*</a:t>
            </a:r>
            <a:endParaRPr dirty="0"/>
          </a:p>
          <a:p>
            <a:pPr lvl="1">
              <a:spcBef>
                <a:spcPts val="0"/>
              </a:spcBef>
            </a:pPr>
            <a:r>
              <a:rPr lang="en" dirty="0"/>
              <a:t>Aggregations using the 'virtual </a:t>
            </a:r>
            <a:r>
              <a:rPr lang="en" dirty="0" err="1"/>
              <a:t>sharding</a:t>
            </a:r>
            <a:r>
              <a:rPr lang="en" dirty="0"/>
              <a:t>' technique we have developed for use with S3</a:t>
            </a:r>
            <a:endParaRPr dirty="0"/>
          </a:p>
        </p:txBody>
      </p:sp>
      <p:sp>
        <p:nvSpPr>
          <p:cNvPr id="170" name="Google Shape;170;p26"/>
          <p:cNvSpPr txBox="1"/>
          <p:nvPr/>
        </p:nvSpPr>
        <p:spPr>
          <a:xfrm>
            <a:off x="415600" y="6091833"/>
            <a:ext cx="11360800" cy="451200"/>
          </a:xfrm>
          <a:prstGeom prst="rect">
            <a:avLst/>
          </a:prstGeom>
          <a:noFill/>
          <a:ln>
            <a:noFill/>
          </a:ln>
        </p:spPr>
        <p:txBody>
          <a:bodyPr spcFirstLastPara="1" wrap="square" lIns="121900" tIns="121900" rIns="121900" bIns="121900" anchor="t" anchorCtr="0">
            <a:noAutofit/>
          </a:bodyPr>
          <a:lstStyle/>
          <a:p>
            <a:r>
              <a:rPr lang="en" sz="1067"/>
              <a:t>*NetCDF Markup Language</a:t>
            </a:r>
            <a:endParaRPr sz="1067"/>
          </a:p>
        </p:txBody>
      </p:sp>
    </p:spTree>
    <p:extLst>
      <p:ext uri="{BB962C8B-B14F-4D97-AF65-F5344CB8AC3E}">
        <p14:creationId xmlns:p14="http://schemas.microsoft.com/office/powerpoint/2010/main" val="273473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Clients</a:t>
            </a:r>
            <a:r>
              <a:rPr lang="en-US" dirty="0"/>
              <a:t> Applications Tested</a:t>
            </a:r>
            <a:endParaRPr dirty="0"/>
          </a:p>
        </p:txBody>
      </p:sp>
      <p:sp>
        <p:nvSpPr>
          <p:cNvPr id="176" name="Google Shape;176;p2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AutoNum type="arabicPeriod"/>
            </a:pPr>
            <a:r>
              <a:rPr lang="en" dirty="0"/>
              <a:t>Panoply – a Java client; built-in knowledge of DAP</a:t>
            </a:r>
            <a:r>
              <a:rPr lang="en" baseline="30000" dirty="0"/>
              <a:t>1</a:t>
            </a:r>
            <a:r>
              <a:rPr lang="en" dirty="0"/>
              <a:t> and THREDDS</a:t>
            </a:r>
            <a:r>
              <a:rPr lang="en" baseline="30000" dirty="0"/>
              <a:t>2</a:t>
            </a:r>
            <a:r>
              <a:rPr lang="en" dirty="0"/>
              <a:t> catalogs, uses the Java </a:t>
            </a:r>
            <a:r>
              <a:rPr lang="en" dirty="0" err="1"/>
              <a:t>netCDF</a:t>
            </a:r>
            <a:r>
              <a:rPr lang="en" dirty="0"/>
              <a:t> library</a:t>
            </a:r>
            <a:endParaRPr dirty="0"/>
          </a:p>
          <a:p>
            <a:pPr>
              <a:buAutoNum type="arabicPeriod"/>
            </a:pPr>
            <a:r>
              <a:rPr lang="en" dirty="0" err="1"/>
              <a:t>Jupyter</a:t>
            </a:r>
            <a:r>
              <a:rPr lang="en" dirty="0"/>
              <a:t> notebooks &amp; </a:t>
            </a:r>
            <a:r>
              <a:rPr lang="en" dirty="0" err="1"/>
              <a:t>xarray</a:t>
            </a:r>
            <a:r>
              <a:rPr lang="en" dirty="0"/>
              <a:t> – Python (can use </a:t>
            </a:r>
            <a:r>
              <a:rPr lang="en" dirty="0" err="1"/>
              <a:t>PyDAP</a:t>
            </a:r>
            <a:r>
              <a:rPr lang="en" dirty="0"/>
              <a:t> or </a:t>
            </a:r>
            <a:r>
              <a:rPr lang="en" dirty="0" err="1"/>
              <a:t>netCDF</a:t>
            </a:r>
            <a:r>
              <a:rPr lang="en" dirty="0"/>
              <a:t> C/Python)</a:t>
            </a:r>
            <a:endParaRPr dirty="0"/>
          </a:p>
          <a:p>
            <a:pPr>
              <a:buAutoNum type="arabicPeriod"/>
            </a:pPr>
            <a:r>
              <a:rPr lang="en" dirty="0"/>
              <a:t>NCO – a C client, C </a:t>
            </a:r>
            <a:r>
              <a:rPr lang="en" dirty="0" err="1"/>
              <a:t>netCDF</a:t>
            </a:r>
            <a:r>
              <a:rPr lang="en" dirty="0"/>
              <a:t> library</a:t>
            </a:r>
            <a:endParaRPr dirty="0"/>
          </a:p>
          <a:p>
            <a:pPr>
              <a:buAutoNum type="arabicPeriod"/>
            </a:pPr>
            <a:r>
              <a:rPr lang="en" dirty="0"/>
              <a:t>ArcGIS – a C (or C++?) client, either </a:t>
            </a:r>
            <a:r>
              <a:rPr lang="en" dirty="0" err="1"/>
              <a:t>libdap</a:t>
            </a:r>
            <a:r>
              <a:rPr lang="en" dirty="0"/>
              <a:t> or C </a:t>
            </a:r>
            <a:r>
              <a:rPr lang="en" dirty="0" err="1"/>
              <a:t>netCDF</a:t>
            </a:r>
            <a:r>
              <a:rPr lang="en" dirty="0"/>
              <a:t> (we're not sure)</a:t>
            </a:r>
            <a:endParaRPr dirty="0"/>
          </a:p>
          <a:p>
            <a:pPr>
              <a:buAutoNum type="arabicPeriod"/>
            </a:pPr>
            <a:r>
              <a:rPr lang="en" dirty="0"/>
              <a:t>GDAL – a C++ client, </a:t>
            </a:r>
            <a:r>
              <a:rPr lang="en" dirty="0" err="1"/>
              <a:t>libdap</a:t>
            </a:r>
            <a:endParaRPr dirty="0"/>
          </a:p>
          <a:p>
            <a:pPr marL="0" indent="0">
              <a:spcBef>
                <a:spcPts val="2133"/>
              </a:spcBef>
              <a:spcAft>
                <a:spcPts val="2133"/>
              </a:spcAft>
              <a:buNone/>
            </a:pPr>
            <a:endParaRPr dirty="0"/>
          </a:p>
        </p:txBody>
      </p:sp>
      <p:sp>
        <p:nvSpPr>
          <p:cNvPr id="177" name="Google Shape;177;p27"/>
          <p:cNvSpPr txBox="1"/>
          <p:nvPr/>
        </p:nvSpPr>
        <p:spPr>
          <a:xfrm>
            <a:off x="415600" y="6091833"/>
            <a:ext cx="11360800" cy="451200"/>
          </a:xfrm>
          <a:prstGeom prst="rect">
            <a:avLst/>
          </a:prstGeom>
          <a:noFill/>
          <a:ln>
            <a:noFill/>
          </a:ln>
        </p:spPr>
        <p:txBody>
          <a:bodyPr spcFirstLastPara="1" wrap="square" lIns="121900" tIns="121900" rIns="121900" bIns="121900" anchor="t" anchorCtr="0">
            <a:noAutofit/>
          </a:bodyPr>
          <a:lstStyle/>
          <a:p>
            <a:r>
              <a:rPr lang="en" sz="1067" baseline="30000"/>
              <a:t>1</a:t>
            </a:r>
            <a:r>
              <a:rPr lang="en" sz="1067"/>
              <a:t>Data Access Protocol, </a:t>
            </a:r>
            <a:r>
              <a:rPr lang="en" sz="1067" baseline="30000"/>
              <a:t>2</a:t>
            </a:r>
            <a:r>
              <a:rPr lang="en" sz="1067">
                <a:solidFill>
                  <a:srgbClr val="222222"/>
                </a:solidFill>
                <a:highlight>
                  <a:srgbClr val="FFFFFF"/>
                </a:highlight>
                <a:latin typeface="Roboto"/>
                <a:ea typeface="Roboto"/>
                <a:cs typeface="Roboto"/>
                <a:sym typeface="Roboto"/>
              </a:rPr>
              <a:t>Thematic Realtime Environmental Distributed Data Services</a:t>
            </a:r>
            <a:endParaRPr sz="1067"/>
          </a:p>
        </p:txBody>
      </p:sp>
    </p:spTree>
    <p:extLst>
      <p:ext uri="{BB962C8B-B14F-4D97-AF65-F5344CB8AC3E}">
        <p14:creationId xmlns:p14="http://schemas.microsoft.com/office/powerpoint/2010/main" val="312181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Panoply</a:t>
            </a:r>
            <a:endParaRPr/>
          </a:p>
        </p:txBody>
      </p:sp>
      <p:sp>
        <p:nvSpPr>
          <p:cNvPr id="183" name="Google Shape;183;p2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dirty="0"/>
              <a:t>See live demo (using 4.0.5, which has some fixes for servers that use Tomcat 8 – nothing to do with DAP or S3)</a:t>
            </a:r>
            <a:endParaRPr dirty="0"/>
          </a:p>
          <a:p>
            <a:r>
              <a:rPr lang="en" dirty="0"/>
              <a:t>To open a server's catalog: File--&gt;Open Remote Catalog...</a:t>
            </a:r>
            <a:endParaRPr dirty="0"/>
          </a:p>
          <a:p>
            <a:pPr lvl="1">
              <a:spcBef>
                <a:spcPts val="0"/>
              </a:spcBef>
            </a:pPr>
            <a:r>
              <a:rPr lang="en" dirty="0"/>
              <a:t>http://t41m1.opendap.org:8080/</a:t>
            </a:r>
            <a:r>
              <a:rPr lang="en" dirty="0" err="1"/>
              <a:t>opendap</a:t>
            </a:r>
            <a:r>
              <a:rPr lang="en" dirty="0"/>
              <a:t>/</a:t>
            </a:r>
            <a:r>
              <a:rPr lang="en" dirty="0" err="1"/>
              <a:t>catalog.html</a:t>
            </a:r>
            <a:endParaRPr dirty="0"/>
          </a:p>
          <a:p>
            <a:pPr marL="0" indent="0">
              <a:spcBef>
                <a:spcPts val="2133"/>
              </a:spcBef>
              <a:buNone/>
            </a:pPr>
            <a:endParaRPr dirty="0"/>
          </a:p>
          <a:p>
            <a:pPr indent="0">
              <a:lnSpc>
                <a:spcPct val="115000"/>
              </a:lnSpc>
              <a:spcBef>
                <a:spcPts val="2133"/>
              </a:spcBef>
              <a:spcAft>
                <a:spcPts val="2133"/>
              </a:spcAft>
              <a:buNone/>
            </a:pPr>
            <a:endParaRPr dirty="0"/>
          </a:p>
        </p:txBody>
      </p:sp>
      <p:pic>
        <p:nvPicPr>
          <p:cNvPr id="184" name="Google Shape;184;p28"/>
          <p:cNvPicPr preferRelativeResize="0"/>
          <p:nvPr/>
        </p:nvPicPr>
        <p:blipFill>
          <a:blip r:embed="rId3">
            <a:alphaModFix/>
          </a:blip>
          <a:stretch>
            <a:fillRect/>
          </a:stretch>
        </p:blipFill>
        <p:spPr>
          <a:xfrm>
            <a:off x="6011901" y="3429000"/>
            <a:ext cx="5702004" cy="3146464"/>
          </a:xfrm>
          <a:prstGeom prst="rect">
            <a:avLst/>
          </a:prstGeom>
          <a:noFill/>
          <a:ln>
            <a:noFill/>
          </a:ln>
        </p:spPr>
      </p:pic>
      <p:pic>
        <p:nvPicPr>
          <p:cNvPr id="185" name="Google Shape;185;p28"/>
          <p:cNvPicPr preferRelativeResize="0"/>
          <p:nvPr/>
        </p:nvPicPr>
        <p:blipFill>
          <a:blip r:embed="rId4">
            <a:alphaModFix/>
          </a:blip>
          <a:stretch>
            <a:fillRect/>
          </a:stretch>
        </p:blipFill>
        <p:spPr>
          <a:xfrm>
            <a:off x="371867" y="4105308"/>
            <a:ext cx="4249935" cy="1793835"/>
          </a:xfrm>
          <a:prstGeom prst="rect">
            <a:avLst/>
          </a:prstGeom>
          <a:noFill/>
          <a:ln>
            <a:noFill/>
          </a:ln>
        </p:spPr>
      </p:pic>
      <p:sp>
        <p:nvSpPr>
          <p:cNvPr id="186" name="Google Shape;186;p28"/>
          <p:cNvSpPr/>
          <p:nvPr/>
        </p:nvSpPr>
        <p:spPr>
          <a:xfrm>
            <a:off x="4825451" y="4780833"/>
            <a:ext cx="982800" cy="4428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Tree>
    <p:extLst>
      <p:ext uri="{BB962C8B-B14F-4D97-AF65-F5344CB8AC3E}">
        <p14:creationId xmlns:p14="http://schemas.microsoft.com/office/powerpoint/2010/main" val="48670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Panoply, continued</a:t>
            </a:r>
            <a:endParaRPr/>
          </a:p>
        </p:txBody>
      </p:sp>
      <p:sp>
        <p:nvSpPr>
          <p:cNvPr id="192" name="Google Shape;192;p2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a:t>To open a single dataset directly: File--&gt;Open Remote Dataset...</a:t>
            </a:r>
            <a:endParaRPr/>
          </a:p>
          <a:p>
            <a:pPr lvl="1">
              <a:spcBef>
                <a:spcPts val="0"/>
              </a:spcBef>
            </a:pPr>
            <a:r>
              <a:rPr lang="en"/>
              <a:t>http://t41m1.opendap.org:8080/opendap/dmrpp_s3/merra2/MERRA2_100.instM_2d_asm_Nx.198001.nc4.dmrpp</a:t>
            </a:r>
            <a:endParaRPr/>
          </a:p>
          <a:p>
            <a:pPr marL="0" indent="0">
              <a:spcBef>
                <a:spcPts val="2133"/>
              </a:spcBef>
              <a:spcAft>
                <a:spcPts val="2133"/>
              </a:spcAft>
              <a:buNone/>
            </a:pPr>
            <a:endParaRPr/>
          </a:p>
        </p:txBody>
      </p:sp>
      <p:pic>
        <p:nvPicPr>
          <p:cNvPr id="193" name="Google Shape;193;p29"/>
          <p:cNvPicPr preferRelativeResize="0"/>
          <p:nvPr/>
        </p:nvPicPr>
        <p:blipFill>
          <a:blip r:embed="rId3">
            <a:alphaModFix/>
          </a:blip>
          <a:stretch>
            <a:fillRect/>
          </a:stretch>
        </p:blipFill>
        <p:spPr>
          <a:xfrm>
            <a:off x="415600" y="3125585"/>
            <a:ext cx="5802800" cy="3028000"/>
          </a:xfrm>
          <a:prstGeom prst="rect">
            <a:avLst/>
          </a:prstGeom>
          <a:noFill/>
          <a:ln>
            <a:noFill/>
          </a:ln>
        </p:spPr>
      </p:pic>
      <p:pic>
        <p:nvPicPr>
          <p:cNvPr id="194" name="Google Shape;194;p29"/>
          <p:cNvPicPr preferRelativeResize="0"/>
          <p:nvPr/>
        </p:nvPicPr>
        <p:blipFill>
          <a:blip r:embed="rId4">
            <a:alphaModFix/>
          </a:blip>
          <a:stretch>
            <a:fillRect/>
          </a:stretch>
        </p:blipFill>
        <p:spPr>
          <a:xfrm>
            <a:off x="7543402" y="2638567"/>
            <a:ext cx="4233001" cy="4002035"/>
          </a:xfrm>
          <a:prstGeom prst="rect">
            <a:avLst/>
          </a:prstGeom>
          <a:noFill/>
          <a:ln>
            <a:noFill/>
          </a:ln>
        </p:spPr>
      </p:pic>
      <p:sp>
        <p:nvSpPr>
          <p:cNvPr id="195" name="Google Shape;195;p29"/>
          <p:cNvSpPr/>
          <p:nvPr/>
        </p:nvSpPr>
        <p:spPr>
          <a:xfrm>
            <a:off x="6498833" y="4444784"/>
            <a:ext cx="974000" cy="3896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Tree>
    <p:extLst>
      <p:ext uri="{BB962C8B-B14F-4D97-AF65-F5344CB8AC3E}">
        <p14:creationId xmlns:p14="http://schemas.microsoft.com/office/powerpoint/2010/main" val="189405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Jupyter notebooks and xarray</a:t>
            </a:r>
            <a:endParaRPr/>
          </a:p>
        </p:txBody>
      </p:sp>
      <p:sp>
        <p:nvSpPr>
          <p:cNvPr id="201" name="Google Shape;201;p30"/>
          <p:cNvSpPr txBox="1">
            <a:spLocks noGrp="1"/>
          </p:cNvSpPr>
          <p:nvPr>
            <p:ph type="body" idx="1"/>
          </p:nvPr>
        </p:nvSpPr>
        <p:spPr>
          <a:xfrm>
            <a:off x="415600" y="1427767"/>
            <a:ext cx="11360800" cy="4555200"/>
          </a:xfrm>
          <a:prstGeom prst="rect">
            <a:avLst/>
          </a:prstGeom>
        </p:spPr>
        <p:txBody>
          <a:bodyPr spcFirstLastPara="1" wrap="square" lIns="121900" tIns="121900" rIns="121900" bIns="121900" anchor="t" anchorCtr="0">
            <a:noAutofit/>
          </a:bodyPr>
          <a:lstStyle/>
          <a:p>
            <a:pPr marL="0" indent="0">
              <a:buNone/>
            </a:pPr>
            <a:r>
              <a:rPr lang="en"/>
              <a:t>Download the notebook from the Jira ticket (</a:t>
            </a:r>
            <a:r>
              <a:rPr lang="en" u="sng">
                <a:solidFill>
                  <a:schemeClr val="hlink"/>
                </a:solidFill>
                <a:hlinkClick r:id="rId3"/>
              </a:rPr>
              <a:t>HK-380</a:t>
            </a:r>
            <a:r>
              <a:rPr lang="en"/>
              <a:t>)</a:t>
            </a:r>
            <a:endParaRPr/>
          </a:p>
          <a:p>
            <a:pPr marL="0" indent="0">
              <a:spcBef>
                <a:spcPts val="2133"/>
              </a:spcBef>
              <a:spcAft>
                <a:spcPts val="2133"/>
              </a:spcAft>
              <a:buNone/>
            </a:pPr>
            <a:endParaRPr/>
          </a:p>
        </p:txBody>
      </p:sp>
      <p:pic>
        <p:nvPicPr>
          <p:cNvPr id="202" name="Google Shape;202;p30"/>
          <p:cNvPicPr preferRelativeResize="0"/>
          <p:nvPr/>
        </p:nvPicPr>
        <p:blipFill>
          <a:blip r:embed="rId4">
            <a:alphaModFix/>
          </a:blip>
          <a:stretch>
            <a:fillRect/>
          </a:stretch>
        </p:blipFill>
        <p:spPr>
          <a:xfrm>
            <a:off x="419100" y="2347700"/>
            <a:ext cx="5141365" cy="4324336"/>
          </a:xfrm>
          <a:prstGeom prst="rect">
            <a:avLst/>
          </a:prstGeom>
          <a:noFill/>
          <a:ln>
            <a:noFill/>
          </a:ln>
        </p:spPr>
      </p:pic>
      <p:pic>
        <p:nvPicPr>
          <p:cNvPr id="203" name="Google Shape;203;p30"/>
          <p:cNvPicPr preferRelativeResize="0"/>
          <p:nvPr/>
        </p:nvPicPr>
        <p:blipFill>
          <a:blip r:embed="rId5">
            <a:alphaModFix/>
          </a:blip>
          <a:stretch>
            <a:fillRect/>
          </a:stretch>
        </p:blipFill>
        <p:spPr>
          <a:xfrm>
            <a:off x="6438835" y="2397351"/>
            <a:ext cx="5337564" cy="4274699"/>
          </a:xfrm>
          <a:prstGeom prst="rect">
            <a:avLst/>
          </a:prstGeom>
          <a:noFill/>
          <a:ln>
            <a:noFill/>
          </a:ln>
        </p:spPr>
      </p:pic>
      <p:sp>
        <p:nvSpPr>
          <p:cNvPr id="204" name="Google Shape;204;p30"/>
          <p:cNvSpPr txBox="1"/>
          <p:nvPr/>
        </p:nvSpPr>
        <p:spPr>
          <a:xfrm>
            <a:off x="5668933" y="3902100"/>
            <a:ext cx="611200" cy="343200"/>
          </a:xfrm>
          <a:prstGeom prst="rect">
            <a:avLst/>
          </a:prstGeom>
          <a:noFill/>
          <a:ln>
            <a:noFill/>
          </a:ln>
        </p:spPr>
        <p:txBody>
          <a:bodyPr spcFirstLastPara="1" wrap="square" lIns="121900" tIns="121900" rIns="121900" bIns="121900" anchor="t" anchorCtr="0">
            <a:noAutofit/>
          </a:bodyPr>
          <a:lstStyle/>
          <a:p>
            <a:r>
              <a:rPr lang="en" sz="3200"/>
              <a:t>...</a:t>
            </a:r>
            <a:endParaRPr sz="3200"/>
          </a:p>
        </p:txBody>
      </p:sp>
      <p:sp>
        <p:nvSpPr>
          <p:cNvPr id="205" name="Google Shape;205;p30"/>
          <p:cNvSpPr txBox="1"/>
          <p:nvPr/>
        </p:nvSpPr>
        <p:spPr>
          <a:xfrm>
            <a:off x="463700" y="1875767"/>
            <a:ext cx="11360800" cy="3432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buClr>
                <a:schemeClr val="dk1"/>
              </a:buClr>
              <a:buSzPts val="1100"/>
            </a:pPr>
            <a:r>
              <a:rPr lang="en" sz="1067">
                <a:solidFill>
                  <a:schemeClr val="dk1"/>
                </a:solidFill>
              </a:rPr>
              <a:t>Use dataset_url = '</a:t>
            </a:r>
            <a:r>
              <a:rPr lang="en" sz="1067" u="sng">
                <a:solidFill>
                  <a:schemeClr val="accent5"/>
                </a:solidFill>
                <a:hlinkClick r:id="rId6"/>
              </a:rPr>
              <a:t>http://t41m1.opendap.org:8080/opendap/</a:t>
            </a:r>
            <a:r>
              <a:rPr lang="en" sz="1067" u="sng">
                <a:solidFill>
                  <a:srgbClr val="FF0000"/>
                </a:solidFill>
                <a:hlinkClick r:id="rId6"/>
              </a:rPr>
              <a:t>dmrpp_s3</a:t>
            </a:r>
            <a:r>
              <a:rPr lang="en" sz="1067" u="sng">
                <a:solidFill>
                  <a:schemeClr val="accent5"/>
                </a:solidFill>
                <a:hlinkClick r:id="rId6"/>
              </a:rPr>
              <a:t>/airs/AIRS.2015.01.01.L3.RetStd_IR001.v6.0.11.0.G15013155825.nc.h5.dmrpp'</a:t>
            </a:r>
            <a:endParaRPr sz="1067" u="sng">
              <a:solidFill>
                <a:schemeClr val="accent5"/>
              </a:solidFill>
              <a:hlinkClick r:id="rId6"/>
            </a:endParaRPr>
          </a:p>
        </p:txBody>
      </p:sp>
    </p:spTree>
    <p:extLst>
      <p:ext uri="{BB962C8B-B14F-4D97-AF65-F5344CB8AC3E}">
        <p14:creationId xmlns:p14="http://schemas.microsoft.com/office/powerpoint/2010/main" val="293946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Byproduct: A new way to build data aggregations</a:t>
            </a:r>
            <a:endParaRPr dirty="0"/>
          </a:p>
        </p:txBody>
      </p:sp>
      <p:sp>
        <p:nvSpPr>
          <p:cNvPr id="224" name="Google Shape;224;p3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dirty="0"/>
              <a:t>Definition: </a:t>
            </a:r>
            <a:r>
              <a:rPr lang="en-US" dirty="0"/>
              <a:t>T</a:t>
            </a:r>
            <a:r>
              <a:rPr lang="en" dirty="0"/>
              <a:t>he formation of a number of things into a cluster.</a:t>
            </a:r>
            <a:endParaRPr dirty="0"/>
          </a:p>
          <a:p>
            <a:r>
              <a:rPr lang="en" dirty="0"/>
              <a:t>In the Hyrax data server, data aggregations are generally defined using a domain specific language called </a:t>
            </a:r>
            <a:r>
              <a:rPr lang="en" dirty="0" err="1"/>
              <a:t>NcML</a:t>
            </a:r>
            <a:endParaRPr lang="en-US" dirty="0"/>
          </a:p>
          <a:p>
            <a:r>
              <a:rPr lang="en-US" dirty="0"/>
              <a:t>We have defined a new tool, called DMR++, to build aggregations using the virtual </a:t>
            </a:r>
            <a:r>
              <a:rPr lang="en-US" dirty="0" err="1"/>
              <a:t>sharding</a:t>
            </a:r>
            <a:r>
              <a:rPr lang="en-US" dirty="0"/>
              <a:t> system with data stored on S3</a:t>
            </a:r>
          </a:p>
          <a:p>
            <a:r>
              <a:rPr lang="en-US" dirty="0"/>
              <a:t>This new technique is faster in the general case, and can be much faster when a small amount of data </a:t>
            </a:r>
            <a:r>
              <a:rPr lang="en-US"/>
              <a:t>from many discrete </a:t>
            </a:r>
            <a:r>
              <a:rPr lang="en-US" dirty="0"/>
              <a:t>files much be accessed</a:t>
            </a:r>
            <a:endParaRPr dirty="0"/>
          </a:p>
        </p:txBody>
      </p:sp>
    </p:spTree>
    <p:extLst>
      <p:ext uri="{BB962C8B-B14F-4D97-AF65-F5344CB8AC3E}">
        <p14:creationId xmlns:p14="http://schemas.microsoft.com/office/powerpoint/2010/main" val="150221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We can use DMR++ to Define Aggregations</a:t>
            </a:r>
            <a:endParaRPr dirty="0"/>
          </a:p>
        </p:txBody>
      </p:sp>
      <p:sp>
        <p:nvSpPr>
          <p:cNvPr id="245" name="Google Shape;245;p36"/>
          <p:cNvSpPr txBox="1">
            <a:spLocks noGrp="1"/>
          </p:cNvSpPr>
          <p:nvPr>
            <p:ph type="body" idx="1"/>
          </p:nvPr>
        </p:nvSpPr>
        <p:spPr>
          <a:xfrm>
            <a:off x="6096000" y="1536633"/>
            <a:ext cx="5680400" cy="4555200"/>
          </a:xfrm>
          <a:prstGeom prst="rect">
            <a:avLst/>
          </a:prstGeom>
        </p:spPr>
        <p:txBody>
          <a:bodyPr spcFirstLastPara="1" wrap="square" lIns="121900" tIns="121900" rIns="121900" bIns="121900" anchor="t" anchorCtr="0">
            <a:noAutofit/>
          </a:bodyPr>
          <a:lstStyle/>
          <a:p>
            <a:r>
              <a:rPr lang="en" dirty="0"/>
              <a:t>Write a single DMR++ file that references all of the data.</a:t>
            </a:r>
            <a:endParaRPr dirty="0"/>
          </a:p>
          <a:p>
            <a:r>
              <a:rPr lang="en" dirty="0"/>
              <a:t>This is possible because the 'virtual </a:t>
            </a:r>
            <a:r>
              <a:rPr lang="en" dirty="0" err="1"/>
              <a:t>sharding</a:t>
            </a:r>
            <a:r>
              <a:rPr lang="en" dirty="0"/>
              <a:t>' technique treats parts of variables as individually addressable 'shards.'</a:t>
            </a:r>
            <a:endParaRPr dirty="0"/>
          </a:p>
        </p:txBody>
      </p:sp>
      <p:pic>
        <p:nvPicPr>
          <p:cNvPr id="246" name="Google Shape;246;p36"/>
          <p:cNvPicPr preferRelativeResize="0"/>
          <p:nvPr/>
        </p:nvPicPr>
        <p:blipFill>
          <a:blip r:embed="rId3">
            <a:alphaModFix/>
          </a:blip>
          <a:stretch>
            <a:fillRect/>
          </a:stretch>
        </p:blipFill>
        <p:spPr>
          <a:xfrm>
            <a:off x="415601" y="1536633"/>
            <a:ext cx="5083375" cy="5094635"/>
          </a:xfrm>
          <a:prstGeom prst="rect">
            <a:avLst/>
          </a:prstGeom>
          <a:noFill/>
          <a:ln>
            <a:noFill/>
          </a:ln>
        </p:spPr>
      </p:pic>
    </p:spTree>
    <p:extLst>
      <p:ext uri="{BB962C8B-B14F-4D97-AF65-F5344CB8AC3E}">
        <p14:creationId xmlns:p14="http://schemas.microsoft.com/office/powerpoint/2010/main" val="105154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Comparison of NcML vs DMR++ Aggregations</a:t>
            </a:r>
            <a:endParaRPr/>
          </a:p>
        </p:txBody>
      </p:sp>
      <p:sp>
        <p:nvSpPr>
          <p:cNvPr id="252" name="Google Shape;252;p37"/>
          <p:cNvSpPr txBox="1">
            <a:spLocks noGrp="1"/>
          </p:cNvSpPr>
          <p:nvPr>
            <p:ph type="body" idx="1"/>
          </p:nvPr>
        </p:nvSpPr>
        <p:spPr>
          <a:xfrm>
            <a:off x="7427600" y="1700667"/>
            <a:ext cx="4348800" cy="3370400"/>
          </a:xfrm>
          <a:prstGeom prst="rect">
            <a:avLst/>
          </a:prstGeom>
        </p:spPr>
        <p:txBody>
          <a:bodyPr spcFirstLastPara="1" wrap="square" lIns="121900" tIns="121900" rIns="121900" bIns="121900" anchor="t" anchorCtr="0">
            <a:noAutofit/>
          </a:bodyPr>
          <a:lstStyle/>
          <a:p>
            <a:pPr indent="-423323">
              <a:buSzPts val="1400"/>
            </a:pPr>
            <a:r>
              <a:rPr lang="en" sz="2000" dirty="0"/>
              <a:t>Difference of ~50s versus ~12.5s</a:t>
            </a:r>
            <a:endParaRPr sz="2000" dirty="0"/>
          </a:p>
          <a:p>
            <a:pPr indent="-423323">
              <a:buSzPts val="1400"/>
            </a:pPr>
            <a:r>
              <a:rPr lang="en" sz="2000" dirty="0"/>
              <a:t>Access to one variable for all or 365 days</a:t>
            </a:r>
            <a:endParaRPr sz="2000" dirty="0"/>
          </a:p>
          <a:p>
            <a:pPr indent="-423323">
              <a:buSzPts val="1400"/>
            </a:pPr>
            <a:r>
              <a:rPr lang="en" sz="2000" dirty="0"/>
              <a:t>The aggregation consists of 365 files/objects (one for each day)</a:t>
            </a:r>
            <a:endParaRPr sz="2000" dirty="0"/>
          </a:p>
        </p:txBody>
      </p:sp>
      <p:pic>
        <p:nvPicPr>
          <p:cNvPr id="253" name="Google Shape;253;p37" title="Chart"/>
          <p:cNvPicPr preferRelativeResize="0"/>
          <p:nvPr/>
        </p:nvPicPr>
        <p:blipFill>
          <a:blip r:embed="rId3">
            <a:alphaModFix/>
          </a:blip>
          <a:stretch>
            <a:fillRect/>
          </a:stretch>
        </p:blipFill>
        <p:spPr>
          <a:xfrm>
            <a:off x="415600" y="1700667"/>
            <a:ext cx="6891464" cy="1805267"/>
          </a:xfrm>
          <a:prstGeom prst="rect">
            <a:avLst/>
          </a:prstGeom>
          <a:noFill/>
          <a:ln>
            <a:noFill/>
          </a:ln>
        </p:spPr>
      </p:pic>
      <p:pic>
        <p:nvPicPr>
          <p:cNvPr id="254" name="Google Shape;254;p37" title="Chart"/>
          <p:cNvPicPr preferRelativeResize="0"/>
          <p:nvPr/>
        </p:nvPicPr>
        <p:blipFill>
          <a:blip r:embed="rId4">
            <a:alphaModFix/>
          </a:blip>
          <a:stretch>
            <a:fillRect/>
          </a:stretch>
        </p:blipFill>
        <p:spPr>
          <a:xfrm>
            <a:off x="415600" y="3849633"/>
            <a:ext cx="6891464" cy="2242200"/>
          </a:xfrm>
          <a:prstGeom prst="rect">
            <a:avLst/>
          </a:prstGeom>
          <a:noFill/>
          <a:ln>
            <a:noFill/>
          </a:ln>
        </p:spPr>
      </p:pic>
    </p:spTree>
    <p:extLst>
      <p:ext uri="{BB962C8B-B14F-4D97-AF65-F5344CB8AC3E}">
        <p14:creationId xmlns:p14="http://schemas.microsoft.com/office/powerpoint/2010/main" val="14837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Orthogonal Accesses – NcML versus DMR++</a:t>
            </a:r>
            <a:endParaRPr/>
          </a:p>
        </p:txBody>
      </p:sp>
      <p:pic>
        <p:nvPicPr>
          <p:cNvPr id="261" name="Google Shape;261;p38" title="Chart"/>
          <p:cNvPicPr preferRelativeResize="0"/>
          <p:nvPr/>
        </p:nvPicPr>
        <p:blipFill>
          <a:blip r:embed="rId3">
            <a:alphaModFix/>
          </a:blip>
          <a:stretch>
            <a:fillRect/>
          </a:stretch>
        </p:blipFill>
        <p:spPr>
          <a:xfrm>
            <a:off x="415599" y="1593133"/>
            <a:ext cx="6742503" cy="2008282"/>
          </a:xfrm>
          <a:prstGeom prst="rect">
            <a:avLst/>
          </a:prstGeom>
          <a:noFill/>
          <a:ln>
            <a:noFill/>
          </a:ln>
        </p:spPr>
      </p:pic>
      <p:pic>
        <p:nvPicPr>
          <p:cNvPr id="262" name="Google Shape;262;p38" title="Chart"/>
          <p:cNvPicPr preferRelativeResize="0"/>
          <p:nvPr/>
        </p:nvPicPr>
        <p:blipFill>
          <a:blip r:embed="rId4">
            <a:alphaModFix/>
          </a:blip>
          <a:stretch>
            <a:fillRect/>
          </a:stretch>
        </p:blipFill>
        <p:spPr>
          <a:xfrm>
            <a:off x="448851" y="3783935"/>
            <a:ext cx="6666052" cy="2008282"/>
          </a:xfrm>
          <a:prstGeom prst="rect">
            <a:avLst/>
          </a:prstGeom>
          <a:noFill/>
          <a:ln>
            <a:noFill/>
          </a:ln>
        </p:spPr>
      </p:pic>
      <p:sp>
        <p:nvSpPr>
          <p:cNvPr id="260" name="Google Shape;260;p38"/>
          <p:cNvSpPr txBox="1">
            <a:spLocks noGrp="1"/>
          </p:cNvSpPr>
          <p:nvPr>
            <p:ph type="body" idx="1"/>
          </p:nvPr>
        </p:nvSpPr>
        <p:spPr>
          <a:xfrm>
            <a:off x="7219405" y="1998187"/>
            <a:ext cx="4852886" cy="4555200"/>
          </a:xfrm>
          <a:prstGeom prst="rect">
            <a:avLst/>
          </a:prstGeom>
        </p:spPr>
        <p:txBody>
          <a:bodyPr spcFirstLastPara="1" wrap="square" lIns="121900" tIns="121900" rIns="121900" bIns="121900" anchor="t" anchorCtr="0">
            <a:noAutofit/>
          </a:bodyPr>
          <a:lstStyle/>
          <a:p>
            <a:pPr indent="-440256">
              <a:buSzPts val="1600"/>
            </a:pPr>
            <a:r>
              <a:rPr lang="en" sz="2000" dirty="0"/>
              <a:t>Slicing across the granules shows the main benefit of this technique</a:t>
            </a:r>
            <a:endParaRPr sz="2000" dirty="0"/>
          </a:p>
          <a:p>
            <a:pPr indent="-440256">
              <a:buSzPts val="1600"/>
            </a:pPr>
            <a:r>
              <a:rPr lang="en" sz="2000" dirty="0"/>
              <a:t>The '</a:t>
            </a:r>
            <a:r>
              <a:rPr lang="en" sz="2000" dirty="0" err="1"/>
              <a:t>sharding</a:t>
            </a:r>
            <a:r>
              <a:rPr lang="en" sz="2000" dirty="0"/>
              <a:t>' aggregation is significantly faster than our </a:t>
            </a:r>
            <a:r>
              <a:rPr lang="en-US" sz="2000" dirty="0"/>
              <a:t>implementation</a:t>
            </a:r>
            <a:r>
              <a:rPr lang="en" sz="2000" dirty="0"/>
              <a:t> of </a:t>
            </a:r>
            <a:r>
              <a:rPr lang="en" sz="2000" dirty="0" err="1"/>
              <a:t>NcML</a:t>
            </a:r>
            <a:r>
              <a:rPr lang="en" sz="2000" dirty="0"/>
              <a:t> </a:t>
            </a:r>
            <a:endParaRPr sz="2000" dirty="0"/>
          </a:p>
          <a:p>
            <a:pPr indent="-440256">
              <a:buSzPts val="1600"/>
            </a:pPr>
            <a:r>
              <a:rPr lang="en" sz="2000" dirty="0"/>
              <a:t>Why: Our </a:t>
            </a:r>
            <a:r>
              <a:rPr lang="en" sz="2000" dirty="0" err="1"/>
              <a:t>NcML</a:t>
            </a:r>
            <a:r>
              <a:rPr lang="en" sz="2000" dirty="0"/>
              <a:t> is processed by an interpreter which iterates over all the needed granule descriptions, while the </a:t>
            </a:r>
            <a:r>
              <a:rPr lang="en" sz="2000" dirty="0" err="1"/>
              <a:t>sharding</a:t>
            </a:r>
            <a:r>
              <a:rPr lang="en" sz="2000" dirty="0"/>
              <a:t> technique is roughly equivalent to a 'compiled' version of the aggregation</a:t>
            </a:r>
            <a:endParaRPr sz="2000" dirty="0"/>
          </a:p>
        </p:txBody>
      </p:sp>
    </p:spTree>
    <p:extLst>
      <p:ext uri="{BB962C8B-B14F-4D97-AF65-F5344CB8AC3E}">
        <p14:creationId xmlns:p14="http://schemas.microsoft.com/office/powerpoint/2010/main" val="1432490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644434" y="593367"/>
            <a:ext cx="9711866" cy="763500"/>
          </a:xfrm>
          <a:prstGeom prst="rect">
            <a:avLst/>
          </a:prstGeom>
        </p:spPr>
        <p:txBody>
          <a:bodyPr spcFirstLastPara="1" wrap="square" lIns="91425" tIns="91425" rIns="91425" bIns="91425" anchor="t" anchorCtr="0">
            <a:noAutofit/>
          </a:bodyPr>
          <a:lstStyle/>
          <a:p>
            <a:r>
              <a:rPr lang="en" dirty="0"/>
              <a:t>Conclusions</a:t>
            </a:r>
            <a:endParaRPr dirty="0"/>
          </a:p>
        </p:txBody>
      </p:sp>
      <p:sp>
        <p:nvSpPr>
          <p:cNvPr id="211" name="Google Shape;211;p25"/>
          <p:cNvSpPr txBox="1">
            <a:spLocks noGrp="1"/>
          </p:cNvSpPr>
          <p:nvPr>
            <p:ph type="body" idx="1"/>
          </p:nvPr>
        </p:nvSpPr>
        <p:spPr>
          <a:xfrm>
            <a:off x="644434" y="1536633"/>
            <a:ext cx="9711866" cy="4555200"/>
          </a:xfrm>
          <a:prstGeom prst="rect">
            <a:avLst/>
          </a:prstGeom>
        </p:spPr>
        <p:txBody>
          <a:bodyPr spcFirstLastPara="1" wrap="square" lIns="91425" tIns="91425" rIns="91425" bIns="91425" anchor="t" anchorCtr="0">
            <a:noAutofit/>
          </a:bodyPr>
          <a:lstStyle/>
          <a:p>
            <a:pPr indent="-457200"/>
            <a:r>
              <a:rPr lang="en-US" sz="2800" dirty="0"/>
              <a:t>Existing files can be moved to S3 and accessed using existing web APIs</a:t>
            </a:r>
          </a:p>
          <a:p>
            <a:pPr indent="-457200"/>
            <a:r>
              <a:rPr lang="en-US" sz="2800" dirty="0"/>
              <a:t>The web API implementation will have to modified to achieve performance on a par with data stored on a spinning disk</a:t>
            </a:r>
          </a:p>
          <a:p>
            <a:pPr indent="-457200"/>
            <a:r>
              <a:rPr lang="en" sz="2800" dirty="0"/>
              <a:t>Existing client applications work as before</a:t>
            </a:r>
          </a:p>
          <a:p>
            <a:pPr indent="-457200"/>
            <a:r>
              <a:rPr lang="en" sz="2800" dirty="0"/>
              <a:t>The new </a:t>
            </a:r>
            <a:r>
              <a:rPr lang="en-US" sz="2800" dirty="0"/>
              <a:t>implementation</a:t>
            </a:r>
            <a:r>
              <a:rPr lang="en" sz="2800" dirty="0"/>
              <a:t> provides additional benefits such as enhanced data aggregation capabilities</a:t>
            </a:r>
          </a:p>
          <a:p>
            <a:pPr marL="152385" indent="0">
              <a:buNone/>
            </a:pPr>
            <a:endParaRPr sz="2800" dirty="0"/>
          </a:p>
        </p:txBody>
      </p:sp>
    </p:spTree>
    <p:extLst>
      <p:ext uri="{BB962C8B-B14F-4D97-AF65-F5344CB8AC3E}">
        <p14:creationId xmlns:p14="http://schemas.microsoft.com/office/powerpoint/2010/main" val="279799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keep in mind...</a:t>
            </a:r>
          </a:p>
        </p:txBody>
      </p:sp>
      <p:sp>
        <p:nvSpPr>
          <p:cNvPr id="3" name="Text Placeholder 2"/>
          <p:cNvSpPr>
            <a:spLocks noGrp="1"/>
          </p:cNvSpPr>
          <p:nvPr>
            <p:ph type="body" idx="1"/>
          </p:nvPr>
        </p:nvSpPr>
        <p:spPr/>
        <p:txBody>
          <a:bodyPr/>
          <a:lstStyle/>
          <a:p>
            <a:r>
              <a:rPr lang="en-US" dirty="0"/>
              <a:t>S3 is a powerful tool for data storage because it </a:t>
            </a:r>
          </a:p>
          <a:p>
            <a:pPr lvl="1">
              <a:buFont typeface="Courier New" panose="02070309020205020404" pitchFamily="49" charset="0"/>
              <a:buChar char="o"/>
            </a:pPr>
            <a:r>
              <a:rPr lang="en-US" dirty="0"/>
              <a:t>can hold large amounts of data </a:t>
            </a:r>
          </a:p>
          <a:p>
            <a:pPr lvl="1">
              <a:buFont typeface="Courier New" panose="02070309020205020404" pitchFamily="49" charset="0"/>
              <a:buChar char="o"/>
            </a:pPr>
            <a:r>
              <a:rPr lang="en-US" dirty="0"/>
              <a:t>supports a high level of parallelism</a:t>
            </a:r>
          </a:p>
          <a:p>
            <a:r>
              <a:rPr lang="en-US" dirty="0"/>
              <a:t>S3 is a Web Object Store </a:t>
            </a:r>
            <a:r>
              <a:rPr lang="mr-IN" dirty="0"/>
              <a:t>–</a:t>
            </a:r>
            <a:r>
              <a:rPr lang="en-US" dirty="0"/>
              <a:t> it supports a simple interface based on HTTP</a:t>
            </a:r>
          </a:p>
          <a:p>
            <a:r>
              <a:rPr lang="en-US" dirty="0"/>
              <a:t>S3 stores ‘objects’ that are atomic; they cannot be manipulated as with a traditional file system, except…</a:t>
            </a:r>
          </a:p>
          <a:p>
            <a:r>
              <a:rPr lang="en-US" dirty="0"/>
              <a:t>It is, however, possible to transfer portions of objects from S3, using HTTP Range-GET</a:t>
            </a:r>
          </a:p>
        </p:txBody>
      </p:sp>
      <p:sp>
        <p:nvSpPr>
          <p:cNvPr id="4" name="Slide Number Placeholder 3"/>
          <p:cNvSpPr>
            <a:spLocks noGrp="1"/>
          </p:cNvSpPr>
          <p:nvPr>
            <p:ph type="sldNum" idx="12"/>
          </p:nvPr>
        </p:nvSpPr>
        <p:spPr/>
        <p:txBody>
          <a:bodyPr/>
          <a:lstStyle/>
          <a:p>
            <a:pPr algn="r"/>
            <a:fld id="{00000000-1234-1234-1234-123412341234}" type="slidenum">
              <a:rPr lang="en" smtClean="0"/>
              <a:pPr algn="r"/>
              <a:t>2</a:t>
            </a:fld>
            <a:endParaRPr lang="en"/>
          </a:p>
        </p:txBody>
      </p:sp>
    </p:spTree>
    <p:extLst>
      <p:ext uri="{BB962C8B-B14F-4D97-AF65-F5344CB8AC3E}">
        <p14:creationId xmlns:p14="http://schemas.microsoft.com/office/powerpoint/2010/main" val="135590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7" name="Shape 57"/>
          <p:cNvSpPr txBox="1"/>
          <p:nvPr/>
        </p:nvSpPr>
        <p:spPr>
          <a:xfrm>
            <a:off x="1997976" y="255361"/>
            <a:ext cx="7769963" cy="1184400"/>
          </a:xfrm>
          <a:prstGeom prst="rect">
            <a:avLst/>
          </a:prstGeom>
          <a:noFill/>
          <a:ln>
            <a:noFill/>
          </a:ln>
        </p:spPr>
        <p:txBody>
          <a:bodyPr spcFirstLastPara="1" wrap="square" lIns="91425" tIns="45700" rIns="91425" bIns="45700" anchor="t" anchorCtr="0">
            <a:noAutofit/>
          </a:bodyPr>
          <a:lstStyle/>
          <a:p>
            <a:pPr algn="ctr"/>
            <a:r>
              <a:rPr lang="en-US" sz="2400" dirty="0">
                <a:solidFill>
                  <a:srgbClr val="34495E"/>
                </a:solidFill>
                <a:latin typeface="Helvetica Neue"/>
              </a:rPr>
              <a:t>This work was supported by NASA/GSFC under Raytheon Co. contract number NNG15HZ39C.</a:t>
            </a:r>
          </a:p>
        </p:txBody>
      </p:sp>
      <p:sp>
        <p:nvSpPr>
          <p:cNvPr id="71" name="Shape 71"/>
          <p:cNvSpPr txBox="1"/>
          <p:nvPr/>
        </p:nvSpPr>
        <p:spPr>
          <a:xfrm>
            <a:off x="5001556" y="2543263"/>
            <a:ext cx="1762800" cy="411000"/>
          </a:xfrm>
          <a:prstGeom prst="rect">
            <a:avLst/>
          </a:prstGeom>
          <a:noFill/>
          <a:ln>
            <a:noFill/>
          </a:ln>
        </p:spPr>
        <p:txBody>
          <a:bodyPr spcFirstLastPara="1" wrap="square" lIns="91425" tIns="91425" rIns="91425" bIns="91425" anchor="t" anchorCtr="0">
            <a:noAutofit/>
          </a:bodyPr>
          <a:lstStyle/>
          <a:p>
            <a:r>
              <a:rPr lang="en-US" i="1" dirty="0"/>
              <a:t>in partnership with</a:t>
            </a:r>
            <a:endParaRPr i="1" dirty="0"/>
          </a:p>
        </p:txBody>
      </p:sp>
      <p:pic>
        <p:nvPicPr>
          <p:cNvPr id="5" name="Picture 4">
            <a:extLst>
              <a:ext uri="{FF2B5EF4-FFF2-40B4-BE49-F238E27FC236}">
                <a16:creationId xmlns:a16="http://schemas.microsoft.com/office/drawing/2014/main" id="{8750B495-C5DB-9240-8A08-5129F6F454A4}"/>
              </a:ext>
            </a:extLst>
          </p:cNvPr>
          <p:cNvPicPr>
            <a:picLocks noChangeAspect="1"/>
          </p:cNvPicPr>
          <p:nvPr/>
        </p:nvPicPr>
        <p:blipFill>
          <a:blip r:embed="rId3"/>
          <a:stretch>
            <a:fillRect/>
          </a:stretch>
        </p:blipFill>
        <p:spPr>
          <a:xfrm>
            <a:off x="3484469" y="3525081"/>
            <a:ext cx="988957" cy="988957"/>
          </a:xfrm>
          <a:prstGeom prst="rect">
            <a:avLst/>
          </a:prstGeom>
        </p:spPr>
      </p:pic>
      <p:pic>
        <p:nvPicPr>
          <p:cNvPr id="7" name="Picture 6">
            <a:extLst>
              <a:ext uri="{FF2B5EF4-FFF2-40B4-BE49-F238E27FC236}">
                <a16:creationId xmlns:a16="http://schemas.microsoft.com/office/drawing/2014/main" id="{A0A2676D-B050-3A42-8784-22648DF39AC3}"/>
              </a:ext>
            </a:extLst>
          </p:cNvPr>
          <p:cNvPicPr>
            <a:picLocks noChangeAspect="1"/>
          </p:cNvPicPr>
          <p:nvPr/>
        </p:nvPicPr>
        <p:blipFill>
          <a:blip r:embed="rId4"/>
          <a:stretch>
            <a:fillRect/>
          </a:stretch>
        </p:blipFill>
        <p:spPr>
          <a:xfrm>
            <a:off x="5185591" y="3885569"/>
            <a:ext cx="1120060" cy="286395"/>
          </a:xfrm>
          <a:prstGeom prst="rect">
            <a:avLst/>
          </a:prstGeom>
        </p:spPr>
      </p:pic>
      <p:pic>
        <p:nvPicPr>
          <p:cNvPr id="9" name="Picture 8">
            <a:extLst>
              <a:ext uri="{FF2B5EF4-FFF2-40B4-BE49-F238E27FC236}">
                <a16:creationId xmlns:a16="http://schemas.microsoft.com/office/drawing/2014/main" id="{1132AF64-0A1B-844A-9B1A-53C5C7FE350E}"/>
              </a:ext>
            </a:extLst>
          </p:cNvPr>
          <p:cNvPicPr>
            <a:picLocks noChangeAspect="1"/>
          </p:cNvPicPr>
          <p:nvPr/>
        </p:nvPicPr>
        <p:blipFill>
          <a:blip r:embed="rId5"/>
          <a:stretch>
            <a:fillRect/>
          </a:stretch>
        </p:blipFill>
        <p:spPr>
          <a:xfrm>
            <a:off x="7017817" y="3675860"/>
            <a:ext cx="1120060" cy="607490"/>
          </a:xfrm>
          <a:prstGeom prst="rect">
            <a:avLst/>
          </a:prstGeom>
        </p:spPr>
      </p:pic>
      <p:pic>
        <p:nvPicPr>
          <p:cNvPr id="11" name="Picture 10">
            <a:extLst>
              <a:ext uri="{FF2B5EF4-FFF2-40B4-BE49-F238E27FC236}">
                <a16:creationId xmlns:a16="http://schemas.microsoft.com/office/drawing/2014/main" id="{BE7598F4-12B0-F642-A954-D3C9A707A7B0}"/>
              </a:ext>
            </a:extLst>
          </p:cNvPr>
          <p:cNvPicPr>
            <a:picLocks noChangeAspect="1"/>
          </p:cNvPicPr>
          <p:nvPr/>
        </p:nvPicPr>
        <p:blipFill>
          <a:blip r:embed="rId6"/>
          <a:stretch>
            <a:fillRect/>
          </a:stretch>
        </p:blipFill>
        <p:spPr>
          <a:xfrm>
            <a:off x="1812644" y="4543238"/>
            <a:ext cx="1120060" cy="1120060"/>
          </a:xfrm>
          <a:prstGeom prst="rect">
            <a:avLst/>
          </a:prstGeom>
        </p:spPr>
      </p:pic>
      <p:pic>
        <p:nvPicPr>
          <p:cNvPr id="13" name="Picture 12">
            <a:extLst>
              <a:ext uri="{FF2B5EF4-FFF2-40B4-BE49-F238E27FC236}">
                <a16:creationId xmlns:a16="http://schemas.microsoft.com/office/drawing/2014/main" id="{9FFA8CD7-54BE-EE40-B280-F8C3D3A5C2DD}"/>
              </a:ext>
            </a:extLst>
          </p:cNvPr>
          <p:cNvPicPr>
            <a:picLocks noChangeAspect="1"/>
          </p:cNvPicPr>
          <p:nvPr/>
        </p:nvPicPr>
        <p:blipFill>
          <a:blip r:embed="rId7"/>
          <a:stretch>
            <a:fillRect/>
          </a:stretch>
        </p:blipFill>
        <p:spPr>
          <a:xfrm>
            <a:off x="3620731" y="4791054"/>
            <a:ext cx="914400" cy="624428"/>
          </a:xfrm>
          <a:prstGeom prst="rect">
            <a:avLst/>
          </a:prstGeom>
        </p:spPr>
      </p:pic>
      <p:pic>
        <p:nvPicPr>
          <p:cNvPr id="15" name="Picture 14">
            <a:extLst>
              <a:ext uri="{FF2B5EF4-FFF2-40B4-BE49-F238E27FC236}">
                <a16:creationId xmlns:a16="http://schemas.microsoft.com/office/drawing/2014/main" id="{998337D5-EBDB-524D-B5E2-1370F1006E37}"/>
              </a:ext>
            </a:extLst>
          </p:cNvPr>
          <p:cNvPicPr>
            <a:picLocks noChangeAspect="1"/>
          </p:cNvPicPr>
          <p:nvPr/>
        </p:nvPicPr>
        <p:blipFill>
          <a:blip r:embed="rId8"/>
          <a:stretch>
            <a:fillRect/>
          </a:stretch>
        </p:blipFill>
        <p:spPr>
          <a:xfrm>
            <a:off x="5223158" y="4960006"/>
            <a:ext cx="1120060" cy="286527"/>
          </a:xfrm>
          <a:prstGeom prst="rect">
            <a:avLst/>
          </a:prstGeom>
        </p:spPr>
      </p:pic>
      <p:pic>
        <p:nvPicPr>
          <p:cNvPr id="17" name="Picture 16">
            <a:extLst>
              <a:ext uri="{FF2B5EF4-FFF2-40B4-BE49-F238E27FC236}">
                <a16:creationId xmlns:a16="http://schemas.microsoft.com/office/drawing/2014/main" id="{A8E732A0-F7F1-2545-A668-EC0268AA240E}"/>
              </a:ext>
            </a:extLst>
          </p:cNvPr>
          <p:cNvPicPr>
            <a:picLocks noChangeAspect="1"/>
          </p:cNvPicPr>
          <p:nvPr/>
        </p:nvPicPr>
        <p:blipFill>
          <a:blip r:embed="rId9"/>
          <a:stretch>
            <a:fillRect/>
          </a:stretch>
        </p:blipFill>
        <p:spPr>
          <a:xfrm>
            <a:off x="7031245" y="4930528"/>
            <a:ext cx="1120060" cy="345480"/>
          </a:xfrm>
          <a:prstGeom prst="rect">
            <a:avLst/>
          </a:prstGeom>
        </p:spPr>
      </p:pic>
      <p:pic>
        <p:nvPicPr>
          <p:cNvPr id="19" name="Picture 18">
            <a:extLst>
              <a:ext uri="{FF2B5EF4-FFF2-40B4-BE49-F238E27FC236}">
                <a16:creationId xmlns:a16="http://schemas.microsoft.com/office/drawing/2014/main" id="{FBD59BF0-9C7F-ED46-A7FB-B75089AE335A}"/>
              </a:ext>
            </a:extLst>
          </p:cNvPr>
          <p:cNvPicPr>
            <a:picLocks noChangeAspect="1"/>
          </p:cNvPicPr>
          <p:nvPr/>
        </p:nvPicPr>
        <p:blipFill>
          <a:blip r:embed="rId10"/>
          <a:stretch>
            <a:fillRect/>
          </a:stretch>
        </p:blipFill>
        <p:spPr>
          <a:xfrm>
            <a:off x="8839332" y="4872456"/>
            <a:ext cx="1120060" cy="461627"/>
          </a:xfrm>
          <a:prstGeom prst="rect">
            <a:avLst/>
          </a:prstGeom>
        </p:spPr>
      </p:pic>
      <p:pic>
        <p:nvPicPr>
          <p:cNvPr id="21" name="Picture 20">
            <a:extLst>
              <a:ext uri="{FF2B5EF4-FFF2-40B4-BE49-F238E27FC236}">
                <a16:creationId xmlns:a16="http://schemas.microsoft.com/office/drawing/2014/main" id="{E7815F51-C6BE-BB40-9D79-5F6500FAE791}"/>
              </a:ext>
            </a:extLst>
          </p:cNvPr>
          <p:cNvPicPr>
            <a:picLocks noChangeAspect="1"/>
          </p:cNvPicPr>
          <p:nvPr/>
        </p:nvPicPr>
        <p:blipFill>
          <a:blip r:embed="rId11"/>
          <a:stretch>
            <a:fillRect/>
          </a:stretch>
        </p:blipFill>
        <p:spPr>
          <a:xfrm>
            <a:off x="4393615" y="5768495"/>
            <a:ext cx="1188720" cy="370817"/>
          </a:xfrm>
          <a:prstGeom prst="rect">
            <a:avLst/>
          </a:prstGeom>
        </p:spPr>
      </p:pic>
      <p:pic>
        <p:nvPicPr>
          <p:cNvPr id="23" name="Picture 22">
            <a:extLst>
              <a:ext uri="{FF2B5EF4-FFF2-40B4-BE49-F238E27FC236}">
                <a16:creationId xmlns:a16="http://schemas.microsoft.com/office/drawing/2014/main" id="{EE76330E-F4E2-1A4D-8424-1D339DE15A71}"/>
              </a:ext>
            </a:extLst>
          </p:cNvPr>
          <p:cNvPicPr>
            <a:picLocks noChangeAspect="1"/>
          </p:cNvPicPr>
          <p:nvPr/>
        </p:nvPicPr>
        <p:blipFill>
          <a:blip r:embed="rId12"/>
          <a:stretch>
            <a:fillRect/>
          </a:stretch>
        </p:blipFill>
        <p:spPr>
          <a:xfrm>
            <a:off x="6161602" y="5841506"/>
            <a:ext cx="1554480" cy="22254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27391" y="1543285"/>
            <a:ext cx="2911130" cy="560264"/>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3048" y="3617314"/>
            <a:ext cx="799255" cy="616968"/>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50043" y="3768874"/>
            <a:ext cx="1124712" cy="499872"/>
          </a:xfrm>
          <a:prstGeom prst="rect">
            <a:avLst/>
          </a:prstGeom>
        </p:spPr>
      </p:pic>
    </p:spTree>
    <p:extLst>
      <p:ext uri="{BB962C8B-B14F-4D97-AF65-F5344CB8AC3E}">
        <p14:creationId xmlns:p14="http://schemas.microsoft.com/office/powerpoint/2010/main" val="1744470497"/>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Bonus Material – Short version</a:t>
            </a:r>
            <a:endParaRPr/>
          </a:p>
        </p:txBody>
      </p:sp>
      <p:sp>
        <p:nvSpPr>
          <p:cNvPr id="283" name="Google Shape;283;p4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dirty="0"/>
              <a:t>How hard will it be to move this code to Google?</a:t>
            </a:r>
            <a:endParaRPr dirty="0"/>
          </a:p>
          <a:p>
            <a:r>
              <a:rPr lang="en" dirty="0"/>
              <a:t>Answer: About 4 hours. </a:t>
            </a:r>
            <a:endParaRPr dirty="0"/>
          </a:p>
          <a:p>
            <a:r>
              <a:rPr lang="en" dirty="0"/>
              <a:t>And, we can cross systems, running Hyrax on AWS or Google and serving the data from S3 or Google GCS.</a:t>
            </a:r>
            <a:endParaRPr dirty="0"/>
          </a:p>
          <a:p>
            <a:r>
              <a:rPr lang="en" dirty="0"/>
              <a:t>Performance was in the same ballpark</a:t>
            </a:r>
            <a:endParaRPr dirty="0"/>
          </a:p>
          <a:p>
            <a:r>
              <a:rPr lang="en" dirty="0"/>
              <a:t>Originally presented at C3DIS, Canberra, May 2019. Four-slide version follows...</a:t>
            </a:r>
            <a:endParaRPr dirty="0"/>
          </a:p>
        </p:txBody>
      </p:sp>
    </p:spTree>
    <p:extLst>
      <p:ext uri="{BB962C8B-B14F-4D97-AF65-F5344CB8AC3E}">
        <p14:creationId xmlns:p14="http://schemas.microsoft.com/office/powerpoint/2010/main" val="304074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r>
              <a:rPr lang="en" dirty="0"/>
              <a:t>Case Study 2: Web Object Service Interoperability </a:t>
            </a:r>
            <a:endParaRPr dirty="0"/>
          </a:p>
        </p:txBody>
      </p:sp>
      <p:sp>
        <p:nvSpPr>
          <p:cNvPr id="289" name="Google Shape;289;p42"/>
          <p:cNvSpPr txBox="1">
            <a:spLocks noGrp="1"/>
          </p:cNvSpPr>
          <p:nvPr>
            <p:ph type="body" idx="1"/>
          </p:nvPr>
        </p:nvSpPr>
        <p:spPr>
          <a:xfrm>
            <a:off x="415600" y="1455353"/>
            <a:ext cx="11360800" cy="4555200"/>
          </a:xfrm>
          <a:prstGeom prst="rect">
            <a:avLst/>
          </a:prstGeom>
          <a:noFill/>
          <a:ln>
            <a:noFill/>
          </a:ln>
        </p:spPr>
        <p:txBody>
          <a:bodyPr spcFirstLastPara="1" wrap="square" lIns="121900" tIns="121900" rIns="121900" bIns="121900" anchor="t" anchorCtr="0">
            <a:noAutofit/>
          </a:bodyPr>
          <a:lstStyle/>
          <a:p>
            <a:pPr marL="0" indent="0">
              <a:lnSpc>
                <a:spcPct val="115000"/>
              </a:lnSpc>
              <a:buNone/>
            </a:pPr>
            <a:r>
              <a:rPr lang="en"/>
              <a:t>Moving a System to a different cloud provider</a:t>
            </a:r>
            <a:endParaRPr/>
          </a:p>
          <a:p>
            <a:pPr>
              <a:lnSpc>
                <a:spcPct val="115000"/>
              </a:lnSpc>
              <a:spcBef>
                <a:spcPts val="2133"/>
              </a:spcBef>
            </a:pPr>
            <a:r>
              <a:rPr lang="en"/>
              <a:t>Given: Hyrax data server running on AWS VMs, and</a:t>
            </a:r>
            <a:endParaRPr/>
          </a:p>
          <a:p>
            <a:pPr>
              <a:lnSpc>
                <a:spcPct val="115000"/>
              </a:lnSpc>
            </a:pPr>
            <a:r>
              <a:rPr lang="en"/>
              <a:t>Serving data stored in S3</a:t>
            </a:r>
            <a:endParaRPr/>
          </a:p>
          <a:p>
            <a:pPr>
              <a:lnSpc>
                <a:spcPct val="115000"/>
              </a:lnSpc>
            </a:pPr>
            <a:r>
              <a:rPr lang="en"/>
              <a:t>Move the server to Google Cloud VMs and</a:t>
            </a:r>
            <a:endParaRPr/>
          </a:p>
          <a:p>
            <a:pPr>
              <a:lnSpc>
                <a:spcPct val="115000"/>
              </a:lnSpc>
            </a:pPr>
            <a:r>
              <a:rPr lang="en"/>
              <a:t>Serve the data from Google Cloud Store</a:t>
            </a:r>
            <a:endParaRPr/>
          </a:p>
          <a:p>
            <a:pPr marL="0" indent="0">
              <a:lnSpc>
                <a:spcPct val="115000"/>
              </a:lnSpc>
              <a:spcBef>
                <a:spcPts val="2133"/>
              </a:spcBef>
              <a:buNone/>
            </a:pPr>
            <a:r>
              <a:rPr lang="en"/>
              <a:t>How much modification will the software and data need?</a:t>
            </a:r>
            <a:endParaRPr/>
          </a:p>
          <a:p>
            <a:pPr marL="0" indent="0">
              <a:lnSpc>
                <a:spcPct val="115000"/>
              </a:lnSpc>
              <a:spcBef>
                <a:spcPts val="2133"/>
              </a:spcBef>
              <a:buNone/>
            </a:pPr>
            <a:r>
              <a:rPr lang="en"/>
              <a:t>How long with the process take?</a:t>
            </a:r>
            <a:endParaRPr/>
          </a:p>
          <a:p>
            <a:pPr marL="0" indent="0">
              <a:lnSpc>
                <a:spcPct val="115000"/>
              </a:lnSpc>
              <a:spcBef>
                <a:spcPts val="2133"/>
              </a:spcBef>
              <a:buNone/>
            </a:pPr>
            <a:r>
              <a:rPr lang="en"/>
              <a:t>Will the two systems have significantly different performance?</a:t>
            </a:r>
            <a:endParaRPr/>
          </a:p>
          <a:p>
            <a:pPr marL="0" indent="0">
              <a:lnSpc>
                <a:spcPct val="115000"/>
              </a:lnSpc>
              <a:spcBef>
                <a:spcPts val="2133"/>
              </a:spcBef>
              <a:buNone/>
            </a:pPr>
            <a:endParaRPr/>
          </a:p>
          <a:p>
            <a:pPr marL="0" indent="0">
              <a:lnSpc>
                <a:spcPct val="115000"/>
              </a:lnSpc>
              <a:spcBef>
                <a:spcPts val="2133"/>
              </a:spcBef>
              <a:spcAft>
                <a:spcPts val="2133"/>
              </a:spcAft>
              <a:buNone/>
            </a:pPr>
            <a:endParaRPr/>
          </a:p>
        </p:txBody>
      </p:sp>
    </p:spTree>
    <p:extLst>
      <p:ext uri="{BB962C8B-B14F-4D97-AF65-F5344CB8AC3E}">
        <p14:creationId xmlns:p14="http://schemas.microsoft.com/office/powerpoint/2010/main" val="14552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r>
              <a:rPr lang="en"/>
              <a:t>Case Study Discussion</a:t>
            </a:r>
            <a:endParaRPr/>
          </a:p>
        </p:txBody>
      </p:sp>
      <p:sp>
        <p:nvSpPr>
          <p:cNvPr id="295" name="Google Shape;295;p4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a:lnSpc>
                <a:spcPct val="115000"/>
              </a:lnSpc>
            </a:pPr>
            <a:r>
              <a:rPr lang="en"/>
              <a:t>The Hyrax server is compiled C++</a:t>
            </a:r>
            <a:endParaRPr/>
          </a:p>
          <a:p>
            <a:pPr>
              <a:lnSpc>
                <a:spcPct val="115000"/>
              </a:lnSpc>
            </a:pPr>
            <a:r>
              <a:rPr lang="en"/>
              <a:t>The data objects in Amazon S3 were copied to Google GCS</a:t>
            </a:r>
            <a:endParaRPr/>
          </a:p>
          <a:p>
            <a:pPr>
              <a:lnSpc>
                <a:spcPct val="115000"/>
              </a:lnSpc>
            </a:pPr>
            <a:r>
              <a:rPr lang="en"/>
              <a:t>The metadata describing the data objects were copied and</a:t>
            </a:r>
            <a:endParaRPr/>
          </a:p>
          <a:p>
            <a:pPr lvl="1">
              <a:lnSpc>
                <a:spcPct val="115000"/>
              </a:lnSpc>
              <a:spcBef>
                <a:spcPts val="0"/>
              </a:spcBef>
            </a:pPr>
            <a:r>
              <a:rPr lang="en"/>
              <a:t>Case 1: were left referencing the data objects in S3</a:t>
            </a:r>
            <a:endParaRPr/>
          </a:p>
          <a:p>
            <a:pPr lvl="1">
              <a:lnSpc>
                <a:spcPct val="115000"/>
              </a:lnSpc>
              <a:spcBef>
                <a:spcPts val="0"/>
              </a:spcBef>
            </a:pPr>
            <a:r>
              <a:rPr lang="en"/>
              <a:t>Case 2: were modified to reference the copied objects in GCS</a:t>
            </a:r>
            <a:endParaRPr/>
          </a:p>
          <a:p>
            <a:pPr indent="-304792">
              <a:lnSpc>
                <a:spcPct val="115000"/>
              </a:lnSpc>
              <a:buNone/>
            </a:pPr>
            <a:endParaRPr/>
          </a:p>
          <a:p>
            <a:pPr marL="152396" indent="0">
              <a:lnSpc>
                <a:spcPct val="115000"/>
              </a:lnSpc>
              <a:buNone/>
            </a:pPr>
            <a:r>
              <a:rPr lang="en"/>
              <a:t>No modification to the server software</a:t>
            </a:r>
            <a:endParaRPr/>
          </a:p>
          <a:p>
            <a:pPr marL="152396" indent="0">
              <a:lnSpc>
                <a:spcPct val="115000"/>
              </a:lnSpc>
              <a:buNone/>
            </a:pPr>
            <a:r>
              <a:rPr lang="en"/>
              <a:t>Time needed to configure the Google cloud systems: </a:t>
            </a:r>
            <a:r>
              <a:rPr lang="en" i="1"/>
              <a:t>less than 1 day</a:t>
            </a:r>
            <a:endParaRPr i="1"/>
          </a:p>
        </p:txBody>
      </p:sp>
    </p:spTree>
    <p:extLst>
      <p:ext uri="{BB962C8B-B14F-4D97-AF65-F5344CB8AC3E}">
        <p14:creationId xmlns:p14="http://schemas.microsoft.com/office/powerpoint/2010/main" val="302965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r>
              <a:rPr lang="en"/>
              <a:t>Comparison of Performance</a:t>
            </a:r>
            <a:endParaRPr/>
          </a:p>
        </p:txBody>
      </p:sp>
      <p:pic>
        <p:nvPicPr>
          <p:cNvPr id="301" name="Google Shape;301;p44"/>
          <p:cNvPicPr preferRelativeResize="0"/>
          <p:nvPr/>
        </p:nvPicPr>
        <p:blipFill rotWithShape="1">
          <a:blip r:embed="rId3">
            <a:alphaModFix/>
          </a:blip>
          <a:srcRect/>
          <a:stretch/>
        </p:blipFill>
        <p:spPr>
          <a:xfrm>
            <a:off x="2331255" y="1356967"/>
            <a:ext cx="7529491" cy="4655735"/>
          </a:xfrm>
          <a:prstGeom prst="rect">
            <a:avLst/>
          </a:prstGeom>
          <a:noFill/>
          <a:ln>
            <a:noFill/>
          </a:ln>
        </p:spPr>
      </p:pic>
      <p:sp>
        <p:nvSpPr>
          <p:cNvPr id="302" name="Google Shape;302;p44"/>
          <p:cNvSpPr txBox="1"/>
          <p:nvPr/>
        </p:nvSpPr>
        <p:spPr>
          <a:xfrm>
            <a:off x="9981363" y="5573487"/>
            <a:ext cx="1982875" cy="1107996"/>
          </a:xfrm>
          <a:prstGeom prst="rect">
            <a:avLst/>
          </a:prstGeom>
          <a:noFill/>
          <a:ln>
            <a:noFill/>
          </a:ln>
        </p:spPr>
        <p:txBody>
          <a:bodyPr spcFirstLastPara="1" wrap="square" lIns="121900" tIns="60933" rIns="121900" bIns="60933" anchor="t" anchorCtr="0">
            <a:noAutofit/>
          </a:bodyPr>
          <a:lstStyle/>
          <a:p>
            <a:r>
              <a:rPr lang="en" sz="1600"/>
              <a:t>*Times scaled to account for differences in the VM core number</a:t>
            </a:r>
            <a:endParaRPr sz="1867"/>
          </a:p>
        </p:txBody>
      </p:sp>
    </p:spTree>
    <p:extLst>
      <p:ext uri="{BB962C8B-B14F-4D97-AF65-F5344CB8AC3E}">
        <p14:creationId xmlns:p14="http://schemas.microsoft.com/office/powerpoint/2010/main" val="106310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r>
              <a:rPr lang="en"/>
              <a:t>Case Study 2: Discussion</a:t>
            </a:r>
            <a:endParaRPr/>
          </a:p>
        </p:txBody>
      </p:sp>
      <p:sp>
        <p:nvSpPr>
          <p:cNvPr id="308" name="Google Shape;308;p4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a:lnSpc>
                <a:spcPct val="115000"/>
              </a:lnSpc>
            </a:pPr>
            <a:r>
              <a:rPr lang="en"/>
              <a:t>Web object store access used the REST API (i.e., the https URLs)</a:t>
            </a:r>
            <a:endParaRPr/>
          </a:p>
          <a:p>
            <a:pPr lvl="1">
              <a:lnSpc>
                <a:spcPct val="115000"/>
              </a:lnSpc>
              <a:spcBef>
                <a:spcPts val="0"/>
              </a:spcBef>
            </a:pPr>
            <a:r>
              <a:rPr lang="en"/>
              <a:t>Each of the two web object stores behaved 'like a web server'</a:t>
            </a:r>
            <a:endParaRPr/>
          </a:p>
          <a:p>
            <a:pPr lvl="1">
              <a:lnSpc>
                <a:spcPct val="115000"/>
              </a:lnSpc>
              <a:spcBef>
                <a:spcPts val="0"/>
              </a:spcBef>
            </a:pPr>
            <a:r>
              <a:rPr lang="en"/>
              <a:t>Using common interfaces supports interoperability</a:t>
            </a:r>
            <a:endParaRPr/>
          </a:p>
          <a:p>
            <a:pPr lvl="1">
              <a:lnSpc>
                <a:spcPct val="115000"/>
              </a:lnSpc>
              <a:spcBef>
                <a:spcPts val="0"/>
              </a:spcBef>
            </a:pPr>
            <a:r>
              <a:rPr lang="en"/>
              <a:t>Other interfaces might not</a:t>
            </a:r>
            <a:endParaRPr/>
          </a:p>
          <a:p>
            <a:pPr>
              <a:lnSpc>
                <a:spcPct val="115000"/>
              </a:lnSpc>
            </a:pPr>
            <a:r>
              <a:rPr lang="en"/>
              <a:t>Virtual machines</a:t>
            </a:r>
            <a:endParaRPr/>
          </a:p>
          <a:p>
            <a:pPr lvl="1">
              <a:lnSpc>
                <a:spcPct val="115000"/>
              </a:lnSpc>
              <a:spcBef>
                <a:spcPts val="0"/>
              </a:spcBef>
            </a:pPr>
            <a:r>
              <a:rPr lang="en"/>
              <a:t>I used the same Linux distribution; legacy code known to run there</a:t>
            </a:r>
            <a:endParaRPr/>
          </a:p>
          <a:p>
            <a:pPr lvl="1">
              <a:lnSpc>
                <a:spcPct val="115000"/>
              </a:lnSpc>
              <a:spcBef>
                <a:spcPts val="0"/>
              </a:spcBef>
            </a:pPr>
            <a:r>
              <a:rPr lang="en"/>
              <a:t>Switching Linux variant would increase the work</a:t>
            </a:r>
            <a:endParaRPr/>
          </a:p>
          <a:p>
            <a:pPr>
              <a:lnSpc>
                <a:spcPct val="115000"/>
              </a:lnSpc>
            </a:pPr>
            <a:r>
              <a:rPr lang="en"/>
              <a:t>The buckets were public</a:t>
            </a:r>
            <a:endParaRPr/>
          </a:p>
          <a:p>
            <a:pPr lvl="1">
              <a:lnSpc>
                <a:spcPct val="115000"/>
              </a:lnSpc>
              <a:spcBef>
                <a:spcPts val="0"/>
              </a:spcBef>
            </a:pPr>
            <a:r>
              <a:rPr lang="en"/>
              <a:t>Differences in authentication requirements might require software modification</a:t>
            </a:r>
            <a:endParaRPr/>
          </a:p>
        </p:txBody>
      </p:sp>
    </p:spTree>
    <p:extLst>
      <p:ext uri="{BB962C8B-B14F-4D97-AF65-F5344CB8AC3E}">
        <p14:creationId xmlns:p14="http://schemas.microsoft.com/office/powerpoint/2010/main" val="61012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44434" y="593367"/>
            <a:ext cx="9711866" cy="763500"/>
          </a:xfrm>
          <a:prstGeom prst="rect">
            <a:avLst/>
          </a:prstGeom>
        </p:spPr>
        <p:txBody>
          <a:bodyPr spcFirstLastPara="1" wrap="square" lIns="91425" tIns="91425" rIns="91425" bIns="91425" anchor="t" anchorCtr="0">
            <a:noAutofit/>
          </a:bodyPr>
          <a:lstStyle/>
          <a:p>
            <a:r>
              <a:rPr lang="en" dirty="0"/>
              <a:t>Outline</a:t>
            </a:r>
            <a:endParaRPr dirty="0"/>
          </a:p>
        </p:txBody>
      </p:sp>
      <p:sp>
        <p:nvSpPr>
          <p:cNvPr id="67" name="Google Shape;67;p15"/>
          <p:cNvSpPr txBox="1">
            <a:spLocks noGrp="1"/>
          </p:cNvSpPr>
          <p:nvPr>
            <p:ph type="body" idx="1"/>
          </p:nvPr>
        </p:nvSpPr>
        <p:spPr>
          <a:xfrm>
            <a:off x="1835700" y="1536633"/>
            <a:ext cx="8520600" cy="4555200"/>
          </a:xfrm>
          <a:prstGeom prst="rect">
            <a:avLst/>
          </a:prstGeom>
        </p:spPr>
        <p:txBody>
          <a:bodyPr spcFirstLastPara="1" wrap="square" lIns="91425" tIns="91425" rIns="91425" bIns="91425" anchor="t" anchorCtr="0">
            <a:noAutofit/>
          </a:bodyPr>
          <a:lstStyle/>
          <a:p>
            <a:pPr marL="285750" indent="-285750"/>
            <a:r>
              <a:rPr lang="en-US" dirty="0">
                <a:solidFill>
                  <a:schemeClr val="tx1"/>
                </a:solidFill>
              </a:rPr>
              <a:t>How we modified the data server (Hyrax) to serve data stored in S3</a:t>
            </a:r>
          </a:p>
          <a:p>
            <a:pPr marL="285750" indent="-285750"/>
            <a:r>
              <a:rPr lang="en-US" dirty="0">
                <a:solidFill>
                  <a:schemeClr val="tx1"/>
                </a:solidFill>
              </a:rPr>
              <a:t>When serving data from S3, the Hyrax server’s web API is unchanged</a:t>
            </a:r>
          </a:p>
          <a:p>
            <a:pPr marL="285750" indent="-285750"/>
            <a:r>
              <a:rPr lang="en-US" dirty="0">
                <a:solidFill>
                  <a:schemeClr val="tx1"/>
                </a:solidFill>
              </a:rPr>
              <a:t>Virtual </a:t>
            </a:r>
            <a:r>
              <a:rPr lang="en-US" dirty="0" err="1">
                <a:solidFill>
                  <a:schemeClr val="tx1"/>
                </a:solidFill>
              </a:rPr>
              <a:t>sharding</a:t>
            </a:r>
            <a:r>
              <a:rPr lang="en-US" dirty="0">
                <a:solidFill>
                  <a:schemeClr val="tx1"/>
                </a:solidFill>
              </a:rPr>
              <a:t> provides a (new) way to aggregate data</a:t>
            </a:r>
            <a:endParaRPr dirty="0">
              <a:solidFill>
                <a:schemeClr val="tx1"/>
              </a:solidFill>
            </a:endParaRPr>
          </a:p>
        </p:txBody>
      </p:sp>
    </p:spTree>
    <p:extLst>
      <p:ext uri="{BB962C8B-B14F-4D97-AF65-F5344CB8AC3E}">
        <p14:creationId xmlns:p14="http://schemas.microsoft.com/office/powerpoint/2010/main" val="143005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00891" y="628202"/>
            <a:ext cx="10972800" cy="895798"/>
          </a:xfrm>
          <a:prstGeom prst="rect">
            <a:avLst/>
          </a:prstGeom>
        </p:spPr>
        <p:txBody>
          <a:bodyPr spcFirstLastPara="1" wrap="square" lIns="91425" tIns="91425" rIns="91425" bIns="91425" anchor="t" anchorCtr="0">
            <a:noAutofit/>
          </a:bodyPr>
          <a:lstStyle/>
          <a:p>
            <a:r>
              <a:rPr lang="en-US" dirty="0"/>
              <a:t>Serving Data Stored in S3: Approaches Evaluated</a:t>
            </a:r>
            <a:endParaRPr dirty="0">
              <a:solidFill>
                <a:srgbClr val="FF0000"/>
              </a:solidFill>
            </a:endParaRPr>
          </a:p>
        </p:txBody>
      </p:sp>
      <p:sp>
        <p:nvSpPr>
          <p:cNvPr id="67" name="Google Shape;67;p15"/>
          <p:cNvSpPr txBox="1">
            <a:spLocks noGrp="1"/>
          </p:cNvSpPr>
          <p:nvPr>
            <p:ph type="body" idx="1"/>
          </p:nvPr>
        </p:nvSpPr>
        <p:spPr>
          <a:xfrm>
            <a:off x="1835700" y="1677201"/>
            <a:ext cx="8520600" cy="3865991"/>
          </a:xfrm>
          <a:prstGeom prst="rect">
            <a:avLst/>
          </a:prstGeom>
        </p:spPr>
        <p:txBody>
          <a:bodyPr spcFirstLastPara="1" wrap="square" lIns="91425" tIns="91425" rIns="91425" bIns="91425" anchor="t" anchorCtr="0">
            <a:noAutofit/>
          </a:bodyPr>
          <a:lstStyle/>
          <a:p>
            <a:pPr marL="285750" indent="-285750"/>
            <a:r>
              <a:rPr lang="en" dirty="0"/>
              <a:t>Caching</a:t>
            </a:r>
            <a:r>
              <a:rPr lang="en-US" dirty="0"/>
              <a:t> </a:t>
            </a:r>
            <a:r>
              <a:rPr lang="mr-IN" dirty="0"/>
              <a:t>–</a:t>
            </a:r>
            <a:r>
              <a:rPr lang="en-US" dirty="0"/>
              <a:t> Similar to ‘S3 file systems’ </a:t>
            </a:r>
            <a:endParaRPr dirty="0"/>
          </a:p>
          <a:p>
            <a:pPr marL="285750" indent="-285750">
              <a:spcBef>
                <a:spcPts val="1600"/>
              </a:spcBef>
            </a:pPr>
            <a:r>
              <a:rPr lang="en" dirty="0" err="1"/>
              <a:t>Subsetting</a:t>
            </a:r>
            <a:r>
              <a:rPr lang="en-US" dirty="0"/>
              <a:t> – Based on HTTP Range GET</a:t>
            </a:r>
            <a:endParaRPr dirty="0"/>
          </a:p>
          <a:p>
            <a:pPr marL="285750" indent="-285750">
              <a:spcBef>
                <a:spcPts val="1600"/>
              </a:spcBef>
            </a:pPr>
            <a:r>
              <a:rPr lang="en" dirty="0"/>
              <a:t>Baseline </a:t>
            </a:r>
            <a:r>
              <a:rPr lang="en-US" dirty="0"/>
              <a:t>–</a:t>
            </a:r>
            <a:r>
              <a:rPr lang="en" dirty="0"/>
              <a:t> </a:t>
            </a:r>
            <a:r>
              <a:rPr lang="en-US" dirty="0"/>
              <a:t>R</a:t>
            </a:r>
            <a:r>
              <a:rPr lang="en" dirty="0" err="1"/>
              <a:t>eading</a:t>
            </a:r>
            <a:r>
              <a:rPr lang="en" dirty="0"/>
              <a:t> from a spinning disk</a:t>
            </a:r>
            <a:endParaRPr dirty="0"/>
          </a:p>
          <a:p>
            <a:pPr marL="285750" indent="-285750">
              <a:spcBef>
                <a:spcPts val="1600"/>
              </a:spcBef>
              <a:spcAft>
                <a:spcPts val="1600"/>
              </a:spcAft>
            </a:pPr>
            <a:r>
              <a:rPr lang="en" i="1" dirty="0"/>
              <a:t>All of these ran in the AWS environment</a:t>
            </a:r>
            <a:endParaRPr i="1" dirty="0"/>
          </a:p>
        </p:txBody>
      </p:sp>
    </p:spTree>
    <p:extLst>
      <p:ext uri="{BB962C8B-B14F-4D97-AF65-F5344CB8AC3E}">
        <p14:creationId xmlns:p14="http://schemas.microsoft.com/office/powerpoint/2010/main" val="161421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35700" y="593367"/>
            <a:ext cx="8520600" cy="763500"/>
          </a:xfrm>
          <a:prstGeom prst="rect">
            <a:avLst/>
          </a:prstGeom>
        </p:spPr>
        <p:txBody>
          <a:bodyPr spcFirstLastPara="1" wrap="square" lIns="91425" tIns="91425" rIns="91425" bIns="91425" anchor="t" anchorCtr="0">
            <a:noAutofit/>
          </a:bodyPr>
          <a:lstStyle/>
          <a:p>
            <a:r>
              <a:rPr lang="en" dirty="0"/>
              <a:t>Caching Architecture</a:t>
            </a:r>
            <a:endParaRPr dirty="0"/>
          </a:p>
        </p:txBody>
      </p:sp>
      <p:sp>
        <p:nvSpPr>
          <p:cNvPr id="73" name="Google Shape;73;p16"/>
          <p:cNvSpPr txBox="1">
            <a:spLocks noGrp="1"/>
          </p:cNvSpPr>
          <p:nvPr>
            <p:ph type="body" idx="1"/>
          </p:nvPr>
        </p:nvSpPr>
        <p:spPr>
          <a:xfrm>
            <a:off x="307690" y="1524601"/>
            <a:ext cx="4843950" cy="4948388"/>
          </a:xfrm>
          <a:prstGeom prst="rect">
            <a:avLst/>
          </a:prstGeom>
        </p:spPr>
        <p:txBody>
          <a:bodyPr spcFirstLastPara="1" wrap="square" lIns="91425" tIns="91425" rIns="91425" bIns="91425" anchor="t" anchorCtr="0">
            <a:noAutofit/>
          </a:bodyPr>
          <a:lstStyle/>
          <a:p>
            <a:r>
              <a:rPr lang="en" sz="2000" dirty="0"/>
              <a:t>Data are stored on S3 as files</a:t>
            </a:r>
            <a:endParaRPr sz="2000" dirty="0"/>
          </a:p>
          <a:p>
            <a:r>
              <a:rPr lang="en" sz="2000" dirty="0"/>
              <a:t>Files are transferred from S3 to a spinning disk </a:t>
            </a:r>
            <a:r>
              <a:rPr lang="en" sz="2000" dirty="0">
                <a:solidFill>
                  <a:schemeClr val="tx1"/>
                </a:solidFill>
              </a:rPr>
              <a:t>cache (EBS</a:t>
            </a:r>
            <a:r>
              <a:rPr lang="en-US" sz="2000" dirty="0">
                <a:solidFill>
                  <a:schemeClr val="tx1"/>
                </a:solidFill>
              </a:rPr>
              <a:t>, EFS</a:t>
            </a:r>
            <a:r>
              <a:rPr lang="en" sz="2000" dirty="0">
                <a:solidFill>
                  <a:schemeClr val="tx1"/>
                </a:solidFill>
              </a:rPr>
              <a:t>)</a:t>
            </a:r>
            <a:endParaRPr sz="2000" dirty="0">
              <a:solidFill>
                <a:schemeClr val="tx1"/>
              </a:solidFill>
            </a:endParaRPr>
          </a:p>
          <a:p>
            <a:r>
              <a:rPr lang="en" sz="2000" dirty="0"/>
              <a:t>Data are read from the cached files and returned to clients</a:t>
            </a:r>
            <a:endParaRPr lang="en-US" sz="2000" dirty="0"/>
          </a:p>
          <a:p>
            <a:r>
              <a:rPr lang="en-US" sz="2000" dirty="0"/>
              <a:t>Similar in operation to ‘S3 file systems’</a:t>
            </a:r>
            <a:endParaRPr sz="2000" dirty="0"/>
          </a:p>
          <a:p>
            <a:pPr marL="0" indent="0">
              <a:spcBef>
                <a:spcPts val="1600"/>
              </a:spcBef>
              <a:buNone/>
            </a:pPr>
            <a:r>
              <a:rPr lang="en" sz="2000" i="1" dirty="0"/>
              <a:t>Advantages</a:t>
            </a:r>
            <a:r>
              <a:rPr lang="en" sz="2000" dirty="0"/>
              <a:t>: Works with any file, easy to use with legacy software, files easy to obtain, minimal configuration metadata needed</a:t>
            </a:r>
            <a:endParaRPr sz="2000" dirty="0"/>
          </a:p>
          <a:p>
            <a:pPr marL="0" indent="0">
              <a:spcBef>
                <a:spcPts val="1600"/>
              </a:spcBef>
              <a:buNone/>
            </a:pPr>
            <a:r>
              <a:rPr lang="en" sz="2000" i="1" dirty="0"/>
              <a:t>Disadvantages</a:t>
            </a:r>
            <a:r>
              <a:rPr lang="en" sz="2000" dirty="0"/>
              <a:t>: Initial cost to transfer the whole file, slower than the subsetting architecture</a:t>
            </a:r>
            <a:endParaRPr sz="2000" dirty="0"/>
          </a:p>
          <a:p>
            <a:pPr marL="0" indent="0">
              <a:spcBef>
                <a:spcPts val="1600"/>
              </a:spcBef>
              <a:spcAft>
                <a:spcPts val="1600"/>
              </a:spcAft>
              <a:buNone/>
            </a:pPr>
            <a:endParaRPr sz="2000" dirty="0"/>
          </a:p>
        </p:txBody>
      </p:sp>
      <p:pic>
        <p:nvPicPr>
          <p:cNvPr id="74" name="Google Shape;74;p16"/>
          <p:cNvPicPr preferRelativeResize="0"/>
          <p:nvPr/>
        </p:nvPicPr>
        <p:blipFill>
          <a:blip r:embed="rId3">
            <a:alphaModFix/>
          </a:blip>
          <a:stretch>
            <a:fillRect/>
          </a:stretch>
        </p:blipFill>
        <p:spPr>
          <a:xfrm>
            <a:off x="6003757" y="1559100"/>
            <a:ext cx="5874091" cy="4276216"/>
          </a:xfrm>
          <a:prstGeom prst="rect">
            <a:avLst/>
          </a:prstGeom>
          <a:noFill/>
          <a:ln w="9525" cap="flat" cmpd="sng">
            <a:solidFill>
              <a:srgbClr val="000000"/>
            </a:solidFill>
            <a:prstDash val="solid"/>
            <a:miter lim="8000"/>
            <a:headEnd type="none" w="sm" len="sm"/>
            <a:tailEnd type="none" w="sm" len="sm"/>
          </a:ln>
        </p:spPr>
      </p:pic>
      <p:pic>
        <p:nvPicPr>
          <p:cNvPr id="2" name="Picture 1">
            <a:extLst>
              <a:ext uri="{FF2B5EF4-FFF2-40B4-BE49-F238E27FC236}">
                <a16:creationId xmlns:a16="http://schemas.microsoft.com/office/drawing/2014/main" id="{8A920FB5-3893-2848-A056-15D9169B1EC8}"/>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5667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747777" y="505444"/>
            <a:ext cx="8718000" cy="763500"/>
          </a:xfrm>
          <a:prstGeom prst="rect">
            <a:avLst/>
          </a:prstGeom>
        </p:spPr>
        <p:txBody>
          <a:bodyPr spcFirstLastPara="1" wrap="square" lIns="91425" tIns="91425" rIns="91425" bIns="91425" anchor="t" anchorCtr="0">
            <a:noAutofit/>
          </a:bodyPr>
          <a:lstStyle/>
          <a:p>
            <a:r>
              <a:rPr lang="en" sz="3600" dirty="0"/>
              <a:t>Subsetting Architecture - Virtual Sharding</a:t>
            </a:r>
            <a:endParaRPr sz="3600" dirty="0"/>
          </a:p>
        </p:txBody>
      </p:sp>
      <p:sp>
        <p:nvSpPr>
          <p:cNvPr id="80" name="Google Shape;80;p17"/>
          <p:cNvSpPr txBox="1">
            <a:spLocks noGrp="1"/>
          </p:cNvSpPr>
          <p:nvPr>
            <p:ph type="body" idx="1"/>
          </p:nvPr>
        </p:nvSpPr>
        <p:spPr>
          <a:xfrm>
            <a:off x="283626" y="1688988"/>
            <a:ext cx="4919519" cy="4555200"/>
          </a:xfrm>
          <a:prstGeom prst="rect">
            <a:avLst/>
          </a:prstGeom>
        </p:spPr>
        <p:txBody>
          <a:bodyPr spcFirstLastPara="1" wrap="square" lIns="91425" tIns="91425" rIns="91425" bIns="91425" anchor="t" anchorCtr="0">
            <a:noAutofit/>
          </a:bodyPr>
          <a:lstStyle/>
          <a:p>
            <a:r>
              <a:rPr lang="en" sz="2000" dirty="0"/>
              <a:t>Data are stored on S3 as files</a:t>
            </a:r>
            <a:r>
              <a:rPr lang="en-US" sz="2000" dirty="0"/>
              <a:t> </a:t>
            </a:r>
            <a:r>
              <a:rPr lang="en" sz="2000" dirty="0"/>
              <a:t>(HDF5)</a:t>
            </a:r>
            <a:endParaRPr sz="2000" dirty="0"/>
          </a:p>
          <a:p>
            <a:r>
              <a:rPr lang="en" sz="2000" dirty="0"/>
              <a:t>Data are read from S3 by reading parts (virtual shards) of the file</a:t>
            </a:r>
            <a:endParaRPr sz="2000" dirty="0"/>
          </a:p>
          <a:p>
            <a:pPr marL="0" indent="0">
              <a:spcBef>
                <a:spcPts val="1600"/>
              </a:spcBef>
              <a:buNone/>
            </a:pPr>
            <a:r>
              <a:rPr lang="en" sz="2000" i="1" dirty="0"/>
              <a:t>Virtual </a:t>
            </a:r>
            <a:r>
              <a:rPr lang="en" sz="2000" i="1" dirty="0" err="1"/>
              <a:t>Sharding</a:t>
            </a:r>
            <a:r>
              <a:rPr lang="en" sz="2000" dirty="0"/>
              <a:t>: Break a file into virtual pieces. Each shard is defined by its size and position in the file</a:t>
            </a:r>
            <a:endParaRPr sz="2000" dirty="0"/>
          </a:p>
          <a:p>
            <a:pPr marL="0" indent="0">
              <a:spcBef>
                <a:spcPts val="1600"/>
              </a:spcBef>
              <a:buNone/>
            </a:pPr>
            <a:r>
              <a:rPr lang="en" sz="2000" i="1" dirty="0"/>
              <a:t>Advantages</a:t>
            </a:r>
            <a:r>
              <a:rPr lang="en" sz="2000" dirty="0"/>
              <a:t>: faster than caching, data cache not needed, only data needed are transferred from S3</a:t>
            </a:r>
            <a:endParaRPr sz="2000" dirty="0"/>
          </a:p>
          <a:p>
            <a:pPr marL="0" indent="0">
              <a:spcBef>
                <a:spcPts val="1600"/>
              </a:spcBef>
              <a:spcAft>
                <a:spcPts val="1600"/>
              </a:spcAft>
              <a:buClr>
                <a:schemeClr val="dk1"/>
              </a:buClr>
              <a:buSzPts val="1100"/>
              <a:buNone/>
            </a:pPr>
            <a:r>
              <a:rPr lang="en" sz="2000" i="1" dirty="0"/>
              <a:t>Disadvantages</a:t>
            </a:r>
            <a:r>
              <a:rPr lang="en" sz="2000" dirty="0"/>
              <a:t>: more config</a:t>
            </a:r>
            <a:r>
              <a:rPr lang="en-US" sz="2000" dirty="0"/>
              <a:t>uration</a:t>
            </a:r>
            <a:r>
              <a:rPr lang="en" sz="2000" dirty="0"/>
              <a:t> metadata needed</a:t>
            </a:r>
            <a:endParaRPr sz="2000" dirty="0"/>
          </a:p>
        </p:txBody>
      </p:sp>
      <p:pic>
        <p:nvPicPr>
          <p:cNvPr id="81" name="Google Shape;81;p17"/>
          <p:cNvPicPr preferRelativeResize="0"/>
          <p:nvPr/>
        </p:nvPicPr>
        <p:blipFill rotWithShape="1">
          <a:blip r:embed="rId3">
            <a:alphaModFix/>
          </a:blip>
          <a:srcRect r="15045"/>
          <a:stretch/>
        </p:blipFill>
        <p:spPr>
          <a:xfrm>
            <a:off x="5666874" y="1301665"/>
            <a:ext cx="6232001" cy="5075071"/>
          </a:xfrm>
          <a:prstGeom prst="rect">
            <a:avLst/>
          </a:prstGeom>
          <a:noFill/>
          <a:ln>
            <a:noFill/>
          </a:ln>
        </p:spPr>
      </p:pic>
    </p:spTree>
    <p:extLst>
      <p:ext uri="{BB962C8B-B14F-4D97-AF65-F5344CB8AC3E}">
        <p14:creationId xmlns:p14="http://schemas.microsoft.com/office/powerpoint/2010/main" val="285529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9"/>
          <p:cNvSpPr txBox="1">
            <a:spLocks noGrp="1"/>
          </p:cNvSpPr>
          <p:nvPr>
            <p:ph type="body" idx="1"/>
          </p:nvPr>
        </p:nvSpPr>
        <p:spPr>
          <a:xfrm>
            <a:off x="1835700" y="1927051"/>
            <a:ext cx="8520600" cy="4555200"/>
          </a:xfrm>
          <a:prstGeom prst="rect">
            <a:avLst/>
          </a:prstGeom>
        </p:spPr>
        <p:txBody>
          <a:bodyPr spcFirstLastPara="1" wrap="square" lIns="91425" tIns="91425" rIns="91425" bIns="91425" anchor="t" anchorCtr="0">
            <a:noAutofit/>
          </a:bodyPr>
          <a:lstStyle/>
          <a:p>
            <a:pPr marL="457200" indent="-342900">
              <a:lnSpc>
                <a:spcPct val="150000"/>
              </a:lnSpc>
              <a:buAutoNum type="arabicPeriod"/>
            </a:pPr>
            <a:r>
              <a:rPr lang="en-US" dirty="0"/>
              <a:t>Optimize</a:t>
            </a:r>
            <a:r>
              <a:rPr lang="en" dirty="0"/>
              <a:t> metadata </a:t>
            </a:r>
            <a:r>
              <a:rPr lang="en-US" dirty="0"/>
              <a:t>so access to data in S3 is not needed</a:t>
            </a:r>
          </a:p>
          <a:p>
            <a:pPr marL="457200" indent="-342900">
              <a:lnSpc>
                <a:spcPct val="150000"/>
              </a:lnSpc>
              <a:buAutoNum type="arabicPeriod"/>
            </a:pPr>
            <a:r>
              <a:rPr lang="en-US" dirty="0"/>
              <a:t>Read separate shards from data files in parallel</a:t>
            </a:r>
          </a:p>
          <a:p>
            <a:pPr marL="457200" indent="-342900">
              <a:lnSpc>
                <a:spcPct val="150000"/>
              </a:lnSpc>
              <a:buAutoNum type="arabicPeriod"/>
            </a:pPr>
            <a:r>
              <a:rPr lang="en-US" dirty="0"/>
              <a:t>Ensure that HTTP ‘connections’ are reused by using either HTTP 2 or HTTP 1.1 with ’Keep-Alive’</a:t>
            </a:r>
            <a:endParaRPr dirty="0"/>
          </a:p>
        </p:txBody>
      </p:sp>
      <p:sp>
        <p:nvSpPr>
          <p:cNvPr id="2" name="Title 1"/>
          <p:cNvSpPr>
            <a:spLocks noGrp="1"/>
          </p:cNvSpPr>
          <p:nvPr>
            <p:ph type="title"/>
          </p:nvPr>
        </p:nvSpPr>
        <p:spPr>
          <a:xfrm>
            <a:off x="962526" y="593367"/>
            <a:ext cx="10347158" cy="763600"/>
          </a:xfrm>
        </p:spPr>
        <p:txBody>
          <a:bodyPr/>
          <a:lstStyle/>
          <a:p>
            <a:r>
              <a:rPr lang="en-US" dirty="0"/>
              <a:t>Optimizations to the Virtual </a:t>
            </a:r>
            <a:r>
              <a:rPr lang="en-US" dirty="0" err="1"/>
              <a:t>Sharding</a:t>
            </a:r>
            <a:r>
              <a:rPr lang="en-US" dirty="0"/>
              <a:t> Approach</a:t>
            </a:r>
          </a:p>
        </p:txBody>
      </p:sp>
      <p:pic>
        <p:nvPicPr>
          <p:cNvPr id="3" name="Picture 2">
            <a:extLst>
              <a:ext uri="{FF2B5EF4-FFF2-40B4-BE49-F238E27FC236}">
                <a16:creationId xmlns:a16="http://schemas.microsoft.com/office/drawing/2014/main" id="{28FF9AC6-1025-8A47-B68C-B6B140721B0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80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835700" y="593367"/>
            <a:ext cx="8520600" cy="763500"/>
          </a:xfrm>
          <a:prstGeom prst="rect">
            <a:avLst/>
          </a:prstGeom>
        </p:spPr>
        <p:txBody>
          <a:bodyPr spcFirstLastPara="1" wrap="square" lIns="91425" tIns="91425" rIns="91425" bIns="91425" anchor="t" anchorCtr="0">
            <a:noAutofit/>
          </a:bodyPr>
          <a:lstStyle/>
          <a:p>
            <a:r>
              <a:rPr lang="en" sz="3600" dirty="0"/>
              <a:t>Performance Before Optimizations</a:t>
            </a:r>
            <a:endParaRPr sz="3600" dirty="0"/>
          </a:p>
        </p:txBody>
      </p:sp>
      <p:sp>
        <p:nvSpPr>
          <p:cNvPr id="197" name="Google Shape;197;p23"/>
          <p:cNvSpPr txBox="1">
            <a:spLocks noGrp="1"/>
          </p:cNvSpPr>
          <p:nvPr>
            <p:ph type="body" idx="1"/>
          </p:nvPr>
        </p:nvSpPr>
        <p:spPr>
          <a:xfrm>
            <a:off x="481263" y="1356867"/>
            <a:ext cx="3404937" cy="4905710"/>
          </a:xfrm>
          <a:prstGeom prst="rect">
            <a:avLst/>
          </a:prstGeom>
        </p:spPr>
        <p:txBody>
          <a:bodyPr spcFirstLastPara="1" wrap="square" lIns="91425" tIns="91425" rIns="91425" bIns="91425" anchor="t" anchorCtr="0">
            <a:noAutofit/>
          </a:bodyPr>
          <a:lstStyle/>
          <a:p>
            <a:pPr marL="0" indent="0">
              <a:buNone/>
            </a:pPr>
            <a:r>
              <a:rPr lang="en" sz="1800" dirty="0"/>
              <a:t>Without optimization, caching outperforms the </a:t>
            </a:r>
            <a:r>
              <a:rPr lang="en" sz="1800" dirty="0" err="1"/>
              <a:t>subsetting</a:t>
            </a:r>
            <a:r>
              <a:rPr lang="en" sz="1800" dirty="0"/>
              <a:t> architecture for some requests*, even though it transfers much more data than needed</a:t>
            </a:r>
            <a:endParaRPr sz="1800" dirty="0"/>
          </a:p>
          <a:p>
            <a:pPr marL="0" indent="0">
              <a:spcBef>
                <a:spcPts val="1600"/>
              </a:spcBef>
              <a:buNone/>
            </a:pPr>
            <a:r>
              <a:rPr lang="en" sz="1800" dirty="0"/>
              <a:t>*For large HDF5 files with ~1,000 compressed variables, requesting ~40 variables takes longer </a:t>
            </a:r>
            <a:endParaRPr sz="1800" dirty="0"/>
          </a:p>
          <a:p>
            <a:pPr marL="0" indent="0">
              <a:spcBef>
                <a:spcPts val="1600"/>
              </a:spcBef>
              <a:spcAft>
                <a:spcPts val="1600"/>
              </a:spcAft>
              <a:buClr>
                <a:schemeClr val="dk1"/>
              </a:buClr>
              <a:buSzPts val="1100"/>
              <a:buNone/>
            </a:pPr>
            <a:r>
              <a:rPr lang="en" sz="1800" dirty="0"/>
              <a:t>Shown: Caching and subsetting (yellow and blue) and access when data are stored on </a:t>
            </a:r>
            <a:r>
              <a:rPr lang="en-US" sz="1800" dirty="0" err="1"/>
              <a:t>sp</a:t>
            </a:r>
            <a:r>
              <a:rPr lang="en" sz="1800" dirty="0"/>
              <a:t>inning disk (green)</a:t>
            </a:r>
            <a:endParaRPr sz="1800" dirty="0"/>
          </a:p>
        </p:txBody>
      </p:sp>
      <p:sp>
        <p:nvSpPr>
          <p:cNvPr id="2" name="AutoShape 2" descr="data:image/png;base64,iVBORw0KGgoAAAANSUhEUgAAB+AAAATMCAYAAAC3N548AAAgAElEQVR4XuydCdi3Q9n/rzZCyJK9PHhs2WXfWpHykhb1pqK0EJXUX44UB6msvcpSFCUpFNreCoUiDx5CRDxZH1tlJ6LF//hc7zv3e/3mPue6Zq7t9/vd93eO4z7K87uumbk+c87MOec5c85znn322WczJREQAREQAREQAREQAREQAREQAREQAREQAREQAREQAREQAREQAREQAREQAREQgUYEniMHfCN+elkEREAEREAEREAEREAEREAEREAEREAEREAEREAEREAEREAEREAEREAEREAEcgJywEsQ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f8NJeBf/3rX9nTTz+dPfe5z82e//zn539KIiACIiACIiACIiACIiACwyHw97//PS/4Oc95TjbvvPMOpxIqVQREQAREQAREQAREQAREQAREQAREQAREoDYBOeBroxvvF6+99trswgsvzO6///6BD8EBP3PmzGy33XbLnfJKIiACIiACIiACIiACIiAC3RKYO3dudt5552Vz5szJnn322YnCcMK/+MUvzj7ykY9kL3rRi7qtxJjn/re//S274IILJtYw//znP/N1zdprrz3mX6bq33333dns2bOz5z3veTkM2nbzzTfPllxyScERARGYogTU70e/YTXvjn4bqYZhAhpjJB0iIAIiIAJ9EJADvg/KI1TGww8/nH31q1/NHnnkkWCtVlhhhWyPPfbIT90o9UuABQwGJZc49fTCF76w30qMQGmPPfZYzmH++eefUt//6KOPZkSdwJCuDS5xgjZVZSHu60fnKeT2iSeeyCvE/yfNM888cgaNThOpJiIwNgQ0Fw42FfrOaaedlt10003BNsTpeMghh2QveMELxqadh1HRm2++OTv55JMHil5jjTWyXXfddRjVGckyia7w5JNP5nVzzuwFFlhg5KOgnXvuudmsWbMGmL71rW/NNtpoo5HkrEr9DwE2E2F/QNYWXnhhYRGBJAKj0u+1Dgo32zDmXemRSd1ID5cQ6HuM0ZwocRQBERCB6UlADvgsy37xi19kd955Z+5MiE0YwOabb77sJS95SbbyyitnSy+9dOyrQ3uO3X3HHnvswKkaqzKveMUrsre//e1Dq+d0Khij69VXX51dccUV2T333GO2DU7oVVddNdtkk00yNkdM5YRCevrpp2e///3vJz5z6623zvgb58TGihNOOCH761//mn8Gm1ve+973Zquttto4f1andZ+qstAptJYzx2B62WWXZddff3320EMPmbkTNQU53mqrrbIZM2a0XANlJwLTh8B1112XXXrppfnGs9iEDvHMM8/kTtmllloq1xXQSUd1g5fmwsktizP0iCOOmNjgFGp7Nu7tv//+I9u2sTLb9XN/+tOfspNOOmmgmHXWWSfbZZddui56pPO/9957s1//+tfZjTfemF89ZiWc8G69MYrz+X//93/n31BM73jHO7L1119/pNlP58rdfvvt2de//vWJzeU44Pfaa698I7KSCMQQGGa/1zoopoWyrM95V3pkXJvUeYp2PP/883MbN+mpp57Kdthhh2y55Zark93YvNPnGKM5cWzEQhUVAREQgdYJTHsHPE6eo446asIxVpcwBlOchJttttlInhz/97//nX3+85/PHn/88cpPfPnLX56HoFfqjgBGc8KM/uY3v6ncEFGsxUILLZS9+c1vzmijqZhuvfXW7MQTTxz4NJzVBxxwQMa3j2uyFHsZ08tbc6rKwjjIMBtFzj777Oy2225Lqu7iiy+eOzmWXXbZpPf0sAiIQJb98Ic/zDe8NE3MmRtvvHH2+te/PsmZ37TcmPc1F06m9N3vfjfjWqiqRDSkgw46aOLEctXz0/X3Ph0B48D4vvvuy84444yM/01JrGt32mmnjM0Lo5L6NJKPyjePcz2wsRxzzDGTZE8b/ce5Vfuv+zD6vdZBae3c57wrPTKtbWKfZrw+/vjjs7vuumvglbXWWit797vfHZvNWD7X1xijOXEsxUOVFgEREIHWCMgBH1gc1iWMwYKTrcsvv3zdLDp573e/+11ugPEThlp2NnKCkdBa7PQl7PkonnzoBMwQMr3jjjvy0znFUPOp1XjpS1+a7bnnniMdLpJTXS4hZ8hVVYINJ8WLiXc/9alPZYsuumjV6yP7O5stfvWrXw3Uj3tc2Vjgwn+ObOVbqJhkoQWIPWXx4x//OD+F2yRtueWW2fbbbz+Sm9GafJfeFYEuCVgGoCblMXdut9122ate9aom2bT67qjPhUQTYMOqS0QW6HKORufm9Lu71qMIe9NNN834IzoXz3HqC0PodLoeqqg7wAY9sur7+3QEtNo5Ws4MQ+9PfvKTxvM5G37f8573jETkhb6M5C03xUhkxxjzj3/8Y6IuRC/iLzbVGRtDDh1FpIilrucg0He/1zooXe76nHdHXY9Mpzcab4T0UXTgAw88cOJU/GjUtt1a9DXG1J0Tm87f7dIabm51bIrDrbFKFwEREIH/IyAHfMsOeNBiHNp7770znKSjkEK77TiBu++++06pO7ZHgXdZHawFSt0603777bdfkgGlblmp7/mKLH2C0KmLLLJIaVbWHWJTwQFvnWycLg54yUJq7xne82eeeWZ+JUYbiTC273vf+yqdJW2UpTxEYCoQaNsB75isuOKK2Qc/+MGRcKCN8lyIUYc71oubI9dee+3sXe96V2fiZbU5Os9HPvKRKR/yswqqpS/HhBvv0xFQ9Q3D/D02skJMHbn+ao899hj6fN6XkTyGyTg9gx3gv/7rv7L7779/otqsQT7zmc9EzQt1x8ZQlMGux9VxahvVtZpAn/1e66Dq9rCe6HPeHWU9sh690XjL2tjgavbWt74122ijjUajoh3Uoq8xps6c2HT+7gDX0LKsa1McWoVVsAiIgAh4BOSADzjgl1hiiTzMt39Kmd3i7EJjEUt4XuvUCoxHybnGxH3kkUdmDzzwwETzY+D70Ic+lGGYVeqHwKOPPpodfvjhwZPvSy+9dEZYvmWWWSbfFMHzt9xyS0b0gtB9jdz1+oEPfKCfD0gopa6CRH9DVtmF69Iqq6ySO/JG9U7bGCyE/vzKV74yMF5MhbvtY75dshBDafjPcK8qbWUlIrtwEnONNdbI7+1kHmRMYsPMhRdeGLwfnhDYr3nNa4b/caqBCIwBAcsAxMkTIkqEIubQF3GOcKfgn//85+BXjkrI31GeCy0nU9cnNc8999xs1qxZA+32ute9Lttmm23GQGK7raIc8PX5XnHFFfk1MlZiDicqBro1a1US8zkRqLgWa+7cueZ7m2++ebbjjjvWr1QLb/ZlJG+hqiOVhbURP+UarCZjIxGVOFHsEvYH1q0zZ84cKUaqzOgS6Kvfax1UXwb6dMCPsh5Zn+Bw36y6qnSppZbK9tlnn7G2xZUR7muMoQ6pc2LT+Xu4ktVu6XVtiu3WQrmJgAiIQH0CcsAHHPDcgV51zzYTIvc2fv/73zeNo6OyW5Cwldz/XjTgpux8ry9eetMRQFaOO+4407DFvcnIG5s+Qumaa67JrxAgHz+NipwV69VEQeIb58yZkz311FO5s2/UrnOoK9WEb2SBSghI7sim3adDkiyMfitz1+FRRx1lji//8R//kTsAy9Ls2bOzH/zgB5Pej418MfqEVEMR6J6AZQBKcZyzcQ19lHnGT/RFrq0ZheuFRnUubOJkqiMd1qmWqRDxpw4L6x054OuRtOSYnJCtd77znZV3usP9lFNOmbSu5f299tore9nLXlavYi281aeRvIXqjkwWlgE/xQ7QdGxkbrr33ntzHXGllVaa0qGMR6bRp1BF+uj3Wgc1E5g+HfDUdFT1yGYUh/f2rbfemp144okTFWC+L9oc+e9PfOITpbbK4dW+ecl9jDHFWqbMiU3n7+Z0RieHJjbF0fkK1UQERGA6E5ADPuCAjwlz6ASHhSkObv+U8qiE7LMWzik736dzB2nr2znFjgPdTymnu1kcEkLQPwnHCTnCpnJX6agkKUij0hLDr4dkYfhtUFaD0BUlLLbf+973ZquttlrUB9x9993ZscceO8kJz0Y2NhgpiYAIlBOwDEB1TmBffvnl2TnnnDOpMK5F4nqkqju0p2s7NXUypXKzxl5tWvo/inLAp0rU/zx/3XXXZaeffvrAy8jV+9///oyoWTGJjdtf/OIXcydHMQ076lbfRvIYVuPwTFMDft9j4zgwVR37I9B1v9c6qHlb9u2Ab15j5VAk8O1vfzu74YYb8n/yne/uuS222CLbYYcdpiS4rseYJtCazt9Nyh61d2VTHLUWUX1EQARSCcgB34IDHuiWg3VUwtBbC+dRqVuqwI7j84R1Ovjgg/MT3cXECehPfvKTSeGcuPoAJ7x/En7UlGIpSOMoqd3UWbLQDde2cv3DH/6QnXrqqZOye9vb3pZtuOGGScVYC1iujvj0pz+dLbTQQkl56WERmG4E2nLAw+2nP/1pHk66mOTcLZeovp1McsCXt4cc8PVGQKLRXHnllQMvr7rqqtnuu++elKG1rmXD72c/+9mMa2mGkUbZSD4MHrFlNg1h2/fYGPtdem56EOi632sd1FyO5IBvznBYOVjjO2t2DpYVD5dxPeaBBx6YX0M31VLXY0wTXk3n7yZlj9q7simOWouoPiIgAqkE5IBvyQFvKS91Q0lyrzyh2h566KGJ9sRhvuSSS07c15fS0CEH/Gc+85kk569VJnXk3lFOS3ACG+MMp+u5K6gLBQ0unAQnoQgSCnG++eaLwvGXv/wle+CBB/IQ4O79l7zkJdmiiy4a9X7dhywjVl3ZoA7nnXde9qtf/WqgOk1PwXPKhXYsytzCCy+ctyOcU9MoKUhORvlGogfMO++8+XcttthilScBkWu4PPLII7lss4liwQUXzMPiu7szU9mM8vOMPfQTQmPRT/hDVmG13HLL1erToyALLCBpR76LhQzftMACC+TXADBedZEcS3iSGIeRPWRnkUUWSSqSvB599NFcBumXbSVYHH/88dldd901kGXdk7Kh0Lfvete7srXXXju52k3G+77mJjevPPnkk/kcSJ9hjOCaiTbGiKI+UIx+0qRPWg3h5BVutCPzN99DOVyPMi6nptvWn8qEtol8Wvm26YBHDtn4559gJQT1uuuuG90XH3vssYyNf48//vjE+M+YydjJGDoKCZmljm7OYlxbeuml8zkrJfXtZOoyBH1f45/jW2wD5inGv9R5zm8ry6D/n//5n9l6661X2qwxjgDYE7WFPsxYx3/XlZtQZfoci1wdLJnit5Sobi6v0J2w3N8de5I+pf/FPBtjJGcudmOWy5N5bJlllmm85iU/lz/6JLLOvIwMMSa2VUaxHMbe4ndQTuq6zJKLPkPQx7Rt7DNt6tZWmawX7rnnnnzOI3Vt14j9bp7rYo1WVb7TAVj/IuvMs8jgiiuu2Ep/Ktpm3DqJNTp/LsX0+6rvCP0+quugPtvatQFtzFhGO6PnMY/HjjWjMu/WlYM+5Zw6oj9jg2xzTV/326+44ors7LPPHnid6y2Z43x7I5HxVl999bpFme8h63feeefEmMvchK0kxo7s23eQXWSWNQDzfmyKGWNYT91xxx05F+w5lF3XrhNbL55rOn+HyupLR21jfAnNBeO4sbzJeglbIPZMd6gP/YRxhD8OvDRNfem3Teup90VgnAnIAT9CDngcyz//+c8nQgBZgsWOxK222irjxHNooGUBc/jhh08YXlFGrLvDUWyKRnWMLZ/61KcqHVIMzhdddFFGmFM/7H6xzjjHX/va10YrahjDcAa576Le3H+68847Z5dccknOxg+/XhXemPr94he/yOuKomElnAwbbLBBtu2227Z+qgPu3Kl02223DRS9xhprZLvuumutsSPk5AopxT5XFs/OIYYiCdfbb789WBfa8Y1vfGPGlQpWcqGni4qy2+RQfN6XN4yz++6774Ac+7LL+yzCuXfSl3fKIESmk8GivCCj559/fsaioqzd6Utbb731pLyvv/76DGW8uCHB/3a4vPnNb84NblUJzl/96lcnFhPUlT7M/drF5LdVVb5lv4fKsN656aabsl//+teT5NR/lnDk22+/ffAOsGHJQogD3/XLX/4ymzt3bhAVJ7no/695zWui+/+ll16a/eQnP5loT8bO/fbbL3c4sFnjxz/+ccaJCmvcpSIoym9/+9uj7lIlJBzhZJ0cs2jfY4898g1ZTRMbTLg+xR9XmyywuTv2j3/840DVNt544+wtb3lLqay3Md53NTf5nBlzkCvkIDS+uHZ+3eteV+kwstoxRh/gPe5T3W677aJkySrnvvvuyy644IJSeUVPYM5irMSoEUoYsA477LABvQJ5Ra9gkRiT+O4vfelLA2NyaA4o5hfDK0Z/cnl2oY9UfX+bDnjK+u53v5tde+21A8W+6U1vyjbbbLPSqjBuzZo1K58TMDSFEgbaV73qVdkmm2wSvfCPnQsp02oDdJe11lorH7OY46lnSA9lbGeORY/0E9948skn53NeUQ+2dJfi9T6U6+pQ1Z5WmSeddFJuaHRlWuXxW1Gfii2zq/GP8r/whS/kG3NcvTEaE8EJfpy49nUlDKAHHXRQdL+3dD9r7eKzYe4lwgqbnlwqcwTQ7ox3GJVD83OZ3MS0edtjUUyZ7pmQA77OJjjyOuqooyY2PbsyMMxvtNFGE9Wy2g4H3cc+9rGoccEaE0J9zBoj3aYM9D3WMzjfreTmMXTYOhuv58yZk68ny/RJymCDE2umulF/br755uxnP/tZxtwcSszDrFlZA1uJsZs8qtZl/tiGrrbTTju1OjbS1xirXV3o11xLZDlx+tStfW6MG8hPqH1pW3i/4Q1vyHV4NsNfeOGFAxvTuCO5DSO4X7e21mjFfP1xnf+mXztdffbs2fk3oteF+hNraPTP1G928ze2nZAOzTjMGpvNu8jyxRdfPFCNOpuKrO8Y5jrIqk8XbW2VQ7siv2V2Et5jjYEeVWXr6MJfGx0AACAASURBVHPeTdEjhy3n9KGytSLzBPaHTTfdNNdlDz300AndJFb3S9ERLL2UyJrFeZP+TKQbNiGxHiumOtfQ+OM6eu+73/3ubM0118wd/37EHsqr6t/YRphXQvM9ecwzzzzZq1/96vyvaowqc8CjW1NPbIOhlGLXqZoTm8zfjJlVqQ8dtY3xpU2bYhXzMmbowl/72tdy3cCtgSwbNnl0sV5ya3LG67L5mEhXzMdldprQd/al31bJpn4XgelAQA74Dh3wsaF3GVi/853vlE7svjCy4467PC0nTGgxUSXQVaeyqadbcFblVfwdpeTDH/5w5WkpjA4YRIsJxxgGNk6RW6nsflQWayymQ0Y2Pz++H0NOyumwKg6hU2g40Ng9XjcRMhoHXzFhBLcUL4srxi2MwCx+YxOLAwwzfrIWXTF5WtcgWLIbui7BehbHAgr917/+9eh2py/tv//+uXxiSOQeaxdlIeY7UOxReMpSzM5w3rfaKqYOoWeq7g/GucLGAJzGKYnQ5Bhp/AXNsGTBrzsLMu4zI+JFbKL/Y1h75StfWfmKdaqfzSQosDjfY1OV7ISur6jaeBRbvhV2sWmIud/+9rfZj370o4EqWCfq2xzvu56bih/DZq5zzz03enzhXZxV3L8bs2mCbyF/yklJq6yySu4YjD2tgqGHjR3+ZomqMpkfMYxYxgzrxCT9Cl0FGYhJVoQXHKhsWLFS2/qTK6NN+Yz5bp5p2wFv5YcxGzkJJRz2Z5111qRNOWXfwOYK5BtDbVWKnQtD8yEbCNj8dsIJJ0TXkc2DH/zgBwecwSFHZVX9+b3KMBjKo6syux7/LF0LBys6IRvRrMTmDPSqKqOne7fNdYslY+jHbIbCmIwxNSZZclP2XldjUUxd3TPU4Rvf+EauixQTG2XQb1ITDmd4YsgmceoG3a8YXSJFb7fKT7lqIOSAR5f5/e9/H/15rJWQiZiEvLCx0I8UVPUuThWc5LHRY9DHv/Wtb5U63v0ymVf33HPPSScFLU5V9eV31gxESfEdMjHvhsbGmJOFLv++dOvi99BnmPOuvvrq2M/MuKKJk2g4gFzq4mq/ttdoxQ+0+i0G/Pe85z3ZMcccE70O5rs/+tGPVh7ecGWzsYR1tr/xNwSf9Q7zyWWXXTbwSN152C9nmOugYl26bGtf3pm3cYqmJMYGbGShOb3PeTdFjxyWnOM8TNFT0anQo9FRipGr2pLzUFtzOvnoo48eWNOi+zCvMDYeeeSRA7YU2v+AAw4Y2PRYJUfWHIAuzzVZoYMuoe9m/GA+ZvyNTegvHCwoW6NYdeQdvpfyYm3JVXYd6lw1JzaZv3fZZZcglj50VMpoa3xp06ZYxbxMlkIRCOgH/uGCttdL6PLf/OY3o+dLviPlWtq+9NvYvqrnRGA6EJADviUH/HXXXZcbs4spJrwbCxBO8RZDzMUKHov6j3zkI5PCbIZOSFflW+aAZ/LBUceu0zoJBWafffYZCCnm51NnorUcjNQV55vvoI6td8wJsdi84IUC7suFNWnH5slzFis2Oli77+twDdXFcoTUzd8yVqRcl1BXzq1v44QlmyKKJ+pT2qPKuBm7WKzLMlTXMge8O11YdoK3jAHM6NPFxXjd+jeVhWI9b7311jzqRN1UtWkhtHiqW97rX//6fPe7ldjAc8ghh0w64dmWoc+6K9Y6rZ7ybcgVG2DY2OISxnp2uxcN0XVkJTTedz03ue+w7tWOZcO3E7p35syZwVeYu4477rjSE3Zl5RU3E5U9xwKRk+plEWzK3sdQxIYTKzwgDht2aRcTG6OYV6uSZeyBG4agGTNmTHq9C/3JFdKWfFZ9c/H3YTvgiepQdCik1J1n2aCHU7Ysxc6F5FGnDUJlY1BkjndjUFfO8LJv76LMPnRzX9dyIWrLvnXUHPC0O7pKqr7jy03om7sci1L7oTWOYCT0IwWk5ht6PkVvt/Jo6oCv+x0xaz0X1SXWWejXhXmLcadqIwpOha985SvJ8kl59DUiMBXn4yYG/FFywNdtW94r061dvoyfOFfYcNc0xdh8UsroYo1WLL/NNXTsNXhsjv7yl79cS859dm05Joe5DnLf1HVbF+W9yXoJGWessTb6WuN4V/Nuih45DDl3J3djnbZl40Jbch4q44c//GHp5hZOYzOfFFPM2Fq1tqkaC63vbromYBMi9jorWXMmV5y6UN9V9U3hU+UMbjJ/hxzwfeioTdcj/vhSt70tG1kV86q1G5vSilGJQvN9m+slNkmlHOopfgNRC9lMV7YBtC/9NqXv6FkRmA4E5IBvwQEfOqVImEycDqHEROUP6MVnMXK7cIuhUHQseggTRKgulxj8CWHk3/1ZJdAYCAgVa93baIUydfmx6OeuHnYYsrgKhSwlfxzEOIqtVGeitU6CljlJ4MSkyeKBUDIh5bitOw4tZ0TZab6qNiq2MY65olEotCs1litsOAXOhFzmmCEU2ZZbbjlRVWuTQcx3IN+EMC0aplIMebGLKuQTmUaJfuKJJ2KqNvAMp1eR7TIuVTuCYxeLsW0V+xGEEyRcqJ/oo0cccUTQCEKoORzsMMahHZIHfxE2LFlw31f1Xcgc4w+yQASIUP9ff/3181OOoRS7OHKyVyY7jOEHHnhgxkLPT6EIGtbmh1iZcM+FnEF1QtWmls3zdWTdGu/7mJuoL+Hu2NhlJeZpTqIxTnA3V2hDXVlbk69lCHTlIR/0SxxI6AOhPknoMTbGhBZd6CuEkw6FMWMO4IQxcwsn/kLlWEZ/6kr0EMIWF/tW7IYR+i8bA2Le7Up/crzbks+UvtG2A96Sp5DhjNN/Z555Zql8O/2A+3FDiSuDiFwUSrFzYcoYgawztlfN8cXIQ8gPIQXLrt8JfUPdMZIyuWYp9SQt9QiV2cf4F6trFXnVCUHf1roltu/WkRtLJroei1LGEJ61NoTz74zDhIVv+87ZFL3d+pYuHPAx65myzV3U09oQVqw/c6Abd+69996gPlm1Qbcs+gN1RN9j3kcfDK2vfZ2w7mYqxm5Od7c5NqYYvvvSrV07Vm2qpI0J0080rSpnWpsO+Kq1TN01WlF+U8Z1OCCLZVfSED2MqxdCCTlnk3vINpW6Vm/DMTnsdRCs+mhr1yZlawzkHN0fewZrjJC9JLT+7HPeTdEjhyHn1tVurg1i9Q73fBtyHuqTrAe5Kqi4zvM303DSnHVZcfNi6gbL2HG9WE//qhvqwfWqoc1wrH2pF2vbsjVK6Iq92Do2tevwjVVzYpP5mzWYn/rSUdseX9q0KVYxL9OzLX6xDvgY/d1aL5VFRGUMQd6pFxEkQnaasjm5L/025vv1jAhMNwJywAec4OwAjwlFjuJMuD8/ZDWDI87mJZZYIihToQkWQz472Ip31JXdP1N1YrNpeEArPBcfxTdy4okTk0VjP+GMCJFuhfEuU9qqlHfKwKFICCEcHUw6LBb4cyk0WWOMYTNEMfwQkw932eMk91NbC2lrwm96wpS6WguKUASDMq68Q7ikzTfffCCcFBxpQ2THT9amD/8Zwg8Vw9tXXW/g3k8x5FUtqjiJh+GruKGE/vr9738/d/5VJXdvVHGnN1wIVWiFNie86TbbbGNmG7tYRCbpNzCuClvJIoSFwIMPPpifOPZTKJQ4ZXBCnLtb/QQzHDS+M/iaa67Jv9s/PTYqssB3lCmTnGJjEVuUBZ5311RYjVY2B1Qt1BiT2WldLI8NP6eddpoZ7r/sJJZ13YS/CaZKlq3fQwuyLhf7xXq0Md73NTdZodX5FgxVhGQkrHexv2KMJyKONQeGrg+wnM+UgYGfNinOc/w7GwJwvlnGiLKTyIS3595sP+FcZY70r0bhPkrk1irH2kxmGTRjw9BbJy1CC8iu9ac25DO1X7bpgA/JrDWulRm2mBO4M7l4VzD6KLvyrauByjZywiN2Lgw9W2SKAQIjHRE2XP/jWzACWScaCa+7++67B5vF0pWr9OvUNi4+T1/x79jmO9iYGNqoWny/r/GvSteizoxr/HGfKVfaEI0jZg1Vxs8yQMXMT1V9t2256XosSpWxKsMaG2jR84p9OrWM4vMpertVTlsO+NB6pkz3CkUOo56Mb2ecccakKnOyiDm2eMc78yPhdK31JPX6+Mc/bkaAK9uUQ4h8dL1iO+EY48o6S7co6xvWvBy7MQ4ATcbGFMN3n7o1tgrGXytxpQ+OjGIbo9extmVTspXashv0tUarGtexmyDnHCZxG+VxnjPe+fexw6Pq+io2sKK3+om80Usox83j1I3+xwaJkMMtZi6oGteGvQ7qq63L9CmYwx9dp5jKxk1rjdHnvJuiR/Yt50TUsK72gjNXaa233noTco7jjM2vjCuh6DxtyHmoH1g6pH94zJqjYtd0rtyqcZ1xlqsNl1122fwV7FpwcuMvdQhFh7PGasYMonmljFNVdWzTrpMyJ8Kj6fzdh44a6v9tjS9Olural1OZ+2u1uifg/b4Xs14KHaTkXXRCbPZFm1PITsMzXAVmHazsQ7+tmn/1uwhMVwJywAcc8NzbxgDn7yrC4YSShHJAaBBrMYEwYbDcaqutgnIV2vEausfbZYQy8bOf/Wwg36rQgpbyGbt7ESXm4IMPnsQB4xobDMjHSigLoTvV/F2N7v0y5Z0QzTg3y8L4hU72YWzjfjL/nhZXLk5VQnL5u9tDuyRTBgtrwq97eqpKGQhNtCGu8CCMcMjQW3ZCrMzZTD2te/xCSkDxu1IMeaFFVdWpFsor212KjHFncfGOS5+9FcItdXNJG4b90O79MoMfodEIdemnqk1H1slW8qiS5z5kgXpYd4/z71V3IYXuI8SYRshWK8x2aKEGd+4aDt0zFmov6470Yvtcf/31+UlN8mdxbIXjThmX3ILOX1DEbBxLLSf0fNPxvs+5CRnhTtRiqnI00tbWXbwhI6XlfMb5zjwbmrsYAzlp4espISe/9R18E/L34Q9/uLQcZMW/qy8kL1ZfrOqHIce9tZGxD/2pqXzW6SdtOuCvuOKK7Oyzzx6oRsi5e/LJJ09yWPMsGzLWXHPN4Kdcfvnl2TnnnDPpdxxUu+66q/leiuG0rA222267fPNgKFkbTaoiUFg6RRvzdKiOlvG/zGBSzKfP8a/MgL3yyivnOoAVwaVOHyi+k+KYrXrP/d623PQxFtXhGNLzXF7IGetNxuWYzR5ldUjR2618Uto5pHvRt4ngVrYmDZ3qtiKe0Tet0OScELdOmLnvIrIS147568nQpjgrWgFtw8a+0AaWkG5RtpnAGmti7QB8W5OxMcXw3aduHXIIb7311hl/ocQGRuYXP7XlgO9rjVY2ruPUet/73he0uViOu7K1d2iDKdE40PGskOZO7izdk9/acEyG5uCqAzR1xmTrnb7amu9kreBHvkJm+VY24FopNNZYVw70qa+l6JGjIOdVnKkja0wrwkQbch6SVw5j+BuKrPnQmqdSonmWjetV6wzqHorqUzVWh+y7ViSwPueelDmR728yf/eho/YxvjgZrmtTTGVe7DMW/zon4GPXS9/73vcyDj4VE2Mum7MXW2wxszuzSfLoo4+eFLnE8iv1pd+2NU8qHxGYagTkgK8IA1+nwasMPORphY2MvWsQI4J/erXsRGQT4wg7+tmBXExVjgf3LAM8pzdvvPHGgfdDi/6Q8l5luHeZW7u5Yu8ls5wfTJQook2S1c5tKNMphluLa4yT2il9LAq4WqCYqgw3dRWkFFkNLapiTgeHTgfGLuotR9YwHPDW3V18QxkD61RZrKxbTo2qu8D6kIWQM6LKWOpkGvlGzn2jaaivhhZqLCRxkJcl6476lJNITcaj4rsw+9znPjdwv1ms86eNOjQd7/ucm6w+w6l3HE9lydrFDGMcBcUIN+Th7+rm3zDCcwqgLFlRX0LyZBlbqpz8rmzkhdD1flhKy0FZJ+qOZSQIORT60J+aymedPtKWAx6ZoK39EzWWXIQ2ZcTIHt9o3VFXNo6kGE5DbRATRSglSpBrqyZOpjrtnaLH+fn3Of6FdK02rkIp45bimC3m06fc9DEW1ZEt3rn22mvztWZV4oT1aqutll8dgS5obTqsmuf8K7FSnJEp7WyNkbGn8ehvhLD1N5JZG4ZCG8IOOOCAgVPRFhdrg681T4bWIVVOBcokHD3Mi5vvqk7ax57gsr6pydiYYvjuS7cOjWmx9gYrdH2KzJf1p77WaCEGZRs5XL1DJ1JT1kxVG+JcWaErGtqwpQx7HdRXW3Mimw1FxVR1eKeo+/sHcSwbUp/zbooeOQpyzmb+BRdcsHQq7lLOrYKt0PKhgwcWw1j7KmWHxvWYg06MNUceeeSkyJMx6wDKtnRl69BDX3NPiEdVBJu683cfOmof44uT4bo2xRQ9xO8vbTjgY9dL1ma1WJu9taGLA5NcM1HU6/vQb6vWHfpdBKYzATngW3bAxygT1r2+KScPLYN72QnKFKdmsTMwQPvhMfm96vRzMY+QQlm8i9M9bynUZadQ/bpad2uWhXYuvm+1SeziMDSAhE67trFotJQB6mGdYra4lp1Q878ntEO7TNbrKkgpsmo9WxUCr/htljJWtbGgaHzwFwRlG1NSFouxE1Io/GxVmF1OshM+mGscSBggODHLYqYqWc7jKkdkH7JgGTFSFod8t7WZIXSftiU7sX2qSUSSqvZJ+d0am4ftgE8Z74c9N8W0N+M0O5IJdepSiLElU6FoMcV2jpWnUHvvueee0REVQv3swAMPnHQC1nf2VzlJrFPz1kaivvSnJvpISj+smpNSTplgUCNCkr9z3pXB3b6EeSwma9yrisjh617WJr3Qvccpc2GTNrB0JOZoDKHFsMJVfWkUT8D3rZuHNjN0fUowxTFbbMe+5KavsajueMJ7bC5kLLauk7LyZZxGh8QJzDgQk1L0diu/lHa25slYQzxlh+Yw30ES2hxjbZ7zv8nSk61x3FrLp6xhLEd/aH2eYkC22miYDvgYXYs6x+pCPNtkwz7vW5sn2nLA97VGazqux0b4C0UnjNks72SxifOkbAwb9jqor7a2oj3EbjaBnxVRybdl9TXvUp8UPXLYcp5iM43hHDMnxzxjHTwqkwlLhmLtmVb/DUVq8+tuRV+Muf7Q5cP4wwaSp556aiJra6zu066TOp7Vnb/70lH7GF9Cc0Gs3SqVub/Ojd0A0XS8sfS6Kruuqyty4vtC4POhD31o4HrBPvTbmDFIz4jAdCUgB3zLDngGOsLTsdgOJUtx5H5Xwl7HJGvhV7Zor2scsXZHYsDkBEDVTs7id1ihVCwlz+ISa3xuujuT+vq7BFM2RVjtFnKSxyqsZbKQknfKQiX0Hdbu07Lv6MPpmmJssb7LUnJi5S1VeWnaBn79CSN32GGHTbobL9aBGTPOWM/U+Y4+ZIE7f6+88sqBKseefncvWbtOQ4u8WMNTqD/5DqvYkwh12816L7RIiLkqoo16NBnv+56bLKN9bF/jzkzmbJeYV9iR7CfLEZpieC7mx05n/xSjFcIvdsORyzt0Ys/ajGVtEAoZd6xFY0jX6Et/aiKfdfuHNa7AAac5hhQrcXqVTVRcUeGf7Cw+bznVQydCq64V8ethOTNCp+hS5pCmbWBFldhtt93yDWexY+IoOuD7Hv+a6lp1+0OKY7ZYRl9y09dYVJefe49+jr7Lnx/lpyxvoqOwCWzFFVcsrULdNabLNKWdm+helMccxmkg/+T4Pvvsk7HhssjM2uQX6zSESTEx5zP3F5P1LVURpYrvW1FjQk6NugZ8V94wHfCx85G16T2kW1v6VspY35Rn0z4dej9lfm06rlt6sRXuto35qonzpIz1sNdBTeQgtq0tB2SqfYtNxIyHxeTbS/qad6lD7LfzbF9yHtrMEbNpy3G1Nm+1YTP05czS/csiqISYx27WbTJvW1ddxa6N3XdzHdwtt9wygYFv/cxnPjNgy25Sx5S5h0qkjmd155s+dNS+xhfXeHVtiqnMi30mhX+T8SZkW95rr70y/EQxyVqP+1cghTZxt6nfxtRVz4jAdCUgB3zLDngnSKHTP/z+i1/8IrvwwgsHZC50P1xIMI877rjsrrvuGlAmQkpeXeOItbgiTD4n5lKSdYLaUtpSFGq/fEtpTVXQzj///NxAVUxNFN8UJ3kKT54N5W2dcGvC1dXLUoDLnNV1FaQUWU151uJryUysASakJIWcl220gfuGUGSFqsVTqoxZz1tjQhWzrmXBUiRh4RtUq76ffE466aSB+9DIh2gdjHvF1LYiHwpLXlXnJr8P2/DUpE/0PTeF7lCbf/75sx133DGjD+AobZJCd9wxV7IomjFjRpPszQgPsYutYsHWqQnrhIe18z4UGt/aUBTSNfrSn5rIZ92GCoVArJufew/u++2336R7Vi2DoRWurqp8KxxyKIJQCteUZ606po7TTZxMVYys31P1CJdH3+NfU12rDhveSXHMFsvoS276Govq8vPfw+nM+M0pu8cffzw6W+6DZpMVfdpKTeUjpZ1T+7RVX8v5aq2drM3j5Me1MNtuu+2ka2SigQbWcKlOMQzfOBHYgFUc69kk77dVigE5to2rdH+XT0qbpTzr1zN2Y7S1hooN8erKbMozRVZSnk1Zo3XRby2ZsPp37Im+OjKUwmvY66CUuvrPxra1pV+nXnuGvBNm2q1zGHNYmxSjCfU174Z0g9B41JecW+2B0wznmb/5KtTuKXNhE9mx7LJVV0+EHK3cS827ZanJuG5dfZhqm+UUPZtI3MZ05seVVlppoF2a1DF27qk7ntWdb/rQUfsaX0LsxuEEfGx0nNBYZel0of5m9W0rUmmX+m2TsUnvisB0ICAHfMAB7xzixYWtEwgmbu7W5LTRZZddls2aNcs8VRAyblv3sXDSYM0115x0otUSQhQIQoyyq9ilsgmorvJpKSMpIatc3WInlCbK+9VXX52deeaZA7hYKLz61a8eOOkQ6tQwZUPDbbfdNvBIqpJXfLlvB3zIAduEq/ueVGd1105X6lVXrt03NeGSajhvUpYvs9ZihGdSN/H4skoduTOUtsY4i1OFflFcOFqnMKuMcF3LQij6xWc/+9kMB2lKshYr1hjQxUKtr5PnZeNy7EImhWmKoaFKlsoWr13OTZRrhVgrzr/UnUUORqmFF144GZFl3Chmgixj+Gdj2XLLLTfJmVpWYGjTzgc+8IH8zt+UlHINhb/AC22MSQm72Jf+1OaYHcu3Cwc8csl97tYGEesbY++pq9J1QpuKUrimPGsxTh2nx8UB37du3lTXipV//7m6xui+5Kavsaguv7L3MEazjuS0DBvMqhLRUtjEY90P31Q+Uto5tU9b32VFxmCMZH4tJiv0bfF3nA7rr79+HrKfcdNiE+IaCsvNCfbFFlssOlIB9gfsES6FotrUNeCX6YtN9LWUu8Jj1+Gx6zLrubIrxKw2bMqzqr/5v1Ne22u0LvqtJRPWibxY2SnT+WPlooz1KDrg227rWEd9qkzGzNcp7ZwytqfM8X3JedMIAPBMmQubtJflfIuJvmLNna985SuzN77xjaXVSWlbf23hRwzs6sBC3TpS39i5p+54Vne+6UNH7Wt8CbGLtVu13b4hp3qT8SZ02GPLLbeM1gm5agGfSDFZ43CX+m2TsUnvisB0ICAHfMABby3GQwLx5JNP5icn77333oFHrPDFobAfTYWtLwd8bCi44vfEhmNJUah9XtaJhqZMeb/pAq9JSKOy+qcoe024ujqkLiy6drpSryZKTmihE7tYTOHftKyiHITufY+9S8uXKTYYEY3joosuGjDipfSdKmZdy0Ls+BLzTZYD3hrz2lbkYxcQMd8Q+0zICFl2R3Js3jHPNRmX2hpXU2QHg/kRRxxRGubbfTdhwVdbbbWMcJwzZ86MPv3Agghjg7Xxz2fKyRM27VEGxv/U+aLqPuxQfrH32/K+dcetv1ECOeSO4uLmt9Dp6T71pybyGSP/1jNtOeAZTzjdsd1225Xe45w6r4e+i3YhKtPcuXMnHgk5NFK4pjwby7NMpxtnB3yXunlTXatuf6hrjO5Dbvoci+ryi32PNez111+f64FV11hwms/fzNNUPlLauYnu5XhYenRoA6u1uTvElRD2OOT5q7qmzYo+EtteZc+FjMJ1DfiurCZjY0qbpTzrc4hdl1nfMqoO+C7XaF30W2s9aNlnUjeMN5GLvnTjpv23q7ZuOh/GflfTclLaOKWsvuTcqn/stYaOccpcGNsu/nNWdLLY60Utp11MNIWUti3WN3ZMr8ui+F7dOpJHaj1Ty6ozf/elo6b0xS7aKdZ+lsq8Sg67cMBbmxnaYBay03al37ZRZ+UhAlOZgBzwAQd8quPVUmgQHH9HYehUdFMh68sBn8olpJhYyl6TSbwtw7XfDnW+t0qh23rrrTP+miQWagcffPCkewytU7RNuLo6Yiw69NBDB5y0hAgmPLcVWqtrpyv16mtRZbVTqrLdRhsQ8eLwww9v7d536nTyySfXdrw7LqPogI9ZEFrtajkXN9544+wtb3nLwONtK/KxC4gmY0aMsZJnyu5IbrP8Jn2iCf+qRVWZIYJ+/61vfSu76aabolHMM888eSQW/mLC1D/yyCPZCSeckPG/sYkIOuganMBPGa9S7iZ0+VrjLuUThtD/PuvOeP+EnuWICF0f06f+1EQ+Y9vNf86Sa8YG7oCv2pTBhgxOZOIEWmaZZaJkrc1vtOr+7ne/O1trrbUGPjOlzJRnLeap40QTJ1OdNk/VI1wZqd8VqltoExbhDosOxKa6Vh02vFPXGN2H3PQ5FtXlV+c9Nk2dddZZ2QMPPGC+bp2SayofKe3chuxbDngrRKcDgFGUeb940ryKLRugiILHWGwli1lVnjG/ywF/THbfffdNoLJ0a+bSz33ucxknxVyKDRHrnq/jEIlpv+IzXa/Ruui31nrQ6rMph1xg0ka/j9WNea6vdZCrU5dt3XQ+jJXbpuWktHFKEr0mfwAAIABJREFUWX3J+W9/+9vsRz/60QCuVBtiylwY2y7+c1ZECsY/ru2rWmewxjv66KMnRRatiqaW0rbF+tbVkeuwqVtHykqtZ2pZdeabvnTUlL5Yp138d+ral1OZV8lhFw54i2UbzMrstF3ot23UWXmIwFQmIAd8Sw54hMRSvnxjc5cTYtt3wFuT1TbbbJNx32tKsnbhWYviJpN4Vw74t771rdlGG22U8rkDz1rhmqocljGFhcKmWTLQhKurC87fww47bMAAVXZfVF0FKWWhlPKsxbQJl1Rlu0lZTrk/8sgjJxlF6977bjmai4zIl1O1jF+E1WRRxv/ec889k05IVclz17IQCkGPgS0lJCjfzx13p5xyyoC4xBqUYhfaqbITMx7UeYZ6+KHdyCfVMFanbN5p0if6npv8b8TAe8EFF2Q33HBD9OdztzYGDsLLxiSc/L/85S8HThVXvUf4+z333HOS3If0jo997GPZsssuW5XtwO+WwzwU9pYXrf7/8Y9/fOLU/nXXXZedfvrpA2WEjDl96k9N5DMJaOHhNk7QpJRtfSMOfNonNVmn3KwxMYVryrNWfVMNLuPsgO9SN2+qa6XKknu+rjG6D7npcyyqy6/Je7Nnz85+8IMfTAp7+cIXvjA78MADB+aYpvKR0s6pfTpW9y9zwDsdnHDvRIziztPYFLoapysHPO1z0EEH6Q74/20gy9ZgsWetwJqB6DsxqY5DJCZf90wfa7Qu+m3semn77bfPttpqq2gkbfR7q7Bhr4OoU9dt3XQ+jG2kpuWktHFKWX3JuRVB701velO22WabxSKsvekwtgDk/fjjj8+v3GwzVUVhTGnbYr36tJfUraPTD445pnrzl/u21LLqzDd96agpfbENmatrU0xlXiWH4+SADx1qcN+IrLSp37bRzspDBKYyATngW3TAW+FW/ZOYoQkR5QWHFyfG6iR25nOqmsW3n+oqn9ZkVSfMpWWwt06oNpnErbpyKo87/ax7q2MY43TcYIMNgicYYvKwTlrgJNl7772jwxJb5XB/I7tQkSeXQqd+m3B1eVthccpCa9VVkFJkNeVZi2ETLqmLgiZlUfc2730PRevAUIW8E9KaO6atyAZ33nlnvngrplF0wJc5BMv6rbVhZqreAQ8HDOxXXnnlABJObXHfVN2EcXrOnDkTBnrGUZzOM2bMGMiySZ/oe24KsWDeveWWW/KNG4yRZeF7yQPjLvfoLrLIItF4CQ+MM54yMNQ98cQTpe8y733iE58YMCSHTrrWuW4g9b43a64q3hlIFA7ydMly8BQXib6Rg9+60J+ayGd043oPWnJdNb7WLYv3rG9MDZlJPpYRW3fAV7dMqh7hcux7/Guqa1WTsJ9IccwWc2jad2MMdcNYy9XlWPe9K664Ijv77LMnve5vkGoqHyntHNM2Vd9rhd2Muf/W5cs8z+Y75i0cGU8//XRpkVYUpZADHt0r1glsFTrffPNlzK9+NJo6Bvxi/k02J6W0Wcqz/vfHjqdWBDk2SBL5w7KhWJyb8iwTmL7WaF3029gQ9Km2pCZyUTUeDHMd1EdbN50Pq/i535uWk9LGKWX1JefWIayUeSWkk8du7o9pJ+6Y5jBN0XYY817VM9aVq8V3Utq2+F7smF5Vv5jf69bRrYHGxQHf9no5pS/GtEPVM3Xty223b18OePoWERSrolOEuGGnWn755YMREv332tBvq9pQv4vAdCcgB3yLDvgYJS90GrxOKNhY4Y2pl5WX5Yyq45yJLb/JJG6dvnrb296Wh24dZsIZhbJbnDgxTOMgWWKJJWpXzVIkQjvcmnB1FbR2aJc5BuoqSLGyQr1SnrVAN+GSuihoUhaGvm9/+9uTPqFqR2NIuCyjKgrevvvum4cwLkt1vqNrWbA2+JQ58cq+z9rBPpUd8JbBoCyyRcyAZZ1othYqdWTJld/33BTz3TzDQodNKtylW3QqF99vyhdj/4033phdfPHFA6FWi2VY96z70Q6YhziRz4nnlJQ6F1jOWbdB5plnnskOOeSQgfnRcla4+vWpPzWRzxSexWf7dsBbmylWXXXVbPfdd0/6hNB82DQiT9M2SDW4NHEyJQH734dT9YhhjX9Nda06bHgnxTFbLKMPuelzLErhR59m05NLjPNE8eIqlNTEN1qRl3ydqKl8pLRzap+2vtnK453vfGe27rrrpiLKnydC2LXXXpufji+GNS9m5m9aiN2YXqtCxktNHcZNxsaUNkt51v/M2PE0Zb4K8W/Ks6xd+1qjddFvLbuAtSZgs/fOO+8cLd5N5KKqkGGug/po69QDFFW8Qr/3Me+6slPK6kvOU9dGFseUubBOO1k2jjr5WO+Unfav239DepZ13WbT76hbR8qNnXtcHVPLqjPf9KWj9jW+hNjFXuGYyrwoTyn8m4w3FkuuceM6t2GlOvrtsOqqckVgXAjIAd+iA95ytlqOh+9973vZNddcMyAjXYb9rTsZWKe36zj97r777uwrX/nKwPdaJ1RTFGq/g1kLvC5PjsV2cEsB4t3iCcDYvNxz1r26/BYKl9+EqyvTWiTqBHx8uKm6bdD2ve/IoxV+7L3vfW+2+uqrV4pine/o2gFvGYnrbHIhn5NOOik/ZVxMlmG2bUU+dgFR2UCJDxBKHcdsMdVhV3zfOk1ijcV1ZMmV0/fclIg1fxx94LTTTssd8j5fIqAQCaVpmjt3bsYJck7JFxMbanBsv+AFL5j4Z6td6lyx8utf/zoPK19MVaemfQOnk7EHH3ww++Y3vzmRFf9exaYv/amJfNZt174d8MjoF7/4xYGrZUIhjMu+iVNcyFvxJCgnMHHA+9EeUrimPGvVL3WcbuJkqtPmqUa7YY1/ddcQdZgU36lrjO5Lbvoai2I5Ik/050ceeWTglSbry+9+97u5c7mYxt0Bb82FbZ0yDIXuX2GFFbI99thjIrIU67gvfOELA+Hsu9QDUwzIlrw1GRtTxuGUZ/16xo6nPHfccccNXO+Tqvc25Rnq032u0ZqO67HjrPVcqi2piVxUjZ/DWgf11dbWFYJ1o8SVsYyVh1AeKW2cUlZfcm454KtCs/ss6uo8VTLO78w5Bx98cHCTWEweZc+kXEtJPrFz7ve///2MebWYUiNoxHxbivzVnXvce6ll1Z1v+tBR+xpfQuxi9aZU5sU2TuHfZLwhQsURRxwxsCYPnbSPkem2n4nVb9suV/mJwFQjIAd8iw54S/mywoJbu23rnDqKFca6k4E1EWDY5/4/wtzFJkt5sk65pSjUftn3339/9qUvfWngn+uego39rtjnuMf3/PPPH3jccpDE5sfpx29961sDj4eM3TzUhCvvW4pHlfLctdOV8uvKtQPXhEusoadJWaHTR6mGIl+J9E/CIouEol5wwQUrRbAOsz5kwTISv+pVr8re8IY3VH6Te8BaRNCvCEvps2lbkY9dQER/TOSDyNjnP//5SXealp1CLss6ZXNQHVlyZfc5NxG9hBDwtBEn3EmE1OeahqoED+al4olEa+zkNBw8KIM2IWGwX2ihhaqKyGDBKUU/yop/+vh3v/tddsYZZwzkx+l3TsFb101YBYfkhd3Z7NIOJatvbbvttnnI/qJhJcYo2Jf+1EQ+Kxst8EDfDvhQf8VRtOKKK0Z/hrUBMmSMS+Ga8qxV2dRxuomTKRpW4cFUPWIY418bulYdNrxT1xjdl9z0NRbF8kOefP2Od+tstHJlWus333BuneaOGctdGdbaOWSct/p0ijHeCj9ubfxiTfnnP/85nxvRA5n711xzzajw8KEoQOiSxfDy/vUr8KgTZS5GPlIMyFZ+TcbGlHE45Vm/ninjqVUOdzVzijMmNeUZKsPqw12t0fpaQ1uHU1JtSU3koqo9h7UO6qutLcdrmc3I4sW4ed55502sgRgPiRjCOsWlvubdkG4QOnTTl5xb5VSFZvdZp8yFVXLt/261DzZq/8qyqnyZE/nWww8/fNK68+Mf/3h+naqfmvRfS8+q2vTtl8+mfU4XP//5z89/IiLQNttsM3BVS5M6psw9lJ9aVt35pg8dta/xxbVpXZuixTw28lEK/ybjTUg/DfWrqr4a+r0P/bZu3fSeCEwHAnLAt+iAt5xA/q53hMpyFqPQ1BlgmRSqjOd1J4PQoiTFQGCVDQM/HF+qQu13ThSAgw46aNJdfCl1dXmysGhyB59fN8v5wDOpIdh4J2QwR8723HNPc8yylO4U5TV0Z5TVhk0VpBRZTXnWAtNksZiqbNcpyzJ88h1Nrlaw6p1iCKkTaaKuspzSvla9UjfgYFz41a9+NSAqLCRxUPr3aaYunoqZpspO14qIdaI5dH9zVV2sk+mhDSN1+oQrv8+5yapniuMapzfO72LynQuWPL32ta/NcFJXJVhwqqF4Ct7a0GFtWkjVO+64447shBNOGKhSjIGJOp544onZbbfdNvFucbOB+8fXve51uVGkLPWlPzWRz6o2C/3etwOeelgnJFZeeeVcR4tJoVNcoSg/KVxTnrXqmjpOW3NOiq4Uw6uNuaDP8Y/6pszFqQzKnrfaP+Y0d19y09dYlMLUup4FZzgbslLXNcjZUUcdlf31r38dqIKvg1oRMFL0LyvCVooDfpNNNsne/OY3R2GyQnz6Gy1D3/3hD384mzFjRmU5bEggIojbTMcL1ikmyziews1VJGbNaumdKZskmoyNKeNwyrN+Q6To1paumsKetfihhx6aPfHEExPVaOOkWp9rtKbjeuw4G5qvUjYGNZGLyg6bZdkw1kF9trW12SdG33bsLN3fH3dj5SFF/w3NAyll9Snn1pUtKXbIyy+/PDvnnHNK14sx8mw9c+qpp2aMe8XkX1eWkjdXI3JFYjGFNu836b+WnpVyiMnqZ9bhiiZ1TJl74JVaVt35uy8dtY/xxclZXZsiVwRxBUMxxfZNy/bexR3w1M1iWeeQJnX2bZfk35d+mzKW6FkRmG4E5IBvyQFvLeoRJssIGRr8Qs4eSyjJ46tf/Wr2wAMPZB/96EczFtKh1ET5tBYlMQZ3V5dzzz03mzVr1kDVQovcFIXa+lbrHnjqyqkDJsqYxGn1Cy64IHvf+96XMeG1lay6kff222+fbbXVVlHF0Obf+MY3sjlz5gw8X+VEsbim7Ki3lPYqw42lIMVsMEmR1ZRnLcBN5C1V2U4ty3Io8w1Nr1UI1bsq7DNlY1QkvCn3NhdTVZ36kAVr1yh1jD0FHwr1H1LOUxdPRV6pshM1ODR4KLRJij6+3377TewYryoiFN6ujZOwVtl9zU3W6b6UeSXGAf/HP/4xO+WUUwY+M/au+JAD3j8BbznBKTBW7+B9y7gU66wNjWnuo5nHPvnJT2Z8d1nqS39KHbOr+kfM78NwwFtXBNEW73//+zPatipZ7Vqmk6RwTXnWqmfqOG2NhXUMH1XM3O9N5oK+xj/q2lTXiuXhP2e1f9k9o+79vuSmr7EohZ/Vn3m/jqE9tKHO1xctOabMsk267puQLRyZvl6Z4oCPubqE8kJzmBUO21qzxTIMOeD9E/CWbpHaVk4vX3755fN1a2iThdVGKQ7nJmNjyjic8qzfL1LGUzaNsHHRl7utt946468q/fSnP81+85vfDDzWlQM+Vr5T12hNx/WUcdba4DzvvPPmByfcqdQQ81A/iQ1hXdWWoTmOf+9yHdTnetxaYzBW0Ac4DVyVLKeQH3kkRR6a6mspZfUp51bES+ScyKHFK8Gs7+9Szq28q2yHVTJhtUGoTzcd1621Z+wGEnSiY489dmBDnGXDbFrHY46Jv5Yytay683dfOmof44uTx7o2RSu6RKydxerXXTngLZZ8e+xVoTzrvjWkz/Sh31aNH/pdBKYzATngAw742JB2TG6XXnppxqkDP5WFig4ZoznJ/MEPfrD0pILviKUcQsASHs9KTZTPkHOGief//b//VxqK3pqwqF/IqZWiUFvfGTppjkJIiKWyTQrkh+OdP5de/epXZ69//esrIwzEDCAhByHvxpTD+9xPzS5kP1Wd0LK4xi4srdM0vAuX17zmNcFPt5TLmN3uKbKa8qxV0SbylmLooeyUsqyTqq696pxiKn57yFC6+OKLl4Yho299+ctfHjjt4fJNdcDzXtuyQJ6WgYd/Jww9jvhQIjwii7vi/cU8W2YcSl08VbVBVQh65If7vjFUcaccIdDbTKGxGrlggxeG2rLE6WvGp3vvvXfSY6FTYyl9InZe47m25ybrrlbK4Q73vfbay9xh7OobMoj6C6lQn4/ZQALHr3/96wPGhdAGAesUC3XFyUidrN3S/M648bWvfS27/fbbB5oi1jDMS76jxT8BH7sRgLz60J+aymed/jkMBzxte/zxx2d33XXXpLYlqk7ZiU9L9sgkNSJPaA5p2gap47SlUzD24SRIPT0c0/6pekQxzz5186a6VgyLWB0t5u7gPuWmj7EohV9IxyMPTiyygSE0zhfLQd9gk3fxahM3v/qOZMr079Tm2aoxPfQe76Y44Hme/ol+HFrnhTYw86515YZ1ZUvsxqSUaEqhSFesC7fbbrvSpkd35coB9AzSAgsskH/LkksuOem90Fjjb9QLFdhkbEwZh1Oe9euaOp7+4Ac/yK688spJn7zTTjtlm266aZD9VVddlZ111lmTfu/KAU9BXazRmo7rKeNsyD7Dd+27775BJzzjD1E4uK7IT2064Mm773VQn+vxUPTEKv4hLlbkvBR5sDpXSt9PKUtynmVWtJVY52NoIAxturfs5ylta5Vnzcc8t/POO+fRREOJufGwww6bZN+xnPdN6pg696SW1WT+7kNH7WN8cW1c174csn9UObZDByy7csDT1tbVkOif73nPezLWQGWJ+nKgg3xIrMd33333gY1Wfem3pRXVjyIwjQnIAR9wwG+++eb5AszfHY2ssIsRZ80tt9ySXXLJJdlTTz1lilDZPboMjNZdfWQ0//zzZ9xLssoqqwzkyzuE+zn77LMHws3yEHeyYyS0DCtNlU/rpA1lUhaOf38ywBlz5pln5vfm+qns5HSKQh3qs6GT5kxcOP65481nhKGJhfh99903kC3vYGiKuYc3ZgwJTeKuzdmphiHandYnrOCDDz6YEZ7xsssum7h7q1hWzA7ykAPelYsCu/rqqw9sNEC+uVLBasOYkOVWO/BdH/vYx7KFF144/wQrbGKKrKY8a7VPE3lLVbZjy0KJPeKII0xjA4Y17p3m5EZKwihXTJbyyu88R3hXTj26ay24A/Oiiy6aFEK7mF+VQbwPWaA+ZZtcqCPf5u/0v/7663M5d3d7F7+rbBNW6uKpmG+q7FgG2pgwvCkyEjoZRh7IApsY2OjjRxLBqMYGNE4COWW/WC73gjNHtN3/XH59zU2W8YI6MJbRFtZ92Yydp5122iQHBuPn5z73uUkGR6KboFP4CT2A8LqLLrrowE/IO/MCsuizDzlAeY6NEuyO9hOGuN122y1bYoklBn5iXvzmN7+ZPfLII5PeSb1Gxbqmx2Uac7LVPduH/hQ7Zqf0s6pnh+GAp06hU7P8xpUAbLYr6k3wZ7MiBms/Vd0tmsI15VmLbeo4HTqBVDxFEBPuuaqdi3KccmrGz7ev8a+prhXLw3/O0pmZj4oRqhgH/ROUfcpNH2NRKj8iox199NGmXgM/+vSGG25orm1YD51//vn5falWCm2gDhl5ccIzrxTnL+QJAyCO6tD6OdUB73QV+irrd9bELjGHfec735kUSp/fQ06I0LVmvLPlllvmm5D9E404xH/2s5+Z+nJo03JozKEcNvnBwY8Kg10CvQt+/ty/9tprZ+iufgqdhEPfL56c5znrWrsmY2PKOJzyrPWNKeNp6Ho18qV/oJMU25irGAhhy7rBSm044Mm3rzVa03E9dZwN6X/YMRgjVlpppQmszLOMEURR9DcBuYfadsAPYx3UV1vDLOTEtPjzPOs7bGPWXGA5MFPlwe9DKX0/paxRknPWw0XbLnLO3AnnruQ8NPZXHaSJ0TusQzrW+jOlba1yQw7e0FjNN19zzTUZ9hPfvhOyYTapY6pdJ7WsJvN3Xzpq1+OLk4u6NsXQYQrnH0BvLOo+99xzT34tpX/NgqtHVw548g+dgnfyTvTcoo7rxmv0T+TeT77NsC/9NmYM0TMiMB0JyAEfcMA3FYaYO/dY/HHyMqR04YjHsI/TCEcsJ5QsJ0fVKbSmyidl+ve3FvlQT07QUU8cdtYpbZ4viwjA7ykKdah9mFTYLY0BykrUgbpS58cffzxn6p98de9x+oBTCG2m0A7rYhnUEYNilaOV57ifmvuIy1KZA969R3mEMORk7V/+8pdgG/J8zJ05VuhKVxbGJAxVfB8bHBZccMGJ6qfIasqzFp8m8paqbMeWVbZJo44cIiP+CZfQyTmXv3U3c1nZVUanPmTB1S+0w9WNPxg06S8w4D5qxgAr1TnVH2sMSpGdUHjWshOmdeSEdyiLzR/FOy39vBg3cTrjZMM4U/YscvHpT386eLIltk+UfU9fc1PZApb6wYXxkwURYxsnxa1NHTwbCpvHe+zUD+kDOMiRXQzCjNE4TUNzXNnJZdqZ3dWheY9yMIRSD8pgTrdSVfvGjrk8l3Ilisu3a/2pDflM7YvDcsBTTwwNOHRCMoXeRN9nzGSeCsm3fz+0n18K15RnrXrXMXJZoS7Jm77NaXjkrmxzbUqbp8wFVr59jX9Nda0UJsVny8ZE1liMUcxBGLXZ7OVS33LT9VhUh58VbjM0n7N2wxGOg9FaY7r30DvYCGo5aMs2QPI+8wqOniq9wZVVxwFf/D7kg83TyJC1eYxnq9bOZbor7y+zzDL5KX/GQpz8zMtWYn5jg3woklDV9Sywe9nLXpaXw52uoTkZvqypQuWUbVCnDNbNjPH777//pI3qZc7JqrExZRxOedZnXWc8DUXOcnnTvrQfbEI6k3u2ai0U24/7WqM1HddTx9nQesZxQY6wD6BjMKZWpdg1V1U+xd/7Xgf11dZ8I/2Dk5GhzVX0fWyO8OcvNM6EIpukyoPfLil9P6WsvuU8FPlsWHLO3MSBr2Kq2igb22esO8atvFPaNlR22UZhZ9ulbDaola3BQyeem9Qxde6pU1aT+bsPHbXr8cXJRV2bIu9zWITrY6yEbcXZB6t0Yd7v0gFP/qHoSK7u6ITobYxvRJ8M6blssuRKOV9v70u/jR1L9JwITCcCcsB34IDHSMHdd1X3WiFoDPKEdrZO2scKom988t9rqnw6xd0KQRtbRwZ+djhz0jqUUhTqsnIxBLFh4M4774yt3qTn2Am344471n6/7EV20F944YWN8oYnVxUUd4yncK1beFW4e5dvKDRVsdxY53BXSk4TeUtVtmPLitkskdJ2odDm7Oj89re/nZJV8FmMU5/97GdzJ6SV+pCFYrlNNzHEhBavs3hydUyRHTapHHLIIZMMf/QJPwxsG43JXMFCPcb4VVYeixicwGWh62P7RNV3wbPruYk6xBjmqurKyQdCgVkODN617qqrytP/PWbjGE4JNlvU1TtCIe6r6hoaC+puKOlSf2pLPquYFH8fpgOeejTVTWKvTCAKQzGNSgh66kTEIaJMlaWqDVqxbZ4yF4Ty7GP8a2MNEcvEf+7UU0/NMBSVJd8R07Tv1pnfuxyL6rJjQyJrodBmmZR80Yu4TqbsKoarr746j37WRmrqgI+pQ9VmIfLgpPmPf/zjmOzMZ5jrq67y4MWmOjntst9++2WLLLJIsK7IKBuMylKZbll3bEzpTynP+t9RZzzlHcaYG2+8sXYbuxfbcsC3IQ/Fjwmt0ZqO63XGWWSQNUZoo2lKI3ThgKf8PtdBfbW144q8c7VI6KBMFX82NjHOWPbNOvJQLC+l76eUNQw5b2Mt59g0lXOiSMyaNWugaZnP995778ZXbIY2ZvkbzVPatkwGm9p3iCbHVTxWalLH1LmnTllN5+8+dNQuxxfXZnVtirxfFkmhauzzf+/KNl0sJ3QNbGxd2SxF5NmQ3t6XfhtbXz0nAtOFgBzwJaHgU4WA3fZM7tzRm5JYiBCq1gr3XZYPpxYIHWeFvy2+F1I+Ux04TKxMBgzYKQkuON8Jn12WUhTqmPL9O91j3sFYQmgXQgx2mQjz+L3vfS94Ur+sbMJpc4e2H1o89I7FldNC7Da37r8L5UNIPsoNOY/896p211nO4RRZtUIipjgmm8ibdSLW2lDgmMSW1YUDPnTHIwY/xp2yE0/FNmWn5a677pqdcMIJk8KGVm0C6loWfNljVzZOWa7DSElcO8LGm6o7Uussnlw9UmQndKqMHa1s8uoiUT/ut8SYnppcKK8tttii8tXYPlGZ0f+e7OhybnJ1oD1wHtYxXm211VbZG9/4xsrxk0Uyfczd6xrz/TwDe8KMrbvuulGvcJqLsPepG9XQN+jvsfOPXxlrQVl23UPVx3SlP7Upn1Xf4H4ftgOeelx77bW5bhI7LzjZw5lVdhdj6lzI803boM44XRXtgnq16YD3r6Iq0yNCctS1bt5U14qVf+u5qsggvDMKDnjq0dVY1IRf2ZVgMfkij9yJHTJa+3lcfvnl2TnnnBOTdf4Mp7bJm+sUiinWAY9hkTukzzjjjIx1VWwqM8T7eXBCnfDZKWMieXCilJNH1p3sVj3Z+IhzLHSSKfRtnBpmc0TMnGw5Y4r5ll0TV3dsTBmHU571eaTo1sV3eY/2pZ1jEn2CtfDs2bMHdME2HfDUo+s1WtNxve78jHxz8CRWx0UmuVqCMN3FPtjUMVnW1n2tg1wdum5rX94ZBxirUxJRkLDlhZw5deXB1SGl76eUNSw5xwnPWi52swlOcWyPjEUxc2FM24U28cdsPovJn2esU8W+LS6lbavK5UT/8ccfn7SBHJsOJ9+R4VBqUsfUuaduWU3mb767Dx0VFl2ML8V2q2NTdO9jZz722GPNK4lCssHhMyLmYp9xKTTfNx1v/DqErjOs6ifYgpgjq+yZfenHzcBWAAAgAElEQVS3VfXV7yIwnQjIAd/CblAM0hgQZsyY0Uh2MOpjnK4yIuAIw8FBmVUDKxWywn6F7r2L+QAmoJ///Of5qZQygwRlcMdQMTRkWf5WeKHUO2b9/DHe/ehHPwre2eae5/QuDmZCzodO8sawSX1mzpw5eehXwmGXJXYbr7feenn9aP+UVLZQ4TeMZaGQ/ZRDO+KULN5bFVs+Ms39wdY9j6ET8IceeuiAYh0Kd2aFUobNJz/5yah+YXGhX+2www6Vn2ft8iwLo2yFRrfKatsBXxVmDCccY07ZRgw2+nCqdrPNNsudfJyo8u+QZizCoFmWupQFq1zaCAPDxRdfXHqim2+i73MvKpuFYpJ1926sE5F6sXhEmXep7ESxv0OVZwkDS8jzLhPGYMYmlPOq0JuMmRgOOAFbdkKuWN8uxvuu5iafM7IMG+5sL5sDkS3msG233TZatiiLPHGEXnTRRXnI2bLk2DM3xOgDfl7MQZx8rtI7GP/5DoxETRLfg9PRccMBc+CBB066Tze1jLb1py7ks+qbrCtqYuekqrxTfqe/UxfGz7K+j+whd/T9WNmLnQupb9M2sMILh8JPFvkgm5zk5U5DK4XuWU5h7Pq5NRdwdUfxap7YfLsa/ywjboquFVv/0HPo8SeffHIe5ttKviNmWHLj6tb2WNSUH+/DEIchul5MhBv0fjaNoRvF9m1XT+SQ/lPUcfxvINwneXOlFe1FPyimkD7l615FHZfvo8/zraGEAR4d379XvYqxu3f9sssuK82ffMgbfZKNOnVSzHeQLzogjsnUtdkll1ySh2G1dJcqJ3KdsdEah3HkWYcV+tSt/bbh3lWiHZSth7H37LzzzhlOYfSWYhShKnZ1ZKHLNVrTcT1lLve/PWbTWFG3JYoH1zgUnZmxa6463N07Xa+DinXrsq0tBsyn559/fh79oWwds9pqq+W2PK7cKEt9zrspsjdMOadNsZdyAj3E2NlYiLxpXQXVZKOJ1SahO9Dr9hNrk6Rve2oyrlv1giW2EfItm+9T1ihN6phq10mZE/3vbzJ/96mjtj2++BxSbYrF92kvbIOMf2URoojmyMEJdCzsFsU1SGizYtPxxpJ35j3GBupcVl9sTqxP0T9TdNw+9du644zeE4GpRGDaO+BHsTE5scDEwn1yhPDlpDL/xmDKZBCzy72P72ICo44Y1Lkviv/GqEIIPE67j0o9YcGExUk/7klhIoMlu7CZQJdddtn8f4eZqB91g2fx1C4scUBzN3vsyXP/O2J2Cj/00EP5nUkosjj7+XPtiFGhSUIuqMM999yTO+eQafddTfNuUi+9+38Eiv3DLRJZFNI3+Ksre5bRZRiywI5U5A9jijOY4eCgb3E6qa3v60qmGBPoo9STOSDVIN60XpTNOM/4wOICeaEvL7rooiMxflpy1sfcBAfK4c/NgdSFOZs5sA3ZwoDDXYw4NYpzA5tFcIbTBm0k+gXlFOcgxmrmSr4l5kqdNurRNI9x0Z+afmdf7zNmYnRwfR85QPZGQW/qmgHfziYb+gbfTb/G8cy8Mcr9YZx085Q2RA7Z/OfWGm4OZwwcxTl8VMei4pzCfM4f6yI33re1zqT/sK7g3ne3rqDNyJ81TVeJsQrHgxuzWJcyj+GwbqPfki/6UFGf5FuWWGKJfFxsa12D3oUtAH6smRiHkHNXTpNvIS8czpSBLoejgrENnaXs6iDXZuM6NsbInC8/9A3GGK58c22bEq0tpsyqZ/pao1XVo+3fkUPWhOidyCEy3ccYUec7+loH9d3W1jqGMaCNcaYO56n4DjoLc5JbX7k1NPc48+f0l7ono6cis9hv8ufj6bBGaTp/O7Z96Khdji9N7cu8j47KZlF3eMTpwazzYnShWDlt6zl8BRyY4GAbOhv6If6WtuyZfem3bfFQPiIwjgTkgB/HVlOdRSCBQIwDPiE7PSoCIiACIiACIiACIiACIiACIiAC04oAGxAOO+ywgVOtTSILTit4+lgREAGTAOHniX5WTKFoIUIoAiIgAiIgAiIwfgTkgB+/NlONRSCJgBzwSbj0sAiIgAiIgAiIgAiIgAiIgAiIwBQmwFUrRBMiekFs4j5y/+ourhzYZZddYrPQcyIgAlOUAFH3CDv/2te+Njo6DydZ2dRTDDHNyfj9998/j4CiJAIiIAIiIAIiMP4E5IAf/zbUF4hAKQE54CUgIiACIiACIiACIiACIiACIiACIpBlV199dXbmmWfm1zrtvffe+XU7VYnrB7gP1r/Teaeddso23XTTqtf1uwiIwBQm8O9//zs74ogj8us9uI+ZTTkxV+Sceuqp2R/+8IcBMoTAPvDAA1u5OmUKI9eniYAIiIAIiMDYEJADfmyaShUVgXoE5ICvx01viYAIiIAIiIAIiIAIiIAIiIAITB0Ct956a3biiSdOfBBOsh122CHbfPPNgx85Z86c7JRTThk4pcrDcpRNHbnQl4hAXQJsyvna176W3yvtEncz77777tnCCy9sZvvPf/4z+853vpPdeOONk37Xpp66LaH3REAEREAERGA0CcgBP5rtolqJQGsE5IBvDaUyEgEREAEREAEREAEREAEREAERGFMCOMpuu+22SbVfaKGFsq233jpbZZVVsvnmmy93tt9zzz3Z+eefn911113m177jHe/I1l9//TEloWqLgAi0QeC+++7Lo2P4ic09G2ywQbbhhhtmiy++eH6i/bHHHsuuueaa7OKLL560oYf3X/SiF2UHHHBA9rznPa+NqikPERABERABERCBESAgB/wINIKqIAJdEpADvku6ylsEREAEREAEREAEREAEREAERGAcCHDy9Itf/GL2+OOPN6ruy1/+8my33XZrlIdeFgERmBoELr/88uycc85p9DE47PfZZ59s6aWXbpSPXhYBERABERABERgtAnLAj1Z7qDYi0DoBOeBbR6oMRUAEREAEREAEREAEREAEREAExpAATvjjjjsuu/fee2vVfpNNNskIEx1zx3OtAvSSCIjA2BG46qqrsrPOOqtWveedd95s7733zpZccsla7+slERABERABERCB0SUgB/zoto1qJgKtELj55puzk08+eSCvtddeO3vXu97VSv7KRAREQAREQAREQAREQAREQAREQATGhQD3Ns+aNSs777zzsqeeeiqq2oSp32WXXbIVVlgh6nk9JAIiML0IPPzww/lJeGxwsWnTTTfNdtxxx+y5z31u7Ct6TgREQAREQAREYIwIyAE/Ro2lqopAHQIPPfRQdvrpp08o9Oz4X3fddbNXvvKVdbLTOyIgAiIgAiIgAiIgAiIgAiIgAiIwJQjMnTs3u/baa7Nbbrkle+SRR7Knn3564rvmn3/+bMUVV8w222yzbObMmVPie/URIiAC3RJ48sknsxtuuCG77rrrMu6I/9vf/pax6YdE5IyllloqW2eddTKc7/PNN1+3lVHuIiACIiACIiACQyUgB/xQ8atwERABERABERABERABERABERABERABERABERABERABERABERABERABERCBqUJADvip0pL6DhEQAREQAREQAREQAREQAREQAREQAREQAREQAREQAREQAREQAREQAREQgaESkAN+qPhVuAiIgAiIgAiIgAiIgAiIgAiIgAiIgAiIgAiIgAiIgAiIgAiIgAiIgAiIwFQhIAf8VGlJfYcIiIAIiIAIiIAIiIAIiIAIiIAIiIAIiIAIiIAIiIAIiIAIiIAIiIAIiMBQCcgBP1T8KlwEREAEREAEREAEREAEREAEREAEREAEREAEREAEREAEREAEREAEREAERGCqEJADfqq0pL5DBERABERABERABERABERABERABERABERABERABERABERABERABERABERgqATkgB8qfhUuAiIgAiIgAiIgAiIgAiIgAiIgAiIgAiIgAiIgAiIgAiIgAiIgAiIgAiIwVQjIAT9VWlLfIQIiIAIiIAIiIAIiIAIiIAIiIAIiIAIiIAIiIAIiIAIiIAIiIAIiIAIiMFQCcsAPFb8KFwEREAEREAEREAEREAEREAEREAEREAEREAEREAEREAEREAEREAEREAERmCoE5ICfKi2p7xABERABERABERABERABERABERABERABERABERABERABERABERABERABERgqATngh4pfhYuACIiACIiACIiACIiACIiACIiACIiACIiACIiACIiACIiACIiACIiACEwVAnLAT5WW1HeIgAiIgAiIgAiIgAiIgAiIgAiIgAiIgAiIgAiIgAiIgAiIgAiIgAiIgAgMlYAc8EPFr8JFQAREQAREQAREQAREQAREQAREQAREQAREQAREQAREQAREQAREQAREQASmCgE54KdKS+o7REAEREAEREAEREAEREAEREAEREAEREAEREAEREAEREAEREAEREAEREAEhkpADvih4lfhIiACIiACIiACIiACIiACIiACIiACIiACIiACIiACIiACIiACIiACIiACU4WAHPBTpSX1HSIgAiIgAiIgAiIgAiIgAiIgAiIgAiIgAiIgAiIgAiIgAiIgAiIgAiIgAkMlIAf8UPGrcBEQAREQAREQAREQAREQAREQAREQAREQARHoh8Bdd92VLbDAAtliiy3WT4EqRQREQASmEYEnn3wyu//++7MVV1xxGn21PlUEREAERMAiIAe85EIEREAEREAEREAEREAEREAEREAEREAEREAEpjCBZ599Nrvqqquyxx9/PFt00UWzdddddwp/rT5NBERABIZD4I9//GN27733Zi984QuzjTbaKHv+858/nIqoVBEQAREQgaETkAN+6E2gCoiACIwKgaeffjq7+eabs4cffjj717/+lT3nOc/J/+abb75sww03zJ773OeOSlVbrcctt9ySsUOXxDeuscYa2fOe97xWy1BmIjAVCWC8vPXWW/NPw6C5+OKLZy996UuH9qnqy0NDnxd89913Z3/961/zeQN5mDFjRrbIIosMt1IqvVcC00UGRm3s67WRVZgI/O+c/4c//CH75z//mfNgrbDqqquKjQiMNAF0k1mzZmV///vf83qy3ttiiy207hvBVtM8O4KNoiqJQCQBxtpLL700+8c//pG/gfN90003zV7wghdE5qDHREAEREAEphKBae+Ax+nkFs6hhv33v/+dG1JZWLN7TUkEuiTAYgt5aystuOCCuTOAhIP5T3/6U+5cXmKJJbKlllqqrWLGPh+M5nPmzDHZ45Tecsstp6Rxwl8c0JDrr79+9uIXv3is2/TBBx/MHnrooeypp56a2DgxzzzzZAsvvHAu+65P9PmRhHp85JFHMuqx8sorj508afyYLC20KWOqSy960YvyHe7F1Be3cenLzHEPPPBA9re//S3HhI6FUWKhhRbKlllmmbHe6HTttdfm445LbMagr9dNtCnyxTjGXL7CCivUzUrv9USgbRlw1UYW/vznP+dzyDPPPDPRT1ibsMmDU4x9ppixr8/6jGtZ6uP/s3mNecGl+eeffyxOiTGHXXnllRPrhjbWCn3pC+PaX1Tv5gSQ2SeeeGIiI8LPr7POOvlG7CqbWErp49KPU76p72eHMc/6coBurtSMAHY3Nueip2EDaCPRV1kb8L9926gZPwirjqww77l1HLajpZdeupaN5S9/+Uu+fnJjEBuDWPcsueSSrTism7YB38pJ9uI3zzvvvNlLXvKSUv37tttuy+64446JJqf9ccLroEsbvUB5iIAIiMB4EZjWDnjLWF3VfBiJWahgUG1LgaoqU79PHwLsRmdXepsOeOdMteR9rbXWyhXH6Z4waP/ud78LYmDjDcryMJy2XbcNcnHZZZflmzNcesUrXpE7qscx3X777dncuXMrjUgsgldZZZUMA1EfyTeicOfixhtv3EfRrZSh8cPGyMYdTp27hKFqgw02mPjvPrmNel++8847M/qBOwkQEkx0rDXXXHMsjRPXXXddxuYfl5ZffvlspZVWqt0H/fyWXXZZnbCsTbOfF9uWAfr1jTfemGGcLNMNMeaxuYwTuH1E66ka+/qhPf6lqI9nuXxjzHeJSDJrr732yDeuv2bDRrD55pvXnrv61BdGHq4q2AmBUF+rYxOrquDLXvaybObMmVWP6fcSAn3Ps+OykXdchAanOzYJ7Eykpn3C5ceGNRzKLlmbv7tgRLmMIW4DtVUGtjI2U8dGgyHyJI7tMv2WtfV6661Xa25t2gY43Il0U9wk6H83J9rxDYQONmEnoC+7xKZZvkdJBERABERgehGY9g543/GU0vwoF6uttlrKK3pWBEoJdOGAd85UnB6//e1v812qLjU9nTdVmtM/DcB3sesWJy1tggO+iRNlGJxYmD322GMTRfM91r1To+60i2VHO1199dUDGwli3sU4xIK46+TuAHPljFvIR40ftoRUGcf65DaqfblO38SBiPGGkxTjlNp2vl5xxRUDhq6+jGzjxHzU6tqmDGA4vOGGG5I2ZTK3YNjr+tRa1dg3au3StD4Y0J2BuOq0Waz+RZ2mex+3HD7IMI7sUb8r1V+zNdXrUvSFFHlsKvtdvc/GX3f9FWVwenIqbnTuil9qvswn119//cRrxc3llv6Ymr//fNMNiE3Lr3ofh1rxtG3Xc2ZVfazf+55nR3UdUYfdsN5hTOPEM5G+/IgSdfvEo48+muuCxcMSxe/zN3938e1ct8ZG6tjE6XAOGpTN49ht+LaYlBK+va02YGMAGwRiD0axCZYN5FaaPXv2gBMfuyLyoCQCIiACIjB9CMgB7538TG167WBLJabnywh04YB3J+BxvP/mN78ZcMCzW3OY9xWPgjRYzJvuUB6F7/JPXIe+aSostpFtNpdYJ2sx5rEzmWdCoRXZSMWGqi4TYaRpE5eIoLLZZpv1clKxje/S+GFTrDKO9cltFPsy33/JJZcMnNRwJHFWYFDBWRXqmy9/+cvH6qqUNp2vcPINNmwKW3fdddvo0sqjIwJtyQAOtmuuucY0/NF3+KPvFE9BuU9iA8smm2zS6bVZVWNfR3iHkq0farxqI0ys/qU+nuXXKnC6zE/jsD5p2wEfqy+kyuNQOk1Eof51HVPh+quIzx7KI5Z+WOQ93U7A+9/bxvURXTRs3/PsKK4juuDadp5wY97HYUtY+FCq44D39Qkrbw5ZbLjhhm1/1kR+bCgglLqfWMOxkQf7i7U5oCzanx+Nw+VNZEL6I0704qEhfi+LSNl2G/jzbHHtiv4dsiuFHOvoC5dffvnEN/GNW2yxxchvNOxMqJSxCIiACExDAnLAew54QhITetkZg5kcceCwSxalygo/wyktwoIqiUAbBIo7sv38UPgw7jpHI/9NmEZk1Nqd6e5PcicKkGGUaJRG5JxdmtP9tIFvQMMxysmbcefiL9pDi76psNj2jXj0GxZ9GHCL9+Iyrs+ZMye77777BroWbU2bd3mtCJzpu9ybRr+kboRZHaek8WNya8UYx/riNop9+aqrrhqIxAFB+hl6U/H6E8ZhQvRxYqSYmp4o7Lt/teV8dfV24R6Z8zE8cW0Mp0qURpdAGzIQcoYwZzB3cAK7KCP0Hf8UEc/ghO9Kl4kZ+0a3ldJq5uuJVafNYvUvajHd+zjXP7nwvMVWGYdretp2wPP9MfpCqjymSXt/T/tj5Thff9UftXol+U486wAJDq/QCVs2MnMStDjP+DYzv2ahyGv1vqDdt3x9uen1Ee3W7v9y63ueHcV1RFds28rXd6yW5ZvqgPfb3+WNvHI3Ouso1gT8dRUxxtoYxtqM/l+MUoYu8/vf/37SGGJtpLaivfANRG9yVwMii+RXvNaL76fc5ZZbbgBzF21grV/9wyxcnXPTTTcN2GDLIvj40RB1rVhbvVD5iIAIiMB4EJAD3nPAs3uQBUMocQcjO/WLzk4WJThv+rhzcTzESrXsisC4LBi7+v4u8vUNWWxMwAg07inWADzui21rEVd1fyiLRBZWxXGchewaa6wx7s2u+vdMoG/jWNnnjVpftgxHhJjl1FUoWachx6lvtuF87VmEVVzLBNqQAT9UcMjoWKy6dUKpywgSozT2tdyEk7JLdXjG6l9d13vU87f0N1dnNo6wJifawKimLhzwMd+aKo8xeQ7jGTng+6GObjhr1qz8SjVS3b41ldrL15dHdbNn3/PsqK0j+ukhzUoJnZTGId4kBH0o3xkzZmQrrrhis0onvO07jbF3E8HPOrRgbR61Nixymh6d1SVs6eRJP/STf8jCOu3fdhtYmw5WWGGFjD8/WTalkO7t5zuq406CeOhRERABERCBBAJywHsO+Jjd1/4uYhYynDIpnkhJaAM9KgLRBMZlwRj9QSPwIAbASy+9dMIZO1Uc8JzyZleuS6GFw7gvtn2HXWxILz8k/KiefhiBLqIqlBDo2zhW1hij1JepC9dCPPPMMxNVrgrb7B7kjlIckC6NU99sw/mqDjfeBNqQAT80Z+xpYP/ETpf6zCiNfV1LTKqeGKt/dV3vUc/fN8L70bw4Xbf66quP7GcMywGfKo+jCrA419P23BfsTj+Oap3HsV5EmCDShEt154Wp5ICHBTqqO/GPnkk46FE7TNP3PDtK64hx6Wu+8xeHM9fa8cehLewULqWcgPejw+Cs3WCDDfIIf30mvx5V3+Dbya3x5sorr8wjArpUdh+6P89adve228DPr2od6jPiek+iVVnJH0etE/19tq/KEgEREAER6I+AHPA1HPDW7r6ye8t4nvCQhNDBGM1/84cihVLCxBu74EQRv+eee/L7hYqnN9mFSKhl8rJ2DyJSvIsS6BYXhC5nZyY7G1mccY+kM36wE3GppZYKKg+WiJLX7bffnhvOi99JeWxOQBmpumeZuri7k/gOwq1SLxyJDz300EAd+WaMMyhtMakJOz9/wrThwCMUm9vdSnvAjdO3hNftYhHX1AFP+DgUXne1AiHoiyGr2MVJiG7kgF2ahHji9OGtt96ah+2mXV04U9qHRQb8i1EjyAOj2mOPPTbAhvZaYoklcpmKDYmKLN15550ZijD14ft5lzBVyBK7gOsk2uyGG27I8yPfYkg92HBK0/3G/w/JWBcyT79kVzALGPJ334thKtS3HYNi/2HBUryHjPDFjDNOTtmdy7dai21OHdFn2+h31I02JEyXG7cok7JZRNKGxVDUqe3pL/RiHRVVhtO2x0u/bzFOsIgtprbHv7bzSx0/6KOM0YRUpZ2cPLr2xyHLWFkWdabIhzxoF9rOzVXumo3VVlstD9HNTnk3fi222GK1xwhX7ty5czP+/DKZuynz4YcfHtjoYu30r+JW/EbYMLcw9jnDoOPF9zEvh8a9FMMZeRfD5jEOokNYu/tT+yTPM1/TFi7RJhiOYtraN3xUndaibzFmuvm4qGMx5qF7wC02oasxZjFXFu/XZn5Hpsr0LN+w4k6qMK+if7k51OmAMGcsjtHbaCNOvRA61iXyoUw3XyF/zLGwoEy+wd2hCEfGdeoUywMWzOduDqZclw91YU5nLnXX4jA34zCLneOtNmnansWxm28nsgl9p24b+P0TfZ5oWHyzG4fQo5jHGBPgUdxAUmWstBj4chQbptI31hdPCvl6T5luQ52QIcYi5mo40o9ob5f8spyRNcSZ8tA5q/SYYv511ztt6OzMN7Qj3884gE7rklu/uXUYMs8Y5Oa4WP2L/Hx57buPD2Ne5butU7ms+eg/bsyKjTDnM0SPZhxBB3Jzt5uDrBP1vO/u7i2Ol26dyZhpjWmWHrnlllvmZdcdf0P6Qqo8MuZZqc31a+pcWRyD4FlcJ1JX2oY2pw2K41PbY5c1b86cOTN3lnENjpMB5vt11llnEsa27DpN9L1YfYbn/E2NzFNV9piYeSnm0IqfT1vrenRY5id0cKd/OL2KdSD2C1/PKc5p1AvbV9GWhsy59YM/31l6QBt2vTbWGCmyUPVszDqi7f7or4/bXju2OeZZ/OCBzob8MFcUdZy6GzItpzO2ZvSsPpNl866KFuvX3Xde+5Fvqq4BpA5XXHFFfie8S77dve02SI2O6duiyjYU+BGuYjen99nuKksEREAERKAbAnLA13TAXxb5HgYZnNJFBd9qSv9OGct4dM011wTv5io+H8rLD+HDwgSDcFndMKaywAot5F25GBowYFR9J8Zw7vex7jD1lTwUNhbEGCOa1BGFrSk7953Ug4Wsf0+t314Y7DA0tn3HcxMHvKVE+wqsr0BiUMZAEroTzn23czJgOMMwXZZo13XXXTd33ocSyjm7STH6lyXkkm+okk8/j1CoKquskGLchcyzaGMB5993FROiymrfEDvkEyMh+foyxUIIw0VVf44ZG/gODFp+CDa/XjiUkIk6ThuMphhZXYphxbMsrq6++uqJsQW5ZFHpFs5tj5d+3/Llqu3xr+v8YFg1fuB4YvzAQFaWynaK8x7fMnv27IHd8lZ+GG3YKOTmiyaLWvLgNCmGoVBCXimj+IzvgI8Zd13+yHLVfMezyCoG1KIzzHGK0U0wLnPyxxktXfl1jbIWHz9kYezGGPcdRCUp1g+nMnJSTLCln1bJF+9QPrpM2R2JzHPoCkUjT6jtQyEgfWMbehb1K5tDy/QFfxzy+4o/l2GcQwYx6pYl5hl0sbIx1z+FbeWHjoNR27VVcW4prYDxY1vtWWTG9+EcxVBfjMbgFx+jsyEXzBl+vynmhfOIOcSF+uW3Og5432FSdee4qwM6PWOIc5ozt+LUJPmyUjU++nOWL3u+A57NHbRh8dt9zrQHG07Y2BlKo6Kz+32vTJ6ZC2mzMtlw7/t9ZFh9fBjzapGhfyoXPZ4QtP7JOOS3apOmzxD5Kp46dOX6OguGcDaiVemozBvIrb+m84309H/qylxeZ/wt0xdS5ZEx3p8v21q/1p0r66692h67rPzQi/y53xp327LrNNX3YudXX6Zio4RZ+Tc5Ad/mut7XL0MssDmxtnQ2An9OK2MYWkttXh8AACAASURBVJe01f5trTFi5SD2uRgHfNv90W+XNteObY15sfz85+o64NnoiY7lUtXVenXrV/Ue8sCcTJujv7n7zcs2Uvoh2X1d05cf+uemm25auh6py5Hvq/OuP7dX6ct+VMUyvZ+55pJLLpnY4F21AaGqjfS7CIiACIjA+BCQAz7Ske4vYmOM3LELBJc3xnSctn5CCbj88ssndmTHiJd1WsZXQGLy4RmULE7fhpycfnilqnxZ/GH49XdxWkp/VV7udwx/KG9dsSPfWGNVsQ5thxVq6oCvklvrzt7YNmChG+O4cDJFqDdLgWeRTj2LJw/L6oA84ThNCclV1wjk6tG3zMc4lZENFPoqQyLfEHLA++E/q9o+1O94z7rDtiw/8mKcSY0c4S+SKAOnF8bSJqnt8bIqjGDb49//Z+9doD+b6v//rcgtl3Ed90sIwzDIkBTCN4noQkhRP1H4raQViyKihOLri2KllvqWULpQUVFMmJiQKJrcL01DJuMyIfqv5+m/37/93p99zt7nvM/7c875vB97rVnl8z5nXx6vfTv7ufdrj0d8/umXQfqPvPvSVA737soyNk0Vrfw460wzZTFL6Vdh5wsTKWnpGd81vNKvU3xXGv5phdgmC98G1sOMHXt1msA/+a15kevlI1Y3dJpRAk+ojyk77iit0N30VfuNvAWY2MJRqP+LcbC/h/Jvf6tajpibxry8qc7UZc+qeS9aBNOcQZuA7MnIVMZ6rooAH+oPBm2jZe+Njt1jXqXPstzyylLX904dc/ayguedd95Zev6lfDbRxusc48q0BfdZf5OJbSd+vVK/r2/GopDa5l0BvuwcNTROum2q7Pw51P8WjeFl66MrwNf5/TrIWFn126vuvit13PTnkHWt61TpO1M2ooTaiDa6aGOh3ZhaZjOkH19VAb5snSn6rk/Z6O/mW9/Pmvdpc8ygAnxd9m9D/1s0F4utFdXdHqu0B5v/om/HlI3bLoe61+xSxveQHfz64c5NdbBBm17tJkvrGa3s2knVcTvlvZgL+rKny5VmaJNGqgfU2BwrVKaQB4LtttsueO+93tc3r3toKO/aR5uW77Je3gC1dk+AAAQgAIGJTQABvoIAH/qA9HfV+/cSqxrpI0DCkIQm7R7X7mdfZAxNJP1BXXHpo1BxaVKm09j+iVn9XW7T5N7UhrwFCi2Yys2aXFVq16JOMNsPNftu3gdb3qRZCwvarakTRyqnf5JZE0VNZPRBZEORYCR2ik951MRTZfbzGPo4rYud8hg6DWZdoSt/YuefuKh7V2NTArzKp7ok/pqUauGq6KSPnteGEtUbcdHz/sJ1SJAJCTe2vsv+qjeKy3UZr9/VprbZZpvkE9QSqXWCXempDfr3DesEi36zbhB1ItyG8arzSk/tQ3VIbXTrrbeOitPytiFBSu+ozbkuU2ULbXpRmRSfvQpgGO3Ody9m2YmrzYP6Bf+kXJEgVGaxQM+qrsr1cOr1Hn78dfeXgwjwVfq/uu2aIu4WLaJo97jGGdVNjTH+Zp28MSa06Kw41L/Ixqrjcnce2nhSVYAP2V59j+pv2TRTuKlN3nDDDWP6SKWnfk/tSVc4uPflqb76YmcsrTyRs8hVXpUpcEjk1ykkdz5SJV73nZCNNA7IC4Kdy6g++ifP81x5+6cu7bii5zXOa44V8hjkzzuKhCCVX6KI5kWyp19nUzZO+mJukZCgfKv+2Pz742beSbi8RWrlXfGp7arNhU46p2wWC9m+TnvWbYO8vtRe1aT/lcghTwd61hfiqgjweUKV+j17fUzZNjTsRXO33Op7bXsP9fehbwCVp01zdrV364JebdX1fGWvHLDfIepDrQvzMvMvlTm2ODyMNt7EuOrW16ITYP54KJ7asOt+L6bO1+w4qX5JNtSmQc1F8sZc9XH6tpZdZXv1c27w623dtikaw8vWR9fTXJ3fr4OMlRo/dLJT311iqXHVHaM1R7R21jhuvd7U3XfFBHixU33R5g9dZ6BQ17pOXfO91P7fH891LZS8wlQJVQT4Or/rVV+UBzeoL1aZ1K41N9Hcyp/32W8B/a7vZPUp+qdnbR+u/7aeWfQ3xenOWeuyf6jP19+qfmNUsWPRO7HvCL1bd3scxrdjnX3eIIxj43sobn8NResY8m6qjcl5hyz07aONjW0I2vjgeobzxeXQfe26oqwoxDaEFr1bxQah+WjoLns9J68YuqrLhpQ5i//OIP1yG2xOHiAAAQhAII0AArwnwBfd5S6kmphaVzwWcWgR3HefKnFBp3TdHYqhuHwRIvSRGDo5oomOXGO6IqcvZoUWJUOn7jW50yKY/wHjs/EXUMRDH84qp39aXh88+ucG351S3iJnyO2SuGiC54rA/nN1svPdKakcoVO2+rhTvtyNFXVOqpoQ4PNc1eYtcofciYeEn5A7J39CKs6hHcmhj7WqpwNUh9Re7Ud43gRbeRmvOi+GEo91YrNqkCtuuda0IW83bt3tTun5O3u1+KmPK99Lgf+BnLcoH2MQWpSx72jhRQKI+ocyLu7r7i+rCvBV+7+67ZqyKBNql7K9FjDd08uyjdwk635f94NVHhDcDRMhEUoLo3rOdyUeOhVTRYAPjRsaz5Sm77EjJc0UbuIgHjbkeZ0JCaPupr2itELzDaUXu/4m1vZCv6eUuUq89p3QKdk8Yd3vi0J3CofqbSg+zY00/3OFZ991Yp6QrA1Ubv0RI83Z3E1SoRP6sYWjPCFB90jLTb4btICsPteOdfrNd+0f2jyhflPjq+9+OVQfqwjwdduzbhuE6kfobuA8oaGKAC/b+C5I3b5StpA45buZLmpX47FonvcNECqL38baPGcvM0+UDVLnX3p2vNt4E+OqXy/9NiWxVd+ONvgbBGKnyUJtXn2zxsdQG/FP3+ddjaCNNcqL+22tjXH2Wodh9L+x06diVKY+1vn9WudYqXK4dpAN/DmgO+bLE5Idu2Jzu5hYk2c3bbbW1Xf+aVKlW9e6Tl3zvdQ5lF/X804Mp8RXRYCv87veL4u+KTW38r/t5I3E3TAVEsT8eaq+KbTRJ3SSuE771/2NkWK3Ms+kzN/HYy4xyLdjnX1eGXahZ2Pje+idUP5T8qHvZ/cqvZR36n7Gb+8hr1ix9ZBQnmJ9elE5qthA8YXWljSv0PeV3Yws4d3fqJf3Perm0ffAExvT6rYT8UEAAhCAQDMEEOAdAb7o488OxHI/5QvT/knelMmHNXdop7+Ebuue3Z/k+osUbrXRJEBp2+ALnP4EpKzQ6C46KA3/vpuYeObnzz8dHpr0F+XR5+xPXupk5y8GFeXL3yVd1SVrqEsYbwFei6ly3RZyFR/axS8BQZ4NQkKnf9+jv1Af+sAtWrj2xdsUN5UhpmU+JMejzlcth1+21I+Vutudv7iruuD2aX4+5XbYPQ0dW2jNGypTXAuqT1Q/pnoVc9dWd38Z++Cs2w7jEV/MBX2R7UPt3d/k5bt7tHfP5d3jLUHTPeVb5YPWTzPWf8fSTFnMSm2rqvu6l94Vbd35Rygty9R/T3EN68RESpkHmfL6fYw2ZWjcCQX/JElIIPb7IH+u48bri8Wq47r+xm469PuNojHUX2QL5S22cBRazC0aN/0NCf6zIbfM2kDji++WiT8mVhHg67Zn3TbwT2UX9SuaF+mKB3dzaFUBXox9wcGv4xrHrEcsteeiUGauo3hi/ZL/e+wbyr+6x99w0uY5e93sXDuNdxtvYlz166V/itrfaOv3Q7E7Ysu0+ZCHpqLrHeTZQMxscPNSd/+bOnaWqY91fr/WOVaKZ6qgW6a8KX1XyG5F3x51ruvE+lW3rRTN91LmUKFNYf68PSUe+0yqvezzdX/X++nnHZpRutdff33fxhldY+FfY+Rudimau9Rp/7q/McrYL+XZlD6o7vYYmkvkrRukfDvW2eelMCt6Jja+h95NWc/IS7OsR8hBy+e+H9rc52/yDfXPKd/qZfpNv0xVbGDjKGsLec2Qx7dY8NtQ0bdiLC5+hwAEIACB7hBAgPdOwOvDOrS4r4Ey5PYnNNHxXe/EBKWiiYE/mSkaoJVHnaLTIpgWAXVCx7pvC33oxvLlL6z6QoS/KBnb8Rc6WeUuTIYm/drJqU0HoRBzYVQXu5CrROVLYl4oFIkgg3YN4y3AxxaO/bpe9Ly/6OXXJ1+gj01G/clrlYV/2aPMh+R41PlBFkfc+pX6sVJ3u/P7jdiGgthJqDJtRoKWTj74m6RCcUhk00mQ0OaSYfSXVQT4Qfq/uu2asigTK2Pso9it+6HxIjbG+AvlKR/1bp5CacbuLo+lmcLN/8AvajMSJnSCSsKb4tYJdruo6KdlBTGdPvV36Ie835Rpa0XPppR50LR0MsHOyTRvs5sW/XhjY2ZIUC+650/x+yK2u7BbZqHHr291CPCxcTB2j6Kf/9h9sXWNw3XZM9R3F81LYjYICTUxT1l5d1tXrfPqVzWuxu6fl+3VR8odemgTZJm5TmiR1Ofo9/dFG1NDcy39zWXZ5jl73ezcuhDrM8q2saI23sS46td7386hjXUhkaVobhxj6ObBH7O1gUsbjfM8JCkvM2bM6I03eu7Nb35zNnes0zbKY+rYmVof6/x+rXusDPXVeTZOLa+1c+z7p6zd6lzXqWu+lzKehNr7IN+YZQX4ur/r/fSL1rF06EPfhLZdy6uc74UoVYCvy/7D+MZIqQdlnknpg+puj3V+O9bZ55XhlvdsmbEpr/+yf9e6mOZ38qypeq15szwd6lorN4RE7zrKEvvu0+ZTNy8hT5ehuWXKt3qsTy/KWxUbuPH5m0fz0iraDB76NnW9qsS+3YZtP+KHAAQgAIHxIYAA7wnwZbBrYVJuld0JfehEe2wxt8hVYWinvgZ4fXTETrv4ZSk7ASkSTEMf4rqDWxsSioLvhtJ1r5wy6Xfjjn0A1MXOd0GkxX4t1hQF362e6kneRoIydS4mJsQmxzHXhmUnuH6dKrrnN5Z3v27EBCI/vthJ1Tw2sXpk32tDnS9TV1JtWXe78082xdwdlnGlmVr+Rx55xOifbBYLIVfNeqfO/jLlg7NuOzQRX52LKCExuWjjUwrjWF3wF8e0wBEb12JlTrFD6G5JLUjIFWoZF9MhZhLFtAjqhtimmBin2O8pZY7FUfV3edNQ+pqXaT6mBSud2rMnkv1FDt9+eQtGbn50b6jcm1ovGrrf0M4Dy/QbsTExpR/yx6/YOBgbF/z8a7FPwmvq+Fn3IlJZe6Ywc8sSs4EvFsZO4pZNP7WeK5+aI6mvyLsD1MYlG8hFtnt/rX5LnevYeGJ1Jdb3hcrmn+h0xaA2z9nrZueyifUZdbbxJsZVvx74c/28E2O+l6sizyQxhm4e/A0ysY19eldinvXUpG9wjc2aH9RpG6WTOnam1sc6v1/rHitDfWVTAnzRuFn3uk5d872UsSM2vqXEUdRXxcT8ur/rQ/d6a61A7dG/+jBWtlQ2ddp/GN8YsXKW/T2lD0rtf4Y1lyjaCFJnn1eWXej5MmNTHi/9PW+Do+yl6znc9Q6txcoz13gF5cG/nlXfR1orDV2lWGXuGJuPFpW1ig1sfKE+pygtfUNqzTfmZbGuNczxsjHpQAACEIBAPQQQ4CsI8Pro1oKkhBs/hNzvaAG46O5hLTppILbBv/P39ttvN/PmzRuTluLUQK8Fen2A5J0Asy+WnYD4kwN3MhU6waC7s/JOk9o8FJ0WTJn0uxBSPgDqYBdyPxS7m3tYu1FTPxhD3UMK37IT3DK74WN5912GqQxFnBWf6+Y15v40r8tMqUd6tw11vky3n2rLlHqR2u78xQW9J7uoD8wLL7/8stE/G0L3IJcpt/usFky1wUlimeyXF0InJOvsL5Vu7IOzTjsovSbii5XR51/Uf5Rd2E5hHKtHfhuPiZkpaabYIdRubF6VB43zEs116qFokdFNS+3OnVe48en03jBDSpnrSl9pyT2oFrXdqyzy4o8J8LFTvLF8l+k3YmOi0orFV/YkX9G44C/kqQ7FNg+WTT/Gb1B7pjBz8xCzQdlT3mXTj/EI/a4NNRrXtNDszzXt87LdZptt1ifCp851bByxOUTZ/j7Exj/B2NY5e93sXLuOZxtvYlz125t/Sk6bRSSu+yHlig77ToxhEe+YN7iiNlq2/4u1qdSxM7U+1vn9WqUvjPVvqd+QqeVN7bvK2K3udZ265nsxtqHvgEE3yKXay+at7u/6oruxtTFGBx20oUcHVMoKYHls6rT/ML4xUupBmWdS+qC622PZuURRPayzzyvDLe/ZMmNTXv8Va7e+p4mUuXsdZbNx+Fex6e9Fhy/K2lvxxcbOovJUsYHi8zcQ6W9LLLFE5nlO34pqz8qXv8m96LpYm8/QGrsO7BWtl9VpM+KCAAQgAIFmCCDAewK8TrX7Lui1wLVgwYKehYomQv6ktIpZfVc8GqTl8tS92zYUr/K98sorG7keCn14lJ2AKF3X7Z7StO4i/XKm3jlUNGlPmfS75U75AKiDnT/pq2LTmCv31Dhji8VF8aTwLTvBLfMxHsu7H1cqE/e5mGvYUJwp9UjvtaHOl2GSasuUepHa7kJxlcmzno19aJaNzz4vkV9Cndx3h04QSqzQtR021Nlfhj4eQ/18zENFqh30XJ12TY2v7Ed1TIDXyWXrdrkOMTxWd4YhTqTaQZuJdMVFnqBm8y4BXm7x3etl7G8p7U8LM3l3K8b4pP6eWubU+PKeU3vWv5hrbvf9mAA/6Fhdpt+IjYnKdyy+MkJCqB/yrwHyT9LETriVTb/I5nXYM4WZm4eYDcr2aWXTH7QNaNOJTufqagp/w43v2jt1rmPzFJtDVGHjCzJ+e2vrnL1udq7dx7ONqxzjPa66ZfXvdrf9cWizmH5zXbQqHnkb0Yl1P8QYFvGO9XFFbbRs/xdrU6ljZ2p9rPP7NZb3Kn1Z6jdkanlT+64ydhvGuk4d870U3qpPau92DWvQ76tUe+V9R6Xk2X/G/67Xhmp5sQj1Ge67EsF0UMb9risz9ttn67T/ML4xqjAteielD6q7PZadSxTVwzr7vDrYlhmb8vqv2FVoes+/InGQca1MuX2PMnp37bXXDh5SyytfG13Qhzbe5NlB85q77rqrr0+KeQ8LCfDyuFfWk0cZW/EsBCAAAQg0TwAB3hHg807Q+u6nZDb/lHqdE/U8F6g6Pa4FSk18i4LE96lTp45xP1l2EqjJwfXXX9+3uJ0nwMfuCc3j4066Uib9brnLfAAMwq6OyXzK5DmlO4gtFg/6UVV2gaXMx3gs710T4Juo8yl1JHUByj5XZ7tLEQBjZVD/tf3220e9acTiKfr93nvvzYR4N/j9bp39pdKJLTDUaQel10R8sTL6NinqP3x3xBqfY9e5lE3fz48/psgbg9Is8mATS7OMHfSs7nrW6daYm2l9pG+99dZ9GwZT21/KZoZB2pfy4Z9y9De4DBK/3pXoqPlQKOgEgd1Iqby4cyYE+EezUx02+AK8FvFcTwIbbbRR5nkhL5QRMopsXpc9lUaZvjs2L/Hbd97c3y1bmfQHbQf2ffUXd95555iTOO7cs8ycOTRmxe6AT1lE1WZi97RQ3oaXts3Z62ZXpr6UbWNF8/gmxlW3rKETsWXaQN73cZk25z476Ia0Om1TZt6WWh/r/H4t+32YYtfUb8jU8qZ+/5SxWx0CbKjeDjrfS+Hrz8UGnful2svmbVjf9RrvdPe1xPiYEC8BXvNPP8TGfvt8nfYfxjdGSj0o80zKN0vd7TH2HVXm27HOPq8Mt7xny4xNef1XipcWXwjfcMMNS19VWra8oRPiq6++utlggw0Ko/LF7ZS54yDjTxUbqH/Rt7gNsTz63zCx66pCAjwn4MvWQJ6HAAQg0D0CCPDeCfi8HYP+wKqP9tB9tP6kVM/JVU3sA8GtOnIpr0W+vKDFUblbfeqpp7KFUtcNt30nlL+yExB/cuAuVIQ+InTXT8zll3/6YbwEeMulCjt/0qfFfU0wXbfZsaYvd2hyWzRoSP1gDKWT8lFVdoJb5mM8lnc/Lrl3ktvl1NONqnvadRurgz6b1A/JNtT5MvUn1ZYp9cJNt4hXSHibPHly4VUCfpkkeqrPHHaQ0ClXdTb4wlyd/aXSiC0w1GkHpddEfLEy+jYt6j+acNVY5ZqJWJnL2sEykkg1d+7cTKzSuBXqB/3rGvIE+JA7+kFdrcfap2/blHt23TjvueeerOzqzzXWyrOPnReFNkWKhcQ8peOOAbFxx7efvAhNmTIlVrzc38v0G7G8KZFYfGWEhFA/5Avw7saJFHGqbPohcHXaM4WZm4eYDXx3prFFuLLpV65oOS/6d6y7+U2d69ioY3OIWN8XyqJfn2ObU9syZ6+bnctmPNt4E+OqLasv/lep++qTdEpMXtfKMCx6tshVbiyPZfu/WJtKnS+k1sc6v1/rHitDfWVTd8CX8Ww4jHWdKvO9WN0MfQfkrV2lxFXGXja+8fiu1zxZa0vz58/v81bplklu6TfffPO+YsbGfvtwnet6w/jGSLVd6nMpfVBq/zOsuUSZE/BNrtlVnQ/6fa3WUTROFYWyc6vU+pD3nDZAa23cDboOdZNNNolG7deflO9RX+wv460sNscKZVh32j/77LO9n2KbyNVuXI89MW8jfjsbdHNUFDoPQAACEIBAKwggwCcK8P7AKuuFFuJC7qV0N3pZUbBM7dCdWLNnzx5z8kXi5bRp03pRlZ2A+GV2JwdlFx1sJvwJm3tPTsqk3+VS9gMgxDSFnT8RTpkolrFfmWdTPxhDcabwjS0O+fHWKcD7u3flOk6C+rBDaj1qQ50vwyLVlin1IrXdKS7XhXGeV5Ey5Sh61l/QLfMBEzoJ5rrmrrO/VBliYkWddlB6TcQXK2OZ/sPfzBH7mE1hHKt3EgL1AW1Pn9eRZlk75OVRm+7uu+++MR5wXDd3obR0L+a2225r5PXB3c2vdMosYMTYxWwbOw3gvh+ab7muh31RVJvb5A0gNM+K1aOydTbGoUy/kTKex+IrOy7FxgU/vdi1LmXTD/Gr056KP8bMr2vu1R9+m5cwonvJZau8eX+s7pdtZ2rrd999dy/aMnNOnRzX5hUbiubtsXhjdaVK2/FPQGuziza9pIam5uyp80Rbjhg7t7yx+lq2jRWlHesPQ3aoYudQPKEF+1S7u8+FNnPFGLrv+98aZdtn0Xw4NmeI1YvU+UJqfazz+7WuelBU91MF+EH7rjJtqol1nZT5XkrbCW2Kjo3pRfGW+eZXPOP9Xa/yqp955JFH+rxIhTYepMy/VIY67T+Mb4xYPdCcQG3XbsTVprcir0YpfVBZATXW75XtW8oI8LG+IsZv0N/LjE1584c8zy9F41pMMB6kXPqW1AlxN4Q2ueSlUWUjoD93TPEKYNMva4NQvxlz6a938rzGhjj4a1CxucMg9uJdCEAAAhBoDwEE+EQBXibzFwn1N3+CExq0B5kEaeKsHXh2YVkTDg3SoeCf0vfFqLITkLy7+pR+qJwppwhuvfVWowU0G/QRIBenCimT/qKFD39DRF3sQh/qchNkXdyOZ3NO/WAM5SmFb+wjyY+3zMd4LO9+2ikfHHWwT13IakOdL1PeVFum1Isy7W7Qk69lyuh/xJUR/LUQMmPGjD5PFu7CVJ39pcoUW2Co2w5NxBcrY5n+IyTCxlzqlU3fz0+ojW+66aZmxRVXzK2WsTRjdrALhhL99f8lVBd5gJAYOG/evF5+3MWlUFq2Tus33714ygnnMu3RfdYXLvVb6sKv5gg6yWtFT79d+22zaCEmNu5UWQiSzTU/Ur70T/VSGx0UyvQbsbylxFdGSAj1Q7745C9yqe6rDeSFsumH4qnTninM3DzEbOCXT3PxmJvIMnUgxMP/1tAJLqWZspH373//e1YHbXAX9fyy6BSxThPnXbHhi/kxF/Sxhe7YmNvmOXvqPNFyT51/pdTXsm0sJsD796oPe1y133f++KPTcvJqUnTdiuqvxhJ385jv+SWFodvOqojS2sBm79FWXy9majd12sZycjcE6W+hhf/U+ljn92vdY2XIbqkC/KB9Vxm71bmuU+d8L3Vu5p7kHHTOV+abPzTfGOS7Xv3EAw88kLU7jSU6ZJI3N9fvakcvvvhiD5M/fsXGfvti3fb3r2ca9BsjVg/8a19iXmdi47TSG/ZcIuZpqKge1tnnxdim/F5lPuj3tSnzTv8O+NTvrZQyuM/I+6rKZL/P9FvMXn4a/ve92vRWW21ldCgrFKoI4m48ZW3g9w2x/Nmxu4wHMb+ehuY1ZW3D8xCAAAQg0H4CCPAlBHgNyO7pTpk39BHoT4JS7oq27uTl2tyd9EsgchcniiZUEur1oWXDoC6V/Um7/+EU+92v/v6EUr+75YkJFX58RQsQiqsudiG3iSnudLXIo5N52hVaV0j9YMybwMYWdsosGiqNMh/jsbz7Gz4Uf2zziuLUxhO1GyuAlGWdupCleJuu82XK5tsyT6Sqs90pfzp9p4V0G/ThKC8gRRtW1Mfp1IJO8xbdtx36iPMXM1Lu6FU8WtSVPcervxxUqC3T/9mPwVh7d+OMtYOUehIro1+GWP/h/x5bvPNd1JVdFAi18VgcsTRj3EKbSN785jfnbrTzr04oc41LaCyTuKfrY/I29pXpc9xnQ4J/6il4f5OBFiYkQNq+oYxgGxMNQkzc0/ah8vsbCatu3ImNiaEx1l9ELiMkKL7YGO+Lv7FTGZq7SrTP60dT6k+d9kxh5tfTohPwoY1AsQVs33Vl2RO2obmy7tR0vw/yuPr9g9tnlnV/q1P4OolpQ0yAjy0g+nVPcwP1PXqv7XP2QU/8FW0Sii0O193GmxhXQ5uq1KfL9rEQuqLC/zaIMXTT8L81NK4U5cVPX/V2++23z8bMum0Tmy/YcqTWxzq/X+seK/2+ukjkqLvvKmu3utZ16pzvxdqN/d3vx1MOS+TFHZuz++/V+V3vz01i3wOxSjiBCQAAIABJREFUcdhva0Ue1Oqy/zC+MWL1wPc8onm4xt284I/ToTlg3e2xzm/HOvu8GNuU38uMTTa+kOBcNO/U9Qu/+93v+jYth65qSclv0TOyu75/3CvRtMYtD2Rl1m5C7cA9kOXnwS9fGW+HZb8JbNpl7ebPcWLfTlW8aw1qP96HAAQgAIHmCSDAlxDgZS7fNaT+prtJNTGyIfTBUXR/z9NPP50JQZpwLb/88mbq1Km9iYy/0Fv0weHnzV8M8ycTWkTQBE2TcT+EXAX6i9L+ZENx6K5znQzwQ2g3sr8Yn7rwYOOOCUZ1svNFReWh6NSIy09u1OVOvY6QsmCfl04K39jivB93mY/xlLz7H7mawGpXrCb4oWDTV13WvVP2juAyrGP1yI2r6Tpfply+LdW3aNHSDyn1wn0nxiu0WCr7veENbwie4NPz2tj0wgsvZBuaJGaV2UwRapsSKiRY5IWU/qju/jK2wFC3HZqIL1bGsv2HL+7p/Tzb6uTnnXfeOdCufMUfSlMn0tdbb70x1SklzZgdQqdNijZ4/fGPfzRz5szp5cXdcBJLK28O419Xo+dkS92/rGDvVy+7wOKfoFVcRX2Bfvc9+ehvvvDnuzXNOw2nhTiNKe4pqNAJML8P0bgzffr04NzIXwQexNNQypgYWwQqKyTExvhQ/523CUXPagOUONsQW3QK9cl12zPGzM1Dig38TTaqQxpLQ5srfQE8VH9TxnF/LqQ0JZwUuWt3vyVsGq4HA9/9rZ5xr7Bw8xX61okJ8Ho/bwOc+hIJIu7Cre+ytM1z9tBpJXdTkG/T1PmX3ovV17rbeBPjqi8CutePpbQH3zOHX3diDP00QoJanoigecWTTz7Zi8L19FC3bVLGcGWkTH2s8/u1zrEyVPf99RQLve6+q6zd6lrXqXO+l9Ju7FxOY5gNGkN09UeVUOab38Zf13d9qN/Selnou1/tSOONBEMb/E1soVOueRtx6rK/8lL3N0bMjqF5eN6GMM3ltCHx5Zdf7kUb2jhbd3us+9uxzj4vxjf2e9mxycbnr8NqDihvCX59Vz2eOXNmz0OL3vfn7Fpf0beL9R4h7zPLLrtsLOt9v+fVDa0jp3hn8hPz62Wed45Q+cq4u0+ZY4VA+N/aKqO+C/W96YdQf6PndP1bXvC/FVIOdpUyGA9DAAIQgEArCSDAlxTgZUX/YyK0E89/Ru9p4Vkitp306ANQ7rT8e1ndiXFo4qxT1fpIlaCmoImyJmqaXGkSYIP/keVPAvWcJhQSiCUw6P/rfd3r4y7w67m83Yb+iWA9q8UJLRTaSYri0sef72Yw5L6/zhObdbILLUqrrJoIS4i3pzi0AKp7erWz0Q1a2NHmiUFDymJxXhopCzuxxXk/7jIf4yl5992nKj1NylU/tYnBCkCqUxJq1IZsqLLwr3djgrJf5ibrfJn6ExKKtOii/keL4dbVV0q9cNNN4eULFrYPUb9l755Tv6U86p/7sR9zY+szCIlAekZtUhuj1A/aTUbaQKE6rvrj9pV63l+QqLu/jC0w1G2HJuKLlbFs/6Ey+G5rFYcEY11dIrtqgU11yB9H9Vzs9HqoPeWlqfFW43fZNFPs4AuQtowaW+w4qjarD3ZXCNBz7mmmlLT0jr+w4Nd/xeN6kHFP/JXpg/SsXMnr9IIbNJ+Q8KcNe+rT1f7nzp1rHnrooZ7ob58PLf759UzP6jn1L5ofSXDX+K84/XauZ303t6ETMyqz8mg3VypO9WuK0w2+4FhmsS1lTIzFV1ZISBnjQ/VDfFXXNH7k9d3iUmUcrtueMWau/VJsEKofikN1Q3VEdUVzPs1J/Lmfnit7Al7vhK5w0N81bitd1TvrVUbzJt15q4V9N4QWNEPtUd8AGv/0vNJVO1ScfkgR4PWO2qC4KI+KU/GJjd8WfY9ebZ6zh7wSaE4qdppXaH7vblBKnX+JV6y+1t3Gx3tc9ccTlTlPaM0bX3wBzHfJG2PoxxvaYKI5o+bIml8oyK4Sctxr0/R3V8gbhm1SvoPL1Mc6v1/rHCvF0t9YoXUSiap2PcI9IFBn31XWbsprXes6dc33Uudifl1J9UQUir/MN799v67vevUjvhdKpaFNuRq/5M1JQVc0aa7miu8hLxeKz7+OQ8Kk5jmqH+oPXM9tddm/7m+MWD1Qer6nOL2jfk4bizWnsHM6rSX643TeYZM622Pd34519nkxvrHfy45NNr5Q/dRv7nxNcz7N191NxnrGX1/15yMxL05+mUKHFtSmNF7aa0ljHPScHVv1bGheoDg1vkqMVlAb1gY4e/2LTSPmHdPPSxUbhMY65U/zYDtfVjr6JlR/49sgNsfx1xIH8UwSY8/vEIAABCDQHgII8BUE+NDuVX8yo8m7JuuusGTNbl29hn4LufIJCX6KSxMBfaSG4tFvvvuhkKDkVkV9aOTdxZc3Ac8TvxSv4tPv7okXm17I1VCqeGDjSBEC62KnNEMLNjYvZctatQtIWSzOizuFb8rivBt/mY/x1LyHdi67nPPqqD4Eik6H5XFJqUfuu03W+TL1JnRa333filAp9cJ9L4WX4tRpNl2L4Qf1TeoDQ3bU3+Uazy6kpJY3dLou9V09FxJq6+4vYwsMdduhifhiZYx9FIfu/yyqx6pLIYHVplNFgNe7sbZTVLf8NFPsUNSnFM0X5ClC7cUKPylpKe96zj8d5Ip1fjxl3f25fEJpub8X2VC/afOa7wElb0Extc2HFm/8BSobV1H+tJDtn/4os9CTMibG4isrJKSM8XkLf3beWdTmqgjwddszxsyvn0Uu6O2zIa9QqfWtigCvuEMbE1Lbjp4LLbKGTvJVLUcsf0Xx5p2Ub+ucvahNqJy+jWNjiDvWxerrMNr4eI6r/saKlGuJ/LoT4u96b4gxDNVF/2R7Sp8vgU7etmyo2zZlxnBfPHTL6NfHOr9f6xorld+iftUfS+rsu8raTXmta12nrvlear/tj6+h9aHUuMp887tx1vVdn7cxTWkVrcPkjTf+dUdunn0vHXXZv+5vjBTbFbX/ojlu0TdUne1xGN+OdfZ5KYzznqkyNtm4Ql7W7G/qH0Prv6HT4Snz/qIy5vX5ZbiENnLnzSFVNtXL0DpRyGNbLB9VbRDyyGbTKupvYmsP/uaDKnOiWJn5HQIQgAAE2klg5AV4f1do0R3rrgn9RSJ/N76e1e457RD1d+7lVYU816waqBWPvwu/qEppV6tODbshJijlxWdPeeT9nrebN+95fwHDPhdahC2yR6oQWAc7m0dtvtDu9dCkN1TeoqsHqnQJPqMyi90pfMtO0v06VWSvMnkvmvSGuKXejxp6N6Ue+e81VefL1pm8xWzF4wrwZfrBVF5ipAXO0Em6UDli1w3Eyi4Xaypvan9r4/Ov/bB/r7u/jC0wpLRPl0HMDk3EFyujb8PU/kOnvtXvFgl/ofoR+wguqlNFCx/ue9os4rrgDgnwKe1L9tSmFTeuovzp43/zzTfPNo9UGUOL7oPXfCZFlIy1Sff3PLEjLw6d/J82bVrQDbze0XxIdx6GNvi5cbqbE+zf8+4alFB07733JtUz5U+bA+wGibx+o0h8TRkTYwtHZe/iTB3jQ+77U+xddbNGnfaMMXPLkWID+3zIvXyIib+ZtaoAr7i1yK0TTqlzTpufoquPQicwU2wbOwHv94V5ceZdh6Pn6/resWnXOWcvmpeGbJwy/1I+Y/V1WG18vMZV/6RkWfex1pa+Zw736pEYw7y6WCQM+u+ERLy6bVNm3la2PtbZFuoYK217d73tuMxDY0ldfVdZu9l81bWuU8d8L6XPts/49Tzv6pFYnKlz9lA8dX3XS1hVX5D6PaC1NV1l58/V7DxS/VMortD3Q132V9p1fWPEbGZ/l4gqD42p3OSNTms6RVdP1dUeh/XtWGefl8rZf67q2OTOYRRHit3yNpqkzvvzyjjIZksbZ956Zeq8WvHI05CuMyx7HdogNlCbkRen1JDSbvyDfFU2FaTmh+cgAAEIQKBdBEZegHfdWWlA1yTdumYuMlXI/VvenUoavB977LHc0+VycyUXWlowKwqaPGsS5Lrddp9X/rWwod35oQ8NfwKi/OpjQnkLTey0mCY3v6n3asudvtxg5p1Q1keQXPKE7s20H+LuPUYqjyZaea7bxUHP2wX4ItfVg7JzOYuV7jPUwmjehFhl1cYF3b9ZZ1B6bp0ts9jti8Yhvv5JldjCsfvxlXd/ky2/n3fVL53eDNVVvaNTzeKct/FE6WnSKvFdLk+rBl/ILDMRHu86X7aMYq5FYF2N4Ae7WULPDKvdKU0tlqgPzOu3ZH9typF77yr3iPnlUnpq77ENS3KlrP4or7+vu7/025Zfz+q2wzDic93Bp/QfsYX2Mv2H+gOJuPZect/ucmeuBTMtNNpQ9p5ZP07VWblIzUtTG6xUhySw23HIL3NKv+v2kXJlpzqcN46qz5eArE12/iJEWZuHFjLV52vscjcNlNnoVdRHacycPXt2bl+gd3WqXHmwLgiL4lN51U5919uu/bVJQafsNDexoWiuoI08d911V7DP1Psat5Q3MQoF/67jooXulPE8Fp8/D9J8UuNqXl/q90N581Y7Jyviq/amftvdCDFIXanLnjFm/nyuzJxK7ia1SSO0UUZlV7tUG1UebKgqdrj9guqwrtnIG0f1rNK31yLlzatsnFpQ1PwltIFF/YrquObebn/q1xW/Lqmc6nNV9hAf1Ul7nVBsLtPWObtsr28mP4TmyinzL8UTq6/DbOPDHldDdwXrHtsq30b+qX1343uMYVF9kxAmu+a1LX1f6Ptc431ojuB+hw7a/5aZLygvZeqj7dPr+n4ddKy0LFUHdRJZ8bkhbyypo+8q26Z8u9exriNbDzLfi/Wh7u/+mpX6dm0gLBvKzNlDcdf1Xa+6ousSdSI+bxOmPESp3cbmknmbSYq+H+qwv/jU8Y1RxoaWW96cWXGJm8byUH8XSquO9ujPJer8dmxyzU68/I1jRXPuPFvqe1Bz8dBajt7RuKO5Z57N/BPssbU9Px+a82isGSQUrVfGvg3td6++t6uEQW2gfktz4dAVUzY/2hCodqP1rFjwr16pOieKpcPvEIAABCDQPgIjLcCPtzk0cOufJkqaEGrxQCKMe8dZSp40gdYkzF0s0MeU4iraFZi3A1B50UK84lOe9DGj+FKFdz/PWszQQoldANZkXide3Lu0Uso5jGeqsgvlRdx0gkQftpp46f4f/a+EvTaUdRj8mojT3g8s24mv/lcfxuJcdhfssPLf5jqvMqu/0L14apMSkMQvb2PLsBjpA0ac1G6UB9lVAo57grfutFVmpau01K+p/Cl9pfIxXv1l3WWe6PFpbFE9smOVxhddPaH/9nfp5510LstIaaouKageuWmWjSv1eY0rardWiFf5ht1ebN7qvDM0VF7bF6hdunasMh9S/IpHCzj2Dj7FqflL2bmVm1fFpTglJCo+iQES7se730ytL8N8Tiw0R1Tfrfqv+Y3l629g0+bD6dOnD5SdYdhzoAwFXnbH/EHnzGXyJjb6jpCnF3vFk+xRtW/QhgK1R9sONcfSAuKgcyufj/pMLQ6XjbeNc3blSdzsd5zqfNF8tA3zr1gda2JcjeVpvH/XuCdhyo5LmqdWHZPGM+9l66PyVuf3a11jpdsXqb/QeFs0hg+r7ypju7rWdcZjvicPS3ZjcpkDJ2V4pD5b53e9bCB+1ktMlXar9iAR2MahTTcpazl12X+8vzHc9m/Hfs0jVOaqc9w2tMei+ldnn5daz+t+zu9rFb/6Sf0rCr7gm3etaN35LRufyqcx2H7Lte27S/2D5rbunFljVZl5gv/NFNu0V5Yhz0MAAhCAQLsJIMC32z615m4QFzy1ZoTIIAABCLScAP1lewykD3IJQ/pXFNwFRj1Xdpd/e0rcbE50skinbW3QCSKddCaMDgGJOlrUzvNYZEn47iMHufZhdOhSUgg0T4BxtXkbkAMIjBcB/85uxurxIk86EGiOgH/dGPeNN2cLpex766niEaHZEpA6BCAAAQgMQgABfhB6HXsXQaljBiO7EIBAYwToLxtD35ewTg/qGgUtGuiKGJ02DAWd0HXdPuuZzTbbLPO+QkgnEFqs2W677TKvFYTRIKCT1bqCQHVBGy/yXLj6dUV02KwxGnWEUnabAONqt+1H7iFQhYCukdLGOhs23njjZFfjVdLjHQhAoFkCvvv1ujzDNVuqbqbue5fTd7W+r+u4frGbRMg1BCAAgdEjgAA/QjZHUBohY1NUCEBgIAL0lwPhq+XlkMCnO4R1z5p1ZWzv0fTv5dVp+W233baWfIxSJOzOHyVrh8vqL9LL3fxGG23UtwlD7lpnz57dc9mqmNw7maEIAQi0kwDjajvtQq4gMGwCvgBUdC/zsPNC/BCAwHAJaKz/zW9+k105okB7Hy7vWOy33HKLefbZZ3uPTZ06tfJ1r7G0+B0CEIAABNpJAAG+nXYZSq4QlIaClUghAIEJSID+snmjatFAJ3HtfXA2RxLfde+a/lf3qdnFBff3LbbYInovXvMlbF8OxFIu6OfMmZN5D5AXAcJoEfD7Plt6tTndySj39PauVJcMVz6MVj2htN0kwLjaTbuRawjUQeDhhx82ujrGBt35vfXWW9cRNXFAAAItIyBvN3feeWc2Z582bRrfxQ3Z55577jHauGwD3sIaMgTJQgACEGiYAAJ8wwYYz+QRlMaTNmlBAAJdJkB/2Q7raQe/do1L9EsJEuU33HBDIzd7BAhAoBqB22+/3cybNy/55VVXXTVrdwQIQKD9BBhX228jcgiBYRHwPR3pPvgtt9yy51lqWOkSLwQgAIFRI3DXXXeZuXPn9oqt/lZX6hEgAAEIQGD0CCDAj5DN77jjDvPUU0/1SixXvuutt94IEaCoEIAABNII0F+mcRqvp+TuWqeyJRzkhWWXXdZMmTIlOx1PgAAEBiOg0xoPPvhg5mUiLyy22GKZe/pJkyYNlhhvQwAC406AcXXckZMgBFpBwN1kjGvqVpiETEAAAhOMgDwO3Xzzzb3vqCWXXDLzOGKv0ZtgxaU4EIAABCAQIYAAP0JV5Pnnn+8J8Br4V1pppb47PUcIBUWFAAQgUEiA/rKdFWT+/PnZOCZR8JVXXskyKReakydPNq95zWvamWlyBYEOE1Bf+Pe//93o/lgFtTttctHd8Msss0yHS0bWIQABEWBcpR5AYPQIWLfIGst1HzEBAhCAAATqJaArP3T1B9e61cuV2CAAAQh0kQACfBetRp4hAAEIQAACEIAABCAAAQhAAAIQgAAEIFCSwLPPPmt0Al7ebAgQgAAEIFAvgZdffjnb5IinsHq5EhsEIACBLhJAgO+i1cgzBCAAAQhAAAIQgAAEIAABCEAAAhCAAAQgAAEIQAACEIAABCAAAQi0jgACfOtMQoYgAAEIQAACEIAABCAAAQhAAAIQgAAEIAABCEAAAhCAAAQgAAEIQKCLBBDgu2g18gwBCEAAAhCAAAQgAAEIQAACEIAABCAAAQhAAAIQgAAEIAABCEAAAq0jgADfOpOQIQhAAAIQgAAEIAABCEAAAhCAAAQgAAEIQAACEIAABCAAAQhAAAIQ6CIBBPguWo08QwACEIAABCAAAQhAAAIQgAAEIAABCEAAAhCAAAQgAAEIQAACEIBA6wggwLfOJGQIAhCAAAQgAAEIQAACEIAABCAAAQhAAAIQgAAEIAABCEAAAhCAAAS6SAABvotWI88QgAAEIAABCEAAAhCAAAQgAAEIQAACEIAABCAAAQhAAAIQgAAEINA6AgjwrTMJGYIABCAAAQhAAAIQgAAEIAABCEAAAhCAAAQgAAEIQAACEIAABCAAgS4SQIDvotXIMwQgAAEIQAACEIAABCAAAQhAAAIQgAAEIAABCEAAAhCAAAQgAAEItI4AAnzrTEKGIAABCEAAAhCAAAQgAAEIQAACEIAABCAAAQhAAAIQgAAEIAABCECgiwQQ4LtoNfIMAQhAAAIQgAAEIAABCEAAAhCAAAQgAAEIQAACEIAABCAAAQhAAAKtI4AA3zqTkCEIQAACEIAABCAAAQhAAAIQgAAEIAABCEAAAhCAAAQgAAEIQAACEOgiAQT4LlqNPEMAAhCAAAQgAAEIQAACEIAABCAAAQhAAAIQgAAEIAABCEAAAhCAQOsIIMC3ziRkCAIQgAAEIAABCEAAAhCAAAQgAAEIQAACEIAABCAAAQhAAAIQgAAEukgAAb6LViPPEIAABCAAAQhAAAIQgAAEIAABCEAAAhCAAAQgAAEIQAACEIAABCDQOgII8K0zCRmCAAQgAAEIQAACEIAABCAAAQhAAAIQgAAEIAABCEAAAhCAAAQgAIEuEkCA76LVyDMEIAABCEAAAhCAAAQgAAEIQAACEIAABCAAAQhAAAIQgAAEIAABCLSOAAJ860xChiAAAQhAAAIQgAAEIAABCEAAAhCAAAQgAAEIQAACEIAABCAAAQhAoIsEEOC7aDXyDAEIQAACEIAABCAAAQhAAAIQgAAEIAABCEAAAhCAAAQgAAEIQAACrSOAAN86k5AhCEAAAhCAAAQgAAEIQAACEIAABCAAAQhAAAIQgAAEIAABCEAAAhDoIgEE+C5ajTxDAAIQgAAEIAABCEAAAhCAAAQgAAEIQAACEIAABCAAAQhAAAIQgEDrCCDAt84kZAgCEIAABCAAAQhAAAIQgAAEIAABCEAAAhCAAAQgAAEIQAACEIAABLpIAAG+i1YjzxCAAAQgAAEIQAACEIAABCAAAQhAAAIQgAAEIAABCEAAAhCAAAQg0DoCCPCtMwkZggAEIAABCEAAAhCAAAQgAAEIQAACEIAABCAAAQhAAAIQgAAEIACBLhJAgO+i1cgzBCAAAQhAAAIQgAAEIAABCEAAAhCAAAQgAAEIQAACEIAABCAAAQi0jgACfOtMQoYgAAEIQAACEIAABCAAAQhAAAIQgAAEIAABCEAAAhCAAAQgAAEIQKCLBBDgu2g18gwBCEAAAhCAAAQgAAEIQAACEIAABCAAAQhAAAIQgAAEIAABCEAAAq0jgADfOpOQIQhAAAIQgAAEIAABCEAAAhCAAAQgAAEIQAACEIAABCAAAQhAAAIQ6CIBBPguWo08QwACEIAABCAAAQhAAAIQgAAEIAABCEAAAhCAAAQgAAEIQAACEIBA6wggwLfOJGQIAhCAAAQgAAEIQAACEIAABCAAAQhAAAIQgAAEIAABCEAAAhCAAAS6SAABvotWI88QgAAEIAABCEAAAhCAAAQgAAEIQAACEIAABCAAAQhAAAIQgAAEINA6AgjwrTMJGYIABCAAAQhAAAIQgAAEIAABCEAAAhCAAAQgAAEIQAACEIAABCAAgS4SQIDvotXIMwQgAAEIQAACEIAABCAAAQhAAAIQgAAEIAABCEAAAhCAAAQgAAEItI4AAnzrTEKGIAABCEAAAhCAAAQgAAEIQAACEIAABCAAAQhAAAIQgAAEIAABCECgiwQQ4LtoNfIMAQhAAAIQgAAEIAABCEAAAhCAAAQgAAEIQAACEIAABCAAAQhAAAKtI4AA3zqTkCEIQAACEIAABCAAAQhAAAIQgAAEIAABCEAAAhCAAAQgAAEIQAACEOgiAQT4LlqNPEMAAhCAAAQgAAEIQAACEIAABCAAAQhAAAIQgAAEIAABCEAAAhCAQOsIIMC3ziRkCAIQgAAEIAABCEAAAhCAAAQgAAEIQAACEIAABCAAAQhAAAIQgAAEukgAAb6LViPPEIAABCAAAQhAAAIQgAAEIAABCEAAAhCAAAQgAAEIQAACEIAABCDQOgII8K0zCRmCAAQgAAEIQAACEIAABCAAAQhAAAIQgAAEIAABCEAAAhCAAAQgAIEuEkCA76LVyDMEIAABCEAAAhCAAAQgAAEIQAACEIAABCAAAQhAAAIQaBGBmTNnmr/97W9moYUWMosssojZddddzatf/epGcjh//nxz7bXXZun/61//MptssonZYIMNGskLiUIAAqNHAAF+9Gw+0iWeO3eumT17ttHgu/DCC2cD7worrGA23HBDs9RSS5Vm8/LLL5v777/fPPbYY+all17K3n/ta19r1lhjDbPaaqtlEw0CBCAAAQhAAAIQgAAEIAABCEAAAhCAAAQgAIGmCLz44ovmwQcfNI8//rhZsGBBti6qfyuttJJZa621svXM8Q4vvPCCufHGG43+V8Ko1lO7Fu69915z3333ZevK2223nXnVq17VtSLUmt9///vf5owzzjBPPvlkFq/Wxo855hiz3HLL9aUzXtyUzkUXXdRLe+ONNzYHHXRQrWUmMghAAAJ5BBDgqRsjQeAvf/mLufTSS83TTz+dW951113X7LPPPmMmBKEXNJm44oorzG9/+9vc+DTB2G233cwOO+wwEowpJAQgAAEIQAACEIAABCAAAQhAAAIQgAAEINAeAs8//7z58Y9/bG677bbCTE2ePNm87W1vMxIoxyNobfXMM880TzzxRJac1lGPOuooo3x0Jfji7vrrr28OOeSQrmR/KPmUXc8++2zz17/+tWfXY4891kyaNKmX3nhykyZw4YUX9tLebLPNzAEHHDCUshMpBCAAAZ8AAjx1YkITSBHKXQCa7O23335m8803z+XyyiuvmNNPP9089dRTSeymTJliPvCBD3AaPokWD0EAAhCAAAQgAAEIQAACEIAABCAAAQhAAAKDEpg1a5a57LLLSkUjEfnDH/7w0E9yyyvp5z73uew0vg3vec97zNZbb10qv00+rNP7P/rRj3pZkBeB448/vjF3602ysGmnCPDjyQ0Bvg21gjxAYHQJIMCPru1HouRXX321ue6668aUdZVVVjHLLrusmTNnjpk3b17f7xLhjz766MwFkx80iZDbmj//+c99P+k+m/XWWy9zQy+3Q3rODTvvvHN23w0BAhCAAAQgAAH8S3iLAAAgAElEQVQIQAACEIAABCAAAQhAAAIQgMAwCfzud7/LvIGGgtZEtZapKzrl/t0P66yzjjnssMOGephIB5xOOumkPgFep8e1AaArQV4Fvvvd7/ayu+KKK2ZryqPshj5FgB9PbgjwXWlN5BMCE5MAAvzEtCulMiZzYSRXRq4YvsEGG5j999/fLLHEEj1GjzzySCaqyyWTDXkugx599FFzzjnn9PHdZpttzF577dWbXGni+tWvfjW7F96GV7/61eaEE04wiy++OLaBAAQgAAEIQAACEIAABCAAAQhAAAIQgAAEOkjgrjm3mkeffqDWnC+16DJm+po7mYVftUgt8T733HPm1FNPNTplboNE4b333ttsueWW2d3vNuhOeF2z+fDDD/elLXf0O+20Uy35yYtEd9JfeeWV2SaATTfdNDu8pINRXQlac9YJ+NmzZ2drzTrBv/LKK3cl+0PJZ4oAP57cEOCHYmYihQAEEgkgwCeC4rHuEfjJT35irr/++l7GtXvzox/9aLAgOgUvt/Ivv/xy9rsmpcccc0zf/TT6++WXX25uvfXWXhxbbbVVdm+8HzSROOuss7IT9ja8973vNW94wxu6B5IcQwACEIAABCAAAQhAAAIQgAAEIAABCEBgxAnMevQGM/OhXw6FwhrLrmveOeWgWuK+4YYbzFVXXdWLa9FFFzXHHXdc4cEgCeEzZszovaPDRCeffHJ2Up4AgVQCKQJ8alx1PIcAXwdF4oAABKoSQICvSo73Wk0gNNgfddRRZvLkybn5vuSSS8ztt9+e/a7dlscee2yfAO+7RtJE9DOf+UzfaXo3cu3iPP/883t/WmONNcwRRxzRqZ2crTYymYMABCAAAQhAAAIQgAAEIAABCEAAAhCAwDgRuHjWl80zL/xjaKkdsMX/NZMWX2Gg+LUmesEFF5j777+/F488d77xjW8sjFfrnjqc9NRTT/Wee//732+mTp06UH54ebQIIMCPlr0pLQQgUEwAAZ4aMiEJ+IN9yq5N/8T8gQcemLk/ssF3Px8T1OXmSXcZ2buUXvva15rjjz/eKC8ECEAAAhCAAAQgAAEIQAACEIAABCAAAQhAoDsEvn3bOWbegieHluG6BHjXK6cOGcUOJdkC+Wuj73vf+8wWW2yR/fz000+bn//855nXUK157rLLLtnBpZkzZ2YeSCXcy7W9fltyySWNruzceeedC9dBb7755sz1vd7Tv913373PPb6b5ksvvZRtIlhzzTWNDj1dffXVRteKag1YaeqU/8Ybb2ze/va3m2WWWSZoo/vuu8/MmjWrl893vvOdZrHFFsu8ncprwNy5c7PflJYtg8qZd6f7/PnzzTXXXNNjonVk5cEN8iqgeBWUlvInD6zXXnutueWWW8wzzzyTeRlQGVZYYQXz1re+tcc8VtF0/epPf/pTo1PeL774Yva41p3XXntt8453vMOsuuqq5pe//GVmO4XlllvO7LDDDgMdDtM6t+L83e9+Z5599tle3nXo7b/+67+y8qv+/fWvf83SDB1yS+Hmll3lVB275557sjRVRvGSnTfbbDOz/fbbm6WXXjqIq8wJ+DvuuMPce++9vTqovO+55559dTJmE36HAAQg4BJAgKc+TFgCmsz885//7E0+NMkpCpq4XXfddb1HDjrooL5JkwZg3RVvgyYsmjTlhbbt+JuwhqZgEIAABCAAAQhAAAIQgAAEIAABCEAAAhAYMoGuCPDnnXde353u++23n5k2bVqUzm9+85tMiJYgrDVVXae54YYbZu/566JvectbzB//+EcjcTQvvOY1rzGHHXaYWX311cc8onXTM888s/e+xE5dByqR2AY/TW0IeOCBB8xvf/vb3DQVj+5iD10D+oMf/MBI9FeQqH744YebSy+9tCeQhyKVsC+PpqG73f38TZkyxXzwgx/sReOXcdlllzX777+/ufDCCzMBOS+sssoq2TWqRWvZv/rVr8zPfvazQptq7frOO+/seTVQfCeeeGLlw2Ha+BDL+wYbbGB0iO3555/P8hYS4GPcbKHET/a57bbbonVXIrw2HSg9N6QK8NpQoLTc8PrXv94cfPDBuRswopniAQhAYOQJIMCPfBUAgAhoQD/jjDPMk0/+ZxerBmudVnd3z/kDdoobph/+8Ifmpptuyp1wQB8CEIAABCAAAQhAAAIQgAAEIAABCEAAAhBoP4EuCPCi6J9kl1fOT33qU4WCboy+vy4ae97+rjXWI488cowIn3JwaZA0JZrLe6kbfC6pZcjzrBoTd/0ypqan53SK/WMf+1jwlauuuirbKFE2aAOArlzNO9FfFJ8vmsfStt4QQgJ8jJviFruvfOUrmbeD1KDT9zpQ54aUtO6++25z8cUX9723zjrrmEMPPbQSq9T88hwEIDDxCSDAT3wbU8IEAnKdIzdKNshtzsc//vG+QdYfsF03THlJuBO70IQjIWs8AgEIQAACEIAABCAAAQhAAAIQgAAEIAABCDRMoCsCfEgs1Wl0nYTXKe0qIU8M13rntttua9Zbbz3z3HPPZa7C7QEnm45OXp9wwgl9rrwHFeBVDrkfV/o61e7eea90119/fXPIIYf0FTVPgPfL4LpttxHstddemQt8N8TE3SIBfokllshcp6+22mrmoYceMr/+9a8z1/Q25F0dELKtnt1qq63M1KlTM/Y6MS73/H7QRoxPf/rTpUVleUM4+eSTx5za1wnx6dOnZ+7v//CHPxgJ2QryoCA3/gpVBXhdbXDFFVf0FUHXD+hU/1JLLZUJ83L/73sSkNcG1/tBzEa6luCCCy7oSyekC1RpM7wDAQhAAAGeOjDSBB5//HFz5ZVXGg227gQnZZckAvxIVx0KDwEIQAACEIAABCAAAQhAAAIQgAAEIDBCBLoiwMskOtFrBVHXRDoFrbvZJdbGrut03wsJ8HI3/qEPfWiMoCvhVAKqG3xhtKoALxFZruOXX375vvglwsvFvA06tf6Zz3zGSOi2ISTA66TzRz7ykT637Mrbd77zHfP73/++927KYS1tCDjggAN67+QJ8DvuuKPZbbfd+vIvkVt3p8+bN6/3d7n533333fvi0zNz5szpK6cOkfku8iXUf/3rX89OkttQVYD3uUlUP/DAA80mm2zSVwbdNX/22WdnGzFsqCLAh7iJl7i5IXRKXvaU+34bigR4bXw4//zz+xitsMIK5hOf+AT3vo9Qv05RITBMAgjww6RL3K0ioEHZ3oHk7sRzM6lJgXaDbr755mPy7k82EOBbZV4yAwEIQAACEIAABCAAAQhAAAIQgAAEIACBoRHokgCf4sJbYvyWW26Z/ZPwWBR8IVPPf/KTn8w9TS0B+4477uhFKXfwOvBk7+iuIsDLdbruiZ80adKYrIauF/XvlPfXdlWGo48+OngnusTk0047rXcqXeK1riuVsG9D7HR1SEjWSfV99tkniNp3he4L+hLev/zlL/fezTslbx/w7zWvIsDrhPnnPvc5s2DBgl66/mYKtzDaQHD66af3uFUV4N2NBkX5lp0+//nP90R0/577PBuJ5X//93/3eR1QOscddxzi+9B6UCKGwOgRQIAfPZuPbIk16fF3CfowtKtQuwtDAQF+ZKsOBYcABCAAAQhAAAIQgAAEIAABCEAAAhAYcQJdEuCtqWbMmGF0Z7h7EjpkxlVWWcXsvffe2d3joeALmRLt991339waERNiqwjwviDtJy4vpyqvQkj49dd2dQhr2rRpwTL468ghEbisAK88ScRfeumlg2nq5Pipp57ac6vul9fPv1zAf/jDH861ge86vooA75cxtBHBzUAddvXZa9ODhHG5nveDnv3Vr35lVFa58NemCl2JYEOo3r7jHe/o46xnF110UXPssceaJZdccsR7OYoPAQjUSQABvk6axNVqAhqQv/CFL5h//OMfhfkMuQHSCwjwrTYvmYMABCAAAQhAAAIQgAAEIAABCEAAAhCAwNAIdFGAF4wXXnjB6F5zuYXX/y8Kr3vd6zJRd+GFF+57LCY2+3H6J/B9QbwOodZP0127TRHgi7yb+vmrS4CXyBs6wa+y+IJ5TIA/+OCDzUYbbZRrzjoEeP/OeV1fsOuuu+amWYddFYfuZb///vt76Uggf8973mM23XTTUnfY+/VW1ybMnTu3Tx+QwP+pT30q1y5D61CIGAIQmPAEEOAnvIkpoEtAA6xc5mhgfeWVV8wDDzxgrrvuuj43Ono+NJlAgKcuQQACEIAABCAAAQhAAAIQgAAEIAABCEBgNAl0VYB3rfX444+b2267zdx+++3mmWeeCRpSrunlvr2Mu/VQRNdcc4259tprs58kiMsFvVzRK9Qh1PppTmQBXrzOPfdc88gjj2TFljt+nQrPO02vZ+oQ4P318Pe///1m6tSpuR1AXXa96667zDe/+c0x6agerbvuutnGg/XXX9/Ic0NRcAV4vav8aXOJXOvbcPjhh5u11lprNDs1Sg0BCAyVAAL8UPESeVcI/OIXvzD6Z0NoEtNWAV73+RAgAAEIQAACEIAABCAAAQhAoB0EHnthtSwjqy36WDsyRC4gAIHKBGjPY9HJ9fiohokgwLu2e+KJJ7KT8RLj/TBlyhTzwQ9+sPfnsifg9eJ3v/vdTOy3wT1xXpdQ6+Z7ogvw5513nnn44YezIodO+Ps2HIYAX+Q1QOnXaddZs2aZyy67rLC7WWSRRTKX829961vN4osvPuZZv96GIps+fbp597vfPardGuWGAASGSAABfohwibpbBC6++GJz99139zK9ww47mLe//e29//Zd7sQmHHoxNvGrgxACfB0UiQMCEIAABCAAAQhAAAIQgEA9BO55fsMsog2XuKeeCIkFAhBojADteSx6BPgnh1YfD9ji/5pJi68wtPjzIp4/f775xje+YR577P9tHJPAe/TRR5uVVlope62KAP+tb33L/OEPf+gliwC/UHbPeBUX9CG37PIosOaaa+bWl2EI8Iccckh28jwv1CnAKw1dJfuzn/3M3HHHHZm4nxdUX/fbbz+z+eab9z2SIsDrBb07bdq0cW97JAgBCExsAgjwE9u+lK4Egfvuuy+7X8YG/54df8Def//9xwzqfnKuqK+JgNw3LbfcciVyxaMQgEDdBOymlVFeNKibKfGNLgHa0+janpLXR4B2VB9LYoJAW9rTt2c8lxnjgO2XxCgQ6CyBtrSnpgHSnpu2QLvSn2gn4F26uqrzi1/8opk3b17vz65gXkWAv/rqq7OrP21w3ZfXLdQqjdhBqDLeTdt2B7zyc9ZZZ5k5c+ZkOOW9VevMeWK+nqlDgP/hD39obrrppmCdCLXOYdhV6bz88svZnfD33HNP9r/uZhE3HwcffHDmnt6GVAE+hWe7eiNyAwEIdIEAAnwXrEQeKxHQnTgvvPBC5pLnta99rVl55ZUL43nuuefMqaee2rsDxhfg/RPwW221ldlnn31y4wxNjI4//niz1FJLVSoPL0EAAvUQYCGpHo7EAgERoD1RDyAwOAHa0eAMiQEClkBb2hOCHXVyIhBoS3tqmiXtuWkLtCv9Lgjw119/fSZE2xC7s9slLHf0P//5z3t/0sGFfffdN/vvKgL85Zdfbm699dbsfd9l+jCE2okswIvhVVddZW644YYez9hBrzoEeF0hoKsEbIidFB+GXUO9wIsvvmhmzpyZnY6XOG/DiiuumHlukKAeqreqhwceeKDZeOONzYknnphpBzYsu+yymYcC+267eh9yAwEIdJEAAnwXrUaeowQkpp9yyim9AVh3wGhQLRpAH330UXPOOef04vYFeLlj+sIXvtCLMzYo+4K+NgF8+tOfZhCPWo8HIDBcAiwkDZcvsY8WAdrTaNmb0g6HAO1oOFyJdTQJtKU9IdiNZv2baKVuS3tqmivtuWkLtCv9Lgjw/onlN73pTWbPPfdMAvnb3/7WfP/73w+ujZYV4P/1r3+Zk046qSdw+p5BhyHUTnQB3rftzjvvbHbddddc29YhwPt2X2eddcxHP/rR3DTrsKu8MOgg3MILL5wdlJNYvvTSSwfT1LNnnHFG70Cdf5K9qN76WoASiB24S2pIPAQBCEDg/yeAAE9VmJAE/Eneq1/9anPCCScYCfF54cYbbzQ/+tGPej/7d8BrAqEB/ckn/3PXkyaORx11lJk8eXIwyt///vfm29/+dnDSOiGhUygIdIQAC0kdMRTZ7AQB2lMnzEQmW06AdtRyA5G9ThFoS3tCsOtUtSGzOQTa0p6aNhDtuWkLtCv9LgjwvgfPlDVRS/mb3/ymueuuu3rQ3/Oe95itt946+29fyJw6darR6fq84K+L6mDScccdl4mqCnUItX7aE12A920rpvK2KhuHwhNPPGHOPPPM3t3pVQ6HPf3009nVBFprV4hdsaqrDHQo7tlnn+097997H9vM8YMf/MDcfPPNwXrol1P16LOf/axZsGBBMH+xtHyPEYqkjNeIdvVQ5AYCEGgbAQT4tlmE/NRCwJ/EKVLtljvooIOC8eu0uk63y32NDf6dMfr7NddcY6699treMyussELm1saf6GiHodzZu25sQvHVUlgigQAEShFgIakULh6GQCEB2hMVBAKDE6AdDc6QGCBgCbSlPSHYUScnAoG2tKemWdKem7ZAu9LvggAvAdR3ra3DQx/72MfMYostlgvUF8z14GGHHWbWXXfd7B1fyJQQq5PQa6+99pg45UX0tNNO64m2emDHHXc0u+22W+9ZBPixpvBPrPveWWVbeRWwYrNi2Hzzzc3+++8/JjI9e/rpp5unnnqq91sVAV4vX3zxxebuu+/uxaP18E984hO9zRRu4t/5znfMHXfc0fuTf/VAqC755fQ9MfibN9z0XnrpJXPyySf31uD9DScxAV718Otf/3p24t4G7oNvV79LbiDQZQII8F22HnkvJHDPPfdkA6gbNOHUXTWrrLJK9mcNstrZeckll/RNCvPcy2vXnyaQ7t0ymnQceuihZplllsnifPzxx83555/fJ+ZrgqsT+HaXJ6aDAASaI8BCUnPsSXniEaA9TTybUqLxJ0A7Gn/mpDhxCbSlPSHYTdw6Nkola0t7apo57blpC7Qr/S4I8CIWEtMlhG6//fZm+vTpRmuZ+m+tbz722GPmF7/4RZ8AqTj8tVFfyNQziuPtb3+7eeMb32gWWWSRzFh/+tOfzLe+9a2+dVYJmjqpvdRSS/UMigA/tm7HBHi9ETqxvcYaa5gDDjjALLfccplN//jHP2ZXCTz//PN9iVQV4EOu2pdccsnsLnVt0FCaWg+XZ9mHH364L80qArzPQRHKBf2+++5r1ltvvazeKdx///3Z/fT/+Mc/emmuueaa5vDDD+89ExPg9aLvSVd/Uxv55Cc/yVWy7eqCyQ0EOkcAAb5zJiPDZQj4O/TsuxLCNemQoK4Jnxs0iB955JFm9dVXDyb1y1/+0vz85z8f85smphqwrYsd9wFNSDbddNMyWedZCEBgSARYSBoSWKIdSQK0p5E0O4WumQDtqGagRDfSBNrSnhDsRroaTpjCt6U9NQ2U9ty0BdqVflcEeFHLW7+0RCWY6/RwKGhtVOLjiiuu2Ps5JMC772qdVfG53kDt729729vMTjvt1JcUAvxY8ikCvH9FqhuLvTM9r9VUFeAVn+8WPrVlVhHgFbfGoEsvvXRMMopPh+BCa/p62PXaoP9OEeD1XGiTgTarvPvd704tKs9BAAIQGNtn/dtXH4EEgQlEQNX7sssuywbtlCA3NRqo11prrcLHFeesWbNSojR77LFHtsOUAAEItIMAC0ntsAO5mBgEaE8Tw46UolkCtKNm+ZP6xCLQlvaEYDex6tWolqYt7alp/rTnpi3QrvS7JMCLnNqx1jDLLP/rZLPWRldeeeU++DEBPs9SO+ywQ3ZK3g/K01lnnWXmzJmT/RS6WzxVPLVx+3fAH3PMMdmp8NDv+tv73vc+s8UWWwSz7ucvJF7H8pdSRjfxFAFez+sAmNjpjvcyIc/ja2ocKevhsuNrXvOa3kaMQez6m9/8xvz4xz9OzZ7ZZZddsn9uiNnIfTbkXYBDdcn4eRACEAgQ4AQ81WIkCDzyyCNBNzi28JoMvPnNbzbakenf554HSPfZXH311X136bjPys39XnvtZdZZZ52RYEwhIdAVAiwkdcVS5LMLBGhPXbASeWw7AdpR2y1E/rpEoC3tCcGuS7WGvOYRaEt7atpCtOemLdCu9C+/80Lzt2ceHVqmPrDlUWbpxSbVGr/E2ptuuin7594H7iei0+677rqrmTp1as99t/uML2Rus8025g1veEN2P7jufPeDRNj3vve9Rvd7h4LE6QsvvNDcd9992c9ajz3uuOP63NQ/+OCD2TWfNrzpTW8ye+65Zy6fa665xlx77bXZ76F7vH2vAAcffLDZaKONcvN33nnn9Vyqh8RrP39i8q53vasXn8r4la98xeg5W0a54peYHwoS4E855ZTetaZbbbWV2WeffXLzd+WVVxqJ1KEwbdo0s/vuu2f3wL/44ovZI0pX6aeufYfivf32283ll1/ed8WAfU6u8D/0oQ+ZmTNnGtkir8wxbm662mTw05/+NHOrH9pIojX9KVOmZAfgJk0a23bK1CHFr/qstGwYxGtArQ2ZyCAAgU4SQIDvpNnIdFUCcoOku40WLFjQu49dbmu0q9PeH1M27ueee8787W9/67lt0n3vik//S4AABNpHgIWk9tmEHHWXAO2pu7Yj5+0hQDtqjy3ISfcJtKU9Idh1vy5Rgv+cnFXYcsstRxoH7XmkzT+m8A/N+7O58o//OxQoW66+vdl2rf7Tu3UnpHXRJ5980mgtU2KjxHkJjCnrmEUniefOnZvFK2HXxqm7uKuutdZd7okcn8R1icyyp+5i18YHXauqdWn/RP3rX/968+EPf3hgHEpLLtu18UJu75XuqquuarRJYVhBafz973/P7nu3Qry8NUyePLm3xj+stIkXAhCAQFUCCPBVyfEeBCAAAQh0kgALSZ00G5luKQHaU0sNQ7Y6RYB21ClzkdmWE2hLe0Kwa3lFIXtJBNrSnpIyO8SHaM9DhNvRqJ954R+1n4Jf4jVLmVWXLr4Os2lcZVx5N53XiZ6+NlI8++yzZvnlly8sqn+PurwRHHDAARMdD+WDAAQg0BoCCPCtMQUZgQAEIACB8SDAQtJ4UCaNUSFAexoVS1POYRKgHQ2TLnGPGoG2tCcEu1GreROzvG1pT03TpT03bQHSbwsBBPh2WOKVV14xZ555ZnYa/CMf+Yh53eteF8zYSy+9ZE4++eTeXex6aO+99zbbbrttOwpCLiAAAQiMAAEE+BEwMkWEAAQgAIH/R4CFJGoDBOojQHuqjyUxjS4B2tHo2p6S10+gLe0Jwa5+2xLj+BNoS3sa/5L3p0h7btoCpN8WAgjw7bDERRddZO69995eZnbccUezyy679Llhf+CBB7K7zJ9//vnec4suuqg58cQTcdfeDjOSCwhAYEQIIMCPiKEpJgQgAAEI/IcAC0nUBAjUR4D2VB9LYhpdArSj0bU9Ja+fQFvaE4Jd/bYlxvEn0Jb2NP4l70+R9ty0BUi/LQQQ4NthiSuvvNLMmDGjLzMLLbRQdhe67kSfM2dO5p7eD/vtt5+ZNm1aOwpBLiAAAQiMCAEE+BExNMWEAAQgAIH/EGAhiZoAgfoI0J7qY0lMo0uAdjS6tqfk9RNoS3tCsKvftsQ4/gTa0p7Gv+T9KdKem7YA6beFAAJ8WyxhzBVXXGFmzpyZnKE99tjDbL/99snP8yAEIAABCNRDAAG+Ho7EAgEIQAACHSHAQlJHDEU2O0GA9tQJM5HJlhOgHbXcQGSvUwTa0p4Q7DpVbchsDoG2tKemDUR7btoCpN8WAnJ7LvfnNmy66abmwAMPbEv2Ri4fDz74oLnqqqvMww8/nFv2Nddc0+jk+/LLLz9yfCgwBCAAgTYQQIBvgxXIAwQgAAEIjBsBFpLGDTUJjQAB2tMIGJkiDp0A7WjoiElghAi0pT0h2I1QpZvARW1Le2oaMe25aQuQflsI/Otf/8rE3n//+99ZllZaaSWz1FJLtSV7I5sP3fP+6KOPmrlz52a2kZ0mTZpk1l57bbPsssuOLBcKDgEIQKANBBDg22AF8gABCEAAAuNGgIWkcUNNQiNAgPY0AkamiEMnQDsaOmISGCECbWlPCHYjVOkmcFHb0p6aRkx7btoCpA8BCEAAAhCAAAS6SQABvpt2I9cQgAAEIFCRAAtJFcHxGgQCBGhPVAsIDE6AdjQ4Q2KAgCXQlvaEYEednAgE2tKemmZJe27aAqQPAQhAAAIQgAAEukkAAb6bdiPXEIAABCBQkQALSRXB8RoEEOCpAxAYCgHGpaFgJdIRJdCW9oRgN6IVcIIVuy3tqWmstOemLUD6EIAABCAAAQhAoJsEEOC7aTdyDQEIQAACFQmwkFQRHK9BAAGeOgCBoRBgXBoKViIdUQJtaU8IdiNaASdYsdvSnprGSntu2gKkDwEIQAACEIAABLpJAAG+m3Yj1xCAAAQgUJEAC0kVwfEaBBDgqQMQGAoBxqWhYCXSESXQlvaEYDeiFXCCFbst7alprLTnpi1A+hCAAAQgAAEIQKCbBBDgu2k3cg0BCEAAAhUJsJBUERyvQQABnjoAgaEQYFwaClYiHVECbWlPCHYjWgEnWLHb0p6axkp7btoCpA8BCEAAAhCAAAS6SQABvpt2I9cQgAAEIFCRAAtJFcHxGgQQ4KkDEBgKAcaloWAl0hEl0Jb2hGA3ohVwghW7Le2paay056YtQPoQgAAEIAABCECgmwQQ4LtpN3INAQhAAAIVCbCQVBEcr0EAAZ46AIGhEGBcGgpWIh1RAm1pTwh2I1oBJ1ix29KemsZKe27aAqQPAQhAAAIQgAAEukkAAb6bdiPXEIAABCBQkQALSRXB8RoEEOCpAxAYCgHGpaFgJdIRJdCW9oRgN6IVcI9H6hwAACAASURBVIIVuy3tqWmstOemLUD6EIAABCAAAQhAoJsEEOC7aTdyDQEIQAACFQmwkFQRHK9BAAGeOgCBoRBgXBoKViIdUQJtaU8IdiNaASdYsdvSnprGSntu2gKkDwEIQAACEIAABLpJAAG+m3Yj1xCAAAQgUJEAC0kVwfEaBBDgqQMQGAoBxqWhYCXSESXQlvaEYDeiFXCCFbst7alprLTnpi1A+hCAAAQgAAEIQKCbBBDgu2k3cg0BCEAAAhUJsJBUERyvQQABnjoAgaEQYFwaClYiHVECbWlPCHYjWgEnWLHb0p6axkp7btoCpA8BCEAAAhCAAAS6SQABvpt2I9cQgAAEIFCRAAtJFcHxGgQQ4KkDEBgKAcaloWAl0hEl0Jb2hGA3ohVwghW7Le2paay056YtQPoQgAAEIAABCECgmwQQ4LtpN3INAQhAAAIVCbCQVBEcr0EAAZ46AIGhEGBcGgpWIh1RAm1pTwh2I1oBJ1ix29KemsZKe27aAqQPAQhAAAIQgAAEukkAAb6bdiPXEIAABCBQkQALSRXB8RoEEOCpAxAYCgHGpaFgJdIRJdCW9oRgN6IVcIIVuy3tqWmstOemLUD6EIAABCAAAQhAoJsEEOC7aTdyDQEIQAACFQmwkFQRHK9BAAGeOgCBoRBgXBoKViIdUQJtaU8IdiNaASdYsdvSnprGSntu2gKkDwEIQAACEIAABLpJAAG+m3Yj1xCAAAQgUJEAC0kVwfEaBBDgqQMQGAoBxqWhYCXSESXQlvaEYDeiFXCCFbst7alprLTnpi1A+hCAAAQgAAEIQKCbBBDgu2k3cg0BCEAAAhUJsJBUERyvQQABnjoAgaEQYFwaClYiHVECbWlPCHYjWgEnWLHb0p6axkp7btoCpA8BCEAAAhCAAAS6SQABvpt2I9cQgAAEIFCRAAtJFcHxGgQQ4KkDEBgKAcaloWAl0hEl0Jb2hGA3ohVwghW7Le2paay056YtQPoQgAAEIAABCECgmwQQ4LtpN3INAQhAAAIVCbCQVBEcr0EAAZ46AIGhEGBcGgpWIh1RAm1pTwh2I1oBJ1ix29KemsZKe27aAqQPAQhAAAIQgAAEukkAAb6bdiPXEIAABCBQkQALSRXB8RoEEOCpAxAYCgHGpaFgJdIRJdCW9oRgN6IVcIIVuy3tqWmstOemLUD6EIAABCAAAQhAoJsEEOC7aTdyDQEIQAACFQmwkFQRHK9BAAGeOgCBoRBgXBoKViIdUQJtaU8IdiNaASdYsdvSnprGSntu2gKkXxeBp556yjz44ING//vvf//bLLzwwmbFFVc0a6+9tnnta19bVzJ98bz88svm/vvvN4899ph56aWXst+U1hprrGFWW201s9BCC+Wm+9xzz5l//etfA+Xr1a9+demyKc/K7yqrrGIWWWSR0uk//fTT2Tviu+SSS5Z+f6K/8Pjjj5sHHnjAPP/881lRF1tssYy16qGYDSM888wzZvbs2Wbu3LnmVa96VVavFl98cbPOOuuYtdZaq7AehvKj9xWfrdeqx4p31VVXNRtuuGGlcjz88MMZF9V71TulscIKK2TxLbXUUrVgmT9/ftb2i4Lqv8qidlrGHnrvoYceMgsWLMiiV91fc801s7i6HIbdbzbVz8kmL774YmYv2W7ppZcuZe+QTRXPs88+2/tp0UUXzdr3qAcE+FGvAZQfAhCAwIgRYCFpxAxOcYdKgPY0VLxEPiIEaEcjYmiKOS4E2tKeEOzGxdwkMmQCbWlPQy5mNHracxQRD7ScgET3b3/728YKw6HsSig78MADzTLLLFNLaSTyXXHFFea3v/1tbnwSLXfbbTezww47jHlG75955pnmiSeeGCg/En9OPPFEIyE+Fv7617+aG2+80dx6662ZSPm+973PbLHFFrHX+n4X6/PPPz/7mwTMT3/6050XIEsBKHj45ptvNldeeWXupgrVh80339zss88+SfZKyZcE5+9973vmnnvuyX1cYvfuu+9u3vjGN0ajVL1QGVRP8oRslWObbbYxe+65Z1I5VN9+8IMfFG42WXfddTMuyy23XDSPeQ/885//NCeffHKpTS3aGKH2KbsUbZb59a9/bX72s5+NYaJ3dt11V7PTTjuV3uRQuaA1vTge/WYT/dyf//xnM3PmzGwDyQsvvNCjVaW/c1GrLOedd57RRhIbpk6dat7//vfXZJHuRoMA313bkXMIQAACEKhAgIWkCtB4BQI5BGhPVA0IDE6AdjQ4Q2KAgCXQlvaEYEednAgE2tKemmZJe27aAqQ/CAG140svvTQpCollRx55pFl99dWTns976JVXXjGnn356dtI+JUyZMsV84AMf6BPoJOacffbZRqL4IEEi+PHHH58rhOr06axZs8yMGTOMxFo3VBGk/vKXv5gLL7wwi2bZZZc1xx57LAK8Meayyy7LOKcEcfvUpz418Gnc22+/3VxyySUpSWbPSGxW/c879a26KIFRp4ZTgjZ9fOITn8i8TISCTrgrPp2iTwlqn/vtt18mhlcJVQR4m84SSyyRbdB53eteNybpyy+/PNu0UhS0uWGvvfaqku1G3hmvfnO8+jlB/NOf/mS++93v9jwU+GCr9HduHNps9f3vf78v2s0228wccMABjdiwTYkiwLfJGuQFAhCAAASGToCFpKEjJoERIkB7GiFjU9ShEaAdDQ0tEY8ggba0JwS7Eax8E7DIbWlPTaOlPTdtAdKvSuDRRx8155xzzpjXJTTKtbV+nzdvXt/vEg1POOGEzD13lSBB6aKLLjI6ZekGnTJeb731Mjf0991335iTsjvvvHN2UtaGuoQpiZ9HH310nwiuuCVGXX/99ZnL77xQRZByBXhOwP+HrDj/5Cc/6cMsMVmnuuWiWvXBPYmrB3VFwRFHHFH51PTdd99tLr744jGmlZttXX2gzRYh4Xv99dc3hxxyyJj39Pxpp5025vS46rW8R1j36/6peHlgUHvyRX09d9ZZZ5k5c+aM4aKyi4tOEvtcxO2oo44ykydPLt08BxHgbWL7779/3wYAv49R/nTaXZsUfvOb3/Tauf6ujTDi3/Ywnv3mMPs5l/PVV19trrvuukL0Vfo7G6E2Mp166qlj2gcC/H8IIcC3vdWTPwhAAAIQqJUAC0m14iSyESdAexrxCkDxayFAO6oFI5FAICPQlvaEYEeFnAgE2tKemmZJe27aAqRfhUDIHbDEdYmaEiBtuOOOO8x3vvOdviTe8pa3ZC65q4SQeCV33Dr9au+Clqj41a9+tU8ADQn/EjXtvfEpeZFo+dOf/jQTfG1473vfa97whjf0/lsi5CmnnJJ0ijkmSNm7sl3X3Pfee2+2AUEBAd5k9jvppJP6eGsDyKGHHmp0qlrBunWXYOsGCeESxMsGeWBQmvYucr2v+8gPOuig7L53GySqf/3rXze6k94G2fLwww/PRHU3yKayrfvc3nvvbaZPn97bJKAT7T/84Q/NLbfc0vfu2972tkyUdoNc2P/oRz/q+5vayR577JHd/26D3PbLPb0blDflscglfIiZL8CrvUjMd4Paoer1I488kgm2vgcKv51qY4Vtb/rtuOOO691Xr40VF1xwQRa92v4xxxxjJk2aVNac4/p8E/3mMPo5F9o111xjrr322jEcVY/U12vDh+qc2mPZOmUj9duH/TsC/H9IIMCPazMmMQhAAAIQaJoAC0lNW4D0JxIB2tNEsiZlaYoA7agp8qQ7EQm0pT0h2E3E2jV6ZWpLe2qaPO25aQuQfhUCuu9dJ3Yl7igUCWD+aeGY2/ai/PjuqLfaaqvs7mo/hE4A+2J52XL7wmvo9HHeSU2dzC3rgl7uzbWBYdtttzXbbbdd5mrcFTldF/QSeSVU/v73v8/cqw9yl3dZLkXPSzSWy3xtipD4pnzpzma7WWLQtFTeb3/7271o5HlBHgkk1vpBQrMEZxs23XTTzO152eCL26oHn/nMZ/qEbRun6uEZZ5xhnnzyyV4yvmgoEVqn1W0QJ21kkXAZCrpz3hXh/Y0YYq4NAu7pdgnv22+/fTA+n6HS19UGZcVsX4BPuSJBruXVpt3gupPXPEECrwTc5Zdf3hx88ME9EfeJJ54wZ555ZrbBQmK/xPmqnjXK1oGqzzfVb5bJb0o/Z+NzNwTZvy2zzDKZnVZdddUyyeY+69dP90EE+P/QQICvpaoRCQQgAAEIdIUAC0ldsRT57AKBrranK3+3IMO7x5bVXCt2wTbksTsEutqOukOYnI4Sgba0JwS7Uap1E7esbWlPTROmPTdtAdKvQsC/j7foDmYJZOeee2526jUTCxZaKDuhLBfhZYIvDElklfBpTzr7cT344IPm/PPP7/15ULfj/r3Nvlt7JSQBXifgtTFB5Zw6dWomnq+99trZKVGJiTYUnYBXWeVy+Zlnnuk9L0FTgpM9Eaz4d9llFzNz5sw+cV/eAGSPNgR/Q8Igmy9C5ZEbeG3wsEHC30YbbRQsui8QV70Owd8E4rtN9xP3Rcott9zS7Lvvvr3HfIExb1OJfcFn6gvduvbh9NNP722OiQnh/maVugT4VA8NOtV/0003lWqnyrO8XNgrHrrigr6JfrNsP5DSzylO2eCLX/yieeqpp3pJTJkyJdvUUtcGm5hHEQT4/6BHgC9by3keAhCAAAQ6TYCFpE6bj8y3jEBX2xMLqS2rSCOena62oxE3G8VvKYG2tCfGmZZWELJVikBb2lOpTA/hYdrzEKAS5VAJSHjRqWa5gM4W/xdayHz0ox/NROa84N/TXeU0uu9+Piao+yeBBxF/VWYJ4vYUe574rzS///3vmw022CATy10hynWnLU5FAry/ecDnqju/lVYo6KS8NjhI7Lfp69l3vOMdmav0UNBd4b/+9a97p7hl0z333HPM3eJlK5YveqeKsinp+PaVTU4++eTgSXTFF6q3cltexluA4tCpa52+tnU/dvd47GS4L0Dvt99+Ztq0abkI/Hu9fe8TvuCfIlL6dTO2qSCUuaq2rrJJ47LLLjOzZs3qZcPf1JBSf8b7mab6zTLlTO3nFOdf/vKXbBywIbbRo0w+7LO6vkReQGzQdQu/+tWvet4dUup2lXS79g4CfNcsRn4hAAEIQGAgAiwkDYSPlyHQR6Cr7YmFVCpymwh0tR21iSF5gYAl0Jb2xDhDnZwIBNrSnppmSXtu2gKkX5aAf2I25SSxe1+z0qsinPjC4g477GDe/va352bfFyqrnuxVAvfcc092n7cNVQS/MgK8TtD/+c9/Nrfddpu56667eqeZi2wlUX7DDTfM7qRfZ511xtxFn+dyPeQmXWKaxOmQK/cy9aWqKJuShi/cxjZkKM4yNgjlQaxUD2Qb8daGhhgnuR3XSWG7YUKnhD/4wQ/2orebU+RmXXaXC31tosgLvr38jSXaqPI///M/Wf5eeuklk7LZxXVrr3aiPKy00kopZug9U9XWZd5T2SXKymuADSq/3M+rvG0OTfWbZZiU6ed87xMf+chHzHrrrVcmucJnfYFf7fuwww4zJ554Yq8tVRlHastgiyJCgG+RMcgKBCAAAQgMnwALScNnTAqjQ6Cr7YmF1NGpo10oaVfbURfYksfRI9CW9sQ4M3p1byKWuC3tqWm2tOemLUD6ZQn4wnbKyUdfLK0inPiCjO4Sl4v3ouCeLq4qwIeE/CoC5SDi79/+9jejU7/Wjb9b5p122slssskmZrXVVuvdj63f/Q0LeZ4K/DvNqwqwITuUEVfL1kM/7pRNEb7AWOSFoGx+8p6PuaAvm07sRH3Z+PxT/TpRL0F76aWXLhVVVVunlkf5/NrXvmZmz57dy5f6nk984hNmscUWK5VXPawNEd/61reyTQpVwgc+8IFS6TbVb6aWrUw/J2YnnXSSefHFF7PoJ0+ebI466qjs/2sDiNzSWy8dK6+8cvZ7meBfN6I+SRtddN2IvFzYzSxVxpEy+ejKswjwXbEU+YQABCAAgVoIsJBUC0YigUBGoKvtiYVUKnCbCHS1HbWJIXmBgCXQlvbEOEOdnAgE2tKemmZJe27aAqRfloB/kjPFrbgvslURTnwBPkU8dUXvqgK87w5ep8vlcr9sGESAlyD15S9/2cydO7cvWZXpiCOOMDodGgq+C+cVVljBfPKTn+y5pvc3RigO3Suvf3WEqqJsStpVNnVUqUMpeSl6xj8prFO86667buVoZ86caa644ore+zFPELGE5E5fbvXVrhVWWWUV8/GPf7xvM0csDv1e1dZ33323ESMbQldFKG/nnntu3wYU5fPII4+sfPI9VPdTyqlnrCBc9vqCs846y+i6B4Xx6jdTy1Smn/OvA9l5553NpEmTsnopLw5+kHCuqxVe//rXJ2XnBz/4gbn55pt7z8r1vDYa1TGOJGWgYw8hwHfMYGQXAhCAAAQGI8BC0mD8eBsCLoGuticWUqnHbSLQ1XbUJobkBQKWQFvaE+MMdXIiEGhLe2qaJe25aQuQflkCVYS2OoSTKgJ2HQL8BRdc0LvvXqyqCqhV8m9t4wvprs2KrgDwT6rqvT322MNsv/32WRTf/OY3Mxf3Nsj1uU73u3fXl60f7vNK33UZneItITU9X0xP2dQx3gK8Ly4PWn65sz/ttNN6ImfV0+qWcej6gRTPEiEbhfqF448/vvAaA71z6qmn9u70VrzTp0837373u3tJ6LTz2WefnW0+kfCtPL/pTW8ye+65Z2pVCT433gJ8U/1mKqQy/Zxfr1PT2HHHHc1uu+1W+Lgv7rttpo5xJDWvXXoOAb5L1iKvEIAABCAwMAEWkgZGSAQQ6BHoantiIZVK3CYCXW1HbWJIXiBgCbSlPTHOUCcnAoG2tKemWdKem7ZAu9K/6KYzhpqhd2yyn1l56dUHSqMpIamKgD2oAO+fDh5EoK6SfxlK98B/97vf7dlMAqX+nXPOOb2/6VS+NgZIoPSD73Zdgr3cR//1r3815513Xu/xqq7nJYhKNLPuqG2EckE9f/5887//+7+909VK+5BDDskesSeu7fOLLrqoWX319LrZdgE+JPCq7Ouvv36l9ue7CFckgwrRV111lbnhhht6+ZGrcJ1+r7IBI9WVvE3sT3/6U+YC3roT199VB+WhQe1MQXGeccYZ5plnnumJ76pDu+66q1mwYEEv3zp1Le8O2267bTJbpXvJJZf0pZ/6svIpDxxlXN831W+mlKlsP+de7ZESv/uMBHgJ8aEgTx+f//zns37D1ge5trcu7BHgw7QR4MvWQp6HAAQgAIFOE2AhqdPmI/MtI9DV9sRCassq0ohnp6vtaMTNRvFbSqAt7YlxpqUVhGyVItCW9lQq00N4mPY8BKgdjvLknx1h/jb/0aGV4ITdzkWAnzQpma8Euttvv733fIrb+7zIqwjwEsbket66dZb4qDuQF1lkkUw8dPNm3TSH0vdPum+00UbmySefNIrfBrmRlrBZNkhoPuWUU4Kup8vEJTFTp+VVxpTQZgFeYvmXvvSlvisDpkyZYj74wQ+mFC34jO+WWy7MdVe7NjpUCfJ8oHphQ9UNGPZ9XxxVfBtssMEYMV/C98MPP9x36t3G4dfhe++911x00UVJxStbf5IirfGhNgvwZfs5vy+zmFTHd99992wzhMLs2bPNN77xjb5NDmrfn/nMZ7L73P1w9dVXm+uuu673Z3+DCQJ8uEIiwNfYUIkKAhCAAATaT4CFpPbbiBx2h0BX2xMLqd2pY6OQ0662o1GwDWXsHoG2tCfGme7VHXI8lkBb2lPTtqE9N22BdqWPAJ9vjyoC9iAn4H133xL4TjjhhMqCZ5X833jjjeZHP/pRD4rrHtx3L1/k3lzClURy/5S6jXgQ1+i+KFa1RZXNQ1sFeInvX/va1zLx0Qad7lfd0caJKuHXv/61+elPf9p7VeL2EUccYdZYY40q0ZmHHnrInH/++X1eCIo2cKQkMmg92GWXXYz+uaGsAP/Zz3620un9lPIN+kxbBfgq/VxIgN9nn33MVlttNQaTNuh84Qtf6Ot7QnXNP4Uf2mCCAB+uhQjwg7ZO3ocABCAAgU4RYCGpU+Yisy0n0NX2xEJqyyvWiGWvq+1oxMxEcTtCoC3tiXGmIxWGbBYSaEt7atpMtOemLdCu9BHg8+1RRcAeRIC/8sorzYwZM3oZGlSgrJJ/Jf7ggw+aCy+80MjNvHXfbjNl72J+/etfbw466KDC0+N59zZLzHXdPJdtEZyA7yd22WWXmVmzZvX+OKhYrrHy0ksv7UukyI13zH7yfKDT+dargp6XW/z/83/+T/AKg1h89veqAvwyyyxjDj74YLPqqquOSUp5fOyxx8ZcVxDKkwTb5ZdfPjW74/5cWwX4Kv2c35dtttlm5oADDshl6l+j4W+20aaVs846y8yZM6cXR+i6BgT4MGIE+HFvziQIAQhAAAJNEmAhqUn6pD3RCHS1PbGQOtFqYrfL09V21G3q5H6iEmhLe2Kcmag1bLTK1Zb21DR12nPTFmhX+gjw+faoImBXFeB9oUduk3WCefHFF69cYark3yYmIVIiVcjduO5yX2WVVZLy5bui10tVXc/bBJWvBx54wOhEvh8kzrv314ujxFYF/w54eRhYa621ksqhh9p4Av6aa64x1157bV8Z9t9/f7P55psnl8t90C+jfps+fbp597vfXSm+0GlkuQs/+uijk13/5yUcckGvcmsDghu0oeSpp57q/WnjjTfONo+Md1D906YUdyNCmTxsuummpU7bt1GAr9rP+f3qJz/5SbPiiivm4tO1A5/73OfMggULsmd8Af766683itOGPEHfz++WW25p9t133zJmm5DPIsBPSLNSKAhAAAIQyCPAQhJ1AwL1Eehqe2Ihtb46QEyDE+hqOxq85MQAgfoJtKU9Mc7Ub1tiHH8CbWlP41/y/hRpz01boF3pd0GA908r6uTppz/96UIxqo6Ti7476pT72KsK8L4gNIjoaWvYIAJ8XbX0hz/8obnpppv6ottrr73MG9/4xrqS6ItHorzudZcAp1DWzXxRpiQmn3rqqb24Y6dwFdd9991nLrjggl60KXUoFczMmTPNFVdc0ff4u971LrPNNtukRtH3nE4D61Swu1Fh6tSpRtcQVAmygVyBP/PMM73XZY9PfepTla9VcPPht/E8W8+bN8+cdtppfeU67LDDzLrrrlulWJXfGcRzgzYVHHPMMWa55ZZLTr+pfrMog1X7Obcve9WrXpWxmDRpUm5SKvvZZ59ttFlIwd3QpPpw+umn9zZCiO2RRx5pllpqqb7NEXrn2WefNeeee27v7/IKcuCBB2bu7fX70ksvPZAXh2RjtuxBBPiWGYTsQAACEIDAcAmwkDRcvsQ+WgS62p5YSB2tetr20na1HbWdK/kbTQJtaU+MM6NZ/yZaqdvSnprmSntu2gLtSv/knx1u/jb/saFl6oTdzjUrL736QPH7YkqKqOqLiSliqZ9J/zRwysniiy++ODvlqpAqmr3yyivmpJNO6p3WTH0vBrVpAf7RRx8155xzzphsSrg67rjjMsGr7lDl1G9qHqqchvVF8roE+LvuusvIu4AbQneap5Zt/vz5mUhtNy7oPYmNhx56aKlT1za9kItv3Usvuw/i1cEtT8jWxx9/fPBk/SWXXGJuv/323us6Pa1T+BJzxytUdZlfpi9xy9JUv5nHc5B+zt/YdMQRR5g11lgj13R+2W2fKtFeG2Luv//+gc1eVz89cEYaiAABvgHoJAkBCEAAAs0RYCGpOfakPPEIdLU9sZA68epil0vU1XbUZebkfeISaEt7YpyZuHVslErWlvbUNHPac9MWaFf6XTwBL9FMQluRgOufXq9yotyPY6uttjL77LNPoejj3iuckk9F5t9XrPux/bvXq9SaJgV4iW06Le6efnbLsOaaa5rDDz+89tOjwxTg/RPwKRtBfA8AOj0rV+KDhIceesicd955fVFst9125p3vfGelaMVMtnrhhRd670+ePNl8/OMfryRQS/z82te+ZmbPnt2LT5sudGpZzOoKZWwd2mBQ12aI1PIov6ecckp2erpsqLJpxd8EkdIf1dFv5pVtkH7O78ve8573mK233rqwL3ZPwMtrijZ/iKN/93tZW9jnJcAfe+yxhSfxq8bd9vcQ4NtuIfIHAQhAAAK1EmAhqVacRDbiBLranlhIHfGK27Lid7UdtQwj2YFARqAt7Ylxhgo5EQi0pT01zZL23LQF2pX+bY/cONQMrbbMWgOfgFcGv/e975lbbrmll1e5xZZ77LzgCzb77befmTZtWqmySrSTC217Z3NMcPUF2hRX+RLJvvjFL/buqJao89GPftSsvfbapfIaerhJAf7KK680M2bM6GVriSWWyDi6Iu/ee+9ttt1224HL6UZQRpQtm7BsdcYZZ5gnn3wye1WCpkQ9uaEOBV8ArUOwU9pf+tKX+lxlV/HuYPOrjRJyx+3ekT6om/jLLrvMzJo1q4dEnCTmS9SvM5S1td8eFltsMXPCCSfU4g6/znLVGVcT/WZeWxikn/M3BsQ2Kfmn7dUX/3/snQm0FcXVtjfzPIpMgoBxYJIgICjqjxJFlGBAEURBMcgSEEwIrECc+EBBA0RQEQLCl6gBBQU1aAQFFRUBIQY/JYIyBWQQEGSQefjXbuzOOX3PUF2nqk9X9VtruaL3VlfVfvbe1Tf1dlXxR1sci4nCfC6sVeRzLv3n81kI8Pmkj75BAARAAARCJ4CFpNCRo0OLCZiaT1hItTgoDTTN1DwyEDWGHAMCUcknvGdiEGwxMDEq+ZRv1MjnfHsA/csQ4GPd+Xh3t1x00UXUu3fvlE2x8Mk7ellA5yJ7VLBfcOV2Bg0alFZI/Pzzz2nGjBnemESEUb+wpPJo7HwJ8P6j55kbH/f9ww8/ODuj3SKzqzdb7AQVZbO15/+9X9Ds2LEjXXXVVSmb2bdvn3Ose+IHHLwLnO2WKfyBB38QkriD+sILL3TyG+GEHQAAIABJREFUgBkHLRzffL/1li1bvEf5mHgWKlmclikLFiygRYsWeY+q/KDEP56gvk51BHz79u2pbdu2MqYa8Uw+5s1UYHKd5/wfN3FcDRkyhHi+TFX8c7H/RIfEqxbSOZL74Dvg+cMBt37Dhg3prrvu8nK6aNGiRsSB6kFCgFdNFO2BAAiAAAhEmgAWkiLtHgzOMAKm5hMWUg0LNMuHa2oeWe4WmGcogajkE94zhgYQhp1EICr5lG+3IJ/z7QH0L0Mg1fHN6e5kZwGQhUC3pBO1WVThu+KLFStG1apVSzksv6BYpUoVR0z2i6ipjvG+++67qUGDBmnN9d9TzBVF7pkX5ZcPAT7V0fPu8f9s79SpU2n9+vWeCaqPoveLrNlOLRBl6dbbtGkTTZo0yXuM4+D3v/99gWOo2dY///nPtHHjRq/ulVdeSTfddFOBLkXikOuw+J54pD/fgc3H+MvcY87j4zvkWaB1C4vv/IEA7xaWKf777lnA/PWvf038sYyOElSA5zEsXryYOC/cwv57+OGHiU9osLHomDeZ0/bt24lzvUaNGlnjT9U85//4Jd1JDak+VJG9bsAfYyIfVdkYR36bIMDHwcuwEQRAAARAwCOAhSQEAwioI2BqPmEhVV0MoKXcCZiaR7lbjhZAQD2BqOQT3jPqfYsWwycQlXwK3/LkHpHP+fYA+pcl4BdgWOBjQbN169bODmAWevjo848//jipi1RHne/du9c5Ttzd2chHvvft27eAmOTfxcwNswh/7733UoUKFZx+tm3b5oiyiTuTRY639u8Ud+8pVrWrMh8CvP/oeRZ1hw8f7h3znYqnyqPoWXzje7bdXefsB+5fdte5P1b9pyvw77nte+65h372s5851XkMf/3rX4nvaneLewpA1apVk5oUiUMWOvnYbP5YxC0sug8cOND5eITHlK1wvcqVK3vVXnvtNVq6dGnSY/zxB38Qcfz48WzNOb9nW9yd919++aUj6CcWzstrrrmGWMQUKWeddVag4+BlBHj/0eQ8LvcDEZExmlhH5bzJ/J588knauXOng4Lzm69hKFWqVFo0qua5VHMHz8H8oVPNmjWd/r/55hv6y1/+4s3r/DORuTjd4CHApyYDAd7EmQBjBgEQAAEQkCaAhSRpdHgQBAoQMDWfsJCKYI4SAVPzKEoMMRYQcAlEJZ/wnkFM2kAgKvmUb5bI53x7AP3LEki1m5PbYsG6UqVKzt3cfjEy3e53/9HMme7zXbhwIb3zzjsFhs07MFnA52OK/aVnz5508cUXZzR1+vTpxEczu0X1cdhhC/B+oY3t6tGjBzVp0iSJQ6pdyCzilStXTjY0vOfY/ywGc6ywWMgCXf369XNuN7GBdevWOTv5/YV3UbMgyaK6v6QTeUXi0H98t4wxiR8i+D9SkGkv8VoHZj5u3DjatWuXTFPeM126dKGWLVsKtyEjwHPjy5cvpzlz5nj9yF5RITzQPFdUOW+mEsG7d+9Ol1xySVorVc5z/HfcrFmzCvTF7wD2Y6qPR7KdRJLJPRDgU9OBAJ/npEb3IAACIAAC4RLAQlK4vNGb3QRMzScspNodl6ZZZ2oemcYZ440HgajkE94z8Yg3262MSj7lmzPyOd8eQP+5EGCRb/z48Uk7HNO1xzvK+XjwVPdZiwifie3Onj2bVq5cKTT0TPeCuw2wHSxauh8M8C7qRx55JONOUqHOEyqFKcCnOnq+Xr16zqkC/vvJ2Wa+V3nPnj3eaPk49QEDBkjdZR6Ui4r66YTAVG03atSI7rzzzpS2icRhOsE/iB2cCw899JBzwkOqu9CDtMV1/QI852TiDv2g7XH9oMeE++8FZxv5/vpspx2kOsXgggsuoD59+sgM24hnVM2bQQV4HfPcqlWraObMmVm5c4xy3nH+yRYI8KnJQYCXjSg8BwIgAAIgYCQBLCQZ6TYMOqIETM0nLKRGNKBiOixT8yim7oLZEScQlXzCeybigYLhCRGISj4JDVZjJeSzRrhoOhQChw4dojfeeINYiEl1/DYft83HX99www1p7yfev38/jRkzxjs2nu+p5vuq/WJxokHc3/z585OE48Tf833InTp1IhaesxX/PfXp7gfP1k6m3/t3movsypft77PPPqOXX37Zezzd3ehuBd4t/8wzz3j+Y+58nzkfgW5K4XuweSf15s2bUw65fPnydN111zlHnKcrInG4fv16mjJlSk5Y+LSGYcOGKRPgWcjn++L55AnOwYkTJ9KWLVtyGmOq0xIyNejf2c1XQwwZMiTrneTcpv9UAbaHxXsVpzDkBEHjwyrmTfb15MmTadOmTc5IM33kxL/XNc/xKRMzZsxIm3t86kW3bt2oTJkyORH1C/AtWrSgrl275tSmDQ9DgLfBi7ABBEAABEBAmAAWkoRRoSIIZCVgaj5hITWra1EhRAKm5lGIiNAVCAgTiEo+4T0j7DJUjDCBqORTvhEhn/PtAfSvigCLQXwXMe/K5H9n0ZfvuWZRMJOQ7vbPz7CQw8+597mLjI133n733Xfecce8w75atWopd9qLtIc6ZhM4duyYEw8scHLh47A5HlicFCmycSjSNuqAgJ9ArvMmt+eeXiE61+ryAn/AwicvsE0nT56k4sWLU61atTAX6wL+U7sQ4DUDRvMgAAIgAALRIoCFpGj5A6Mxm4Cp+YSFVLPjzrbRm5pHtvkB9thBICr5hPeMHfEUdyuikk/59gPyOd8eQP8gAAIgAAIgAAIgYCYBCPBm+g2jBgEQAAEQkCSAhSRJcHgMBFIQMDWfsJCKcI4SAVPzKEoMMRYQcAlEJZ/wnkFM2kAgKvmUb5b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fEC/nThxgvbt20f79++nAwcO0LFjx6hcuXJ08OBBKlq0KJUqVYrKly9PFStWpJIlSwZsHdVBAARAAAR0E8BCkm7CaD9OBEzNJyykxilKo2+rqXkUfbIYYRwJRCWf8J6JY/TZZ3NU8infZJHP+fYA+gcBEAABEAABEAABMwlAgM/iNxbbv/zyS1q+fDnx//nYsWOHsKdZiG/atCldfvnlzv9WrVpV+FlUBAEQAAEQ0EMAC0l6uKLVeBIwNZ+wkBrPeI2q1abmUVR5YlzxJqA7nxb/+4gDuE3DzB/b4z0T7zi0xXrd+WQKJ+SzKZ7COEEABEAABEAABEAgWgQgwKfwx9GjR2nx4sX0yiuv0IYNG5R5rEqVKtStWze69tprnV3yKCAAAiAAAuETwEJS+MzRo70ETM0nLKTaG5MmWmZqHpnIGmO2n4DufBJ9f4jWs98jsNBkArrzyRQ2yGdTPIVxggAIgAAIgAAIgEC0CECAT/AHHy8/d+5cmjZtGp08eVKrp26++Wbq0aMHVahQQWs/aBwEQAAEQCCZABaSEBEgoI6AqfmEhVR1MYCWcidgah7lbjlaAAH1BHTnk+j7Q7SeegJoEQTUEdCdT+pGqrcl5LNevmgdBEAABEAABEAABGwlAAH+J8/yjvcnnnjCudNdpJQuXZp4R3uZMmW86keOHKFDhw7Rd999J9IEFS5cmPr27UssxhcqVEjoGVQCARAAARDIjQAWknLjh6dBIJGAqfmEhVTEcZQImJpHUWKIsYCAS0B3Pom+P0TrwXMgEGUCuvMpyrYnjg35bIqnME4QAAEQAAEQAAEQiBaB2AvwP/zwAz366KO0atWqtJ656KKLqHXr1tSoUSOqXbs2VaxYkYoWLZrRkz/++CPt3LmT1qxZQ8uWLaOlS5em3VVfrVo1R/w/99xzoxUdGA0IgAAIWEgAC0kWOhUm5Y2AqfmEhdS8hQw6TkHA1DyCM0EgigR055Po+0O0XhQZYkwg4BLQnU+mkEY+m+IpjBMEQAAEQAAEQAAEokUg1gL82rVraeDAgSmF8QYNGlD37t2pWbNmVKpUqZy9dvr0aVq/fj0tWLCA3nzzzZQ77R955BFq06ZNzn2hARAAARAAgfQEsJCE6AABdQRMzScspKqLAbSUOwFT8yh3y9ECCKgnoDufRN8fovXUE0CLIKCOgO58UjdSvS0hn/XyResgAAIgAAIgAAIgYCuB2ArwLL7379+/gF+vu+466tmzJ51zzjnafM5i/KeffkqPPfaYc2R9Ynn44Yfp6quv1tY3GgYBEACBuBPAQlLcIwD2qyRgaj5hIVVlFKCtXAmYmke52o3n9RI4+M9bnA7KNp+jt6OIta47n0TfH6L1IoYPwwGBJAK688kU3MhnUzyFcYIACIAACIAACIBAtAjEUoDfs2cP3XHHHUm70Js0aUJDhw6l6tWrh+YhFuL/8pe/0IwZM7w++V74Z555hurXrx/aONARCIAACMSJABaS4uRt2KqbgKn5hIVU3ZGB9oMQMDWPgtiIuuET2P9Rc6fT8lf9M/zO89ij7nwSfX+I1ssjKnQNAlkJ6M6nrAOISAXkc0QcgWGAAAiAAAiAAAiAgGEEYifAs+jdt29fWrduneeqfv36UZcuXfLmupUrVzriv1uKFy9Os2fPpnLlyuVtTOgYBEAABGwlgIUkWz0Lu/JBwNR8wkJqPqIFfaYjYGoewaPRJgAB/swHCKqL6PtDtJ7q8aE9EFBJAO+nMzSRzyqjCm2BAAiAAAiAAAiAQHwIxE6A37BhA/Xp08fzcFTuXecPAvhI/JMnTzpjGzt2rHP/PAoIgAAIgIBaAlhIUssTrcWbgKn5hIXUeMdt1Kw3NY+ixhHjSSYAAR4CPHICBHIlgPfTGYL4uzHXSMLzIAACIAACIAACIBBPArET4NnNJ06coP/7v/8jPu69adOmkfH85s2baePGjdSyZUsqVapUZMaFgYAACICATQSwkGSTN2FLvgmYmk9YSM135KD/RAKm5hG8GG0CEOAhwEc7QjE6Ewjg/QQB3oQ4xRhBAARAAARAAARAIKoEYinAR9UZGBcIgAAIgIB+AlhI0s8YPcSHgKn5BAE+PjFqgqWm5pEJbOM8RgjwEODjHP+wXQ0BvJ8gwKuJJLQCAuERWLZsGX333XdUqFAhKlasGLVr146KFCkS3gDQEwiAAAiAAAgkEIAAj3AAARAAARCIFQEsJMXK3TBWMwFT8wkCvObAQPOBCJiaR4GMROXQCUCAhwAfetChQ+sI4P0EAd66oIZBDoH9+/fTpk2baOfOnXT69Gk6fvy4cxJr7dq16bzzznNOjDWxsC18pevu3bud4bMIP3ToUKpcubK0OUePHqUlS5YQ/2/jxo0dRiggAAIgAAIgIEogtgI8v5S3bt3qfAXHL+SwCv9RU6tWrVD7DMs29AMCIAACJhDAQpIJXsIYTSFgaj5BgDclwuIxTlPzKB7eMddKCPAQ4M2NXow8KgTwfjrjCfzdGJWIxDhyJfDVV1/RvHnzPIE6VXu8Rv7//t//oxtuuME4IZ7X+idMmEDbt293TGNbhg0bRpUqVZJCx+2NGzeOdu3a5bU3aNAgql69ulR7eAgEQAAEQCB+BGIrwK9du5b69++fF4+PHj2aWrVqlZe+0SkIgAAIxJ0AFpLiHgGwXyUBU/MJC6kqowBt5UrA1DzK1W48r5cABHgI8HojDK3HgQDeT2e8jL8b4xDtdtt45MgRmjJlirMRTbQUL16c+vTpQ3Xq1BF9JO/1VAvwJ06coEcffZQOHz7s2dalSxdq2bJl3m3FAEAABEAABMwgAAE+D36CAJ8H6OgSBEAABH4igIUkhAIIqCNgaj5hIVVdDKCl3AmYmke5W44WdBKAAA8BXmd8oe14EMD76Yyf8XdjPOLdVitPnTpFo0aNogMHDhQwsXTp0lSxYkVHYN67d2+B3/MO8gEDBhhz7LpqAZ7ZjRgxIkmA548SLrjgAlvDBXaBAAiAAAgoJgABXjFQkeYgwItQQh0QAAEQ0EMAC0l6uKLVeBIwNZ+wkBrPeI2q1abmUVR5YlxnCECAhwCPXACBXAng/XSGIP5uzDWS7Hv+2PZX6eS+lUoNK1SiBpWocy8VKlxSabszZ86kVatWJbXJR6h3796datSo4f2cd8m/99579MEHHyTVLVu2LD344IPOFa5RL6oFeLZ306ZNzrH9fAf8xRdfTO3atcO1slEPBIwPBEAABCJEILYC/ObNm+mee+6hkiXV/mGTzbf8VeH48eOpcePG2ari9yAAAiAAAhoIYCFJA1Q0GVsCpuYTFlJjG7KRNNzUPIokTAzKIwABHgI80gEEciWA99MZgvi7MddIsuv5o1v+l45uelaLUUUrtqTSF09W1va6deto6tSpSe1deumldOutt6bt49tvv6VnnnmGWMx2S/v27alt27bKxqWrIR0CvK6xol0QAAEQAIF4EIitAB8P98JKEAABEAABPwEsJCEmQEAdAVPzCQup6mIALeVOwNQ8yt1ytKCTAAR4CPA64wttx4MA3k9n/Iy/G+MR76JWHlzRkU4d2SZaPXC9ss3nUOHSdQM/53+AxWjeALZjxw7vVw0bNqRevXplbXvBggW0aNEirx4fUz9s2DAqXLhw1mfzWQECfD7po28QAAEQAIFUBCDAIy5AAARAAARiRQALSbFyN4zVTMDUfMJCqubAQPOBCJiaR4GMROXQCUCAhwAfetChQ+sI4P10xqX4u9G60M7JoIMrb6FThzfl1Eamh1UJ8Lt27aJx48Z5O9lZPH/ggQeofPnyWcf+448/OvfGnzhxwqnLz/Ix9OXKlUv57LZt22j58uW0du1a7655frZChQrEoj/vnhfp1218586d9OGHH9I333xDBw8edH7M4nqlSpWoZcuWdOWVV6Y8Ej+VAM/j5rvu+YOCTz/91BlfsWLFHNuqVKlCv/jFL6hZs2ZpmSxdupT4FN2iRYs6/3To0MH5X7fs27eP3nnnHYfR8ePHqXXr1nTuuec6R9fPnz+ftmzZ4oyd+ytRooTD48Ybb3TYiBRmyu3zyQR8DQC3w/bwybrcDp/sO3fuXOdYfP4d/7xRo0YiTaMOCIAACIBACAQgwIcAGV2AAAiAAAhEhwAWkqLjC4zEfAKm5hMWUs2PPZssMDWPbPKBjbZAgIcAb2Ncw6ZwCeD9dIY3/m4MN+6i3pspAvySJUvojTfe8HBecMEF1KdPHyG8LBizeM8ivlv4WW4jsRw6dIiee+452rp1a9Z2WYTno+wzFb5n/fnnnyc+Oj9TYbH59ttvp5///OdJ1fwCPAvWnTp1cji4HxOkardGjRrUr1+/AtfU+jlwv0OHDqXKlSt7zbBAPn36dO+/b7vtNtq4caPzQUK6wu106dKF+DqAdIX7Zhb//ve/M7bTsWNH+sc//uHZx+L7XXfdldUfqAACIAACIBAOAQjw4XBGLyAAAiAAAhEhgIWkiDgCw7CCgKn5hIVUK8LPGiNMzSNrHGCpIRDgIcBbGtowK0QCeD+dgY2/G0MMOgO6MkGAZ/F2ypQptGHDBo8o3/ueSfD1o+f85x3oXE6ePEk33HBDkvDMu+Qff/xxOnbsmLDXeOf6TTfdlLI+C+TcHu9QFy3+u+kTBXjepZ5JdPf3UbduXerfv3/Sj0WOtOePBaZOnSo6ZK8ei/ADBgyg2rVrF3iW+504caKzez5o4Y8S7rjjjqCPoT4IgAAIgIAmAhDgNYFN1Sx/GbhmzRqqX7++c1wMCgiAAAiAQPgEsJAUPnP0aC8BU/MJC6n2xqSJlpmaRyayjtOYIcBDgI9TvMNWPQTwfjrDFX836okvU1s1RYBPvP+dxd4hQ4bQ2WefrQS7X5h2G2WBn//hNW/eBe7fec7jGDx4MFWtWrXAOHi39+rVq5N+Xq9ePbrmmmuobNmytH79euK76RNFdW5v0KBBVL16dee5dOPi3/GYrrrqKjrnnHPoP//5D33wwQfOhwVu8beVqj2uM2zYMOcofLdkEuB5NzoL4vwcH2Wf+EEEP5/uVILXX3+dPvnkkyQWfMT9ddddR7Vq1XKE+WXLltH+/fsLcIQAryTE0QgIgAAIKCMAAT4ASr6D5rPPPnPufjly5Ijwk/z1Hr9k+f4XLiNHjqQrrrhC+HlUBAEQAAEQUEcAC0nqWKIlEDA1n7CQitiNEgFT8yhKDDGWggQgwEOAR16AQK4E8H46QxB/N+YaSXY9b4oAP2HCBNq+fbsDP5VwnItXeH170qRJXhMsDv/2t7/1hHD3F6dOnaInn3ySeD3dLal2wacSsTt37kyXX3550jBZfJ88eXLSznDeQc47ydnGdAI8i/i8gz+x8Lo+f6Swd+9e78dt2rRx7nh3i+wOeP5g4L777qOzzjorqU8W4V977TXvZ3xE/sMPP5y0SY9PFhg1alTShwZ8RP7AgQOT7p7nRt59913nn8QCAT6XyMazIAACIKCeAAR4Aab8wv3Tn/5Eb7/9tkDt7FVGjx5NrVq1yl4RNUAABEAABJQTwEKScqRoMMYETM0nLKTGOGgjaLqpeRRBlBhSAgEI8BDgkRAgkCsBvJ/OEMTfjblGkl3PQ4An8t97fu2111K7du1SOtov1qcSiPm4fN7h7pZM7bFw/thjj3lH37OIPXz4cOf+9lQCfIsWLahr164px8Y77nnnvVv8Y5MR4PljBL4nPnGXvNs+tzd27FjavXu386NUd8ovWbLEOTnALSzmP/DAAwXEd/f3s2fPppUrV6a1wa7sgzUgAAIgYB4BCPBZfMZf1/3617+mrVu3KvMuBHhlKNEQCIAACAQmgIWkwMjwAAikJWBqPmEhFUEdJQKm5lGUGGIsBQlAgIcAj7wAgVwJ4P10hiD+bsw1kux6HgL8mTvhd+zY4YjCx48fpypVqjgCeKrCgjmfBOseHe8XuVMJ6iNGjKDixYunDZxXX32VPv30U+f3iSJ2KsH8wQcfpPLly6dsy7/bXIUAn20H+rx58+ijjz7yxp54pD2PP/HqAK7UqVMnat26dVoWIh842JWBsAYEQAAEzCIAAT6Lv5599lmaO3euUq9CgFeKE42BAAiAQCACWEgKhAuVQSAjAVPzCQupCOwoETA1j6LEEGMpSAACPAR45AUI5EoA76czBPF3Y66RZNfzEODT+5OFeffKVt6ZzuL4vn37HFHZvW/dL1D7j59v2LAh9erVK2PQ8B3oa9ascT4A4D74bnfuT2THemLD2T4OEGnPP/5sAvxbb71FixcvdobhvxrA3x/bxB8Q8C74dCVo/3ZlI6wBARAAgegTgACfwUfff/899ejRwzvWxq3Kx+pcfPHF9MMPP9D06dO9Frp16+bcd8MvTP6Hj4zh++Ldwl/vvfjii86XgSggAAIgAAL5IYCFpPxwR692EjA1n7CQamc8mmqVqXlkKu+4jBsCPAT4uMQ67NRHAO+nM2zxd6O+GDOxZQjwyV7jne3Lly+nZcuW0XfffZfVpdkE+ObNmxOvr8sUEcE8sd2oCfD+8VSsWJF4hzwfa5+uQICXiRQ8AwIgAALhEYAAn4H1rFmzaOrUqV6NatWq0VNPPUVnn3228zM+Zufmm2+mQ4cOUbFixWjOnDlUpkwZrz6/+PneF/f/tPAvHn/8cWrZsmV4HkZPIAACIAACSQSwkISAAAF1BEzNJyykqosBtJQ7AVPzKHfL0YJOAhDgIcDrjC+0HQ8CeD+d8TP+boxHvItaCQH+DCle8164cKHzD/+7aMkmwHfv3p0uueQS0eaS6tkgwCfebw8BXioM8BAIgAAIRIoABPgM7kgU4PlIZOfXAAAgAElEQVRrs2nTplGdOnW8Jw4fPkxdu3Z1BHg+Fubll1+mypUrJ7XIX6/deuutTh0u/PKcMWNG2rtxIhUdGAwIgAAIWEgAC0kWOhUm5Y2AqfmEhdS8hQw6TkHA1DyCM6NNAAI8BPhoRyhGZwIBvJ/OeAl/N5oQreGN0RQBPvEucT7qfPDgwVS1alVloF555RVasWJFgfb4WHjeuObe4c5r5zt37vTqZRPgb7/9dmratKnUOE0X4Hmj34gRI7yTeFlrGDlypLPpL13BDnipUMFDIAACIBAaAQjwaVDzS5vvWeFjdLjUqFGDXnjhhaRjX0QEeH72zTffdO67cQvugA8tvtERCIAACBQggIUkBAUIqCNgaj5hIVVdDKCl3AmYmke5W44WdBKAAA8BXmd8oe14EMD76Yyf8XdjPOJd1EoTBHi2Zd68efTRRx95ZnXq1Ilat24taiZ9/PHHtHr1akdI581lfAIsnwzLhQX1P/3pT0k73xs3bkzXXXeds36eWFhUHj58OPFR9VyyCfDt27entm3bCo8zsaLpAvyPP/5Io0aN8lhhB7xUGOAhEAABEIgUAQjwadzBL+1BgwbRF1984dT41a9+Rffff39SbRbgeXc7/2+6HfD8AN8Vz3fJcz0uPXv2pF69ekUqEDAYEAABEIgLASwkxcXTsDMMAqbmExZSw4gO9CFKwNQ8ErUP9fJDAAI8BPj8RB56tYkA3k9nvIm/G22K6txtMUWAf+utt2jx4sWewbVr16YBAwYQ74bPVnhNfOzYsbR7926vat++fem8885z/tsv7rPwzv+kKn5ROZsA7/99trEm/t50AZ7Hn3hyQdmyZZ3Ngaw5pCvYAR8kQlAXBEAABMInAAE+DXO/AF+/fn2aOHFi0h8qicfL88vwr3/9K9WsWbNAiyzA33LLLd7PO3fu7PzRgwICIAACIBA+ASwkhc8cPdpLwNR8wkKqvTFpomWm5pGJrOM0ZgjwEODjFO+wVQ8BvJ/OcMXfjXriy9RWTRHg9+7dS2PGjKGTJ086qFl4Hzp0aIGrU1P5Yd++ffTEE094z/Ka98MPP0ylS5d2dr0nisR8ZSuLxOXKlUvpUl4752PU0+2Al9n1vX79evr888+Jj7vnwrvmeae+DQL8uHHjaNeuXZ7P+vXrR3Xr1k2bLsxiypQp3u9z+YDB1JzEuEEABEAgygQgwGfwzosvvuiI6lz4RT537lwqVaqU9wS/2IcMGUKrVq1yfsaiOovr/pK4U55/BwE+yimBsYEACNhOAAtJtnsY9oVJwNR8wkJqmFGCvrIRMDWPstmF3+eXAAR4CPD5jUD0bgMBvJ/OeBF/N9oQzepsMEWA5zVrFmY3bNjgGS+6C/61116jpUuXes9Vr17dOSWWRfxUAvwDDzxA5cuXTwnZv0O7efPm1K1bN68uC/OPPvqod2os93Hvvfd6u+1TNcpXxH755ZfOrxI/LDBdgGd7+BrbDz/80DO7UaNGdNddd6UNYL46d86cOd7vIcCry3W0BAIgAAIqCECAz0CRX3gjRozwavTu3Ztuv/1277/9u+Tr1KlDzz33XIGjYd5//3167LHHvOf43p2BAweq8B/aAAEQAAEQCEgAC0kBgaE6CGQgYGo+YSEVYR0lAqbmUZQYYiwFCUCAhwCPvACBXAng/XSGIP5uzDWS7HreFAGeqW/atIkmTZqU5ICLLrqI7r77buKd66kKbzKbOXNm0q94Lbxp06bOz3gtnE+I3bJli1cn3RH0vJObd8u7u9/5gVT3mi9ZsoTeeOMNrz0+ev33v/89lSxZssAQ165dS9OnT/d+ntieDQI8M+Nd8GyLW26++Wa67LLLCrDguk8++aR3UgFXgABv13wDa0AABMwnAAE+gw/56Pju3bvTsWPHvFp89AsL6O4xN/Pnz3fuxXFLhw4dvK8C+Wf8peF9992X1Ea6nfLmhxMsAAEQAIHoE8BCUvR9hBGaQ8DUfMJCqjkxFoeRmppHcfCNyTZCgIcAb3L8YuzRIID30xk/4O/GaMRjVEZhkgDPzFhMd09udRlWqFDBWe+uV6+es4Ocj6nfunUr8Ro371hPLKl2zfvvl+f6l156qXMPfLFixYiPsGdRfcWKFQXclkqAP378uHNM/dGjR736JUqUoJ49e9KFF17o/IzX5vlO+3fffTepzTZt2hCvxXOxQYBPdXIB28YC/I033uh8lMDH9vP8zH5IFOq5HgT4qMwUGAcIgAAInCEAAT5LJDz77LPO0fOJhe++efnll517c1KJ9PzHya9+9Stas2YNLVy4sMCz6e6KR1CCAAiAAAjoJ4CFJP2M0UN8CJiaT1hIjU+MmmCpqXlkAts4jxECPAT4OMc/bFdDAO+nMxzxd6OaeLKlFdMEeBZop02bRt98801KF7BgzgJ4qsLr3w899BCVKVMm6df+e9uD+JZ3t/OR9e7GNvdZ/8529+dcL3EHfWJfvP7Om97c3fw2CPBsH3/A8Mc//jGl3Zn8xc9CgA8SjagLAiAAAvoJQIDPwvjgwYPOV4GHDh3yaiYK8PzDyZMn06uvvirkrauuuor+53/+R6guKoEACIAACKgngIUk9UzRYnwJmJpPWEiNb8xG0XJT8yiKLDGm/xKAAA8BHvkAArkSwPvpDEH83ZhrJNn1vGkCvEv/7bffJr4iVbTw7ng+qj7VMfDcRjrB3N8+3w2/f/9+78e8457vk+d75f2Fj8yfOnVqWsE9sT6Pj++KTzxK338/feL98KnsPnLkiLPz3hX4/eK1SHv+O+6zCeCJpwdkGt+OHTvo6aefFmKRaFu2/kX9j3ogAAIgAAJqCECAF+C4fv164qPn+UgeLizAv/TSS3TWWWc5/+2/Cz5dk3x8zqxZs6hcuXICvaIKCIAACICADgJYSNJBFW3GlYCp+YSF1LhGbDTtNjWPokkTo3IJQICHAI9sAIFcCeD9dIYg/m7MNZLsev7HVXfRyQNfajOq7KV/p8Ilz9HS/vbt22nOnDm0efPmtO3zrnI+0v28887LOgYW1vmEWP+x9fwgi8tt27aldu3a0QsvvECrV6/22ku8U97fCR9D//rrrztHrKcqVapUoeuvv97Z6e0vvD7Pm+RYyOfC6/cPPvgg8a77VIUF+Mcee8y7NrZFixbUtWtXryq3xx8EsC7gtse79xPX9bmvSZMmec9ceeWVdNNNN6Vlt2DBAlq0aJHze/54YOjQoVSpUqWU9Xkz4N/+9re0fH/5y19SrVq1HJvd0qRJE+rRo0dW36ECCIAACIBAOAQgwAty5j8qnnrqKfrggw+cF7h7BL37OL+UJ06c6PyRkKo0bdqURo0alfbLQcFhoBoIgAAIgECOBLCQlCNAPA4CCQRMzScspCKMo0TA1DyKEkOMpSABCPAQ4JEXIJArAbyfzhDE3425RpJdz5/Ys4QOrb5fi1Elat9NJeoO0NJ2YqMs7H777beO8MxHmvMOcBapq1WrJrVuze3xjm33KHs+sr5mzZpJu9ODGsVj4zEePnzYOa6ex1m1atW0YnrQ9k2qz5oEs2A9wvUVfyjBAr5/B37Hjh2JT99FAQEQAAEQiAYBCPAB/cBf4vEfFOm+ntu6dSt99NFHtGvXLuePAz5qp2XLlnT++ecH7AnVQQAEQAAEdBDAQpIOqmgzrgRMzSdVC6kH/3mL4/qyzefENQRgtwICpuaRAtPRhEYCEOAhwGsMLzQdEwJ4P51xtKq/G2MSNrEw89TR7XRyv9pd8IWLV6EiFS6JBT8YmZ3A999/T6VLl6ZSpUplrMynC3z55X9j8bbbbqNmzZpl7wA1QAAEQAAEQiEAAT4UzOgEBEAABEAgKgSwkBQVT2AcNhAwNZ9ULaTGVeCyIXajZIOpeRQlhhhLQQJxnZ9055Po+0O0HmIXBKJMQHc+Rdn2xLEhn03xFMYJAnYQ2Lt3L40dO9Y5jWDw4MHEJwqkKrwr/plnnnGuxuXCx/5zfT4pAAUEQAAEQCAaBCDAR8MPGAUIgAAIgEBIBLCQFBJodBMLAqbmk6qF1LgKXLEI7hCNNDWPQkSEriQIxHV+0p1Pou8P0XoSrsUjIBAaAd35FJohOXaEfM4RIB4HARAQJsBHzD/66KPO0ftcWFTne+l5Vzv/OxcW3JctW+Zcg+uK7/zzevXqUb9+/YT7QkUQAAEQAAH9BCDA62eMHkAABEAABCJEAAtJEXIGhmI8AVPzSdVCalwFLuMDN2IGmJpHEcOI4fgIxHV+0p1Pou8P0XoIXBCIMgHd+RRl2xPHhnw2xVMYJwiYT4AF9fHjx9OOHTuSjClatCjVrFnTufd9y5YtdPLkyaTf88+HDh1KlSpVMh8CLAABEAABiwhAgLfImTAFBEAABEAgOwEsJGVnhBogIErA1HxStZAaV4FLND5QT4yAqXkkZh1q5YtAXOcn3fkk+v4QrZev+EC/ICBCQHc+iYwhCnWQz1HwAsYAAvEhwLvgJ06cSNu2bRMymsV33vlep04dofqoBAIgAAIgEB6B2Avwb7/9No0bN84hXr58eZo6dSqdffbZzn9v3bqVnnrqKSpevLgyjxw7dowGDBhA5557rrI20RAIgAAIgIA4ASwkibNCTRDIRsDUfFK1kBpXgStbXOD3wQiYmkfBrETtsAnEdX7SnU+i7w/RemHHBfoDgSAEdOdTkLHksy7yOZ/00TcIxJfAihUraOHChcR3wqcrl156Kf3qV79Sql3ElzgsBwEQAAH1BGItwB8/fpxuvfVWOnDggEe2d+/edPvttzv//e9//5sGDhyonPro0aOpVatWyttFgyAAAiAAAtkJYCEpOyPUAAFRAqbmk6qF1LgKXKLxgXpiBEzNIzHrUCtfBOI6P+nOJ9H3h2i9fMUH+gUBEQK680lkDFGog3yOghcwBhCIL4F9+/bRt99+S3v27PGOnq9evTr97Gc/o2LFisUXDCwHARAAAQMIxFqAP3jwIN122210+PBhz1UdOnSg3/3ud85/r127lvr376/cjRDglSNFgyAAAiAgTAALScKoUBEEshIwNZ9ULaTGVeDKGhioEIiAqXkUyEhUDp1AXOcn3fkk+v4QrRd6YKBDEAhAQHc+BRhKXqsin/OKH52DAAiAAAiAAAiAgLEEYi3Anz59mrp160bff/+958ChQ4dSu3btnP9evXo13X///cqdO3LkSLriiiuUt4sGQQAEQAAEshPAQlJ2RqgBAqIETM0nVQupcRW4ROMD9cQImJpHYtahVr4IxHV+0p1Pou8P0Xr5ig/0CwIiBHTnk8gYolAH+RwFL2AMIAACIAACIAACIGAegVgL8OyuHTt20EsvvURFihShGjVqUJcuXahQoUKOJw8dOkRLly6lokWLKvPsiRMn6LLLLqMyZcooaxMNgQAIgAAIiBPAQpI4K9QEgWwETM0nVQupcRW4ssUFfh+MgKl5FMxK1A6bQFznJ935JPr+EK0XdlygPxAIQkB3PgUZSz7rIp/zSR99gwAIgAAIgAAIgIC5BGIvwJvrOowcBEAABEBAhgAWkmSo4RkQSE3A1HxStZAaV4EL+aCWgKl5pJYCWlNNIK7zk+58En1/iNZT7Xe0BwIqCejOJ5VjFWnr4D9vcaqVbT5HpLpXB/kcCBcqgwAIgAAIgAAIgAAI/EQAAjxCAQRAAARAIFYEbFtIipXzYGzkCJiaT6oWUuMqcEUuEA0fkKl5ZDh264cf1/lJdz6Jvj9E61kfiDDQaAK68ylsOLLzIvI5bE+hPxAAARAAARAAARCwgwAE+Ax+XLt2LX3xxRdUrFgx4qPjf/GLX1DFihXt8DysAAEQAIGYErBtISmmboTZESFgaj6pWkiVXciNiPswjIgQMDWPIoIPw0hDIK7zk+58En1/iNZDAINAlAnozqewbZedF5HPYXsK/YEACIAACIAACICAHQQgwKfx4+nTp2nIkCG0atUqr8bIkSPpiiuusMPzsAIEQAAEYkrAtoWkmLoRZkeEgKn5pGohVXYhNyLuwzAiQsDUPIoIPgwDAnwSAd35JPr+EK2HAAaBKBPQnU9h2y77dxvyOWxPoT8QAAEQAAEQAAEQsIMABPgMAvyAAQNozZo1Xo3Ro0dTq1at7PA8rAABEACBmBKwbSEppm6E2REhYGo+qVpIlV3IjYj7MIyIEDA1jyKCD8OAAA8BHlkAApoI2PZ+kv27TdXfjZrchGZBAARAAARAAARAAAQiSgACfAbHTJ48mV599VUI8BENXgwLBEAABGQI2LaQJMMAz4CAKgKm5pOqhVTZhVxV/NGOHQRMzSM76NtrRVznJ935JPr+EK1nbwTCMhsI6M6nsBnJzovI57A9hf5AAARAAARAAARAwA4CEOAz+HHRokXEu97dcuONN9LgwYPt8DysAAEQAIGYErBtISmmboTZESFgaj6pWkiVXciNiPswjIgQMDWPIoIPw0hDIK7zk+58En1/iNZDAINAlAnozqewbZedF5HPYXsK/YEACIAACIAACICAHQQgwGfw45EjR+jWW2+lQ4cOObUKFy5MEydOpIsuusgO78MKEAABEIghAdsWkmLoQpgcIQKm5pOqhVTZhdwIuRBDiQABU/MoAugwhAwE4jo/6c4n0feHaD0EMQhEmYDufArbdtl5EfkctqfQHwiAAAiAAAiAAAjYQQACfBY/rl27lvr37+/VKlKkCI0ZM4aaNm1qRwTAChAAARCIGQHbFpJi5j6YGzECpuaTqoVU2YXciLkRw8kzAVPzKM/Y0H0WAnGdn3Tnk+j7Q7QeAhkEokxAdz6FbbvsvIh8DttT6A8EQAAEQAAEQAAE7CAAAT6DHzds2OAcQb9x48YCtUqXLk2FChUKHAWHDx+m8ePHU+PGjQM/iwdAAARAAARyJ2DbQlLuRNACCMgTMDWfVC2kyi7kyhPHkzYSMDWPbPSFTTbFdX7SnU+i7w/RejbFHGyxj4DufAqbmOy8iHwO21PoDwRAAARAAARAAATsIAABPoMf3d3vLLa7x9CrcDuL+q1atVLRFNoAARAAARAISMC2haSA5qM6CCglYGo+qVpIlV3IVeoENGY8AVPzyHjwlhsQ1/lJdz6Jvj9E61kehjDPcAK68ylsPLLzIvI5bE+hPxAAARAAARAAARCwgwAEeAEBXrWrIcCrJor2QAAEQECcgG0LSeKWoyYIqCdgaj6pWkiVXchV7wm0aDIBU/PIZOZxGHtc5yfd+ST6/hCtF4dYhI3mEtCdT2GTkZ0Xkc9hewr9gQAIgAAIgAAIgIAdBCDAZ/Dj6tWr6f7771fuaQjwypGiQRAAARAQJmDbQpKw4agIAhoImJpPqhZSZRdyNbgCTRpMwNQ8Mhh5LIYe1/lJdz6Jvj9E68UiGGGksQR051PYYGTnReRz2J5CfyAAAiAAAiAAAiBgBwEI8Bn8eOLECdq2bZtST/O98TVq1KCiRYsqbReNgQAIgAAIiBGwbSFJzGrUAgE9BEzNJ1ULqbILuXq8gVZNJWBqHpnKOy7jjuv8pDufRN8fovXiEo+w00wCuvMpbCqy8yLyOWxPoT8QAAEQAAEQAAEQsIMABHg7/AgrQAAEQAAEBAnYtpAkaDaqgYAWAqbmk6qFVNmFXC3OQKPGEjA1j4wFHpOBx3V+0p1Pou8P0XoxCUeYaSgB3fkUNhbZeRH5HLan0B8IgAAIgAAIgAAI2EEAArwdfoQVIAACIAACggRsW0gSNBvVQEALAVPzSdVCquxCrhZnoFFjCZiaR8YCj8nA4zo/6c4n0feHaL2YhCPMNJSA7nwKG4vsvIh8DttT6A8EQAAEQAAEQAAE7CAAAT6DH0+fPk379u1zahQpUoTKlSsn7fWtW7fSyZMn6dSpU1StWjUqVaqUdFt4EARAAARAQJ6AbQtJ8iTwJAjkTsDUfFK1kCq7kJs7ebRgEwFT88gmH9hoS1znJ935JPr+EK1nY+zBJnsI6M6nsEnJzovI57A9hf5AAARAAARAAARAwA4CEOAz+HH16tV0//33OzUqVqxIs2fPdoT4oOXw4cN0880307Fjx5xH7733XuratWvQZlAfBEAABEBAAQHbFpIUIEETICBNwNR8UrWQKruQKw0cD1pJwNQ8stIZFhkV1/lJdz6Jvj9E61kUcjDFQgK68ylsZLLzIvI5bE+hPxAAARAAARAAARCwgwAE+Ax+XLt2LfXv39+pUadOHZo2bRoVLlw4sOd/+OEHuuWWW7znOnfuTAMGDAjcDh4AARAAARDInYBtC0m5E0ELICBPwNR8UrWQKruQK08cT9pIwNQ8stEXNtkU1/lJdz6Jvj9E69kUc7DFPgK68ylsYrLzIvI5bE+hP10E9uzZQ5s2bSL+Xz71tWjRonT22WdT3bp1qWzZslq65dNgN2zYQHwy7PHjx50+uK/atWvTOeecQ4UKFUrb748//kgnTpzIaVy8kS6obTxmHm+NGjWoWLFiafvnegcPHsxpfPxwmTJlHF+kK4kcKlSokHN/NjXAcfyf//zHiWve+MgnD7N2U7NmTapfv35Grjo47N+/38ktt+Tqr6NHj9KRI0e89vh0Zhltym3AP75UDDiuuQ/Om0xx6X+Wn2Nf8EZUN67PPffcnMarw0dB28zHvJlpLuCY4FKpUqWM86eInSLxFdY8JzJeU+tAgM/gOVUCPL+Mb731Vm8HPAR4U9MF4wYBELCBgG0LSTb4BDaYS8DUfFK1kCq7kGuuxzFyHQRMzSMdLNCmOgJxnZ9055Po+0O0njqPoyUQUE9Adz6pH3HmFmXnReRz2J5Cf6oJsDg5Y8YM75rVVO2zUNazZ0/KVTB022YRcu7cubR8+fK05rD4fsMNN9DVV19doA4/P27cONq1a1dOOEqWLEnDhw8XOtF2+/bttGTJElqxYoUjot52223UrFmztP2zbjB9+vScxscPZ+qHxdeRI0c6HyIwr2HDhjnCGwrRJ598Qm+++WbajzSY12WXXUY33XSTkP9zZcp5NmnSJK8Z7n/o0KFUuXJlqaYTfe82kC0mM3WUqr1sA+OPUDg/mzZtmlHs/eCDD+jtt99O+viA22YG7dq1o7Zt2+YsFmcbq+rf52Pe9NvAef/ZZ5/RypUrnY8b3I87co0t7kc0vsKY51T7LmrtQYD/ySP8lRR/0eJ+2cNfyH3++ef06KOPOjX4CHp3EhU5hp6/DuF63OZTTz1Fa9as8XwPAT5qaYDxgAAIxImAbQtJcfIdbI0eAVPzSdVCquxCbvQ8iRHlk4CpeZRPZug7O4G4zk+680n0/SFaL7snUQME8kdAdz6FbZnsvIh8DttT6E8lAc7jWbNmCTXJos7AgQOpVq1aQvXTVeJdyGPGjHHWxEVKo0aN6M4770wS6FhomjBhArEonkvhXbwPPvhgWgGWd5ezuPXRRx8R7w5OLNnEznXr1tHUqVNzGZ7zbKZ+eHyjRo2CAJ9AmUXJiRMn0rZt24TYsz4zZMgQOuuss4Tqy1TimB8xYoS3+5vbyPWDieeff574euQgMZlp7DICvNte6dKlnQ90fvaznxXo4pVXXnE+WslUWrduTZ06dZJBm5dn8jFv+g19//33af78+QU+alARW9yGaHyFMc/lxckhdgoB/ifY/MeIipemiO/uvvtu6tGjh0hV1AEBEAABEFBMwLaFJMV40BwIBCJgaj6pWkiVXcgNBBmVrSdgah5Z7xjDDYzr/KQ7n0TfH6L1DA8zDN9yArrzKWx8svMi8jlsT6E/VQS+/fZbevrppws0x7taq1SpQvz7vXv3Jv2excpHHnmESpUqJTUMFs55V/jXX3+d9Dwf5X7++ec7x9CvX7++gKh07bXXOjtl3aJKgOcj9gcPHpx0DDa3/dVXX9HixYtp48aNae0MS4Dv1asXNWzYMOU4sAM+GUu6uGCxm681KFGiBG3evJncY7rdp/lDjAceeCDQkepBEmDevHnORxyJJRcBPt2u42wxmWnMuQjwbru33367sxveLf45hm3m3e680fXjjz9O2rHNH8KUL18+CNa81M3HvJloKMf45MmTnWsV0pVcd8AHiS9VAnymeS4vjg6xUwjwP8EOS4DnOzT4CxO+iwQFBEAABEAgfAK2LSSFTxA9gsB/CZiaT6oWUmUXchFDIJBIwNQ8ghejTSCu85PufBJ9f4jWi3YUYXRxJ6A7n8LmKzsvIp/D9hT6U0GARZxnn33WESPdwuL6gAEDnLvX3bJq1SqaOXNmUpdt2rShDh06SA0jlXjFx4Dz7lf37moWR//85z8796wnjs0v/PPpsu698SKDYfH1H//4hyOsu4WvhL300ku9/2YR8rHHHvOuic3UrojY6d47LjI+Fs1497a7o52f8e/Q598n3ruNHfDJZPlKgzlz5iT9kAVf/ngj8W503pH96quvJn3o0bFjR7rqqqtEXBWoDp/SMH78+ALPyArwHAO8m97/EQF3IBKT6QbvF+A5XwYNGpRUnecIzrstW7bQe++9V+AECv8HOm+99ZaXb/w7/siB76nnwh/aTJkyxfl39g0fxx/16xPyNW+6TuD++XQH5p9YOJZ+/vOfU8uWLYk/KuI5okyZMoHi1K0sE1+q5zmpgRv8EAT4n5wXlgDPR57w/TYoIAACIAAC+SFg20JSfiiiVxA4Q8DUfFK1kCq7kIv4AYFEAqbmEbwYbQJxnZ9055Po+0O0XrSjCKOLOwHd+RQ2X9l5EfkctqfQnwoC+/btoyeeeMIR07hkEsD4mGveLOaWbMe2Zxqf/zjqFi1aUNeuXQs8wkITi5Y7duzwfucXy4Ny8B8Dzve/s6ifTtBObJ935gY9gj7o+Lg+3zH/xhtveI8misJ8Fe6MGTOofv36dM0111DdunWdei4n9uHDDz/sCG/sXxaj+e7tLl26ZLyrXmacuTzz2muvObt3WTTkf+69915iX+RaUsVM+/btnR3XqQrfnf3yyy97v+LrhYcNG5Yk1Ng7a+wAACAASURBVKsY09ixY2n37t0FmpIV4DMd6a5SgBfhwR8y8HgSS+Jx8vx3woIFC4hPuOAj/vnUZ7aby65du2jcuHHORxAs9rM4L3uyRq5+En0+X/OmO75UJylceOGFxCcP8DUAKoqu+EocW6Z5ToUNprUBAf4nj/GdCjxh8oTBf5zwhMBfmSUWftG5XwKJONptg1/i1113nfNCrFq1qsijqAMCIAACIKCJgG0LSZowoVkQECJgaj6pWkiVXcgVgotKsSFgah7FxkGGGhrX+Ul3Pom+P0TrGRpeGHZMCOjOp7Axys6LyOewPYX+VBDw7xTOdAezf9elK5qed955gYbiF8B5DZ0F43TCEYu0kyZN8vrgI8R5h74r4AXq/KePwxPvu/cfa8/t8Vo/74DntX/up0mTJnTFFVc4YveiRYscMdEtuYidqcbOfHj3+4EDB5xfM5+RI0c6WgSXF154gb788kvv0eLFi9OVV15JH374obNzngufTsDH5ieebHDRRRdR7969g+LSUp9jiUVXFl+55HpUduIgU+3gHj58eNpj5Zn36NGjvQ8rRATnoFAWLlxI77zzTsrHZAR4f074G84lJv38+EObhx56KOsHCa+//jp98skngfKU44BPuXCveGAWJhxBn4950wXrF//55zfeeCNdffXVQcMybX2d8eV2mm2eU2aMQQ1BgM/grH//+980cOBApwbfj8NfA/LLEQUEQAAEQMBcArYtJJnrCYzcBgKm5pOqhVTZhVwbfA8b1BEwNY/UEUBLOgjEdX7SnU+i7w/Rejp8jzZBQBUB3fmkapyi7cjOi8hnUcKoFxUCLH5NnTrVOQKaC4tf/fr183ZUpxonH9vOx0m7RWY3uv/4+WyCuv8o5Fx23rPNLG67u9jTif/cJx9hzrtK+UjnxGPLE4/TZg65iJ2pGLs73N3fsbh+0003Of/JR+2zmOwK7UFiybWVxWD3yH5uh4/+r1OnTsqm+Hhz3m3rfuzA9Vnoq1atWpCuC9T139EuI0KnG4BfQOaPJvr37592vP6x+I9Iz8lQ3w5vbqtKlSrUoEED7y74oLanEi55hz9fq8C25BqTsgJ84jUIPAaRPJ09ezatXLnSQ9y8eXPq1q1brsi1Pp+vedM1yj//qGamO75cOzLNc1odGOHGIcBncM7atWu9iZxfWNOmTcv6VVCEfY2hgQAIgAAIGHxkNpwHAlEkYOrCrKqFVNmF3Cj6EmPKHwFT8yh/xNCzCIG4zk+680n0/SFaT8SXqAMC+SKgO5/Ctkt2XkQ+h+0p9JcrAf9R3f57m1O1n3hfM/+exek77rgj0FB4HX369OneMyzo8g7OdEWlWLtmzRr63//9X68rGfFKpwDv3xme6koA3tXO8y7vgnd3yWdyAAu8/JED28p3Q0+ePDlpZ3wmoZSPiV+6dKnXvKo7ulX6NJXtfBe1+5EBH2ueeL2Av75OAd7fNvf9m9/8hvg6B/4QgktQAd4ff9dffz3x6QZPP/20Z1ouH4XICvBBnmMuM2fOJBZh3cJxyMfPZ/JVoIlGU+V8zZtsTqrTQ/j6DJVH9uuOL7ZDZJ7T5L5INwsBPoN7EgV47ICPdBxjcCAAAiAgTMC2hSRhw1ERBDQQMDWfVC2kyi7kanAFmjSYgKl5ZDDyWAw9rvOT7nwSfX+I1otFMMJIYwnozqewwcjOi8jnsD2F/nIl4BcHRY7e9u9ylRHg161b5+y8d0uPHj2cI94zlcTjrYMKlm67qUTfwYMHB74GVqcA72fTqFEjuuuuu9Ki2bt3L/H9266Ym1iRmbZq1Yrq1auX9X57vhKX/0ksO3bsoCeffDLpZ3xtLov4uRbdAnyQ8fFpCE888YR3qoDokesiffjvuHbzJTGGgsQz+2T8+PHeTnc3Z/kI9ylTpnhDioIAn24+Yd/z5tVvvvnGGy/X/d3vfkclS5YUwZpUh09lePHFF70PLoI2cOeddwbqN1/zJtvlPz3EPR2DPzjhY+MPHz7s5DqPsVatWsRcg5Qw4ovHE3SeC2KDyXUhwGfwHn95xnfV8F0s/EUZ/3vi0TQmOx5jBwEQAIG4ErBtISmufoTd0SBgaj6pWkiVXciNhvcwiqgQMDWPosIP40hNIK7zk+58En1/iNZD/IJAlAnozqewbZedF5HPYXsK/eVKwL+TU0R49O9yVSHAi4iFsoJlIiP/vcYsTPOR+0GLLgGe/fHss896u9NZmP3tb3/rXHebqbzyyiuOCO8vN9xwA11zzTUpH+V5e9asWd7vWMfgu7fLlSvn/MwfG/yzc889l+677z7vOPqg3BLrR0WA999BzmNMPPI/Fxv9wj6fMDFy5EhHP5KJZx7r2LFjaffu3c6wOD7YH+wXv6ApklPpbAuykz2xDd7Vz9cyuyXVyQpsw8SJE2nLli1ePY5vvtpZdue7/6OgID5jhkOHDqXKlSsLP5aveZMHmHgFCI+9V69ezocMH3/8ccrxc2z07NmTKlSokNW+sOJLdp7LaoAFFSDAW+BEmAACIAACICBOwLaFJHHLURME1BMwNZ9ULaTKLuSq9wRaNJmAqXlkMvM4jD2u85PufBJ9f4jWi0MswkZzCejOp7DJyM6LyOewPYX+ciUgI7SpEOBlBGwZwdLPh3cIu/fd8+/69u1L5513XmCMMuMX6WT79u3O7ma38Ca/AQMGZBS8/UJ6Yj8s0N1zzz10wQUXFOieRTDmsWHDBu93fIx57969nf9evnw5zZkzx/ud6nvR/QI8fwDAx4+XL19eBFXOdU6ePElff/01zZ07l/bt2+e1x8fV85HeLJLnUlLxTTzpQSaeFy1aRAsWLPCGxacb3HLLLc5/6xbg+eMMjoF0heeFUaNG0dGjR1OOj3/IO9UnTJhAO3fudGKaGan42CFsAT5f8yYzfPXVV+nTTz8NFJrM+u6776b69etnfC6s+JKZ5wIZbHBlCPAGOw9DBwEQAAEQCE7AtoWk4ATwBAioI2BqPqlaSJVdyFXnAbRkAwFT88gG9jbbENf5SXc+ib4/ROvZHIOwzXwCuvMpbEKy8yLyOWxPRbu/1f/opnWA9S4fQaUrZRZUsg0gX0KSjIAtI1gm2r9r1y4aN26cd3T32WefTXz8vMwJtjLjz+YL/j3vHuZdxG5h0axBgwZpH+Xj58eMGUMsJnPh46Z5x/zo0aOJj6Tmkrjr2t9QKuGyT58+VLduXRo+fLh3JDs/17lzZ7r88stFzEiqw2LboUOHCjzHu535GHJXsGWRkI+3r1atWoGjxPl3PCYZX7kdc6w/9thjTtvct3s/fOLAmNWQIUPorLPOCmyn/wG+23zGjBnej/kjCGbrlqDx7Pc1fyjAPnJ3jesU4LNdTfHVV185R8CzwO4W9hmz5Dzjwvx59/6BAwc88Z15t2vXzjk23S0cy1WqVAkUa9zvSy+9lNS/qAN5nHxaQJCj7/M1b6Y6lSKInfwxD3/Uk6qEGV9B5zlRG22oBwHeBi/CBhAAARAAAWECti0kCRuOiiCggYCp+aRqIVV2IVeDK9CkwQRMzSODkcdi6HGdn3Tnk+j7Q7ReLIIRRhpLQHc+hQ1Gdl5EPoftqWj39+kLDejQ3jXaBtnyzq8gwFeqJMyXBbp//etfXv1cjujWIcCnEtP5aOx0u45ZdOQPCvbs2ePYlHgc+WeffUYvv/yyZysftX/vvfemFLD9O91Z/GQRPPFDAJGd+KkcwYLh448/Tj/88IOwn1JVlDkm3N+OXzRN1Q8LxlWrVs1prPywvy/2Ie8g5yPZ3RJEgE91bLv/4wydAjzzv/DCCwvED8cgX8ucuOvdta99+/bUtm1bz961a9fS9OnThdiyGM4fF2TacS/UkKZK+RTg+QQB/qglsbB/+KqJNm3aUKlSpZyPjPhI+nnz5iXVq169uvOBjv9DljDjK+g8p8mFkW0WAnxkXYOBgQAIgAAI6CBg20KSDkZoEwRECZiaT6oWUmUXckX5ol48CJiaR/HwjrlWxnV+0p1Pou8P0XrmRhhGHgcCuvMpbIay8yLyOWxPRbs/CPDp/SMjYAcRLP098xHjTzzxhLdTnAU+PmZc9s5pmfFni1b/0dLZdpzv2LHDOa6exTMuiceR+48/99/vnjgWrjt58mTatGlTyiHys/whQKUAHzu4DfmPmc/GIN3vWWAcNmyY1BjcNnm3P++Ad08LSNWX6FHd2ezw7/BN5csg8ez/SKJhw4bO3d+JRacAn81e/++vu+464n8SS1AB/n/+539yOvEg6JiD1I+SAM/5OWjQIOejGX/xM+f4TrULPsz4CjrPBfGLDXUhwNvgRdgAAiAAAiAgTMC2hSRhw1ERBDQQMDWfVC2kyi7kanAFmjSYgKl5ZDDyWAw9rvOT7nwSfX+I1otFMMJIYwnozqewwcjOi8jnsD0V7f4gwKf3j4yAHUSw9PfMO0E/+ugj78f+3blBI0lm/Jn68B8Fn+nY+MR2+LlJkyY5u+AfffTRpA8K3I8OeNc1i24VKlRIO4T9+/c7HygkHiHuVu7UqRO1bt06KCKnfpR2wPNYtm3b5tjIfHnX9hdffEFLly71PmLgMbNIec899xAfGS9T/KJnul3HovGcKjb44xHe6ZxYoiDAc4zxzvyaNWsWQMcfPmzdujWJdTq+HLMqrgGQ8Z/IM1ES4G+99Va69NJL0w575syZtGrVKu/3zZs3p27d/ns9SpjxJTvPifjEljoQ4G3xJOwAARAAARAQImDbQpKQ0agEApoImJpPqhZSZRdyNbkDzRpKwNQ8MhR3bIYd1/lJdz6Jvj9E68UmIGGokQR051PYUGTnReRz2J6Kdn8Q4NP7R0bAFhUs/b2mOg48lYAZJJpkxp+p/QULFtCiRYu8KnyUdIcOHYSHxDamusN69+7dVLlyZaGdxP5dsNy57NHziQP/9ttviYU3f+HTB/7yl794d9Xz73mnOB8B7/8QgEXx888/X8gOYWg/VeS+eBzffPON92i2O8/T9cFtjRgxIuleez49gH3gL/545iPqy5cvn1SNPxqYOnUqrV+/3vt5uqsTuM6UKVO8erfffjs1bdo0KA6nvj9nmD+3xf+bWPjUBPcKBP55qp35UgMI+BBz4isTMp1ukKnJiy++OFBsRUWA5w8VOG4yHdXvPykjUYAPO75ynecChoWR1SHAG+k2DBoEQAAEQECWgG0LSbIc8BwIqCBgaj6pWkiVXchVwR5t2EPA1DyyxwN2WhLX+Ul3Pom+P0Tr2Rl9sMoWArrzKWxOsvMi8jlsT0W7PxMEeBZg+BhzFmm4sKDz0EMPZRSj/OLTz3/+c7rjjjsCOcO/S1jkPnZZAX7x4sXEz7ol8aj2QINOqKxSgD9+/DiNHDnSE20zHRcvO16R51IdEc67wPv06SPyeOA6/uPp2e4HHniggAgduGGJB06dOuUcT3/w4EHv6b59+9J5550XqLVXXnmFVqxY4T3TuHFjuuWWWwrckV68eHH6+9//7u1MZmGbOZ999tmOiFy6dGnng4rPP/+cZsyY4bXHP+N76v0fKLAA+/XXXxP375brr7+eLrvsMqdv7i/x/vlsRvlzPN0HCXyfN5+c4F6DwO3KcMs2nmy/F7leIF0bzD7dRxLpnsnXvOnPGZEPRfy+TPyoJsz4iso8ly2W8v17CPD59gD6BwEQAAEQCJWAbQtJocJDZyDgI2BqPqlaSJVdyEUggUAiAVPzCF6MNoG4zk+680n0/SFaL9pRhNHFnYDufAqbr+y8iHwO21PR7s8UAX7ChAm0fft2B6aIoOPfUSkjwPuPyxbZrZt4r7aoaMbCKu9IPnz4sGOf6HPZIkulAL9kyRJ64403vC55N27Pnj2zDUHp7/3iWGLjPBYek+riFxNV3POeyxhz9Snv9H/66adzGYL3LO8k79GjR9Ju+lwaZuF++PDhGXdKJ7afaod3up3WL730Ev3rX//yHuePCAYPHhxoR3kutvGz/vEGaU9mTpARwlXMm/5+S5Qo4fiVT5NIV9L5kttKPK0hCDN/XZH4isI8l4uNYT0LAT4s0ugHBEAABEAgEgRsW0iKBFQMIrYETM0nVQupsgu5sQ0YGJ6SgKl5BHdGm0Bc5yfd+ST6/hCtF+0owujiTkB3PoXNV3ZeRD6H7alo92eKAJ+4A15k97V/p7TMjnJ/Gy1atKCuXbumdah/x6nIOLmxzz77jF5++WWvXVU7unMVa90B8QcCo0aNogMHDjg/YjFw0KBBxPeGh1n890Qn9i16H33Q8eoU4HkX+YYNGxwRmP+9Ro0aVK5cuYxDlDmVIbHBVCcIBGXi1uePWjp16uTEhn+3u0ybIh/WJLYb5Ij1/fv3O7vgE8cpcqKFjB3pnuHx8gkGx44dC9wsxzefvJAtPhIblpmPVMybqXIm2+59vy/dawL897EHBpfwQLb4iso8l4uNYT0LAT4s0ugHBEAABEAgEgRsW0iKBFQMIrYETM0nVQupsgu5sQ0YGJ6SgKl5BHdGm0Bc5yfd+ST6/hCtF+0owujiTkB3PoXNV3ZeRD6H7alo97fzm9kpB+jeonw6x+GXrdKESleqn2MrRK+++ip9+umnXju887ZJkyZp2/WLz927d6dLLrkk0DhYtHv88ce9O5uzCTh+sUjkqHwWq/74xz96d1SzuN2vXz+qW7duoLGmqqxKgPcfAa3izvWgxvmFQeZUoUIF+uGHH7ymGjVqRHfddVfQpjPW1ynA+23ieOa4zlT8VxUEFZH9d7DnAosFeD66nq8mUCHAi+RL4niDCPD8nD8feEf0I488knFndi58ovBsPuZNtvv111+nTz75xEPQsWNHuuqqq9IiSbfzPpdTA/ydZYuvKMxzUYgZkTFAgBehhDogAAIgAALWELBtIckax8AQIwmYmk+qFlJlF3KNdDYGrY2AqXmkDQgaVkIgrvOT7nwSfX+I1lPibDQCApoI6M4nTcNO26zsvIh8DttT6E8FgdWrVxMf7+6Wiy66iHr37p2yaRZNeVcuC+hcZI5v5ue4nbFjx9Lu3bu9djLt/PYLOCLH3vtFWJVHY6sQ4JnBuHHjaNeuXR7ru+++mxo0aKDCrUJtpDp6nndeN2vWrID4q/ooep0CvP84eJEPG6ZPn04cM25c33PPPcQnJgQpomI5Hxn+2muv0dKlS5Pi370DvlixYk5u8e79xPvV042Fd3FzHr/wwgteFfZj69atHQGf2+I6oiWoAJ9KzG3fvj21bdtWtEvj6uVj3mRI/nmNxe901wNwff8VAW3atKEOHTo4vMOIryjMcyYFFwR4k7yFsYIACIAACORMwLaFpJyBoAEQyIGAqfmkaiFVdiE3B+R41EICpuaRha6wyqS4zk+680n0/SFaz6qggzEegXn/PHMvccfmpYymojufwoYjOy8in8P2FPpTQSDV8c3p7mRftGgRLViwwOs2najNoh/vvGQhsVq1aimHye1we26pUqWKc3e0Xyjk8bHof/ToUa9uNqHaL+7ygyL3zIvyVCHAr1u3jqZOnep1me0UANGxBannP3o+0Z/+HeGqj6LXKcCnEoRdQToVH78v2NaHH36YSpcuXaD69u3biY/U5mPt+Yh72ZIYQyyQDxs2jCpVqiTbHPltkDmZwu08qADPz6WKl3QMpY2M0IM65k02L1t8+U/24GfSfZDkjwnZD6a4D9n4isI8F6GwyToUCPBZEZ2pwH8QvP/++/T222/Txo0bBZ8qWO3w4cPE9/A0btxYug08CAIgAAIgIE/AtoUkeRJ4EgRyJ2BqPqlaSJVdyM2dPFqwiYCpeWSTD2y0Ja7zk+58En1/iNazMfZgE5Et/tedT2HHiuy8aIs/w+aN/vJPwH+cMgs1N910k7ODlv+dRZ958+bRxx9/nDTYzp070+WXX570s7179zq7293dwHzke9++fQuIlfv27XPujuZdmG5hEf7ee+91jkDnsm3bNpo0aVLS3c4ix1v7d0DzLlG+55l3HqsouQrwzHPKlCnOPeVu6dKlC7Vs2VLF8ITaSHX0/IABA4h3i3Pxn1LAP1N5FD23z9cQuEfd5yIOpjLYf1Q312nevDndeOON3n3ffGc4C8fvvvtuUhMtWrSgrl27Jv2MRfcnn3ySdu7c6fy8RIkSTkyVKiX3AZ1uAT7oEfqJxsoI8MxnxIgRxHqWW1q1auUcpW9rUTlvBokv/+575nvhhRdSt27dnNjm3OK5mufsxJLpdJNsPvIL6SLxFYV5LptdUfs9BHgBj3zwwQc0evTopD8eBB5LW4Xb4skKBQRAAARAIHwCti0khU8QPYLAfwmYmk+qFlJlF3IRQyCQSMDUPIIXo00grvOT7nwSfX+I1ot2FGF0sgRs8b/ufJLlK/uc7Lxoiz9lueE5cwmk2s3J1rBgzbty+ah4/1HY6Xa/+8WhTLt7Fy5cSO+8804BcLwbnAX8gwcPFvidyFHoiceJcwOqj8POVYDnXa686c4tLOYOHz5c2QcC2SIx1dHzqURn/4cM3K4I/2z9u7/ftGmTc1ICxxnHySWXXJLTrvLEflMJwu7veWd78eLFk+65d3+X7gOPVB+M5LLL3DYBnvktX76c5syZ47lB9UcVonEVVj2V82bQ+Jo1axa5f3sl2suxzR9B+OdrPtWBj6rnj5FkiowAn+95TsbOfD8DAT6LB+bOnUvPPvusUj9BgFeKE42BAAiAQCACti0kBTIelUFAMQFT80nVQqrsQq5iN6A5wwmYmkeGY7d++HGdn3Tnk+j7Q7Se9YEYUwNt8b/ufAo7PGTnRVv8GTZv9BcNAnwXOYvCIvdYs4jz+9//nlis9JcgAjw/O3v2bFq5cqUQhI4dO9JVV12VsS7bwXeruwIUC0+PPPKI9E7lVJ3lKsA///zzzp3dbrn66qudndlhFf/R85mOl3/llVdoxYoV3tB08NRl948//kjPPfecc5KCSOETGO677z4qU6ZMgepBBdJs/fkF+KFDh1LlypWzPZb29zICabrGmBtf++DOBdnuGXfb4Zzj5/bv3+81fcEFF1CfPn2k7Yr6g6rmTZn4Yi1y2bJlWRGx/+6//37iD5tki0x85Xuek7U1n89BgM9An49L4a+e+OgSlQUCvEqaaAsEQAAEghGwbSEpmPWoDQJqCZiaT6oWUmUXctV6Aa2ZTsDUPDKdu+3jj+v8pDufRN8fovVsj8O42meL/3XnU9jxITsv2uLPsHmjv+gQOHToEL3xxhu0atWqAjsoeZR8pzsfS3/DDTek3anM4tuYMWO8NXI+9vjXv/61s8M5XeH+5s+fT3v27ElZhe/b5ju869WrlxWW/576K6+80jlOX2Xx33cdZFc47z7no7pdDYEFbT7KnI+ODqPwFQF89H/iDtlM40+1W171iQK67eb4evPNN5OE4cQ+edcwx3SmU4iZ1+TJk4l37XPJ9BGKiD0c7++9955Tle+S5xgoX768yKMp6/gF0h49elCTJk2k2vPv7OYPE4YMGSJ0OoH/agO2jXdehxXfUgbn+JCKeVM2vpg3fyST+NGDaw7PufzBEn/cw37IpQSNr3zPc7nYms9nIcBnoM/HPkydOjWpBk8s/fr1owYNGjjHmnAiZfpjw988B2qtWrUCPZPPAEHfIAACIGAbAdsWkmzzD+wxi4Cp+aRqIVV2IdcsL2O0ugmYmke6uaD93AjEdX7SnU+i7w/Rerl5GU9HlYAt/tedT2H7T3ZetMWfYfNGf9EjwGvYfNc178rkf2eRmHfn8nH0Imvb/AwLvfyce5+7iJW88/a7774jXhPnwjvsq1WrlnKnvUh7qAMCiQRYpOQj7xM/PuCrFILsPHc/EhHNBXggPgRynTeZlGx88XzNV4XwnMsnF/AHIrVr185ZeI+P96JhKQT4DH548cUX6a9//atXo2XLls6RG7l+XRIN12MUIAACIBBPArYtJMXTi7A6KgRMzSdVC6myC7lR8R/GEQ0CpuZRNOhhFOkIxHV+0p1Pou8P0XqIYDsJ2OJ/3fkUtvdl50Vb/OnynvfPw86/dmxeKmwXoD8QAAEQAAEQAAEQiBUBCPBp3M1ftwwaNIi++OILpwZ/acKCPH+hhwICIAACIGAuAdsWksz1BEZuAwFT80nVQqrsQq4NvocN6giYmkfqCKAlHQTiOj/pzifR94doPR2+R5v5J2CL/3XnU9iekp0XbfGny9s2e8KOI/QHAiAAAiAAAiAAAqIEIMCnIeUX4OvUqUPTpk3D7nfRyEI9EAABEIgoAdsWkiKKGcOKCQFT80nVwqPsQm5MwgNmChIwNY8EzUO1PBGI6/ykO59E3x+i9fIUHuhWMwFb/K87nzS7oUDzsvOiLf6EAB92xKE/EAABEAABEACBuBOAAJ8hAl544QV6/vnnnRoQ4OOeKrAfBEDAFgK2LSTZ4hfYYSYBU/NJ1UKq7EKumd7GqHURMDWPdPFAu2oIxHV+0p1Pou8P0XpqvI1WokbAFv/rzqew/SY7L9riTwjwYUcc+gMBEAABEAABEIg7AQjwGSJg/vz5NHbsWKdG8eLFae7cuVSqFO5IinvSwH4QAAGzCdi2kGS2NzB60wmYmk+qFlJlF3JN9zvGr5aAqXmklgJaU00grvOT7nwSfX+I1lPtd7QXDQK2+F93PoXtLdl50RZ/QoAPO+LQHwiAAAiAAAiAQNwJQIDPEAHff/89de/enU6ePOnU+t3vfkcdOnSIe8zAfhAAARAwmoBtC0lGOwODN56AqfmkaiFVdiHXeMfDAKUETM0jpRDQmHICcZ2fdOeT6PtDtJ5yx6PBSBCwxf+68ylsZ8nOi7b4EwJ82BGH/kAABEAABEAABOJOAAJ8lggYP348vfnmm06tIkWK0HPPPeccR48CAiAAAiBgJgHbFpLM9AJGbQsBU/NJ1UKq7EKuLf6HHWoImJpHaqxHK7oIxHV+0p1Pou8P0Xq6/I9280vAFv/rzqewvSQ7L9riT5e3bfaE+6L/gAAAIABJREFUHUfoDwRAAARAAARAAARECUCAz0LqxIkTzi74PXv2ODVZhB8zZgw1bdpUlDHqgQAIgAAIRIiAbQtJEUKLocSQgKn5pGrhUXYhN4ahApMzEDA1j+DUaBOI6/ykO59E3x+i9aIdRRidLAFb/K87n2T5yj4nOy/a4k+Xm232yMYDngMBEAABEAABEAAB3QRiK8Bv3ryZ7rnnHipZsmRGxmXKlKGdO3cWqFO6dGkqVKhQYP8cPnyYeFd948aNAz+LB0AABEAABHInYNtCUu5E0AIIyBMwNZ9ULTzKLuTKE8eTNhIwNY9s9IVNNsV1ftKdT6LvD9F6NsUcbPkvAVv8rzufwo4Z2XnRFn+6vG2zJ+w4Qn8gAAIgAAIgAAIgIEogtgL82rVrqX///kKcChcu7Ijt7l3wQg9lqDR69Ghq1apVrs3geRAAARAAAQkCti0kSSDAIyCgjICp+aRq4VF2IVeZA9CQFQRMzSMr4FtsRFznJ935JPr+EK1ncQjG2jRb/K87n8IOEtl50RZ/urxtsyfsOEJ/IAACIAACIAACICBKAAK8KCmF9SDAK4SJpkAABEAgIAHbFpICmo/qIKCUgKn5pGrhUXYhV6kT0JjxBEzNI+PBW25AXOcn3fkk+v4QrWd5GMbWPFv8rzufwg4Q2XnRFn9CgA874tAfCIAACIAACIBA3AlAgM9DBECAzwN0dAkCIAACPxGwbSEJjgWBfBIwNZ9ULaTKLuTm02foO3oETM2j6JHEiBIJxHV+0p1Pou8P0XqIWjsJ2OJ/3fkUtvdl50Vb/AkBPuyIQ38gAAIgAAIgAAJxJxBbAf706dO0detWOnXqVKgxwEfZ16hRg4oWLRpqv+gMBEAABEDgDAHbFpLgVxDIJwFT80nVQqrsQm4+fYa+o0fA1DyKHkmMCAK8/r/zRN8fovUQtXYSsMX/tr2fZP9us8WfEODtnG9gFQiAAAiAAAiAQHQJxFaAj65LMDIQAAEQAAGdBGxbSNLJCm2DQDYCpuaTqoVU2YXcbFzx+3gRMDWP4uUl86yN6/ykO59E3x+i9cyLLIxYhIAt/tedTyIsVdaRnRdt8ScEeJXRhLZAAARAAARAAARAIDsBCPDZGaEGCIAACICARQRsW0iyyDUwxUACpuaTqoVU2YVcA12NIWskYGoeaUSCphUQiOv8pDufRN8fovUUuBpNRJCALf7XnU9hu052XrTFnxDgw4449AcCIAACIAACIBB3AhDgJSLg5MmTdODAAapQoQLxkfKpyqFDh6hw4cJUsmRJiR7wCAiAAAiAgC4Cti0k6eKEdkFAhICp+aRqIVV2IVeELerEh4CpeRQfD5lpaVznJ935JPr+EK1nZnRh1NkI2OJ/3fmUjaPq38vOi7b40+Vpmz2q4wTtgQAIgAAIgAAIgIAqAhDgA5BcvXo1/e1vf6NPP/3UeWr06NHUqlWrAi3w/fIDBgygNWvWUIMGDei+++5z/hcFBEAABEAg/wRsW0jKP1GMIM4ETM0nVQuPsgu5cY4Z2F6QgKl5BF9Gm0Bc5yfd+ST6/hCtF+0owuhkCdjif935JMtX9jnZedEWf7rcbLNHNh7wHAiAAAiAAAiAAAjoJgABXoAwC+p/+tOf6O23306qnUmAHzJkCK1atcqr/8tf/pJ++9vfpt0xLzAMVAEBEAABEFBAwLaFJAVI0AQISBMwNZ9ULTzKLuRKA8eDVhIwNY+sdIZFRsV1ftKdT6LvD9F6FoUcTEkgYIv/dedT2EEjOy/a4k+Xt232hB1H6A8EQAAEQAAEQAAERAlAgM9CisX3P/zhD7RixYoCNTMJ8IMGDaIvvvgi6ZnOnTs7O+NRQAAEQAAE8kfAtoWk/JFEzyBAZGo+qVp4lF3IReyAQCIBU/MIXow2gbjOT7rzSfT9IVov2lGE0ckSsMX/uvNJlq/sc7Lzoi3+dLnZZo9sPOA5EAABEAABEAABENBNAAJ8FsLz5s2jCRMmFKhVpEgRevLJJ6lx48YFfsei/RNPPEELFy4s8Ltx48bRJZdcotuvaB8EQAAEQCANAdsWkuBoEMgnAVPzSdXCo+xCbj59hr6jR8DUPIoeSYwokUBc5yfd+ST6/hCth6i1k4At/tedT2F7X3ZetMWfLm/b7Ak7jtAfCIAACIAACIAACIgSgACfgdSRI0fotttuowMHDni1ypUrR6NGjaJGjRplZfz999/TsGHDaMOGDV7dGjVq0PPPP08s4KOAAAiAAAiET8C2haTwCaJHEPgvAVPzSdXCo+xCLmIIBBIJmJpH8GK0CcR1ftKdT6LvD9F60Y4ijE6WgC3+151Psnxln5OdF23xp8vNNntk4wHPgQAIgAAIgAAIgIBuAhDgMxCeP38+jR071qtRvXp1mj59OpUsWVLYL6dOnaJ+/frRunXrvGemTJlC559/vnAbqAgCIAACIKCOgG0LSerIoCUQCE7A1HxStfAou5AbnDSesJmAqXlks09ssC2u85PufBJ9f4jWsyHWYENBArb4X3c+hR07svOiLf50edtmT9hxhP5AAARAAARAAARAQJQABPgMpGbNmkVTp051ahQuXJgmT54sJZx//fXXjgjvFt5V36dPH1EfoR4IgAAIgIBCArYtJClEg6ZAIDABU/NJ1cKj7EJuYNB4wGoCpuaR1U6xwLi4zk+680n0/SFaz4JQgwkpCNjif935FHbwyM6LtvjT5W2bPWHHEfoDARAAARAAARAAAVECEODTkOJ73B9//HFatGiRU6Nu3br03HPPOUJ80MJt3X333bRlyxbn0c6dO9OAAQOCNoP6IAACIAACCgjYtpCkAAmaAAFpAqbmk6qFR9mFXGngeNBKAqbmkZXOsMiouM5PuvNJ9P0hWs+ikIMpCQRs8b/ufAo7aGTnRVv86fK2zZ6w4wj9gQAIgAAIgAAIgIAoAQjwaUixaD5o0CD64osvnBrFixenefPmUdGiRUXZevW4rW7duhHfCc8FAnxghHgABEAABJQRsG0hSRkYNAQCEgRMzSdVC4+yC7kSqPGIxQRMzSOLXWKFaXGdn3Tnk+j7Q7SeFcEGIwoQsMX/uvMp7NCRnRdt8afL2zZ7wo4j9AcCIAACIAACIAACogQgwKchxaL5H/7wB1qxYoVTI5cd8HwPfK9evWjr1q1OWxDgRcMT9UAABEBAPQHbFpLUE0KLICBOwNR8UrXwKLuQK04YNeNAwNQ8ioNvTLYxrvOT7nwSfX+I1jM5xjD29ARs8b/ufAo7hmTnRVv86fK2zZ6w4wj9gQAIgAAIgAAIgIAoAQjwGUgl3gFfpEgRevHFF6latWqibL16vPO9e/fudPLkSednvXv3pttvvz1wO3gABEAABEAgdwK2LSTlTgQtgIA8AVPzSdXCo+xCrjxxPGkjAVPzyEZf2GRTXOcn3fkk+v4QrWdTzMGW/xKwxf+68ynsmJGdF23xp8vbNnvCjiP0BwIgAAIgAAIgAAKiBCDAZyDF97+PHj3aq9GyZUvnvwsVKiTKl3gn/ZAhQ2jVqlXeM2PHjqVmzZoJt4GKIAACIAAC6gjYtpCkjgxaAoHgBEzNJ1ULj7ILucFJ4wmbCZiaRzb7xAbb4jo/6c4n0feHaD0bYg02FCRgi/9151PYsSM7L9riT5e3bfaEHUfoTx2B9evX0+eff+5c93rixAm6+uqrqXLlyuo6QEsgAAIgAAIgkGcCEOAzOODgwYN022230eHDh71a1157Lf3mN7+h0qVLZ3Xd0aNHady4cfTee+95dYsVK0azZ8+m8uXLZ30eFUAABEAABNQTsG0hST0htAgC4gRMzSdVC4+yC7nihFEzDgRMzaM4+MZkG+M6P+nOJ9H3h2g9k2PMhrHP++eZtZ6OzUspNccW/+vOJ6XQBRqTnRdt8aeLyDZ7BFyPKj8ROHbsGG3atIm2bdvmrHWz8M3/VK1alerUqUNly5YNldVrr71GS5cu9frs0qUL8eY3lGAEWH9YsmQJ8f82btyYateuHawB1AYBEAABENBGAAJ8FrTTpk2jl156KalW4cKF6eabb6brr7+ezj33XOePFbfwy2779u3Eu+dnzpxZoHUcP68tltEwCIAACAgRsG0hSchoVAIBTQRMzSdVC4+yC7ma3IFmDSVgah4Zijs2w47r/KQ7n0TfH6L1YhOQETVUl590tRs2Rt35FLY9svOiLf50edtmT9hxZGJ/hw4dor///e/02WefZRx+9erVqX379tSwYcNQzHzrrbdo8eLFXl+8CQ4nxgZDzyfv8ua/Xbt2OQ/yqb2DBg0i9iUKCIAACIBA/glAgM/ig1OnTlGvXr1o69atOXurRo0a9PzzzxPfJ48CAiAAAiCQHwK2LSTlhyJ6BYEzBEzNJ1ULj7ILuYgfEEgkYGoewYvRJhDX+Ul3Pom+P0TrRTuK7B+dLj/pajdsj+jOp7DtkZ0XbfGny9s2e8KOI9P6W7lypXMSa5BywQUXEG8g4w1oOkucBPiTJ0/Svn37PJx8Mm7ihj4/Z97g9+OPP3o/rlSpUsorcfno/kcffTTp9F6cJKAzatE2CIAACAQjAAFegBe/8O6880764YcfBGqnrsI75Z955pnQj/ORHjAeBAEQAAFLCdi2kGSpm2CWIQRMzSdVC4+yC7mGuBfDDImAqXkUEh50I0kgrvOT7nwSfX+I1pN0Lx5TRECXn3S1q8hs4WZ055PwQBRVlJ0XbfGni9E2exSFh5XNcA7PmjUrpW0VK1YkviZ1//79ztHl/lKvXj3q27dvStFXFaw4CfBr166l6dOne+iy7fZPPJ6fd7UPHTqUKleuXAA9bxwcMWJEkgDfp08f4o8oUEAABEAABPJPAAK8oA/4i7IJEybQ22+/LfjEmWr8tWC/fv2oc+fOWv9oCTQoVAYBEACBGBOwbSEpxq6E6REgYGo+qVp4lF3IjYDrMIQIETA1jyKEEENJQSCu85PufBJ9f4jWQ/Dml4AuP+lqN2xauvMpbHtk50Vb/Onyts2esOOI+/tm+3H6bt8ppV2XKVGImtQpTkUUbTrnzWSjRo0iXs92C69R8/p08+bNk3Zf853wc+fOpc2bNyfZxMfRt23bVqmdiY3FSYBft24dTZ061TM/mwCfyIYF+GHDhhHvgk9VNm3aRPPmzXM+pLj44oupXbt20CC0RS0aBgEQAIFgBCDAB+Pl7IJ///33af78+cQvz3Sldu3axEe+XHfddVSiRImAvaA6CIAACICALgK2LSTp4oR2QUCEgKn5pGrhUXYhV4Qt6sSHgKl5FB8PmWlpXOcn3fkk+v4QrWdmdNkzal1+0tVu2OR151PY9sjOi7b40+Vtmz1hx9HqLcdp1aZjWrqtXrEI/eLikkra/vDDD+nNN9/02uK16QceeIBKlSqVtn0WcT/66CPv93yF6siRI52d8joKBPhmabEGEeB1+AZtggAIgAAIqCEAAT4Hjnx/y4EDB7wWjhw54nxBWLZsWSpZUs0fTDkMD4+CAAiAAAikIGDbQhKcDAL5JGBqPqlaeJRdyM2nz9B39AiYmkfRI4kRJRKI6/ykO59E3x+i9RC1+SWgy0+62g2blu58Ctse2XnRFn+6vG2zJ+w4en3FIfrxyGlt3XZsXorKl85tG/zp06dpypQptGHDBm+cnTp1otatW2ccNx9nPmbMGNqzZ49Xr0ePHtSkSRMt9sZJgP/Pf/5Dzz77rMexZ8+ezm71dGXBggW0aNEi59d8csHDDz9MZcqU0eIHNAoCIAACIKCPAAR4fWzRMgiAAAiAQAQJ2LaQFEHEGFKMCJiaT6oWHmUXcmMUIjBVgICpeSRgGqrkkUBc5yfd+ST6/hCtl8cQQddEpMtPutoN22m68ylse2TnRVv86fK2zZ6w42jeysO0/7Da4+cTbVAlwI8fP5527NjhNM1HmA8aNIiqV6+eFVcmUXzv3r30zjvvOJvP+Gj7K6+8ks4555y0bfK956tWrXLq8xhuvPHGpA1r/r5YlG7cuDG9++67tHz5cmfTG+++P378OFWpUoXatGlDLVu2FDpenT9CWLlyJS1btszjwGPm9vjUWh57o0aNsvJwK2zfvp0++OAD+uabb5yj3rktPiGgZs2azjH9DRs2LNAWnyawc+dOZ7zsCz4q3i08hjp16ji2lStXjq6++mrn2lu33dWrV9O+ffu8+jxWrsf1+X73Zs3+u3t+6dKlzvUBzJn/6dChQ9IVA9wO+42FfH6eP8Q499xznfHwCb9btmwh5sV980kJbAv7qkKFCln58HPcP5+4wB9uuP6qWLEitWrViq655hriuGGf8u+4j2uvvZbOOuusrG2jAgiAAAjYQAACvA1ehA0gAAIgAALCBGxbSBI2HBVBQAMBU/NJ1cKj7EKuBlegSYMJmJpHBiOPxdDjOj/pzifR94dovVgEY4SN1OUnXe2GjVJ3PoVtj+y8aIs/Xd622RN2HJkiwPNu68Q73bt3706XXHJJVlwff/yxI6ayWMonvd56661Uv3595zkW1KdPn+61wVevsiCerrz22muOOMuFReihQ4dS5cqVvep+Ab5Fixb01VdfEd9fn66wEH///fdnPHmWhWW+b53F3kyFBeZevXpl/IiA23jhhRdozZo1GdtiQb1Pnz7euFiYHjduHO3atSsrcz5Fd8iQIfT4448Tn7abrbAYf9dddznV/P2k4uz3G98/v3HjRucjh3SF22H/XnrppWnrsJ+eeuop57redIUZX3755Y7Q75ZscZPNfvweBEAABEwiAAE+RG8dOvT/2TsP8CuKq/8PvYqgKGJQCCpiI4gllqBoookaC1YsKEZNLGAk+qqxY2xg7xEhr0rAbjSYN5ZgghgsYIsdxI4oIiq9+3+++/vvzd793XvnzN6Ze3d2v/M8ed43vz17Zs7nnDOXzNmZWRL8YOMfLm3btq1hz+yKBEiABEggJJC1hSR6lgTqScDXfLK18Jh0IbeePmPf6SPgax6ljyRHFCWQ1/nJdT5Jfz+kcoza+hJw5SdXemtNy3U+1dqepPNiVvwZ8s6aPbWOIx8K8GASL27jutSzzz67qitT33///aCwHTYUcqM7seO+0N1jHj5HsReFZGnDLu3zzz+/pC2zZs0Kjt+XtkqnA6D4fsUVV6hFixaJ1GFc5557bnBUPOxBQb1ScTpUalqAxw51fDiAhn5uuOEGhR36aLAHY+jUqVNhzHG/iYz5/7qGDh0anBgQbwsWLFBXXXWV9iOHUn3p4kY6PsqRAAmQgA8EWIA38BKOjXnllVeCLwjxFaC04cgc3LsTHjVz6aWXql133VX6OuVIgARIgAQsEsjaQpJFNFRFAsYEfM0nWwuPSRdyjUHzhUwT8DWPMu2UDBiX1/nJdT5Jfz+kchkINa9NcOUnV3prDdt1PtXanqTzYlb8GfLOmj21jiNfCvDxXc/g1LJlS4Wd8CZHr0f5uirAh32EhXiME7ume/bsqVDo/cc//lF0HDvkcQw7dpxHG+6wHzFihFq6dGnhz9CJY9C32GKLYC1/6tSpwS77aMNx6didjyPlw4bCNgr5WM+Pth/96EcK/8EJAa+++mpQJ4i2Hj16qFNOOSUohL/55pvBDngcC49j3nEcf9h69eqlNt9886CA3aZNm+AkARyXj+PtIY/j88OiOt7BkfkdOnQICu7dunUL7EertgCPWIA9GC9OK4jbW4pzud39OJ0AR+njA4QZM2aol156qeSOfhbgaz1rsT8SIIF6EmABXkAfPyzXXnttcBeLjYav53APChsJkAAJkEDtCWRtIan2BNkjCfyXgK/5ZGvhMelCLmOIBKIEfM0jejHdBPI6P7nOJ+nvh1Qu3VGU/dG58pMrvbX2iOt8qrU9SefFrPgz5J01e2odR74U4MHl7rvvVrhLPN5QcMY93H369DHaEe+6AI9xbrfddsGx97ivPGxYl58wYYJ6/fXXC39DwfjMM89U66+/fuFv8d3v5Xb943TaP/3pT0W64ju9wQ38wob+fv3rX6tNNtmkCCeY3HnnnYUd/OV21H/88ccK1wKEDffdb7PNNmXD98knn1STJk0KnoPFhRdeGBS24y1pAR5sTjvttEZ3saMIj6sDwoaPEtB39CTfUh937LTTTurggw8uGh7GNmbMGDVz5syiv7MAX+tZi/2RAAnUkwAL8Br6+BLtV7/6lZo9e7Y1P7EAbw0lFZEACZCAMYGsLSQZA+ALJGCRgK/5ZGvhMelCrkUXUFUGCPiaRxlAn2kT8jo/uc4n6e+HVC7TQeiBca785EpvrZG6zqda25N0XsyKP0PeWbOn1nHkUwEeBdDbb7+9cCJrKVYoxqPojf9gB3Ol5roAj6POURSOFt/D8ZSyBbvCDzjggMKQ4+OrdO/9vffeG+xgD1v0XnL0dfXVV6t58+YVnh911FGqb9++JfFMnjw5OPI/bNh0d8ghhxTJ2mYX5WJ6BD34Ysd/9Jj6qL6o7aXulB87dqxCET5s0SPx44BwKsGoUaPU/PnzC49YgK/1rMX+SIAE6kmABXgNfXyd9sgjj1j1EQvwVnFSGQmQAAkYEcjaQpKR8RQmAcsEfM0nWwuPSRdyLbuB6jwn4GseeY4988PP6/zkOp+kvx9SucwHYsoNdOUnV3prjdN1PtXanqTzYlb8GfLOmj21jiOfCvAhmylTpqjHH39ce896165d1cCBAxWOUS/VbBeR4/fUH3PMMcGu/HINV7vedttthcfYxY274MOj4+M7s0vtyg5fxvHu06ZNC457X716dXBV7DrrrBM8/uabb4L7zcN76fFhwllnnVXywwDI42h7XDeLTXxo8XHhb7bZhXYk2QGPI+ePPvrospwnTpyoEDNo8Tvl47aWOokgrji6mx/PWICv9azF/kiABOpJgAX4CvS//vprhR//FStWFEntvffewTEx3377rcJXX2E74ogj1AYbbBD8QOM/jz32WHBffNhwh824ceO0XxTWMyDYNwmQAAlknUDWFpKy7i/al24CvuaTrYXHpAu56fYqR1drAr7mUa05sT8zAnmdn1znk/T3Qypn5lVKT357WQBh9y1bW4Hhyk+u9Fox2kCJ63wyGIoV0aTzYlb8GULMmj1WgsNAiY8FeJiHu8Vxl3p4z3glk3HM+gknnBAUp6PNdhE5XoDXFWaxm/ryyy9XCxcuDIaF3fvnnntuoTD+2WefqZtuuqlozCg277PPPoXiusTVYBTdjIfj+lELKNfiRfD4uPCebXbhWFwU4KN+0RXgUQc544wzyn6cgHGa+lniI8qQAAmQgC8EWICv4Kn7779fjR49uiDRpUsXdeONN6r11lsv+NvKlSuD+02WLFmiWrRooR5++OGi+1jwI4gjXcL/0YJ3rrzySrXjjjv6Eh8cJwmQAAlkjkDWFpIy5yAa5BUBX/PJ1sJj0oVcr5zMwTon4GseOQfDDqoikNf5yXU+SX8/pHJVOTmHL9vmaltf6BJXemvtctf5VGt7ks6LWfFn1uKz1vET9udrAT7K6/PPP1evvPJKcAR7WMyO80QRGWva4e5yPLddRDYtzMaLzfGj1PH82muvVXPnzm0UHh06dFC9e/cO/rPpppuq1q3Lf8j16KOPqqlTpxZ0oAitO57/q6++KsiXujfdNruws1oX4ON24OoCbEis1Ez9XK/cZr8kQAIk4IIAC/AVqEYL8PhRHzNmjOrevXvhjaVLl6rDDz88KMDjx/W+++5r9EUdjmY57LDDAhk0/ANm/PjxFX/oXTiaOkmABEiABBoIZG0hiX4lgXoS8DWfbC2kJl3IrafP2Hf6CPiaR+kjyRFFCeR1fnKdT9LfD6kco9aMgG2utvWF1rjSa0aremnX+VT9CM00JJ0Xs+LPrMWnmfftSWehAB+lgcIxdsZH70MPn2+11VbquOOOK4jbLiKbFmbjd7OXup8cx8Bff/31KloQL+V93Df/85//XPXq1avR4/i4TKOn1LhsswvHVOsCfPwaAN1x9hinqZ9NeVOeBEiABNJMgAX4Mt7BDxjukXnxxRcDCdyDc8899xQdqSIpwONd3LODH/+w8Q74NKcEx0YCJJB1AllbSMq6v2hfugn4mk+2FlKTLuSm26scXa0J+JpHtebE/swI5HV+cp1P0t8PqZyZVyltm6ttfaGHXOmtdQS4zqda25N0XsyKP7MWn7WOn7C/rBXgQ7sWLFig/vd//1fNnj27gDZ+v7ftIrJpYRZr9ThZFlfCosWPRw8HDrnp06cr3D0Ouyo1FOJPOeWUouP2WYD/m5o8eXJJxvFj/jt16qR+//vfV2Rs6ud65Tb7JQESIAEXBFiAL0MVP9bDhw9Xb7zxRiBx4IEHqtNPP71IGgV47G7H/y23Ax4v4B8GuEsecmiDBw9WQ4YMceFP6iQBEiABEtAQyNpCEh1OAvUk4Gs+2VpITbqQW0+fse/0EfA1j9JHkiOKEsjr/OQ6n6S/H1I5Rq0ZAdtcbesLrXGlV0pr4ssNa0/7b9em4is6Odf5JLXHllzSebHe/rRlf1ri07Y9tdaX1QI8OOKO9ZEjR6pvvvmmgDV6L3saCvA33HCDmjNnTjC+UjvN4/Ewf/58NXPmTPXuu+8GR+gvX768UcjE7zGPF4z79euntthii+AqWknDNbXbbLNN0SY+2+zCcdR6BzyPoJdEAGVIgARI4L8EWIAvEw3xAjzuiLnllluCH/ewRY+XRwH+rrvuUhtuuGEjjSjAH3LIIYW/Dxw4UA0dOpRxSAIkQAIkUAcCWVtIqgNCdkkCBQK+5pOthdSkC7kMIRKIEvA1j+jFdBPI6/zkOp+kvx9SuXRHUfpGZ5urbX0hMVd6pR6R9q+Tc51PUntsySWdF3WcbI2vVnqyZk+tuIX9+FCAx+5lFJHDhk1hffr0EaHCcfRPPfVUQTZ6x3e8+HrUUUepvn37ltUbLWSX2q1uujMaa/U4YfaLL74I+sQ97hdddFHutX6vAAAgAElEQVTR7nWdkdjBjTveP/nkkyLR448/Piiyoz3xxBPqmWeeKTzHJrott9xSp7ri86wU4BcvXqwuv/xyhaP+0fChATYaVmqmfq4KNF8mARIggZQRYAG+gkPGjRsXFNXRWrZsqR555BHVps1/vyDGD/9ZZ52lXnvttUAGRXUU1+MtulMez1iAT1kWcDgkQAK5IpC1haRcOY/Gpo6Ar/lka+Ex6UJu6hzJAdWVgK95VFdo7FxLIK/zk+t8kv5+SOW0jqRAEQHbXG3rCwfrSq80HKT96+Rc55PUHltySedFHSdb46uVnqzZUytuYT8+FOBRYJ46dWoBzU9+8hN1wAEHiFDhKtaHH364IBu94zteRP7FL36h9txzz7J6cQT8pEmTgueSArzuQwHszL/qqqsU1uPR2rdvry644IJgpzn+9uabbypslsNO/rXXXlthM125hjX+F154ofC40ocGKL5Xe5JtVgvw2JB46aWXKuz6L9dYgBelHoVIgAQySoAF+AqOffbZZ9WIESMKEieccILC131hi++S7969u7rzzjuD4+ij7Z///Ke67LLLCn866KCD1LBhwzIaUjSLBEiABNJNIGsLSemmzdFlnYCv+WRr4THpQm7W44L2mRHwNY/MrKR0rQnkdX5ynU/S3w+pXK3jwvf+bHO1rS/k60qv1H/S/nVyrvNJao8tuaTzoo6TrfHVSk/W7KkVt7AfHwrw7733nho7dmwBDdapsVM8uqmsHLd77rknKGSH7dBDD1U77rhj8F/jerfaait13HHHlVSFNfPbb79dffTRR8FzSQFe96FAvJD7wx/+UJ188smBbuzMxtr76tWrg/6aN28e/HcU50u1V155Rd13332FR9EPDbDDHjvtw0I/9J955plq/fXXLxtukMUGPTDBJr54ixfgdR8bRG2FDeedd57q0KFDI721PoI+fgoBBoSNhjvvvHNZNnfffbd66623Cs+j1xrUOn/ZHwmQAAnUmgAL8BWI4+j4I488Uq1YsaIgdcoppygU0PFDjoZjaa6++urC8/322y+4Oz48qv6DDz5Qp512WpGOcjvla+189kcCJEACeSSQtYWkPPqQNqeHgK/5ZGvhMelCbno8yJGkgYCveZQGdhxDeQJ5nZ9c55P090Mqxxg2I2Cbq219oTWu9EppSfvXybnOJ6k9tuSSzos6TrbGV07PxJeXBo/23+6/J3JW02e97alm7Gl414cCPHaAX3zxxUX3neOe81NPPTU4tr1ce/3119X48eOLHqPA3bNnz+Bv2IE+atSoQpEbhf0LL7xQtW3btpHK+DH4kgI8ZHAUfKmd67NmzVKjR48uFMXR4UknnaQ222yzoG/YjKPRFy5cWBhLpcJwfHy77767wpp+2PABAz44CBt226MI365du5L4Jk6cqKZMmaJatWoVnJDbpUuXIrl4Ad70Y4OorVHFtS7Ao+/4KQn4QOCMM85QiLF4w+/I/fffX/RnFuDTMJNxDCRAArUiwAK8hvStt94aHD0fbfgHBr6SW2eddVSpIv1GG22kDjzwQPXuu+8q3J0Tf7fcXfG1cjr7IQESIIE8E8jaQlKefUnb60/A13yytfCYdCG3/p7jCNJEwNc8ShNDjqUxgbzOT67zSfr7IZVj7JoRsM3Vtr7QGld6pbSk/evkXOeT1B5bcknnRR0nW+Mrp8d2/7b1ubY/bfp9KMCDWaliOgrc/fv3Vz/+8Y9V586dg81j2DE+e/Zs9fTTTxcVnKGjY8eO6txzzy3sIi9V5EZh+sQTT1QbbrhhoOvzzz8P1sLfeeedItdJCvDhC9hNvcceewT9QydOqP373/9epA/9nn/++UWn0EaPvI/qwlH54e5/7JRH8f1f//pXQR/Ghs1zG2+8ceFvc+fOVddcc01Rnyg0H3744WrbbbctbLz79NNP1WOPPVZ0p/xaa60VjC26+z5+egCOyEdRfd1111WLFi0KjsyPtvg1AptvvnlwKi9qEvBD+CFFPQrwK1euDE4Mjm5YBEN88IDTEmD3/Pnz1TPPPKNeeumlRinMAnzaZjWOhwRIwCUBFuA1dPEjiF3wS5YsKUhGC/D4I47Ueeihh0R+wj90LrnkEpEshUiABEiABOwTyNpCkn1C1EgCcgK+5pOthcekC7lywpTMAwFf8ygPvvHZxrzOT67zSfr7IZXzOcbqMXbbXG3rC5m40itlLu1fJ+c6n6T22JJLOi/qONkaXzk9tvu3rc+1/WnT70sBHtxQCH/qqafKIsS93SimlmooqJ511llqvfXWK3qMYvjjjz/e6BXIh0e2l9OHYn6nTp0Kj+NHykt9jb5Q9A93v4fvoTCNHfoo/sYbdumHR9XHn3Xt2jXYwR2eZhs+f+6559Rf//rXkrbiOPgFCxY0shk6cO1st27dit6DLO6vX7VqVUl9cTY4sh1Ht5dq+PjgggsuCArd9SjAY0y4pgDXFZTzdaVYYAFeGumUIwESyAIBFuAFXsQxNzh6PrxHBgX4e++9N/hKDS1+F3w5lTiGBseu4Es4NhIgARIggfoQyNpCUn0oslcSaCDgaz7ZWnhMupDL+CGBKAFf84heTDeBvM5PrvNJ+vshlUt3FKVvdLa52tYXEnOlV+oRaf86Odf5JLXHllzSeVHHydb4yumx3b9tfa7tT5t+nwrw4f9ee+CBByoWx+OMccw6jp6PH6MeroFH73aX+geF6XPOOSc4TTZs8QI8CuFz5sypqBJ6Bg8erLbeeuuScsuWLQvub8dx+ZKGnec4Mj6+Az18FycJTJgwQcQPY8Ou9k033bRk1w8++KCaNm1ao2elTgdArQFH6qNwH2/Rkwnid7KX4hw//j56332pgUb9Ukpf+M706dMVYsu0sQBvSozyJEACPhNgAV7oPfzg3XjjjcERNfEd8OE/QG655RaFI2JKtb59+wY/nJXu2hEOhWIkQAIkQAJVEMjaQlIVKPgqCVRNwNd8srXwmHQht2rwVJApAr7mUaackEFj8jo/uc4n6e+HVC6DoefUJNtcbesLjXelVwpX2r9OznU+Se2xJZd0XtRxsjW+cnps929bn2v706b/ydeWqnkL1zgb1oE7tFXtWzexqh+7rqdOnRr8p9Tu8LAz7Hbfe++9VZ8+fRrtBo8P6J///Kd64oknShamUSA+9thjg6tZwx342K193nnnKewcD1t0hz6eX3TRRWrmzJnB5rVSO8VxbP5xxx1X8sOA6PhQlH7++eeDI9BLFbAhi4L7z372s+DI9PjO97itOBX34YcfVm+88UZJv+Akge233179/Oc/V9hpX65hXChYh3NrKFeuyI3j8nHvffyjhPgOeMhg8yAaahbgHN3899FHH6nbbrutMCzd/fPRo/zhF3w4ET25IGrfZ599FuzU/+677xqZDRZDhgxR+AAgehLDYYcdpnbYYQerMU5lJEACJJBWAizAG3pm+fLlwfE8+LEr1XBvzpQpU9RXX32l8AOMf1jgx7zc12+G3VOcBEiABEigSgJZW0iqEgdfJ4GqCPiaT7YWHpMu5FYFnS9njoCveZQ5R2TMoLzOT67zSfr7IZXLWNg5N8c2V9v6QgCu9EoBS/vXybnOJ6k9tuSSzos6TrbGV06P7f5t63Ntf9r0fz5/tfrnW8ucDGurjVqovj1aOtEdKsW69rx58xSKuygIo9CNNW7sdjfdNIaTYj/++GO1dOlS1bx580DXBhtsUDgxthpDcLc6iuehXhTfS+3I1/UBO3Gfe3hfOQrU+NCg3I73SvpgL9b9Fy5cGLwP3RgXdvXrivhRvdidj6I6xgLmOGG3XJ0B733++efBjn6wwOkE6NPUVzpO1T4HY9RCQn/BJsQCWnxH/fDhwwvPqu2X75MACZBA2gmwAJ92D3F8JEACJEACVglkbSHJKhwqIwFDAr7mk62Fx6QLuYaYKZ5xAr7mUcbd4r15eZ2fXOeT9PdDKud9oNXYANtcbesLcbjSK8Ut7V8n5zqfpPbYkks6L+o42RpfOT22+7etz7X9adS/ePn3at6C1VaH1qZlE7X+2s2s6qQyEnBJALvfN9xww+Au+nJtzZo1wYnA+GgBrdKR9i7HSt0kQAIkUC8CLMDXizz7JQESIAESqAuBrC0k1QUiOyWB/0/A13yytfCYdCGXAUQCUQK+5hG9mG4CeZ2fXOeT9PdDKpfuKErf6Gxzta0vJOZKr9Qj0v51cq7zSWqPLbmk86KOk63xldNju3/b+lzbT/0kQALpI/D666+r8ePHq169eqlf/epXZYvwkydPDnbAhw07/XFEPnbKs5EACZBAHgiwAJ/Ayzi2BvfY4F6ar7/+WrVs2TL4D776GjBgQJFGHOfzySefqO7duyfoia+QAAmQAAnYJpC1hSTbfKiPBEwI+JpPthYeky7kmjCmbPYJ+JpH2feM3xbmdX5ynU/S3w+pXBhlE19eGvy/+2/Xxu/Aczx6U6664djWF/bnSq/OHtP+deN0nU9Se2zJJZ0XdZxsja+cHtv929bn2n7qJwESSBeBL774Ql133XWFQeE4/sGDB6uNN9648DfUTiZOnKhefPHFosHvv//+qn///ukyiKMhARIgAYcEWIA3gIt7Xv785z+rp556quRbHTt2VA888EBwh0vY7r//fjV69Gi11157qXPOOcfoThiDoVGUBEiABEhASCBrC0lCsylGAk4I+JpPthYeky7kOnEGlXpLwNc88hZ4Tgae1/nJdT5Jfz+kcmE4msrnJIwbmWmbk219afGn1C6dnOt8qnUcJ50XdZxc22G7f9v6XNtP/SRAAukisGDBAnXVVVepVatWFQ0M99Pj3vdly5Yp1FDiDXUT1EaidZN0WcbRkAAJkIB9AizAC5hiF/utt96q/vKXv1SUxi73MWPGFI5dee2119SZZ55ZeGfgwIFq6NChgh4pQgIkQAIk4IpA1haSXHGiXhKQEPA1n2wtPCZdyJWwpUx+CPiaR/nxkJ+W5nV+cp1P0t8PqVwYXabyfkZl9aO2zcm2vrT4U2qXTs51PlUfEWYaks6LOk5mozCXtt2/bX3mFvENEiAB3wl89dVX6vrrr29UhC9nV+fOndVpp52mUKRnIwESIIE8EWABXuNtFN9/+9vfqrfeeksbF127dlX33HNPoQD/xBNPqKuvvrroPfz3fv36aXVRgARIgARIwA2BrC0kuaFErSQgI+BrPtlaeEy6kCujS6m8EPA1j/LiH1/tzOv85DqfpL8fUrkwvkzlfY3Lasdtm5NtfWnxp9QunZzrfKo2HkzfTzov6jiZjsNU3nb/tvWZ2kN5EiCBbBDADvhJkyap5557Ti1fvrykUU2aNFH77ruv2m233XgqcDbcTitIgAQMCbAArwE2btw4dddddzWSwhdb+PHAcfSrV68OnscL8PhbeAR9qAAyd999N49bMQxUipMACZCALQJZW0iyxYV6SCAJAV/zydbCY9KF3CSs+U52CfiaR9n1SDYsy+v85DqfpL8fUrkw2kzlsxGl5lbY5mRbX1r8KbVLJ+c6n8wjoLo3ks6LOk7VjUr/tu3+bevTW0AJEiCBrBOYO3eu+uyzz9TixYuDXfHNmzdXG220UXAvfNOmTbNuPu0jARIggbIEWICvEBzffvutOvLII9WKFSsKUh06dFAjRoxQffr0Cf6GI+Zx1DxaqQI8dtD//ve/V9OmTSvouOOOO9Smm27KsCQBEiABEqgDgawtJNUBIbskgQIBX/PJ1sJj0oVchhAJRAn4mkf0YroJ5HV+cp1P0t8PqVwYRaby6Y4+d6Ozzcm2vrT4U2qXTs51PrmLlNKak86LOk6u7bDdv219ru2nfhIgARIgARIgARLwlQAL8BU89+yzzwbF9rBtvvnm6qabbgq+4kJDcf2ss86qWICH3CeffKKOP/74gp7BgwerIUOG+BozHDcJkAAJeE0gawtJXjuDg/eegK/5ZGvhMelCrveOpwFWCfiaR1YhUJl1Anmdn1znk/T3QyoXOt5U3nrAeKLQNifb+tLiT6ldOjnX+VTrsEs6L+o4ubbDdv+29bm2n/pJgARIgARIgARIwFcCLMBX8NzYsWPVhAkTAolmzZoFR9FvuOGGhTekBXjIoQD/6aefBu8OHDhQDR061NeY4bhJgARIwGsCWVtI8toZHLz3BHzNJ1sLj0kXcr13PA2wSsDXPLIKgcqsE8jr/OQ6n6S/H1K50PGm8tYDxhOFtjnZ1pcWf0rt0sm5zqdah13SeVHHybUdtvu3rc+1/dRPAiRAAiRAAiRAAr4SYAG+jOdQNB8+fLh64403AokePXqoO++8s+jeEpMCfHSnPHfA+5ouHDcJkEAWCGRtISkLPqEN/hLwNZ9sLTwmXcj11+McuQsCvuaRCxbUaY9AXucn1/kk/f2QyqWlYGsv8txqMuWqG41tfWnxp9QunZzrfNL5x/bzpPOijpPtccb12e7ftj7X9lM/CZAACZAACZAACfhKgAX4Mp6LF+BbtmypJk6cWDh+Hq+ZFOBPPfVUNWPGjKC3QYMGqZNOOsnXmOG4SYAESMBrAllbSPLaGRy89wR8zSdbC49JF3K9dzwNsErA1zyyCoHKrBPI6/zkOp+kvx9SudDxpvLWA8YThbY52daXFn9K7dLJuc6nWodd0nlRx8m1Hbb7t63Ptf3UTwIkQAIkQAIkQAK+EmABvoznUFwfOXKkevrppwOJ7t27qzFjxiTaAb9o0aKg6L506dJA10EHHaSGDRvma8x4Pe65c+eqmTNnqu+++061aNFCrVy5Uq211lqqV69eqkuXLsa2rV69Wn3wwQdq9uzZgS609u3bq4022kj94Ac/UE2aNDHWyRdIgATcEsjaQpJbWtROApUJ+JpPthYeky7kMq5IIErA1zyiF9NNIK/zk+t8kv5+SOXCKDKVT3f0uRudbU629aXFn1K7dHKu88ldpJTWnHRe1HFybYft/m3rc20/9ZMACZAACZAACZCArwRYgK/gufvvv1+NHj26IHH11Verfv36Ff67dAf8uHHjgvvjw3bhhReqAQMG+BozXo77o48+Ug888ICaN29e2fF37NhRHXHEEWqTTTbR2gjfP/LII+rFF18sK4vi+z777ENfa2lSgARqSyBrC0m1pcfeSKCYgK/5ZGvhMelCLuOIBKIEfM0jejHdBPI6P7nOJ+nvh1QujCJT+XRHn7vR2eZkW19a/Cm1SyfnOp/cRUppzUnnRR0n13bY7t+2Ptf2Uz8JkAAJkAAJkAAJ+EqABfgKnnvvvfcUjo4PG46hnzBhgurUqVPwJ0kB/q233lKnn356US+33nqr6t27t68x49W44aO//OUv6oUXXhCPe6eddlIHH3xwWfk1a9aoUaNGqfnz54t0brXVVurYY4/lbngRLQqRgHsCWVtIck+MPZBAeQK+5pOthcekC7mMKRKIEvA1j+jFdBPI6/zkOp+kvx9SuTCKTOXTHX3uRmebk219afGn1C6dnOt8chcppTUnnRd1nFzbYbt/2/pc20/9JEACJEACJEACJOArARbgK3gOxdvo3e0QbdasmbrgggtU//79g4LqeeedV9gF3aNHD3XnnXcGx9SHO6Rvu+22oh6iMr4GjU/jRvH9+eefbzTkrl27Kux4/+KLL9Q333zT6DmuCdhll10a/R1+HTt2rJoxY0bRMxxnv+mmmwbH0M+aNSvwf7T97Gc/U3vvvbdP6DhWEsgsgawtJGXWUTTMCwK+5pOthcekC7leOJeDrBkBX/OoZoDYUSICeZ2fXOeT9PdDKhc611Q+UVBk4CXbnGzrS4s/pXbp5FznU61DMum8qOPk2g7b/dvW59p+6icBEiABEiABEiABXwmwAK/xHO73PumkkxpJ4d7wI488MjhafsWKFcFz7JC/7rrr1H/+8x+FY+fDO9+jL3P3e+1SBcV1+CPacDc7dqOvvfbahT/jeHpcNbBq1arC3/ChxaWXXhrcEx9tn332mbrpppuK/oYd8yjY48MLtOXLl6s//vGPwb3wYYO+iy66SLVp06Z2ANgTCZBASQJZW0iim0mgngR8zSdbC49JF3Lr6TP2nT4CvuZR+khyRFECeZ2fXOeT9PdDKhf6zFQ+r9Fum5NtfWnxp9QunZzrfKp1HCedF3WcXNthu3/b+lzbT/0kQAIkQAIkQAIk4CsBFuAFnps0aZK64oorBJKVRQYPHqyGDBlStR4qkBEYM2ZM0U71zTffXJ1wwgklX/7uu+/UyJEji4rw+MBi2223LZJ/8MEH1bRp0wp/23777dXhhx/eSCd2wF9//fXBDvuwHXbYYWqHHXaQDZ5SJEACzghkbSHJGSgqJgEBAV/zydbCY9KFXAFaiuSIgK95lCMXeWlqXucn1/kk/f2QyoXBZSrvZVBaGLRtTrb1pcWfUrt0cq7zyUJIGKlIOi/qOBkNIoGw7f5t60tgEl8hARIgARIgARIggVwQYAFe6OZqi/A4yv6QQw4R9kaxagmgAI6CenhPO3ann3POOapTp05lVT/66KNq6tSphefxAjzufh8xYkThZAPsar/wwgtV27ZtS+rEzvroFQTYfT906FDeBV+tc/k+CVRJIGsLSVXi4OskUBUBX/PJ1sJj0oXcqqDz5cwR8DWPMueIjBmU1/nJdT5Jfz+kcmHYmcpnLFzF5tjmZFtfWvwptUsn5zqfxI63JJh0XtRxsjS8smps929bn2v7qZ8ESIAESIAESIAEfCXAAryB5z7//POgoFrqTvFyarDrGvfEd+vWzaAnilZLYPHixeryyy8v7Ghv3769uuCCCwrHxJfSj7vb77jjjsKj7bbbTh1xxBGF/x4/fl5XUMeR9ijY40h6NIzh/PPPVyjcs5EACdSPQNYWkupHkj2TgFK+5pOthcekC7mMHRKIEvA1j+jFdBPI6/zkOp+kvx9SuTCKTOXTHX3uRmebk219afGn1C6dnOt8chcppTUnnRd1nFzbYbt/2/pc20/9JEACJEACJEACJOArARbgE3gOx5Xjf4i88MIL6v333w92WaO4umDBgkBb586d1Y477qj23ntv1bNnzwQ98JVqCaxcuVJdeeWVatmyZWr16tWqT58+6uijj66o9q233lJ33313QebQQw8N/Bi29957T40dO7bw3wcMGKD23XffsjqxC/+GG25Qc+bMCWSaNGmizj333Iq78Ku1m++TAAnoCWRtIUlvMSVIwB0BX/PJ1sJj0oVcdx6hZh8J+JpHPrLO05jzOj+5zifp74dULoxJU/k8xXLUVtucbOtLiz+ldunkXOdTreM4nBdfXfffQde7b9laNAQdJ5GSKoRs929bXxWm8VUSIAESIAESIAESyDQBFuAz7V4aZ0IgfgT9McccExTuw4aPLUaPHl347/HnpfqK6mQB3sQblCUBdwSytpDkjhQ1k4CegK/5ZGvhMa8FLn1kUMKEgK95ZGIjZWtPIK/zk+t8kv5+SOXCyDCVr31EpaNH25xs60uLP6V26eRc51OtoyqcFyeqZ4Ouj+7fTjQEHSeRkiqEbPdvW18VpvFVEiABEiABEiABEsg0ARbgM+1eGiclgPvdcWT9woULg1dwTPxFF12k2rRpU1ARL8APGjRI9evXr2IXf/vb39TkyZMDGRbgpd6gHAm4JZC1hSS3tKidBCoT8DWfbC085rXAxbywS8DXPLJLgdpsE8jr/OQ6n6S/H1K50O+m8rbjxRd9tjnZ1pcWf0rt0sm5zqdaxx0L8A3EdX6vtV/YHwmQAAmQAAmQAAlklQAL8Fn1LO0yIvDQQw+pl156qfBO/P53PIgW0/HfWYA3QkxhEkgNgawtJKUGLAeSSwK+5pOthce8FrhyGewOjfY1jxwioWoLBPI6P7nOJ+nvh1QudLWpvIUQ8VKFbU629aXFn1K7dHKu86nWQcgCfANxnd9r7Rf2RwIkQAIkQAIkQAJZJcACfFY9S7vEBOJ3u2P3+4UXXqjatm1bpIMFeDFSCpJAqglkbSEp1bA5uMwT8DWfbC085rXAlfnArrGBvuZRjTGxO0MCeZ2fXOeT9PdDKpeWgq1heNVN3JSrbqC29aXFn1K7dHKu80nnH9vPWYBvIKrzu23u1EcCJEACJEACJEACeSXAAnxePU+7AwLfffedGjlypFq1alWByMCBA9XOO+/ciBAL8AwaEsgGgawtJGXDK7TCVwK+5pOthce8Frh8jde0jtvXPEorT46rgUBe5yfX+ST9/ZDKhfFqKp/XOLfNyba+tPhTapdOznU+1TqOWYBvIK7ze639wv5IgARIgARIgARIIKsEWIDPqmdpl5bAsmXLgnvfly9fXpD94Q9/qE4++eTgvvZ4S2sBPvwfxVqDKUACJEACJEACJBAQeHdJ7+D/9m77blVENlvy6+D9mW1HV6WHL5MACZCAbQKcn2wTbdAn/f2QyoWjNJV3Y136tdrmZFtfWvwptUsql/7IkI0wnBcnqmeN/h1Yb062+7ehD9c2spEACZAACZAACZAACVQmwAI8IySXBNasWaNGjRql5s+fX7C/VatW6qKLLlItWrQoyYQF+FyGCo0mARIgARLIIAEbC4/AwgJXBoODJpFARghwfnLjSOnvh1QuLQVbN7TsazXlqhuBbX1p8afULqmcjqMvz1mAb/CUDb+zAO9L1HOcJEACJEACJEAC9STAAnw96bPvuhD4/vvv1S233KI+/fTTQv+49/3ss89WnTp1KjumtBbg6wKRnZKAxwSydpSix67g0DNAwNd8snX0Zl6PeM5A6KbKBF/zKFUQOZhGBPI6P7nOJ+nvh1QudJypfF5D3jYn2/rS4k+pXTo51/lU6zhOyxH0E19eGpi+/3ZtRAh0fhIpiQjZ1mfaP+XrRwCbkD766KNgMxLWRps3b67WW2891aNHD9W+ffuaDQz9r1ixQm2wwQbiPlevXq0WLVoklg8FO3ToUPKUUzzHtaSmrV27dgG3Si3UC3bKYBcAACAASURBVDnIsxUT+Pzzz9WHH36olixZEjxo3bq16tq1axCHOra2WUZjALUBXR64iMPQpq+++krNmDEjiEtsDsR1ueCyySabqLXWWsuK6QsWLAhyv1KDjU2bNg1YmPgD73388cdq6dKG3zjE/sYbbxzo8rnVa9785JNPCnkCP8Bv4Lnpppsa+SVkH+pbvHhxIb46d+6sevfubS2+ELPQj1ho27ZtkNtsSrEAzyjIFQFMVvfcc4966623CnbjuPnhw4dr/+H33nvvqbFjxxbeGzRokOrXr19FftGiPfo599xzKxb5c+UMGksCdSKQtYWkOmFktyQQEPA1n2wtPOa1wMXwt0vA1zyyS4HabBPI6/zkOp+kvx9SudDvpvK248UXfbY52daXFn9K7dLJuc6nWsddWgrwOu5xLqbyOq629en64/P6E0DRffz48RULzijsDB48WK299tpOBoyC++uvv66mTJmivvjii6Awc/HFFysUPSUtviYreQcyRx55pNp2220biaNIdNlllwWFIpPWp08fdcwxx5R9Baxvu+224DkKmBdccIH3BUgTPpVkn3/+eTVx4sSgsFyqYd28b9++6vDDDxfHRTVje/LJJ9WkSZMKKhCTl1xySUV/2Y5DdD5nzhx13333Bf+3XNt8880V6hDVfNCBq3gvvfTSsvxL9Y0PAAYMGBD4pdR1veE7//rXv9Tf//73RsV9vLP33nurPffcs+L71fjR1bv1mjdfe+019Ze//KXwIUPcPjDt37+/2nfffUVzy7Rp0wJ95fIO+nv27Bnk3TrrrGOME3H773//W73zzjtq4cKFhfe33HJLNWTIEGN9WXyBBfgsepU2lSWACQc/+GHDpIU733H3u669//77avTo/97xetRRRwU/QJXa3XffXSj2o69zzjkn0WSmGxufkwAJyAlkbSFJbjklScA+AV/zydbCY14LXPYjKd8afc2jfHst/dbndX5ynU/S3w+pXBhJpvLpj0A3I7TNyba+tPhTapdOznU+2Y6SyW8vC1TuvmXpHVcswDcQ1/ndtl+or74EkMf333+/aBBYtxw2bJjq1q2bSF4i9MEHHwRF9+hGKLzXsWPHYJOSdHds/FRSSd+QKbd5Kr7GK9X3ox/9SB199NFlxaN6TW2UjsFHuQceeEBNnz5dNHRwwym1JruvRYojQthtfs011xQVjCX+sh2HyA18lCBpyM+TTjop2AGdpCUpwIf9YDczPtDBbvx4e/DBBxWKvJXaLrvsog466KAkw67LO/WYN7FpFHWkt99+W2QzPvD53e9+V/bUBhTcb731VjV79myRPsQXPljS1bpCZd9884266667yn44opsrRYPKiBAL8BlxJM3QE8DXWP/3f/9XJHjssceqrbfeWv+yUir+ldv2228ffB1UrmHivP7664MvO9Hwj8rzzz/f2rEeokFTiARIoBEB3xaS6EISSDMBX/PJ1sJjXgtcaY5JH8fmax75yDpPY87r/OQ6n6S/H1K5MCZN5fMUy1FbbXOyrS8t/pTapZNznU+241hnDwvwDcR1nGz7hfrqR+Czzz5TN910U6MBYFcrjh7GcxRRog070i+66CLVpo3sioRS1kHn1KlT1QsvvKCWL19eEoDp7vCkhc9DDz1U7bjjjo3GMGvWLHXHHXcYO0e3qzNagDe10XgwnrwwefJkBf9FG4p92HXbqlUrBV/E42SjjTZSQ4cOdbJrOr5eH45L4i+bcVjuIxDkJvjgKPf4tQvIz/POOy9RbaGaAnzIKL4ZMT7HYNzY7Y4TL5577rnCBw74O2oiuBIi7a1e82a52MI1IWg4Cj9+YgeenXnmmY0+ZCoX4/ADcgt5hyPp43mX9JToUj7VnRaS9jiwOT4W4CvQxJ0bCO6wIUBdfn1l07HUVUyg1JdLhx12mNphhx3EqHBPypVXXlmY7HRfxuE4o8svv7xwxIfkh1w8GAqSAAkkJuDbQlJiQ/kiCdSAgK/5ZGvhMa8FrhqEVq668DWPcuUkD43N6/zkOp+kvx9SuTC0TOU9DEkrQ7bNyba+tPhTapdOznU+WQmKiBKdPSzAN8DScbLtF+qrDwEUYLD7EUWWsKF4h6LmD37wg8LfcNzxhAkTiga5++67q/322y/RwP/xj3+op556Svuu6Rpp9IRRFI+wpqu7yxo7QLfYYovgLuJ4w5HJjz32WPBnFJ32339/bVET+sAuvLs+vCs7ejR3dPOWqY1aaB4KrFy5Uo0YMSIoyIYNH4D85je/KfgFfsQucBRsow27vTfbbDPrVpf6IACdSPxlKw7XrFmjrrjiCoVaQ9gQ1yeeeKLq3r174W/YWY4d5tGm+wikHLB4AR794UreaMMcgbj+9NNP1TPPPNNod3P8A51o0Tj+cUD0IxdsSsSpwJ06dbLuT5sK6zVv4qOlUaNGFRXYUYc87rjjCh8tYP7BnPXiiy8WmTxw4EC18847F/0tOr+FD3baaadgnmvRokVBFqdE47ToaMN1JKeddlrZj1/KfTiCOhmuK+jVq1fwARfii3XUBrIswFfI0j/84Q8Ku6bDhonxxz/+sc28pq4aECg1Meyzzz5qjz32MOodk/DVV1+t5s2b15A8mrvjcbcR7lgKG4/eMMJNYRJwRsC3hSRnIKiYBCwQ8DWfbC085rXAZSF0qCJCwNc8ohPTTSCv85PrfJL+fkjlwigylU939LkbnW1OtvWlxZ9Su3RyrvPJdqTo7GEBvoG4jpNtv1BffQhgU9lVV11VKOhUKoDheHgUFsOGQiR2q0rvZ49aWGoXJ9ZPcbf8t99+W9SH9H70+G5OSaFURx0FXxz/jZZ0d+69996r8AEDil+77rqrwm7UaJEzunHr888/Vyj8Yq0Yx6snuWtZZ1OS5yjq4bpV7IQFB4wLd9xLrwbQ9RlfG8fubuzYLRVb8Wtjt9lmm+DYc5stnhdR3bq4shmHOC0Xp+aGH5GAN3a2l9ohHmcIdqhZmRY34wV43cZCsCn1AUD0OHn8O+HJJ58MirrrrruuOv744wuF2+gx/yjGwr5qTtawGQfldNVr3owXzJEnZ511Vsk8jB/5j2uVTznllIJJyGl89BLd3Y7CO+6NL9Xi8YV5ANeDlPpYIr7ZNJw/cTIC6l5spQmwAF8mMjAB4qvAd999tyDBArx/aRT/QYMF+Bpn3333TWQMflQmTZpUeLfcPxzwo4bd79HJDj9C+PKSjQRIoL4EfFtIqi8t9k4ClQn4mk+2Fh7zWuBiXtgl4Gse2aVAbbYJ5HV+cp1P0t8PqVzod1N52/Hiiz7bnGzrS4s/pXbp5Fznk+2409nDAnwDcR0n236hvvoQwC7Jhx9+uNB5pTuYsQZ+yy23BLte0VCAwQ5lHBFu2h599NHg+Hk0FHNR9OnXr1+wGxJH24c7oXXFzmi/8cKnjePJo+NMcuw+djBj3XfhwoWFoaKgiSIUCu0hx7322is4ij+60xl3YcMfaWilTm9N+vFFKXuiO8bxvNLaeLxAnMQvlZiW2t0cldfFpM04jF9zu91226kjjjii5PBLbQjEbnLTjzjifHX2hoOJ5gr+Jsk/jPmPf/yj+vDDDwu54MMR9GmYNwEMH8HgCPdSLf6RQPyDqfhuet2HFvG4rlSAf+ihh9RLL71UGBb6xgc17dq1S8N0ltoxsABfwTX4UvDpp58uSGD3M/7RwOYHAVwfcM011xSOgMeo8TUijnOJHn1TyRpMIJhMwlbqSzkU4fEPU3zNiYavGm+77baiPlq3bh38Q9P06zQ/SHOUJOAXAd8Wkvyiy9HmjYCv+WRr4TGvBa68xblre33NI9dcqL86Anmdn1znk/T3QyoXetlUvrro8Pdt25xs60uLP6V26eRc55PtSNTZwwJ8A3EdJ9t+ob7aE0BBBbuacQQ0Ggoq2CHZo0ePsoOJH8ttem1nqBi76bGZbbfddgvWYMNWzTWd8XcrFSsltOMFJ12BqpTOjz76KFj7Ldew/oudqKUauGAdGZu8wp3mkP3lL39ZtpCFDWY4pTc8Pho+PeCAA6peZ05alJVwju/ERUH90ksvLToCO6qnVNwmKTSXG1v8elrUeFA7gC/RdAVpm3EYP623UsEVY4t/MJLkHvikvk7ykcYDDzygpk+fXnBFtTkribdqZeo5b0ZPDql0GgJsjM9f8Xvg4x93SE5kjp9cgh3tffv2LUIajx9frhWoNi5svM8CfAWKOPoEXwCGDceeDBkyxAZ36qgBgfgXWkm6LHWvSrn7jPAPNvzjYtGiRY26Quzg6Bw2EiCB+hPwbSGp/sQ4AhIoT8DXfLK18JjXAhdzwi4BX/PILgVqs00gr/OT63yS/n5I5UK/m8rbjhdf9NnmZFufqT8nvrw0eGX/7dpYdYHULp2c63yyarSgsMwCfANxnd9t+4X6ak8gXqCR7CSO3teMEUuKNiaWJS3+oY/4u7ge9pBDDjHpvkgWfG644YbC/dbxApZEMe7JnjFjhnrllVfUm2++WXR3c7n3UZTv3bu32mGHHRSOjb7sssuKNm+VO3I9vgMa+rEGjeJ0kmsCouOrxi86TvHCrWTndLwQOGjQICubIeNjCT8GQN1nzpw5gSm6ArzNOIwX4A899FC14447lkU6YcKE4LoDtEo7lCv5JKmvTd5DrGKsONY8bOCKDwbSvimxnvNmNO7hXxw/H/2AKerX+Okb8Q+IPvvsM3XzzTcHvFeuXKkkH1NFd7ajf+xqX3/99YvCKX46wO677672228/3TTA57wDvnIMfP311+rII48s/Ii2bNlS3X///SXv42A0pY9AqXuHTEdZ7h+c8S+5KumtdM+G6XgoTwIkUD0B3xaSqreYGkjAHQFf88nWwmNeC1zuIiqfmn3No3x6yx+r8zo/uc4n6e+HVC6MKFN5fyLR7khtc7Ktz9Sfae/fdT7ZjQ59YZkF+AbiruLOtj+pLzmBeIFZssM7XqBMUwEeBaWbbrqpAAQnm/bq1SvYvYwj4FEMh81dunQpOsW0HMH4zmzc337ggQcqnHqK/0AXZMAN91pL2pdffqmwVhwe4x99Z88991Rbb721+sEPflC4HxvP4ztVy51UEL8fulyBTDLOuIxJcdVUf1y3ZBc0Tk/405/+VOjKVgF+7NixAe+wod6DHb64hx2nC6DpCvA24zBegMfHCcOGDSuJGAXXiy++uHDNrW6HdDk/JfW19O545M2YMWPUzJkzC0NADv3ud79TOBnYtCEHx40bFxSRk7Rjjz3WqN96zpvxGtbPfvYztffee5c0Gx+MIG7DJpnfK/GD3ThB+quvvgrESsVX/PoGfMCCe+ZRK507d27wEUt46gdOiN54441L3l+fxI9ZeIc74DVexHEwo0aNKkhtsMEG6o477hD9oGchQHy2IX5fexJbtt9+e3X44YeXfBVfnj3xxBPBP/hKta5duyrc64OvGtlIgATSQ8C3haT0kONISKAxAV/zydbCY14LXMwFuwR8zSO7FKjNNoG8zk+u80n6+yGVC/1uKm87XnzRZ5uTbX2m/kx7/67zyXbc6XiyAN9AXMcp9IurExps+536GhOI7+TUFRahIV5kS1MBPl6sRAEaBb2lSxtOEYk2rMXi+GQU48u1+McGkMNu07AAFX2vbdu26uCDDy57H3MoiyLpddddFxSjog1jHTp0aHBvdqkW3dmM57jmFLtfw6PpS40V98rjPzZa0qKspO8kH3XEfW2jAI9rEXAXfdiwTn/yyScH/zV6EoIuT2zGIeIFBcxoDKP+gDpEvOGE5ueff75o/LhSwrQl9XWcX/zOcYwDcw5OE4h+gIJcxEcFSXe+l4p9qc3IO9PrC+o5b+IjEMwfYUP+Yxd6fBd8fIyQ/8UvfqHwkU/ShnkPBXjoRoPfzjjjjKKPhfARBK6PWL58eSDTs2fPoN/x48cHHy3FG/hjQ+pPfvKTpMPK1HsswFdwJ340UWCNTtIQx1ceP/3pTxMd84JAPe6441S3bt0yFUh5NgY/CPjSMfwiC/8IxD/0knzdlWeOtJ0EakXAt4WkWnFhPySQhICv+SRdeNQxyWuBS8eFz80I+JpHZlZSutYE8jo/uc4n6e+HVC6MC1P5WsdTWvqzzcm2PlN/pr1/1/lkO650PFmAbyCu42Qax7b9SH3VE0hSaEtzAT5eAJQQ2nfffdWAAQNKii5YsEBdddVVZe9oL/XSVlttpXC9aFgYj8vEC+nR55WuAMBaMgqxK1asKLwSPUn1nnvuCY64D1uS4/Ir8UL/2F0d3ldf7W7aaF/xgrXkow7bBfg43+ju3viOZ10B3nYcxu+kBztcT4Ddz2uttVbwMQeK7x9//HEBKwqbw4cPV9ggatpKzQvnn39+xfoW3rn88ssLhVf0Gb8CArGDDxkwXowPXFF4PeCAA0yHWCRf6wJ8vefN+BwClpjHcHIEdprjmhCcsgEuYav2eP9S11scc8wxjT44QpF95MiRRnMmxohC/a9//evc74ZnAb7CVICJ9fTTT69qsij1Mr4YwfE2bCRAAiRAArUn4NtCUu0JsUcSkBPwNZ+kC486EnktcOm48LkZAV/zyMxKSteaQF7nJ9f5JP39kMqFcWEqX+t4Skt/tjnZ1mfqz7T37zqfbMeVjicL8A3EdZxM49i2H9Ou73//tdDpEPfdtq3qsnazqvqodyGp1OCTjCnUM3HiRDVlyhRjJuWuBI0f/S5VvPnmm6sTTjihkTjugb/vvvsKf0eBEv+JHpsf7rpGUS3e4seuh8c741jnW2+9tSCe9Oh5FNlwfHq0yA+l2JmMjxH+/Oc/F3a/ou+TTjop6DPcERsOoFWrVkYbCtNQgL/33nvVq6++WmAYjQnTArztOMSgHn/8cfXss8+KQhD+R3F0m222EcnHhaRHyYfvvfPOO8ER8OHHGfh7/H5y6Lz66quDqyDC4jtiCMenR3f345oInO6w8847i8eOfuG/aP/SlzEWnJ5gsjkyyRxl88OlUqcIVLIXnM8++2zVqVMnKZZGcvH4w4cd2P0e/9Ao6ZyJDivNfYkH7tmLLMBXcBiC69RTT7Xu0iuuuCL4IWYjARIgARKoPQHfFpJqT4g9koCcgK/5JF141JHIa4FLx4XPzQj4mkdmVlK61gTyOj+5zifp74dULowLU/lax1Na+rPNybY+U3+mvX/X+WQ7rnQ8WYBvIK7jZBrHtv2Ydn2XP/KN+vK71c6Gef7BnViAj9GNH8GN4hp22G677bbBTuGvv/5aPf3008EO0WhDgerCCy9UOEY+2koVk7DDfZdddgmOfF6yZIl68cUXi479Dt9HcXqzzTYrqMPxzTg6GgVGNPSJjXctWrQIiofR4m+lo6LjO9232GILNW/evKJj8SvdC10pILFj9rLLLiuMMWnwopiJ3fKwUdLqXYCP9x8/PcC0AG87DkOGOP47fnVBlG94t3alUx0k/ogXi5FHvXr1alRsRcH7k08+Kdr1HuqPx7BJYdY0fiQ22ZSpdwEetuBqApxKEM4nlezDEfWVrtrQscHJGph3wlbpA594LoXv4KOKww47TPXo0SP4AAPz4V133dXoOo/4vKkbW9aeswBfwaPcAZ+1cKc9JEACJKCUbwtJ9BkJpJmAr/kkXXjUsc9rgUvHhc/NCPiaR2ZWUrrWBPI6P7nOJ+nvh1QujAtT+VrHU1r6s83Jtj5Tf6a9f9f5ZDuudDxZgG8gruNkGse2/Zh2fSzAJ/NQkuJW2BN2aaNY9J///CcoCp544omqXbt2jQYyffr04IjmaCtVtEaBEWv+0IlCI+7e3mSTTRrpww70m2++uWgHLu5yx53u4U72f//73+qxxx4rvBs9vjl+/Hml493BB0Xy+C71UHE1R8PH2SfzoFKmY6hnAT5+x3qpo9tNC/C24xD9jx07Vs2YMUPsknKnOkgUVBsHe+21l8J/os20AH/JJZek9jjyJHOUzR3w+FDm2muvVYsWLZK4M5iDTjnllKD4bdpwrcFtt91WdMpFpQ+EShXgcTT+EUcc0ajrUjv5sQseY81rYwG+gudxv8HkyZODr9ZsNfz47rbbbsGPFhsJkAAJkEDtCfi2kFR7QuyRBOQEfM0n6cKjjkReC1w6LnxuRsDXPDKzktK1JpDX+cl1Pkl/P6RyYVyYytc6ntLSn21OtvWZ+jPt/bvOJ9txpePJAnwDcR0n0zi27ce062MBPpmHkhS3kvT0t7/9LVjLD5vuXm9dH/HCE4pe55xzjlpnnXUKr3700Udq9OjRwVHL4fHt4cPw3nAcXz9kyJCKu8fL3TFezb3fGEced8A/+uijaurUqQUf7b777mq//fYrcrdpAV4XK9HnkjiM3/mN93faaafgJAac7PDll1+qp556Sn3wwQdFXR988MGBnGlLWoBfe+211fHHH6823HDDRl1ip/bs2bMbXVdQamzIxXXXXdd02DWTTzJH2SrA44ORyy+/PDjKP2zhHfB9+vQJPlpA0RzXIKBeGZUZPny4wtHx0oaTNVDoj+6yx6ke+LCp1BUZ0BufB+FL7NQvdxrGN998o6666qpCXGD85513nurQoYN0mJmSYwE+U+6kMSRAAiRAAjoCvi0k6ezhcxKoJwFf80m68Khjm9cCl44Ln5sR8DWPzKykdK0J5HV+cp1P0t8PqVwYF6bytY6ntPRnm5NU38SXlwYI9t+ujQiFVK9UTtRpREiqVyfnOp9M7dLJ6+xhAb6BoI4T56XKkcYCvC4TSz9PUtxK0pPpPde6PuK7OVGgOvfccxvdu4xiFmRxXHi8YSd9165ddV0Fz+NH0eNvSY+eDzvEuD788EOFTYHxhuJ89P56FNRQbEWL3wGPI8S7d+8usgNC9doBj/vub7rppsI4sQkSH03Ei4XxArzpDv9KIHRxGN85jrGddtppqlu3bo3UvvDCC+qRRx4p/B3FTBQ/UaQ3aaWOoO/bt2+jois+KJk/f35B9ZZbbhl8PFLrBv/goxTJceylxrbNNtsY7bZPMkfZKsCjsD5lypSCGTja/fTTT290hz2Y4JSP8N9neCF+tUIlPyHfr7zyyqKTNtAXjrOvdLVEPJcPPfRQteOOO1YMCZzugDhHKzdv1jqm6tUfC/D1Is9+SYAESIAE6kLAt4WkukBipyQgJOBrPkkXHnUY8lrg0nHhczMCvuaRmZWUrjWBvM5PrvNJ+vshlQvjwlS+1vGUlv5sc5Lqk8qZ+tNUr9QPUr06Odf5JLVHKqezhwX4BpI6TqZxLPVPVuR8KMCjSHP99derL774IsAu2QVuq5BUzs9JiltJYiZeVEWxEsXXTp06JVEXvPPEE0+oZ555pvD+UUcdpVC4dNHiO7fRx0EHHRTsinbRUJTHve44lh/NZhEaxT7s6g11/+hHP1JHH310RTNmzZql7rjjjoLMoEGDVL9+/cSmw/8jR44sKiCjWIgTCOKFXBQcb7/99oJsq1atFHYThw27dUt9UCEZjC4OYSNsDduRRx6ptt1227KqH3zwQTVt2rTC8yQfZeg+CgiVx3cv4+8nn3yy6tmzp8R0azLVnNxQ6qQK3cDqNW8iP0aMGBFcr4GmGzvGibzClQihvOQoevSD4nt0lz3y/eyzz9bGebwAH71qoxzX6LwJmxBDOCUkj40F+Dx6nTaTAAmQQI4J+LaQlGNX0XQPCPiaT9KFR50L8lrg0nHhczMCvuaRmZWUrjWBvM5PrvNJ+vshlQvjwlS+1vGUlv5sc5Lqk8qZ+tNUr9QPUr06Odf5JLVHKqezhwX4BpI6TqZxLPVPVuR8KcDfcMMNCjuv0SRFVRTrUbQPdz1LiqUmPq1XAV5XzJLYED9O3LQoLOkDMvGd2+F7KBTj+GbTHc+Sfl36Ja673J3R0XHGd3ubssb1A/CXjWbad7TPeAE+Goc4bvyyyy4r3PWtO84benHsOI70Dj8i2GqrrdRxxx1nZGYpX5c7Rvzee+9Vr776akG/yS5ro0FVEE56ZD5UJsn7JCci2Jg3586dGxwJH869Et++/vrravz48QV6uh3p8Y8L8CI+OMG80qaN/nSneAF+n332UXvssUdFV8fnTd0YbcVNGvWwAJ/QK19//bV6++23g3s4li5dGvwI4qsx/KMGx7H06NGjqq/rEg6Lr5EACZAACWgI+LaQRIeSQJoJ+JpP0oVHHfu8Frh0XPjcjICveWRmJaVrTSCv85PrfJL+fkjlwrgwla91PKWlP9ucpPqkcqb+NNUr9YNUr07OdT5J7ZHK6exhAb6BpI6TaRxL/ZMVOV8K8NEd8JIjq+NHYv/4xz9WhxxyiDW3JS30rlixQn366afBOFBUw3o77CnXShU+o0fG4zmO2EYRFA33WusKULUowJe6Azpq48YbbxwcUV7ujuakjkrqF0l/8R3wkg9B4icADB48WOEocWmLH+Utfa+UXLQAbzMOk3BBAR67nsMmKdrHbTLxNXZXo+Afnl4AXdV8kJDEDxgvPlQAe9OW5KOVeJG6VvNmfO6VfPz0yiuvFF0dUekd2DVmzBg1c+bMAkbwwckgyElJixfgJR8JxHfA45j79ddfX9Jd5mRYgDd0Kb7++eMf/xjcY6Jr+HE84YQT1K677mr9B1LXN5+TAAmQAAmUJuDbQhL9SAJpJuBrPkkXHnXs81rg0nHhczMCvuaRmZWUrjWBvM5PrvNJ+vshlQvjwlS+1vHkqj9Xd6tLxyvlLpUz9aep3lrb5TqfpPZI5XQ8WYBvIKnjZBrHUv9kRe7VDxuOCXbVNlynueqydrOq1T/00EPqpZdeKujRHRkcLzLrjsQ2HaBJ8S+q+8knn1STJk0q/Gno0KEK6+3lWvx45nihEsX32267rfC65Cjv6G7gJDtrJaziheO2bdsGu53DY6mhY+DAgWrnnXeWqBPLJPWLpAP44uqrr1bz5s0LxFHQxI5bHO1eqsULoEnujY5fFyAZZzmZaA7YjEPpUfDRcSV5J26Xqa/jc0LreKSE/gAAIABJREFU1q3VRRddpD2uvBrm9X63HvNmvLgtOSkiflVDpXdwZ/z06dMLaJGHZ5xxhtpggw3EuOMfjWD3PK6uqHRFw5/+9Cf17rvvBn24mjfFBtRZkAV4oQPmz58ffGn02muvCd/4r1iXLl3UjTfeqHBcBxsJkAAJkEB9Cfi2kFRfWuydBCoT8DWfpAuPOv/ntcCl48LnZgR8zSMzKyldawJ5nZ9c55P090MqF8aFqXyt48lVf6Z2m8rrxi3VJ5Uz9aepXp09tvt3nU9Se6RyOp4swDeQ1HEyjSOpfyhXWwJvvfWWuvvuuwud4g5sbBIr1UrdKYzdkeuss461QZsW/8KO48WpnXbaSR188MFlxxXfTRovwMfHoTtaO154clFIih89jz6wW/Tbb78Ndq6GLcmuXp0Dk/pFpzd8Hi9o7r///qp///4lX48fs47duYhD2G3SsGO60ikJUZ7RDwQQK/hAIGzR4qLNOCy10xp2durUqayZ8SPH+/Tpo/BRjUkz9XWpI+B/8YtfqD333NOkW69k6zFvlvq4Qhf38bw67LDD1A477NCIdfzDEcwtkvvi44pKHWFf6Uj5eC4jh/Hxhu60Ea+CxWCwLMALYOGrEgRneM+G4JVGIi1atFD48gNH27CRAAmQAAnUj4BvC0n1I8WeSUBPwNd8ki486gjktcCl48LnZgR8zSMzKyldawJ5nZ9c55P090MqF8aFqXyt48lVf6Z2m8rrxi3VJ5Uz9aepXp09tvt3nU9Se6RyOp4swDeQ1HEyjSOpfyhXWwKljm8+6qijVN++fRsNBDvMUagJW7miNI6jxp3HWOPGZjOTZlr8C3WXKoAPGzZMdevWrVH3GN8VV1xRuFsbAgMGDFD77rtvQTa+KxsPyhWFIYuPGHAFbdi6du2qfvvb34oKvBI+pY6eD4//R/+jR49WqEuEzfZR9DZ2VleyM37iAApxZ599dqNiM2zFicMffvhhQd1PfvITdcABB5T0c9I4jCozufPbZhyi3zvuuCO41jhsuFoBtadSVwzAR9gUGj0N4Ze//KXabbfdJCFWkEmSg5MnT1bYCR82+O/CCy9UOKEhi83FvAlOc+bMCa69wPwR/zgEV1qPGDGi6Kj9vfbaS+E/pRo+2Ln55psLd8YjZjAnxWuOL7zwgnrkkUcKKiD3q1/9SuFjrCQt/nFCuZ30pXJZcqx+kjH58g4L8BpPLVq0SOHIkSVLljSSxKSD4+U33XTTYIJEwuBHGcfUlyrW48ut8ePHKxzZwUYCJEACJFAfAr4tJNWHEnslARkBX/NJuvCoo5DXApeOC5+bEfA1j8yspHStCeR1fnKdT9LfD6lcGBem8rWOJ1f9mdptKq8bt1SfVM7Un6Z6dfbY7t91PkntkcrpeLIA30BSx8k0jqT+oVztCcR3SWLtGgXNXXbZJVjHRqEER58/99xzRYMrddT5N998ExwnHt4JjYLhySefLC5EJyn+hYN68MEH1bRp0wpjxNhRNMdu+HCXMgq3Y8eOLSpilSsWxncTQzF2j2J371prrRX0g5Nwx40bp2bPnl3E5vjjj1dbbLGFNWfGj56PH+0c30mKjm0eRY/CMu7ZDusYqFngaGnTXeflgMRPV4AcdJ944olqk002CV7DGO666y718ccfF/m41J3R1cZhdJzxAjx2wF9wwQVlY9pmHMZPPcC4OnfuHNSgNtpoo2CYGB+KnhMmTCi6ix38zj//fIXxmrQkOYiiMYrDS5cuLXQVfiBi0rdPsjbnTfC77rrr1Ny5cwMEyG+cshDfCR7/0AGyuGcd83V4MgJOdsBcjWsWog1HyeNI+Whh/80331T33HNPkRzm/T322EMhDiRt3XXXLTpivtTHS5iL8WEXTmTA///VV18FuYz/G7bwRI+83v8ODizAayLuqquuUk8//XSRFALmf/7nf9S2225b8ssk/GME/0MFCRbecxIqOPDAA9Xpp58uiXPKkAAJkAAJOCDg20KSAwRUSQLWCPiaT9KFRx2ovBa4dFz43IyAr3lkZiWla00gr/OT63yS/n5I5cK4kMqb3ple67gz7U9qtykn6Tik/UvlTMdpqrfWdrnOJ6k9UjkdTxbgG0jqOJnGsdQ/lKs9gVK7OTEKFK1R1MGaNYoq0VZu93t896Pp/dxJin/huLDh7dJLLy3aARw+W3vttYOCUnR3cPis0s72+A7k8B3s7EUhCxvy4m2zzTZTJ510kjVHlirC4lhxFLOirdQuZBTxwo8FqhkQ/I9iHRiiWAievXv3rkZlo3fjx7dHWaMgiaJ6vJUr8lYbh9F+TAvwtuMwXugNx4b8RHEdH1/E8xMy5Y4b1zktaQ6++OKL6uGHHy6od3ENg27stXxuc94s9QENPrJATTEei9HrEKLPMCe1bNkyuJIi3uCLs846q+jaa8TMNddcU1QET8Kv1BHzKKyj3hnfeIxxYJz4mCbeyp1kkWRMvr7DAnwFz3355ZfBVxzRNnjwYHXccceVLLzHVSHg8bVJ9IsTJMz999+vOnTo4GvMcNwkQAIk4DUB3xaSvIbNwWeegK/5JF141DkwrwUuHRc+NyPgax6ZWUnpWhPI6/zkOp+kvx9SuTAupPJSuVrHW9L+TO0xldeNS6pPKpcWf0rHq5NznU86/5g+19nDAnwDUR0n0zg29RPla0sABZPrr7++aAdtuRGg6IfjwUud3Fpt4TN+hHf8bnYdlQULFqgbbrihZGG81LuV7hqHPNbscb/6zJkzdV0Hz3GEMgpnkrvFJQpLHT3/wx/+MDhVIH4MOcY6cuTIYFd+2LBLeujQoaL6hGQ8rmXwe4J6iKRh5++xxx5b0rZq4zDaf/xea0lM2ozDcidQlGOEuMDpBzj5IUlLmoOlTjGw/TFKEntcvmNr3pQW4GELPiLCnBQ9CaKSjfh45Te/+U2j6zhK3deehNWgQYNUv379Gr1qwgY77vfZZ58k3WfqHRbgK7gTd+Dg7piw9e/fX11yySVGAYCgv/LKKxV0hQ1Hd+DrDzYSIAESIIHaE/BtIan2hNgjCcgJ+JpP0oVHHYm8Frh0XPjcjICveWRmJaVrTSCv85PrfJL+fkjlwriQykvlah1vSfsztcdUXjcuqT6pXFr8KR2vTs51Pun8Y/pcZ0/WC/DSEzJ0nEzj2NRPlK89AVyr+thjj6nXXnut5I5a3OmO44lRKClXYEbhcdSoUYUj3nGPMO4TLnVndSkL47uHcdw2dm6aFLSxxj5lypTgpNpSO97RL441xw7hddZZRwT63XffVY8++mhRcTv6Iq6TPeSQQxLfm1xuEK+88oq67777Co/L3Y0eCpS69/m0005TuBPel4Z7sLGT+pNPPik5ZGxWxL3X2P1erlUbh1G9iKdbbrlFffrpp8GfpTFpOw7B5a9//auaNWtWSbORY3379lU4Vbmau9fjO7ul9mJQ7733XnDFQ9iQtzgG38YpDGmNXxvzJmLl9ttvVx999FFgZqWPnEIOOJHi8ccfLzsnYXPvgAED1J577lly/ozHdVK+pU7jCHXh9G+c4IB5rFTDSSpHHHGEV/NTUk6S91iAr0AJO9fvvvvuQAL/GMGXWjiKxbThiAh8JYe7GtAOOuggNWzYMFM1lCcBEiABErBAwLeFJAsmUwUJOCPgaz5JFx514PJa4NJx4XMzAr7mkZmVlK41gbzOT67zSfr7IZUL40IqL5Wrdbwl7c/UHlN53bik+qRyafGndLw6Odf5pPOP6XOdPVkvwOvsT0t8mvqV8vYIoDCDu4jDo61R9EWhGsfRSwrpeB/HheO9JOvj9ixRgR3h0eUoBmE3aLdu3Uru3pf0i8LuF198EXyggOOVYWOXLl0UCvBsdgmgPoJTh1HgRMOR62AtvdM8q3GIj0pmz54d3LcOJohr5NmGG25o9KGKXW9RW7XzJgiGp1dI51q8gzkJeYJ8QTyg4V52fDiRloax4eOgMGYxLs6bjb3DAnyZiEVyDR8+XL3xxhuBRPfu3YNjIEy+zAtVQxeOrcckiobjQnBMDBsJkAAJkEDtCfi2kFR7QuyRBOQEfM0n6QKljkReC1w6LnxuRsDXPDKzktK1JpDX+cl1Pkl/P6RyYVxI5aVytY63pP2Z2mMqrxuXVJ9ULi3+lI5XJ+c6n3T+MX2us4cF+AaiOk6mcWzqJ8qTAAmQAAmQAAmQQF4IsABfxtPxAjyOd5g4cWLhixOTAIEuHKuDo37QWIA3oUdZEiABErBLwLeFJLvWUxsJ2CXgaz5JFx51tPJa4NJx4XMzAr7mkZmVlK41gbzOT67zSfr7IZUzLXSZ6q113Jn2Z2qPqbxuPFJ9Urm0+FM6Xp2c63zS+cf0uc4eFuAbiOo4mcaxqZ8oTwIkQAIkQAIkQAJ5IcACfBlPo2h+6aWXqmeffTaQqGYHPO65wf0zCxcuDHTxCPq8pBftJAESSCMB3xaS0siQYyKBkICv+SRdeNR5Oq8FLh0XPjcj4GsemVlJ6VoTyOv85DqfpL8fUjnTQpep3lrHnWl/pvaYyuvGI9UnlUuLP6Xj1cm5ziedf0yf6+xhAb6BqI6TaRyb+onyJEACJEACJEACJJAXAizAV/A07nwfPXp0QeKWW25RW2yxhXFsvP3220V3vp9++unqwAMPNNbDF0iABEiABKon4NtCUvUWUwMJuCPgaz5JFx515PJa4NJx4XMzAr7mkZmVlK41gbzOT67zSfr7IZUzLXSZ6q113Jn2Z2qPqbxuPFJ9Urm0+FM6Xp2c63zS+cf0uc4eFuAbiOo4mcaxqZ8oTwIkQAIkQAIkQAJ5IcACfAVPT58+XZ1zzjkFiY4dO6p7771X4Th6aVu2bJkaNGhQYfc73rvxxhvV1ltvLVVBORIgARIgAYsEfFtIsmg6VZGAdQK+5pN04VEHLK8FLh0XPjcj4GsemVlJadsEJr68NFC5/3ZtSqrO6/zkOp+kvx9SudB5UnmpnO14c6XP1B5Ted24pfqkcmnxp3S8OjnX+aTzj+lznT0swDcQ1XEyjWNTP1GeBEiABEiABEiABPJCgAX4Cp5etWqVOvTQQ4uK5126dFGXXXaZ6tmzpzZGPv74Y3X22WerefPmFWRbtWql/vrXvya6S17bIQVIgARIgAS0BHxbSNIaRAESqCMBX/NJuvCoQ5vXApeOC5+bEfA1j8yspLRtArp5LK/zk+t80nFPWrhypdd23NnWJ7U7KVfdeKX9S+VMx2mqV2eP7f5d55PUHqmcjicL8A0kdZxM40jqH8qRAAmQAAmQAAmQQN4IsACv8fikSZPUFVdc0UiqT58+6sgjjwyOpG/fvr1q0qRJILN48WL13nvvqYceeki9+OKLjd7DvfK77rpr3uKM9pIACZBAagj4tpCUGnAcCAmUIOBrPkkXHnVOz2uBS8eFz80I+JpHZlZS2jYB3TyW1/nJdT7puId+lsqZypvqtR13tvWZ2mMqrxuvVJ9ULi3+lI5XJ+c6n3T+MX2us4cF+AaiOk6mcWzqJ8qTAAmQAAmQAAmQQF4IsACv8fT333+vRo4cqZ5++umqY6J///7q4osvLhTrq1ZIBSRAAiRAAsYEfFtIMjaQL5BADQn4mk/ShUcdyrwWuHRc+NyMgK95ZGYlpW0T0M1jeZ2fXOeTjnvSwpUrvbbjzrY+qd1JuerGK+1fKmc6TlO9Onts9+86n6T2SOV0PFmAbyCp42QaR1L/UI4ESIAESIAESIAE8kaABXiBx1GER+H83//+t0C6tMhee+0VHEfftGnTxDr4IgmQAAmQQPUEfFtIqt5iaiABdwR8zSfpwqOOXF4LXDoufG5GwNc8MrOS0rYJ6OaxvM5PrvNJxz1p4cqVXttxZ1uf1O6kXHXjlfYvlTMdp6lenT22+3edT1J7pHI6nizAN5DUcTKNI6l/KEcCJEACJEACJEACeSPAArzQ4yjCP/bYY+rmm28WvtEg1qJFC3XJJZeonXbayeg9CpMACZAACbgh4NtCkhsK1EoCdgj4mk/ShUcdpbwWuHRc+NyMgK95ZGYlpW0T0M1jeZ2fXOeTjnvoZ6mcqbypXttxZ1ufqT2m8rrxSvVJ5dLiT+l4dXKu80nnH9PnOntYgG8gquNkGsemfqI8CZAACZAACZAACeSFAAvwhp5etWqVev7559Xjjz+upk+fXvbt3r17B3fE47738H54w64oTgIkQAIk4ICAbwtJDhBQJQlYI+BrPkkXHnWg8lrg0nHhczMCvuaRmZWUtk1AN4/ldX5ynU867kkLV6702o472/qkdiflqhuvtH+pnOk4TfXq7LHdv+t8ktojldPxZAG+gaSOk2kcSf1DORIgARIgARIgARLIGwEW4Kvw+OrVq9XChQvVsmXLAi0ozrdu3Vp17NhRNW/evArNfJUESIAESMAVAd8WklxxoF4SsEHA13ySLjzqGOW1wKXjwudmBHzNIzMrKW2bgG4ey+v85DqfdNyTFq5c6bUdd7b1Se1OylU3Xmn/UjnTcZrq1dlju3/X+SS1Ryqn48kCfANJHSfTOJL6h3IkQAIkQAIkQAIkkDcCLMDnzeO0lwRIgARyTsC3haScu4vmp5yAr/kkXXjU4c9rgUvHhc/NCPiaR2ZWUto2Ad08ltf5yXU+6bgnLVy50ms77mzrk9qdlKtuvNL+pXKm4zTVq7PHdv+u80lqj1ROx5MF+AaSOk6mcST1D+VIgARIgARIgARIIG8EWIDPm8dpLwmQAAnknIBvC0k5dxfNTzkBX/NJuvCow5/XApeOC5+bEfA1j8yspLRtArp5LK/zk+t80nFPWrhypdd23NnWJ7U7KVfdeKX9S+VMx2mqV2eP7f5d55PUHqmcjicL8A0kdZxM40jqH8qRAAmQAAmQAAmQQN4IsACfN4/TXhIgARLIOQHfFpJy7i6an3ICvuaTdOFRhz+vBS4dFz43I+BrHplZSWnbBHTzWF7nJ9f5pOOetHDlSq/tuLOtT2p3Uq668Ur7l8qZjtNUr84e2/27ziepPVI5HU8W4BtI6jiZxpHUP5QjARIgARIgARIggbwRYAE+bx6nvSRAAiSQcwK+LSTl3F00P+UEfM0n6cKjDn9eC1w6LnxuRsDXPDKzktK2CejmsbzOT67zScc9aeHKlV7bcWdbn9TupFx145X2L5UzHaepXp09tvt3nU9Se6RyOp4swDeQ1HEyjSOpfyhHAiRAAiRAAiRAAnkjwAJ83jxOe0mABEgg5wR8W0jKubtofsoJ+JpP0oVHHf68Frh0XPjcjICveWRmJaVtE9DNY3mdn1znk4570sKVK7224862PqndSbnqxivtXypnOk5TvTp7bPfvOp+k9kjldDxZgG8gqeNkGkdS/1COBEiABEiABEiABPJGgAX4vHmc9pIACZBAzgn4tpCUc3fR/JQT8DWfpAuPOvx5LXDpuPC5GQFf88jMSkrbJqCbx/I6P7nOJx33pIUrV3ptx51tfVK7k3LVjVfav1TOdJymenX22O7fdT5J7ZHK6XiyAN9AUsfJNI6k/qEcCZAACZAACZAACeSNAAvwefM47SUBEiCBnBPwbSEp5+6i+Skn4Gs+SRcedfjzWuDSceFzMwK+5pGZlZS2TUA3j+V1fnKdTzruSQtXrvTajjvb+qR2J+WqG6+0f6mc6ThN9erssd2/63yS2iOV0/F0XYCf+PLSYKj7b9em4pB144y/LJWvl5zUP5QjARIgARIgARIggbwRYAE+bx6nvSRAAiSQcwK+LSTl3F00P+UEfM0n6QKlDn9eC1w6LnxuRsDXPDKzktK2CejmsbzOT67zScc99LNUzlTeVK/tuLOtz9QeU3ndeKX6pHJp8ad0vDo51/mk84/pc509rgvwuv5N48NU3nb/Un2mfqI8CZAACZAACZAACeSFAAvwefE07SQBEiABEggI+LaQRLeRQJoJ+JpPthYU81rgSnNM+jg2X/PIR9ZZGrNuHsvr/OQ6n3TcTQtmpvLS/n2JdVN7TOV1HKT6pHJp8ad0vDo51/mk84/pc509LMA3ENVxMo1jUz9RngRIgARIgARIgATyQoAF+Lx4mnaSAAmQAAkEBHxbSKLbSCDNBHzNJ+nCo459XgtcOi58bkbA1zwys5LStgno5rG8zk+u80nHPWnhypVe23FnW5/U7qRcdeOV9i+VMx2nqV6dPbb7d51PUnukcjqeLMA3kNRxMo0jqX8oRwIkQAIkQAIkQAJ5I8ACfN48TntJgARIIOcEfFtIyrm7aH7KCfiaT9KFRx3+vBa4dFz43IyAr3lkZiWlbRPQzWN5nZ9c55OOe9LClSu9tuPOtj6p3Um56sYr7V8qZzpOU706e2z37zqfpPZI5XQ8WYBvIKnjZBpHUv9QjgRIgARIgARIgATyRoAF+Lx5nPaSAAmQQM4J+LaQlHN30fyUE/A1n6QLjzr8eS1w6bjwuRkBX/PIzEpK2yagm8fyOj+5zicd96SFK1d6bcedbX1Su5Ny1Y1X2r9UznScpnp19tju33U+Se2Ryul4sgDfQFLHyTSOpP6hHAmQAAmQAAmQAAnkjQAL8BqPL168WC1cuFAtXbpUNWvWTK1evbrRG/h7kyZNVPv27VXbtm1Vq1at8hZHtJcESIAEvCHg20KSN2A50FwS8DWfpAuPOqfmtcCl48LnZgR8zSMzKyltm4BuHsvr/OQ6n3TckxauXOm1HXe29UntTspVN15p/1I503Ga6tXZY7t/1/kktUcqp+PJAnwDSR2ncnH08gfLg0fb9eSapzQmKUcCJEACJEACJJBvAizAl/D/+++/r5588kn1j3/8Qy1YsMA4Qpo2bao222wzNWDAAPXTn/5UrbvuusY6+AIJkAAJkIAbAr4tJLmhQK0kYIeAr/kkXXjUUcprgUvHhc/NCPiaR2ZWUto2Ad08ltf5yXU+6biXK1zp/O9Kr67fej+X2p2Uq84+af9SOdNxmurV2WO7f9f5JLVHKqfjyQJ8A0kdp2gcLV6+Rq3XoamaNmu5WrRsjdqqW0v1m706SF1CORIgARIgARIgARLINQEW4CPuf+mll9S1116r5s2bZzUo+vfvr4YNG8ZCvFWqVEYCJEACyQj4tpCUzEq+RQK1IeBrPkkXHnUU81rg0nHhczMCvuaRmZWUtk1AN4+5mp8mvrw0MGX/7drYNsmKPtf5pOMeGiGVM5U31WsFqkMlpvaYyuuGLtUnlUuLP6Xj1cm5ziedf0yf6+xhAb6BqI7T8lXfq+mzlqv/e2WJWrhsTSM33HR8Z1PXUJ4ESIAESIAESIAEckmABXil1Pfff69GjBihpkyZ4jQI/vCHP6hddtnFaR9UTgIkQAIkUJmAbwtJ9CcJpJmAr/mkW3iUMndV4JL2T7lsEPA1j7JB318rdPOYq/lJ12+9ibrOJ6n9UrmQl1ReKldvP0j7N7XHVF43Dqk+qVxa/Ckdr07OdT7p/GP6XGcPC/ANRMtxmjlnZbDTfdqsZWp147p7wR03Ht9ZNTF1DuVJgARIgARIgARIIIcEWIBXSo0ZM0bde++9Fd2//vrrB/e84y74+D3w7dq1C54tWrRI4c74cg1H06Ov7t275zDUaDIJkAAJpIOAbwtJ6aDGUZBAaQK+5pNugVbqb1cFLmn/lMsGAV/zKBv0/bVCN4+5mp90/dabqOt8ktovlQt5SeWlcvX2g7R/U3tM5XXjkOqTyqXFn9Lx6uRc55POP6bPdfawAN9ANMrp2yVrgt3uKLrP+WZ1ReTtWjVVO2zSSh3843amrqE8CZAACZAACZAACeSSQO4L8J988ok6/vjjGzm/d+/e6sADD1Tbbrut6ty5c1Bgl7Tly5cr6Hz22WfVQw89pFasWFH0GvTefPPNCsV4NhIgARIggdoT8G0hqfaE2CMJyAn4mk+6BVopAVcFLmn/lMsGAV/zKBv0/bVCN4+5mp90/dabqOt8ktovlQt5SeWlcvX2g7R/U3tM5XXjkOqTyqXFn9Lx6uRc55POP6bPdfawAN9AFJy+WbxatWmp1OsfF69ZlmK+ZbeWQeF9u56tTF1CeRIgARIgARIgARLINYHcF+DHjh2rJkyYUAiCli1bqjvuuENtvPHGVQcGjrZ/7LHHgoJ72FB4v/POO1WPHj2q1k8FJEACJEAC5gR8W0gyt5BvkEDtCPiaT7oFWilBVwUuaf+UywYBX/MoG/T9tUI3j7man3T91puo63yS2i+VC3lJ5aVy9faDtH9Te0zldeOQ6pPKpcWf0vHq5Fznk84/ps919uS9AP/Ft6uDne6T316mVqz6viLezms1U61aNFGd12quTtizvakrKE8CJEACJEACJEACJKCUynUBHgVy7H7/9NNPg2Bo1qxZUBy3fUT8uHHj1F133VUIuKFDh6qBAwcyAEmABEiABOpAwLeFpDogYpckICbgaz7pFmilAFwVuKT9Uy4bBHzNo2zQ99cK3Tzman7S9Vtvoq7zSWq/VC7kJZWXytXbD9L+Te0xldeNQ6pPKpcWf0rHq5NznU86/5g+19mTxwL8mjUqKLrjbvcZc1ZqkWKX+/abtFJbdWtZ9q54rRIKkAAJkAAJkAAJkAAJBARyXYDHne2DBg0K7nVH22+//dTvfvc766EB/Ycddlihn4MOOkgNGzbMej9USAIkQAIkoCfg20KS3iJKkED9CPiaT7oFWilRVwUuaf+UywYBX/MoG/T9tUI3j7man3T91puo63yS2i+VC3lJ5aVy9faDtH9Te0zldeOQ6pPKpcWf0vHq5Fznk84/ps919uSpAP/h3JVB0R3/Wb6y8m73jdZtHhwxj8J7+9b/vS5Tx9PUP5QnARIgARIgARIggbwRyHUBHoXxww8/XC1ZsiTw+wknnKCOOuoo6zGAnfbDhw9Xb7zxRqAbu9+xC56NBEiABEig9gR8W0iqPSH2SAJyAr7mk60FRVcFLrkHKJkFAr7mURbY+2yDbh5zNT/p+q1nj5KSAAAgAElEQVQ3U9f5JLVfKhfykspL5ertB2n/pvaYyuvGIdUnlUuLP6Xj1cm5ziedf0yf6+zJegH+7n8tUvMWrlZrvv9effr1qor4mjVtonbu1VB077l+i5KyOp6m/qE8CZAACZAACZAACeSNAAvwNSrAn3rqqWrGjBlBfLEAn7c0o70kQAJpIuDbQlKa2HEsJBAn4Gs+2VpQdFXgYqTli4CveZQvL6XPWt085mp+0vVbb1Ku80lqv1Su3gXbiS83nAa4/3Zt6uI6V5ykxkj7l8rV25+2+w/z6XO1ZV3jRBqnOj9ltQD/9mcrgp3uL3+wXBv6vbq2UKtW4273ZuqY3dpVlNfx1HZGARIgARIgARIgARLIOYFcF+DrdQQ9C/A5zzqaTwIkUFcCrhdm62ocOyeBGhPwNZ9sLSi6KnDV2I3srs4EfM2jOmPLffe6eczV/KTrt96OcZ1PUvulcrYLpqb8Tcdpql8nb9q/qbyt/k37lcpL5XR2xJ9L9erkwnx6d0nvoIuj+1cu2JqOUyqvG6c0j7JUgMdO9/CI+XkLVldE2bFtU7XDpq3U9j1bq66dmonvdpdyl/qRciRAAiRAAiRAAiSQNwK5LsDjaPiTTz5Zvf/++4HfmzZtqm6//Xa16aabWo2DW2+9VT3yyCMFnaeccoo69NBDrfZBZSRAAiRAAjICrhdmZaOgFAlkg4Cv+WRrQdFVgSsb0UErpAR8zSOpfZRzQ0A3j7man3T9urFWrtV1Pkntl8qFlknlpXJSYrb1Sfs1tTupvG48UvulcqbjNNWrs8d2/yzANxCV+sm2XCl/Ypc7Cu/Y9a5rP+reUm2/SWuF/xttrsapGw+fkwAJkAAJkAAJkEDeCOS6AA9njx07Vk2YMKHg95YtW6obb7xR9erVq+pYWLVqlbrnnnvU+PHjC7qaNWum7rrrLrXhhhtWrZ8KSIAESIAEzAm4Xpg1HxHfIAF/CfiaT9KFR51nXBW4dP3yebYI+JpH2fKCf9bo5jFX85Ou33qTdJ1PUvulciEvqbxUTuoH2/qk/ZranVReNx6p/VI503Ga6tXZY7t/FuAbiEr9ZFsu9OfofywM7nZfuGyNWrxsTcUwaNOyifrZNm3VDpu0Uh3bNS0p62qc0vikHAmQAAmQAAmQAAnkhUDuC/BffvmlGjx4sFq9uvjIpo033lgdcsghql+/fmr99ddXzZs3F8UEjrX/4IMP1KRJk9Tjjz/e6J3evXurW265RTVp0kSkj0IkQAIkQAJ2CbhemLU7WmojgXQT8DWfpAuPOvquCly6fvk8WwR8zaNsecE/a3TzmKv5SddvvUm6ziep/VK5kJdUXion9YNtfdJ+Te1OKq8bj9R+qZzpOKV6pXeg2+6fBfgGolI/2ZRbvvL7whHzH85dWTGUmzVVwU73BUu+Vx3aNNVeFWBznLoc43MSIAESIAESIAESyDOB3Bfg4fxx48YFu9IrtXbtyt91haPrUVBfsGBB5X8Uc/d7nnONtpMACaSEgOuF2ZSYyWGQQE0I+JpP0oVHHURXBS5dv3yeLQK+5lG2vOCfNbp5zNX8pOu33iRd55PUfqlcyEsqL5WT+sG2Pmm/pnYnldeNR2q/VM50nFK9Ujnb/bMA30BUyt+G3Iw5K4PC+/RZy9TqypvdVc/1W6jtN2kV7HZv1aJJTcepyy0+JwESIAESIAESIAESUIoFeKUU7oK/4oor1DPPPOMsJnD0/HXXXae23nprZ31QMQmQAAmQgJ6A64VZ/QgoQQLZIeBrPkkXSHWeclXg0vXL59ki4GseZcsL/lmjm8dczU+6futN0nU+Se2XyoW8pPJSOemOaak+V3417d9UXjduqT6pnCt/1qt/FuAbPCrln1Tu28VrCkX3Od8Wn84Zj+H2rZsWiu4brVt8UmfS/svliVSfLs/4nARIgARIgARIgATySoAF+Ijnp02bpkaNGqXmz59vNR5wlP2QIUNU27ZtreqlMhIgARIgAXMCrhdmzUfEN0jAXwK+5pOtBUVXBS5/I4IjT0LA1zxKYivfsUdAN4+5mp90/dqzMJkm1/kktV8qF1opla+XXDJv6N+S2mPKSd9zg4S0f6mc6TileqVytvtnAd5NnIT+3HrjFsFO99c/XqEN2Y5tm6kDd2irtuvZqqysNE5sy2kHTwESIAESIAESIAESyCkBFuBLOP6dd94JdsNPnTpVffHFF8ahgSPp+/btq/bZZx+18847qzZt2hjr4AskQAIkQAJuCLhemHUzamolgXQS8DWfpAuPOuquCly6fvk8WwRqlUfSHbHZoptda3TzmKv5SddvvYm7ziep/VK5kJdUvl5y4ThtzyNSe0w5SeNQ2r9UznScUr1SOdv9swDfQFTKXyKHHe53/2uhmrdwtVqx6vuKobpeh2bBbvfP569RrVs0qfnd7hJ7pLlGORIgARIgARIgARLIIwEW4DVeX716tVq2bJlaunSpWr58ebCLffHixap58/8e9bRy5UrVokWLQFPr1q3V2muvHdwJz0YCJEACJJA+Aq4XZtNnMUdEAu4I+JpPthYUXRW43HmMmtNIoFZ5ZCvu08gwj2PS+dPV/KTrt96+cJ1PUvulciEvqXy95EzHKY0DqT317t/VOKV6pXKmnHR6WYBvIKrjpOOOu9ynzVqmps9arnDHu65hlzvudd+yW0sr/cf7q9Ye3fj5nARIgARIgARIgARIoIEAC/CMBBIgARIggVwRcL0wmyuYNDb3BHzNJ+nCo87Brgpcun75PFsEapVHtuI+W/T9tUbnT1fzk67fehN1nU9S+6VyIS+pfL3kTMcpjQOpPfXu39U4pXqlcqacdHpNC/C2T0iwbU84L05Uzwaqj+7fThSqOk7lxvnB3JVB0X3arOVq+crKu9036txc7dCzVbDjHfe8R1vS/ssZZ1ufCCKFSIAESIAESIAESCCHBFiAz6HTaTIJkAAJ5JmA64XZPLOl7fkj4Gs+SRcedR51VeDS9cvn2SJQqzyyFffZou+vNTp/upqfdP3Wm6jrfJLaL5UrV7irVeHM1TilceBL/67GKdUrlbMdT6YFeNNx2o4TXf+1KMCvWv296r5es6Do/unXqyqa2KpFk2CnO/7zw/UbTtUs1XR22fa7qT6pHylHAiRAAiRAAiRAAnkjwAJ83jxOe0mABEgg5wRcL8zmHC/NzxkBX/NJupCpc6erApeuXz7PFoFa5ZGtuM8WfX+t0fnT1fyk67feRF3nk9R+qZxpoUuq17ac6TilcSAdZ737dzVOqV6pnCknnV7XBXjpjnndOKV2uyzAv/3ZCvXgC4vV1wtXa8O/Q5umqvNazdWwfTqoZsWb3Uu+a8t+KSdTOa3BFCABEiABEiABEiCBnBJgAT6njqfZJEACJJBXAq4XZvPKlXbnk4Cv+SRdyNR51VWBS9cvn2eLQK3yyFbcZ4u+v9bo/OlqftL1W2+irvNJar9UzrTQJdVrW850nNI4kI6z3v27GqdUr1TOlJNOr+sCvK5/2/bYLsB/tWB14Yj5eZrCe8d2TYOd7ttv0lo988aywDTXR+CXy0Pb3KX5TjkSIAESIAESIAESyBsBFuDz5nHaSwIkQAI5J+B6YTbneGl+zgj4mk/ShUedO10VuHT98nm2CNQqj2zFfbbo+2uNzp+u5iddv/Um6jqfpPZL5WwXGF3pM9UrjQNXnGz372qcUr1SOVM/6fSyAN9ANM7p5Q8a7nXHrndd+1H3lmqHTVqrPt1bFkR13OM6pfL1ktMx4HMSIAESIAESIAESyCsBFuDz6nnaTQIkQAI5JeB6YTanWGl2Tgn4mk/SBUqdW10VuHT98nm2CNQqj2zFfbbo+2uNzp+u5iddv/Um6jqfpPZL5UJeUvl6yZmOUxoHUnvq3b+rcUr1SuVMOen0sgDfQBScFi9fozqv1TQovOP/r9S6dmoWFN2336SV6ti28RnzOu5x3VL5eslJ851yJEACJEACJEACJJA3AizA583jtJcESIAEck7A9cJszvHS/JwR8DWfpAuUOne6KnDp+uXzbBGoVR7Zivts0ffXGp0/Xc1Pun7rTdR1Pkntl8qFvKTy9ZIzHac0DqT21Lt/V+OU6pXKmXLS6c17AX75yu+Dgvv/vbpELVpWueiOu9zXad8suNv9lL3XqpgCOu7xl6Xy9ZKT5jvlSIAESIAESIAESCBvBFiAz5vHaS8JkAAJ5JyA64XZnOOl+Tkj4Gs+SRcode50VeDS9cvn2SJQqzyyFffZou+vNTp/upqfdP3Wm6jrfJLaL5WzXTB1pc9UrzQOXHGy3b+rcUr1SuVM/aTTm9cC/Iw5K4PC+7T3l6k131eOpp5dWqjte7YK7nd/6IUlgbDubncd93iPUvl6yUnzjXIkQAIkQAIkQAIkkDcCLMDnzeO0lwRIgARyTsD1wmzO8dL8nBHwNZ+kC5Q6d7oqcOn65fNsEahVHtmK+2zR99canT9dzU+6futN9P+x9y7QdpbV3e/ce+1bLjsJJALhGhJERBAlSaONKVb8tNaP8wF+UAQ5SIEW+aBHKYoKKE1ttKX1cmjtKGoNpBXDGNQCfkfwlAp4OdAkEuQiYHaAQJBLAiF7Z98vZ7zvYm3IZu81//PZz/Ne1vNfYzCQ7P+al9+cc73bZ+Zdb+h5QvNHdb4XpqHsWe2ifRCKk2//oeJE7aI6a500uzEt4HftGa0u3bv65bldI3VbaHZHc7pwT75i/pD5LeNajae1Pla9b/+oPXTeqCMBEiABEiABEiCB2AhEvYAfGxuTb37zm5L8n4qZM2dmUvvdu3fLF77wBTniiCMy8UcnJEACJEACexMIfTBL3iQQE4GyzpOvA8VQC66Yeoi5Svr/RZLX0qVLg+Lw1fdBg6RxmIBWz1CfT5pfOIFAwtDzhOaP6sq2YLPmpZXZas+q9+Xf6hfV+9b57qcYFvAPPDWYLt1/9dSg1i7ytoPb0qX70sXtk2qLXk/f/aECo4AESIAESIAESIAEIicQ/QL+iiuukPvuuy/TNlizZo2sWLEiU590RgIkQAIkUCUQ+mCWnEkgJgJlnSf0gFSrZagFl+aXP28sAlnNka++byz65c1Gq2eozyfNb95EQ88Tmj+qC7UQQ/2jOmuct23qS99y0tIZdVsilH+0D1H/qM7KCbWL6nz7b9QF/E2Dd8mO7hHZMzAqr/TWf7b7m+ZUpL2lSeZ3tsh575vtpZ/zqqfv/kDnjDoSIAESIAESIAESiJVA1Av42iLmM5/5TKb15wI+U9x0RgIkQAJ7EQh9MEvcJBATgbLOk/Xgc6qahlpwxdRDzDW7vxjmq+9Zs2IQ0OoZ6vNJ85s3ndDXJTR/VBdqIYb6R3V5x2n1j/Yhmj+qs8aJ2kV1vv030gJ+ZFTknh99Xh7oPlG29h2ntkjyXPfkbvejD24TlL9vne96hrKnwqSABEiABEiABEiABCIlEP0CfmhoSE477TTp7u7OrAVWr14tK1euzMwfHcVLoGfTR9LkZy+9OV4IzJwEJhAIfTBL4CQQE4GyzhN6QKrVMtSCS/PLnzcWgazmyFffNxb98maj1dP6+RTqjuWsCYeeJ427dcFl1fv2j9rLO06rf7Tv0PxRnTVO1C6q8+2/ERbwW58fevXZ7gMyODxWtzUOXdCSLt2T57vPam8e16L8fet81zOUPXTeqCMBEiABEiABEiCB2AhEv4BPCv6d73xHvve9743X/u1vf7ucf/750tdX/do0X69KpSIjIyPytre9TWbMqP9VbL580k7cBKwHb3HTYvaxEAh9MBsLR+ZJAgmBss4TekCqVZnXWY0Qf44QyGqOfPU9khM14Qlo9bR+Pmn2ahmhuvAEJvcQep7Q/FGdlStq17cu7zit/tH+i52Tln9ZF/D/Y/mM8aX7MzuH67ZDR2vT+NL98P1aJ9VqnKz9idoLZRf1j+rQeaOOBEiABEiABEiABGIjwAW8iGzbtk3OPffc8donC/ivfvWr0tTUFFs/MN8GI2A9eGuw9JkOCUxKIPTBLLGTQEwEyjpPvg4UeZ2NqdvD5ZrVHPnq+3Ak8rWM3gGeb5Svedfqaf180uxZF0F5cQo9T6E4+bbr2561/nn7R/sv7ziL7r9sC/h/uH13+mz3nT0jagvMndks/33pTFm+uEOaX7vZfdL3+a4Tai/vubPGqUKngARIgARIgARIgAQiI8AFvIiMjY3JhRdeKFu2bEnL39zcLGvXrpWDDjoosnZguo1GwHrw1mj5Mx8SmIxA6INZUieBmAiUdZ58HSjyOhtTt4fLNas58tX34Ujka7lsfLR4rZ9Pmj3rIiivaoaep1CcfNv1bc9a/7z9o/2Xd5xF91+GBfyLu0fSu903dg2ky/d6r7ktL8o7Ou+Ulzs/LjPamuSsVbOgVvFdJ9Re3nNnjROCSREJkAAJkAAJkAAJRESAC/hXi/3DH/5Qvva1r42X/uyzz5aPf/zjEbUCU21EAtaDt0ZkwJxIYCKB0AezJE4CMREo6zz5OlDkdTambg+Xa1Zz5Kvvw5HI13LZ+GjxWj+fNHvWRVBe1Qw9T6E4+bbr2561/nn7R/sv7ziL7r/IC/iNW6tL90eeGVTLfdyidlm+uF0WbXt3qr1N7kn/zQV8/b+AgPanWgAKSIAESIAESIAESCBSAlzAv1r4Xbt2yUc/+lEZHKz+8j5v3jxZv369tLS0RNoaTLsRCFgP3hohZ+ZAAhqB0Aezmn/+nAQaiUBZ58nXgSKvs43UzfnlktUc+er7/EiF9Vw2Plq81s8nzV6NPqoLW62prYeeJzR/VGflitr1rcs7Tqt/tP9i56TlX7QF/Kq3tqdL9w1d/bJnYKxumQ/cpyLLlnTI8iXtknzdfPKqfS5yAb8n5aH9BQStP9A5o44ESIAESIAESIAEYiXABfyrlU++hn716tVyzz3VvwmbvL7xjW/IMcccE2tvMO8GIGA9eGuAlJkCCagEQh/MqgFQQAINRKCs8+TrQJHX2QZq5hxTyWqOfPV9jqiCui4bHy1e6+eTZq8GH9UFLVYd46HnCc0f1Vm5onZ96/KO0+of7b/YOWn5F2EB3z80Jt+8o/ps957+0bqlbWoSWdDZImf87ix588LWN2i5gK8i0eoeat7QuaSOBEiABEiABEiABBqFABfwr6vkAw88IJdeeun4n6xatUquvvrqRqk184iQgPXgLUJETDlCAqEPZiNEypQjJlDWeUIPHrXS8jqrEeLPEQJZzZGvvkdyKqOmbHy0eK2fT5q9sixkQs9TKE6+7fq2Z61/3v7Rz6C84yy6/zwX8I89OzR+t/to/ZvdZfH+remd7lufG5Hm5qnv7OYCvjoZofoOnTvqSIAESIAESIAESCAWAlzAv67Sw8PD8g//8A/pnyT/+5BDDpHTTjtNmpK/RssXCZSQgPXgrYQpMmQSMBMIfTBrDohvIIESEyjrPKEHj1ppeJ3VCPHnCIGs5shX3yM5lVFTNj5avNbPJ81eraaoLq8eCD1PaP6ozsoVtetbl3ecVv9o/8XOScs/6wX8y3tGZWNXv2zoGpDndo3ULePsjuZ06Z78c/D86qMjtXy4gK8i1TiFmjd0LqkjARIgARIgARIggUYhwAV8o1SSeZDAJASsB2+ESAIxEAh9MBsDQ+ZIAjUCZZ0n9OBRqzSvsxoh/hwhkNUc+ep7JKcyasrGR4vX+vmk2SvLQib0PIXi5Nuub3vW+uftH/0MyjvOovvPagF/zCGt6XPdf7VtUC3d2w5pS5fuxx/e/gatxpML+CoyjZN13tWiUUACJEACJEACJEACkRLgAj7SwjPtOAhYD97ioMIsYycQ+mA2dr7MPy4CZZ0n9OBRqyavsxoh/hwhkNUc+ep7JKcyakLxuW1TX4rjpKUzvGLR4rV+Pmn2yrKQCT1PoTj5tuvbnrX+eftHhy3vOIvuP+QC/tmXR+T6u7tlZ/eIDA7X/475jtam9Nnuf/y+2bKgszJleTWeXMBX0WmcrPOOzht1JEACJEACJEACJBAbAS7gY6s4842KgPXgLSo4TDZaAqEPZqMFy8SjJFDWeUIPHrWi8jqrEeLPEQJZzZGvvkdyKqMmFJ+87Fo/n9A4UV1ePRB6ntD8UZ110YXa9a3LO06rf7T/Yuek5e97AT88KuNfMf+b3w6pZVq2uPoV8798oqo9a9Wsuu/R8uECvopP4xRq3tSCU0ACJEACJEACJEACDUaAC/gGKyjTIYHXE7AevJEeCcRAIPTBbAwMmSMJ1AiUdZ7Qg0et0rzOaoT4c4RAVnPkq++RnMqoCcUnL7vWzyc0TlSXVw+Enic0f1RnXXShdn3r8o7T6h/tv9g5afn7WsBvfX4ofa578o92t/uhC1rSpfuyJR0yq70pLaUWJ9ofXMBXSfniic4ZdSRAAiRAAiRAAiQQKwEu4GOtPPOOgoD14C0KKEwyegKhD2ajB0wAUREo6zyhB49aMXmd1Qjx5wiBrObIV98jOZVRE4pPXnatn09onKgurx4IPU9o/qgOXRzmrSubf7T/0DqhurJx0vKazgK+p390fOn+zM7huiVJvmK+tnQ/fL+WN2i1OFHuXMBXSfniic4ZdSRAAiRAAiRAAiQQKwEu4IHKb9++XT7/+c9LpVKRgYEBueqqq+Soo44af2fyZ5/61Kekv79fBgcH5ayzzpIPfehDgGVKSCAsAevBW9hoaJ0EikEg9MFsMbJkFCSQDYGyzhN68KhR5HVWI+T281DPzHaLJvy7spojX30fnkg+HkLxycuu9fMJjRPV5VNFkdDzhOaP6mqcUH1eurzjtPpH+883T2ucRffvsoDftWdEZnU0yS+fGFDLMHdms8zvbJE/+9Acaa7e7D7pyxcnLuCreH3xVAtMAQmQAAmQAAmQAAlEToALeKABHnnkEbnkkkvGlWvWrJEVK1aM/3dPT4+cccYZ0tfXl/7ZySefvJcecEEJCQQhYD14CxIEjZJAwQiEPpgtWLoMhwSCEijrPKEHjxo8Xmc1Qm4/91UfN+/ZvyurOYqNq7WSofjkZdf6+YTGieqs/H3pQ88Tmj+qq+WN6vPS5R2n1T/aT755WuMsun90Af/i7pH0bvefPNwnA0NjdfHvM6tZli/pkGVL2uXOB/tT7XSf7Y5y5wK+SipU36FzRx0JkAAJkAAJkAAJxEKAC3ig0o899phcdNFF48qJC/hk8X766adLb29vqjnllFPk4osvBixTQgJhCVgP3sJGQ+skUAwCoQ9mi5EloyCBbAiUdZ7Qg0eNIq+zGiG3n/uqj5v37N+V1RzFxrVn00fSYs5eejNU1FB88rJr/XxC40R1EPQAotDzhOaP6moIUH1eurzjtPpHW8s3T2ucRfevLeA3vvpc919vH1SRv2NR8lz3dnn7oW3jWt/5a/a4gK+i1zhZ+1gtPgUkQAIkQAIkQAIkECkBLuCBwnMBD0CipJAErAdvhUyCQZGAZwKhD2Y9h0tzJFBoAmWdJ/TgUYPP66xGyO3nvurj5j37d2U1R7Fxtc5nKD552Q2Vf6h8fE1e6HlC80d11kUXate3Lu84rf7Rfoqdk5b/ZAv4bTuGX322e7/0DtS/2/3AfSqybElH+nz35OvmJ740/9a6a/a4gK8S1ThZuaPzRh0JkAAJkAAJkAAJxEaAC3ig4lzAA5AoKSQB68FbIZNgUCTgmUDog1nP4dIcCRSaQFnnCT141ODzOqsRcvu5r/q4ec/+XVnNUWxcrfMZik9edkPlHyofX5PnOk+3bao+Tu6kpTPqhoLmj+qsiy7Urm9d3nFa/aP9FDsnLf/aPD3c8xbZ0T0iImPy5IvDdfEmz3Jf8ebqV8y/+YDWTOdJy4cL+Go5NE6h5g2dS+pIgARIgARIgARIoFEIcAEPVJILeAASJYUkYD14K2QSDIoEPBNwPZj1HAbNkUBDECjrPKEHj1qReJ3VCLn93Fd93Lxn/66s5ig2rtb5DMUnL7uh8g+Vj6/Jc50nNC/fOuuiy7d/1F7ecVr9o/2E5o/qrHGidlGdb/8/vPth6Xp5lmx9ebbUv9ddZMn+rTI6JrJgdoucfcIsqARoXr50XMBXy+KLJ1RkikiABEiABEiABEggYgJcwAPF5wIegERJIQlYD94KmQSDIgHPBFwPZj2HQXMk0BAEyjpP6MGjViReZzVCbj/3VR8379m/K6s5io2rdT5D8UHtondgowu2UPmj+WQ/SVWPrvOE5uVbh9Yzb13Z/KP912j19FGnl/eMyoau/vRr5p/fldz1PvWrs6NZlh3RLssXt8vB81vgxa6POCeLSqsnF/BVahona33QeaOOBEiABEiABEiABGIjwAU8UHEu4AFIlBSSgPXgrZBJMCgS8EzA9WDWcxg0RwINQaCs84QePGpF4nVWI+T2c1/1cfOe/buymqPYuFrnMxQf1C6qQxcjofK3xpn1RLnOE5qXbx1az7x1ZfOP9l2j1XM6ddr85EC6dH9w26CK75hD2tKvmD/+8Pa9tCjP6cRZLzjNPxfwVXoaJ2t91IahgARIgARIgARIgAQiJcAFPFB4LuABSJQUkoD14K2QSTAoEvBMwPVg1nMYNEcCDUGgrPOEHjxqReJ1ViPk9nNf9XHznv27spqj2Lha5zMUH9QuqkMXI6Hyt8bpe6K0bwpwnSc0L986tJ5568rmH+27RquntU7furM7fbZ778CovNI7WhdbR2uTvO+YGbJ8SbvM76xMqkV5WuNE7Wo6LuCr5DVO1vqg80YdCZAACZAACZAACcRGgAt4oOJcwAOQKCkkAevBWyGTYFAk4JmA68Gs5zBojgQagkBZ5wk9eNSKxOusRsjt577q4+Y9+3dlNUexcbXOZyg+qF1Uhy5GQuVvjdP3RGn+XedJs4tyt+qs+ljjtHJC+843T2ucefgfHhlL73Tf2DUgv3luSEW1eJ890jZjH5k7syJnrar/bHc0n7w4cQFfJY/WCdWpTcHq4s8AACAASURBVEQBCZAACZAACZAACURKgAt4oPBcwAOQKCkkAevBWyGTYFAk4JmA68Gs5zBojgQagkBZ58nXgSKvs2Ha2Fd9wkTn32pWcxQbV+t8huKD2kV16OIqVP7WOH1PjObfdZ40uyh3q86qjzVOKye073zztMaZpf+u54fSpXuyfB8cHquL6LAFLelXzLf2PCrtlVF5tPeoVM8FvJ+/gIDWPe9+ssaJzh11JEACJEACJEACJBALAS7ggUpzAQ9AoqSQBKwHb4VMgkGRgGcCrgeznsOgORJoCAJlnSdfB4q8zoZpY1/1CROdf6tZzVFsXK3zGYoPahfVoQuZUPlb4/Q9MZp/13nS7KLcrTqrPtY4rZzQvvPN0xpnaP//x/IZsmFL9W73Z14arotlRltTunRfvqRDFr2pJdXW5okL+D0pD19/AQGte979ZI0TnTvqSIAESIAESIAESCAWAlzAA5XmAh6AREkhCVgP3gqZBIMiAc8EXA9mPYdBcyTQEATKOk++DhR5nQ3Txr7qEyY6/1azmqPYuFrnMxQf1C6qQxcyofK3xul7YjT/rvOk2UW5W3VWfaxxWjmhfeebpzXOUP7/4fbd6bPdd/aMqCjmzmyWk5bOSpfvzU17y7mAr/LwXSfUXt79ZI1TbTYKSIAESIAESIAESCAyAlzAAwXnAh6AREkhCVgP3gqZBIMiAc8EXA9mPYdBcyTQEATKOk++DhR5nQ3Txr7qEyY6/1azmqPYuFrnMxQf1C6qQxcyofK3xul7YjT/rvOk2UW5W3VWfaxxWjmhfeebpzVOn/5f2D1S/Yr5LQPq4n2f2c3pne7PvTwqyZ3vU93ZzQV8taI+62Sxl2c/ucSJzh11JEACJEACJEACJBALAS7ggUpzAQ9AoqSQBKwHb4VMgkGRgGcCrgeznsOgORJoCAJlnSf0IFUrEq+zGiG3n/uqj5v37N+V1RzFxtU6n6H4oHZRHbqQCZW/NU7fE6X5d50nzS7K3aqz6mON08oJ7TvfPK1x+vBfe677r7cPqmm/Y1HyFfPtcuyhbalW888FfBWpxilU3UPZ9Z2P2ngUkAAJkAAJkAAJkECkBLiABwrPBTwAiZJCErAevBUyCQZFAp4JuB7Meg6D5kigIQiUdZ7Qg0etSLzOaoTcfu6rPm7es39XVnMUG1frfIbig9pFdehCJlT+1jh9T5Tm33WeNLsod6vOqo81TisntO9887TG6ep/245h2ZDc7d7VL70DY3XTPXCflnTpnnzFfPJ1869/af65gK/S0jiFqnsou77zQeeNOhIgARIgARIgARKIjQAX8EDFt27dKhdccMG48pprrpHjjz9+/L/7+vrk9NNPl97e3vTPzjvvPDnzzDMBy5SQQFgC1oO3sNHQOgkUg4DrwWwxomcUJFAsAmWdJ/TgUaPN66xGyO3nvurj5j37d2U1R7Fxtc5nKD6oXVRX61BNHyp/zW/oCdL8u86TZhflbtVZ9bHGaeV026a+9C0nLZ1RtyV987TGafE/Mjomh+/Xki7dn3xxuG5eybPc53dW5KMrZ8sRB7ROqdX8cwFfRadxClX3UHZ95xP6c5/2SYAESIAESIAESKCsBLiAL2vlGDcJAASsB2+ASUpIoPQEXA9mS584EyCBAATKOk/owaOGjNdZjZDbz33Vx8179u/Kao5i42qdz1B8ULuoDl3IhMrfGqfvidL8u86TZhflbtVZ9bHGGTOnx54dkvW/6JEd3SPqOC3ZvzW9273r+RFJlvBTPdsd5ckFfJVUrHOH5q02JgUkQAIkQAIkQAIkECkBLuAjLTzTjoOA9eAtDirMMnYCrgezsXNj/iQwGYGyzpOvA0VeZ8PMha/6hInOv9Ws5ig2rtb5tPIp+h22ofK3cvI9MZp/13nS7KILS6vOqo81ztg4vdwzmt7pnnzN/POv1F+8d85oHv+K+YP3bfG6MOYCngv4hID2Fzl8f87THgmQAAmQAAmQAAk0CgEu4BulksyDBCYhYD14I0QSiIGA68FsDGyYIwlYCZR1ntAFhsaD11mNkNvPfdXHzXv278pqjmLjap1PKx9U71uHLiJD5Y/mE2qSNP+u86TZRblbdVZ9rHHGwmnzk8lz3QfkwW2D6ggdc0hb+lz34w9vf4PWV59wAV9F64untY+t+rzjVJuWAhIgARIgARIgARKIjAAX8JEVnOnGRcB68BYXHWYbKwHXg9lYeTFvEqhHoKzzhB5QatXndVYj5PZzX/Vx8579u7Kao9i4WufTygfV+9ahC5lQ+aP5hJokzb/rPGl2Ue5WnVUfa5yNzKl3cFT2m9ssG7YMyO6+0bqjs9/cyvjd7vNnV6bU+uoTLuCriH3xtPaxVZ93nKE+92mXBEiABEiABEiABMpKgAv4slaOcZMAQMB68AaYpIQESk/A9WC29IkzARIIQKCs84QeUGrIeJ3VCLn93Fd93Lxn/66s5ig2rtb5tPJB9b516EImVP5oPqEmSfPvOk+aXZS7VWfVxxpno3EaHhlL73T/37/sVZfuSe4LOivpPxd9cA40Wr76hAv4Km5fPK19bNXnHSfUnBSRAAmQAAmQAAmQQEQEol/A9/b2yu7duzMt+f777y9NTU2Z+qSzOAlYD97ipMSsYyPgejAbGyfmSwIIgbLOE3pAqTHgdVYj5PZzX/Vx8579u7Kao9i4WufTygfV+9ahC5lQ+aP5hJokzb/rPGl2Ue5WnVUfa5yNwqnr+aF08Z7c7T40MlZ3TA5b0JJ+xfzyJR3yg//qTbXos7h99QkX8NUS+eJp7WOrPu84Q33u0y4JkAAJkAAJkAAJlJVA9Av4devWydq1azOt35o1a2TFihWZ+qSzOAlYD97ipMSsYyPgejAbGyfmSwIIgbLOE3pAqTHgdVYj5PZzX/Vx8579u7Kao9i4WufTygfV+9ahC5lQ+aP5hJokzb/rPGl2Ue5WnVUfa5xl5tTdN1pduncNyPaXhuuOxoy2ple/Yr5DFr2pZVyL1t03Jy7gq0RR/r51vusZyl6oz3vaJQESIAESIAESIIGyE4h+Ab9+/Xq57rrrMq0jF/CZ4o7amfXgLWpYTD4aAq4Hs9EAYqIkYCBQ1nlCD0g1FLzOaoTcfu6rPm7es39XVnMUG1frfFr5oHrfOnSBEip/NJ9Qk6T5d50nzS7K3aqz6mONs4ycXt4zIrM6muT+JwbUcTjqwFZZtqQjXb5P9mWJaN19c+ICvkoU5e9b57ueoeypDU4BCZAACZAACZAACURKgAt4LuAjbf040rYevMVBhVnGTsD1YDZ2bsyfBCYjUNZ5Qg9ItarzOqsRcvu5r/q4ec/+XVnNUWxcrfNp5YPqfevQBUqo/NF8Qk2S5t91njS7KHerzqqPNc6ycHrhlZH0Tve7Hu6TgeH6XzG/7+xmmdHaLPM7W+T8E2fXHRm07r45cQFfJYry963zXc9Q9kJ93tMuCZAACZAACZAACZSdABfwnhfwzc3NMjo6WrcvVq9eLStXrix77zD+EhCwHryVICWGSALTJuB6MDttxzRAAg1IoKzzhB6QaiVrtOtsz6aPpCnPXnqzlnrQn/uqT9AgPRrPao5Qrrdt6kuzO2npDI9ZZm/KOp8on1omqN63DvUfKn80n1AV1/y7zpNmF+Vu1Vn1scZZdE61r5h/dPug2vrvXNSePtv92EPbvC92fXPiAr5KNNa5Q/NWm54CEiABEiABEiABEoiUQPQL+JGRERkerv8cLqQ3KpWKtLS0yP333y+f//znZXBw8v/jdeqpp8oFF1wgbW1tiFlqSGBaBKwHb9NyxjeTQEkIuB7MliQ9hkkCmRIo6zz5OlBstOtsUfLxVZ9Mh2EazrKaI5QrqptGypm81drP1rxRvW8dumALlT+aT6gia/5d50mzi3K36qz6WOMsIqenXhxO73bf2NUvvYP173Y/aN+WdOmefMX8nBnN4+Phu56+OXEBXyXqu06oPd/1DGUv1Oc97ZIACZAACZAACZBA2QlEv4D3VcBkif/Nb35TbrnllklNzpkzR/7mb/5G3vzmN/tySTskoBKwHrypBikggQYg4How2wCpMwUS8E6grPNkPficClyjXWeLko+v+nhv+EAGs5ojlCuqC4TDm1lrP1vzRvW+degCJVT+aD7eCjnBkObfdZ40uyh3q86qjzXOonA6dcXM8aX7ky/Wv5GjuUlkxZurz3U/4oDWSUfCdz19c+ICvkrUd51Qe77rGcpeqM972iUBEiABEiABEiCBshPgAt5DBTdv3ixXXnml9PVVv65x4uvMM8+Uc889V5Kvp+eLBLIkYD14yzI2+iKBvAi4HszmFS/9kkCRCZR1nqwHn1PVoNGus0XJx1d9ijw7r48tqzlCuaK6ovO19rM1b1TvW1fjrtkNlb/mN3RfaP5d50mzi3K36qz6WOPMm9M37+iWHd3DsrNnRMbq3+wuSw5oleSphAs6W+Ts35tVdyR819M3Jy7gq0R91wm157ueoeyF/tynfRIgARIgARIgARIoKwEu4KdRuYGBAfnGN74hd9xxx6RW9t9/f/mrv/orOfzww6fhhW8lAXcC1oM3d098JwmUh4DrwWx5MmSkJJAdgbLOk/XgcyqijXadLUo+vuqT3SRMz1NWc4RyRXXTyzr8u639bM0b1fvWoQuUUPmj+YSqsObfdZ40uyh3q86qjzXOPDi91DMqG7r6ZWPXgDz/ykjdlk6+Vr72FfPJ1803Sp24gK+WvVHqGWqOQn3e0y4JkAAJkAAJkAAJlJ0AF/COFdywYYN84QtfmPJZ7+eff76cccYZ0tTU5OiBbyOB6ROwHrxN3yMtkEDxCbgezBY/M0ZIAtkTKOs8oQepGtFGu84WJR9f9dHqV5SfZzVHKFdUVxR+U8Vh7Wdr3qjetw5doITKH80nVH9o/l3nSbOLcrfqrPpY48yS0/1PJs91H5AHtw2qbXzMoW2yfHG7vPPw9r20jVInLuCrZW2UeoaaI3VQKCABEiABEiABEiCBSAlwAW8sfG9vr3z5y1+WX/ziF5O+89BDD5UvfelLctBBBxktU04C/glYD978R0CLJFA8Aq4Hs8XLhBGRQP4EyjpP6EGqRrjRrrNFycdXfbT6FeXnWc0RyhXVFYXfVHFY+9maN6r3rUMXKKHyR/MJ1R+af9d50uyi3K06qz7WOENzeu/b2tOl+4auAdndN1q3ffebW0mf6578s+/syqTaRqkTF/DV8jZKPUPNUajPe9olARIgARIgARIggbIT4ALeUMG77rpL1qxZIyMjk3/92EUXXSSnnnoq73o3MKU0LAHrwVvYaGidBIpBwPVgthjRMwoSKBaBss4TepCq0W6062xR8vFVH61+Rfl5VnOEckV1ReE3VRzWfrbmjep969AFSqj80XxC9Yfm33WeNLsod6vOqo81zhCchkbG5O9v3y07ukekW1m6J/4XdFbk9HfPkqMOalPbu1HqxAV8tdSNUs8Qc6QOAwUkQAIkQAIkQAIkEDEBLuCB4u/atUv+8i//UjZv3jyp+sgjj0x/vmDBAsAaJSSQHQHrwVt2kdETCeRHwPVgNr+I6ZkEikugrPOEHqRq5BvtOluUfHzVR6tfUX7uOkd3P9KfpnDC0R1QKihXVAc5zVFk7Wdr3qjet66GVLMbKn/Nb+iSa/5d50mzi3K36qz6WOP0yanruaH0Tvfkn2QJX+912Jta0jvdn3hhRFqam+SsVbOgFm+UOnEBXy13o9TT5xxBg0ARCZAACZAACZAACUROgAt4pQF+9KMfyd/+7d9OqmpubpZLL71UPvShD0XeRky/qASsB29FzYNxkYBPAq4Hsz5joC0SaBQCZZ0n9CBVq1OjXWeLko+v+mj1K8rPXefIygnVo7qi8JsqDms/W/NG9b516AIlVP5oPqH6Q/Mfep40/2h9JvLxbde3PWteRfOffK187Svmt780XLc9Z7Q1vfoV8x2SLOCTF5pP2TlNBMMFfJUIWn/furz7Cc0n1Oc97ZIACZAACZAACZBA2QlwAT9FBV988UW5+uqr5dFHH51U8fa3v12++MUvyrx588reA4y/gQlYD94aGAVTI4FxAq4Hs0RIAiTwRgJlnSdfB4qNdp0tSj6+6lOWmXWdIysnVI/qis7X2s/WvFG9bx26kAmVP5pPqP7Q/IeeJ80/Wp+JfHzb9W3PmldR/B+3qDW90/3+JwbUlky+Wj65233Z4nZpatpbjuZTVk5T3dnPBXy1omj9fevy7ic0H3W4KCABEiABEiABEiCBSAlwAT+h8GNjY3LLLbfItddeO2lLVCoVueKKK+SEE06ItGWYdpkIWA/eypQbYyUBVwKuB7Ou/vg+EmhkAmWdJ18Hio12nS1KPr7qU5bZc50jKydUj+qKztfaz9a8Ub1vHbqQCZU/mk+o/tD8h54nzT9an4l8fNv1bc+aV57+X3hlRL77k+702e4Dw/W/Yr69pSl9tvvHf79T9p9bmbJt0XzKxCmJVcuLC/hqRTVOoeoeyq7vfEJ93tMuCZAACZAACZAACZSdABfwr6vgs88+K1dddZU8+eSTk9b1d37nd+TKK6+UWbOw536VvTkYf/kJWA/eyp8xMyABnYDrwaxumQoSiI+A6zxZn13tmyx68Kj5bbTrbFHy8VUfrX5F+bnrHFk5oXpUVxR+U8Vh7Wdr3qjetw5dyITKH80nVH9o/kPPk+Yfrc9EPr7t+rZnzSsP/7Xnuj+6fVBtv3cuapdlS9rlV08NpVrt2e5oPmXg9Ho4Wl5cwFdpaZxC1T2UXd/5qANHAQmQAAmQAAmQAAlESoALeBFJ7nq/8cYb5Tvf+c6kbZDc9b569Wp517veFWmbMO2yErAevJU1T8ZNAhYCrgezFh/UkkAsBFznCT34C8XRl/9Gu84WJR9f9QnVP77tZjVHKFdU55uDb3vWfrbmjep969CFTKj80Xx81xPNO/Q8ofmjOjSvvHVF9f/Ui8PpV8xv6OqXvsH6d7sftG9L9Svml7TLnBnNaUponVBdUTlNNY9aXlzAV8lpnELVPZRd3/mE+rynXRIgARIgARIgARIoO4HoF/Dbt2+XSy+9VHbs2DFpLY888sj0rvcFCxZIX1+fl3rPnTtXmiY+VMyLZRohgb0JWA/eyI8EYiDgejAbAxvmSAJWAq7zhB78WeNB9b78N9p1tij5+KoP2g9567KaI5Qrqsubm+bf2s/WvFG9bx26kAmVP5qPVh/Xn2v+Q8+T5h+tz8T8fdv1ba9n00fSkG/pvSH991R3jKO66XAaHh2Tw/erpIv3ZAFf79VaaRpfuh9xQOu4NIs463Gy5o/W07ddLuCrRFH+vnW+6xnKnuvnOd9HAiRAAiRAAiRAAo1OIPoF/Lp162Tt2rWZ1nnNmjWyYsWKTH3SWZwErAdvcVJi1rERcD2YjY0T8yUBhIDrPKEHlEgMLhpf/hvtOluUfHzVx6U38nhPVnOEckV1ebCy+LT2szVvVO9bhy5QQuWP5mOplUWr+Q89T5p/tD4Tc/Zt17e9Wj/dJvekoU+1gEd1Lpwe3T4kN/1/Pemz3bVX54zm9NnuF//BHEmW8BNfIeNMfPnmj9qzctXscgFfJapx8s29bJ8P2jzy5yRAAiRAAiRAAiQQK4HoF/Dr16+X6667LtP6cwGfKe6onVkP3qKGxeSjIeB6MBsNICZKAgYCrvOEHmQaQjFJfflvtOtsUfLxVR9TU+QozmqOUK6oLkdkkGtrP1vzRvW+deiiJ1T+aD5QkRxEmv/Q86T5R+tTtgUburBGdSinl3pG06+XT+52f+GV+ov35Gvla18xf9fDA6mLPP6iQOLXd5+g9lCuqI4L+CoplL+m633k0tTeD3b+Zd3+LNvng8NHOd9CAiRAAiRAAiRAAlEQ4AKeC/goGj3WJK0Hb7FyYt5xEXA9mI2LErMlAYyA6zxpB5SYd3eVL/+Ndp0tSj6+6uPeIdm+M6s5Qrmiumwp2b1Z+9maN6r3rauR0OyGyl/za6+U7R2a/9DzpPlH61O2BRu6WEd1Gqf7n0ie6z4gDz09qDbIsYe2pc91f+ei9nGtVidfcU4VnOZfy9+1P3zb5QK+StRXPa1957ueoeypQ0oBCZAACZAACZAACURKIPoFPL+CPtLOjyRt68FbJFiYZuQEXA9mI8fG9ElgUgKu84QeZIbC7st/o11ni5KPr/qE6h/fdrOaI5QrqkM53LapL5WetHQG+hYvOms/W/NG9b516AIlVP5oPl6KOIkRzX/oedL8o/WZmJpvu77toYtDVDcZp+0vDadL9+Sf7r7Rui20/9xKunRfvqRD9p3d/Aatlv904kR6W/Nv7RPUnm+7XMBXiaL8NZ2173zXM5Q9ZCaoIQESIAESIAESIIEYCUS/gO/t7ZXkn6xeTU1Nsu+++0ryb75IIDQB68Fb6HhonwSKQMD1YLYIsTMGEigaAdd50g4oQ+fpy3+jXWeLko+v+oTuI1/2s5ojlCuqQ/P3bQ/1a+1na5yo3rcOXaCEyh/NB62TVaf5Dz1Pmn+0PhPz9m3Xtz10cYjqavmvu2eP7OgeluZmka7nhuq2Q3KEMn92RRZ0tshFH+ysq9Xyt8ap2StKPa39p+XFBXyVqMYJ5W7tO9Ru3jrr5zj1JEACJEACJEACJBALgegX8LEUmnnGScB68BYnJWYdGwHXg9nYODFfEkAIuM4TepCJxOCi8eW/0a6zRcnHV31ceiOP92Q1RyhXVIey8m0P9WvtZ2ucqN63Dl20hMofzQetk1Wn+Q89T5p/tD4T8/Zl1/qMadQvujhEdVueG0rvdL/vN/0yOla/Cxa9qUWWLelIn+/+b/dVb56Y6tnuKH80TtReqHrm7Z8L+GoF0DnRdNa+s9Zf8x/KnvVznHoSIAESIAESIAESiIUAF/CxVJp5RknAevAWJSQmHR0B14PZ6EAxYRIACLjOE3pACITgJPHlv9Gus0XJx1d9nJojhzdlNUcoV1SHovJtD/Vr7WdrnKjetw5doITKH80HrZNVp/kPPU+af7Q+E/P2Zde64EP9onbr6Xb3jaZL941dA5J83Xy918y2pvGl+2FvahmXovFqOjSfvOuZt38u4KsV0PoJrZO171C7eeusn+PUkwAJkAAJkAAJkEAsBLiAj6XSzDNKAtaDtyghMenoCLgezEYHigmTAEDAdZ7Qg0wgBCeJL/+Ndp0tSj6+6uPUHDm8Kas5QrmiOhSV1Z6vZ8Zb+9kaJ6r3rUMXLaHyR/NB+8Oq0/yHnifNP1qfiXn7smtd8KF+UbuT6R7cNpgu3e9/ckAt91EHtaV3uif/TPZC49V0aD551zNv/1zAVyug9RNaJ2vfoXbz1qmDTQEJkAAJkAAJkAAJREqAC/hIC8+04yBgPXiLgwqzjJ2A68Fs7NyYPwlMRsB1ntCDzFDUfflvtOtsUfLxVZ9Q/ePbblZzhHJFdSgHqz2rfqo4rP1s9YvqfevQRUuo/NF80P6w6jT/oedJ84/WZ2LevuxaF3yoX9RuTXfT4N2ys3tY+oZG5aWe0bplbm9tkvcePSNduu83t1JXi8ar6dB88q5n3v65gK9WQOsntE7WvkPt5q2zfo5TTwIkQAIkQAIkQAKxEOACPpZKM88oCVgP3qKExKSjI+B6MBsdKCZMAgAB13lCDzKBEJwkvvw32nW2KPn4qo9Tc+TwpqzmCOWK6lBUVnuoXrtT3trPqN+iLDq0eEPlr/lF+8JVp/kPPU+af2t/WPWaf+uCT7NXiw+xOzYm8tMfXS6bu0+ULb3HqyV+5+Htsqd/TPaZVVGf6V4WTr7jtNqz6rX6cwFfJapxQrkjczTZ4Pjyj8Zp1anDTgEJkAAJkAAJkAAJREqAC/hIC8+04yBgPXiLgwqzjJ2A68Fs7NyYPwlMRsB1ntCDxFDUfflvtOtsUfLxVZ9Q/ePbblZzhHJFdSgHqz1Ur+ms/azZm5gvqvetQxcjofJH80H7w6rT/IeeJ80/Wp9Q/WRd8KH51LP75IvD6VfMb+jql77BsbolPWjflvGvmO+c0QwvNq1ctbxCcfIdp9WeVa9x4gK+SlTjhHK39h1qN2+d9XOcehIgARIgARIgARKIhQAX8LFUmnlGScB68BYlJCYdHQHXg9noQDFhJwLaHZlORgv8Jtd5Qg8yQ6Xuy3+jXWeLko+v+oTqH992s5ojlCuqQzlY7aF6TWftZ83exHxRvW8dumgJlT+aD9ofVp3mP/Q8af7R+oTqJ+uCD81not1TVsyUjV39smHLgDy1Y7huGVtbmsaX7kv2b91Li/q3ctXshuLkO06rPate48QFfJWoxgnlbu071G7eOuvnOPUkQAIkQAIkQAIkEAsBLuBjqTTzjJKA9eAtSkhMOjoCrgez0YFiwk4E0AM6J+MFfJPrPOXNyZf/RrvOFiUfX/Up4MhMGlJWc4RyRXUoX6s9VK/prP2s2ZuYL6r3rUMXLaHyR/NB+8Oq0/yHnifNP1qfUP1kXfCh+dTs/kvvT2RH90j6j/aaM6NZPnz8TFm2pF1aK02TylH/Vq6a3VCcfMdptWfVa5y4gK8S1Tih3K19h9rNW6d9FvDnJEACJEACJEACJBArAS7gY608846CgPXgLQooTDJ6Aq4Hs9GDIwCIAHpABxkrgch1nvLm5Mt/o11ni5KPr/qUYITSELOaI5QrqkP5Wu2hek1n7WfN3sR8Ub1vHbpoCZU/mg/aH1ad5j/0PGn+0fqE6ifrgg/JZ2fPiPz8zq+nz3bfMXRw3ZJ1trwk75h9p+zq/JjMbG9Wn+2O+H+9Q1Sv6UJwChFn3v3EBXy1Alo/oXWy9h1qN2+d9XOcehIgARIgARIgARKIhQAX8LFUmnlGScB68BYlJCYdHQHXg9noQDFhJwLoAZ2T8QK+yXWe8ubky3+jXWeLko+v+hRwZCYNKas5QrmiOpSv1R6q13TWftbsTcwX1fvWoYuWUPmjJt2LkgAAIABJREFU+aD9YdVp/kPPk+YfrU+ofrIu+Orlc/8TyXPdB+ShpwfVMh17aFv6NfOLn/7dVHub3JP++6xVs+q+F+Vp5arZ9clpsgQ1/77zCdVPXMBXyfqqp7XvQvWJr3zUDwYKSIAESIAESIAESCByAlzAR94ATL+xCVgP3hqbBrMjgSoB14NZ8iMBhAB6oIXYKoPGdZ7y5uTLf6NdZ4uSj6/6lGGGpnNdsnJC9agO5Wu1h+o1nbWfNXuhFlzWBQuqD5W/lRPaJ6hO8x/6uqT5R+sTqp+sC76J+Wx/aThduif/dPeN1i3L/nMr6dJ92ZIO2Xd2c6pF/fc+cmmq/8HOv0z/rS3qrVy1OqFxWv1a9VqcVntWveafC/gqUY0Tyt3ad6jdvHXo5zd1JEACJEACJEACJBAbAS7gY6s4842KgPXgLSo4TDZaAq4Hs9ECY+ImAugBnclogcWu85Q3J1/+G+06W5R8fNWnwKOzV2hZzRHKFdWhfK32UL2ms/azZm9ivqjetw5dtITKH80H7Q+rTvMfep40/2h9QvWTdcGX5DM6JrJk/0q6dO96fkgtyYLOipz+u7PlqANb36BF/aO6InFKYsn6Lwrk3U9cwFcr4Gvu8+57az+heasfGhSQAAmQAAmQAAmQQKQEuICPtPBMOw4C1oO3OKgwy9gJuB7Mxs6N+WMEYjuocp2nvDn58t9o19mi5OOrPtjU5q/Kao5QrqgOJWe1h+o1nbWfNXuhFoHWhQiqD5W/lRPaJ6hO8x96njT/aH1C9ZNlwbfluSG58ec9srN7JF3C13sd0vFrOa7zP+W5zj+XSnPTlIto1D+qKwKnJAa07tb6o3ZRnW//XMBXiaL8NV3efe+7P9DPbepIgARIgARIgARIIFYCXMAHrvzu3bvl6aefHvfS0tIi8+fPlwULFgT2TPMk8NpXAM5ZtYk4SIAEXiXgejBLgCSAENAO3hAbZdK4zlPenHz5ty64il7bouTjqz5F512LL6s5QrmiOpSv1R6q13TWftbsTcwX1fvWoQuUUPmj+aD9YdVp/kPPk+YfrU+oftIWfLv7RmXDlupXzD/78nBd/DPbm2T5kg5ZtqRd9vn1ilSrPdtd819ziOry4uTq11r/ovcTF/DVivqqU959H6o/rZ/j1JMACZAACZAACZBALAS4gA9c6XXr1snatWvf4KWzs1POOecc+fCHPyxtbW2Bo6D5WAlYD95i5cS84yLgejAbFyVm60oAPaBztV+097nOU96cfPkv23X27kf60xY64eiOSVupKPn4qk/R5mWqeLKaI5QrqkP5Wu2hek1n7WfN3sR8Ub1vHbpACZU/mg/aHzWd9vmE5j1xnnzZRf1bdVa9xn+qBd+D2wbTpfvmJwfU0rz1oLZ06Z483732QheHvnWh5g6N01ofq16rp9WeVa/55wK+SlTjhHK39h1qN2+d+qFCAQmQAAmQAAmQAAlESoAL+MCFX79+vVx33XVTeqlUKnLNNdfIcccdFzgSmo+RgPXgLUZGzDk+Aq6LjvhIMWMXAugBnYvtIr7HdZ7y5uTLf9mus1reRclHi7OIszCdmLKaI5QrqkNzttpD9ZrO2s+avYn5onrfOnTREip/NB+0P9B8UN3EeULjzUuH5oXqXr/g6xsckwP2aZYNW/rl5T2jdUsyv7OSLtyXLW6X/eZW3qBFF4e+daHmDo0T5R4qzrz9cwFfrYCvzwdr31nr7ytOq1/r5z31JEACJEACJEACJBALAS7gA1d6qjvgJ7r93Oc+J+9///sDR0PzsRGwHrzFxof5xknAddERJy1mbSWAHnxZ7RZV7zpPeXPy5b9s11kt76Lko8VZ1HlwjSurOUK5ojo0X6s9VK/prP2s2ZuYL6r3rUMXI6HyR/NB+wPNB9XFvoB/5afLZXP3++Q/ui+XV3rrL90TpvNnV2RBZ0X+1x/MqVsydHHoWxdq7tA40b4LFWfe/rmAr1YA/dzTdNa+s9Zf8x/KnvXznnoSIAESIAESIAESiIUAF/CBK33vvffKv/7rv8rcuXNTT8kz4R999FEZGRnZy/NBBx2UflV9c3Nz4IhoPiYC1oO3mNgw13gJuC464iXGzC0E0IMvi80ia13nKW9OvvyX7Tqr5V2UfLQ4izwTLrFlNUcoV1SH5mq1h+o1nbWfNXsT80X1vnXoAiVU/mg+aH+g+aC6WBfwT744LBu6+mXDYzulf3RWXfwH79sy/hXzt27sS7Vnrar/HnRx6FsXau7QONG+CxVn3v65gK9WAP3c03TWvrPWX/Mfyp718556EiABEiABEiABEoiFABfwOVR6bGxMHn/8cbn++uvlvvvuSyNYvXq1rFy5Modo6LKRCVgP3hqZBXMjgRoB10UHCZIAQgA9+EJslUHjOk95c/Llv2zXWS3vouSjxVmG2bDEmNUcoVxRHZqj1R6q13TWftbsTcwX1fvWoQuUUPmj+aD9geaD6mJawPcOjFWX7l0Dsm3HcF3kbS1N1a+YX9IuS/ZvHdei9UQXh751oeYOjRPtu1Bx5u2fC/hqBdA50XTWvrPWX/Mfyp718556EiABEiABEiABEoiFABfwOVd68+bN8sgjj8iZZ56ZcyR034gErAdvjciAOZHARAKuiw6SJAGEAHrwhdgqg8Z1nvLm5Mt/2a6zWt5FyUeLswyzYYkxqzlCuaI6NEerPVSv6az9rNmbmC+q961DFyih8kfzQfsDzQfVxbCAf6V3RGbPaJKNXQMq5jcf0Dp+t3tLpekNerSe6OLQty7U3KFxon0XKs68/XMBX60AOieaztp31vpr/kPZUz+IKCABEiABEiABEiCBSAlwAT+NwidfI9/X1yetrdW/Qd7W1iZNTW/8P7XTcMG3ksC0CFgP3qbljG8mgZIQcF10lCQ9hpkzAfTgK+cwvbl3nae8OfnyX7brrJZ3UfLR4vTWwAUxlNUcoVxRHYrPag/VazprP2v2JuaL6n3r0AVKqPzRfND+QPNBdY26gN/ZPZLe6f6fD/VJ/9BYXbydLTtlduf+6bPdLzixs64WrSe6OPStCzV3aJxo34WKM2//XMBXK4DOiaaz9p21/pr/UPasn/fUkwAJkAAJkAAJkEAsBLiAN1Z6586d8h//8R/y4x//WJ588sm93r1o0SL51re+tddz3F944QW5+uqr5bOf/awceuihRm+Uk8D0CFgP3qbnje8mgXIQcF10lCM7Rpk3AfTgK+84ffl3nae8OfnyX7brrJZ3UfLR4vTVv0Wxk9UcoVxRHcrPag/VazprP2v2JuaL6n3r0AVKqPzRfND+QPNBdY22gP/lEwPpne4PPT2oIj320DY5ZvAL8rbZP5Xb5J5Urz3bHa0nujj0rQs1d2icaN+FijNv/1zAVyuAzomms/adtf6a/1D21A8nCkiABEiABEiABEggUgJcwIOF37Vrl1x77bVy1113TfmOhQsXps91r1QqqWZ4eFjOOeccee6559I/S5bzhx12GOiRMhKYPgHrwdv0PdICCRSfgOuio/iZMcIiEEAPvooQq48YXOcpb06+/JftOqvlXZR8tDh99G6RbGQ1RyhXVIcytNpD9ZrO2s+avYn5onrfOnSBEip/NB+0P9B8UF0jLOCfeWk4Xbpv2DIg3f2jdVEeMK/y6lfMd8g+s5rFuuBD64na9a0LNXdonGjfhYozb/9cwFcrgM6JprP2nbX+mv9Q9qyf99STAAmQAAmQAAmQQCwEuIAHKr1hw4b0DnbtlSzgb7jhhvE74P/lX/5Fvvvd746/rb29XW6++WaZMWOGZoo/JwEvBKwHb16c0ggJFJyA66Kj4GkxvIIQQA++ChLutMNwnae8OfnyX7brrJZ3UfLR4px24xbMQFZzhHJFdShGqz1Ur+ms/azZm5gvqvetQxcoofJH80H7A80H1ZV1Ab/unj2yo3tYmptEup4fqosveejd8iPaZfmSDnnLgdXH4dVe1gUfWk/Urm9dqLlD40T7LlScefvnAr5aAXRONJ2176z11/yHsmf9vKeeBEiABEiABEiABGIhwAW8Uult27bJueeeC/XDxAV8ctf8eeedJ8m/a68Pf/jDcumll0L2KCKB6RKwHrxN1x/fTwJlIOC66ChDbowxfwLowVf+kfqJwHWe8ubky3/ZrrNa3kXJR4vTT/dObeW2TX3pD09ams1fms1qjlCuqA6tg9Ueqtd01n7W7E3MF9X71tXi0OyGyl/zi/ZFKJ5lW8D/5rmh9G73e3/TL2P1H+0ui/ZrERlrSp/t/n+eMHtS1NYFH1pP1K5vXag+QeNE5y1UnHn75wK+WgF0TjSdte+s9df8h7Ln+rnP95EACZAACZAACZBAoxPgAr5OhcfGxtLl+9NPP72X6pBDDkkX68cdd5x8+tOfli1btqQ/n7iAT/4seWb8xz72MRkcrD6zrbW1VdavXy9z585t9N5ifgUgYD14K0DIDIEEghNwXXQED4wOGoIAevDVEMmKiOs85c3Jl/+yXWe1vIuSjxZn6PnJ2n9Wc4TmherQOljtoXpNZ+1nzd7EfFG9bx26QAmVP5oP2h9oPqiuDAv4V3pHq18x3zUgz748XBfVzPam9E735Uva5dAFLeoi0LrgQ+uJ2vWtCzV3aJxo34WKM2//XMBXK4DOiaaz9p21/pr/UPasn/fUkwAJkAAJkAAJkEAsBLiAr1Ppxx9/XD7xiU/spfj85z8vJ554YvpnyYL+sssuk82bN6f/PdkCPvnz22+/Xa655ppxO1dddZW8973vjaXHmGeOBKwHbzmGStckkBkB10VHZgHSUakJoAdfpU7ydcG7zlPenHz5L9t1Vsu7KPlocYaen6z9ZzVHaF6oDq2D1R6q13TWftbsTcwX1fvW1eLQ7IbKX/OL9kUonkVewP9q22C6eN/85ICK6a0HtaVL92VL2vfSavytCz7NXs05ate3LlSfoHGi8xYqzrz9cwFfrQA6J5rO2nfW+mv+Q9lTP9AoIAESIAESIAESIIFICXABX6fwP/jBD+Tv//7vxxUXX3yxnHLKKeP/jS7g+/r65PTTT5fe3t70vSeffLJccsklkbYc086SgPXgLcvY6IsE8iLguujIK176LRcB9OCrXFlNHa3rPOXNyZf/sl1ntbyLko8WZ+j5ydp/VnOE5oXq0DpY7aF6TWftZ83exHxRvW8dukAJlT+aD9ofaD6ormgL+BOP7Xj1bvd+eXnPaF0s7a1N8vtvm5Eu3t80pzKpVuNvXfBp9mpBoHZ960LNHRon2neh4szbPxfw1Qqgc6LprH1nrb/mP5Q96+c99SRAAiRAAiRAAiQQCwEu4KeodLJcX716tdxzzz2p4oADDpDrr79eWlpaxt+BLuAn6pIlfrLM54sEQhOwHryFjof2SaAIBFwXHUWInTEUnwB68FX8TLAIXecpb06+/JftOqvlXZR8tDix7nRXZe0/qzlC80J1KGGrPVSv6az9rNmbmC+q961DFyih8kfzQfsDzQfVFWEBPzomcu2PdsuO7mFJvm5eex1/eLvs6R+TebMqctaqWXXlGn/rgk+zVwsGtetbF2ru0DjRvgsVZ97+uYCvVgCdE01n7Ttr/TX/oexpn3H8OQmQAAmQAAmQAAnESoAL+CkqnyzNP/WpT8mDDz6YKtrb2+XWW2/1soBPnh9/5plnxtpzzDtDAtaDtwxDoysSyI2A66Ijt4DpuFQE0IOvUiVVJ1jXecqbky//ZbvOankXJR8tztDzk7X/rOYIzQvVoXWw2kP1ms7az5q9ifmiet86dIESKn80H7Q/0HxQXZ4L+CdfGJYNXf3ps937h8bqIjh4fsv4V8x3djTntuBD64kuDn3rQs0dGifad6HizNs/F/DVCqBzoumsfWetv+Y/lD3r5z31JEACJEACJEACJBALAS7gp6j0xAX8vHnz5KabbpJK5bWvgkPvgB8aGpLTTjtNuru7U2/8CvpYxiv/PK0Hb/lHzAhIIDwB10VH+MjooREIoAdfjZBrkoPrPOXNyZf/sl1ntbyLko8WZ+j5ydp/VnOE5oXq0DpY7aF6TWftZ83exHxRvW8dukAJlT+aD9ofaD6oLusFfO/A2PjSfduO4bppt7U0jS/dl+zfupcW5arprAs+zV4tSNSub12ouUPjRPsuVJx5++cCvloBdE40nbXvrPXX/IeyZ/28p54ESIAESIAESIAEYiHABXydSq9bt07Wrl2bKtra2tIFfGdn5/g70AX81q1b5YILLhh/H++Aj2W88s/TevCWf8SMgATCE3BddISPjB4agQB68NUIuSY5uM5T3px8+S/bdVbLuyj5aHGGnp+s/Wc1R2heqA6tg9Ueqtd01n7W7E3MF9X71qELlFD5o/mg/YHmg+qyWsAfv7g1vdN9Y9eAmuqbF7ZWF++L26Wl0jSpHuWq6awLPs1eLVjUrm9dqLlD40T7LlScefvnAr5aAXRONJ2176z11/yHsqd+CFJAAiRAAiRAAiRAApES4AK+TuFvv/12ueaaa8YVf/iHfyh//ud/Pv7fyAI+0Zxzzjmyffv28fetWbNGVqxYEWnLMe0sCVgP3rKMjb5IIC8CrouOvOKl33IRQA++ypXV1NG6zlPenHz5L9t1Vsu7KPlocYaen6z9ZzVHaF6oDq2D1R6q13TWftbsTcwX1fvWoQuUUPmj+dTivPuR/vR/nnB0R92WQe1qupAL+J3dI/Kd/+xJn+2ufcV8crf7/M6KnHPCbDlwnxZ1XLS8rHW/Te5J3zLdZ8rX/KKLQ9+6UHOHxolyDxVn3v65gK9WIK/5tNbfV5xWv+oHHAUkQAIkQAIkQAIkECkBLuDrFL6np0fOOOMM6evrG1cl/33++edLU1OTTPya+oULF8r1118//jX1AwMD8oUvfEE2btw4/v7W1lZZv369zJ07N9KWY9pZErAevGUZG32RQF4EXBcdecVLv+UigB58lSurqaN1nae8OfnyX7brrJZ3UfLR4gw9P1n7z2qO0LxQHVoHqz1Ur+ms/azZm5gvqvetQxcjofJH80Hj9K0LsYD/5RMD6d3uDz89qLb92w9tk2VL2uXhp6tfR68twH3nH2qxjNr1rQs1d2ic1vpY9eg8oTrf/rmArxJF+Ws6a9/5rmcoe+oHIwUkQAIkQAIkQAIkECkBLuCVwt9www3pUv31r+Rr6D/96U/Lu9/9brnkkkvk0UcfTX+8aNEi+fa3vy3JM9/vuusu+drXviaDg3v/n/Rzzz1XPvaxj0Xabkw7awLWg7es46M/EsiDgOuiI49Y6bN8BLSDt/JlVD9i13nKm5Mv/2W7zmp5FyUfLc7Qc5S1/6zmCM0L1aF1sNpD9ZrO2s+avYn5onrfOnSBEip/NB80Tt86Xwv4Z3YOp0v35J+e/tG67X7AvMqrz3bvkH1mNafavDhZF3xonKhd37pQc4fGae1Pqx7lj+p8++cCvkoU5a/prH3nu56h7KG/D1BHAiRAAiRAAiRAArER4AJeqXhyl/tFF10kjz/+ONQbhx56qGzbtm1S7bx589K731ta9K+gg5xRRAIKAevBG4GSQAwEXBcdMbBhjtMnoB28Td9DsSy4zlPenHz5L9t1Vsu7KPlocYaegqz9ZzVHaF6oDq2D1R6q13TWftbsTcwX1fvWoQuUUPmj+aBx+tZNZwE/Oiqy+IBKunTf+vxQ3RZvbpLxpftbDmx9gzYvTtYFHxonate3LtTcoXFa+9OqR/mjOt/+uYCvEkX5azpr3/muZyh76O8D1JEACZAACZAACZBAbAS4gAcqnnyV/B//8R/Lc889B6gnl7S1tcl3v/tdOeCAA5xt8I0kYCVgPXiz2qeeBMpIwHXRUcZcGXP2BLSDt+wjCuvRdZ7y5uTLf9mus1reRclHizNsV+MH7b7iyGqOUK6oDs3fag/VazprP2v2JuaL6n3r0AVKqPzRfNA4fetcFvC/+e2QfP8XybPdR2RsrH5nz+5olgWdFbnog3Oko7VpSnFenKwLPjRO1K5vXai5Q+O09qdVj/JHdb79cwFfJYry13TWvvNdz1D20N8HqCMBEiABEiABEiCB2AhwAQ9WfHh4WL7yla/IT37yE/Adr8lWrVoln/vc56S9vd38Xr6BBKZDwHrwNh1ffC8JlIWA66KjLPkxznwJaAdv+Ubn37vrPOXNyZf/sl1ntbyLko8Wp/9O3tti1v6zmiM0L1SH1sFqD9VrOms/a/Ym5ovqfevQBUqo/NF80Dh969AF/Cu9o69+xXy//PblkbrtPKu9+dW73dvlp78eSLXas93z4mRd8KFxonZ960LNHRqntT+tepQ/qvPtnwv4KlGUv6az9p3veoayh/4+QB0JkAAJkAAJkAAJxEaAC3hjxbdv3y633npr+s/E57tPNPWOd7xDzj//fHnrW99q9EI5CfghYD148+OVVkig2ARcFx3FzorRFYWAdvBWlDh9xeE6T3lz8uW/bNdZLe+i5KPF6at/p7KTtf+Jc3Tbpr40tJOWzqibqjVOVI/q0DpY7aF6TWftZ83exHxRvW9dLQ7Nbi3/u2f+zGs/aX7z5qQt4H+1bTBdvD/wZHWRXu919MFtsmxJuyxb/NpfpEfzR3VoPVGddcGHxona9a0L1U9onCj3UHHm7Z8L+GoF0DnRdNa+s9Zf8x/KnvZZyp+TAAmQAAmQAAmQQKwEuICfRuWff/55Sf7p6elJrQwNDUlTU5PMnz9fkmfBd3Z2TsM630oC0ydgPXicvkdaIIHiE3BdGBY/M0ZYBALowVcRYvURg+s85c3Jl/+yXWe1vIuSjxanj96tZyNr/9rCcKpYrXGielSH1sFqD9VrOms/a/Ym5ovqfevQBYp10ZNXnGg+qG6yeeobHJP95zXLxq5+eXnPaN3WTb5ePlm6L1/SLm+aU3mDtuicQtUdtetbF2ru0DjRvgsVZ97+uYCvVsDX3Fv7zlp/X3Fa/aK/D1BHAiRAAiRAAiRAArER4AI+tooz36gIWA8eo4LDZKMl4LowjBYYEzcRQA++TEYLLHadp7w5+fJftuuslndR8tHiDD0SWfvnAn7viqL8NZ21nzV7ZVuwWRc9aP6ozrrAQe1quto8vfP4pbKhq19+uKlXkq+b117zZ1fSZ7v/rz+YU1eq+bfmbdVr/kPVHbXrWxdq7tA4rfWx6rV6Wu1Z9Zp/LuCrRDVOKHdr36F289Zpn6/8OQmQAAmQAAmQAAnESoAL+Fgrz7yjIGA9eIwCCpOMnoDrwjB6cAQAEUAP6CBjJRC5zlPenHz5L9t1Vsu7KPlocYYejaz9cwG/d0VR/prO2s+avYl9h+p969BFi3XRk1ecaD6o7vafPiRdL8+Sp3bPkf6hsbofF4fMbxm/2/2WDdVHP/h6tjvKE80L1YWqO2rXty7U3KFxotxDxZm3fy7gqxVA51nTWfvOWn/Nfyh7oX8vo30SIAESIAESIAESKCsBLuDLWjnGTQIAAevBI2CSEhIoPQHXhWHpE2cCmRBAD74yCSYDJ67zlDcnX/7Ldp3V8i5KPlqcoVsb9Y8+q12Llwv4vQmh/DWdtZ81exPriOp969AFinXRk1ecaD71dHsGxtK73Td2Dci2HcN1R669pWl86b54/9Zxre/8UXs+8n99wqHqjtr1rQs1d2ic1vpY9WifoDrf/rmArxLV+Pds+kiqu6X3hvTfU/1FHmvf+a5nKHva7zn8OQmQAAmQAAmQAAnESoAL+DqVf+mll+SOO+6Q1tbX/o+5j0bp7e2VuXPnyrHHHiuHH354+tx4vkggBAHrwWOIGGiTBIpGwHVhWLQ8GE8xCWgHdMWM2j0q13nKm5Mv/2W7zmp5FyUfLU73jsXeifpHdZpXLuD3JoRy1XTWftbsTawjqvetQxco1kVPXnGi+Uyme+SZwXTpvnHrgDZm8uaFrelz3Zcv6ZBK8xvlvvNH7U0n/8mSDlV31K5vXai5Q+O01seqR/sE1fn2zwV8lajGH+0nVBeq7333h/rBSwEJkAAJkAAJkAAJRE6AC/g6DfDwww/Ln/3ZnwVtkc7OTvnsZz8r73rXu4L6ofE4CVgPHuOkxKxjI+C6MIyNE/N1I6Ad0LlZLe67XOcpb06+/JftOqvlXZR8tDhDTwTqH9Vp8XIBvzchlKums/azZq8oCxF0gWJd9KD5ozo0Tqvun/+zR3Z0D8vA8Ji8uHuk7njNndkss9qbZX5nRS44sbOuFs3Lt86av+Y/VN1Ru751oeYOjdNaH6teq6fVnlWv+ecCvkpU44T2E6oL1fe++0P7/YY/JwESIAESIAESIIHYCXABX6cDHnvsMbnooosy6ZFVq1bJVVddJZVKJRN/dBIHAevBYxxUmGXsBFwXhrFzY/4YAe2ADrNSHpXrPOXNyZf/sl1ntbyLko8WZ+gJQf2jOi1eLuD3JoRy1XTWftbsFWUhgi5QrIseNH9Uh8aJ6n65dUA2dA3Iw88MaiMlh87tlf+29AA57rA2dXGG+g+l8203VN1Ru751oeYOjdNaH6senSdU59s/F/BVohp/tJ9QXai+990f6ocxBSRAAiRAAiRAAiQQOQEu4Os0QBZ3wL/e/VFHHSXXXnutNDdP8p14kTcq03cjYD14dPPCd5FAuQi4LgzLlSWjzYuAdkCXV1yh/LrOU96cfPkv23VWy7so+WhxhurnUAfTtWfDzl5686ShcwG/Nxa0/prO2s+avaIsRNA+tS560PxRHRpnPd3TO4fTr5hPFu89/aN1R/+AeZX06+Xbex+XWa3DsnTp0lSPxpuXzgen14MJVXfUrm9dqLlD47TWx6r33Xe+/XMBXyWq1QntJ1QXqu9990fo38donwRIgARIgARIgATKToAL+DoV3LNnj2zZskU+/elPy8jIa19vd+ihh8qKFStkcHDqv33f1tYmd955pyTPkX/966Mf/aj09fXJXXfdJbt27XqD98svv1w+8IEPlL2vGH/2oKWbAAAgAElEQVRBCFgPHgsSNsMggaAEXBeGQYOi8YYhoB3QNUyirybiOk95c/Llv2zXWS3vouSjxRl6jlD/qE7jygX83hVFuWo6jbvrgiPUAkPLxxqvddGD+kd1rpz+57tnji/dtz4/VHfck7+3Xnuu+5ELW1Nt6HlC80d1rpzOWjVrUjah6o7a9a2z9j3KE40TtRcqzrz9cwFfrYA2z2g/obqi9JOWd+jfx2ifBEiABEiABEiABMpOgAt4pYLJEn3NmjXjqpNPPlkuvvhiaWpqUms/NjYmX/7yl9NFfO31la98RZYvX57+50MPPZQ+/z1ZyNde8+bNk/Xr10tLS4tqnwIS0AhYDx41e/w5CTQCAdeFYSPkzhzCE4jtoMp1nvLm5Mt/2a6zWt5FyUeLM/Qko/5RncY19MKwxguNV9PV7uj/ifxLavqkpTPqlkSzN/HNqF7Tadxrfmv53NJ7Q/pHUy02Q8VprQ+qty56NJ6oX1dO//jj7vTZ7i/1jMhI/ZvdpbOjWT70zpmybEm7dLTu/f/LQ89T3pw0/6Hqjtr1rXPtp7w4WedEi9Nqz6rX/HMBXyWqcSpL3/vuj9C/j9E+CZAACZAACZAACZSdABfwdSrY09MjZ5xxxviCfNmyZZIs0JHle81ssoRPniP/+OOPp3+U3Bl/0003SWdnZ/rfyV32Z511lnR3d49Hcs0118jxxx9f9t5i/AUggB48FiBUhkACmRFwXRhmFiAdlZqAdkBX6uQmCd51nvLm5Mt/2a6zWt5FyUeLM/Qcof5RncY19MLQ94E7umiw+rXqNf4a95o/az6+47TaQ/XWvDSeqN+J81nP7iu9o+nXy2/o6pffvvzaN85NNuOz2pvTu913dI9K8r+n+osSoecpD06v56H5D1V31K5vnaWfisDJOidaPa32rHrNPxfwVaIap7L0ve/+CP37GO2TAAmQAAmQAAmQQNkJcAFfp4L33HOP/MVf/EWqSJ7L/u1vf1sOO+wwc80fe+yxdAlfeyV31CdfYV973XvvvXLFFVdM+XOzQ76BBF4lgB48EhgJxETAdWEYEyPm6k5AO6Bzt1zMd7rOU96cfPkv23VWy7so+Whxhp4G1D+q07iGXhjWeKHxajp00WD1a9Wjcc5Ztaluy1jz8R2n1R6qt+al8UT9ToQ9md1fPTWYLt0feGrqR7rV7Bx9cFu6eF+6uD39Iy3O0POk+ffJabLG1fyHqjtq17cO6acicbLWX6un1Z5Vr/nnAr5KVONUlr733R+hfx+jfRIgARIgARIgARIoOwEu4OtUcN26dbJ27dpUsXDhQrn++uulUqmYa97f3y+nnXaa9Pb2pu89++yz5eMf//i4neQr6JOf176K/pRTTkm/5p4vEpguAe3Ad7r2+X4SKCMB14VhGXNlzNkT0A7oso8orEfXecqbky//ZbvOankXJR8tzrBdrR+0Ww+wNa6hF4bWeDX+6KLB6teqR+PkAv6eFK321foaT2t9JupPPLZj/G73XXvqf8f8gs5KunRPvmL+TXP2/v/fWpyh50nzP11O061TqPlE7frWTfy898UfjTPveubtnwv4agW0vkP7CdWF6ntrP2l5h/59jPZJgARIgARIgARIoOwEuICfooLJV8dfdtllsnnz5lSxaNEi+da3vpXeCW99JYv1008/fXwBP3HBnvi68MILZcuWLalpLuCthKmfioB24EtyJBAjAdeFYYysmLOdQGwHVa7zlDcnX/7Ldp3V8i5KPlqc1smsPeN79tKbobei/lGdxjX0wtD3gbt1gYByChUnF/D5LeBHR0X+7x/tTp/tvrtPebC7iMzvrMj/fNcsedvBbVPOqtZPoedJ82/tY6te8x9qPlG7vnUTG0HLH+WJxonaCxVn3v65gK9WQOs7tJ9QXVH6Scsb+qWKIhIgARIgARIgARKImAAX8FMUP1mKJ3ehP/roo6kieXb7v/3bv8mMGTPM7aLd4T40NJQ+a37Xrl2pbS7gzYj5hikIaAe+BEcCMRJwXRjGyIo52wnEdlDlOk95c/Llv2zXWS3vouSjxWmdTGteqH9Up/kPvTC0LnC0vKwLBM1eqEWDxr3m15qPb55We6jemhdaJ0T3xAtDr97tPiADQ2N1R/aQ+S3p3e5PvjgirZWmad+pH3qekPyThFEdWk9UF6ruqF3futCfD7eJ37+ggtYplM63XS7gq0S1eS5L3/vuD+vvY9STAAmQAAmQAAmQQGwEuICvU/HvfOc78r3vfW9csXr1alm5cqW5R+68805Jnvtee5188slyySWXjP93T09PuoCvfQX9eeedJ2eeeabZD99AAhMJoAePJEcCMRFwXRjGxIi5uhPQDujcLRfzna7zlDcnX/7Ldp3V8q7lc/fMn6UNd9JS+1889dGpWpxWH9Y6of5RneY/9MKwxguNV9OhiwarX6sejZN3wPtdME7Ffc/AqGzYMpAu3p/eOVx3TNtbm8a/Yn7xfq2pVqsn2h+h58lXnBMB+bIbaj5Ru751ZeOE9mkonW+7XMBXiWrzWZa+990f1t/HqCcBEiABEiABEiCB2AhwAV+n4rfddpt8/etfH1e0trbKP//zP8uBBx4I98mzzz4ryUJ9cHBw/D2XX365fOADHxj/73vvvVeuuOKK8f9OfB577LGwDwpJYCoC2oEvyZFAjARcF4YxsmLOdgLaAZ3dYrHf4TpPeXPy5b9s11ktb/QAOXRXanFa/VvrhPpHdZr/0AtD3wfu1j5BOYWKkwv4sAv4R54ZTJfum7YOqKN55MLW9Lnuy5d0SGXCk93QPtF0oedJ82/tY6te8x9qPlG7vnUTm0rLH+WJxonaCxVn3v65gK9WQOs7tJ9QXVH6Sctb/dCngARIgARIgARIgAQiJ8AFfJ0GeOGFF+RjH/uYjIyMjKsqlUp69/oHP/jB9Gvpp3oNDw/LHXfcId/4xjfe8P4bb7xR5s+fn741ufv9ox/96Pjz4afzVfeR9zLTn4SAduBLaCQQIwHXhWGMrJiznUBsB1Wu85Q3J1/+y3ad1fJ2PRi2T0r9d2hxWv1Z64T6R3Wa/9ALwxovNF5NZ+0TzV6oRYPGvebXmo9vnlZ7qN6aF1qnRNc/NCYH7tucLt537H7t/ytPNpttLU2yoLMi55zQKQv3qUw5vhb/iZGzVs2a1FboefIVZ+i+9/3V6mg/+daVjRM6n6F0vu1yAV8lqs19Wfred39Yfx+jngRIgARIgARIgARiI8AFvFLxv/7rv5Yf//jHb1A1NzfL7/3e78mKFSvksMMOk4GBAUmW8y+99JL813/9V7p8f/3ivmbg9c93T54zn9wNX/s/NYmGz3+PbQTD5osePIaNgtZJoFgEXBeGxcqC0RSVgHZAV9S4XeNynae8OfnyX7brrJY3eoDs2i/o+7Q4UTs1nbVOqH9Up/kPvTD0feBu7ROUU6g4eQe8vzvgk7vcb9nQK7t66y/dk1oed1ibLFvSIQ9tG0pLO9XC3HfdQ88T2s+oznf+oeYTtetbN/HzHuWq6dA4rfWx6rU4rfases0/F/BVohontJ9QXai+990f1t/HqCcBEiABEiABEiCB2AhwAa9UPFmsJ89j37Vr17R74y1veYtce+216aI+Wb5feeWVknz9fO2V3P2+fv16mTNnzrR90QAJJAS0A19SIoEYCbguDGNkxZztBLQDOrvFYr/DdZ7y5uTLf9mus1rergfDvrtUi9Pqr5bX/fN/nr71hKM76ppA/aM6rU9CLwx9H7hb+wTlFCpOLuCnt4BPnuee3Om+sWtAevpH687OwnmVdOm+fEm7zJtV/Y55tP6+dKHnyVecE0H6shtqPlG7vnVl4+T7c8xqz6rX+o4L+CpRjVNZ+t53f1h/H6OeBEiABEiABEiABGIjwAU8UPE9e/akd6r/+te/BtSTS97//vfLZz7zmXT5Xns9//zz8qd/+qfS3d2d/tHq1atl5cqVzj74RhKYSEA78CUxEoiRgOvCMEZWzNlOQDugs1ss9jtc5ylvTr78l+06q+WNHiCH7kotTqt/a16of1Sn9UnohaHvA/dQPEPFyQW8fQE/MDQ2vnTf+kL1DvapXsmz3GtL9+QZ7xNf6Jz40oWeJ19xhuIUaj5Ru751ZePk+3PMas+q1/qZC/gqUY1TWfred39Yfx+jngRIgARIgARIgARiI8AFvKHi999/v3z961+XZ555Bn7XO97xDvnEJz4hRxxxxKTvSe6w/9KXviTvfe975cQTT4TtUkgCCAHtwBexQQ0JNBoB14Vho3FgPmEIaAd0YbzmZ9V1nvLm5Mt/2a6zWt7oAXLojtPinOj/tk196R+dtHTGpKFZ80L9ozqtT0IvDH0fuIfiGSpOLuDxBfzuvlGZO7NJNnT1y0j9m91l8X6tsmxJe3q3e3tr05QfC+ic+NKFnidfcU4E5stuqPlE7frWlY2T788xqz2rXus7LuCrRDVOZel73/0R+vdB2icBEiABEiABEiCBshPgAt6hgtu3b5ef/exn6bPbn3322dTCgQceKF1dXTJ37lw5/PDD02fDL126VObPn+/ggW8hAT8EtANfP15ohQTKRcB1YViuLBltXgS0A7q84grl13We8ubky3/ZrrNa3ugBcqh+sh4Mo3prXhon1G9Np/VJ6IWhNV4t/1A8Q8XJBXz9Bfyu3lHZsGVA/uPBXukbHKs73rM7miX5Z0FnRf7k/Z3QR4HWT77rHnqefOfjO/9Q84na9a2b2GS++KNxWutj1fvKJxQnLuCrZLU6of2E6kLVM1R/QhcDikiABEiABEiABEggQgJcwEdYdKYcDwHtwDceEsyUBF4j4LowJEMSQAhoB3SIjTJpXOcpb06+/JftOqvl7Xow7LtntTitB9PWvFD/qE7rk9ALQ98H7qF4hoqTC/jJF/APPDUoG7v6Jfm39jr64Lb0Tveli9vVRZR1Pn3XPfQ8oXOP6nznH2o+Ubu+daH6CY3TWh+rHu0TVOfbPxfwVaIaf7SfUF2ovu/Z9JHU9C29N6T/PmvVrLof/1re2rWDPycBEiABEiABEiCB2AlwAR97BzD/hiagHfg2dPJMjgSmIOC6MCRQEkAIxHZQ5TpPeXPy5b9s11ktb9eDYWQ2LBotTuvBtDUv1D+q0/ok9MKwxguNV9OF4hkqTi7gX1vA/3bXSLp0T+54T+58r/daMKeSLt2XL26X5H9b62PVa32H2gs9T77itH6OofmHmk/Urm9d2TihdQql822XC/gqUW3u2feW3/KoJQESIAESIAESIIF4CHABH0+tmWmEBLQD3wiRMGUSSB8fkrySx4TwRQK+CWgHdL795W3PdZ7y5uTLf9mus1re6AFy6L7T4rQuZKx5of5RndYnoReGvhcyoXiGijP2BfytY/fIju4RaamMyeO/HVLHN7nLPVm8J3e9T/ZC+953PVF7oecJzR/VoXmhulDzidr1rbN+3ufNCfUfSufbLhfwVaLaPOfd9+id7Wic1j5SLywUkAAJkAAJkAAJkECkBLiAz6jwe/bska1bt8pPf/pTOfXUU+WAAw7IyDPdxExAO/CNmQ1zj5eA68IwXmLM3EJAO6Cz2CqD1nWe8ubky3/ZrrNa3taD2VA9qsVpXchY80L9ozqtT0IvDK0H6VpeoXiGijPWBfxD/+/Zsrn7RNnU/d9lpP7N7nLI/BZpbmpKn+1+zntn1x1trT+s8+m77qHnCc0f1fnOP9R8onZ960L1ExqntT5WPdonqM63fy7gq0Q1/mg/oTpr36N2UZ21j0L9Pki7JEACJEACJEACJFB2AlzAgxUcGxuTu+66S+644w555plnZHRUOcV4nd0dO3bIyMjI+J+sXr1aVq5cCXqmjATcCWgHvu6W+U4SKC8B14VheTNm5FkS0A7osowlC1+u85Q3J1/+y3ad1fK2HsyG6jEtzlAH0+iBM3qnWc2e1iehF4ZoXqgO7RMrJ9Q/qtO4T6zPbTL5s9Kn6nO0T33r6uXf0z8qG7sGZEPXgDy9c7juiLa3NlW/Yn5Juxy+X6u6YEK5W+fTalfjGXqeNP/WfKx6zT86n1a/qF3fulD9hMZp5WTVa/W02rPqNf9cwFeJapzQfkJ11r5H7aI6ax+F+n2QdkmABEiABEiABEig7AS4gAcq+MILL8if/MmfSHd3N6DWJWvWrJEVK1boQipIYJoE0IPHabrh20mgVARcF4alSpLB5kZAO6DLLbBAjl3nKW9OvvyX7Tqr5W09mA3UVupBd6iDafTA2cpJ65PQC0M0L1SH5o/qrPW0xhnDHfCPPDOYLt03bR1Qx/LIha3p0n3Zkg6pNL8m1z4fUO6h6on6Dz1PRedknTs0H9Sub12ofkLjRPsuVJx5++cCvloBbU7QfkJ11n5C7aI6175TL0AUkAAJkAAJkAAJkEBkBLiAVwqeLN/POeccGRwc9NYaXMB7Q0lDCgHtwJcASSBGAq4LwxhZMWc7Ae2Azm6x2O9wnae8OfnyX7brrJa39WA2VHdqcYY6mEYPnK2ctD4JvTBE80J1aP6ozlpPa5yNuoD/zn/2pM92HxgaTf9d79XW0iQnHN2RLt0XzqtMKkXnDtWhdfKtCz1PaP6oznf+1rlD40Tt+taF/nxAv/kC5eS7nlZ7Vr2WFxfwVaIap7z73rd/12+wCfV7Ie2SAAmQAAmQAAmQQFkJcAFfp3LJ185fdtllsnnzZm/1bW5ulq997WtyzDHHeLNJQyQwFQHtwJfkSCBGAq4LwxhZMWc7Ae2Azm6x2O9wnae8OfnyX7brrJY3eoAbuiu1OK0LGWtemn+rPa1PQi8MfS9k0PxRnbWeaD4a95qdvONE86npkrvck7vdk7vetdfRs38mw53vk31mVeSsVbPqyrW+t8Zp1fvyH3qefMUZuu99L5bROfGtKxunvPo+FCcu4KtktbnPu+99+0ftadcg/pwESIAESIAESIAEYifABXydDti6datccMEFeyn2228/ueiii+Swww6Tnp4e+eQnP5k+3z1ZrCd3ti9cuFCGhoakUqnIv//7v8stt9wy/v729na59dZbpaWlJfa+Y/4ZEUAPHjMKh25IoBAEXBeGhQieQRSegHZAV/gEjAG6zlPenHz5L9t1Vsu7KAeuWpzWRYM1L82/1Z7WJ6EXhr4XQmj+qM5aTzQfjXvNTt5xIvkkz3NPlu4btvTLnoGxup/UC/epyPIlHXLUjpNlTssO8b2I1eYjVD0RTokm9Dyh+aM6NC9UZ+1nNE7Urm9dqH5C40S5h4ozb/9cwFcroM0J2k+oztpPqF3fOuP/baCcBEiABEiABEiABKIjwAV8nZKvW7dO1q5dO654z3veI1/84hfTZXvy6u/vl9NOO016e3ultbVV1q9fL3Pnzt3L4g033CDXX3/9+J+dd955cuaZZ0bXaEw4HwLowWM+0dErCeRDwHVhmE+09Fo2AtoBXdny0eJ1nae8OfnyX7brrJY3ejCr9cV0f67FGepgumZX82/lpPVJ6IUhmheqQ/NHddZ6WuMs61fQDwyNVZfuXQPyxAtDdccqeZZ7snRftqRdkme8Jy8rf63vUe6h6on6Dz1PRecUqu6oXd+6UP2Exon2Xag48/bPBXy1Atrco/2E6qz9hNr1rZvu73t8PwmQAAmQAAmQAAk0OgEu4OtU+Pvf/75861vfShWTLdj7+vrk9NNPTxfwyR3viX7ffffdy2LyNfYXXnihbNmyZdxOspRP7qTniwRCE9AOfEP7p30SKCIB14VhEXNhTMUjoB3QFS/i6UXkOk95c/Llv2zXWS1v9GB2el2jv1uLM9TBdM2u5t/KSeuT0AtDNC9Uh+aP6qz1tMZZtgX88iPaxu92H61/s7t0djTLh945U5YvaZf21qa9UFr5a32Pcg9VT9R/6HkqOqdQdUft+taF6ic0TrTvQsWZt38u4KsV0OYe7SdUZ+0n1K5vnf4bHRUkQAIkQAIkQAIkEDcBLuCnqH+yOP/Upz4lDz74YKpYtGhRuoyv3f2e/BmygE909957r1xxxRXjnlavXi0rV66Mu/OYfSYEtAPfTIKgExIoGAHXhWHB0mA4BSWgHdAVNGznsFznKW9OvvyX7Tqr5Y0ezDo3DPhGLc5QB9M1u5p/KyetT0IvDNG8UB2aP6qz1tMaZxkW8Lv2jMq37uyWHd3D0jdYf+s+u6M5Xbi/uHtUZrU3T/lsdyt/re9R7qHqifoPPU9F5xSq7qhd37pQ/YTGifZdqDjz9s8FfLUC2tyj/YTqrP2E2vWtA3+to4wESIAESIAESIAEoiXABfwUpZ+4gD/llFPk4osv3kudPAP+jDPOSBfxU30FffKG1+uS/57MVrQdyMSDEtAOfIM6p3ESKCgB14VhQdNhWAUjoB3QFSzcaYfjOk95c/Llv2zXWS1v9GB22o2jGNDiDHUwXbOr+bdyqunvnvmz1MVJS2fslULohSGaF6pD80d11npa4yzyAv6BpwZlQ1e//OqpQXWs3nZwW/oV80sXt6da332q2UO5h6on6j/0PBWdk3Xu0HxQu751ofoJjRPtu1BxhvLfs+kjqelbem9I/33WqlmTfgZxAV/Fos0J2k+oztpPqF3fOvXCRQEJkAAJkAAJkAAJRE6AC/gpGiBZwCd3rd93332p4rDDDpNvf/vbe90BPzw8LH/0R38ku3btSv/8H//xH+WII454g8WdO3emX1Vfe3EBH/nUZZh+2RYDGaKhq4gJuC4MI0bG1A0EtAM6g6lSSF3nKW9OvvyX7Tqr5Y0ezIZuTi3OUAfTNbuafysnTR96YYjmheq0fGp2UJ21ntY4i7aA/+3LI+nSPXm2+yu9o3XH6U1zKunSPbnjfUFnZS+t7z7V7KHcQ9UT9R96norOyTp3aD6oXd+6UP2Exon2Xag4Q/lH8+cCvloBbU5QnqjO2k+oXd+60L8P0j4JkAAJkAAJkAAJlJ0AF/B1Krh+/Xq57rrrUkXyjPcbb7xR5s+fP/6OZEl/2WWXyebNm9M/O/vss+XjH//4GyzyDviyj0l54y/bYqC8pBl5mQi4LgzLlCNjzY+AdkCXX2RhPLvOU96cfPkv23VWyxs9mA3TTa9Z1eIMdTCN3hFo5aTpQy8Ma7xQrppOy6fmD9VZ64nmg85nFnGOjYkcsbCSLt1/89shdYSWLW5PF+9HH9w2pdZXnVCeVp1Vr+WD2gs9T77iDN33t8k9qYup7mxGeVrnGZ0nVFc2TlauefUTyp8L+GpFtTqhPFGdte9Ru7516sWMAhIgARIgARIgARKInAAX8HUa4IEHHpBLL710XPGe97xHrr76amlqakr/bOJd8m1tbXLzzTfLzJkz97K6bt06Wbt27fifnXzyyXLJJZdE3npMPwsC6MFjFrHQBwkUhYDrwrAo8TOOYhPQDuiKHb09Otd5ypuTL/9lu85qeaMHs/ZOsb1Di7NsB9Ma19ALwxovlKum0/Kp+UN11nqi+aDzGTLOrc8Pyfd+vkd2dg/LSP2b3dPnuSd3uV/4gc70f2svX3VCeVp1Vr2WD2ov9Dz5ijN033MBvydFPNVfQLDOPVp3tE9D6VC7aP5cwFeJavVHeaI66+cDatdFVxl6Tj54xFbp2fGg7Nn5oAz1viDH/o//rV2i+HMSIAESIAESIAESIAER4QK+Thv09/enz3jv7u4eV7397W+XCy+8UI488sh0Eb9x40a5/PLLx3+efFX9V7/6VZk3b166oP/Rj34kf/d3f7eXlyuvvFJ+//d/nw1IAsEJoAePwQOhAxIoEAHXhWGBUmAoBSagHdAVOHSn0FznKW9OvvyX7Tqr5Y0ezDo1i+FNWpxFOphOYtHuMNW4hl4Yonf217hq/LV8anZQnbWe1jiz/gr6nv7R9E73jV0D8vTO4bqd39HaNP4V8794rPoceK2frPn7XsRq/RGqnmjeoecJzR/VoXmhOuvcoXGidn3rQvUTGifKPVScofyj+XMBX62ANicoT1Rn7SfUbj3d6MhgumDfs+NBefmBy6Wvv19e7pspyQL+9a/2zkPk3X+8zfBbHaUkQAIkQAIkQAIkEC8BLuCV2t92223y9a9/fS9V8rz373//++nX0Q8NDclpp52215I++XmyqN+6davs3r17r/e2trbKTTfdJHPmzIm365h5ZgTKthjIDAwdRU3AdWEYNTQmDxPQDuhgQyURus5T3px8+S/bdVbLGz3ADd2eWpx5HEy/3qeVk6YPvTDU/OfN0+q/ptf6BJ1PK5+p/D/8zGC6dN+0dUAdkbcc2FpdvC/ukOZXb3bX8rFysuaF+kd1aJ1860LPE5o/qvOdf6i6o3Z966x9j/JE40TthYozlH80fy7gqxXQ5hnlieqs/YTaren+n8F10tr3sCzb/zevLt0fkj07H1KvXTXBe/+vMVhLIQmQAAmQAAmQAAnETIALeKX6yV3sF110kTz++OPjyuR58MkCft99903/7Pbbb5drrrkG6qOpnhMPvZkiEjASQA8ejWYpJ4FSE3BdGJY6aQafGQHtgC6zQDJy5DpPeXPy5b9s11ktb/QAN3R7aXGGPpjW7hi2ctL0oReGmv+8eVr91/Ran6DzaeXzev/9Q2Ny4D7N6R3vO7pH6o7GPrOaZdmSDlm+pF0OmFd5g1bLx8rJmhfqH9WhdfKtCz1PaP6oznf+oeqO2vWts/Y9yhONE7UXKs5Q/tH8Y1/Ad9/3gbQEtw7+IP33dB9pgHK39tNUdkcGd7/61fHJgv1BeaXreunr65ORkfrXK+33PC7gNUL8OQmQAAmQAAmQAAlUCXABD3TCnj175JOf/GR6R3vyShbwN954Y3oHfO11/fXXyw033FDX2sqVK9NnyCd3yPNFAlkQQA8es4iFPkigKARcF4ZFiZ9xFJuA9cC92Nno0bnOU96cfPkv23VWy9v1YFjvFJtCi3OiNU2P5uVbV4tTsxt6Yaj5z5un1X9NjwpNdxwAACAASURBVNY9xFfQb9w6ILdu6JVdvfoSY9/ZlfTZ7hf/Qf1vQNPysXLyXXeUuzVOq12NU+h50vxb87HqNf+h6o7a9a0L1U9onNb6WPVaPa32UD2af+wLeJSTb5217xP/ySM0f9b3OWntf1gOn/lYunDv27XF9gvYJOqx5hky503HyuwFx8qs5J/5x8o+h7xv2nZpgARIgARIgARIgARiIMAFPFjl5E74u+++O1289/T0yD/90z/J7Nmz93r3z3/+c/nSl74kg4PV5/fVXsnCPXlu/Kmnnpo+N54vEsiKQNkWA1lxoZ+4CbguDOOmxuxRAuhBKmqv6DrXecqbky//ZbvOanmjB8ih+1KLc6J/TY/m5VtXi1OzG3phqPnPm6fVf02P1t3XAn7bjuH0K+Y3dPXLnoH6X7+7cJ+KLH/1bvcfbupLQ9ae7a7lY+Xku+4od2ucVrsap9DzpPm35mPVa/5D1R2161sXqp/QOK31seq1elrtoXo0fy7gl6ZIfX0zDsq9Xt8P9b0gPTuqd7Qnz2tP/t3zwkYZHR2d9q9nM+YuSZfsrb33SUdHh9w742YZ7jhSvX5N2zENkAAJkAAJkAAJkECDEuAC3nNhh4eHZcuWLTIwMCAzZ85Ml/FvectbpKWlxbMnmiMBnUDZFgN6RlSQwPQJuC4Mp++ZFmIggB6kNgoL13nKm5Mv/2W7zmp5ux4M++5nLc56B9OTxYLm5VtXi0WzG3phqPnPm6fVf02v9Qk6n/X4JF8xX1u6P/HCcN1Wb2mW8a+Yf/PC1nGtFieaj5WT77qHitNqV+MZep7+f/bOBEyuqsz7b+1VvWTrEEJCFmgggSQQshAkwiAgo2BGFmEABXH51A8VZRxnHHHFR2TAGRQQFWEEvkEEBcEQFiGOAQNkQiTQnZBAOiwhK91JOr1Uddf2PfdU30q60lXv+957bt26t956njwN6X+9y++cc6tz/33uwfJz++HqsfxOjTs1rm4dd95TeVLrpMZzqk6n8lP7FwPePQM+n88WDfbVa/8G4eR6GJ1bDwO979r+sSsXGgPpxCw48si50Dh+ttrVbuxwD0ULT2qhzg/bhUgAISAEhIAQEAJCQAj4nIAY8BUGuLu7G3bv3l1UTJkyRYx0ny8Iv7VHvfHot76lHyFQiYBVw1CoCgEKAezGOCWGlzRW15PbnHTl99rnLNZ3rdxwxerkGh3UvnTrzDqxuE4bhlh+t3ly81MNKer6HInP69vS6lx3Y7d7rvJmdzjy0Ig6131Bawxi4YOfdkadz1Qdt39s5yY1HlfH1VP7x3ROrycsP7dvrh7LT13vvWsuVKkf7S8co4c9oYEaV7fO6euD7vWhezy58ah66jhRDXjufKLWqVtH7Zv6+a1LN9DzDvR2tRcNd2Nnu/H/kLe/q72xZZYy2I2d7cGd/wWJRAKeir5Ycd1zOXnp3y5SqxAQAkJACAgBISAEqklADPgKtH/wgx/AX/7yl6Li+uuvh0WLFlVzfCSXELBFgHrj0VYSebMQ8BgBq4ahx9qUcl0igN0Yd6ksx9JaXU9uc9KV32ufs1jftXLDFauzdEJjempfunXUG/NOG4bUvqhGBzUeVccdT26d1EfQP5RZAZ09WUhnc7Bjb+Wz3ZviQWiOB6GlOQSfO6u54jUWm5/UfricuPzdqpPbP1an0+sJy8/th6vH8lPHnaqjXsec0nHnPZUnt3+Mu1N1Uvvh5qf2TzXgqfG4dXL7x8aJWydVT9XtXXEiJJNJWJX8MoRT6+Dw6Ab1CPl0stP2z+qRSAR6E6dCOj4LFpwwTxnuTS1zIBCKFmNT66TqbBctAYSAEBACQkAICAEh4HMCYsCXGWDjzPcvfelLsGHDhqJCDHifrwYftuc1Y8CHQyAt1SABq4ZhDbYiJdUgAezGXw2WbKskq+vJbU668nvtcxbru1ZuuGJ1Fo2elSer/1yaW66+ltvBSe1Lt65Y53OVH2HrtGFI7YtqdFDjUXWlFyHq+GM66vp84YmvwNqeM+G1vlPQ6+GsKVG1233eETHA8lN5cnVUPZe/7n6oderWOb2eap0TddypOup1zCmd09cH2QH/bMXPTzHgrT+CPrn3DegdOqO9cFZ7O/Tv2Yh+zmCCYCha3NFuPjo+t+lrYBjw2HymrnuqDqtVvi8EhIAQEAJCQAgIgXonIAZ8hRlwww03wNNPP11U3HTTTTBv3rx6nzPSv4cIUG88eqglKVUI2CZg1TC0nVgC1AUB6o15v8Cwup7c5qQrv9c+Z7G+a+WGK1anU0YPtX+qjlqn04Yht16MPzUeVee0wTbSDvjte7Lq8fLGY+a7+ys/4veQUaHiI+bHN4eK5WKcTKFuHTUul79bdVL7oeqcXk+1zok67lQd9TrmlM7p6wNmWFLnnVN1OpWfOv5iwOMGfDrVBe/9zylqZ/uG5FkQSa6HxOA6yKZ7bf+4H41G1SPj3018Tp3Z/veLF4DxSPnSF3U8detsNygBhIAQEAJCQAgIASHgcwJiwFcY4D/84Q9w2223FRWXX345XHnllT6fEtKenwh4zRjwE3vppXYJWDUMa7cjqayWCFBvzNdSzXZqsbqedHNauiap2lgyP0FqR1d+r33OYn1Tb8ySINsQYXWaoan1uqWj1mmuoxlwvXoL9Uxm3ZzMerG4unmWThUsP7dO04DP5qBour+xPY3O0AVHxmDhUTE4dvL+x/ce+CZddVL74XKijhM3P7Vvp+Ji+cWAxw1DY2y484Oqx3T3/e3Wwud1393qK9UA1z2fsDq5682qHpvP3L6pemr/bhvw3LPlMZ7Uvst9fp937Gbo7WobOqu9cGZ7qudt9PMEE4Sio6Bp/JzizvamltnqEfL9/3sWaZ1Q+9Ktw/qS7wsBISAEhIAQEAJCoN4JiAFfYQZ0dXXBpZdeCtls4QxA47dPH3jgARg1alS9zxvp3yMEvGYMeASrlOlxAlYNQ4+3LeVXiQB2469KZVQtjdX1pJsTNx5XXw6o1z5nsb6pN2adnmBYneVujHv9EfRH93+OdKPd7F83J2pc6jyh6krnE7UvTGfm7zzmRbXT3fgzmMlXnL6NsSB8aG4CFrTGoTEWqKjF8lN5cnVUPZe/7n6oderWiQFf2wb8bSu/o4b8itwy1vVO9zxxan3orpMbj6qn9u+2AU+tU3ffA71b1SPju1Z/Ru1s35maApHkOoB8xvaPQPF4HPYkPqzOaj9l/nxltCdGt44Yl9q/WzrbMCSAEBACQkAICAEhIAR8TkAMeGSAn3rqKbjxxhuLqokTJ8Ivf/lLaGpq8vnUkPb8QMBrxoAfmEsPtU/AqmFY+51JhbVAgGpg1EKtOmqwup50c+LG4+rLsfLa5yzWN/UGro65UykGVqf5Xmq9bumodZrrSAz4AjHq+FfS9aZy8NzTP1Jnu28fOKrilI0F+2Fu83Lobf4YNMWDUO4XOUqD6KjzwJjUeOZ7MD113lPjcXVcPdYPNZ4Y8GLAU64j1PXB3YFNnadO6ahxqf07ZcBTuVLrtNr3pe8LQV9X2/6z2rsKu9oH+3fa/lEnkphQ2NWudrbPVv+d3fB5CAaD5Cc/UPt3S2cbkgQQAkJACAgBISAEhIDPCYgBX2GAd+3aBU8++STcc889w1ShUAjOPPNMML5yXwMDA/DJT34SDj/8cO5bRS8E2AS8ZgywG5Q3CAELBKwahhZSyVvqkADVQPALGqvrSTcnbjyuvtx4ee1zFuubegPX6fmL1Wnmp9brlo5apxjww2cUdfxH0q3bMqh2uv/tzQF0ms6YFFE73Wdsfz8EIUc2RMzAduocqThqPGp+6rynxuPquHpq/5hODHgx4I25h80T6vqg6krXNJbfqfVBjUvtyykDnpqfqqP0nezugPeePRtSqRR0JE9WZ7WHUxvQzwpMEAiEIB4vnNX+ZuKfIJOYBR/5u4UQa5p80Fu5/VD1bukwNvJ9ISAEhIAQEAJCQAjUOwEx4CvMgHXr1sHVV1+tfY5cd911sHjxYu1xJaAQKCXgNWNARlAIVIOAVcOwGrVJDu8ToN5w9X6nhQ6srifdnLjxuPpy4+W1z1msb+oNXKfnL1anmZ9ar1s6ap1iwA+fUdTxN3VnnxAvPmK+q6dwdFi519jGICxsjcOC1hhMHFP4ZWrq/CiNya0T21lPjWfWgem5fWHxqHnd5iQGvBjwxhzE5jN1fVB1bs97M3//+n9S//mHrh+or3aPZvGiAR/MdsM5x3QM7Wov7Gg3drlnBrpt//gSa54K5vnshZ3tc9TO9n3PLVCxl8KzWrhTf35wW2cbqAQQAkJACAgBISAEhIDPCYgBX2GAN27cCFdddZX2KXD99dfDokWLtMeVgEKglIDXjAEZQSFQDQJWDcNq1CY5vE8Au+Hr/Q6Hd2B1PenmxI3H1ZcbN699zmJ9WzUadM9rrE63bzhzOWF6MeCHzyDq+P/08X1gGO57+yub7kb0cU0huGBRIxw/NXrQdMXGp9z8ptapW2fWg8Xl9oXFo+Yt5aU7LhZPDHgx4I05iM0T6vqg6tye9059Lta6Ad+3e33RYDeM9h1bX4XwwFu2fywJRRqVuR7NbFI721+O/xLSiVlw6QemjhibOk+oOqfGk5qfqrMNWgIIASEgBISAEBACQsDnBMSArzDAsgPe57O/DtrzmjFQB0MiLdYAAauGYQ2ULiV4gAB2w9cDLbBKtLqedHPixuPqy0Hx2ucs1rfTN1yXrkkqlEvmJyrOM6xOr92YxriKAT98OlQa/3c6M0O73VPQP5CvOI8Ojb4Jc5v/DLuavwjRcMD2TtDSZNR5qltn1oHFxead0/1Q69StEwNeDHhjTulaH9x1pHs+U89Kd+pzsXPluSr0U7kH1Ve7O+qt1vl4+ncQTq2Dkw/btP+89s42yGXx40awH2wTY44unNXeYp7XPgcaxh6j3kYdf906q5x07cCn9oOxle8LASEgBISAEBACQqDeCYgBX2EGdHd3w4oVKyASiWibJ+l0Gk477TQYM2aMtpgSSAiUI+A1Y0BGUghUg4BVw7AatUkO7xPAbvh6v8PhHVhdT7o5ceNx9X75nMX6dvqGK5bf5EzVUet1S0e9gS4G/PAVVjr+qXS+aLq/tStT8TIaDgVgYWtMPWL+0DdOVlpdhkRpYuo81a2jrhPqvKfG4+q4el2cxIAXA96Ye9h8oq4Pqs6p6wM3P1Xvlg77XMzn0sMM9u5Nv4JkMgnGfTS7r0i8BWKRQUjE4/BG4jtqR/sFZy6EUKSpbOha5VRasNt12h0beb8QEAJCQAgIASEgBPxKQAx4v46s9CUEDviN7VGnrhEeQkAIDBGwahgKQCFAIYDd8KXE8JLG6nrSzYkbj6svNyZe+0U3rG/qDVyrcxTLzzXsqPW6pcOMBvP7YsAPn1HmPFnQGoXVHSl4qWMAcpU3u0ProRFluhvmu7Hb3XjpHvfSea97PlPjUdcJtX9qPK6Oq6f2j+nEgHfHgL9t5XfUkF+RW6a+lvvFF6qu3OcMNv7UeUddH1SdU9cHbn6q3i3dgZ+Lg4ODsCL5XYgk18FRzRuHHiXfbvVHjGHvM85nbzpgR7vx//HmqeTPBernt1M6p+LqHnctgyVBhIAQEAJCQAgIASHgYwJiwPt4cKU1IeA1Y0BGTAhUg4BVw7AatUkO7xOg3hj2fqeFDqyuJ92cuPG4+nLj5bXPWaxv6o1Zq/MXy2/Gpeqo9bqlo95AFwN+/4za05eDO5f3QGdPFpKDuYpTLRIKwPjmEFx+WhMc3hI+SKt73EsTUOepbh11nVD7p8bj6rh6XZzEgBcD3ph72Hyirg+qzqnrAzc/VV9NXXawB3q72g44q70denashGy28hNNKD9rxJomq0fHR1Ivq7Pa/zd+n9rZ/vHTRo/4dmrf1M9vp3ROxaX2T9VRxkg0QkAICAEhIASEgBCoZwJiwNfz6EvvvifgNWPA9wMiDdYEAauGYU0UL0XUPAHshm/NN8As0Op60s2JG4+rL4fFa5+zWN9O33DF8nMNO2q9bumoN9BrxYCnnjWsm6fBae1bA2qn+6vvDKJXodlTomq3+2vvFswbu2cSU/spLUz3fKbGo64Tbl/U/FQdtU7dOjHgxYA35hQ2T6nrg6rjXh/2rRw6IiO3XMt1jPp547TuidSdakf7vAlvFB8ln9y7Cb2uY4J8MA7p+CyYdsQJw85qjzZMUG+ljhNV5zQn7GgUt/NzOWHjJ98XAkJACAgBISAEhEC9EhADnjny+XweNmzYAM8//zxs3LgROjs7IRAIqD+zZs2Cr371q+q/zdfAwAA8/vjjsGTJEgiHD96ZwUwvciHAIuA1Y4DVnIiFgEUCVg1Di+nkbXVGALvh6zccVteTbk7ceFx9uXHz2ucs1rfTN1yx/CZnqo5ar1s66g30WjHgq81p256MMt1XdwxAd3/l3e4TRoWKj5hvaQ4ptNg80d1P6XUAy8+dz9R41LjU/qnxuDqunto/phMDXgx4L1wfqOuTqqN+3ujSpZPvqR3thZ3t7bDvrfvVWe25XOVrOeXn4MToI8F4ZLyxsz343n1qZ/vT8f9Vb632L1xR+evW6RqnUt5O1UkZV9EIASEgBISAEBACQqAeCYgBTxx1w3h/+umn4ZZbblH/sBjpddhhh8E999wDoVDhppDxnuuuuw6effZZmDhxItx5553qHw/yEgLVIuA1Y6BaXCRPfROwahjWNzXpnkoAMwaocbyis7qedHPixuPqy42H1z5nsb6pN2atzk8svxmXqqPW65aOegO9ngz4TDavDHfDeH9jRxqdSua57sdOjh6kxeaJ7nEvLQDLz53P1HjUuNT+qfG4Oq6e2j+mc9uApz5JQvd8+vnz31chP579o/qK7bDlzg9MTz3bnaord3HAxp/KH+uHev22WqdT+XXH7X52PqRSSXg++TW1s31qYgP0dbXDQM8W9PqNCYz7Zv2JRZBJzIIT58wr7mwPR0cV36q7H2o87vhT41J1bufn1omNtXxfCAgBISAEhIAQEAL1SkAMeMLI79q1S+1s37lzZ0W1YcDfe++9EAwGle6xxx6Dm2++ufiemTNnwq233lr8PiG1SISALQJeMwZsNStvFgJEAlYNQ2J4kdU5AezGsN/wWF1Pujlx43H15cbNa5+zWN9O33DF8pucqTpqvW7pqDfQ68GA70nmYGxTQJnvg5l8xUthYywI40eF4P9+cBQ0xPY/Waz0Tdg80T3u3Pzc+Yz1w81P7d/tOnXnd9uA53LX1T/X2ObWiemp+am6chcJbJ1gdVKvy1ydU+uT2g+33pHiGqZ6X1cb9Ha2q69qh3vnK1p+dG0cd1xhV/vQznZ481qIRqPaflGEyomq08FzJHBeyc+tU8skkSBCQAgIASEgBISAEPAhATHgkUHt7e2FSy+9FPr7+9HhLzXg161bB1dfffWw933pS1+C888/H40lAiGgg4DXjAEdPUsMIYARsGoYYnHl+0LAIIDdGHaa0tI1haf0LJlfnSfuWF1Pujlx43H15cbNa5+zWN9O33DF8pucqTpqvW7pqDfw/WrAb//LmbC250xY0fMF6B+o/FjiRDQw9Ij5OKzcMKDQlXvUMHWe6B730usAdZ7q1ununxqPq+PqdXESA36ZQl9uBzx3pzz1OkY11qm6cp+72DzRve6p8cx63d6BT6k3m+6HXcvnqSc7rk99RO1sb8qsB+Ox8nZf2cihkInPgqOOmjtkuM8uPEo+FBsWmlKn8Qa3dNR575TOqbi6edqdL/J+ISAEhIAQEAJCQAj4nYAY8BVG+MBHyJfKzj77bDj99NPhRz/6EfT09Khvlxrwxt+98sor8E//9E/Ftxu/5fvoo4+q3/aVV20Q2L59uzoaYMyYMeyCstksbN68GbZu3QrpdOExmk1NTTBlyhSYPHkyBALld+2wk1l4g9eMAQstyluEAJuAVcOQnUjeUJcEsBvDTkOpdn6r60l3ndx4XH25cfPa5yzWN/XGrNV5jOU341J11Hrd0pn9YPn9ZsCv2zKodrr/7c2CkV7pNWNSBBa2xpX5Hhz6sZk6/pgO404dn3L1Y/m585kajxqX2j81HlfH1VP7x3RiwFc24K0a4Nh8osal6qyuO6xO7rqnxnMqrt38F8zZph4Z39vZVtzV3r9nI3ZpRr8fCEagaWg3u7GrPbD9F+qeypORF9R7sV+govbllq5Wx7McV7c5oRNGBEJACAgBISAEhIAQqFMCYsBXGHjDVL3iiiuGKc466yz4yle+Ag0NDeqM93/+53+GtWvXKs1IBrzx98bZ7/fff38xzo9//GM48cQT63TK1Ubb3d3dsGrVKli5cqX6ze/jjjsOrrzySnJxxtg//PDDKka5l2G+f/jDH1a/qOHWy2vGgFucJG99EbBqGNYXJenWKgHMGLAal/q+aue3up5018mNx9WX4++1z1msb+oNXOp8LNVh+U09VUet1y2d2Q+W3w8G/K59WXWuu2G8d/VkK06RsU1BZbovPDIGh44JHaSljj+mw7hTx6dcM1h+7nymxqPGpfZPjcfVcfXU/jGdGPBiwBtzr9wTALjrnruOqHrdunRqtzLYu1Zdru5vbEu2QiS1DgLZXqsf2cX3GZtH9iXOhHRiFiyaO2/oMfKzh8Wl9uMUf2p+qs7tOt3Oz+Vke5JJACEgBISAEBACQkAI+JSAGPAVBvbJJ5+Em266qag455xz4Gtf+1rx/6kGfFdXl3qMvbFb2nhdfPHF8PnPf96nU6p22zL4v/rqq/DXv/4VtmzZMqzQE044AT7+8Y+Tis/lcnDjjTfC7t27SfpZs2apX+RwYze814wBElARCQGbBKwahjbTytvrhABmDDiNodr5ra4n3XVy43H15cbNa5+zWN9O33DF8pucqTpqvW7pqDfQvWzAd/ZkIRoGeG3rIHp5mzs9BgtbYzBnauUngVHHH9PpHvfSBrH83PlMjUeNS+2fGo+r4+qp/WM6MeDFgDfmnp8N+ML57O3QO3ROu/H/qX1vo9dgTBCKNkNTy/5z2o2d7fk3roZQKKSNJ/Vz0W1dvefnfn5gc0u+LwSEgBAQAkJACAiBeiUgBnyFkf/JT34CS5cuVQrjt34feughtfPdfFENeEN3zTXXQFtbm3qrcQa8cRa8vKpDwDDbn3vuOXUcgDEWI72oBrzx/rvuugtef/31YWEikQgcddRR6jH0HR0dB+UxnpxgHFtQ7ZfXjIFq85F89UnAqmFYn7Skay4BzBjgxuPqq53f6nrSXSc3Hldfbhy89jmL9e30DVcsv8mZqqPW65bO7AfL7zUD/rWnL4O1vWfA6n3nQyY38s/WZu8To29CtPkYaGkOwac+0ES6pFHHH9Nh3KnjU65oLD93PlPjUeNS+6fG4+q4emr/mM6vBjx2tjj10e5UXem8x+YTNS5VZ3XdYXVy1z01nhNxB/q2wXt/+Tu1o/2N1OnqrPZoah3kc4Wj7+y84vG4emT82/EvQiYxCz586gJIjDnqoJDU/qk6JzgZMan5qTq363Q7P5eTnbko7xUCQkAICAEhIASEgJ8JiAFfZnRLTXPjfPAHH3xQ/fav+eIY8Ac+qv4zn/kMXHbZZX6eVzXRmzE+P//5z+Gtt95C66Ea8O+++y7ccsstw+KdfPLJcN5550EwGFR/PzAwAL/4xS/UufDmy5g33/nOd9Q/cqv58poxUE02kqt+CVg1DOuXmHTOIYAZA5xYVrTVzm91PemukxuPqy83Fl77nMX6dvqGK5bf5EzVUet1S2f2g+X3ggGfGsyrx8uv7kjBW+9lKl6ewqGA2ul+XN+X4YjEq+jOydJg1PHHdBh36viUaxbLz53P1HjUuNT+qfG4Oq6e2j+m86sBj40n1dim6krnvdv5qfMJq5O77qnx7MQN5AdgyYzN6hHy+89qb4fB/h1WfhQc9p5I4hD1yPgDd7Y3jZ8NvS+cqnR+flLASPCqMZ5GXrtntduZTzrycznZnqgSQAgIASEgBISAEBACPiUgBnyZgTXMW2OX+oYNG5QiFovBH//4RwiHw8V3UA1445HlxvnipiErO+Crs5qM8bn55pthx47h/3A1dqsb38tk9t88pBrwv/vd72D16tXFBhYsWKCOFCh9jZT7oosugoULF1an+aEsXjMGqgpHktUtAauGYd0Ck8ZZBDBjgBXMgrja+a2uJ911cuNx9eWGwmufs1jfTt9wxfKbnKk6ar1u6ag30GvZgN+4La1Md8N8L/MgqeLyaD00ooz3Ba0xiIYD5B2JpeuLOv6YTve4O1Und95T9dT+qfG4Oq4eG09qPDHg/fkIeuwJANTrrVM6atxU92b16Pjda65SO9vfSx4K4VThnpOdVyAQVEZ7NLtF/dL/q4lbIR2fBZececyIYanXB906Kie3dfWenzruduasvFcICAEhIASEgBAQAvVAQAz4CqP8s5/9DB5++GGlmDhxItxzzz2WDHg5A96dpWSY4D/+8Y/hvffeUwVMmzYNTjvtNDDOZN+2bduwnewUA974RYrvf//76h/KxsvY1f7tb3972LEEB3Zq7Ly//fbbi381ZcoU9Usd1TwL3mvGgDszRbLWGwGrhmG9cZJ+rRGgGgjWouPvqnZ+q+tJd53ceFx9OfJe+5zF+nb6hiuW3+RM1VHrdUtHvYFfawb87zMroKsnC4OZHOzszla88ERCATj12Lgy3Q8ft/8XlY03UbmXJqCOP6aj5qfqnKqTO++pem5fGE9qXrc5iQHvTwOeOp/d0pVe75dll0I4uQ4WT940dFZ7u9rhnhnYi/8whyhizVOgsWUONI2fo742jp+tdrhDIEi+7tYKp2rvwKf2Tf38dkrnVFxq/1Sd7cksAYSAEBACQkAICAEh4HMCYsBXGOA//OEPcNtttxUVhnlq7F43X5Qd8Ibmuuuug2effbb4vuuvvx4WLVrk86lVG+0988wzyvA+5ZRTq0XsqQAAIABJREFUhj3+fdOmTXDHHXcUi6QY8KWPn8cMdWOHvWHYG4+kN15NTU1w7bXXDjvGwGlKXjMGnOYh8YWAQcCqYSj0hACFANXAoMSyoql2fqvrSXed3Hhcfbmx8NrnLNa30zdcsfwmZ6qOWq9bOrMfLH+tGPAvPPFVWNtzJrzW9z708jOz8UXINJ8GLU0hbY/a5Y4/Nk8w7tTxKQcDy6+7n9I6sPzU/t2uU3d+MeDFgDfmVDWN3f7d66G3s2Cwd79+m/qFffMeAHoxrSAIhRsgHguo+xgd8X+FdGIWfPQDCyGSGF/2XdR175aOe92t1zq9xsnOPJf3CgEhIASEgBAQAkLAzwTEgK8wujt37oTLL78cstnCzg/jjO8f/ehHYDx23HiVnhN/2GGHwb333ls8C9zQPPTQQ8N2QRu7pu+++26YNGmSn+dVzfdmxYDfuHEj3HXXXcXeTj/9dDjnnHPK9mrMj5/85Cewfft2pTF+EeAb3/gGjB07tmp8vGYMVA2MJKprAlYNw7qGJs2TCWCGCDmQRWG181tdT7rr5Mbj6ssNh9c+Z7G+qTe6LU5PwPKbcak6ar1u6cx+sPxuGvDb9mQKZ7tvGoB9yVzFoZ0wOqQeMT+z6yIYG9mhzeAqTUodf0yHcaeOTzkoWH7ufKbGo8al9k+Nx9Vx9dT+MZ0Y8GLAG3PPCQM+mN4FHzqq44Cz2tuhr7MNctmU1Y/F4vsSY47ev6t9/Gz13w1jZ5B3tHOvZ9Trg26d1DlfIcDmp9c42V4AEkAICAEhIASEgBAQAj4lIAZ8hYEdafe6IT/77LPhs5/9LLS0tMA3v/lNWLVqlYoyffp0uPPOO5XRapj3N954I6xdu3ZYhjPPPFO9R17uErBiwJe+5xOf+AQcf/zxFRt55JFH4Pnnn1caMeDdHXPJLgRMAlYNQyEoBCgEMGOAEsOOptr5ra4n3XVy43H15cZEDHjebKVyp+p0GwO645l0sLjVNuD/8ZSGguneMQCbdqTRQTTPdT92clRpsX6ofZdLTB1/TOdUndSzqM3+sDq5Oqqe2j81HlfH1eviJAa8GPDG3MMMzkrrI59LK2O9t6sd9rzyL2pH+55kI4TShV+st/OKxMcpcz0yuF7tbF+T+LXa2X7Z3x06YljuOqbq3dJxPx/qtU6vcbKzJuS9QkAICAEhIASEgBDwMwEx4JHR7e7uBsNo7e/vP0g5Y8YMMHZFH/j65Cc/qR5v3N7efpDe2P3+29/+FsaNG+fnOeWJ3nQY8JdccgnMmzevYr/Lli2DFStWKI0Y8J6YGlJkHRCwahjWARppUQMBqoGgIdWIIaqd3+p60l0nNx5XX268xIDnzWQqd6rOrRvz1LzUG+jVMuB/k/wLdPZkYU9/FtKZfMXBa4oH4e9PSMDC1jg0xALDtNT+qbrSQqjjj+mo+ak66ng61Q83LrcvjKeZn6rj6qlxMZ0Y8GLAG3OPasA/PvjfEEmug4UT34C+znbo7WxTO9x1vAxjffLU49X57I3Gee3j50C8eZoKTV2fVB33+kSNq1sndcoOeB1rS2IIASEgBISAEBACQsArBMSAJ4zUO++8o3a8m4+iJ7xlRInx+PqTTjrJ6tvlfRoJWDHgDzTTjVLEgNc4IBJKCFSRgFXDsIolSioPE8CMAadbq3Z+q+sJq9PcYdo0/yESMixeaRCuvlwRYsCThqcoonKn6nQbA7rjUY0GJw34nmQOnnvmBnil50zYPtBaccDiwT6Y27wcepovAsOA//ipjSPqneJkJqOOP6Zzqk5qXN39cK9j1Dqd2tHvVP/YuJvraQZcr0p4tP9e9bXcfNZdJ5W77vG8beV3VMgrcmLAGxxKDfhsuqdgsHe1qd3t3R13QyqVgkwmw/sgG0EdbZwETYbB3jIHQl2/h3giDssTLwIEwlW/jlLnn1s66uei27p6z0+dH7YXjwQQAkJACAgBISAEhIDPCYgBTxzgrVu3whe+8IURd8JjIaLRqDoL3NgxL6/aICAGfG2Mg1QhBNwgYNUwdKNWyek9Apgx4HRH1c5vdT1hdXKNbSwe1+igjhO3Tmpcp3QYJ6dvuGL5zb6pOmq9bumoN/CdMODbtwyqR8y//OYAOp1mTorAgtY4zNi+GAKQJ+8cpe4wxXRW1yc2T3SPO3U8neqHG9ep/jHu3Dq56x7L78R6OrAnLD+VO5cTFlcM+AJRg5NhrP819U21s/3Ixo1qV3ty7xvotRAT5AMxGDWhYLSbhruxqz3asP/x8dg4ca8j1HhOxaXmp+qkTtkBj60z+b4QEAJCQAgIASEgBPxEQAx4xmgaZ8I//fTT8Ktf/Qp2796NvjMYDMJnPvMZuOiii8B4/Ly8aoeAGPC1MxZSiRCoNgGrhmG165R81ggsXZNUb1wyP2EtgM13YTfmbYZH317t/FbXE1Yn19jG4pWC4+rLgefWiQ6gwwKsb+4NdG65WH4zHlVHrdctndkPll+XYbirO6tM95c6BqCrN1txeMY1BZXpbpzvfujowr9TsDqp/XB1VtcnNk9092O1L6xO7ryn6p3qn9oPtU7dOl3rqdwCwvqncufOeyxuPRrw6WSnely8+dh4tcN91/9CLpfjfjwdpI+PPlI9Oj7cv0qd1f5i4neQic9En6SAjRP3OkKN51Rcan6qTuoUA9724pQAQkAICAEhIASEgBDwEAEx4C0O1s6dO2H9+vXQ0dEBxjnxhjlvvIzftj788MNh7ty5MHv2bAiHwxYzyNucJCAGvJN0JbYQqG0CVg3D2u5KquPewHeKGHZj3qm8bvVvdT1hnLjGNhaPa3RQx4lbJzWuUzqME/cGOrdOLD93HlPrdUtn9oPlt2sYHjMpDKs7UrBhaxodknFNIbhwUSPMmRo9SIvVSe2Hq7O6PrH5pLsfq31hdXLnPVXvVP/Ufqh16tbZXU92H1VP5c6d91hcXxvw+RzsfHo2JJNJaEteoHa2j86vh4GeLeg1DxPkQqMhk5gF0488Yf9Z7YbxHhut3opxL41P1evWca9PuvNT40mdYsBja1K+LwSEgBAQAkJACAgBPxEQA95Poym9kAn4yYA3bzKN1PzR/Z9Tf/1Gwx1kNiIUAkJACHiZwIb+mar8mQ0bXGmj3vNToWOcuJ9fWLzSurj6cn1x66TycUqH9W32Yz4ynLqONqeOVCUfGd9csXQsv/lmqo5ar1s6sx/d+Y24nf0xeOm9w6GrJwuZXOEXgcu9JkY3w9zmP8Ou5i9BJBwoe33UXSc1ntX1ic0Tan6qjjue3PmM9cPlRO2LquP2w9VT+6fqnOoLy8/NS+WExX0h9agKVXoGfOl1nKornW/Vyp8f2AnZ/g7I9W2CXP8myA59hbz9Xe3BhiMg2HAUhBqPgsPDf4J4PA5/iq2q+HMj1jeXE/c64pX8Umfhvgv285OfOM2fX/hlAnkJASEgBISAEBACQkAIlCcgBnyF2bFr1y549NFH4ZxzzoHJkyfLPPIRATHgfTSY0ooQEAJC4AAC2I1xp2HVe34qX4wT19jG4pXWxdWX64tbJ5WPUzqsb+6NYbNOLK5TOmq9bunMvnXlH8wGYfPeRti8pxHe649VnCahQB6OHNsHrWP74P2BK5RWlzGgq59yDeiaT07VSY3r1LynxqXWSdVR81q93uoad+664/aF1cnlSc2PxaUa61Rd6Tjqzv+JzFK1o31V6moIGzvaB1cr0z2f3mP7IzASjkBv4v2QTsyC8aPHQbDxKAg1HAUQ3P/kD6wfq/NId1xqPG691Li6dVInzaj3Aicx4G1fqiSAEBACQkAICAEhUAcExICvMMjr1q2Dq6++WikmTJgAF198MZx22mnQ0tJSB1PD3y1aMeA3btwId911VxHMJZdcAvPmzasIatmyZbBixQqlCQQC8I1vfAPGjh1bNbheezRu1cBIoromYPWR2XUNrQaap57tzn00ru7W6i2/1fWEceJ+fmHxSseZqy83T7h1Uuex7nlpxsP65j5ClhrXKR21Xrd0Zt9YfuyR2Ru2peGljpQ6333o1KuyU6R1YkSd677wyJja7W68sPzUOp3SWV2fuuYzlQ+3f6fmPTUutS+qjprXqfGk5sfWU7nFg80nan4uz30rT1ahl+aWq6/lHoGPxa3lR9An924qntX+ysYHIJ7cBbFUp+2PukAwAo0ts6Fp/BxoNP60zIF8x9chEokUf+HIKk+r6x0bJ25cajyn4lLzU3VSpzyC3vbClwBCQAgIASEgBISAEPAQATHgKwyWYbheddVVBylmzpwJF110ESxatAgSiYSHhltKNQlYMeBL33PZZZfB3LlzK0K95557wPhFDuNlGPD/+q//CuPGjavaQHCNgaoVJomEgIsErBqGLpYsqQFA141xp2FS63Sqjmrnt7qesDq5n19YvFLeXH258XK6Tt3zBOubewPdrA+L65SOWq9bOrNvLP9IhuFAJg+Hjwsq031nd7biVBiVCMICw3RvjcHkceGDtFh+ap1O6ayuT2ze6e6b279T854a16n+Me5OjSe1b88Z8M/RDDlsPGvBgA9lkvDR/j+qne0bkmers9oT6fWQHdxn++MsGo2qey/vJv4PpOOz4O/fv0CZ76UvjBN3HVPjORXXK/mlTj3ruFbmM3c8bS9wCSAEhIAQEAJCQAgIAZ8SEAO+wsAeuAO+nMzYEf8P//APyog1DFZ5eYOAFQO+dAf8ggUL1FMRyr3y+TzcfPPNsGPHDiUJBoNw7bXXQnNzc9UgcY2BqhUmiYSAiwSsGoYuliypxYAnzwGuMUIOXEZodT1hdZqfXysa/qoyL5lf+RcesXil5XP15ThxP2d15bU6blh+qzdcsbhmvbp11Hrd0pl9Y/kPNAzbe0+Fp3q+C3v6KpvuRuyxjSFoaQ7B1R8eVXFKYPmpdTqlM+P2rrlQ/eej/feqr+V2rlLnk+6+uf1T6+TqqHqn+qeuY2qdunVcA54676g6KnfufMLiVtuAP++4N6Gvsw36utqht7MNtm99DqKDe61+PBXfF4o0qd3sald7y/6d7cnVH1Qa8yiNau1sx7iXNkzV69bpnk9OxXMqrt94eo2T7YUvAYSAEBACQkAICAEh4FMCYsBXGNht27bBN7/5TdiyZQs6/Ia5eu6558KSJUvgyCOPFDMeJeauwIoBv2/fPvjRj34E2WzhhuiYMWPUI+WNsR/p1dfXBz/84Q8hk8mobzc1NcG3vvWtsnoniHCNASdqkJhCoNYIWDUMa62PequHesOfqnOKX73lt7qeME7UG6nmOGLxSsebqy83X7ifs7ryWp2/WH4udy5/LD83HrVet3RmP1j+Z1a2QceeRnhnTwZ6MpWflDRhdKjwiPnWGDzxckqlwIxqLD+1Tqd03LjUeaK7b6fqpPbDvY451T91HXP7osbFdFwDXjcnajzufMLiOmXAD/ZtVwZ71+pPQyqVgh3JKerM9kA+bfWjqPi+eDwOe+IfUme1nzJ/vtrRnhhz9Ihxsf518+TG4+p19+N2fmo/Uidtp7zXONm+GEgAISAEhIAQEAJCQAj4lIAY8ISB3bt3L6xatQoef/xxaG9vR9/R2NiodkafccYZMGnSJFQvguoTsGLAGzvab7rpJujsLJxXZzzx4JprroGJEyeO2MArr7wC9913X/F7J5xwAnz84x+varNcY6CqxUkyIeASAauGoUvlStohAtgNdxMUVecU2HrLb3U9YZy4N3KxeKXjzdWXmy/cz1ldeUvruX9ln/qrSxc3VpzaWH4ud+66w/Jz41HrdUtn9jNS/nQ2Dy91DKhHzG/agRtZpuk+c3K0OMZUnm71T81biVOlCY31T81P1TlVJ3feU/XUvqg6al6r11tsPKk70MWAX6aGoNxO8XJG/aWnhIs72vu62pTpbnwd7Cs8zc3OK5IYr3azG7vaV+3dDKnEBLgw9jf1i+nYjnbuuqPOZ906t+t0Oz+Vp9QpBryda4m8VwgIASEgBISAEBACXiMgBjxzxIxdzatXr4YnnngCXnrpJfTdU6ZMgY997GNgPKp+1KjKj4dEg4lAGwErBryR/KmnnoLly5cX6xg/fjx87Wtfg1AoNKw2Y3eAsft9YGCg+Pef+tSn4Nhjj9XWAyUQ1xigxBSNEPA6AauGodf79nr92I15sz+qzike9Zbf6nrCOHFv5GLxSsebqy83X7ifs7ryWu0Hy8/lzl13WH5uPGq9bunMfg7M35PMwZjGgDLeDRO+0mvaIWG1031BaxwaogcfdUXl6Vb/1LwjcTL+DtvZj/VPzU/VOVUnd95T9dS+qDpqXrevT2LA4wZ8dGAvfLj/cXVWe0fyFLWjPZJ6TcOPRgFIJOLqrPa3Eteone0fOW0BxJqnFGNTd+qXFkOdp27puNcH3XW6nZ/aj9QpBryGC42EEAJCQAgIASEgBISAZwiIAW9jqAxzde3atbBs2TJYuXIlGun444+HCy64AN73vvdBOBxG9SJwjoBVA767uxtuuOGG4mPojQoNE/7zn/88jB49WhVsHF1w++23w+DgYLEB4/F63/nOd6o+7lxjwDniElkI1A4Bq4Zh7XRQn5VgRotJhapzimK95be6njBO3Bu5WLzS8ebqy80Xs06nzqqnzlNqP5iOy5277rD83HjUet3Smf1s+8tZsLbnTHi25/PQP5CrOKzxYC+Mbh4D45tD8PkPNlfUUnm61T81r9kkV4/1T41H1TlVJ3feU/XUvqg6al6r11td4ykG/H4DPpjdB+cc06HOaTfOa+/taoPdO1ZDKFs4vsLOK9Z0eOGs9qFz2pdueU7tbL8i/7gKy92Bj/3CDXWeuqXjXh901+l2fmo/UqcY8HauO/JeISAEhIAQEAJCQAh4jYAY8JpGzDBbjcfTGzukn3nmGRXV+M1v47fKS1/XXXcdLF68WFNmCWOFgFUD3shljO+f/vSng9IaZ8Ib57339vYe9L3LL78c5syZY6VUW+8RA94WPnmzTwlYNQx9isMzbWE35s1GqDqnGq+3/FbXE8aJeyMXi1c63lx9ufnidJ3UeUrtB9Nx++GuOyw/Nx61Xrd07VsG1U73l9/c/0SkcmM6qTkJpzTcBic0L4fHYIWSYYYUladb/VPzmky4eqx/ajyqzqk6ufOeqqf2RdVR81q93uoaz3o14H+1/CqI9++Chf0r1VntncmxEB54k/oxUlYXDDdA0/jZEE13QDyRgLWJX6qd7Zd+YNqw91B3tlN1pQVR56lbOu71QXedbuen9iN1igFv+6IkAYSAEBACQkAICAEh4CECYsA7MFjGzvhf//rX8Lvf/W7E6Ndffz0sWrTIgcwSkkrAjgFv5HjwwQdJRxAY2iVLlsCpp55KLU2rTgx4rTglmE8IWDUMfdK+Z9vAbsybjVF1ToGot/xW1xPGiXsjF4tXOt5cfbn54nSd1HlK7QfTcfvhrjssPzcetd5q6nZ1Z5XpvrojBbt7K+92H9cUUo+YT6Q2wehYGo7u/5xCQD0Tmcqzmv0fOGepec33cPVY/9R4VJ1TdXLnPVVP7Yuqo57BbvV6q2s8/W7AL8v8HiLJ9XDyYW+oM9oLZ7W3Qy5z8C/+Uz9DTF1izFHFs9qNM9uNHe4NY2eob2PzhGqsU3WltWP5uetTd7x6z0/l6TYnr9TpNU7ca43ohYAQEAJCQAgIASFQLwTEgNc00sbO59dee03tjjbOh89ms7IDXhNbJ8K8++67cOutt0I+Xzh70/iFiAsvvJCVyjh+4Mknn4Tdu3eP+L7DDjsMzjvvPDjiiCNYcXWKxYDXSVNi+YWAVcPQL/17tQ/sxrzZF1XnFId6y291PWGcuDdIsXil483Vl5svTtdJnafUfjAdtx/uusPyc+NR662GzjTdN2xNo8N24hExWHBkDOZMjSot1zD0MqdKcKjjRO2fGo+qM/Ny9brnvVv9c/um1knVUfNz1xM1rm4dNp/yucwwg737jV+qp+ul0/g1BrsIZUMJGJ0IqfsVbyS+DenEcXDBGSdBKFr+2Ausf6qxTtWV9oDlx3g6Ha/e81PHx21OXqnTa5ywa458XwgIASEgBISAEBAC9UpADHgbI2+a7o8//jgsX7582LngI4WdOnUqfOxjH4MzzjhD/WNXXv4g0NfXBzt37izeDDHOez/00EPB+Or2Swx4t0dA8tciAauGYS32Uk81OWVg6GZIrVN3XjNetfNbXU9YndwbpFi8Ut5cfbnxcrpO6jyh9oPpuP1w5x2WnxuPWq9TuvtTf4HOnizsS2YhOVj4pc5yr4mxzRBtnqHOdr/y9KZhMq5h6DVO1B391HGi9k+NR9WZebl63fPerf65fVPrpOqo+bnriRpXt+7A+WQcZ7ci+T2IJNfB0c0boXfozHaAytcVymdEY8tstZPd2NFuPEr+9289DenoGLgit/+seCMOduQF1j/VWKfqSnvD8nPXp+549Z6fytNtTl6p02ucKNci0QgBISAEhIAQEAJCoB4JiAHPHHXTdF+2bBn8+c9/Rk33xsZGuPjii+Hss8+GCRMmMLOJXAjYIyAGvD1+8m5/ErBqGPqThne6csrA0E2AWqfuvFQDQ3deq+sJ48S9QYrFK+2bqy/Hzek6qeNF7QfTcfvhzjssPzcetV6dOsNof+5PP4C1PWfAu6mZFYcoEgqoR8wf1/clmJ5oK/toea5h6AVORo1U7mY/XD02n6jxqDqn6uSOJ1VP7Uu3zur1Vtd4cteT7v4rxcume6Fv6JHxhUfHt0Hvjr+CcY/B7isTaYJUYgK0JvrUL4KvTtwHmcQsuOy0McNCO2WAU+NSdaU8qjlOB+am5uVeH6hxqTq380udtLPd/crJ7vVL3i8EhIAQEAJCQAgIAb8SEAOeMLLGP4jXr18Pxk53iukeDAbhnHPOUWd/t7a2QiAQIGQRiRDQT0AMeP1MJaL3CVg1DL3fubc7wG7MUw0JpylQ63Sqjmrnt7qesDq5NyixeFYNIWycnK4Ty8+d9xgnbj+683PjUevVoTMeLW+c6/5SxwC6J/WoiRFY0BpT5rthwmP5uYZhLXM6cM5ifZfOb65e13zm5uXqsTq540k9i51ap26d1estxolaJ3c9UeNydU+k7oJIaj3MO+T1oUfJt0Ny7+vUy3pZXT4QhXRiFkydfoLa2d40dFb7HS/frt6D7Wx3ygCnxqXqrF4fuOOEPaGDGs+sl6rXrXM7P7UfqZNm1HuNk+0LmwQQAkJACAgBISAEhIBPCYgBX2FgjbO9jXPCn332WdLwn3TSSXD++efDvHnzIBwOk94jIiHgJAEx4J2kK7G9SsCqYejVfv1SN3ZjnmtgOMWFWqdf8ltdTxgn7o1cLF4pb66+3Hg5XSd1nlD7wXTcfrjrDsvPjUet16ruwycmlOlunO++qztbcThGJYLKcDeM98njhv87AMvPNQxrjVO5R1djfZcC5eqx+USNR9WZ9XL1WJ1+HU9uXxgnKnfueqLGLadLJzuVwd7X2Q69XW2w783fqLPac7kc9RJeVhcfdQQ0DT0+Ptj5G3WM3dPx/1X60nVHNbapOu76pMal6rj5uevT7rjb/bnAb/mp/bg9Tl6p02ucbF/sJIAQEAJCQAgIASEgBHxKQAz4CgO7bt06uPrqqysOvXGu+6WXXgrve9/7oLm52afTRNryKgEx4L06clK3kwSsGoZO1iSxcQLYjXnujX48ozUFtU5r0fF3VTu/1fWE1cm9QYrFKyXH1du90e70/KT2g+m43Ll9Yfm58aj1cnX39P6POtt9T19l092od2xjCM47qQFOnB4ru0Cx/FzDsFY4ubVzlNo/xt2MQ9VZ1Xtl3useT+o4UXXUceKuJ2pcQ2cY688n/xnCyXUwvWEjGI+RH+h5B/9wRhShUAiSiZMgHZ8Fc+ecWDTdw7H9j4/H6qQa21Rdacm1np+7PrF+uPG4er/lp/bjNiev1Ok1TrYvghJACAgBISAEhIAQEAI+JSAGfIWB3bhxI1x11VUHKYxz3S+77DI444wz5Fx3ny4Mv7QlBrxfRlL60EnAqmGoswaJxSeg28DgV0B7B7VOWjS+qtr5ra4nrE7uDVIsXilJrr7cSDhdJ3UGUPvBdNx+zPqwuE7pqPVSdFt3Z2Dlijthbc+Z0JsdWxH9IdEtcELzcuhs/gLEwoGDdqKWvhnLzzUMuTyx/GY8t3Tc/NT+dffjVJ3Ufrj5dfdPjWf1eotdR6j5uetppLgDve9CX1e7Oq/d2NWuzm3vfAXy+Tz1slxW1zDu2OJj4xtb5kD+zWshFouB3V+AoBrrVB33OkaNS9Vx87u9Puo9P3V9us3JK3V6jZPtC6MEEAJCQAgIASEgBISATwmIAV9hYI1z37/85S8rhXGu+7nnnls8192n80Ha8hkBMeB9NqDSjhYCVg1DLckliGUC2I15MzBVZ7kQ5I31lt/qesI4cW+QYvFKh42rLzfsTte5dE1SpV4yP1Fx5lH7wXTcfrjrDsvPjUett5wunc2rx8sbfzp2pCsyDgRg6BHzcZjUcbLSYoaZGRCrk2sYVptTKRisH2rfVuNS+/dKndR+uFx190+NZ/V6i10fqPk56ymXScLOZ06EVCoF65IfgUhyHTRl10O6f5ftHxNy4UPUWe2tR80Fw2gvPko+HB8Wm9oXpqMa21Qdd31S41J13Pxur496z4/NTxnPAgG/crJ9wZQAQkAICAEhIASEgBDwKQEx4CsM7NatW+GWW26Bf/zHf4QTTzwRAsadN3kJAQ8REAPeQ4MlpVaNgFXDsGoFSqIRCWA35s03UXVOYa63/FbXE8aJe4MSi1c63lx9uflSK3VS+8F03H646w7Lz41HrbdUt+joqDLdX+oYAMOEr/SafkgYFrTGlfmeiBb+LUDNa8bF9BzD8MBaqTyx/NQ6ndJx41Lnie6+naqT2g83v+7+qfGsXm+x+UzNX249XXD8jsJO9q429eh442v/7g22fxwIBMMzh8FNAAAgAElEQVTKYG8cP0ftbA/s+KU6q/3JyAsqdulZ7aUJqX1hOqqxTdVx66TGpeq4+d1eH/WeH5ufMp4FAn7lZPtCKgGEgBAQAkJACAgBIeBTAmLA+3RgpS0hcOA/8EadukaACAEhMETAqmEoAN0lgN2YN6uj6pzqpt7yW11PGCfuDUosXul4c/Xl5kut1EntB9Nx++GuOyw/Nx61XkNnPFb+Nz0PqbPd+wdyFS8B4WAAxjeH4OOnNsG0Q8IHaal5zTdiejHgrRkT2HzCuFPHp3QCUONy5zPWD7deap26dVavt1j/1DpfWvUXyPVtgpa916kz27eljoJwcj0Es/tsf/RHo1HYlzhD7Ww/ae684qPkDwxMrVP3eFKNbaqOO++pcak6bn7dPLnxuHrqPKHq3M4vdc5XQ4A9GcevnGxfXCWAEBACQkAICAEhIAR8SkAM+CoPbF9fHzQ0NMhu+ipzr9d05j/wxICv1xkgfY9EwKphKDTdJYDdmOcaHU51Q63TL/mtrieME/cGJRavlDdXX268aqVOaj+YjtsPd91h+bnxKPW2vTMIL6x6DNp7T0OX3dENa9TZ7luav6u05XauUvIemAzTiwFfoIVx4q5jajyqzszP1bsx7zk8qf1Qddxxoq77kfL3da1TO9n3n9XeDql9b6JrHROEIk1qR3tjy+zio+Nzb3wFwuFwzRpsVGObqitlhI0/NS5Vx83PXZ9YP9x4XL3f8lP7cZuTV+r0GifsmirfFwJCQAgIASEgBIRAvRIQA54x8vl8HrZt2wZdXV0wODhIfmd3dzds2bIFVq5cCZs3b4brr78eFi1aRH6/CIWAVQJiwFslJ+/zMwGrhqGfmXihN90GhlM9U+v0S36r6wnjxL1BisUr5c3VlxuvWqmT2g+m4/ZjcsHiOqUrV+/O7qx6vPzqjhTs7q28272lKQQLWmPqEfPxV09SpVZ7B5sY8IUZwp1/2LyjxqPqzHnM1WN1ctcHNb9bOrOf3jUXqv98tP9e9RV7FHslToN922HXX05TZ7W/njxdndUeHVgH+Sz93+TlruOxWEw9Mv6dxFWQScyCD5+6EBJjjj5Irpsndz5h+anGNlVXCqDW8+vmyY3H1WM8ufG4et35qfGkTtpOea9xcurfNRJXCAgBISAEhIAQEAJeJyAGPHEEV6xYATfccAPLeC8XWgx4InSR2SYgBrxthBLAhwSsGoY+ROGplnQbGE41T63TL/mtrieME/dGLhavlDdXX268aqVOaj+YjtuPyQWL65SutN5jDgsr033DtjS6xE48omC6z54SLWqp/VN11BvoYsAXSHG5YvOOGo+qo46n1esN1g83P7Uv3TpunQdeHwL5QVgyc/MBZ7W3qx3uhgFv9xWJj4fG8bOLZ7UXdrjPgb4XC0/H0PWLN1SeXE5YXKqxTtWV8q71/Lp5cuNx9RhPbjyuXnd+ajypUwx4u9dyeb8QEAJCQAgIASEgBLxEQAx4ZLSMXe+33347PPzww9rGVQx4bSglEEJADHiZIkLgYAJWDUNh6S4BqjFB1TnVje78S9ckValL5idIJevOjyW1up6wOrk3crF4pX1w9eU41Eqd1H4wHbcfkwsW1ymdUe+W1Ex4pOdn6mz3bC5fcco2xILqbPfPn9UMzYngQVpq/1Qd1WjwmwF/399uLVy3+u5WXzFjk8qJu46p40TVOVUnd31Q63VLR+VkPCq+r7Mddr/6b5Ds74adPc0QSb2GfewQvh+AYONRMCbWpXa2vxq/RZ3ZfsmZM0Z8b61zovKkGutUXSksjBM1LlXHzU/l5JTOqbgYd+FUIEDlRNXJePJ+UYBwYRaJEBACQkAICAEhIATqkoAY8MiwL126FH7yk59onRzXXXcdLF68WGtMCSYERiIgBrzMCyFwMAGrhqGwdJeAboPPqW6odVLzc+Nx9dQ6yumsriesTu4NUixeaf1cfbn+a6VOaj+YjtuPyQWLq1vXP5iHlzpS8OLav8G7qZFNNTNnJBSAuY3L4ITmP0Nb4mfqr+2e7c7lhOn9ZsA7bbBR5xPG3YxD1VnV614f1Hrd0pVyeiy7TD0yfvHhbyjD3djR3tvZBpmBPXY/giDWNFntYjd2szcN7Wjf+PYgQCAER/d/TsXHfgGkVjjZrZO67qi60sHBOFHjUnXc/Nz1ifXDjcfV+y0/tR+3OXmlTq9xsn0xlwBCQAgIASEgBISAEPApATHgKwysccbcRRddBP39/cNUjY2NMGPGDHUG3fr164vfmzJlCkyYMAFyucJZky+//PKw94VCIfjmN7+pzn83fhtfXkLAaQJiwDtNWOJ7kYBVw9CLvfqpZt0GhlNsqHVS83PjcfXUOsrprK4nrE7uDVIsXmn9XH25/mulTmo/mI7bj8kFi6tLt2HrIKxWZ7sPoFP3qIkR9Yh543z35PMLlN6uwWUm5XLC9GLAF8hinLjrmBqPqrM6/rrXB7VeN3T9uzcUDfbu12+FZDIJAwP4esUWdDCcgHgsCIl4HDYn/kXtaP/oBxZCJDHhoLdy15MbnA4sWld+qrFN1ZWCxeqkxqXquPm56xPrhxuPq/dbfmo/bnPySp1e44Rdw+X7QkAICAEhIASEgBCoVwJiwFcY+SeffBJuuummosIw0L/1rW/BqaeeCoFAANLpNFxwwQXKoI9EIvDQQw+BYc6br66uLrjyyiuLBr7x/rvvvhsmTZpUr/NN+q4yATHgqwxc0nmCgFXD0BPN+bhI3QaGU6iodVLzc+Nx9dQ6yumsriesTu4NUixeaf1cfbn+a6VOaj+YjtuPyQWLa0e3uzdbNN13dWcrTtlRiaAy3Y0/k8aFi1pqX7p1ZgFYXK5hyOWJ5afWSdU5bbBR+9fdN7V/q9cb6jrS3ZeVeMHMe/ChozqGzmrfv6s9lykcm2LnlRjdqna0GzvbzV3tDeNmkn9Bg7uerPRv9Gf3SRrc+YTVSV13VF3pGNZ6ft08ufG4eownNx5Xrzs/NZ7UyXu0O5WrWzo713p5rxAQAkJACAgBISAE6oGAGPAVRvmBBx6AO+64o6goPbu9t7cXLr30UmWwG+b6/fffDy0tLcMibt26FT71qU9BNlu4YThz5ky49dZbIRg8+NzJephw0mN1CYgBX13eks0bBKwaht7ozr9VUo0Jqs4pUrrzc+Nx9XY5WF1PWJ3UG4lm/Vi80j65+nKcaqVOaj+YjtsPlz+W/8B4Xb1ZiEcA2rcMotN0bGNIne3+5Q+PGlFL7Uu3ziwGi8s1DLncsfzUOqk6rsFn9cx4bD7p7pvaP/d607vmQvWWR/vvVV/LGbvc/Dr6z+ezQyZ7G+xe+3W1o31PsglC6W3ousQE4dhYZbRHB19TT4dbE/8vtbP9stMn2lrH3PWkg9OBBVPj6R5P6rqj6koHAeuLGpeq4+bXzZMbj6vHeHLjcfW681PjSZ1iwGOfDfJ9ISAEhIAQEAJCQAj4iYAY8BVG84YbboCnn35aKcaMGQOGIR8O799NY9yAuPjii4sG/G9/+1sYN27cQRHvuusu+M1vflP8+5tvvhmOP/54P80j6aVGCYgBX6MDI2W5SsCqYehq0ZIcMKPFRETVOYVUd35uPK7eLger6wmrk3sjF4tX2idXX45TrdRJ7QfTcfvhrjss/9bdGbXb/bnXUpDO5itOz0NHh+D48F1wQvNyeC78e6W1uyOV2j9VZzaA6bmGIZc7lp9aJ1XHNdi4emr/uvum9s+93lDr5OanxjV1jw/+Rp3VvnDiG+ox8n2dbdDb1QaQr7wWKZ8j6fixMHnqCYWz2ofObI+Pmq7eyq0TO0qCu55056fG0z2e1HVE1ZWOK9YXNS5Vx82vmyc3HleP8eTG4+p156fGkzrFgKd8ZohGCAgBISAEhIAQEAJ+ISAGfJmRzOfzcM0110BbW5tSGI+d/973vjdMTTXgt23bph5Fb+6C/9KXvgTnn3++X+aQ9FHDBMSAr+HBkdJcI2DVMHStYEmsCGDGnYmJqnMKq+783HhcvV0OVtcTVif3Ri4Wr7RPqn7pmsLjlJfMT4yIqlbqpPaD6bj9cNfdSPnTmXzxEfMdO9MVp2QgAEPnusdh5qSIduOO2j9VZzaD6bmGIZc7lp9aJ1XHNdi4emr/uvum9s+93lDr5OYvFzeb7isa7IbR3t1xt9rZnslk7H4kQLTxMGhsma0eHR/sekjtbP9z4nnIB6JV+wUZ7nqi8tet0zWeZhzqOqLqSicD1j81LlXHza+bJzceV4/x5Mbj6nXnp8aTOsWAt/1BIwGEgBAQAkJACAgBIeAhAmLAlxksw4A3jPINGzYohWHAf/e731Vnv5sv4xH0l1xyibphUe4R9IbW0BlnxZsG/HnnnQdf/vKXPTRNpFSvEhAD3qsjJ3U7ScCqYehkTRIbJ4AZh2YEqg7PaE2hOz83Hldvrcv977K6nrA6uTdysXilfVL1mM4rdVLXB7cfatyRdJt2pIvGewbZ7T79kDAsbI3DgtYYJKL7fxan1uuWzuwby881DLncsfzUOqk6rsHG1VP71903tX/u9YZaJze/EXdgYACeS34Twsl10Nq4URnv/Xtet3vpV4b6qEPmlJzVPlsZ8FbqNN6D7WyncuKuJ2pc3TrdnKjriKornSRY/9S4VB03v26e3HhcPcaTG4+r152fGk/qFAPe9geQBBACQkAICAEhIASEgIcIiAFfYbB+/vOfw+9/X3ik5UiPoC816b/97W/D6aefflBEw4C/6KKLYHCwcIalsfvdMPflJQScJiAGvNOEJb4XCVg1DL3Yq59qxoxQs1eqzik2uvNz43H1djlYXU9YndwbuVi80j6pekznlTqp64PbDzWuqbv7f3qhszcLhuG+bU/l3bbhYAAWzyyY7tPG7z8C6sCxpNbrls6sFcvPNQy53LH81DqpOq7BxtVTz0zX3Te1f+71hlpnpfzpVFfxrPa+znb16Pjenasgl8vZvcyD8ah449Hxkf7Vakf7qsSDYDxSvpbOqj+wSe56ovLXrePOJyw/dR1RdaUTp9bz6+bJjcfVYzy58bh63fmp8aROMeBtfyhJACEgBISAEBACQkAIeIiAGPAVBuuxxx4D47x283XdddfB4sWLi/9fasAvXLgQjHPjS18bN26Eq666qvjXYsB7aIV4vFQx4D0+gFK+IwSsGoaOFCNByQQwI9QMRNWREzOFuvNz43H1zPYOkltdT1id3Bu5WLzSwql6TOeVOqnrg9sPNW7bO4Nqt/vatwbQKXfs5CgMZgDGN4dq1uDjcsL0XMOQyt3UYfl167gGH1df7X5KJy01P3WcePHysPNPs9QT2NpSF6oz28fkXoNUz9vo2sIE+VAzpBOzYPoRc6Fx/OziWe3h2Fj1Vl6ddD01LlXHXU/UuLp1bq077nqj1kmNS9VZXXe6x4kaj8rJKZ1Tcan9U3VSpxjw2GeRfF8ICAEhIASEgBAQAn4iIAZ8hdE0zm6//PLLiwrjMfOGIT9r1qzi3917771wzz33FP//3/7t3+Css84q/r9xlt6nP/1p2Lp1a/HvjJjGmfDyEgJOExAD3mnCEt+LBKwahl7s1U81Y0ao2StV5xQb3fm58bh6uxysriesTu6NXCxeaZ9UPabzSp3U9cHtp1Lcnd1ZZbq/1JGC3b2Vd+G2NIcKZ7sfGYMJo0OAcffbDXyuYUgdT92c7vvbrSrkkr671ddyjwznGmxcPXWe6tZxeVLHqVydA71bh85qb1dfezvb1Nd8zv5Z7Q1jZ6pd7cZZ7YGdd6ud7X+KrVIll9vZTuXJ5USNS9Vx1xM1rm6dbk7UdUTVlX5uYv1T41J13Py6eXLjcfUYT248rl53fmo8qVMMeLv/9pD3CwEhIASEgBAQAkLASwTEgK8wWsYOd8NQX7169TDVtGnT4Kc//Sk0NzdDqUlvCC+99FL44Ac/CJs3b4b/+I//UDsUDnz97Gc/g5kzZ3ppnkitHiUgBrxHB07KdpSAVcPQ0aIkOEqAashRdWhCiwLd+bnxuHqLbRbfZnU9YXVyb+Ri8Ur7pOoxnVfqNPvX3U9p3Mve3zh0rnsKNm5Lo9Nr3hEx9Yj52VOiw7RYnaaYyt8tHbVOrmFIHU9qfqqOapxRdWZerr7Wx5N7vdm74kRIpVLwQvJqtaN9SmwD9HW1w2D/TnQNYYJwOAx9iferne3zjz9RGe6NLXMgGE4U36qbJ3U+OaXjrifd/VPj6e6fuo6outK5hfVFjUvVcfPr5smNx9VjPLnxuHrd+anxpE4x4LHPLfm+EBACQkAICAEhIAT8REAMeGQ0RzLYjZ3w999/P7S0tIBh0l977bWwalVhxwD2mj59OvzqV7+CYDCISeX7QsA2ATHgbSOUAD4kYNUw9CEKT7VENeSoOqea152fG4+rt8vB6nrC6uTeyMXilfZJ1WM6r9Rp9q+7HzPuL5/ugc6eLOxLZiE5mK84rRpiQTj7+ITa8d6cGPnnYaxOMwGVv1s6ap1cw5A6ntT8VB3VOKPqzLxcfa2PZ6XrTbK7Y+is9nb11TirvX/3a3YvxRAIhNSOdsNcVyb7+DmQ7/gXiEQiZZ9UQB13ro6r1z2e3PWkOz81nm5O1HVE1ZVOSqwvalyqjptfN09uPK4e48mNx9Xrzk+NJ3WKAW/7A08CCAEhIASEgBAQAkLAQwTEgCcM1lNPPQU33nhjUWkY8L/97W9h3Lhx6u+6u7vhE5/4BPT391eMZpjuv/jFL6C1tZWQVSRCwD4BMeDtM5QI/iNg1TD0HwlvdUQ15Kg6p7rXnZ8bj6u3y8HqesLq5N7IxeKV9knVYzqv1Gn2r7Of/oE8rO5IwUsdA/B2Z+VHYkfDAWW47+nNK9O93COuqXX67QY+1zB0ixPVOKPqzD64euq6063jzLvMwN6iwb62/WW1s71hcD1kBrvtXnYhGo1CPJGArfHPQCYxCz64eIEy3QECw2Lr7p8aj8PJ0FLjUnXc9USNq1unmxN1HVF1pRMV658al6rj5tfNkxuPq8d4cuNx9brzU+NJnWLA2/4QlABCQAgIASEgBISAEPAQATHgiYO1du1a+Na3vqUeJ3/gDnjz7Xv27IEvfvGLsHPnyI8KNHYf3HLLLXDMMccQM4pMCNgnIAa8fYYSwX8ErBqG/iPhrY4w49Dshqpzqnvd+bnxuHq7HKyuJ6xO7o1cLF5pn1Q9pvNKndT1Qennta2DQ2e7D6DT5+iJEfWIecN8D4cC5LPdMe5+u4HPNQyp46mbE9U4o+rM+rh6yjw1YuvWleN53nFvqUfGGzva1VntXW2Q6n4TXR+YIBRpVDva1VntQ18bW2ZD8qW/V29dCs+qr3bPbK8Wp2rVyV1PuvunxvPK+qTWSV3HVF3p+qBydUtH5eSUzqm4unlKnWLAY5998n0hIASEgBAQAkJACPiJgBjwjNE0Hje/YcMGyOVycNxxx0EgMHyXgfH9J598Eh555BHo6elRkRsaGuDss8+Gj370oxCLxRjZRCoE7BMQA94+Q4ngPwJWDUP/kfBWR1RDjqpzqnvd+bnxuHq7HKyuJ6xO6g1fs34sXmmfVD2m80qdVE7l+unqzcLqTQNqt/uufdmK02Z0Q7Bouk8aGx6mxXhS6/TbDXyuYegWJ6pxRtWZfXD11HWnWzfYv0OZ7F2rP61+KXt7cpra2R7I47+Mgl1rjX8n7k18SO1oP3nePGW8N4wd+Re3dfelO57b65O7nnT3T42nmxN1HVF1pXMW64sal6rj5tfNkxuPq8d4cuNx9brzU+NJnWLAY5+H8n0hIASEgBAQAkJACPiJgBjwfhpN6UUIlBAQA16mhBA4mIBVw1BYuktAt3HnVDfUOqn5ufG4emod5XRW1xNWJ/dGLhavtH6qHtN5pU6zf24/xx4eVqZ7+5ZBdKqMbQzB+Sc1wNzp5X/hFMtPrdNvN/C5hqFbnKjGGVVn9sHVU9edVd1liyPQ29mudrMXd7V3tsNg3zZ0HWCCSLyleFZ74/jZamd77vWrwDiqDNvR7rd571Q/3PVkdZ7Y3dGvu3/qOqLqSucyxokal6rj5tfNkxuPq8d4cuNx9brzU+NJnWLAY5+T8n0hIASEgBAQAkJACPiJgBjwfhpN6UUIlBAQA16mhBA4mIBVw1BYuktAt3HnVDfUOqn5ufG4emod5XRW1xNWJ/dGLhavtH6qHtN5pU6zf0o/2wda4eGeO6CzJwvpbL7iFJk4JqR2u7/blYNYOKDtbHesTr/dwOcahtTx1M2JapxRdWZ9XD113VF0qX1vwXvPnqV2tHckF0M4tQ4iyfV2L43q/YlEQv15K/4VSCdmwbl/txDizVMPik2p88A3UfVu6XTPO2487nryCyfqOqLqSicqxokal6rj5ufOE6wfbjyu3m/5qf24zckrdXqNk5YPTQkiBISAEBACQkAICAEfEqhLA37r1q3w5z//WZ3Xfs0116gz3WvhtXz5cjBuGCxZsgRmzpx50CPua6FGqcFbBMSA99Z4SbXVIWDVMKxOdZKlHAGqIUfVOUVad35uPK7eLger6wmrk3uDFItX2idVj+m8UqfZf7l+BjN5tdP9hZdfhLeTsytOi2AAhh4xH4cZkyJKi3HC8lsdHyp/t3TUG+hcw5DLU1f/VOOMqjP74Oqt9BPI9sC5MzYXd7T3dbars9ozqd12L4MQa5o8dFb7bPW1afwc9bVn5SIVG9vZTu2HOp/c1rmdn7ueqPx163Rzoq4jqq50YWD9U+NSddz8unly43H1GE9uPK5ed35qPKmztnfAW12ftj9IJYAQEAJCQAgIASEgBHxKoO4M+I6ODvjc5z5XHM65c+fCjTfe6LoJ/8QTT8CPf/zjYl0//OEP4eSTT/bptJO2qkVADPhqkZY8XiJg1TD0Uo9+rFW3wecUI2qd1PzceFw9tY5yOqvrCauTeyMXi1daP1WP6bxSp9l/aT+bdqRhdceA+pNBdrtPnxCGhUfGYWFrDOLRwDCkGKdy+cvNK2o8Kn+3dFSjgWsYcnnq6p96Y56qM/vg6rF++vdsUEb77pe/ona2dyZbIDzQYfdyB8FwXBnr0cxmtbN9beIXamf7pR+YPmJsrE7q/CgNrjuu7njcvnTn564n3fmp8XRzoq4jqo4776hxqTpuft08ufG4euo8oerczi910oz1WudkdX3a/oCVAEJACAgBISAEhIAQ8CmBujPgjXH8z//8T1i2bFlxSKdNmwa33HILNDU1VX2Y8/k83HHHHfDggw8Wc8+YMQNuu+02dRagvISAHQJiwNuhJ+/1K4H9N2Y/r1ocdepLfm3VV31RDTmqjgpn6Zqkki6ZnyC9RXd+bjyuntRUBZEY8LQbriZC7vhQ9RxdOpOHKeNDynTftidTcQo0xAKwsLVguk8dHy6r5eQ3gpQ7O5nLiXoj2y2d2Q+Wn2sYusWJemOeqjP74OpNnssyD0MkuQ5OnvTG0M72dujtbINcpt/upQ0So1vBOKPdMNwbx89RZ7U3jDtWxcXGkzruXB1XX691cteTXzhR1xFVV7qIME7UuFQdN7/b66Pe82PzQ8azQMAtTtR1R9XZ/pCVAEJACAgBISAEhIAQqBMCdWnA53I5uPLKK8F4FL35Mh5Db+w6X7hwYdWG/u2334bvfe978M477xRzRqNReOCBB2DUqFFVq0MS+ZeAGPD+HVvpzDqB0huzo05dYz2YvLNqBHQbfNTCqXnNeFw9Vgc3HleP5ce+Lwa8dwz4tncG4aFVfbC7N4sNK4xpCEFLcwi+cg7t51HqvNOto97Idktngsbycw1D7vUGy0+tk3pjnqoz82L6fD5bNNiNne173/gFpFIpGBwcROcyJgjHxkA8klE72t9IXAvp+Cw4/8yFEI6OLvtWXTyp3EsLcSs/NS+3L2pcqo67nqhxdet0c8LWEXW9lZv4WP9u59fNkxuPq8d4cuNx9brzU+NJnbyfG6lcMZ3T6xP7rJXvCwEhIASEgBAQAkKgXgnUpQFvDHZvby984hOfgJ6enmFjP2fOHPj0pz8NxtdAYPjjNXVMEmPH+7p16+DXv/41rF27dlhI45cA7rzzTpg6daqOVBJDCBR/w1oMRpkMQmA/ATHgvTkbdBt31J3t1LwmVa4eGw1uPK4ey499Xwx43o1U7vhQ9eV0O/dmhx4xn4I9fbmKw2kY7sdH7oW5zcvh+cj9SovtVOfOe7v9lDaA3XB2+0b/z5//foFj9o/qa7mzwLmGIZe7Lk5O3cA/MK5hqq9IfV/tbD+6+XVlvBtntUO+8vzFrlXG9xvHHad2s6s/Q2e1x0cd4dqORO785Op1jTs3L1evu07uetKdnxpPNyen1ie1TrfzU+t0SudUXLfmk1P9OBWXyomqc7tOan7d66403sO5pdCf3gLHTt0F27rfhm1734ZYJAFXn34d5WNXNEJACAgBISAEhIAQqHsCdWvAGyPf19cHX/3qV2Hz5s0HTQTDDD///PPhgx/8ILS2ttoy4w3T3djl/uyzz8JvfvObEXdrGDvfDVN+4sSJdT8pBYA+ArIDXh9LieQfAmLAe3MsdRt3uuOZVKlxqaPAjcfVU+sopxMDvvYM+Hweiqb7xm1pdIjnHRFTj5ifNSXKNiK58546P6k66o10t3TUG+Ncw5DLXVf/1H4oumy6D/q62pXB/nzbryCe3AWjk+9CJlP5WAR0QgNAtGGiMtkjqVfUzvbVif+GTGIWXHba2BHfTuVDNUSc0jkVl9o/Ved2ndz1RO1Lt043J8q6M3JSdaWLBeufGpeq4+bXzZMbj6vHeHLjcfW681PjSZ28nxsxrtT1hOkyubQy1//fSz+FVCYFLYNbYEcmAj3Z0EGfm82x0XDDefdQPo5FIwSEgBAQAkJACAiBuidQ1wa8MfqGOf7QQw/Bz3/+87KTwTiL/YQTToCTTjoJjj76aGWSGzdzjD+GUX/ga2BgQO2q3717N7z22mvw6quvwkbgxAAAACAASURBVAsvvADZbPnHfV5wwQXwhS984aBYdT87BYBtAmLA20YoAXxIQAx4bw4q1ZBzS2dSpeanjgI3HldPraOcTgx43o1U7vhQ9YauN5WDcU0BZb6n0vmKQ3t4S1iZ7gtaY9AcDxa12I3eckE5dRoxsJ311HjUenXpsBvYpXyoeq5hyL3eVLv/0r6fGPi12tE+b4Kxo70d+rraoH/PRruXH8gHIspYnzLthGG72qONh6nYuvouLVR3XGo8sw6q3i2d23Vy15NfOFGvN1Qdd95T41J13Pxuz7t6z09dR25z8kqd1HViRdeVCcNjmRvVzvbxY7bDtu53YMe+LazP5J/94yMsvYiFgBAQAkJACAgBIVCvBOregDcHfteuXfDv//7vBz0W3smJYTzm/utf/zpMnjzZyTQSu44JiAFfx4MvrZclIAa8NycH1ZBzS8c1xKijQO3HqfxYnWLAu2vA9w/kYXVHCp5cm4S+gcqP6I6GA+ps9/HNIfjC2c0jDi33xjR33lHnM1VHrVeXjnqj2+RC1XMNQy73avWfTu1WO9qfWH0DxJK7YEr/Rkgmk5DL2X98fHzUdPXY+MbxsyHU+VuIx+PwTGK1QlHuFzp09V26WHTHpcYT44p2veWuJyp/3Trd40m93lB13HlPjUvVcfPr5smNx9XX+nxyqh+n4vqNJ3WdVNL1DuxT5rrx6PinNz4EA+kU5NJ9MJC3f9SmGPDYv5Dk+0JACAgBISAEhIAQKBAQA75kJmzcuBHuuOMOR434uXPnwmc/+1k49thjZR4KAUcJiAHvKF4J7lECYsB7c+CohpxbOpMqNT91FLjxuHpqHeV0YsDTDCGr86PceL62dVDtdH+pYwAdwqMPixR2ux8Zgwee71d6u4ZlaVLqvNOt03XD/b6/3apaWtJ3t/pa7qx26g1xkw9VzzUMufNJF6cD+zGM9ZXJr0MktQ6mJzaqXe2pfW+j8xETGE8XS8YXQjpxHMydPU/tbG9qmQPh+P7Hx+vqx6yFGo+rp8al6tzO75U6ueuJ2pdune7xpF5vqLrStYr1T41L1XHz6+bJjcfVYzy58bh63fmp8eq1Tu68p+oNXR7y8MGBZ2BnJgIr01eone0Q2gp7+juxj1z0+8FABBrCU2D24UfA5NHTYNLoqTBpzDQYdcBnMhpEBEJACAgBISAEhIAQqGMCYsCXGfydO3fCn/70J3jkkUdg7969tqdIY2MjnHfeeXDuuefCoYceajueBBACFAJiwFMoiabeCIgB780R123c6Y5nUqXGpY4CNx5XT62jnE4M+OoZ8F092aGz3QfgvX3ljzYyxmp0Q7D4iPlJY8PF4cPmB/cGOnfeY/m58aj1YjrOjW6jxityy1Sp5Yx6sw9qXK5hWE1OA33b1K52w2Bfs/7/qZ3tDcmd6hgvu6+GsTPVjvZ1fe9BKjEBPhxfD7FYDOWKjadZl26dU3Gpdbqd3yt1ctcTtS/dOt3jSb3eUHWl6xvrnxqXquPm182TG4+rx3hy43H1uvNT49Vrndx5X07/oXl9ake7+rP3bWjbvlrtbNfxOqTpMEhl+yEWicPZofUwMZKGF8PLVWjs6CAd+SWGEBACQkAICAEhIAT8SEAMeMKoGgb8hg0boK2tTf3ZsmUL7Nu3r+I7J0yYADNnzoQFCxaAseN90qRJEAjYf9QToVyRCIEiAb8Z8L1rLlS9Nc1/SEZZCFgmIAa8ZXSuvlG3cac7ngmHGpcKkxuPq6fWUU7nVwPe/Lx5tP/eijceuTecueNj6Lt6sxCLAKzbMogO1/HTomqn+9zpsRG1WH5uP9x5j+XnxsPqpd7w1q0z+6DG5RqGujkZ8XLZFOx65kT1yPh1ySXqzPbm7HoY7N+JzjtMkAuPh3RiFrS2zh06q302NI2fA8Fwg3orlZOZBxt3p3ROxaX243Z+r9TJXU/UvnTrdI8ndR1RdaXrGuufGpeq4+bXzZMbj6vHeHLjcfW681Pj1Wud3Hn/0+euVcb63MGX1M729en50J/ZAplc4UlGdl6NwRyEI7PVzvYPHNcKk9TO9mkQC8fZn8d26pD3CgEhIASEgBAQAkKgHgiIAW9xlDOZDAwMDEA6nYampibo7e1VkcLhsDqT0PgqLyHgNgG/GfB+68ft+VGv+cWA9+bI6zbudMczqVLjUkeBG4+rp9ZRTudXA556I5mq486Pd7syarf7XzekIJ2tvNN44pgQREJBdbb7pz7QVHFIsfnB7YfbF5afGw+rl3rDW7fO7IMal2sY2uV0wfE71Y72ws72dujtbIP+3evtXg4gEAgqg/3dXE7taH9//G3176Knoi+q2OV20FE5mQVi4+6Uzqm41H7czu+VOrnridqXbp3u8aSuI6qu9IKA9U+NS9Vx8+vmyY3H1WM8ufG4et35qfHqtc7y876hcE773qFd7UNntnf17bL9mRwKhorm+pt7Nqid7R8PrYTRoay2o3ZsFykBhIAQEAJCQAgIASHgcwJiwPt8gKW9+ibgN8Pab/3U9+x0r3sx4N1jbyezbuNOdzyzN2pcKgtuPK6eWkc5nRjw+h5BP5jJFx8xv3lnuuLQBAMAC1vjsKA1BjMmRYA67piOewOdO++x/Nx4WL1Uo0e3zuyDGpdrGFI5ZQb2KoO988XLIJVKwdbk0RBOroNgttvu0odoNAr7Eh+AdPw4OGnu/rPaIRBk76CjcnLbuKn3/Nh6K51UVL1uHXc96c5Pjad7PlHXEVXHHU9qXKqOm183T248rp46T6g6t/P7rc77/narQrqk7271tdyRM9T5bOjS2TS8f+BZ2JGJwJr0R9SO9mRmC+TyOdufyWNDGfXI+J7wJdAQmQIXLTpGndfO/XmE2o/tgiWAEBACQkAICAEhIATqhIAY8HUy0NJmfRLwm2Htt37qc1a637UY8O6PgZUKdBt3uuOZPVHjUhlw43H11DrK6cSAt2/Av7E9rYz3lzpSkEHuwR4xIQwLWuPqfPd4ZP/RRtRxx3TcG+jceY/l58bD6qXeSNat497w5hqGI3EydrAbO9kNw93Y2d7b1Qap7s12lziEwg2Fx8aPnwN/27dF7Wz/aOwV9bQvu4YEl5Opx8bdKZ1Tcan9uJ3fK3Vy1xO1L9063ePp1HWMWqfb+al1OqVzKi513rmd32912pnP2XwS3n9c59BZ7e+or5s7X4NsLmv7M7kh2jS0q32q+vrCO09DPBKHK+FJFdvu5zK1b9uNSAAhIASEgBAQAkJACNQJATHg62Sgpc36JOA3w9pv/dTnrHS/azHg3R8DKxXoNu50xzN7osalMuDG4+qpdZTTiQFvzYD/yPzE0G73FGzfU/mGbDgUgPfPKOx2nzp+5COOqOOO6bg30LnzHsvPjYfVS72RrFtn9kGNyzEMjTPZC4+Ob4NX172sdrTHB9arM9ztvmKxGCQSCdiS+L/qzPYPvX8BNIydUQxL7Yeq43Jy22Cq9/zYeiudf1S9bh1nPRk1685Pjad7PlHXHVXHHU9qXKqOm183T2486o5pbly35lO910mdp//xl39RZ7XPSLfDjnQENmemQyqz0+7HsXq/8cj4Y8O74dBIGt4J/0DtbP/06dOGxabWqVunpUEJIgSEgBAQAkJACAiBOiAgBnwdDLK0WL8E/GZY+62f+p2Z7nYuBry7/K1m123c6Y5n9kWNS+XAjcfVU+sopxMDnmfA3/bkPujsycLuXnwX1HGHR2EgDeps93JnZ3PnHTY/uDf6defnxsPq1X3DmRrP7IOqH9EwzKfhozM3q53sfZ3tynA3drgP9m2zu2whEh9X2NXeUtjZ3jT0te/Fv1Oxq72DjsrJbBwbd6d0TsWl9uN2fq/UKQb8Mi3ruPRCg40/dR1Tddz8bq8Pbl8YT24/XL3u/NR4XqmzdDwfyj6qHhk/c8quws72oTPbM7mM7c/ksQ3jC7vax0yDycbX0dPgD+v+S8W9IqdnPVPnJ1Vnu2kJIASEgBAQAkJACAiBOiEgBnydDLS0WZ8E/GZY+62f+pyV7nctBrz7Y2ClAsw4NGO6pePmpzKg9uNUfqxOcz29npqppJcubsTeor6P9cW9kYvFKy0K01PzU3Q79mZhdUcKXuoYgD19lZ8xb5jtxk534xHzh4wKoZy4466rby5P3XWa8TD+1BvJunVmfdS4q59/DHJ9m2Ds3pvUWe07k4dBJLmOtJYwkWGyx/JbIR6PQ1vip2pn+yVnHjvi26rNk8uJOu5O6ZyKi3EvHSyq3i2d25zEgNdj2HHnHfV6R9Vx87s977h96V6fbvdP7Ud3ndQnD1DHZzAzoAz2/15zi9rZPjb9LuxMR6A3F8I+btHvBwNBmBJJqrPa3wt/Ue1ov+LUGdAYbT7ovdR63dKhzYpACAgBISAEhIAQEAJCQBEQA14mghDwMQG/GdZ+68fHU6+mWxMDvqaHp2xxmHFovtEtHTc/dRSo/TiVH6vTXE8b+gsGPLZTm1on90aubk7U/OV0uTwUz3XfuC2NYYR5RxRM91lTosO01L506ah9lzakKz91fpg6rF63b0yX5n8s97gy1hdP3qR2tKs/nW2QTu1G5wgmiDZOgqZhu9pnq93tgWBE2yO2dfM0e6LGpY67Uzqn4mLzuHTsqXq3dG5zEgNeDHhjDpZ7kodT89Pt65hTfem+juiuk8p9JF0ysx3mH/1ecTe7Ybzv6rH/lBmjx8NGTVE72tXO9tHT4JlND0M0HEV3tHM/F+30P9LP7dR42M8k8n0hIASEgBAQAkJACAiBAgEx4GUmCAEfE/CKYd275kI1Ck3zH6o4Gl7px8dTyhetiQHv7DAuXZNUCZbMT2hN5JbBR81rNsvVY5C48bh6LD/2fTHghz+C/pQZMXipI6XM91Q6XxHflJZwcbd7Uzw4opY6nrp01BvtpcXqys9dR1i91BvJunVGH/17NsLvV34L4sldcEz/q5BMJmFgYABbUuj3g6EYxGMhdVb75sTX1Y72fzh9IUQbDi37XoyT+UZM5wQnIzc1LrVOp3ROxcW4lw4sVe+Wzm1OYsCLAW/MQTHgn1VLsdwvRmLXB+p1mapz6jpGyd+T2gu3P3+d2tE+ZfANtaN9a6YJcvlB9DMXE4RDEXVW+7zwNpgYTsPrkduhITwFPnHa6GFvpdR54Buoerd0GBf5vhAQAkJACAgBISAEhECBgBjwMhOEgI8JeMWwptZJ1fl4SKU1DQTEgNcAsUIIqhHHrYIa1y2d2Q81P7V/bjyunlpHOZ0Y8POhPzsK7ut5RJ3t3jdQ+RHzwaBxpnsYLlvc+P/ZexMwuao67/9XW1dVL0l3OjvpJKTDEpKwJSEqi6LCKIiCgq+oOCLyOvKKMzj611H0D85/cEZnkBlc5gUcWXSUXQiO7LIjJGFLOpCQBLJvnaSTXqqqby3/55zqW+mudNX5nq5z+/St+tXz5GmS/t7f8jnn3tvcb597aM6UiBI/Op6mdKoH8qUKNpVf9zxS1TsaD6aD6U766FEb5f7s7op28TXj9CnHVyWIjZ9T2J+9oXWBXOFeP+E4eEW7G1/FCdWZ5unmReOidXql8youOj628/ulTjbg2YAX5wob8LVnwKdzAbo7fSv1OVto1pSd+b3aD2ymA4nK3zITDESpIdJGC2ccObCqfaZc4X7bin+Tl2ZTe7Xr3hfR+6dpnernF/4+E2ACTIAJMAEmwASYQJ4AG/A8E5hAFRPwi2GN1onqqnhIuTUDBNiANwCxTAjUiNOtAo1rS+f2g+ZH+9eNp6tH6yilq2UD/s2t/fTCXx6g17vPVGI8alpEvmJ+/Y4MBQLmXtWvO+9U80PXYDOdXzeeql6jD5xzWbrl8a/KFe2L+l6UK9r3J8dRqH+rcvxVgkC4kYL1c2lCNL9X+yvxX1E6Pp8u/sD0YQ9V9V18EKpX6YzyHFQkGtc9RFWnVzqv4qL92M7vlzrZgGcDXpwrbMAPb8Cb3jNd9/qNXsdUcff07JDm+v1v/FqubI85e2h3Wv2Ljar7sfj+lKYjqC/dQ7FIjP4q3EFTwg69GH5SHlr8RgFVnW4+VKerR+Oa1iEcWcMEmAATYAJMgAkwASbABjzPASZQ1QT8YlijdaK6qh5Ubq5iAmzAV4ywbACVwTfS7GhcWzq3LzQ/ykE3nq4eraOUrtYMeLHKfcWGlHzF/J6DmbL4xtcHpem+pD1G01pCUqs7PqjelE7XYNOd96bqdPOq6h3pA+f/6f8dRZIdtGTq23KP9vzK9tWUy5Ufc+R8SseOpekzTyCxol3s0d7YupA61u+Xhx7V97/lV1PGEcoJ1Y2Up6ofNC5ap1c6r+Kq5nHxvEL1tnS2ObEBzwa8yesoeh7Zvo6h5x1ap2md7nXMzX9h+k+004nQ4+lvyZXtDfXb5Z7tyXR+y6tKPpHgeGqfNDu/or15ZmG/9kioDt4axStOpuOajlcJdz6WCTABJsAEmAATYAK1RIBXwNfSaHOvNUfAL4Y1Wieqq7mB5oa1CLABr4VLW4wabLqB0bi2dG4/aH60f914unq0jlK6WjHg580IS9O9Y4t6v9DjZ9VJ0/2EWXWHYdMdH1RvSocaDcWNqfIffP498pBl2Sfk11J70uqeR6p6VQ+cs+k++er4ZS/9f3Jl++y+N+XK9nQ6XempIfdk3xeup2R8Mi2K7ZR7tj8Zf55ygehh/XtlGLpNqDihOhVPNw6qG6neVD9o38WToVbzo33rckXjojqvzic0P6ozzQk971Cd7rxH46I63fymeerG0+0LnSeoDq0XrdO0TnW9v/i0mFzRLsx18er4F999XK5sdzJOxfdjsU97OBSWe7WfFnqHpkQceiN8F9WFmkv+PGK6fzSeipPXK/B166x4cDgAE2ACTIAJMAEmwASqnAAb8FU+wNxebRPwi2GN1onqanvUuXsVATbgVYQq+77KiBtpdDSuLZ3bF5of5aAbT1eP1lFKV80G/PbUXLqv+//S3u4MOZlcWVTxuoDc2/3LH2qiloZgSa3u+KB6UzrdB/3ovNeNi/ajijv4QXIqlaJnE9+jcGINtTe+JVe09+1/q9JTgHKBMDVNOn5gr/YF1NC6UK5sjzZMh1fQeWUYooYMqkMfzKM6XaMBrdMrnVdxVfO4eJKiels625y8Op9M8zTNCT3vUJ3uvEPjojrd/KZ56sbT7cvWfELrNK0bfL130v30vv7naFc6Qiudj1Jfeotc3W7iEwtPofpwGy1tn1NY0T513Az4fqx7X/KSk6jF1N7yXtVpYsw4BhNgAkyACTABJsAEqpkAG/DVPLrcW80T8IthjdaJ6mp+4BlAWQJswHs7QVDjTLcKNK4tndsPmh/tXzeerl5Vx7KV+Vd8nrcoPqy02gz4/nROrnT/yysv0abk/LJ4ggGiE5sepROanqQ18X+XWlMru3tWfkrGe6DvdqNxVfMDNQSKwZiOq4rn5h+u3nRyH/UMvDL+pY7/olhiDzUltlMmU/nr45268ZSsn0xHxbrlXu0vx+8kJz6/4hV0XhmG5TgNN7lV4+/VA3w0rul+dOPp6lU8dePp6k3nR+PZrtOr8wntH9WZ5oSeR6iu+Bqh6guNi+p085vmqRtPty9TPN060fyjqevr75Wr2fN/Nsuv7+5dS5ls5ffjxug4abB39u2QK9vPD62kqRGHHgk8PezPTWjftnnazq/LSfX/Efx9JsAEmAATYAJMgAnUOgE24DVmwOrVq+nBBx+kjRs30ne/+12aM2fOYUc///zzdPvtt9P69evl94LBIJ177rl0+eWXU0NDg0Y2ljKBygn4xbBG60R1lZPjCNVMgA14b0cXNc50q0Dj2tK5/aD50f514+nqVXWo4lWLAf/2Dkca78s3JCmTLU/lyMlh+Yr5xe1R6v/LYilW7XGtOz9UD+aLK1SNE5pfN69XcdF+dj16HCWTSXoj8SmKJDqoOfcmJQ++q5rWyu/ngo3SWJ89R+zVnl/RLr7+35U3yGNVK9LcBOiDbK8MQ7cOdFxVOrQfVKfLyXQ/uvF09SqeuvF09abzo/Fs1+nV+YT2j+pMc0LPO1RXfKFU9YXGRXW6+U3z1I2n25cpnrrXUbROXd3ZqUflivbnnEupN72VgqGttLd3t/J+qxKIdwpNjfSTE/mgXNn+sROPksZ7c32rPFS3TtP372rLj/ajGjf+PhNgAkyACTABJsAEmECeABvwwEwQ+0B+73vfoxUrVhTU1113HS1durTw91wuRz/60Y/oiSfye1sWf0KhEP3yl7+k9vZ2ICNLmIAZAn4xrNE6UZ0ZehylWgmwAe/tyKLGmW4VaFxbOrcfND/av248Xb2qDlU8PxvwYrV728SQNN137C+/GqshGqQl7VFpus+cGC5gUz1AL+ar4unqvYqryq+bF533aNxSK//7e3fIvdp75cr2/Ffx91y28r1h61uOoZ0UlHu1vye2Re7V/mj0JdnaSPdadbmgD7K9Mgx155NqnNB+UJ0uJ9P96MbT1at46sbT1ZvOj8azXadX5xPaP6ozzQk971Bd8f1L1RcaF9Xp5jfNUzce2tdvX7lRhj6v91b5tdQv8KHxdK+jaNxSunMWJYasan9j20tyr/Ycld+qR/Xzpvh+a8MUmj5+Jk1vnkWrd74sV7ZfHso/X6uUE9r3aPMs9eYktF5bOmQ8WcMEmAATYAJMgAkwASbABrxyDgjz/Utf+hJt27ZtiLbYgF+2bBndcEN+VUypjzDhf/Ob39DkyZOVeVnABEwQ8IthjdaJ6kyw4xjVS4ANeG/HVmXwjTQ7GteWzu0LzY9y0I2nq1fVoYrnRwP+jU39dN/LvbSvR/0K1Ob6EE1sCtHXzxk3LCqVIVF8kIqnq/cqriq/bl503qNxDzxzMiUSCXox8bcUSayhtthb0mzv792pmqrK74fDYeqNv0+ubF+08OTCqvZQpN76CjqvDEPd+aQaJ9MP+t360Lim+9GNp6tX8dSNp6s3nR+NZ7tOr84ntH9UZ5oTeh6huuKLqqovNC6q081vmqduPLQv0zrd6yia/z+eu1oa6yf1L6edToTWpJdQr7OV0tlu5f1WJQgFQzQz3EdTIg7tDl9J9ZE2+uIZx1A8cuiNkWidpnVe8UTrtJ1ft07VWPP3mQATYAJMgAkwASZQ6wR4BbxiBohV6/fcc89hqh/+8Id06qmnyn/v6emhz3zmM/KBoepz+umn0zXXXKOS8feZgBECfjGs0TpRnRF4HKRqCXhlwLsrNxsX3Vu17JDGVAYfEmM4DRrXls6tGc2PctCNp6tX1aGK5xcDfmdXRq50F6+Z7+ot/455YbgfH7mNTmh6gl6I/F4iKrVCSWVIFPNV8XT1XsVV5dfNi8774eImD76TX9U+eGX7vjWqKan+fiBIjQOvjX+9Zwel4pPp3OgqqqurG7Mr6LwyDHXnk2r80QfzqM6tT1evqtN038WTrlbzo317xR/N79X5hOZHdaY5oecRqtOd92hcVKeb3zRP3XhoX6Z1utfR4fL3pbfRorm7aXtXfp928WdPT+W/+BagAE1vnilfGe/+eWz9PRQJ1Sm3cjHNCY1ngudwPzf6Jb9uneofyljBBJgAE2ACTIAJMIHaJsAGfJnxH85YF6vYL7vsMvrwhz9Mra35faeKV78Lzbe//W06/vjj5fd++9vfFrKI7/3ud78rHFvb04+795qAXwxrtE5U5zVXju9vAl4Z8Dw/8/NCZfCNdPagcW3p3L7Q/CgH3Xi6elUdqnhj2YDP5oiWr8+b7ut2qF9VvmhO/hXz82fUEWqgoDrd+eFVXNV46uZF+kr3H6DdT5xCiUSS3kr+FYUTHdTgrKF0qks1/ZTfF6Z6LBaj7fHL5Mr2s963WK5sDwTErrHm94bVfTCN6r0yDF2A6LiqdGg/qM6tT1evqtN038UTsVbzo317xR/N79X5hOZHdaY5oecRqtOd92hcVKeb3zRP3XhoX6Z1OtfRA4l99J8v/KNc2T7DWS9Xtu9I11M2l1beb1WC5lBGrmjvCV8kV7RfeEp+r/bgwP1Yp04/3b9tjudY4KSaF/x9JsAEmAATYAJMgAnUOgE24MvMgPvvv59+9rOfFRTjxo2jX//619Tc3Fz4N7H3+xVXXEHr1q0r/Nu///u/04IFCwp/v+WWW6Tp7n6uvvpqOvPMM2t97nH/o0DAL4YgWieqGwW0nMLHBKrdgF+2Mv82lvMWxa2MksrgG2lRaFxbOrcvND/KQTeerl5VhyreWDTg39ntSNNd/Ek55fckbWsNF/Z2b4zlTVvxQQ0UVKc7P7yKqxpP3bzFfV0wfzP1DNqnvbdzNSUObFBNM+X3g+F6apy4kBpaFxReHS/+nljxEXnsaO0Niz5odxtC9V4ZhqbnM9oPqtPlZLof3Xi6evR8QnW28/ulTq/OJ7R/VGd6PNHzDtUVX5hVfaFxUZ1uftM8deOhfZnWDXcddXIBusf5L+pNb6GZk3cOrGrfTN3Jyn/xLRaJD1nR/tKWJ+Re7ZfSw2Xvx7rXe9Oc0Hi267SdX5eT8gc4FjABJsAEmAATYAJMoMYJsAFfZgLceeeddNNNNxUUwoyfN2/ekCP27t1Ln//856m/v1/+u1j1fv3111MgECjourq66OKLLy5ozj//fLryyitrfOpx+6NBwC+GNVonqhsNtpzDvwSq3YBXGWxej5xX+dG4tnQuVzQ/Og668XT1qjpU8caKAX/bUz3U2Z2hLOVoS2f5lVzRcIDGN+T3dv+bs5qGRaAyGtyDUJ3u/PAqrmo80bz9fbuod+/qwuvjN73zOkWSHRTIJlVTSvn9aDRKXfGzKR2fT+85aRE1TFxA9S3Hjmic0AfJpnVusWhcrwxD3XmqGn+0H1Sny8l0P7rxdPUqnrrxdPWm86PxbNfp1fmE9o/qTHNCzztUV3zRVfWFxkV1uvlN89SNh/ZlWrerexttP7CZHlh1KyWdJEWdvdSZDivvtYhAGOvHhPfRf3qZxwAAIABJREFU1LBDmyPXUn24jS4788ghh6L96F7v0bimdbbrtJ0f5YnMH9YwASbABJgAE2ACTIAJELEBX2IWiJXtYp/3Z555RipmzZpFYiV7MHhodZT49xUrVsjXzbuf73znO3TWWWcNiSpiXXXVVbRq1Sr57xdccAF97Wtf4/nHBDwn4BfDGq0T1XkOlhP4mgAb8N4On8rgG2l2NK4tndsXmh/loBtPV6+qQxXPtgG/Zmu/XOm+cmNK1QodPS0iXzG/pD1Gv3++V+or3dtdZUgUF6Xi6eq9iqvKX5z3s6dGqXfvqvxe7XJl+2r5NdWzTclbJQjHWgp7tTcM7NmeXXsFie2aSq1oL46p4oQ+SDatc+tE43plGOrOp9HmqcvJdD+68XT1Kp668XT1pvOj8WzX6dX5hPaP6kxzQq83qM729VY3v2meuvFQriPV3ZddRn3OVpo3c1dhRfv2rk3Un1H//KO6H9eFWqh90uz8yvaBPdsf6LhVLir5QvaP8vBK3zSje70fKSe/1+k3Tqq5xd9nAkyACTABJsAEmECtE2ADvsQMKDbNxR6TYj/3cHjobxP/8pe/pHvuuUdGEQ8Mb731Vpo+ffqQqCLWN7/5TXrttdfkv7MBX+un3ej17xfDGq0T1Y0eYc7kRwJswHs7aiqDb6TZ0bi2dG5faH6Ug248Xb2qDlU8Gwa8WOnuvmK+82CmbAvN9UFaMjdKi+fEaFpLqKBV9YUaKKhOd354Fbdc38nuzbTn6Q9SIpGg9cnTKJLokH9MfOLxuNyrfVP8b+Ve7eeesZhi42YfFlq3b5XeLw/wvTIMXcAqTqjONE83LxoXrdMrnVdx0fGxnd8vdXp1PqH9ozrT44meR6iu+AKt6guNi+p085vmqRsP7UulS2cd2t61me5YcQMl00lq7d9Cu9IROpg59DPMSO/LdeEohYIh+cr408Ib5cr21yP3UCQ47rBfSFTVOdLrt+m4puPp9lVt+dF+RjoH+TgmwASYABNgAkyACdQaATbgS4y4MM2/973v0UsvvSQVs2fPpptvvnnICnih+eu//mvati2/CkjsDS9eW19s0hfvE88GfK2dZvb69YthjdaJ6uwR58x+IMAG/NBRMr1nvMrYHOkcQePa0rl9oflRDrrxdPWqOlTxRtOAF6vchfEuVr2rPifMqqPF7TESX4f7qPpSGQ1uTFSnOz9Mx+1Z+SlZwgN9t1Mg20sfO3rDwF7t+RXtvZ2ryEnuVWFVfr+uYdrAXu0Lh+zV3v38e+SxqpXtun2r9OiDZNM6FxQa1yvDUHeejjZPXU6m+9GNp6tX8dSNp6s3nR+NZ7tOr84ntH9UZ5oTer1BdcUXfFVfaFxUp5vfFk/d69jg/vemw/RQ+sdyZfvE5h1yZfvOg1uU91pEEA9Po/pIG72nfU5hz/bJTdMJ5W9aVwmncj8/VFudfuOEzEXWMAEmwASYABNgAkyglgmwAV9m9AfvAS9Wt//+97+nCRMmFI7YvHkzXXrppYW/f+hDH6Lvfve7h0XcvXu33Cc+k8mv0mIDvpZPudHt3S+GNVonqhtdypzNbwTYgB86YiojUnd8Tcdz86Nxbel060S5ov3Yyu+1Af/71FNyb/eeZFb+KfeJ1wXpwwvjtKQ9Ss0NQ7cMKj5OxVVlNLjxUJ3u+JiK27d/nTTY971ypVzZ3pmYSOHUenT6ldQFQ1ESr42vy7xDYnX7a/FfUDo2nz7zwTnDHoP2g+pQ/qYfzKPx3PpQvVeGIcoJ1aH9oDpdTmidXum8imt63td6nV6dT+g4oTrT44Sed6iu+GKu6guNi+p089viiVzHelPdA6+N30SPrr2XUk6Ssk4PpXLlf1ZBbtZNsWZpsO/p3SZXtn8yvJKmhB16OPC0PLx4qx2Uv2kdwmlwv6bzo/Fs12k7vy4nZI6yhgkwASbABJgAE2ACtUyADfgyo3///ffTz372s4LitNNOo2uuuUbuhSVWtf/DP/wDLV++vPD973//+/SBD3zgsIjXX389/fGP+b2zxEfsLX/qqafW8rzj3keJgF8Ma7ROVDdKeDmNTwmwAT904FRGpO4wo/F0V96jcW3pXE5ofpSrbjxdfak6Bq+YFppSe6V7YcCnnBw9+8g19Fr3B2lzcn5ZVKEgyZXuB/tyNC4eLFlncRAVJ5XR4MZDdbrzQzfu7/68Wb4u/r3T36aevavlinZhvGec/F73lXxi444cuqp94kJqmHCcDInWaVqH8kcfJJvWufWhcb0yDFFOqA7tB9XpckLr9ErnVVz0/LCd3y91mj6ffvvKjRL9eb23yq+j/SYPdNzR8w7VFd83VOOPxkV1utcHNK5p3eA6c5Sjs1OP0c50HT3vfIH60luJgltpf19nJbdheWwwEKH68AxaMOPIwop2YbyPj7fI75vuy3Q8P46nqPkL2fxzvEr3lkd5+o1TxRObAzABJsAEmAATYAJMoMoJsAFfZoC7urro4osvpv7+Q686bWtrowsvvJD+9Kc/0VtvvVU4OhKJ0F133UXjxo0r/Fs6nSaxR/wf/vCHsroqn2PcnkUCfjGs0TpRnUXknNoHBNiAHzpIKiNSd0jReKjOzY/qbel060S5ov2Yzq960O7mM2nAr9vh0IoN4jXzScqUX+xOcyZHaHF7VK52j0YCZJoT2j+q0x2fknFzuYFXx+cNdmG0C8M91b0ZnVIldeG68RSry1A8HqO3Y9+Te7Vf8MElFI42lzwG7d+0zi1IFRd94G1a59aHxjVtGBYPmIqTLZ66nNA6vdJ5FRcdH9v5/VKn6fMJPY91x0dXr+KP1onqdK8jaFxUp3t9QOOa0u3t3V1Y1b79wGZatf1lubLdxGdS4zRKZvrkivazQ2toSsShl8JPyNClfiHSVF9ecfcqrum+bddpOz/K08Q85xhMgAkwASbABJgAE6gFAmzAK0ZZGOj33HOPci4Mfq28WB3/05/+dMiqdzfAJz7xCfr617+ujMcCJmCCgF8Ma7ROVGeCHceoXgJswA8dW13jUjUz0Hiozs2H6m3pdOtUcRxpPLR/VX7Vg373+EoN+HMXxfOm+/ok7ejKb9VT6tMYCxZM97bW8BCZbt8qPdo/qtMdTxHXcRx6KvFDCic66OimtQXDPZcrz0k1tuL79RPmUWProX3aGyYuoPj4dnhFu5sD7d+0Ds2PPkg2rXPrQ+OaNgyL54Ap/mg/qE6XEzruXum8iouOj+38fqnT9PmkO59tcULrRHW61xE0LqrTvT6gcXV1F6X/RLvSEXrM+Tb1pbdQY/12abz39Vf+hpn6YJYikQVyZfuZ8+bS9OZZNH38TIqG4/CK9rHCSbVSnOv8gURQbZyQnzlZwwSYABNgAkyACTCBWibABrxi9MUq9i996Uu0bdu2ksq6ujq677775B6Y4iMM+KuuuopWrVo15Bihu/fee6m+vr6W5xz3PooE/GJYo3WiulFEzKl8SIAN+KGDpjIidYcYjYfq3Pyo3pZOt06UK9qP6fyogTBSA/7Ghw/S3u4M7etRm8nN9SH6xJJ6WjQnWhKbaU5o/6iu3Phk0wnqGXhlfP7V8aupe8fTJH4GrfRTVz9Z7tUeSa2SP6euiN9OTmw+ffb9rcOG1u0H1ZvWucWr4uoaLaoH42g8tz5Ub9owLB5cFSdbPHU5oXV6pfMqLjo+tvP7pU7T5xN6HuuOj65exR+tE9XpXkfQuKhO9/qAxi2nE8a6/NO1mZ5/51FKpZPkpA+9DXGk9+RgIETTm2fKV8e/u3+tXNn+udDzND6UqfjV5jY4DeaAcuc62YAf6fnDxzEBJsAEmAATYAJMwM8E2IAHRk88AL322mvphRdeOEwtXj1/00030cyZMwvfEwb8N7/5TXrttdcK/xYKhejGG2+kY445BsjIEiZghoBfDGu0TlRnhh5HqVYCbMAPHVld41I1L9B4qM7Nh+pt6XTr/N3z+ZVTF5/aUBYp2o9u/mUrE/KQ8xblf3mw+KN60O/qdQx4scJ9xYYkLd+Qoq7e8u+YnxDZTic2PUF7my6nWCSg3NvdNCe0f1Tn8rrz8VVyr/ZFk8Ve7fnXyPftO7Slker8KvX9XCBM6fh8apt1AjW0LqAGsU9760KKNh4hD0HrRHVuHajetA7NjxoDpnVufWhc04bhSM9n1Tih/aA6XU7ouHul8yquirtX4+lVP17FRTmZPp905zNap2lOaJ2oTnfeoXFRne71AY0rdE7GodP6n6FdToRWOB+TK9sT6a2UNfCGmZZQmqZGHOoOf4bqI2100dKjpPHuVT9exdXhKWpQ/QIb18kG/Eh/xuXjmAATYAJMgAkwASbgZwJswGuM3urVq+npp5+mRCJB0WiUFi5cSGeccQYFg8EhUYQBf9lll9GmTZvkvy9dupT+/u//nlpbh19tpFECS5mAFgG/GNZonahOCxKLa44AG/BDh1zXuFRNGDQeqnPzoXpbOtt1ms6PGggqA17s5e6a7mKPd9VHrHIX+7rPeOe9UrqMnpFfS+15qts3qkf7L6VLp/YPWtW+WhrtYpV7pv+gCoHy+7GmmQWDXRjt4lXyf3hzTllOlfZTqijTcdF4bj0qvWkDAY3n1ofqTRuGxeOl4mSLpy4ntE6vdF7FRcfHdn6/1Gn6fELPY93x0dWr+KN1ojrd6wgaF9XpXh+Gi5vJJem04/aQ2KPdXd2+sfMtymQrf8NMfV2jfF28MNfFnxc3PyZXtl9KD5f9+QXtH9WZ4DTcz1loflTHdbIBr/wBlwVMgAkwASbABJgAE6hCAmzAezSou3fvph07dsiV8S0tLR5l4bBMoDwBvxjWaJ2ojucFEyhHgA34oXRUhnXPyk/JAxoX3QtNLFU8Nwiq09WjcU3rbNdpOr/qQb+br5QB/85uR650F39STq7s3BH7uQvTfXF7lMQ+7+KD5tftG9Wj+YUumUzSc4n/R65sn13/FonXyCcPvgudL+VE4hc8k/HF5MTn04kLTpIr2oXhHokd+oVO9/x8oO92GarULyro9CPioL/4YDouGs/lptKjxoBpnVsfGte0YVg8r1ScbPHU5YTW6ZXOq7jo+NjO75c6TZ9P6HmsOz66ehV/tE5Up3sdQeOiOt3rw7899W1KpRN0TP9q2ulEaGN6NiXTuyq+F4sAYkV7Ovx+aoi00UdPmEtHjJ9FExomD4mN9mVap8vJdH40HtfJBryRk5GDMAEmwASYABNgAkzAZwTYgPfZgHG5TECHgF8Ma7ROVKfDiLW1R4AN+KFjrjKidc87VTw3O6rT1aNxTets12k6v+pBv5tvsAGfzuRo1qSQNN237C2/uiwUDNDEphB99rQGOnJy5LALEZpft29UP1z+/t4dhZXsYp92YbT37HmFxJuPKv3UtxxdMNiF0U7v/kC+bUllhKOcTOvcfk3HReOh+VFjwLRO12gwbRgWz0eUq0pnmxM67l7pvIqr4u7VeHrVj1dxUU6mzyd03uv2ratX9Y/Wiep05x0aF9WVuo7em3mA+tJb6di2XYVV7WLP9nRW/ZYd1b26pX5iYUV7x+7lckX7l0NPkvjVQNX9GO3LtE73fmM6PxqP62QDXnX+8feZABNgAkyACTABJlCNBNiAr8ZR5Z6YwAABXePMFji0TlRnqw/O6w8CbMAPHSeVEa173qniudlRna4ejWtaZ7tO0/lVD/rdfOJ82tYdp1c7p9He7ozyInD0tIhc7f72jgwFApWv2NbtG9FnM/20+/ET5JZDHYmPUyTZQU2ZN0kY8JV+suFWuaK9vV3s1Z5f0S6+hiINQ0Kj/G3p3GLHen7UGDCt0zUaTBuGxfPU1DjZ5uSXeedVnV7FNTU/vJp3un2bPp/Qea9bp65eNU5onahOdzzRuKiuP5MiYaz/ZuW/U8pJ0gRnq1zZ3pMNVXorpmAgSG2RBE0JO7Qn8n/kyvYvnH4MNdQ1FWKjdepe79G4qM52fq4TM9arlVPFJyMHYAJMgAkwASbABJhAlRNgA77KB5jbq20CusaZLVponajOVh+c1x8E2IAfOk4qI1r3vFPFc7OjOl09Gte0znadpvOrHvR3dmdo+foUPbfmIHX3h8ue/M0NwYFXzMdoWnP+wbmKvyp/cUJVvFL6T52wO7+SfWBFu9irvXdvh4GLWUCa640DBnt+r/YFdM9r+dfHq/a0R/u3pXMBjfX86ANv0zpdQ8S0YVg8gU2Nk21Ofpl3XtXpVVxT88Oreafbt+nzCZ33unXq6lXjhNaJ6nTHE407nC6R3kGLjxJ7tW+i7V2b5J7tu7q3GbgXE00b10bTm8U+7fn92h9ffz/VhevoC9k/yvilVraj/ehe79G4qM52fq6TDXgjJyoHYQJMgAkwASbABJhAlRKoWQO+r6+PnnzySRL7awbEEqxR+jiOQ2eccQY1NzePUkZOU8sEdI0zW6zQOlGdrT44rz8IsAE/dJxUxqXueaeK52ZHdbp6NK5pne06Tecv9aB/5cb8vu5rtvYrT/gTZtXRkvYYHT+r7jCtir/KaCgOqIqX7j8ojXZpsHeuoo0bX5d7tgczXco+VIJIJELd8Q9QOj6flpx4cmFleyBw+Co9VZ1uLrR/WzrbdaL5UWPAtM6tD41r2jAsnrOm5gnaD6rT5YSOu1c6r+Ki42M7v1/qNH0+6c5nW5zQOlGd7vmJxO1OHqBfvHCtXNHe1v827UpHaJvTRNlcSnWrVX4/HIrIV8afHN4uV7avi/yCGsJt9Pkzxg85FqlTHIDqvODkp/x+4eSXOm3PJ11OyhOTBUyACTABJsAEmAATqHECNWvAd3R00Ne//nUrw//DH/6QTj31VCu5OWltEdA1zmzRQetEdbb64Lz+IMAG/NBxUhmCuuedKp6bHdXp6tG4pnW26zSdf7CB0JvK0sRxQbniXfx3uc+0lpA03Re3R6m5XuyaOvxHxV/XwBgcr2/fW4P2as8b7okDGyq+QAXDcWmu51e1L5Ar3HPrv0HhcFi5N6zu+KD929K5/Yz1/OiDZNM6lw8a17RhWDzZTY0T2g+q0+Xkl3nnVZ1exTU1P7yad7p9mz6fdOczylO3L1VctE5Up3t+Do6byQXorvSt1OdsoVlTdsoV7WJ1+4HEvsrvxYEo1Udm0PEz5hRWtYuV7bet/DcZ29TK9tHgJOr1+wp8v3DyS52VnHcm5pMup4pPaA7ABJgAE2ACTIAJMIEqJ1CzBvzatWvpiiuusDK81113HS1dutRKbk5aWwR0jTNbdNA6UZ2tPjivPwiwAT90nFAjdNzpK6EBVsVzg6A6XT0a17TOdp2m8+95+jR6vftD9Ofuv6XuZHnTPRjIUWtTmCY2hemrZx/aP7XchFHxVxkNInZ/3+7CivY3Ol6lcLKDYqk1lE0noLlaThSNRikej9OW2N+QEz+OPnLaEqqfcOxhhyB1Dj5I1berRePa0tmuE82PPkg2rXPrQ+OaNgyLJ6qpeYL2g+p0OaHj7pXOq7jo+NjO75c6TZ9PuvPZFie0TlSHnp97eoTBvonuf+PXcmV7zNlDu9ORiu/DIsCUpiOoL91DsUiMzg530NSwQy+Gn5Sxi7dyQfsyrUM5eaXzKm61cUL7sc3Tdn5dTkZOdA7CBJgAE2ACTIAJMIEqJlCzBjyvgK/iWc2tFQj4xbBG60R1PAWYQDkCbMAPpaMyBHXPO1U8Nzuq09WjcU3rbNdpKv+6HY58xfzyt3spS4e/Qn3w7JkzOUKTI7uovaWH1iePGfaBeKlzUcV/iIGRy9An5m0c2Ks9v6K9d+9qSvVsrfhiF4625Pdqb11IDRMXFFa49750poxdamWam1jXaFH1rRsXzW9aZ7tOND/6INm0TvcBumnDsPjEMDX+tjmh4+6Vzqu46PjYzu+XOk2fT+i81x0fXb2KP1onqiu+jl2Y/hPtdCL0ePpbcmV7Q/12abwnncp/6S0SHE9zJs0+tKJ9YM/2ulAUfhU82pdpne71vtryo/3Y5uSXOv3GqeIfxDkAE2ACTIAJMAEmwASqnEDNGvD79u2jm2++Wa5uKvcR+3rec889QyQzZ86kk046STk1nn32WRJ53E8oFKIf/OAHdNxxx9GECROUx7OACVRKQNc4qzTfSI9H60R1I62Dj6sNAmzADx1nlSGoe96p4rnZUZ2uHo1rWme7zkryd/Vm86b7hiTt7MqUvRA0xoK0pD0qXzHf1hom93x6qy+/Orx4RVqpYKX4p7o3U8/eVbRvxVcokUjQrsR0uVc7Ua7iC1RD63yKBg9QvH48vRH+f8mJz6fPfOi4YeOqjA73IFSnOz5oXFs63f5N14nmRx+4m9a59aFxTRuGxZPaFH+0H1Snywkdd690XsVFx8d2fr/Uafp80p3Ppjmh+U3psrmsNNa3d22Sr45/8d3H5Mp2J+NUfB8OByNy2xaxV/upoXdoasShN8J3UV2oueTPD6b60r3eoHm9iuuX/FznD+QUMLX1ge35pDueFV8UOAATYAJMgAkwASbABKqcQM0a8Oi4vvjii3T11VcX5J/85Cflq+sDgYAyRC6XI/G6+SefzL8mTXz++Z//mZYsWaI8lgVMwAQBXePMRM6RxEDrRHUjqYGPqR0CbMAPHWuVEa173qniudlRna4ejWtaZ7vOkeTf15OheJTojU39ygvA/Bl10nRfNCc6RDtSA/6/n94tjfXTZqyXhru7qt1JdCprUQnqGqbJPdrze7WLle35r8FQHaHGiGmd7viYzm86ntuP6bhoPDQ/+iDZtM6tD41r2jAsPkdQriod2g+q0+WEjrtXOq/iqrh7NZ5e9eNVXJST6fNJdz6jdaKc0Pwj0e3PhGmZ82/Um95Ck1t2FEx3E7/0FgtPofpwGy2dM4emD6xonzquDV7Rrnt9GEn/Ioff92BnTtVlgPttPFU/k/P3mQATYAJMgAkwASZQ6wTYgC8zA3p6eugzn/mMXIElPqeccoo01BHz3Q0rTHhh2K9bt07+U11dHd19993U2NhY63OP+x8FArrG2SiUNGwKtE5UZ6sPzusPAmzADx0nlRGte96p4rnZUZ2uHo1rWme7TjT/jv0ZudL9mTeT1J8uv6q8NbKd4k0z5f7ul31w+J9bEAM+0bWOejpXF/Zr7927ivr2538uquQjDHXXYF978GhyYgvo4x9YTMKAL/VBjRHjuuffI0taln1CflW9KcB4/mcX5fPTM2Xzo3ldvqjetA7N7xdDxrRhWDz/TfE3zdOtE42LjrtXOq/iouNjK/9vX7lRpj6v91boOmKrTjev6fPJq/mJckLzl9MlnN6Cuf7I2rvlivac002JbLCS27A8tjE6jqaNn0mdfTvlXu3nh16hKZF+ejTw9LD3G7Qf3esDGte0znadtvOjPLlO7BcF/Map4gsIB2ACTIAJMAEmwASYQJUTYAO+zAA/88wzdO2110pFMBikW265hWbNmqU9JdauXStNePcjTPylS5dqx+EDmIAuAV3jTDe+KT1aJ6ozVRfHqU4CbMAPHVeVEa173qniudlRna4ejWtaZ7vOcvkzWZKmu3jN/Ns71K+QFavc5ye/RUfXL1catoMN+GB6H330qA3SaO8Z2KddrGzPOD0VX0xi42YP2qt9YGV76/xCXHQ8UaPLls5tyFZ+NK/tOtH8qDFgWufWh8Y1bRgWn3DouKp0aD+oTpcTOu5e6byKq+Lu1Xii/eiOJxrXK53p80m3f9PjieZ3dWenHqVd6Qg953xJrmwPhrbS3t7dFd+HhVUvXhnvhM+k+kgbnXviXJo+fha11E+UsXXrVL2yW/f6YDo/Gs92nbbz+4WTX+r023hWfGHhAEyACTABJsAEmAATqHICbMCXGeBf/epX9N///d9SMW3aNLrttttI7OOu+0kmk3TRRRdRX1+fPPSSSy6hL37xi7phWM8EtAnoGmfaCQwdgNaJ6gyVxWGqlAAb8EMHVmVc6p53qnhudlSnq0fjmtbZrnO4/Bt3O7R8fYpWbEhRSrHafebEsHzFvNjfvSEaVLyqPUe9navlq+M3rH6Msn3rKdWziUL9Wyq+aoTqxslXx0f611I8HqdX47fIvdov/sARw8buWfkp+e8P9N0uv/LK8oZhOaGGEKpzk6B60zo0P/rA3bTOrQ+Na9owLJ4Epvij/aA6XU7ouHul8youOj628uuOp6063bymzyfd/tHxRN8sUCr/OYsS+b3aD2yWX9/Y9lJ+ZTuVf7sNcqNubZgszXXxZ/Wul+We7ZeH8m9wqfSV7bo8Ub0tne51zHSdtvOj/XCdvAIeufawhgkwASbABJgAE2AC1UaADfgSIypeHX/VVVfRqlWrpGL27Nl08803y5Xwuh/xCvtPf/rTBQP+ggsuoK997Wu6YVjPBLQJ6Bpn2gkMHYDWieoMlcVhqpQAG/BDB1ZlROued6p4bnZUp6tH45rW2a7TzX/bUz3U2Z2hbC5HW/amy57FoSDRe4+OSdP9yMmRIVp33P/H+b3cq/2UqW9Tz97VA3u1r6Jctnxs5PKRjh1N09pOGLJXe3x8uzwUNTBQnVsPqrel4zqxV+WjnFBjwLTOrQ+Na9owLD7/TM1ntB9Up8sJHXevdF7FRcfHVn7d8bRVp5vX9Pmk2z86nmjc/3juammsn9S/nHY5EepIn0K9zhZKZ7uRW21ZTTyYpUh4nlzR/oFj2/Ome/MsikcO/TIXWqdpne71wXR+NJ7tOm3n9wsnv9Tpt/Gs+CLEAZgAE2ACTIAJMAEmUOUE2IAvMcDCgBcm+VtvvSUVYu/2++67T67G0v2wAa9LjPWmCOgaZ6by6sZB60R1uvlZX1sEih/MPl3/nARw3iL96/tgcmNlfqLGslu7Su/2hXJSxUPzFs9K03FNx9Pty3T+jq39cqX7yo0p5Ql99PQIpdMBmtgUos+fkX/Ink0nB706fhUdWP8rEj+/pNOVG+2R+OS8yS7+tC6QXx96aw7lgvGSK9ZRAwPVuVBQvS0d18lCEgymAAAgAElEQVQGvJgDpVaY6s4PXb1q3qMGBqpz69PVq+o03XfxRdVUfnQFtFf5UU6644PG9Upny4DXHc/huCbS2+jkuXvyK9u78qvb9/TsUN7XEYG7on3zgXVyRfvFoRepJZRWXm/Q8Tet070+mM6PxrNdp+38fuHklzr9Np7ItYc1TIAJMAEmwASYABOoZQJswJcZfbHn++9+97uC4kc/+hGdcsop2vPliSeeILHvu/s5//zz6corr9SOwwcwAV0CY8UQVNWN1onqVPn4+7VNQPfBLEprrMxP1Nh1+1LpUaMBjaer09Wr+vEqnldxy/Wz52BGmu5ib3ex6r3cp6UhOPCK+RiND7xL//PMCookO6i9Ya003vv2vYlO9dK6QKiwmv2Q4b6Qoo2Hvz5eNU7ovEN1btGo3paO62QDXswBNuCfkadCqS0lquX81DWEbF0f/FKny0f35zzVfEL7R3WizgOJffSfL/yjXNk+w1lPO50I7Ug3UDbnVHwvHh/K0NSwQz2RC+XK9gtPOVqubA8G8m/y06lTR4/GRXUuCFRvS2e7Ttv5Ue5cJ7+CvuKLGwdgAkyACTABJsAEmIAPCbABX2bQli1bRjfccENBEYlE6I477qBJkybBQ719+3a67LLLqL+/v3DMd77zHTrrrLPgGCxkAiMlMFYMQVX9aJ2oTpWPv1/dBNw9oRsX3Ttso7oPZlFaY2V+qozN4n5UetWDad14rl6V1+u4aH5Up9sXGnc4nVjlLkz3NVsP/WxRap4eN6Wbjml8g45IPyyNdrF3e7r/ADqtS+qiTTOpsXUBdacnU7ChnTYHz5J7tX/u9MaysdE929F5h+rcolC9LR3XyQa8mANswLMBX+5COtrXJ12DzfZ1TPfnPBVPtP/hdNlcP52+oFOuZt8xsF/7tgObqDvZVfF9OBaOy9fFTx8/UxrsL215Uq5sv5QelrEr3avdLbCS/kWM4l+kQePZzu+XOpkTZmzzeHrDqeILGQdgAkyACTABJsAEmECVE2ADvswA7969mz7/+c9TJnNoVVkoFKJvfOMbdPbZZ5fdD168wv6xxx6jf/3Xfz3seLGqvrW1tcqnFrc3FgiMFUNQxQKtE9Wp8vH3q5uAap7oPphFaanyonEq1aHGrptHpVc9mC6uVxUPzet1XL/Vefq86MBq9yT1pnJlp0kTbaV2+gNN676J4rnKXl2bCzaQEz+OZh15IjW2HnqNfCQ+Udbgnk9v9R0r/15qxapbMDqfTOts50f74TrZgBdzgA14NuDLXeTR64kpna5xZfs6pvtznooT2v/1T39brmg/tv8N2pmO0AannRLpyu7BLkthrB8T3kdTwg5tiVxD9eE2uuzMOUOmCVonqnODo3rTOtv50X5s12k7v184+aVOv41npf/fysczASbABJgAE2ACTKDaCbABrxjh66+/nv74xz8epgoGg3TOOefIV9JPmzaNkskkxWIxEqa9+J/+hx56aMiqdzfApz/9afrKV75S7fOK+xsjBMaKIajCgdaJ6lT5+PvVTUA1T3QfzKK0VHmL47grgf9Mv5HfKrUHvWpFf3Fc1Fh2j1PpVQ+mR5pfldfruGh+VIfy1NElnRz94pGD8vXyPcls2akYpH6a6dxDbc7dNCn9HDpth+jizUcVXiEf3HMHxeNxejT6ktSUMtbZgMcMY93zCNXb0rkTZ6znRx+4m9a5fNC4uvcllLvpcUL7QXW6nEz3oxtPV68aJ11OpvOj8fxSp9sPej6he7YX939f9iHqc7bQvJm75B7tcr/2A5uoP50a0b138EF1oRZqnyRWtQ/8aZ5FD3TcSoFAgL6QzT+TqHRlu+54onrTOt3rg+n8aDzbddrO7xdOfqnTb+NZ8UWPAzABJsAEmAATYAJMoMoJsAGvGOB0Ok0XX3wx7du3r+KpcMwxx9CNN95IYhU9f5jAaBDQNQRHo6bhcqB1ojpbfXDesUFANU/QB7O63ajyFsdTPZh39bpxTRvGaJ1uvWh+VOdVXDQ/qjNZ57rtDr28oY9WbOinbC5Qdiq2Zl6imc7d0ngP5/qgaRsOh6k39l75yviTjz+psLI9FDn0+nh03NmAZwNeTDpTK7bReVd8fRwtQ8qrB/i69yXTnGzxdPPqckX7N61DOaE63b7RuKZ1fqnT7Rs9n1R9pbNpaazfseIGubJ9Qv8W2pWO0MFM5f8vXxeKymcCYmX7aeGNcs/21yN3UyQ4fsSvbFf1M9LzzXRcNJ5uvWhc0zrbddrOj/LkOrFXwPuNE/Q/HixiAkyACTABJsAEmEANE2ADHhj83t5euuaaa+iVV14B1MNLxJ7v3/rWt9h8HzFBPnAkBHSNu5HkMHEMWieqM1ETx/AvAdU8QR/M6hJw8z5dn199XGpF+0gfjI87fSVUkmnDGDUw3OLQ/KjOq7hoflRXSZ3Jg+/Sju1rafnGDHXsnUn701PLjnU01zlgut9DzZk3ymobJi4c9Or4hZTb+B2qq6szZpiyAc8GvJiAbMA3DHseosaE7n1J97qM6lU6tB9U50LT1avqHOl9VjWPTcfV7dt0fjSe7TrRleq682lwX/vSYVqW/olc2T6pZUd+z/aDW6Cfu1SiyU1HyH3ajxCr2gf2bBf/hnK1pauEZ7n7AtqP7fx+qZM5YcY2j6c3nFTXP/4+E2ACTIAJMAEmwARqnQAb8Boz4NVXX6UbbriBtm7dCh81b948+ru/+zuaO3cufAwLmYApAioj0lSeSuOgdaK6Suvh4/1NQDVPdI0OlAZqCKAPvIt1bMD3SiSqPcZRw9y0zh2vcnEz/d3Us3cV9XauoldXvULhxBran51B79JHaXv4HOVUm5p+TBrvM5z7D9NGG4+ghtaFtDl5rNyz/az3LZZ/DwTDQ7ToPEV1bMCzAS8mmMq4ROcTqkOvo+gDd9M6tz40ru59yTQnWzx1OaF1eqUzHRedH8UXfHT8Tels16mbv5y+t79bmuvi1fGPrb2Xkk6Ssk43pXJB5T1YJQgHw3JF+4nhHTQ14tDb4Z9RfaSNLjmjZdhD0b5s6XTPT9N12s6P9mO7Ttv5/cLJL3X6bTxV10X+PhNgAkyACTABJsAEap0AG/AjmAHbtm2j5557Tu71Lsz4XC4n92VLJBJUX19PRx55JC1evJje97730eTJk0eQgQ9hAmYIqIxIM1kqj4LWieoqr4gj+JmAap7oGh0oC/RB90gf4LMB7y8D/oIFW6TR3rt3NfXIr6so0bVeDv/B4DzaHLmIttRdRIlA+dXujdmNhdXuDdl3KRiOSWO9ceJC+VWscBdf6+rzP2+ofrEAnaeojg14NuDFvGMDnlfAD75XemV0jPT+aWp+ms6vy8l0fjSe7Tp18+f1OTor9RjtTEfoeeeL1JfeQhTcSvv7OtEf60rqAoEwNYTbaMGMIw/t1T5+Jt3xyg3yGNVe7W5gtC9bOtt12s6Pcrddp+38fuHklzr9Np4VX1A5ABNgAkyACTABJsAEqpwAG/BVPsDcXm0TUBmRY4UOWieqGyt9cR12CKjmCRvwQ8fFlGHrRlXF09Xp6k3nV8VzEnsKBrsw3De9+zpFEh0UyCaGgM5SJG+6Ry6iPeHTlCdHm3MPza17nuKBLnJi82npySfLV8nXT5hX9lhVvaixjurYgGcDXkxIUwYnOu/ck0ClRx+4m9bpPkDXvS+p+i6+SKB6lc42J3TcvdKZjovy9Go80X5s16nKv693N207kF/VvuPAJnpj+8tyz3YTn0mNUymZ6ZMr288KvSlXtr8UfkKGLn4jj6rO4npQvS2d7nXMdJ2286P92K7Tdn6/cPJLnX4bTxPXWY7BBJgAE2ACTIAJMIFqJsAGfDWPLvdW8wRURuRYAYTWierGSl9chx0Cqnmia3SgXaiMi0ofoPMKeLsr4D97WmxgRbt4hfzqwqvkUz3lt6XZG1paMN7Tgfqy02lydBsdP3kPLTmqgSZNO47CdeOVK9qLA7IBP/xKZNRosq2znd/r65gpox7lhD5wN63TfYCue1+yNU62OaHj7pXOdFyUZ6U/P1R63tmu083/6fSf5Ir2x5xvyxXtjfXbpene19+D/qhWUlcfzFI4Ml+ubP/AvLlyz3axX3ssHDe+V7vu9QHlb1pnu07b+VGetuu0nd8vnPxSp9/Gs+KLLwdgAkyACTABJsAEmECVE2ADvsoHmNurbQIqI3Ks0EHrRHVjpS+uww4B1TzRNTrQLrw2RNiAHz0DPtW9pWCwr37zVYok1lAk2UGUy0LTIRWYWDDdu0ILyx4TC+doydw4LW6P0ZGTh+7XLg5UGerFwVV6dJ6iOl4BzyvgxRys1OBz5zE671A9+sDdtE73Abrufck0J1s8dTmhdXqlMx0XnXfF13l0/E3pbNS5fWBFu9iv/fl3HqVUOklOuh+6B5cTBQPB/Gvjm2fRu/vXypXtnws9T+NDmZLXMbR/VKc779G4pnW267SdH+Vpu07b+f3CyS91+m08K74ocwAmwASYABNgAkyACVQ5ATbgq3yAub3aJqAyIscKHbROVDdW+uI67BBQzRNdowPtAn3QPdIH+GzAmzfgA9k++tgxGwsr29292p3EyPaI3Rk+SxrvWyMXKKfN+PogtTaF6esfHUfBQGm5ylAvPlKlR+cpqmMDng14MQfZgOc94Adfi7wyOkZ6/zQ1P03n1+VkOj8az8s6xZ7s61/4BO1yIrTC+Rj1pbdSIr2FsrmM8j6qErSE0jQl4lBP+H9RfaSNLlp6tDTfbRtctvPrjieqN61jTj+QCL6Q/aP8qrqOmeZvOh6PZ3WOp+o6zN9nAkyACTABJsAEmECtE2ADHpwBqVSK/vznP9Of/vQneuedd8CjDpclEgn66U9/SgsWLBhxDD6QCaAEVEYkGsdrHVonqvO6Xo4/tgmo5gkb8EPHz5Rh60ZVxdPV6epL5U90vT1or/bVtGPr6xROvl3xZO4NH007x11B79BH6GC6tWy8loYgLWmP0eL2KD2xKr8/bfEessUBUJ4oJ9RYR3VswLMBL+aeyhhA5xOqc+e7Sm/aQEDjufWhet37kqrv4usIqlfp0H5QnS4ndNy90pmOq8vJdH40nok6M7kknT6/k8SK9sLq9gObqCd1sOL7cDzSIFe0y5Xt42fSXzY/Lle2X0oPy9ilrk9oX6Z1uvPedH40nu06bednTphh7BdOfqnTb/O+4gs4B2ACTIAJMAEmwASYQJUTYAMeGOCnnnqKrrvuOspkKv9NfJFOxFq6dCmQmSVMoDICKiOysujmjkbrRHXmKhtbkXpWfkoW1Ljo3rFV2BirRjVPdI0Ot71lKxPyP89bFB+2Y5VxUXwQqlf1UxzXlmHr1oHmR3W6cX/35y3ydfHvnb5ermzv2Sv2bF9FGafyPWJj42ZTQ+tCapy4kN7JnkVrDhxF63ZHlWfAibOj0nQ/fmZdQavq3z3fH+i7XR6jMupRTrrzTmWssgHPBryYe6p5YnreufNdFRd94G5a59aHxtW9L6n6rvR+M1qGpS4ndNy90pmOi84Pr8YT7Ue3zhue/gdKOkk6qv91ubJ9Q3o2JdO7lPdKRDA14lA6/H65ov2cE8Re7bOotWHykEPRem3pdOd9rdbJnDADnDlhnNDzyDZP2/l1OSHXbdYwASbABJgAE2ACTKCWCbABrxj9++67j37+858bnSNswBvFycHKENA17mzBROtEdbb68DpvrfeP8lVx0jU63Lwqw9RrQ4RfQX/4K+gPGeyrqXfAaE92b0KnSkldqK6JGlsXUsPEhbSm62hKx+fT+Wcuoe0942j5hhSt2JCk3lSubJ7pLWFpui9pj5J43Xzxx/R8Mj1P0fnMBjwb8GLusQHPr6AffI3TfYCvq0evT6Z1bo+m4ur2bTo/Gq9UnR9b3D+wml2sat+c/++uTZTOOhXfh1vqJxZWtHfsXiFXtH859CSJu6nqeoNytaVz4djKj+a1Xaft/MypuoxtHk9vxrPiiz0HYAJMgAkwASbABJhAlRNgA77MAHd1ddHFF19M/f39RqcBG/BGcXKwMgRURuRYgYfWierGSl+m66j1/lGeKk5swA8ladoIVsVDjeLBVaZ6t9NDTy2ncKKDjhm3dmBV+2rKGXjIX99yLDVMXFBY2S5WuMeb5xbS3/50D3V2ZygQyNE7u9Nlp2E4GKCWxiBNbArTV89uKqtVcUINHjcJumIejYvqDjybf6PPQ/Sk/KpaqY/GNa1zOZmOazoe14n9QgPKCX3gblrn1ofG1b0vofMO5YTq0H5QnS4ntE6vdKbj6nIynR+Nd+NzV8sV7Yv6X6adToRWp99Lfc4WcrIH0B/NSuqCgSDNiCRoatihPZH/Q/XhNvrr04+hhuihe6guJ1RvS6c772u1TuaEGabMCeOEnke2edrOr8up4psAB2ACTIAJMAEmwASYQJUTYAO+zADfeeeddNNNNw1RNDU10Ve/+lWaN28e1dXVUS6Xo0AgAE8Tx3FoxowZWsfAwVnIBIoIqIzIsQIMrRPVjZW+TNdR6/2jPFWcdI0ON69pwxQ1UFT9FHNR1amrR+tEOZXTZTNJ+br43r2rB+3Xvor6+yp/dW0kPkm+Ol4Y7GJl+3Nb5pITn0+fff/EYafW2u0OLd+QpOXrU1R+rTtR+5RIYbX73S/2yXgqI1o1TrrcUb0tnQu5VvOjfdvm5Jc6UU7og2TTOrc+NK7ufcnWOKH9oDpdTui4e6UzHVeXk+n8w8VLpHfQ4qP2HNqnvWsT7erehv4IVlY3dVyb3KNd7tXePIueWH8/1YXr6AvZP8rjKt36QHc+ofxN67hOzDBlTsxJzAFT1wf0PLY972zn1+Vk5ObAQZgAE2ACTIAJMAEmUMUE2IAvM7h33HEH3XrrrQXFKaecQv/0T/9EweDhr5Kt4jnCrfmYgK5xZ6tVtE5UZ6sPr/PWev8oXxUnXaPDzWvbMK22V9Df+fhqCic7aPHkt+Xr43s6V1PfvjXoMJfRBaWxPmPWCdJod18lH22cMeSY4cZzf29Wmu4rNqRoZ1embC1NsWDBdJ/RGi5oVfNkrMwn1St8UYMP1bl9o3rTOtv50X64Tl4BL+aAqfPT9HxCH8yjOl2jAe3nt6/cKKXn9eb/P87vPItvRuj1pJyuO3VAvi5evDZ+09r/oJ3pCG1zmiibS1V8Hw6HIvKV8SeHt9OUsEPrIr+QK9svOWP8kNjoPEF1uvMJjWtax3WysSzmgCljmecTNp/Q89g2T9v5dTlVfMPgAEyACTABJsAEmAATqHICbMCXGGCxsv2qq66iVatWSUUoFCJhyE+ZMqXKpwS3V00EVEbkWOkVrRPVjZW+TNdR6/2jPFWc2IAfSlJlGKMP+t2oxfHSqS65ov3Qfu1ihfsqSqcqf3VttKlt0KvjF0jD/YE35xBRUGsF+mvvin3dU/TGZvWWM/Pb6uS+7icfGR12Sqp4luJUHEyXO6q3pXP7q9X8aN+2OfmlTpQT+iDZtE73AbrufcnWONnmZHrc0XgjvT6rxgnlWUn+TC5Ad6Vvla+MnzVlV2HP9gOJfeiPVSV1daEoTW8eWNEuVrXLPzPptpXXy2NMGYy6nFC9LZ3u9aFW62ROmLHMnDBO6Hlkm6ft/LqcKr6RcAAmwASYABNgAkyACVQ5ATbgSwxwsQE/a9YsuuWWW3j1e5WfENXWnsqIHCv9onWiurHSl+k6ar1/lKeKk67R4eZVGauqB+2VPEAXx/phBXzvvjX0yHMrKJLooCPr83u1Jw9sRIeupC4UqadE3Xy5sv2E+ScVXiUfiR/++njVOLlJbn6iW+7t3pfK0oG+bNkaY5EAfXBBXBrvrU2hslo0v0rn9XwytSLUL3W6g4bWa0vHdfIKeDEHTJ2fpucT+mAe1ekaDWg/uvnR8x3Nj+p061TF7ezZeejV8Qc20Zbtf6bd6UjF92ARoC4cpaPDXTQl4tDWyPflivYvnzl32NhoX6Z1uvPJdH40HteJGabMiTmJOVBrv8jjt3lv5AbDQZgAE2ACTIAJMAEmUMUE2IAvMbjCgP+Xf/kXeuyxx6SCDfgqPguquDWVETlWWkfrRHVjpS/TddR6/yhPFSc24IeSHIkRLPZkz+/VLl4dn/8q/p7NVP7q2njzUYdWtU9cIP+7vuUYUtXpdlVOl87m5Ep3sa/72zsd5ZQ6oelJSjV9hMbXh5Qr6pH8gxOq+rFlCLk1ovlRnVdx/ZKf68SMddOcUEPMtE73Abrufck0J/T8tM3JdJ1ovOKbBcpfpUN5Fuff+fQS+cr4x51vUV96KzXEt9H2A5sp6fQp72sqQSQ4juZMmj2wmj2/ov3BN2+nYCCoNMJ05z3aP6qznZ/rxAxj5sScxLk62sa6X+ad365jqnsKf58JMAEmwASYABNgArVOgA34MjPgoYceop/+9KdSUVdXR/fddx/F4/FanzPcv48IqIzIsdIKWieqGyt9ma6j1vtHeao46Rodbl7bhqmNFfC5rEO7HjueEokEdSTPlyvbmzJrqL93OzocJXXZcAs5sfk0p/3EQXu1L6BQpGnYY1T8y43Thl1O3njfkKL+dK5s7TMnhuVK92N3f5TioW7lStTiYJXUOTiWyrgpzovqbencems1P9q3bU5+qRPlhD5wN61z60Pj6t6XbI0T2g+q0+VketzReF5db1WcsrnsoRXtA/u1C6N9f9+eiu/B4WCEwuEwRcMxOjX8Dk2NOPRG+E6qC7Uc9gtnqjqLi0H1pnW688l0fjQe14kZ0MyJOYk5MNpGve15Zzu/7nWs4psRB2ACTIAJMAEmwASYQJUTYAO+zADv2rWLPvvZzxYU3/jGN+jcc8+t8inB7VUTAZUROVZ6RetEdWOlL9N11Hr/KE8VJ12jw82rMla9NkS8NuA/dUJnYSW7eHV8foX7ahR7WZ1Yxd4wcQE1ti6kwK5fyV9me6TuL/KYz53eAOVQ8S8ep48viRdWu2/dly6bI1YXkKb7kvYYzZ4Ullrd8UTnCarTzY/qbencvms1P9q3bU5+qRPlhD5INq1z60Pj6t6XbI0T2g+q0+VketzReMU3EJS/SjeY0/5MmJY5/0Z96S00uWWHXNG+vWsT5aj8L40hN9BYeArVh2fQKXPa5Yr2I5pn0dRxbYSOE6rTHU80LqqznZ/rxAxj5sScxLk62sa6X+ad365jyD2INUyACTABJsAEmAATqGUCbMArRl+sgBcr4cUnFArRzTffLF9Hzx8m4AcCKiNyrPSA1onqxkpfpuuo9f5RnipOukaHm1dlAKsetFf6AN+UAZ/p7x54dfxq+XXjhtfkyvZgZj+KuKSurmE6HQwdR+n4fFp8wknScG+YuJACwUN70OpyQvm7up8/fFDu7b63J6PsZ3x9kM5b1ECL26MUDAyVe12n7flkao9pXU6o3rTOHV3TcU3H4zqxV9WjnNAH7qZ1bn1oXN37EjrvUE6oDu0H1elyMl0nGq/S+/fg623C6S2Y64+svZtSTpJyTjclskHlPUslaIg2yVfHd/btoFgkTp8IvSJXtj8aeEoeWvwLb+g4oTrd8UTjojrb+blONpbFHBxtY5nnfXXNO7+Np+q+xN9nAkyACTABJsAEmECtE2ADXjEDstksffGLX6Rt27ZJpTDhf/zjH9OJJ55Y63OH+/cBAZUROVZaQOtEdWOlL9N11Hr/KE8VJ12jw81r2zAdiQHft39t0V7tqynR9TaKsqQuGIpKY12sbG8c+Cr+Xlc/RblXu65xhPDfczAjXy8v/uztLm+8tzQEacncGO3cn6V4XaDkCnwv6hwM1PZ8YgP+mWENKXeM0PE3rbOdH+3Hdp1oftQQM63TfYCue1+yNU62OZkedzRe8c0Q5f/2k++Re7U/53xJrmwPhLbR3t5dld+DiWhKxKF0+Eyqj8ygc088ShrvLfUTZWzT44TG0533aFxUZzs/11ldRqhfxpPnfXXNO7+NZ8U3NA7ABJgAE2ACTIAJMIEqJ8AGfJkB3rx5M91444305ptvyv1vB3/q6+spEChaLgdMFhFHrKpfsGABoGYJE6iMgMqIrCy6uaPROlGducrGVqRa7x8dDRUn3Qdqbl7bhmk5A95J7JGvi+/pXEWvd7wqV7TH+zso4/Sh2ErqotEoxeIx2hr7Cjnx+fSR0xZT/YTjSupNcyrH393X/c1t/co+T5wtXjEfpSP3XCy1D/TdLr+WegU+arAUJ1b1P1bmExvwbMAPd9LozntUb1rn1q6Ki17vTevc+tC4bMBjBorpcUfjFZ8rxfPu3EVJuVf7tgObaIf8upl2dG2iTE79JhbVzau1YbI018Wr41fvWk7RSIwuDz0hDyt1HUfnnWmd7ryvtvxoP7Y5+aVO5qR3XUTH1ZaOx7M6x1N1D+PvMwEmwASYABNgAkyg1gmwAV9mBqxdu5auuOIK43Pkuuuuo6VLlxqPywGZQKkHhOjKWVsEVYZp8QPSsd6PVxxRTl7l90tcFSf0wVNxvypjVWUEqR7gq4xgMe9zuWxhn3bx+vjeztUk9mtPdW+peHjC0fFyRbtYye6+Ol78ve/lD5Z90O81Jze+y//0edGB1e5J6kuV3xt3ektYmu7iFfPidfPig44TqtPtv7gf1birjPLi66NKj/ZlWme7Ttv5UZ5cJ7+CXswBU+ex6fmE3j9RnVufrl51PpmO59aZSueN9g0r/jftciLUkT6F+pwt5GS7K74Hx4JZqgvPo/pIG73/WLFXuzDdZ1F9XUMhNtqXLZ3ueJqu03Z+tB+uszqNSHT8Tet4PmHzCeVum6ft/LqcKr75cQAmwASYABNgAkyACVQ5ATbgywwwG/BVPvtroD2VETlWEKB1orqx0pfpOmq9f5SnihP6YOG3r9woU37u5Cvl19E24FM9W+Xr4/euuFy+haU/1Cb/Lkz4Sj9iBXv+1fELaMXuoykdm0//68Pzhw2rMjqKDzLNScRP9ufoF4/m9/1kVjcAACAASURBVHbvSZbvX+zl3toUootPbaS5Uw/tPe/WifaD6nT7d/WmOaH12tJ5xR/tx3Z+rhMz1k1zQq/3pnW6D9B5BTxmoKDnMTqe5eLtPLhVmu35P5tpe9cm2tOzo9LbrzzeXdG+6cDbFIvE6OLQi9QSSit/8QLty5ZOd96brtN2frQfrlPvfEe52tLZHk/b+VHuXGd1znsjN0UOwgSYABNgAkyACTCBKibABnyZwe3o6KCvf/3rxoefV8AbR8oBSxBQGZFjBRxaJ6obK32ZrqPW+0d5qjihD4pc3ddO/aFM7ZVh+lD2YYok1tBpbW/LFe1iZbt4lbx4rXylH7En++F7tS+gYChWCG26L5Px1m53aPmGpFzxniu/2J3ap0TkavcNuzIkTPhKV5brGoEuUFX/qE43P6q3pXP7rtX8aN+2OfmlTpST7vX+C9k/ytCVvtpb12hgA17PmFDNU3TcxTgdSO6n9c99TK5oX57+hFzRnsxuoXTGqfQWTONDGZoadqgncqFc2X7hkqNpevNMCgZCMrZOnTp6NK5pne68r7b8aD+2OfmlTuakd11Ex9WWjsezOsez4hslB2ACTIAJMAEmwASYQJUTYAO+zACn02navn270Skg9o2fNm0ahcNho3E5GBMYjoDKiBwr1NA6Ud1Y6ct0HbXeP8pTxUn3wZNJAz7Rtb5gsHetvYGSiQQlk0m0tZK6QDBSeHX82oNHUzo+nz72gSUUbZiujK0yjFVGh5ugZ+Wn5H9Wurf6/t4sLV+fN913HSi/f25TPFh4xfyMCfn7qql+0L5N9+/G082P6m3pdPsyXaft/Gg/XCe2Uh7lpHu9ZwO+PH/TPN1xRONWMu7ZXD+dsaAzv6K9a7P8ur6zg9KZtPI+qRJEw3FprLuvjX95yxNyr/ZL6RF56Gj/QgfK07ROdzyrLT/aj21OfqmTOVWnYYvOP1s62/POdn6Uu+q+yN9nAkyACTABJsAEmAATyBNgA55nAhOoYgIqI3KstI7WierGSl+m66j1/lGeKk7og4VKVsAHM/vpo0dtKKxoF6+OF3u1Z/oN7BM7btagvdoXFFa4u3xUBnQxR5UeNQ4r1b32bkqa7qs29yuHekFbndzX/eQjo4dpR7sft4BK+y9uBI1nO79f6mROmLFdbeOpe71nA746DPjrn/42pZwkHdv/Bu1MR2iDM5cSaTO/VB0NR+noyH65sn1L5BqqD7fRZWfOGXIJNz3v/GbImO4fjcecMMPWLzx5PLHxZE4YJ5733nBS/k8bC5gAE2ACTIAJMAEmUOME2ICv8QnA7Vc3AZUROVa6R+tEdWOlL9N11Hr/KE8VJ/QBjKv7YqxDpi61srt372q5N/u+174h92rflxhPof7NaLkldaFIozTX65y3KR6PU+spd8i/R2ITysZWGdDFB6v0qCE3El1ff5Ymjw/S8vUpOpgov7d7LBKgiU1huuxDjdTamH9973Cf0e7HrWEk/YtjK31Vvu38aN+267Sd3y+c/FInOp6613s24P1lwN+XfUi+Mn7ezN2D9mvfRP3pVMX34PHxlsKKdnfP9gfW3EbibWam5gk6P91mUL0tne06bedHuXOdmBHInJiTmAO1dr3127yv+GbLAZgAE2ACTIAJMAEmUOUE2ICv8gHm9mqbgMqIHCt00DpR3Vjpy3Qdtd4/ylPFCX1AWqz7H+dOCifW0NJpYq/2VYVXyeeyle8Tm44dRdNmnDCwmn0BNU5cSPHmo2TLqn6KuagMaF09asihun3PvIde7/4QPdH990rTXdQq9nUXq91f2ZjnXMqwdvtS9Y/WiercvKjetM52frQf23Xazu8XTn6pEx3PkV7vR/uV4bwHfHmjKZNNDxjsm2l71yba/O7v5cr2g5nSv4yF/swQDATpiHCSpkQc6ox8hRrCbXTJacdQU6z5sBB+mU+1Wqc7YLb6R/NynWwsizlgyljm+YTNJ7+cn34bT/ReyzomwASYABNgAkyACdQqATbgRzDyqVSKli9fTs888wxt3LhRrniMRvOvwW1paaG5c+fSokWLaOHChXLVIn+YgC0CusbdWK/TL/14xbHW+0e5qjipHsBkMylpsD/4l3+kaGI3HdnXIfdpd5zKjfZIfKJ8fbww2IP7/iDvEX+OP0u5YL1yJfTT9c9JBOctGv6+gu7B7nJE9aghp9Jt2OXIV8wvX3eAnNzhr44fPL6zJoal6b6kPUb10YD8lspYH+1+iuejqn9Xb1rnVdxqq5M58SvoxRyo1FhX3T+Krwuong34QwbKvnSYlqV/Ile2T2rZIQ33HQe3oD8ClNVNbpp+aFV780z684YHqC4cVRphblB0PE3rbOdH+7Fdp+38fuHklzp5PDFjmTlhnHjee8PJyM2ZgzABJsAEmAATYAJMoIoJsAGvMbjCeP/1r39Nd999N3zU2WefTV/+8peptbUVPoaFTMAUAZURaSpPpXHQOlFdpfWM1eNrvX90XFScBj+AEdf1Z5I/oEiig+Y2rs2vbN+3Bk1VRheUJrt4ZXxDa36f9sbWhRRtaiscY9rgROO5BaD6SnTdiaw03VdsSNHWfemyXON1gYHV7jGaPSl8mFZlwFdS53CFofFGk2c5gGi9tnTMCTPAbXNC54ftOtH86AN30zq3PjRuLRrwvf3d0lzffmAzPbb2Xko6Sco63ZTKBSu+B4eDYYpGYnRieIdc2f52+EZqiLTRJWcM3cIFHR/d8UTjojrb+f1SJ3PyxmBDx9+0jscTG0/mhHFC56dtnrbz63Kq+IbNAZgAE2ACTIAJMAEmUOUE2IAHB1iseP/BD35A/f394BGHZMFgkK699lp63/vep30sH8AEKiGgMiLd2O7K0cZF91aSbsTHonWiuhEXMsYPrPX+0eEZjlO6/0DeXO9cRX/p+C+K9e2mpsQ2ymQyaNiSumjjjPze7IlX5Ir2l+O/Iyc2nz53RlPZ2KjRZVrnFmU67uB4Xb0Zqo8F6NV31PvwHjs9QovbY9J8D+QXuw/52FrZjvIZDZ4ih+rV+2i9tnTMiQ14MQdKrUDXnR+oHn2QbFrn1ofGrWYDPkdEdzq/ob70Fpo9dSftGDDd9/Xtqfj+GwiE5SvjFxxxJE1vnllY3X7HKzfI2NXyimfd+YTOO9M623Xazo/y5Doxw5Q5MSeT13G/nJ9+m/cV38g5ABNgAkyACTABJsAEqpwAG/DAAD/yyCP04x//GFCWl/zoRz+iU045peI4HIAJoARQwxbVoXl1dWh+VKeb3y/6Wu8fHafdj82XW4NkJ32usFd74sBG9PCSulwwTk58Ps2a7e7Vnn+VfCQ+SR6DGptuAlRvWudV/o1PfoJe7/4gvdD9eUo5wnIp/WkO76b6puk0sSlMX/5QY1mt6f5Nx/OKJ1qn7fx+qZM5Yb8AUG3jiT5wN61z5xsat1oM+H29e+Re7fe+cQulnCTFnT20y4lQ+TsCdnue2Dh1wGCfSS07/pOmRhx6KfyEPLj4F5RQ7qhOdzzRuKjOdn6/1MmcMMOWx5M5iXPF1C8o+WU++aVOv13HsDs4q5gAE2ACTIAJMAEmULsE2IBXjP3mzZvp0ksvHVb1nve8h97//vfTjBkzKBQKUTqdlnvCP/vss+Q+SBt8oNDceuutNH369Nqdcdz5qBJADVtU51XxaH5U51WdtuPWev/F/Pv7dlHvXrGqfbX82iNWuO9dRdl0suKhijfPpV2BMCXjk2lpdItc2f5Y7OVhH/TrGnu6etQQQ3Wm87uvmH9zm/oNMSfNjtJxqX+geQ0vKlfCmq7Tq3hexbU1nl7141Vc5mTWWPcLT3Q+oQ/cTet0H6D7zYD/dPpPtDMdocecb1Nfeis11m+Xxntff0/F99/6YJbCkflyZfsH5rUXVrXHInH67Ss3yvjn9d4qv5Z6o4Lt8ay2/Gg/uvMejYvqbOfnOqvL2PbLePK8r65557fxrPimzwGYABNgAkyACTABJlDlBNiALzPAuVyOrrjiClq3bt0Q1Sc/+Um65JJLaNy4cSWP7urqottuu40efPDBIZolS5aQWAkfGO49u1U+2bi90SeAGraozqsO0Pyozqs6bcet1f5z2fQQg12+Sn7vakr1bKt4SMQvRvXF30vp+Hw6aeFJhb3aQ3VNpPvgrdqMq3IG16bOtNzXffn6JPX1l1/beMSEMC1uj8pXzI+LB33zpoBaGs/hTiS0f1RXbj7VQn6/cPJLneh8Qq/jpnW6D9DHsgEv9mgX5rr48/w7j8qV7U5a/QtXqht0MBAsrGh/t2ud3LP9s6HnqTmUGTVjHR133fFE46I62/n9UidzYiNSzIFaW9nN857nvc15r7rX8/eZABNgAkyACTABJlDrBNiALzMDxGr2yy+/vKAQe7lfd911JEx09PP666/TN77xjYJcmD133HEHTZkyBQ3BOiYwYgKoYYvqRlyI4kA0P6rzqk7bcWuh/2T3psKKdmG098gV7quMoG9oXSAN9lU9O+XK9nNjHVRXV1fxg363uGozror7+kP2aerszhBRjt7dky47JsEA0dKj8vu6z50aGaL1Cye/1Kk7/9C+TOts12k7P8qT68RW9KOcUOPQtM6tD407Fgz4rr69tP6Fj9NOJ0Ir0h+jPmcrJTNbKJMV1/3KPtHQRKqPtNGSI+cUVrSLPdsDFJCBUU62dLrjabpO2/nRfmzXaTu/Xzj5pU4eT8xYZk4YJ5733nCq7KcDPpoJMAEmwASYABNgAtVPgA34MmO8bNkyuuGGGwqKr371q3ThhRdqz4o777yTbrrppsJxX/va1+iCCy7QjsMHMAFdAqhhi+p086N6ND+qQ/P6TVdN/WecHmmsuwa7WNEu/u4k91Y8LJFIRL4yfvzcy6Xh3tCa36s9EMwbwegDGFTnFuwXg0233lceuZxe7/4Qvdr9YeXYzI6vokDTyXJv90vOaBhW7xdOfqlTdzzRvkzrbNdpOz/Kk+tkA17MgVKvVtedH8PpM7kknT6/M7+qvevQ6vae1EHlNV4liEcaaHrzLNrXt0uuaP94+FWaGnbo8eBT8tDivdrdeOj91pbOdp2286PcbddpO79fOPmlTh5PzDBlThgnnvfecFL9XMDfZwJMgAkwASbABJhArRNgA77MDPj5z39O9913n1REo1H6wx/+IFdL6n4SiQRddNFFJL6Kz/nnn09XXnmlbhjWMwFtAqhhi+p6Vn5K1tC46F7tWoY7oHgvz3GnrywbF63TSHFjMIhf++/bv25gr/b8Hu1ir/ZE19sVEw6GotJclyb7xAXUOPDfyZXnytil5hP6AAbVuY34xWBD6t3Xk6UVG5Ik9nffdaD86semeFCudJ934FKaFt3gqXEkai9l4KD8TesQnoMne7XlR/thTmaN5VrnifaPXsdN69z60LherYDfeXCrNNrfWfV92uVEaEP6SEqmd1Z8/xUBpoQdykTOkCvbzznhKJo+fia1NuTf8IX2rcsJjWtaZ7tO2/lRnrbrtJ3fL5z8UiePJ2aYMieME897bzgZ+YGCgzABJsAEmAATYAJMoIoJsAFfYnDF/u9ipfpbb70lFc3NzXTXXXeReIW87qc4llj9LmLzhwl4TQA1bE3r0L6K/0eYDfjy5NBxQvmb1jmJzqK92lfLv2ec3opTRaN11HTERwor2qXpPuG4YeOqOKEPYFCdW0Q1GJGvvZuSpvuqzer9fRe01Unj/aQjoxIB2j+q0+WKxjWts12n7fwoT9t12s7vF05+qRMdT/Q6blrn1ofGrdSAP29JP23v2kTb5F7tm2nHwJ7tTsap+P7bUj+Rpo2fSUeMn0Udu1fIle1fDj1JwTIr9dG+dTmhcU3rbNdpOz/K03adtvP7hZNf6uTxxAxT5oRx4nnvDaeKf8jgAEyACTABJsAEmAATqHICbMCXGGBhml911VW0alV+72GxAv7BBx+kcDisPSWKY7EBr42QDxghAZURWfwA25QBjq6UZwNeb2DR8dSLOgJ1Ljfo1fH5PdrFq+RT3VtGEGzoIeG68YUV7fLV8a0LKfv2lfKXn1TzE53P6AMYVFecV/XqYF09aoihuuL8d6aeknu796aydDCRLTuGsUiAPrQwLo33CY1DfyENzY/qbHPyS53MiVeWizmguu6g8xnV2Z53aH70Om5a59aHxkUNeCfTL1e0b1h+mVzRvjr9Xup1tpCTPVDx/TcYCNKMSFK+Mn5P5KtUH26jL5x+DDVGxxVio/2gOl1OaFzTOtt12s6P8rRdp+38fuHklzp5PDHDlDlhnHjee8Op4h8+OAATYAJMgAkwASbABKqcABvwZQZ48CvoxQp4sZf7SAz4ZDIpX0Hf19cns/Er6Kv8rBpD7aGGrS0dG/B6kwUdJ72o5dWpnq0DBnt+j3axol18zeXKv5YcqaF+wrzCa+Pzr5JfQPHx7Ycdqtu3So8+gEF1qBFU3BhqdJnWiTrSmRw98/D36fXuD9I7ieOVw3Vi0xOUbPooja8Pjdor4HW5muaExrNdp+38zAn7BQC/cPJLnei8R6/jpnW6hshwBnwivZMWH7VbrmjP79e+iXZ1b1NerxHB1HEzaPr4Wfk/zTPpifV/oLpwHX0h+0d5eKlf6LDNyXR+NJ7ueKJxUZ3t/H6pkzl5Y7Ch429ax+OJjSdzwjih89M2T9v5dTkhP3OwhgkwASbABJgAE2ACtUyADfgyoy8M95tuuqmg+M53vkNnnXWW9nx5+OGH6Sc/+UnhuKuvvprOPPNM7Th8ABNACfzyhWul9HOZB+VX1cphlWHp5jWtYwMeHdG8DuWvFzWvzqYTcm9212DP79W+mpzE7pGEG3JMXf3kQ3u1i1Xt4vXxrQspGI5BsXX7VunRBwuorvj8UK1E1dWjhhii27DLoeXr86+ZdzK5svxnTQrTkvYYHbP7ryge7Km5FbYIz8EAUb1pnc35NPi6NJbn/VgYJ3TceTyxX2hAOaHXcdM6tz4kbnfqAD29/HHal9pN2b77aGc6QtudJsrkUtA9spxofLxFmuytPc/Kle3rIj+XK9svOaN5yGFIneIA0zodTl7kR/uxXaft/Mypugw+Hs/qGk++PvB4ijlg6xfoKv5BhQMwASbABJgAE2ACTKDKCbABX2aAN27cSJdffnlBIV6BfPPNN9OsWbPgaSFi/M3f/A1lMvnVosFgkH75y1/S3Llz4RgsZAK6BLwytlXGZvEDcZXx71Wdurz8okf5q/pJHFhPvZ2rhxjuffvfUh2m/H4gGJbGel1mE8XjcWpdcov8e7TxCOWx5QS6fav06INHVFc878eaEdmdyErDXfzZti9ddizidQFpuotXzAsDXnxQ49C0Tper6fxoPNt12s7PnDDD2C+c/FInOu/R67hpnVvf4LiZXIDuTt8mXxk/e+pOuaJdrG7vSuyt6B4pDo6E6gZWs4tV7TMLq9vHxfJGu2pcTfePxhuOk/i30VqB75c6mRNmsDEnjBPPe+YkzhVbhi06/2zpbF9HbOdHuVf8gwsHYAJMgAkwASbABJhAjRBgA77MQIu92y+99FLasuXQvsbCQBeG+nnnnUd1dXUlj06n07Rs2TL62c9+NkQze/ZsaeKLOPxhAl4R8MrYVhmbxQ/E2YA3O8IofzfrQy/toGDvajph4rr86+OF6b53FWX6D1ZcWKxpZn6vdvnq+Pxe7eLr4Af9qvFHi9DtW6VHHyyguuJ5P1YM+BNmR6Tp/uo76lWU4+uD9PHFDbR4TpQCgaEjozJudPtH43kVF82P6mzXaTs/c2IDXsxB1XUPnSeoDp336HXctK6zZ6c01+97478olU5SvH8P7UpH0NteWd3kpuk02dlAUyIObQ1/n+ojbfTlM4f/xV7TfZmO5zZqOq7peLbrtJ0f5Wm7Ttv5/cLJL3XyeGK/KMCcME48773hZOQHGw7CBJgAE2ACTIAJMIEqJsAGvGJw165dS1dcccVhKmGgn3POOXTaaafRjBkzKJVKSUO+s7OTXn75ZbrrrrsKq97dg3n1exWfSWOsNTbgx9iAGCqnnLHcu7ej8Pp4YbILwz158N2KM4cijYMM9gUFwz0Say0ZW2WA6xalG0+lRx/AoDrUCCruGzWadHSdzgy6u/s26uzOUMop/4r55vAuEnu772v6EomV7587vWHYodHJLwKYMuJ0udZqncwJM8CZE8YJPY9s80Tzo9fxkeruz/4P9aW30HEzxV7t+RXt4mvS6dO91R2mjwTH0ZxJs4esaBevk68LR5Ur2tmQ8cZoGOk8qXRFP48nNp7MCeOEzmPbPG3nZ07VNZ94PL0Zz4p/2OEATIAJMAEmwASYABOocgL/P3vvAl5Vdeb/v+eyc3I7SSCBECAEuQgKolVQWwtaqa1tx6lOR8VaHbXazt9B+9P699LaVjsdbccZr9XpqPwetWqlVlu0duoFFcR6ASoITuUSlIRLAgFyT072ufyetQ7nQA7J2e/OXicre5/veZ48UfLutd71ed+19tnru9daEOAZARYr2e+9916GZXaTxYsX03nnnee4HBQAAlYEIMBbERoZf+9c+w3pSOlJz7EcEsKIaZrkn/YfB7eP3yiFdiG4J2J9rDKyGRWPOjrjrPbZVFRxtO1yrQRwuwXaLc/KnjsBw7VLtUencCVWur+z5k3a2p0U2bJ9PjM5RHPFFvPbPyvNVAnm3PZz7exy5Zar2k63n7rr5/LU7afu+t3CyS1+cuPJHcet7BKJuBTXH1t9N0XMXhpjNlCTaVBrLGA15Fr+PegPUrkxhkYVjKGjfSvlyvYNwaVUEBh1xItRVn5mVsa112WX8ldX/dx6dfupu35wyo1wxeWqy0533umun8tdt5+663cLJ7f46bZ4Wn7JgQEIgAAIgAAIgAAI5DkBCPDMBFi2bBndf//9TOv+ZmLl+80330wLFy4c0vW4CATsEoAAb5eYHvtsQnE81pde0d61b4MU3Dt3vykFeKcfo7CKSqpmU0HfR1RYWERVn10qhfeAMfAKaLv1WQnguS7Pqn7uBAzXLtWe4Rautu+NHjzbvZd6+rKvdp8wOijPdRfCe1lR8ggUrr+67OxyzVc/wYm3shuceJy4/Ug3T2793HH8cLvWWJBeMP9TrmwfO2p3elW7OJrK6acwOJaKg7V08pQp6TPba8pqae3atbLo6d3fkb+xYnql5JC5M8tQ4ukFnqm809V+br26/dRdv1s4ucVPxJP34gc48Tgh73PDyen3IlwPAiAAAiAAAiAAAl4nAAHeRoTr6+vpgQceoA0bNrCvWrBgAX3ve9+jiooK9jUwBAGnBCDAOyXo7HruyvaU0FFw/O8OrmRPrmgXgrvYUt75x0dm0SyaWHf8YWe1z6ZQeJIs2kqoHmr9qsu1W56VPXcChmuX4jQcwlUsnqDJY4O0ur6XhACf7WMEfGnRfdq4I88e5vqry84u13z1E5x4wjI48Thx+5Funtz6s43jPWb3wW3jt9PLHz8rV7YnzA7qiSdfUnLyKSkI0/iKOmrp3k0ho5DODXxA4wyTXvG9KYvNFJYffPs2+e+XxF+UvyHAQ4AfKP+430t02aV8ztf6ue3WzcktfoITTzAFJx4n5H1uODn5roRrQQAEQAAEQAAEQCAfCECAH0KU9+3bR++88w699dZbtHnzZurq6kqf915cXEx1dXUkhHex4r2ycvBzkodQNS4BARYBCPAsTDkzGkwAjva1HxLYWzZQ27YnqKenJz1+OHEoVDrhkMhedZz872V/m0LkC1ie7V02P7nyTtXHSgC3W4/d8qzsuRMwXLtUe3IpXImt5f/Y8Qt5trvVJ1zkp6pwgBafXUZChB/sw/VXl51drvnqJzjxhGVw4nHi9iPdPLn1p8bxL/e9IreMXxW9grrNRvIHdlJLV7PVcGr5dx/5qdiopVnjxVntdVJ0H18+iUYVj5HXcu8jqu1SjqsuV3V58JMniIATOIkcuDT+kkwFpy/ocPux7rzTXT848fqdWzi5xU+35b3lFyUYgAAIgAAIgAAIgECeE4AAn+cJgOZ7kwAEeL1xFQJGb28v+SbfdvCs9g1SeO9pq3fsmDjSomTMXCoVIrsU2mdTaeVxZBSPPaLsp97qkv+WudIuU7jQJcDb3SmA66dXBPj9nXG50v29jZuopa82a+6IbeXnhH5LJ4SX0+rQY1njnhl/nAE/8NELXhMidcc93+t3Sz65xc/B8ulrc3tpV+v2gyvbG2j9zncpEu0lFdvHjy4ZS32xXrmi/YvBv9G4oEmrjdeIyDfofZY74a/azm0T+Krbr7o83Tx118/lqdtP3fW7hZNb/EQ8eQI4OPE4Ie9zw8nx5AYKAAEQAAEQAAEQAAGPE4AA7/EAo3n5SQAC/PDFva97T8ZZ7Rupa+8aisfjjp0oKp96UGQ/TgruiU9vo8LCQuIK0SNdgLcSyof6ooBVudwJGK6dXWHRyv6DTyPybPeNDX2WOXTcpAJ5rvtnJofYZ7pb1Z9ZKVeQU20HP3krlsEJnEQODPeLNLrzTojqu9q207Y1V1GTWUAfRU+WK9vNeIfluGllUOiPU0HwGCo2JtLpM6fJFe1idXtxQSl7RbtuQUR3/Xbvn1x7XXa6eequn8tdt5+663cLJ7f4iXjyBFNw4nFC3ueGk9V3KvwdBEAABEAABEAABPKdAAR4mxkQi8WosbGRmpqaaM6cOSS2nB/os2nTJjJNk2bOnEnBYNBmLTAHAWcEIMDb49f+9qnygrLT3h30wkQ8Sl37kme0d4oz2g+e1R7p3GmvsgGsg6FRUmgXK9lLqmant5IPFpT1s7YSllPGqZXly7qfkP/kdAU8h8/hjnL9VG2X8iFV7oriVfKfzjmpqB9H7gQM1y6zXishbCD77kicxpT7aU19hNp7sr+8UV0ekKL7vKmFNLr00FnFXAHcrr/cclXbwU8IyyIHrPoTN++QT7x8Gok8m9p3pFe0C9FdrHDf27nb8b1XFJASER4RfgAAIABJREFU17e3baHCYCFdFHyHRgWijrd4TjnHvY+ottNdP7c98JMniIATOIkcwBb0w7sFv1vGMYwPvPEB8cwNJyVfxlAICIAACIAACIAACHiYAAR4ZnCj0Sg988wz9MQTT6TPa/7pT39Kp5122hEliG0uv/3tb9P27dtJbBct/vuCCy6Q/40PCAwHAQjw9ihnCsG9HQ2HndW+MS24EyXsFTyAdUnlrLTA7m/+v1RUVERVCzewyrUrWHOFK6sV9dx6MwUuVeUOtf7hPiPTrnC1f+VnaV3HQlrecT11WIjuPkpQZThIVeEgXf3l8ID5Yrd+rr0uOwimPMEUnMBJ5AB3vFdll4u8a+89QFtW/R01mwatjn5drmiPxHeQGbPeDcTqJloeiFF10KQu4x+pODiRvnHy0XJVe8AfkJdyJ+a5droFEd31u4WTW/xEPHnCETjxOCHvwUn0lXx7oQN5n5u8t/r+hb+DAAiAAAiAAAiAQL4TgADPyIC2tja64oorqLW1tZ/1HXfcQaeccsoRJQgB/oYbbqB169al/zZu3DhasmSJ3D4aHxDINQEI8DzCMbNLbh/f8s6F1NPTQ2ZolhTezd59vAKyWBmGQaU1ZyTPapcr25O//YGC9FVDFZa5wjZXaOGWZ2WXKchY2XPbz7XjCkLcCRiuHbfelN3WJlOudH9/SztFE4fyYaB0mjwmSLPpPjoh/Dq96v+TNLHa0cAq7nb9hQC/Mit33Tx118/ND91+6q7fLZyGw894wqQFs/fSrraG5Mp2eWZ7AwkB3uknFCyUwrr8qZhE7ze+Ls9sv5xelkUP94tZ3PuIarsUR9Xlqi4PfvIEEXACJ5ED+SaYIu+R98j74e/33Pu80+9ruB4EQAAEQAAEQAAE8oUABHiLSPf29tKiRYuoo+PIMyWzrYBfvHgxffzxx/1KF9vRP/DAA1gJny+9S2M7IcAfCb+ndTN1ym3jD24j37KBxL85/fgCBQe3jk8K7EJwj2/9PgkBXpUAnSkcccu1EmK5wjbXbqh+cttjZccV2LgTC1w7Tr1iW3khuouz3Xfuj2ZNu+ICH82dWkjzpoaobkyQfbb7cAhnwnGnLwDAT96KbXACp2yCMWfcOXyg4eYT145b/56OXVJc/+TDW6g5atBWcxr1RHc5vfXK68eVTaQx5mYaFzSp0bhNrmz/9hem9iubO46rtks5obpcbnm664efPOEMnMBJ9NXhFtbdkncYx3j9A5x4nJD3ueGk5AsdCgEBEAABEAABEAABDxOAAG8R3AcffJCef/75flZiK/kFCxbQ5ZdfThMnThywhGXLlsnt6jNXzV977bX09a9/3cMphaaNBAL5LMCL1eup89mTgrs4r30jxcxOx6EpKCiQW8ZXHP0v6RXtYkv5zA9XsObaZQodVkI0V0Dh1s+1G6qf3PZY2XEFIe4EDNcuW70bG/qk6P7BpxHL/Js5oUCK7uLn8I/deFq9eMHlpNtOd/1c7rr91F0/OOFFAZGDz8f/KLeMP3bSnn7ntUeivZZjn5VBeeEoGl9RRzXlk9Kr2yeU11EwYFi+oMQdx1Xbpdqkulxuebrrh5+5ETq4XHXZ6c473fVzucNPXv8AJ3ASOTDcL6jozjvd9dsdx6y+w+HvIAACIAACIAACIJDvBCDAZ8mAffv20be+9S3q6zt09uT8+fPpxhtvpOLiYsvcEVvRP/zww/Tb3/42bRsKhegPf/gDCSEPHxDIFYH8EOATUmjvPLiiXQjtQnCPdDQ4xhooKOu3dXxp5WwpuHe//0VZtpUQzBWsuXapBnHtuYKY3fKs2j1UP63K5fqZWf9wbzWc8vO3fStoX0eUesw47e+MZ83HUcFmKi6bQFWlQfr2wtIBbe3GEwJ89i3jvcaTm/e67fK9fm7e6eZk5WcsHj20dXzbdmr45BlqihrUHkuepe7kYwQKqNrfSeMMk1qC36USo5a+9fkZVFZYMWixVv5yJ5JV26UcVl0utzzd9cNPnnAGTuAk+upwC4xuyTuMY7z+AU48Tsj73HBy8r0P14IACIAACIAACIBAPhCAAJ8lys899xw99NBDaQshvv/kJz8hn89nKzd+/vOf06uvvpq+Rvz/vHnzbJUBYxCwQ8BrAnykc6dcyb5v9ZXyrPa+QJ38/0Q8+1beHGbFo2ZSiJqpsLCIKk96UArtReX9t7DNFERUCcZDFZa59VsJsdz6uXYjjdNwCvAJInrrTzfRuo4zaWt3ckVsts9njgrRrN6baWbJu4OeSZzJkxtPK7tclWslhNmt16696vq55en2U3f94OTdFfC9sT00b7o4q12c0Z48p313m/OX3ETOjg2PP7ia/eCq9oo6qg5PsFzRnjmuWuUfd8JdtV3KT9XlcsvTXT/8zI3QweWqy0533umun8sdfvL6BziBk8iB4X5BRXfe6a7f7jhm9cyLv4MACIAACIAACIBAvhOAAJ8lA5YuXSpXsIuPOM/5qaeeosrKSts5s2fPHrmSPhaLyWvPO+88EmfE4wMCuSLgVgG+9LOr5Bnth7aOFyvcN5DZvccxKqNobHJVu/g5uKK9tPI48geL0hP+XGF7uO1SjecK4VaCxFDLs2p3rsrltjuz/uEQ4LfvjdLq+l65zXxPn5DhB/9MGB1MbzEfLvKzhSa78YQAjxXwIgsvnl8yYDKqziduedz+mSu7XJXLbT/XToef3X2dtFMI7K3bafumu6nJNGiHWUGxRI/je284VC63j6/sfFuubN8SfECubL9kwWhH+cnlxJ1IVm2X8k91udzydNcPP3nCGTiBk+irwy0wuiXvMI7x+gc48Tgh73PDyfEXRRQAAiAAAiAAAiAAAh4nAAF+kACL7eNvueUWWr16tbSoqamRZ7qL89/tfkRZV199NW3evFleCgHeLkHY2yXgBgG+p62enl31Awr17KGZ3evlyvbeXudnxfp8gfT57IcL7qHSiYNi5Aq8uuwyhQYrIZwr9Khuz1D95LbHym64BJl/OKU4LboLAT7bxwj4aN605LnuU6uNfqZ242QlrHPL43LSbae7frfwBCfeCnRwOonEK0JLzSepO9pIR41rol2tDXJl+/7uvXa/Zhxh7/MFqThYS7MnTE6ubK+oo/Hlk6iiKPniKrc/ce248eROuKu2S/mnulxuebrrh5+5ETq4XHXZ6c473fVzucNPXv8AJ3ASOTDcL6jozjvd9dsdxxx/gUQBIAACIAACIAACIOBxAhDgBwmwEM2vu+462rBhg7QQZ7e/8MILFAwGbaeEKOub3/wmiZXw4gMB3jZCXGCTwEgS4KOR1oNntW+Qv8XW8eJ3tK/dZquONA+FJ1HqfPbkyvbjSKxqJ5vHRKgWolWXlyk0WAnRXAFjpPjJbY+VXa4FmSe736SWjii1dCR3M8n2KSvy09dOLKa5U0MkRPiBPnbjBAF+eFe2c+PDzbtc2eWqXG77uXa6/dRd/3BzEqK6WNGe2jq+cddr1GwaUoR3+qkqHSfFdSG0j9r9K6o2THo/uFwWO1w7L3DjyZ1IVm2X8k91udzydNcPP3nCGTiBk+irwy0wuiXvMI7x+gc48Tgh73PDyel3SlwPAiAAAiAAAiAAAl4nAAF+kAgL0fynP/0prVyZnPCvq6ujRx99dEgr4KPRKF144YXU2toqyzr33HPpmmuu8XpuoX0aCegS4Lv2fSQF9v0fXCdXtEcSo6m3/RPHJAJGiRTXC6JbqaioiCpPfkJuI28UVTkuWxSgWohWXV6m0GAlRHOFnpHi54riVbKJ55xUNGA8uX7mQpAxzTKa2uajdR0LqcUcfBcFUXc4sJ+ODy+ntvC3qDjkH1SI4vqZK7tclWs376xeKICfWNktcsAqT7h557V8euqvD8gmndXxBDVHDXrFvFmubC8t3iVFd7GtvNNP0F9KR1WmVrMnV7QL0b3QKE4XzeVvZeeWiXG3+JkKENdfXXbwkyeIgBM4iRwYbqFed97prp87Lur2U3f9buHkFj/dFk+n3zVxPQiAAAiAAAiAAAh4nQAE+CwRPvwMeGH2y1/+ko455hjbObFp0ya5BX3qc+2119LXv/512+XgAhDgEsi1AF944ktSaD/8rHZxdns8FuG6OKhdUcX05Fntlanz2o+j4lFHS3u7QizXGW65uuxS7bBbP1e44gr6Vna6/cys38kZ8B98EqFnV39InV1HWabRcZMK5BbzUxo/J22tuHP9zJVdrsq1Etjs1mvXXnX93PJ0+6m7fnDivSihgtPutuSW8bvaGujtT16mXrOXzGif5RhlZeD3+aWwXlM+iSoPvEDVwT7aaPyGQoHKYXuRyC0T427xMxVzrr+67OAnhGWRA6qEZeQTL5+4/V03T931g5O38gnxzE08rb5j4u8gAAIgAAIgAAIgkO8EIMBnyYA1a9bQTTfdlLaoqKig3/zmN1RQUMDOm0gkIrefT61+Fxfed999NHv2bHYZMAQBuwRUCfCJeF9SZG/ZKAX3tq2PyJXtpmnadekIe6OwklqNUuotGkufKWyWK9vHLlxDAaN00LK5AnTn2m/IMkpPeo7lJ7dcXXapRtit30oItlue1wX4M2aFaHV9RP509MSz5k51eUCK7nOnFtLoUr+0VSGwDVQpt1yuXWY+cfNkuO3gJ0/YBSfvcWrt2Udb3/57ajINWhM9h7rNRuqN7aBYPMq6p2UzCgWqqNiopXlHTUmvaBfntfsoeVSG6nGEO+HNtUu1jWuvy063n7rr53KHnzxBBJzASeSAqhcV3NI/kffIe+T98Pd7u+OD4y+mKAAEQAAEQAAEQAAEPE4AAnyWAAuR8fzzz6eOjo60VVlZGf3sZz+jWbNmWabG3/72N7rtttuopaUlbevkLHnLCmEAAgcJDEWA7+vrI9+UOw4K7uKsdiG6b1TCVJzPLs5mT53TLn4XhifRUPwUDlkJwVxhOdU4rr0uu6H6yRVMdfNU5WcmJ84KeDMRoic6/kee624luovyq8IBuuBzpTRzvHFE31AtXHHbY9fOrj23Xart4Kf3hGURU9V5wi1vJOZTJNqbXtEuV7YfPLO9M9Lu+N5bZJQcJrBPovLtP6NxQZNe878py3Z6VjuXJ3cil2uXqpdrr8tOt5+66+dyh58Q2EQOqBKWkU+8fHJL/0Q8efEEJx4n5H1uODn+wooCQAAEQAAEQAAEQMDjBCDAWwR4+fLldMcddxxhNXbsWLrgggvo2GOPpfLy8vTf29vbaePGjbRs2TLasWPHEdeJc+VPO+00j6cVmqebQDZhO9bXTp1CXBcr2/eJ1e0bqKPpbYrFYo7dDpVOkFvHG70fyBXtVZ97Xv6/zx8csOxcC/BWZ4tnCgiqhGjVQv1Q/VQlbHPbo9tPO4JQT88Eqm4roXUdZ1I0kX1Xk9rCj+XZ7k3h71PA7xs24YrbHrt2du25AqdqO/gJAV7kAHccs7LTnU/1b5wqV7S/Fb2Sus0dFDB20J6O3Y7vu6KA6qBJMWMBFQdr6SvHT6MJFXVUWVLdr2zV/ZM7ka3aLtUo1eWqLk+3n7rr5/KEnzxBBJzASeSAqhcV3NI/kffIe+T98Pd7u+ODki+yKAQEQAAEQAAEQAAEPEwAArxFcBOJBN199930pz/9yXEanHXWWXTzzTc7LgcFgIAVgdSD0wXdz8kt4+Njv5XeRr6ndavV5ZZ/9wcLpbDe/6z22VRQnJzw5wq2uRbg7QoyEOAHDj03nqmrufZ2BSGr+GTWnxn/9p643F7+zx9up0ikKmueF4d8VFC0jsrKPqbvFPxfaWuVT9z2WPmZ6Ri3XK6d7vrhJ09YByd3cjpnXp88oz21mj11ZrsZc35We0VxpTyrXfz87541FDIK6duBNyhACWXjEzfvuBO0qu0gyECQgSAz8gUZ1f2eWx7GB9744BaeiCcvnuDE44S8zw0ny4kjGIAACIAACIAACIBAnhOAAM9IACHC33nnnSRWww/1s2jRIrryyivJ50uesYkPCKgkYPbsTW4df3BF+7ZP/0yhnj3kjzs/q72ofCqVVM2Wgrt/71PJs9rP+iir+1wBFgJ8UmCyKyxb2XMFFG6cuHaZwu5w+zmYsDynzpDC+7pPI5bd7pgJBTR3akie7253oobLfTA/nW4J7Zb64ac7hWWn+em1vBeCuhDa61dfQc1Rgzaan6UucweZ8VbLccbKIBQspGp/u1zZ3mL8f3Jl+6XzZ1BpqCx9qerxyW55XHvVdikAqstVXZ5uP3XXz+UJP3mCCDiBk8gBrIB/SXYFzhFTw2mnu3/qrh/jPW988ionq++0+DsIgAAIgAAIgAAI5DsBCPA2MuDtt9+me++9l/bv38++asaMGXT99dfTtGnT2NfAEAS4BDb+8R+oo3k1RTqPPO6AW0bKLhAIUGn155Kr2sWPPLN9NgULDjti4S2eYMwVbCHA83imYsTlyhU47ZZnJajr9vPw+vf21dKzHY/Rvo4YRaKJrN0hZPjk2e6XnxGmseWBtK3diRIu90xOqlbWu6V++AkBPtvEeK76h5Nye6NNdNL0vQfPa98uhffmduf3XeHTuLKJB1e1T0r+rqijMaU16Z1knAoN3HbbHe+49qrtIDTwJvrBiceJm5+6eequH5y8lU+Ip7fiifEB8RQ5oOsFHbtzTrAHARAAARAAARAAgXwjAAF+CBHfvn07/eUvf6F3332XGhoa0mdnd3V1kd/vp9raWpo/fz6deeaZVFdXN4QacAkI8Ai89VApxcwunvFhViWVxx4U2JNCe2LbDygUClmuxFYt2EKAhwBvR4izegEgkSC50v3dtStoa/eJlv3iuNIV8mz3LSV3SdvMFb52JyjdIixzBTnddrrrRzy99aIAJ586I+1Jkb11O3266T65sn2nGaZYwnr3DKsBJxyI0bigSV3GeXJF+z/MO1oK7kbAGPBSq/zjjk+q7XRP9Ouun8tTt5+663cLJ7f4iXjyBDZw4nFC3oOT6Cu6BFtu/umy0z2O6K6fy93qey/+DgIgAAIgAAIgAAIgkCQAAR6ZAAIuJmAlwBuGQYWFhVQx7arkqvbUVvKBUL9WqxbWueVBgIcALxKRuwJ8MAH+071RWl3fS2vqI9TTl321+8TRQYoE3qCysk10ue9Z2Q+Ga4Vp5lBjJbCl7FXb5apc+KlWsObyRDx53A/nFEv46Nno49RtNlLduCba1doghffWnn2OvxEYgYIjVrQLoZ1WL8w63tgdH7gTpKrtdE8M666fy1O3n7rrdwsnt/iJePIEU3DicULeg5PoKxDgV8ohY7Ajlrj9RLWd28Yxx1+cUQAIgAAIgAAIgAAIeJwABHiPBxjN8zaBlADv8xvJrePltvHH0fLmD6i3aCx9M7BCArBaOcwVzFXbQYAfGQL8iuJVMk/OOalowA7DjfvhApedvBuKAN8dSaRF9+0t0awdvSDoS5/rPrXaYJ/tzp1QyWy3VXvs2nOFWK6d7vrhJ08wBic1nFq6muWKdrmyva2Bdux6Xa5sV/EZGx5PY8x6GmeYtCN4KxUbtXTlF6ZnHUdVjQ/c8Um1ne6JYd31c3nq9lN3/W7h5BY/EU+eYApOPE7Ie3ASfQUCPAR4kQdOd4BT8X0aZYAACIAACIAACICAlwlAgB9CdPv6+ujjjz+mLVu20L59+6igoED+jB8/ns4444x+JSYSCblNPbaiHwJoXGJJYO+WZ6l49DFUUjm7n22uhW1Vgn6u/bQrdKhqF1ew5tplCqZcP63azxX4Roqfot1/29knV7qLreatPmVFfnm2++KzyygY8KXNuROPXDu7grZde7txsoq77vq57YGfPAEanJKcfh//H+qONtKsOiG4J1e0i58es9tqqLD8u+Evo6Oqkuezy3Pa5c8kCgULLc9qtxsfrj13fFJtl/JPdbnc8nTX7xY/wQkCm8iBfBPYkPfIe+T98Pd7t9wX3eKn28Yxyy/RMAABEAABEAABEACBPCcAAd5GAuzcuZOefPJJeuWVVwa8qqKign77299SIBBI/33p0qX08MMP01lnnUU33XQT+XyHRCAbVcMUBGwRyLWwzRWArexy7addIdLKX64QrdouU5Dhrli3aj9XCE3ZWdWb6SeXp5Wf21//Gq3rWEjvdF1G3ZF41r5QXuynOaGl8mz31QWPS9uhvtlvd6KGy5MrsOXKLlflctvPtYOfEOBFDmSOD+LFxpS4Ln43fPIUNZkGtcaCtu6TAxkH/MG0uD56/+/lyvYNwWeoIDB60C1KufnMteOOO7rsdE8M666fy123n7rrdwsnt/iJePKEZXDicULeg5PoK/n2gg7yPjd57/jLNwoAARAAARAAARAAAY8TgADPCLCY7H3wwQfp97//fVZrscr90UcfJb/fL+3WrVtH3//+99PXnHfeebR48WJGjTABAWcEci1sc4VVK7tc+2kl7GYKfFb+qhbWueW5VYjk8hwsTn/9JCJXu29s7LPsEMdNKqB5U0N0wuSQ5YpU7gQM185ufOzac4U7rp3u+uEnT1gHp5OoNRagF8y7qTu6g8aO2p0W3sX3MqefwsBYuWX8yVOmpEX3mvJJ6WK5/FXbcccdXXa6BS7d9XO56/ZTd/1u4eQWPxFPnnAETjxOyHtwEn0FAjy2oBd5MNQX1Z1+D8f1IAACIAACIAACIJAvBCDAW0RaTPJ+73vfo48++sgyJ2pqauiJJ55IC/B//vOf6a677up3nfj/E0880bIsGICAEwK5Fra5wqqVXa79hACffWJBtXCUKexaxX+g+nfsjya3mN8aoY7e7KvdqysCUnSfN7WQRpUkX3wSH6t2cSceuXbcejP7tJWfdsvllpercrn1c+3gJ0+o9wKnXrNbius7xbbxB7eP37lvA/XED/Xrod4TSwrCcrv41Pbx5Z/eTtWGSa/63pRFZk48quZpdxzh2uuyS/HJ1/q57QYnnsClmxPiyYsTOHmLE+LprXhiHEU8RQ7oeqFiqN/PcR0IgAAIgAAIgAAI5AsBCPAWkf71r39Njz322BFWJSUltGDBArkdfSwWk3/PFODFv6W2oE8VIGwef/zxftvU50uyoZ3DRyDXwjZXWLWyy7WfEODdIcAvS6yklo4o+X1E9c1m1o4iDvGYNy0pus8YbwxoayXwciceuXZ2BTu79lbtsVueXXvV9XPLg5/eFOC3vHEqNZsGvWVeIVe2+4M7qKWz2fEN0kd+KjYm0rHjj0qvaBei++jiMf3K5uafKju74wjXXped7ol+3fVzuev2U3f9buHkFj8RT57ABk48Tsh7cBJ9RZdgy80/XXa6xxHd9XO5O/7ijgJAAARAAARAAARAIE8IQIDPEujW1la66KKLqK/v0PbHZWVldPvtt9OcOXPklWKLebHVvPgMJMCLFfS33HILrV69Ol3Tf//3f9O0adPyJMXQTB0Eci1sWwnr3K3Vc+0nBPiRLcCvf+Vyebb7Bx1nU9xiR+nawr9RIDyHqsIBuvT00qzdyko4404scO3sCsV27a3aY7c8u/aq6+eWBz/dLcC39uxLbhl/cEV78tz2BorFo45vi6NLxhwU2etoVNPDVB00aY3xGhH5Bl3Rrjqf/usvt8siL469IH8Pdr+xO45w7XXZ6Z4Y1l0/l7tuP3XX7xZObvET8eQJpuDE44S8ByfRVyDAYwt6+T12fkm/7+V2xwfHX+pRAAiAAAiAAAiAAAh4nAAE+CwBXrlypRTbU58ZM2bQ/fffT8FgUP6TENdvuOGGrAK8sGtoaKDLL788Xc4ll1xCl112mcdTC83TSSDXwjYE+LVZw8t9AYFrl6qMK1zqssv0c6A8ae+O02qxxXx9hHYdyC7EFYd8cqX7sR1X0oTQ5kEFrsxgWLWfO7HAtbMbH7v2Vu2xW55de9X1c8uDn+4Q4FtWzqUm06BXoj+kbrORwiW7pNDeGWlzfBss9MXJMGZSiVFLp8+cmhbdiwsOvYSjK5+44wPXLgWLa6/LTrefuuvnctftp+763cLJLX4injzBFJx4nJD34CT6CgR4CPAiDyDAO35cQQEgAAIgAAIgAAIgkJUABPgseJYsWUJPP/20tAgEAnIr+vHjx6ev4Arwwk4I8I2NjfLa8847jxYvXozUBIGcEYAAPzThakXxKhmTc04qGjA2XMFctV3KGa7QpMsu08/DBfgNDX1SdF/3acQy74+ZUCDPdp87NSRtue3hcuJOPHLtuPVmNpzbLtV2dv1VXT+3PPg5tHHMaucPLv+B7Jrbd0hxPbmaPbmifU/HLss+zTGoEee0l9clz2svr6OyLdfQ6EDU8sUbbntU5xN3fODapfzj2uuy0+2n7vq53HX7qbt+t3Byi5+IJ08wBSceJ+Q9OIm+AgEeArzIAwjwnKcU2IAACIAACIAACIDA0AlAgB+EnRDNr7vuOtqwYYO0mDx5Mj3yyCPk9/vTV9gR4A9fKY8V8ENPWFzJIwABPrfClaodALhCvWrhKFflZZbbM+d9Wr1VrHbvpQNd8azJGzJ89IVZRVJ4H1MW6GerWmDjTjxy7ezytGvPbT/XTnf98JM3Punk1N7bSltXfU2ubF8d/bpc2R6J7yAzduhIHt7d6Eir8kBMbhnfaXyDSoK19I2Tj5aCe8A/tH6vixN3fODaQTjiCSLgBE75KBwh75H3yPvhF4zdcv/G+MAbHxDP3HAa6vMArgMBEAABEAABEACBfCEAAX6QSGcK8AUFBfTiiy+mt58Xl9kR4K+++mravHmzrG3RokV01VVX5UuOoZ0aCECA5wlcQxUiIcD3Pyvu8BRPJIhW/s/NtK7jTKrvPtEy+48rXUF94bOooiQw6NnNqgU27gQM185uHtm157afa6e7fvjJG5+Gg1M8YdKC2S2HVrQfPK+9vfeAZd+1MggFC/utaB9fIVa311H8/S/IS3O5Uj+bb1Zcuf1etR0m0HkTw+AEThAiIURa3T9Uj8+qy8M4hnFM5TiGfOLlE7cf6+YCFXXvAAAgAElEQVSpu367nKyeB/B3EAABEAABEAABEMh3AhDgB8kAIa7/4he/oFdffVVa1NXV0aOPPjqkFfCdnZ1SdO/p6ZFlnXvuuXTNNdfke+6h/TkkAAGeJ3ANVYiEAH+kAP/p3qhc6S5WvPeaiazZPbEyKFe6z9z7d1QSaFUmxHHjyZ1Y4Npx682EYiUE2i2XW16uyuXWz7WDn2rHsb2du2lX63ba9uEt1Bw1aKs5jXqiaraPHxM0KW58noqDE+nsOdOl0D42XDPgOMCNv2o7bj5x+71qO7dNuKpuP7c8cOIJDeDE4+SWvEM8efEEJx4n5D04ib6CLeixBb3IA2xBn8NJORQNAiAAAiAAAiAAAkQEAT5LGixdupQefvjhtMVdd91FJ554aEUndwX8r3/9a3l+fOrzox/9iM444wwkIAjkjAAEeLXCVaZwAwE+KcB3RxJJ0b0+Qg0t0az5XBD0pc91n1ptSFuvCGxcYS8TkOr2c8uz6y+3XNV28HNo49jz8ZfklvHH1jVLwT11Znsk2uv4nlNWOCq5qr0idV57HYU3LqKgL2H5Ig03nk/99QFpek5X8nuT1UpHbt5xBQdddik+uurn1qvbT931g5O3hCvE01vxxPiAeIocyDdhGXmPvNeZ944fLlAACIAACIAACIAACHicAAT4LAHetGkTia3jUx+xDf3TTz9No0aNkv/EEeA/+ugjuvbaa/vV8uCDD9LMmTM9nlponk4CEOCHJlxxhZ58F+BPnGJI0X1NfcQyzaePM2jetBDNnRKiYMDXz54rnHHtUoVb2XMn3Ll23HozYVn5abdcbnm5KpdbP9cOfmYfx2Lx2KGt49u2U8Mnz8iV7W2x/mepW3bSAQyMQAFV+ztpnGFSS/C7VGzU0iWfP5qEAD/UPObGM1f9jluuLrsUH131c+vV7afu+sHJW0IH4umteGJ8QDxFDkCAf0l2hcGea7njnmo79E9e/3Qbp6E8Z+AaEAABEAABEAABEMgnAhDgs0RbCOyHn90uTAOBAN166600f/588vl89IMf/IDee+89WcrkyZPpkUcekdvUi2uff/55euihh/rVcLhNPiUa2jq8BCDAQ4DPNvHCFcIOtztgjqOlHU9TS0fUcov5suA+Oj68nE47/Ts0flRw0OTnCrFcO267cjWhpNpPbnvs2tm157ZLtR38PDSO9cb20Lzpew8K7g3y9+62BiU3lrHh8TS+/NCKdvHf1WUTPbdDhep+r7o8t024qm4/tzxw8uYEPjf+uux0553u+rncdfupu363cHKLn4gnxnuRA3ihYmS/UKHkYQSFgAAIgAAIgAAIgICHCUCAtwjutm3b6KqrrjrCKhwO00UXXSS3lu/r65N/Fyvk7777bvrwww9JbDufOvP98Iux+t3DvWkENQ0CPAR4kY7cFf3Z7P76SYTeWf0abeo6xTLD50wqoLlTQzSl8XPSlrtTgAo/D3fOSgjmTjxy7ewKxXbtrdpjtzy79qrr55aXj35293WmV7V/+vHd1GQatMMcRbFEt2X/szIoDZVLob2q6x0aZ/TRluADcmX7pQtGD3gpN05cO248uf2Oa5eql2uvyw5+QmgQOaBKaEA+8fKJ299189RdPzh5K58QT2/FE+MD4qny+4Pd8cHq+QN/BwEQAAEQAAEQAIF8JwABnpEBy5cvpzvuuINhmd3kkksuocsuu8xxOSgABKwIQICHAC9yZKjC9o590fQW8x298azpNq4iIEX3eVMLaVSJX9qmBLkVxavk/59zUtGAZXCFO65dqhIre+7EAteOW28mBCs/7ZbLLS9X5XLr59p52c8EES01n6TuaCMdNa45Lbrv79prNbxb/t3nC1JxcCLNnnBU8rx2sbq9oo4qiir79c+hjg9DzWNuPLn9jmuXqpdrr8sOfvIm0MEJnEQOqHpRgdvfdeed7vrBidfv3MLJLX4i73l5B048Tsj73HCyfDCBAQiAAAiAAAiAAAjkOQEI8MwEcCrCi63sv/GNbzBrgxkIOCMAAR4CvMggOwJbPEE0pToghfdtzWbWBPT7SAruQnifMd44wpYrsKq20y3wcdvD9TNXdrkql9t+rp1X/NzffXDr+Nbk1vE7dr0mV7YLEd7pp6q0+qDIXkcVu38lz2x/P7hcFnvx/JIBi+fyV23HjSd3gpRrh4np3Ey4cvmrtkM8efEEJx4nbn7q5qm7fnDyVj4hnt6KJ8YHxFPkgK4X05w+y+B6EAABEAABEAABEPA6AQjwNiK8a9cueab7O++8w75qxowZ8pz4iRMnsq+BIQg4JQABHgK8yCGOAP9Jz/H0Qsd/UktHjBIWimBpoZ+qwgG6+stlVGj4Bk1T1cIdtzzdAp9qP7ntsWtn157bLtV2bvNzz8p51Gwa9Ip5s1zZHi7eRbvaGqirr8PpkE5BfykdVVlHNWJFe8Wh89qLjOJ02ar5qy7vqb8+IH09p+sx+Xuw8YkrDHDtMDGNiWmdE9PcPFVth7xH3iPvh1+Q4vZj9E9e/wQncMI4NvLHMccPOSgABEAABEAABEAABDxOAAL8EALc1tZGa9eupXfffZe2bt1K+/fvp9LSUmpvb5elVVVV0cknn0xf+tKXaMqUKUOoAZeAgDMCEOAhwGcTuNq643Kl+3sffkTNfZOzJltJyEdzin5PJ4SX019Dj0rbwVbWpgpSLdxxy+PWz50g5dpx680EzW2Xaju7/qqun1veSPZzd5tYzZ5c0Z78aaCWziZnAzcR+Xz+5Jbx5XVUeeAFqg6atNF4ikKBqhHb77jx5PYn1XaYwOdN4HO56+apu35w8lY+IZ7eiifGB8RT5ICulcDc8US1HfIeea8z7x0//KAAEAABEAABEAABEPA4AQjwHg8wmpefBCDA51aA555tXjZ/bdYETAlXVnaqhMgPG/poTX2E1n0asewYx0wsoHlTQzR3Sih9prvVinpVfg5VqObWn6uJL64QyfUzV3a5Kpfbfq7dSPCzPRagZdH7qNtspOrRu9NieywetexDVgZCVC82amneUamz2sV57XXk8yV3lxjpnLgr2nVPDOuunzvewE/eBDo4gZNOoYHbn1XbIe+R98j74RfWuf1Yd//UXb9bOLnFT7fF0+p5B38HARAAARAAARAAgXwnAAE+3zMA7fckAQjwuRXgrYRorrDOtXMiRPb0JWhchZ9W1/fSga541nwX28uLc92F8D6mLJC2HelCYGajrPzlTsBw7ezGx669VXvslmfXXnX93PKG08++aG96RfvOg6vad+5dT11xv+N7hNgmXgjr4qemfBJVNPxMrmxf7n9Tlu30rPbh5HQ4DLv9g2uv2s5tE5mq26+6PN08ddfP5anbT931u4WTW/xEPCHAixzAyu6XZFcYriNsMD7w+p1bOLnFT7eN944flFAACIAACIAACIAACHicAAT4QQKcSCTk1vLit9hSnvPp6+ujPXv2UFdXF8ViMbktfW1tbXo1G6cM2ICACgIQ4EeGAK9qpbxdga31rXm0vmMhvdZxI4nt5q0+laUBebb7v5xdNqDpSBRMs7XJyl/uBAzXzm587NpbtcdueXbtVdfPLS9Xfta/cSo1mQa9Fb1KrmwPGDtpT8cuq27C+rsQ1mPGAioOTqSvHD9diu5VpdX9ruW2n2uXK05W9dvtH1x71XZum8hU3X7V5enmqbt+Lk/dfuqu3y2c3OIn4skTAsGJxwl5D06ir+TbCx3I+9zkPesBCUYgAAIgAAIgAAIgkMcEIMBnBP/AgQP0+OOP05/+9CcpogcCAfrNb35DlZWVg6aJEOofeeQReuWVV46wKSkpoRtuuIEWLFiQx2mGpg83AQjwI0OAV7VSniuwfbInSmvqe+n9zfspEi/OmnYTK4N0nO9BOiH8Or0eeEHaunUlbmZDVQmHdidqrOq16yc37nbt7Npz26Xazqmf58wzD53R3po8p12c127G+hwPyRVFlclV7RXJ89rFT+mGCyjgSwy6Mstpewbrn7kq1yqedvsH1161HQSZ3Ey4qo4TtzzEkxdPcOJxckveIZ68eIITjxPyHpxEX4EAvzLr8y+3n6i2c9s45vihCgWAAAiAAAiAAAiAgMcJQIA/LMDPPfccPfTQQ/1CLgT4Z555hkaPHj1gKqxfv56uv/56yzQ566yz6KabbsJqeEtSMFBBAAJ8/gjwXZGEFN1X10eooSX7udQFQZ/cXl78TKk22GdMWwlxmTnLtVdtxxUiczVRwm0P189c2eWqXKv22z0znOunGUsK7dtWX0FNUYM2mp+j7mgj9cVaHQ+nBb4EhYzpVByspQUzptL4CiG2T6LSUPkRZVu1n9seu3Z27a38zFX/UF0utzy3TWRy26XLTjdP3fVzuev2U3f9buHkFj8RT55gCk48Tsh7cBJ9BQI8BHiRB5kv+NodHxw/bKEAEAABEAABEAABEPA4AQjwBwM8kPgu/pRNgG9oaKDLL7+cnSIQ4dmoYOiQAAR47wvwrd0xChf6aM22iGW2TK8xDgrvhRQ47EhrKyHOrrBn115X/dyJBa6d3XbbtdfFSbWfdnkOVH9vtInmTt97cGV7ckV7U/sOyz7AMagumyjF9dSK9rIt36OqYNRyRbtqTnbLs2tvlU/cOHHtdAsiuut3Cye3+Il48oQjcOJxQt6Dk+grECIhRIo8cCpEcscT1XYY7zGO6RzHOM9YsAEBEAABEAABEACBfCYAAZ6INm3aRFdfffWAeTDYFvTRaJQuuugieU68nc9dd91FJ554op1LYAsCtglAgPemAP/p638nz3Z/u+NS6jUTWfOiLLiPSsPVVBkO0FULwwPaWglxdoU9u/a66s/VxBe3PW7hpNpPLndRb2ekPb19/Kcf30fNUYN2mmUUS/TaHg8zLwj7Y1RtmNRtnCdXtv/DvORZ7UagoJ+p1+LJ5a/aTvfEsO76uTzhJ28CHZzASafQwO3Pqu2Q98h75P3wvyjB7ce6+6fu+t3CyS1+ui2ejh/MUAAIgAAIgAAIgAAIeJxA3gvwiURCrmJvbGzsF+qvfvWrtGjRIqqqqqJQKHREGrz44ot077339vv3sWPH0o9+9CM65phjqK+vj15//XX6j//4j342c+bMobvvvhtb0Xu8Y+luHgR4bwnwf/0kIreY/6jR+uzqOXUFNCvyI5pVuspy5S5XYOTaqRZs7ZbHtedOwHDtuPVmjgtcrqrt7Pqrqv6BeCYoRqfPbum3on1X63Zq7dnneBgVgvrhK9pX73iTQkYhXeF7WZb9ImVf8cVtty6edvOJm8+q7XRPJOqun8sTfkJgEzmgaiUu8omXT27pn4gnL57gxOOEvAcnlfcbt+STW/x02zjm+IENBYAACIAACIAACICAxwnkvQCfeYa73++nO++8k+bOnTto6MXq9wsvvJBaWw+dL1tTU0OPPfYYBYPBfteJ1fXXXHMNxWIx+e+i/EcffZTq6uo8nlponk4CEODdJcCvKF4l0+Wck4rSabNjX1SK7uKnszeeNZ3GVQTkFvNzpxbSqBK/8rPdIUS+JPnnm2CbSjpu/K3s7llxM/WavXSsuZ6aTYO2mEdTd1TN9vFjw+NpjFlP4wyTdgRvpWKjlq78wvR+/cbuxJtVezI7JddetR23XbrsdE8k6q6fyx1+8gQRcAKnfBSOkPfIe+S9uheUuPdlrp3u/qm7frdwcoufbounzjkv1A0CIAACIAACIAACbiCQ9wL8gw8+SM8//3w6Vtdffz197Wtfyxq7tWvX0o033pi2EaL6f/3Xf9G0adMGvG7JkiX09NNPp/92xx130CmnnOKG/ICPLiUAAd5dAnxK2D3/s8Vp0X1bs5k1+3w+opOnFUrh/egao5+taoGPW17KCa69ajtu/dwJGK4dt97MgKpuP7c8u/5yy03Z/T7+P9QdbaRZdXuSK9tbt8vfPWa34xHV8JfRUVV1NL6irt/q9lCw0PLFE6/Gk9suXXa6JxJ118/lDj8hsIkcwAr47C+8cfuTajvd/VN3/Vyeuv3UXb9bOLnFT8QT90WV90XkPS+f7HJy/HCHAkAABEAABEAABEDA4wTyWoAX28+Ls983b94sw1xQUEDLli2Tv7N9fv7zn9Orr76aNrHaVr65uZkuueSS9Cr4Cy64gL773e96PLXQPJ0EIMC7S4B/qudNaumI0v7OGMWyL3anSYX/S/7w8VQVDtKlp5cMmGZ2BdN8W9nNnVjg2tkVtO3aq46nqvoTlDgorjdIgb3hkyepyTSoNdZ/J5ihjIUBfzAtsI/e/3u5sn1D8BkqCIymi+cPLe/dEk+7fnLtddnpnkDXXT+XO/zkTQyDEzhBkFH3ogZ3fOLa6e6fuut3Cye3+Il4YrzHeD/yx/uhPOfhGhAAARAAARAAARDIJwJ5LcB3dnbKc957enpkzMXKd7ECPtunt7eXzj//fOruPrSSz2pFuyhfiO6pa8477zxavHhxPuUZ2jrMBCDAj3wBvq07Tqteu4vWdSyk5r7JWTOkJOSXK92P6fg2TQhtUbYV+kgVdjNhcP3kCsvciUeuHbfeobaL236unV1/RbmtsQC9YN4jV7aPHbU7fWZ7ImHxxghj7Ksqrabx5ckV7TXldTShvI5qyielr+S2y8rOLfG06yfXXped7gl03fVzucNPCA0qhQbkEy+f3NI/EU9ePMGJxwl5D04q7zduySe3+Om2cYzxqAcTEAABEAABEAABEMhrAnktwA9FGP/oo4/o2muvTSeNWC0vtrAvKjp0dnNmRgnRXgj9HR0d8k8Q4PO6zw1L4yHAj1wB/sPtfbS6vpfWb++zzIVjJxZI4f2kKSFpayUwDkVYFddgBfxKiS5zZbXdiRpufEZynHrNbtrVllzRnvrZ2bKBuuN+y3y1Mgj4AxQyCmlOsJnGBU3aatxDJcFauvT0MVkv5XK1stMdT279XDu3TdBx26XaDpwgNOSj0IC8R94j70f+ylHV9zvV5ekeR3TXz+Wp20/d9buFk1v8dFs8rZ7/8HcQAAEQAAEQAAEQyHcCEOBtrkwXZ73/7ne/S+fN/Pnz6bbbbsuaR5mr5iHA53u3y337IcCPLAF+4XGFB89276XWruwrhqvCASm6z50aojFlgX7JYiUwjmRhd6CsV90ebvu5EzBcO269mQxUt59bXsqPLW+cSs2mQW9Fv03dZiP5gzuppbNJwQDloxKjlo4df1S/c9qfXveALNvqjONccdIdT279XDu3TdBx26XaDpwgRHLGHa/lHfIeeY+8t/6+obrfc8tD/+T1T3ACJ4xjI38cU/DgiCJAAARAAARAAARAwNME8l6AF9vJp7agtxLGTdOU28+nVrKLzLj99tvp85//fNYkgQDv6T40Ihs3VAF+RfEq2Z5zThp4R4eUwFc2f23WdqfsrMobqp/c+q1WdtsVTrkCp7CLJwL0WMdr8mz39h7rbborwwH6x1NLaNbEgkHZ2qlfFGLVftXl5ZInpz3c+rkTpFw7br2ZgVXNf7DyWnv2J1ezt6ZWtSdXuMfiUcfj1+jiMcnt4ysm0aimR6g6aNJq41Xykd/xjgJ2uVrxzFU8ueWqtsPENCamMTE98iemVfd7bnkYH3jjg1t4Ip68eIITjxPyHpzy8fsD8j43ee/4YRIFgAAIgAAIgAAIgIDHCeS1AJ9IJOi6666jDRs2yDBXVFTQ0qVLKRgMDhj2d955h2699db038T288K+rKwsa5ps27aNrrrqqrTNJZdcQpdddpnHUwvN00lgqMI2V7BVJYAP1U9V9asW+ER5n+wx6e1VT9L6joUUiRdnTYPxoS10Qvh1agp/j4yA7wjBUpdgO9R6c8FTlGklrNr1lzsBw7Wz22679tz2t6ycK1e0vxz9IXWbO6isdJcU3TsibY6Ho0JfnAxjJhUbtXT6jKk0viJ5ZntJQThdtpWfdnmq5mS3fqv2pPzjlqvaTnf93Pbo9lN3/W7h5BY/EU/eBDo48Tgh78FJ9BWrnXm4ecK1Q//k5R04gVM+9k+35b3jh0wUAAIgAAIgAAIgAAIeJwAB/jABXsT6jjvuoFNOOeWIsMfjcbrwwgtp//796b8tXLiQfvCDH1imyC9+8Qt65ZVX0na//OUv6ZhjjrG8DgYgMFQCQxW2IcAPfBa4lRDYFYnLLebX1EeooSX7quJQ0EfzpiW3mK/adKos2oq7Vf2ZecIVDlXb6faTWz93gpRrx61XZZyaO3YesaJ9T8euoQ4Z/a6rKZ/Ub+v4si3X0OhA1DJPrfLJLk+7XFXXb1We7gky3fXbjSfXXrUdOPEm8LncdfPUXT84eSufEE9vxRPjA+IpciDfXqhA3iPvdea9kodPFAICIAACIAACIAACHiaQ1wK8iOuKFSvopz/9aTrEgUCAxDnvU6dOTf+bWCl/55130vLly/ulAkdI37RpE1199dXp68Sq+WXLlpH4jQ8I5IoABPjhOQP+M0cZUnhfuy1iGcqjawwpus+bWkgBf9KcK/ClCufa67LT7Se3fu6EO9eOW29mknDi1N7bSltXfY2aogatNr8uV7ZH4o1kxvosc87KoCwQo3FBkzqNb1BxsJb+8eTpcjv5gL//LjAcPzn5bJenXa5Wftqt36q8lH/cclXb6a6f2x7dfuqu3y2c3OIn4skTGsCJxwl5D06ir+SbYIu8R94j761fgOf2E9V2brt/Wz1v4u8gAAIgAAIgAAIgkO8E8l6AH+hcd5EUixYtogULFlBrayv96le/ooaGhn65MnPmTBICvM/nGzSH1q1bRzfeeCPFYrG0jdU58/mekGi/GgJeF+CtzpbnCmdDEfj2mzX0246n5NnuvWYia8AKgj6qCgfon04PU82owBG2ufRTVGa1sp5bP9duKDxV+smtP1cTJU44xRMmnT67RZ7NvrOtgXaL363bqb33gONBIRQslMJ6cmV78rx28Tvx/pmy7OHKEy73zAZzuVrZcevn2umeINNdPzh5awIf8fRWPDE+IJ4iB/JNWEbeI++R98Pf793y/cEtfrptHHP8oIoCQAAEQAAEQAAEQMDjBPJegBfx/eMf/0j33HOPrVA/+OCDJET4zI/Yon7jxo1ytfyqVav6/dkwDHr66adp9OjRtuqCMQjYJeB1AV6VYMgVbIWdWOX+7prltKnrZMtwHFvyNp0QXk71pXdK24vnlwx4jZVgmHkR116XnR2ewla1n9z6uRMwXDtuvSm7vZ275fbxn3x4i1zZvtWcRj1RNdvHjwmaFDc+T8XBiXT2nGlSaB8bHu8o/1TFyS5Pu1yt/OTWz7VL+ce1V22nu35ue3T7qbt+t3Byi5+IJ09gAyceJ+Q9OIm+km8vKiDvkffIe+sXkLn9RLWd2+7flhMjMAABEAABEAABEACBPCcAAZ6IxBbz4pz2V199lZUO//zP/0znn3/+gLa//vWv6bHHHhvwb4sXLyaxAh4fEMg1AQjwaragb9wXlee6i23mO3vjWcNWUxGguVMLad7UEPn/Ok/a6nhRQNRrJUSqFjYzwYz0+nM1UZLZ7q+fHJMr2ne1NRx2Xvt2ikR7HQ8BZYWjkue0V9Slz2sv3XgRGb6EZd7lKv5Wcedyz1U+cevn2umeINNdPzh5awIf8fRWPDE+IJ75KLAh75H3yPvhf6HELd8f3OKn28Yxxw+1KAAEQAAEQAAEQAAEPE4AAvzBAAsR/vHHHychoGf73HDDDfSVr3xlUJOlS5fSww8/fMTf58+fTz/5yU+yblnv8VxD84aRAAT4oQvwsTjR1OqAFN237TGzRk2c5Z4S3cUZ77kSNnNVrpVgardeu/a66udOwHDt4omYFNjr379Mrmj/0Pw8dUcbqS+233GvNwIFVO3vpGrDpH3B71CxUUuXfH4GCQE+88PlqStOXJ5DbZdV+7n1c+10T5Dprh+cvCV0IJ7eiifGB8RT5EC+rexG3iPvkffD3+/d8v3BLX66bRxz/LCLAkAABEAABEAABEDA4wQgwGcEuL6+npYsWULvvfde+i9+v5+++MUv0uWXX05jx47NmhLPPPMMPfLII/1srrzySnmmfLbz4j2eZ2jeMBPItQD/kn+lbNFFpznbWj3XflqtQD9ciNzWcwK92PEf1NIRo0T2o90pXOinynCA/uXLZRQyfEMWQq0Ew1wJkbkSYHNVrmpO3AmYgewisb007+i9/Va0ixXuKj5jwjXJM9rlT/Kc9nFlE5XvaKArTlzubpt44rZLtR048YQGcOJx4uanbp666wcnb+UT4umteGJ8QDxFDuDFk5dkVxjsOZg77qm2Q//k9U+3cVLxDIwyQAAEQAAEQAAEQMDLBCDAZ4luNBqVfw0Gg+wcWLlyJf3rv/4r1dbW0pe//GU6++yzqby8nH09DEFABQHdwjZXMNXtZ2t3XG4x/+6H/0t7+uqyoi8p9NPxhc/Js93XhpZIW6dnu3M5pRzj2uuy0+0nt37OhFJ3Xyf9ctVPKGL2Up25iZpNgxqjoygW73bcRUtDZVJcr+p6R65s3xq8T65sv3RB5YBlq44nl5NqOw73wwFw7XXZ6Z4g010/l7tuP3XX7xZObvET8fTmBD43/3TZ6c473fVzuev2U3f9buHkFj8RT4z3IgfwQsXIfqHC8YMxCgABEAABEAABEAABjxOAAO/xAKN5+UlAt7DNFQx1+fnh9j5aXd9L67f3WSbIsRML5LnuJ00JKV+JzOWkWgjNVXm5Klc1p8PzTmx28FvzKeqKNtJR45rSZ7bv79pjmRtWBgF/4IgV7UJ4ryhOCu3cdqm20xUnt0z4usVPTExjYhoT08M/MY/xgdfv3MLJLX5ivOflHTjxOCHvwSkfvz8g73OT91bPw/g7CIAACIAACIAACOQ7AQjw+Z4BaL8nCegStu0Ke8PpZ1NrTIru4mz31q541rhXhQM0b1qI5k0JUVVZIG2rWgjllmeXK7dc1Xa6/bSq/0B3ixTYf7f+UbmyvdjcQ7CjaTgAACAASURBVE2mQRYnDrDGiKqSahoT+5TGBU3aafxArmi/6gszsl6rmj+3PCtOmU5zy7Wyc8vEl1v8hNDAm0gEJx4n5D04QZAZfMtm3eOI7voxPnhrfEA8vRVPjA+Ip877N+tBGUYgAAIgAAIgAAIgkMcEIMDncfDRdO8SGE5heyCKVkLcYBMFZfPXKhUsX0islGe6BwMJ2rzbtAy4ONddiO/ibHcn7eK2n2unSzC1W69de277uXap+veunCeF9VfNm6kruoPCJbvkme1dfR2WOWBlEPSX0OTKyekz2sdXJM9rLzJK2CvaRwonK67cCVrVdphI5E0kghM46ZxwVd3vueUh75H3yHvs/DDY2dYYH3jjg1vGW8STF09w4nFC3ueGk9WzM/4OAiAAAiAAAiAAAvlOAAJ8vmcA2u9JAvkuwG989RJa17GQ1nacQ7F49vXNtZVBOs73Szoh/DotD7wo82G4zna3EkAzk5Nrr8tOh7C8u71RiutiZXvyp4FaOpsc92ufz0cFwRAVGoV0anC7XNm+0XiKQoEqx/mhg9NAQKzyhDtRpdoOE4m8CTJwAicIkRAiIUSuHPB7m9fuSxjvMd5jvMd4j/Ee4/1A8xSq73fc8hw/bKMAEAABEAABEAABEMgTAhDg8yTQaGZ+EchHAb6rNy63lxc/jfuiWQMeMnzyXHfxc9RYg71y2UqwzJWwmqtyVbcnl362xwK0LHofdZuNVD16txTad7dtp2g8e6w5PV+I6sXGRJp31BSqKU+uaBdntT/0l9vk5ZfGX5K/rSa+uDxVc/qvv9yeFCBiL7D85E6s6LKD0AChgdPvuPmJfOLlk1t4Ip68eIITjxPyHpxU3m/ckk9u8RPjGK9/ghOPE/I+N5w4z9qwAQEQAAEQAAEQAIF8JgABPp+jj7Z7lkA+CfD/u6NPiu5rt0Us43l0jSFF97lTCyngP2TOFU512akWbHNVnopy+6KRw1azJ1e079z7AXXGA5bxtTIoNIqlsH6gZw+FjEL6++AHVB00abn/zaSAPb+kXxF2J2q4+aGC0+GO2vWTa6/LDhOJvAkycAKnfBSOkPfIe+S99YuB+Xr/xvjAGx+4+aGbp+76wclb+YR45iaeVs/f+DsIgAAIgAAIgAAI5DsBCPD5ngFovycJeF2Af9ZcQfs6otRrJuQZ79k+BUEfnX5soRTdayoGFnG5wqkuO9WCba7Ks1tu/RunULNZQCujV8mV7QFjJ+3p2KWkTwphPWbMp+JgLX3l+GlSeK8qHSfL5k7AcO3stptrz13ZbtdPrr0uO0y48ibIwAmcIERCiLTamUXXOM6tF+MYxjGV4xjyiZdPbumfiCcvnuDE44S8zw0nJQ/uKAQEQAAEQAAEQAAEPEwAAryHg4um5S8Brwrwq/50A63rOJM2d59sGdxjS94ms+wLNLokMOiZ3VwhVLed7vq5Lx4M5uc588xDq9pbG9L/bcb6LONoZVBRVJneMn58RXL7+NINF1LAlxh0y3juBAzXzm58uPbc+rl2mKDLzcQTl79qO8STF09w4nHi5qdunrrrBydv5RPi6a14YnxAPFW+0IHxwVv5hHjmJp5Wz+r4OwiAAAiAAAiAAAjkOwEI8PmeAWi/Jwl4SYAX57mnznYX57xn+9SMCtC8qYU0s+VcKgu2WJ7ZzRVCddvprp8rwEfjJu1q3U71q6+gpqhBG83PUXe0kfpirY77WYEvQSFjulzRPn/G1KToXlFH4VD5EWVb+cudgOHa2Y0Pt1zVdpiYzs3Ek+o4cctDPHnxBCceJ7fkHeLJiyc48Tgh78EpHwVb5D3yHnlPlvME3H6i2s5t92/HD/koAARAAARAAARAAAQ8TgACvMcDjOblJwG3C/ARM5EW3T/ZY2YNojjLXYjuc6eGSJzxLj5WAmxmgVx7XXZ2Bd7h8HNv5255PrsQ3He1JX+a2nco6XDVZRPklvHJn0lUtuX/UFUwajlRwuWUq4kSLnfV9XPLc9uEDrdduux089RdP5e7bj911+8WTm7xE/HkCUfgxOOEvAcnCJEQIgc7ygPjg7fGB8QzN/FU8vCPQkAABEAABEAABEDAwwQgwHs4uGha/hJwqwD/dO+b1NIepX2dMYplX+xO4UI/feUzxTRvaohChq9fsLlCKFew1W2ns/7OSDttfetsuaL9ffMbyRXt8UaKRHsdd7CwP0bVhkndwfOo2Kilf5g3XYruRqAgp/HkTsCottMtiOiun8sTfvImyMAJnPJROELeI++R90SXxl+SXcGpcMi9L3PtdPdP3fW7hZNb/EQ8Md5jvB/5473jCQEUAAIgAAIgAAIgAAIeJwAB3uMBRvPyk4CbBPhotJSmtRGt61hIe/rqsgasJNBGx4eXU3v4IioJ+Qc92x0C/ElZJ2YHEvQTFKMzZu9Lr2bf2baddrdtpwPd+xx3IiNgpFe014it4w+ubvet+aJtP8UFF88vyeqTVfy5E4+q7XRPJOqun8sTfmLCVeWEK/KJl09u6Z+IJy+e4MTjhLwHJ5X3G7fkk1v8xDjG65/gxOOEvM8NJ8cTBSgABEAABEAABEAABDxOAAK8xwOM5uUnATcI8Ou399HS9z+gzs6plkGaNbFAbjE/fefntAi2AwnW2YRgKwHYbnl27a3q39e1Rwrtn6y/kZpMg7aYM+TKdhWfMaU1NDa6Ta5s3xm8Va5sv/IL0wcs2spPu+3m2nMnYFTb6Z4g010/lyf85E2QgRM45aNwhLxH3iPvR/6KSO79XrUdxgfe+MDlrpun7vrByVv5hHjmJp4q5g9QBgiAAAiAAAiAAAh4mQAEeC9HF23LWwIjVYDf3Rqj1Vt7aU19hFq7s+8xP6YsIEV3scV8VTggY6lLsOUKu7myG2q5v4//jxTWZ9UlBffkee0N1GN2Oe4bpaGy9BntckV7RfK89lCwSHmcuHHncuJOwKi20z2RqLt+Lk/4yZsgAydwghAJIXKwLcgxPvDGB7fclxBPXjzBiccJeQ9O+fj9AXmfm7x3PKmAAkAABEAABEAABEDA4wQgwHs8wGhefhIYSQJ8IkE0rSYgRffNu03LgFSGA3T+qSV07MT+54BDgM/+AoIQ2HdKgX07NXzyJDWbBh2IBS15WxkE/AGqDvTIFe37g1fKFe0Xf24GjSquHPRSrmCu2o47saLLTvfEsO76udzhJ2+CDJzAKR8n0JH3yHvkPV48wYsnK+VQmHkkE/d7FtdO93iru35w4t1v3MLJLX66Le+t5hLwdxAAARAAARAAARDIdwIQ4PM9A9B+TxIYCQJ8Q+8s+kPH/bSvI0qx7IvdaUJoizzbvTn8fygY8Dk+250r7KaCz7XXZXe4n62xAL1g3iNXtleP2i1XtAvRPZ6wgMzI9MqS6vRK9tQ57WJVO7fdunlyJ1Z02emeUNFdP5c7/ORNeIITOEGIhBAJIRJC5HAIsW65f+O+yLsvIp7glI/fH5D3ucl7xhQDTEAABEAABEAABEAgrwlAgM/r8KPxXiWgS4Dv7I3Lle7vrl9PuyLTsuItNHxUWLKewuFN9N3Qo9LWaiKZKwRz7XQLxtn87DV7ktvGp38aaGfLh9Qd9ztO2+KCUrl9fFX3ezQuaNJW4x4qDtbSP50+ZsCyVfPkToBw7TDhyptQASceJ7fkHeLJiyc48Tgh78EJgoz191BuP1Fth3GM1z/BiceJm5+6eequH5y8lU+IZ27i6XhiAgWAAAiAAAiAAAiAgMcJQID3eIDRvPwkMNwC/Ec7+qTwvnZbxBL40eMNea77vCmF9NA7vAfBXAnluSqXK1in7JZGf0PdZiNNqWlKr2hv6WyyZGlt4JNbxs8aP/ngee3Jc9pHl4yVl9r10+oFCS5P7gQI1w4TdPb6EZerLjvEE/FUKQQin3j5xO3vunnqrh+cvJVPiKe34onxAfFU+f0B44O38gnxzE08recjYAECIAACIAACIAAC+U0AAnx+xx+t9yiB4RDge80EjR/lp9X1EWrpiGUlWVHiT4ruUwtpXEUgbWv3QViXYMwVlq3s2nr2H1rR3tpAjTv/TE1Rg2IJn+NMHF08RorrNRV1NKrpEbmyfbXxKvnIP+Qt/Z/66wPSr3O6HpO/rQR4bjxV22HClTehAk48Ttz81M1Td/3g5K18Qjy9FU+MD4gnhEgcUTHY93aM9xgf8nF8QN7nJu8dT2KgABAAARAAARAAARDwOAEI8B4PMJqXnwRyKcB/2PEFeqXjh9TanV10F+RHlwaoKhygxWeXDRgIuw/CbhHg962cS02mQS9Hb5Ur28tKd0nhvaO3zXFCFvriZBgz5cr202dMlaL7+Io6KikIp8tWxclufLj2qu0gNPAmVMCJx4mbn7p56q4fnLyVT4int+KJ8QHxzEeBDXmPvEfe48UTvHiyUg6FF88v6TfvwP2ex7VzPKmBAkAABEAABEAABEAgTwhAgM+TQKOZ+UVAtQDf2BKVK93f39RM3bGBxfQU4ZpRAZrjf5iODy+nFcHfD/gAaHeCLGWvSljOzAYn5TZ37Eyuam9tSK9u39OxS0nC1ZTX9ts6vmzztTQ6GLVciW7VHu6DNdfObjy55XLtdNfvFj/BCRPTmJjGxDQmpod3Ypp7f1Bth/Ee4z3Ge4z3GO8x3g+HEMu9f+G+xLsvuY2TkkkPFAICIAACIAACIAACHiYAAd7DwUXT8peACgE+Yiak6C5+PtljZoUZ8JPcXl5sMz+9xmCfLW73gd1KWLYr1Nux7+htpS2rvkbNUYPeN8+VK9sj8UYyY32OE60gMIqKg7U0d/IUqqmYlBbdg/5gv7JVtZ/LnWune6JAd/3gxJtQcgsnt/iJvOflHTjxOCHvwSkfBVvkPfIeeY8jpvCiQn68qIDxPjfjveOJEBQAAiAAAiAAAiAAAh4nAAHe4wFG8/KTgBMBvr0nTmXFPlq9tZfiiez8plQbUnSfOzVEoeChc8y5QrHdB2FuuVy7gQT4eMKk02e30K62QyvaxQr3tp4DjpOpIFiY3DK+vE7+rmj4OVUbJr3hf0OWnblVXGaFVu3i8lRtp1vg0l0/l6duP3XX7xZObvET8eRNJIITjxPyHpwgREKIhBAJIXKghx3u/UG1He7fvPsSOPE4cfNTN0/d9dvl5HiCBAWAAAiAAAiAAAiAgMcJQID3eIDRvPwkYFeAb3zjbFrfsZDe6riCevqyq+4lgVYKh6vk2e7f+eKhc8cPJ20lFNt9sBxIKM8mWHPr39u5Wwrtn6y/mZqiBm01p1NPdKeSpBkTNClunCZXtp89Z5oU3ceGx/crm+snt/3cB2bVdnbj6bX6ue0BJ94EmW5OiCcvTuDkLU6Ip7fiiXEU8czHFyqQ98h75D2OXsCLRMP7IpGSiRMUAgIgAAIgAAIgAAIeJgAB3sPBRdPyl0DmRPqK4lUSxjknFfWDsn57H62u76UPt1tvoz6rtoBmm7fTcaVvOj6D3O4EGVeAHszu3JNjUmjfKc5ql+e1i98NFIn2OE6SssKKfue011TUUXjjRWT4EoNycovQ4RY/7eYTt12q7XT7qbt+Lk/4yZtABydwgtAAoWEwoQHjA298cMt9CfHkxROceJyQ9+CUj98fkPe5yXvHkykoAARAAARAAARAAAQ8TgACvMcDjOblJ4FsD5i7D8Sk6C7Odm/rjmcFNKYskN5iXqx4567Y5trZfRC2KjeeSArt9e//EzWZBm0wP09d0Ubqi+13nAhGwKBqf5fcMn5f8DtUbNTSt06bQeVFo44o28pPu+3m2uuy0z3hqbt+Lnfdfuqu3y2c3OIn4smbSAQnHifkPThBkMEW9Fg5OrwrR7njri473fdP3fVzuev2U3f9buHkFj/dFk/HkywoAARAAARAAARAAAQ8TgACvMcDjOblJ4HMB8wXEiuppSNGgUCCtuw2LaHMnRKSwvsxEwv62VoJyyljrp3dB+HDy43E9tK8o/f2W9EuVrer+IwpraHxFclz2pPntdfRuLKJli8gcNvDtXPbAzi3XartwIknHIETjxM3P3Xz1F0/OHkrnxBPb8UT4wPimY8vVCDvkffIe+wMgxeJhvdFIhVzLygDBEAABEAABEAABLxMAAK8l6OLtuUtgdRE+undn9K6joW0tuNrFM++2J0mhDZTMDxLnu3+T2eUDsiOK6xz7TgT/t19XUmRvW07ffrxf1KzadCO6CiKxrsdx7c0VCbF9aqud+TK9q3B++TK9ksXVA6p/Zz2iIK5dphI5E0kghM4YcIVE67Yint4J1y59zHVdhjvMd5jvMd4j/Ee470YBy6eX9LveU31/YZbnu77ku763cLJLX66LZ6OJ2RQAAiAAAiAAAiAAAh4nAAEeI8HGM3LPwKdvXG657Vl1N4+kyKRMVkBFBq+5Er3zn+mSYV/U3a2+1AF+KXmU9QdbaSjxjXJreSF6L6va4/jIAb8ASm01xy2ol2sbn/qg/tl2ZfGX5K/nb4xz32w59q57QGc2y7VduAEQUZHP9add7rr5/Zj3X7qrt8tnNziJ+KJ8R7jPb63QoCHAC/GAQjw/R+RufdxXXa4f3vz/u14ogYFgAAIgAAIgAAIgIDHCUCA93iA0bz8IfDRjj5avTVCf/0kYtnoGeMNmju1UIrvfh9Zbq2eKpArrFvZHehukeL679Y/ShGzl4rNPXJlu8Uifct2CYPKkmoaG/uUqoMm7TJuoeJgLV115swBr9U1AcGtFxMV3pyo4MZftR3yiZdPXO66eequH5y8lU+Ip7fiifEB8cSLCnhRwemLxbrHEd31477orXEU8cxNPFkTNDACARAAARAAARAAgTwmAAE+j4OPpjsnEIvFaNu2bbRz504yzeTZ6qWlpVRbW0sTJkwgn8/nvJIsJYhz3d/fGqE19RF5xnu2T0HQR2ccW0Rzp4ZoXEWgn6mVYD5UAf4PiZep29xBsyc3p1e072rdTl19HY65BP0lNLly8mHntE+iP378FInV7lYr2jGhk5sHcO7Ehmo7xJMXT3DiceLmp26euusHJ2/lE+LprXhifEA8IcBDgIcAj50CxDiAnQKSd0R8z8nNfdHxpA4KAAEQAAEQAAEQAAGPE4AA7/EAo3m5IZBIJOj555+n9957b9AKhPj+la98hc4444zcOEFE//+v91Ekmsha/qzSVWSGz6RRJYEjHsCHKqwPNKHT1N4oV7XvbG2ghm2PU3PUoH3RoOO2+8hH4yvqpNA++sCLNC5o0kbjSQoFxgx5QgET07l5AOdObKi2Qzx58QQnHidufurmqbt+cPJWPiGe3oonxgfEEwI8BHgI8BDgIcAfmorA95zc3BcdT/agABAAARAAARAAARDwOAEI8B4PMJqnnkA8Hqd///d/p/3797MKnzVrFl166aU5WQ0/mAAfCu2jcPhjuqL0QSoL7lN6tnt7LEDLovfJle3jKneTWNEuhPdoPMrikc0oFKikYqOW5k6eQuMrJslz28XPQ3+5TV5mtbLdLQ/W8DM3EwBcrrrsdAsiuuvncoefvP4BTuCk8r7olv6JvEfeI+/VfR/m9nuune7+qbt+t3Byi5+IJ8Z7jPcjf7x3PAGEAkAABEAABEAABEDA4wQgwHs8wGieWgJi5fuSJUto8+bN/Qo2DIOmTZsmt6Gvr68nYXf454tf/CJ96UtfUutMxgr4oN8nt5efNy1EL9f/K0uwTjk00Bb0fbHIQXG9QQrscnX73g+oM95/+/qhNKrQKJYr2g/07KWQUUjnBD6gcYZJy/1vyuJyvVUeJnR4EzqYoAOnfJz4Qt4j75H3ZPniHrefqLbD/ZvXP8GJx4mbn7p56q4fnLyVT4int+KJ8QHx1Pm9dShzQbgGBEAABEAABEAABPKJAAT4fIo22uqYwI4dO+j+++/vV86pp55K5557Lvn9fvnvkUiEfvWrX8lz4VOfQCBAP/7xj6moqMixD4cXIFbAT6wMJoX3qSES57yLj92JlW1vnEJNUYNWmt+hbrORAsZO2tOxS4mvxcEJdMz4ow6uZk+uaq8qHWfLT257uHaYqMBEhc6JCm6eqrZD3iPvkfcjfyWR6n6vujzd44ju+rk8dfupu363cHKLn4gn7/4NTjxOyHtwysfvg8j73OS9kgkjFAICIAACIAACIAACHiYAAd7DwUXT1BN49tlnafXq1emC586dSxdccMERFYkV8Pfccw81NTWl/3b++efTvHnzlDq1c3+UJow+8pz1wR4w/36eSbvaDq1oT24f30BitbvTT0XRaDITJhUahXRmYBNVGyatDf6ZfL7goGfPcx+EVdthgi43D+Cq48QtD/HkxROceJzckneIJy+e4MTjhLwHJwgy2PkBZ4bnx5nhGO8x3mO8x3ivarx3OoeE60EABEAABEAABEDA6wQgwHs9wmifMgLi7Pfbb7+denp6ZJliVfuPfvQjKi4uHrCOTz/9lB566KH032pra2nx4sU5OQs+04EHVv2IImYvndT3HjVHDdpgfo66ozuoL3bAMY8CX4JCxnQqDk6k+TOmps9pDxeW2155z50AUm0HQQYTT/k48YS8R94j77ECXtWEq+r7Mrc8jGO8cQyceJzckneIJy+e4MTjhLwHp3z8Poi8z03eO55cQgEgAAIgAAIgAAIg4HECEOA9HmA0Tx2BzO3nrQT1aDQqBXuxJb34lJaW0g9/+EMp3Kv87O1sSp7RLlezJ1e0N7U3KqmiOjyBxlfU0Y62enlW+4WBd6kqGB30bFg82ObmwZbLVZed7glP3fVzuev2U3f9buHkFj8RT954C048Tsh7cIIggxWReEEHK+AHeoDk3h9U2+H+zbsvgROPEzc/dfPUXb9dTkomnVAICIAACIAACIAACHiYAAR4DwcXTVNLYNOmTbRkyZJ0oWeccQZ99atfHbQSsQ39vffeS7t375Y2Pp+Pbr75Zho1apQyx25Zdhm197Y6Lq/UH6NxhkndwfOo2JhI5807msaXT6KCQEiWzX0Q49rpfrDUXb9bOLnFT8STN/EETjxOyHtwghAJIRJCJIRICJGHCOC+6K37IuLprXji+z3iqfN7q+OJKBQAAiAAAiAAAiAAAh4nAAHe4wFG89QR2Lp1Kz388MPpAr/1rW/RnDlzslbwhz/8gf7yl7/kTIC//rlFFIn2shsZDBgHt4yfJH+v2fGmXNl+he8VWYbTCWdM6HhrAgDx9FY8MUGHeOqcoOOOJ6rtkPfIe+Q9jl5w+v1W9ziiu37uuKzbT931u4WTW/xEPHn3b3DicULe54YTeyIKhiAAAiAAAiAAAiCQpwQgwOdp4NFs+wQyBfhFixbRiSeemLWgl156iVasWKFFgC8IFtD0YBtVGybtCP6QSoxauvILR/fzl/sgqtpO90SB7vq5POEnb6IAnMAJAhsEtsEENowPvPHBLfclxJMXT3DicULeg1M+fn9A3iPvkffY6UfVi2n2Z9VwBQiAAAiAAAiAAAjkFwEI8PkVb7TWAYHDxXRRzEgR4I1AQb9V7TXlk+iPHz9Jfp+fLo2/JFvs9AGLO1HDtdM9May7frdwcoufiCdvIhGceJyQ9+CEiWlMTDv93qR7vNVdv1vGUbf4iXjy7kvgxOOEvAcnfM/B9xxV33McTK/hUhAAARAAARAAARDICwIQ4PMizGikCgIjUYBv7dlHFUWVRzSPO7Giy073BJnu+rnc4SdvggycwCkfJxKR98h75D12fsDOD/lxVj3Ge4z3GO8x3mO8x3gvxoGL55f0m/vhziuotlMxv4YyQAAEQAAEQAAEQCAfCECAz4coo41KCIxEAX6whql+wFJdnu6JRN31c3nCT0y4qpxwRT7x8skt/RPx5MUTnHickPfgpPJ+45Z8coufGMd4/ROceJyQ9+CE8R4r4LECXskUIQoBARAAARAAARAAAUsCEOAtEcEABJIEIMCrW3mge4JMd/1umfhyi5+IJ28iEZx4nJD34ISJaUxMq5qY5o4nqu0w3mMcy8dxDHmPvEfeq3tex31JbX/i8nTbOIa5QhAAARAAARAAARAAgewEIMAjQ0CASQACvLoHet0Plrrr9+oDOLddqu0QT94EETjxOHHzUzdP3fWDk7fyCfH0VjwxPiCeECLVPbdwx0euHfonr3+CEzhhHBv54xhzKg1mIAACIAACIAACIJC3BCDA523o0XC7BEaqAD937ly7TYE9CIAACIAACIAACIAACIAACIAACIAACIAACNgmsGbNGtvX4AIQAAEQAAEQAAEQyDcCEODzLeJo75AJbNq0iZYsWZK+ftGiRXTiiSdmLe9w0d7n89HNN99Mo0aNGrIPA10IAV4pThQGAiAAAiAAAiAAAiAAAiAAAiAAAiAAAiAwCAEI8EgNEAABEAABEAABELAmAAHemhEsQEAS2Lp1Kz388MNpGt/85jfphBNOyErn8ccfp48++kjaCAH+pptuotGjR4MoCIAACIAACIAACIAACIAACIAACIAACIAACIAACIAACIAACIAACICABwlAgPdgUNGk3BDIXAEvVp5fcMEFg1aWSCTonnvuoaamJmnj9/vphz/8IYXD4dw4iFJBAARAAARAAARAAARAAARAAARAAARAAARAAARAAARAAARAAARAAAS0EoAArxU/KncTgfb2drrzzjspFotJtysqKuSW8kJYH+jT1dVF//Zv/0bRaFT+ubS0lG699dZB7d3EAr6CAAiAAAiAAAiAAAiAAAiAAAiAAAiAAAiAAAiAAAiAAAiAAAiAAAgcSQACPLICBJgExIr2u+66i1paWuQVYkv56667jsaNGzdgCevXr6ennnoq/bfjjz+eLr74YmZtMAMBEAABEAABEAABEAABEAABEAABEAABEAABEAABEAABEAABEAABEHAbAQjwbosY/NVK4OWXX6bly5enfaiqqqLvf//7FAgE+vnV29srV79HIpH0v19++eV0zDHHaPUflYMACIAACIAACIAAeO3LpwAAIABJREFUCIAACIAACIAACIAACIAACIAACIAACIAACIAACOSOAAT43LFFyR4k0NbWRj//+c/T29CLJgoR/rvf/S6Vl5fLFu/atYseeugh6uvrSxMoLCykH//4xxQMBj1IBU0CARAAARAAARAAARAAARAAARAAARAAARAAARAAARAAARAAARAAARAQBCDAIw9AwCaB1157jV555ZUjrhJnwovz3js7O4/42yWX/L/27gNalqLcH3ZxJeecUVAEuZKjoAgqskhKzllAUAkSLiBJ4IpkUEmCoMKVqCTJCChIFhQEFFEkZwQOOfutt/1m/rN798z0zJnZZ8JTa7lcnN3dU/VUV885+9dVtWVaZJFFWvwkhxMgQIAAAQIECBAgQIAAAQIECBAgQIAAAQIECBAg0E8CAvh+6i117RmBCy64IN11112l6vOVr3wlrbjiiqWOdRABAgQIECBAgAABAgQIECBAgAABAgQIECBAgAABAv0rIIDv375T8wkscM8996Srr746vfTSS4U1mWOOOdI666yT5ptvvglcUx9PgAABAgQIECBAgAABAgQIECBAgAABAgQIECBAgMBYCAjgx0LZZwy0wBtvvJGee+659N5772XtjP3eZ5tttuz/FQIECBAgQIAAAQIECBAgQIAAAQIECBAgQIAAAQIEhkdAAD88fa2lBAgQIECAAAECBAgQIECAAAECBAgQIECAAAECBAgQINBFAQF8F3FdmgABAgQIECBAgAABAgQIECBAgAABAgQIECBAgAABAgSGR0AAPzx9raUECBAgQIAAAQIECBAgQIAAAQIECBAgQIAAAQIECBAg0EUBAXwXcV2aAAECBAgQIECAAAECBAgQIECAAAECBAgQIECAAAECBIZHQAA/PH2tpQQIECBAgAABAgQIECBAgAABAgQIECBAgAABAgQIECDQRQEBfBdxXZoAAQIECBAgQIAAAQIECBAgQIAAAQIECBAgQIAAAQIEhkdAAD88fa2lBAgQIECAAAECBAgQIECAAAECBAgQIECAAAECBAgQINBFAQF8F3FdmgABAgQIECBAgAABAgQIECBAgAABAgQIECBAgAABAgSGR0AAPzx9raUECBAYSIHnn38+/f3vf0/jxo1Lk0wySXrvvffSNNNMkxZYYIE022yztdzmDz74IP3zn/9MTz31VHatKFNPPXWaZ5550lxzzZUmmmiilq/pBAL9LBBjq1I+8pGPZOOhTDGWyig5ZlgEYjy8/fbb6Z133kkxjqabbrqWmv7000+nRx55JL355pvZeZNPPnmaY4450rzzzpsmnnjilq7lYAL9JPD4449X7/241//973+nj370o2n++edv6943lvqp99W1HYH4nnjxxRezf7u08++WTo+Rl156KT366KMp/j/Gb4zjWWaZJfv+Kvt3ynYcnEOAAAECBAgQIEBgQgsI4Cd0D/h8AgQIEGhLIH6Rc8EFF2S/YKpXpp9++rTxxhunT3ziE00/I34hdNFFF6U77rij7rHxS6zVV189rbzyyk2v5wACgyBwzTXXpOuvv77alAj9Dj744PRf//VfdZtnLA1Cz2tDJwTi5ZW77ror3XPPPem5554bMY6++93vZkF8s3Lbbbelyy67LL3//vuFh8b30uKLL5422mijUtdr9nl+TqBXBGLcXHzxxemtt96qe++vuOKKaY011mj4nVQ52VjqlZ5Vj24IxN+94oXkm266KT300ENZ8L7PPvukGWecsfTHdXqMxL/Vzj777Owl6XolXqbZcsstW34prXSjHEiAAAECBAgQIEBgAgoI4Ccgvo8mQIAAgdYF4hdM8QvZ22+/vfTJn/nMZ9J6661X9/gPP/wwHXXUUdnMjDLl05/+dNpqq63amlVS5vqOIdALAi+88EI65phjstlKlRIvtey77751ww5jqRd6Th0mtECE5eeee2667777CqvSbBxVToqXzCLAL1PimnvvvXdbM4LLXN8xBMZKIL5zzjzzzPSXv/yl1EfGDNo99tij4UxaY6kUpYP6UCD+rnbLLbdkLxDHSiuVEgF8/H1thhlmKNWqTo+Ru+++O51//vmlPjvqussuu6S555671PEOIkCAAAECBAgQINAvAgL4fukp9SRAgACBTCDC95ihkS+xFG8EEM8++2x6+eWXR/18nXXWSSussMKoP49f9J5xxhnZbJHaEsvZx/KmsQz9ww8/PCKEjONWWWWVtOqqq+oVAgMpEOPi+OOPz8ZTbYmg44ADDigM4I2lgbwVNKpFgVdffTV7oevdd9+te2ajcVQ56cYbb0xXXHHFiGtESPHxj388TTbZZNn3UixnX1tiueGdd97Zy2Et9pnDe0sg7vu4//MllqyOEi9L1gaN8Wfxsz333LPwu8lY6q3+VZvxF4jvl3g5K2a713t5uJUAvtNj5Mknn0w/+tGPCv+tNvPMM6f4ef7farEizEEHHZSmmGKK8QdyBQIECBAgQIAAAQI9IiCA75GOUA0CBAgQaC4QYeBxxx034sAIHGI2eu1+urHk4WmnnTZiyd74xc6hhx6a7RNfW4p+SRQz5iOwryyzHSHHj3/842xf+Erxi6Lm/eWI/hUo+mVstKZRcGgs9W9/q3lnBN544410+OGHjwrf43snlspeeOGFsxfFYv/b2M6hXokXvw455JAR14mXzHbcccc05ZRTZqfFCy+xNP3NN9884jI77LBD+uQnP9mZBrkKgTEWiFAuXmCpDdjj73lbb711mnbaabPaxAoTl1566agtg9Zdd920/PLLj6ixsTTGHejjui4Q/8Y5+eSTm35O2QC+02MkvptOOumk9Pjjj4/4N1O8HDbXXHNV/yy2mDjnnHNGtGOllVZKa665ZtO2OYAAAQIECBAgQIBAvwgI4Pulp9STAAECBNLpp58+Yqb6ggsumLbbbrtCmdhv8MgjjxwRwm+66aZpiSWWGHH8L3/5y/SHP/yh+mdLL710tpduvhTNCN5www3TMssso2cIDJRAjJ0jjjhi1AzDaGSjAN5YGqjbQGNaFKi3asQXv/jFbLWUygtdZS577733ZvvmVkrMGIzZvUV7xudXhVlkkUWy/XQVAv0oEEtpR7hee+/vtddeheMn/50z33zzpW984xsjmm0s9eNdoM6NBP7xj39kLxnny+yzzz5i1aKyAXynx0j+75Dx3Rd70Rcthf/AAw9k201USvwdc//99y/8rnNXECBAgAABAgQIEOhHAQF8P/aaOhMgQGAIBSLciEC9stRio1/oVHguueSSdOutt1a18gF87Fcdswzfeuut7JgINw488MDqDMM8c37WieV+h/BGHPAmF81cqm1yvQDeWBrwG0PzmgrkQ4wIPyIMnHfeeZuemz8gAokIJipl2223TQsttFDhdd5+++1sdZeYFVz5HrOMb8vkTugRgfzf27bYYou06KKLFtYuH/QVhXfGUo90rGp0TOBvf/tbtnVWlEknnTRb9WG55ZZL8aLWiSeeWJ15XjaA7/QYib3oL7zwwmp7Y/uvWFWsqMTfOaPOTzzxRPbjqHOs9BJbrSgECBAgQIAAAQIEBkFAAD8IvagNBAgQGAKBWNr3sMMOq4YMZfbQjT1yTz311KrOUkstlTbeeOPqf+eXzG4WqEfAEYF9Zd9dMzWG4MYbsibefffd6fzzz6+2eskll8xeeomXT6LUG3fG0pDdKJo7QiBChB/84AfpmWeeqf75ZpttlhZffPGWpfLfM/W2T6lcOD47ZkPG912UCDBituGMM87Y8mc7gcCEFqjd/z1etNxvv/2qS8/n65ZfdSK/D7yxNKF70+d3QyC2abjqqquy4D1e8IpnfpT891CZAL7TY6To+6jZi2j5LY+sLtaNu8Y1CRAgQIAAAQIEJpSAAH5CyftcAgQIEGhJIPYojL11Y7Zf7A0aM6I233zzhtfIL224wQYbpGWXXbZ6Tu0skvjDlVdeOa2xxhp1r9nOL7daaqSDCUxAgfxLLpXgL2YnVYLFegG8sTQBO85HT3CBF154IR1zzDFZABIllgLefffdq8FIKxXMj8NmL4bFtWtDy/jvTTbZJMXLMwqBfhOovZcjQIzl5yNYLyqx8kq8mPnaa69lP55++unTvvvuW12u3ljqt95X3/ERaOffKJ0eI/mXYuLvkc1WZMm/LL3YYos1/ffd+Dg5lwABAgQIECBAgMBYCgjgx1LbZxEgQIDAmAo0W8o0v49io6VOKxWvvWaZ2SVj2mAfRmA8BGJJ0wjSKyW2bIgZvMcff3x1X9F6AbyxNB7wTu17geuvvz5dc8011XbssMMO6ZOf/GR69dVXU6wOEUFhvDg2+eSTp4997GPZ/9cr+SXl8yu3FJ334IMPpp/+9KfVHwng+/6WGtoG5F8mWWWVVdKqq65a6BEvhsX3U6XkA3hjaWhvo6FseDsBfKfHSL4O+TFZ1DH5lwAE8EN5+2o0AQIECBAgQGBgBQTwA9u1GkaAAIHhFsjPjCqahZEPDcuEFvnZWTHbaoYZZhhubK3ve4H8ahHzzTdf2mmnnbJ21S6tXTaAN5b6/pbQgJICETjEVif//Oc/szMmm2yybOzEy1qPPfZY4VWWWWaZtN5666X4XsqXdsKIdr7LSjbPYQTGVODZZ59Nxx13XPUzYxn6Pffcc9Qs+PxM2zhhtdVWS1/84her5xpLY9p1PmwCC7QTwHd6jOTHZZntwvIvAQjgJ/CN5OMJECBAgAABAgQ6KiCA7yinixEgQIBArwj86le/SnfeeWe1OkWzCNtZtlcA3ys9rB6dEojtHQ455JD07rvvZpes3Xc3/wvder9MNZY61Ruu028CMUaOPvro9OKLL7ZU9QjqY3nt6aabbsR5+TC9TBghgG+J3sE9LnDOOeeke+65p1rLWG0otgeKv8dNOumkKZasvuCCC1KEh5US302xX/zEE09c/TNjqcc7WvU6KtBOAN/pMZIP0wXwHe1iFyNAgAABAgQIEOhDAQF8H3aaKhMgQIBAY4H8ftQxy/DAAw9MU0455YgThYbuJAIpnXvuuelPf/pTleIrX/lKWnHFFbP/FsC7Qwg0FsjPIGzFK0L47373u0LDVtAcO/AC8b1z4oknpieeeKJUW+PveHvvvfeo1Yg6HS6WqoyDCEwgAQH8BIL3sQQIECBAgAABAgQaCAjg3R4ECBAgMFAC48aNS0ceeWR6//33q+1ad9110/LLLz+qnQL4gep6jWlDIB9QzDLLLNlyvzELPooAvg1UpwyVQH7GX6XxMVM3lplfdNFFs4D9nXfeSRdffHH64x//OMJnpZVWSmuuuWb1z4SGQ3X7aGwdgdhGaP/9908ffPBBU6P4zpptttlGHWcsNaVzwAAJCOAHqDM1hQABAgQIECBAYGAEBPAD05UaQoAAAQIRhBx22GFZ0FEplb2sYwnTfBHAu2eGWSACjlh6/q233soYYozsvvvuafbZZ6+yCOCH+Q7R9jICRQH8zDPPnPbYY48RM9sr17r66qvTDTfcUL10zN499NBD0ySTTJL9mdCwjLpjBlkgVpU49thj0+uvv16qmfHd9Y1vfCPNO++8I443lkrxOWhABATwA9KRmkGAAAECBAgQIDBQAgL4gepOjSFAgMDwCkSYeNRRR6WXXnqpihDL+x500EHVYCOvI4Af3vtFy1O65JJL0q233lqlyM/EjR8I4N0pBBoL5AP4CAP32WefNOOMMxaeGN9V8aLYa6+9Vv35Fltskc2UjyI0dMcNs0DR+KjsAR9jJFZneeyxx9Jll12WYsWjSil6gcxYGuY7afjaLoAfvj7XYgIECBAgQIAAgd4XEMD3fh+pIQECBAg0ESjaL7TenqC1lxLAu7WGVeDJJ59MP/rRj6rNn3766bPQMMZNbcn/QjeO23fffatL1FeONZaG9U7S7nwA/+lPfzptvfXWDWFuueWWdOmll1aP2WyzzdLiiy+e/bfQ0D01zAIRrP/+97+vEsRqErvuumuafPLJR303XXDBBenuu++u/nl+CxVjaZjvpOFruwB++PpciwkQIECAAAECBHpfQADf+32khgQIECDQQCB+4XTWWWelBx54oHpU0Uyookv87W9/S2eccUb1R5tssklacsklG3rXBo3xORFGzjDDDPqIQN8IxJg58sgjR6wWscEGG6QFF1xw1H67Ecifcsop1WNjVYlYpr5Spp122myZbWOpb7pfRTsskA/gl1pqqbTxxhs3/JSHH344nXrqqdVjVllllbTqqqtm/x3Lb8cM+ffffz/778UWWyxtvvnmLV2vzHdZhxlcjsB4C8Q9H9uiVLYRaraaRHyXxVh59dVXs8/OL0VvLI13l7hAHwm0E8B3eoxEHY4//vj07LPPZnJTTz11OuCAA0a9tFnLmv8OLfOd10fdoqoECBAgQIAAAQJDLiCAH/IbQPMJECDQ7wIXX3xxuu2226rNiF/A7rTTTin2fm9W8rOjamch1jv3zDPPrIb9zX453Ozz/ZzAhBC48cYbU7xI0olSCfqMpU5oukY/CuTDg/juie+g+H6oV/LjpXbWfDuB/u23354uuuii6scJ4PvxTlLn559/Ptv7PUK8KGVWk7j33nvT2WefXcWLl8mWXXbZ7L+NJffUMAm0E8B3eoyUXTWptl8irI/QvjLuBfDDdNdqKwECBAgQIEBg8AUE8IPfx1pIgACBgRX43e9+l6688soR7dtqq63SwgsvXKrN+Vm7Sy+9dNpoo43qnpuf2RF7ke6///5pmmmmKfV5DiLQCwL5JX7Hp06VoM9YGh9F5/azQD7AiBl/8b2Q386hto35GfDrrrtuWn755bND8jMS6237UHu9Sy65JN16663VP9pyyy3TIoss0s+s6j6EAvnvkTJB3B//+Md03nnnVbVqzzGWhvAmGuImtxPAd3qMtPPvpPy4X2655dL6668/xD2p6QQIECBAgAABAoMkIIAfpN7UFgIECAyRQOz7ef75549o8YYbbpiWWWaZ0gqxbOnhhx9eXXa7WdCR/0VVmaUVS1fGgQTGSODqq69ON9xwQ0c+bdNNN01LLLFEtgSwsdQRUhfpM4EIHI455pj0wgsvZDUvswVKfg/42hnrcb2jjz46vfjii9n14kWv/fbbL8V2D0UlH3jYGqXPbiDVrQrkV4ZoZzuH2nOMJTfXMAm0E8B3Y4z86le/SnfeeWeVfosttkiLLrpo3a6o3dorDqr8vXKY+k5bCRAgQIAAAQIEBldAAD+4fatlBAgQGFiB/C9po6Grr756+sIXvtBSm/O/eGoWnOSXOi0zO6ulCjmYwBgJvPvuuw335KxUI2bx1oaB8dJJhIGVEvu/RzGWxqjjfExPClx++eXppptuqtat0dLZ+X2r46QddtghffKTn6yenw8wvvKVr6QVV1yxsO3jxo1LRxxxxIgXyfbZZ5+GM/B7ElGlhl4gv5pEvBTZ7F7Oj5X8i5jG0tDfVkMD0E4AHzidHiMPPPBAiu26KmXBBRdM2223XWE/5L8Pbe01NLerhhIgQIAAAQIEhkZAAD80Xa2hBAgQGAyB/F6B0aqVV145rbHGGm018JprrknXX3999dyZZ5457bnnnqPCi/jF8GGHHZbeeeed6rHbbrttWmihhdr6XCcR6AeBVvbzNJb6oUfVsRsC+RA8PqPeiiz5cVK0ZP2jjz6aTj755GpV40WYvffeO80wwwwjqh/j88c//nF65JFHqn/+uc99Ln31q1/tRjNdk0BXBd577710yCGHpHhBrFK+/OUvp/hfUXnyySfTCSecUN07OsK73XbbLc0555zVw42lrnaZi/eQQLsBfKfHSPx76Xvf+96IcbzZZpulxRdffJRW/PsrvhMrZZZZZsn+DRYrvygECBAgQIAAAQIEBkFAAD8IvagNBAgQGBKBl156KVvq9/333x/xy5rtt99+xC96GnFMNdVUKQKPSikKTiKE33HHHdN0002XHfb0009nYUjtL4Unn3zydNBBB6XKDOAh6QLNHDKB/C90G227YCwN2c2huSME8rMI44df/OIX0yqrrJJ9T8TLWxdffHGKPatrS+3+75U/L5olHyF8fNd94hOfyA6LLVF+/vOfp8cee6x6uQggI7yYddZZ9Q6BvhS48cYbUyxJXVtiRYl4qaTyAkr8Xezmm29OsZ1KbZl99tnTt7/97RHhnbHUl7eBSrch0G4A340xkv8+jO+mGMMrrLBCtk1LfOZll12WjeNm34dtUDiFAAECBAgQIECAQM8ICOB7pitUhAABAgSaCVxyySXp1ltvbXZYw5//93//d9pmm21GHHPdddela6+9dtR5sfxphP2vv/76qJ9tueWWaZFFFhmvujiZQK8LtBLAR1uMpV7vUfXrlsCHH36YjjrqqBQviuVLvPgVgXm+FAWGlWOKtlqJn0055ZRpsskmSy+//PKo6y233HJp/fXX71YTXZdA1wXy25nUfmDc+5NOOml65ZVXRtUjQr299torxQzafDGWut5tPqAHBNoN4KPqnR4jRbPg43PiZbR4kebFF1+srlxRoTP7vQduIlUgQIAAAQIECBDouIAAvuOkLkiAAAEC3RKIWVExO2p8Sr192y+44IJ01113lbp0o/14S13AQQT6RCB+oXv88cen2PohStFy2fmmGEt90rmq2XGBeGHrpJNOSk899VTTa88333zp61//esO92u++++50/vnnN71WHBCzhLfaaqtsdqFCoJ8FYrWI008/fcTqDo3aEy+kxKpFc889d93DjKV+viPUvYxA/u9rre6n3ukx8sILL2R/f6xdtaxeO+LvlrHNSqwuphAgQIAAAQIECBAYJAEB/CD1prYQIEBgwAXye+e209yll146bbTRRoWn3nPPPdmSpkUzGOOEOeaYI62zzjopghOFwDAIxC90TzzxxPTEE09kzY3tGWKWYbP9OY2lYbg7tLGewE033ZSuuuqq9MEHH4w6JGbxxktcSy21VCnAZ555Jl144YXp8ccfLzx+2mmnzfbIjtnvCoFBErj//vvT5ZdfXvfvZDEbfuWVV862emj2nRQuxtIg3R3akheIv6+ddtpp6eGHH85+FNuW7LfffmmaaaYpjdXpMfLmm2+mSy+9NMXfCaN++TLJJJNky9KvvvrqpcZw6YY4kAABAgQIECBAgECPCAjge6QjVIMAAQIEekcglgp+7rnn0nvvvZdVKmZkzDbbbGZm9E4XqUmfCBhLfdJRqtlxgQgbnnzyyfTqq69my+7GLMCZZpopxbLz7ZTY9zq+lyLQiBLXjO+lmDmoEBhkgRhDce/HGIj7PkqMpXghrJ1iLLWj5pxhEuj0GInvw+effz6NGzcuC+Lj5YAZZ5wxW47eqi3DdGdpKw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HtuzfvAAAgAElEQVQ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MscAtt9ySHn300TTRRBOld999N6222mpp9tlnH2KRsWv6448/ns4999x0/fXXpw8++CD74KmmmiottdRS6aCDDsr6ROk9gW6NmX//+9/pyiuvTOPGjas2ev3110+TTTZZ7yGoEQEChQLXXXddeu6556rPb2PYjUKAAAECBAgQIECAAAECISCAdx8QIECAAAECBIZEIAK/b37zm+mhhx6qtvjQQw9Nn/3sZ4dEYMI0M9xPO+20dMEFFxRWYI455khnnnlm+shHPjJhKtgHn/r++++nP//5z+mdd95JCyywQJppppnGpNbdHDOvv/562nDDDbMXYaJE/8cLGmPVtjEB9CEEBlggng8777xzevDBB43hAe5nTSNAgAABAgQIECBAgEA7AgL4dtScQ4AAAQIECIyJwPnnn58Fl5USM7UjqJx44olb+vyLL744nXjiidVzNtpoo7Tjjju2dI1BODjCgr322ivdc8891eZ8//vfT8stt9wgNK9n23DkkUema6+9tm79ygbwEdhusskm6a233qpeK/57hx12aKvtRddbd911s0Cpl8qHH36Yttlmm/TUU09l1fqv//qvdMopp6T555+/69Xs5piJfoxn0Ztvvpm1IwL48847L80444xdb9eE/IBYCWLbbbdtqQqzzTZb+vznP5+t2DHvvPO2dK6DCXRLIP98GJYx3C1P1yVAgAABAgQIECBAgMAgCQjgB6k3tYUAAQIECAyYQD6Aj+a1E57nr9OLIeNYdF03w8SxqH8/fka9sHGeeeZJSyyxRHrxxRdT9EusRBDBcqNSNBt7+umnT3F/t/pSSnzOTTfdlA455JARHxn//bnPfa6nqP/1r3+lTTfdtLpsf1Ruyy23zEL5bpdujplhDeD/9re/ZStxtFsWXHDBtPfeewvi2wV0XscEBPAdo3QhAgQIECBAgAABAgQIDJyAAH7gulSDCBAgQIDA4AgUBfDRulNPPbWl2a8C+P/cE90MEwfnrutcS8I7Zr//5je/qV40QvYDDjggrbTSSm19UMykj2vWlljdYaGFFmrpelG3/fffP91xxx3V8yaddNJ00UUXpSmmmKKla3X7YAF8t4XH9vrjG8BXarvLLrukddZZZ2wr79O6IvD0009nz6Opppoqvf322yleUDrooIOq+6p35UM7cFEBfAcQXYIAAQIECBAgQIAAAQIDKiCAH9CO1SwCBAgQIDAIAvUC+Fiy++c//3npWb8C+P/cDQL4sR0V4b377run++67r/rB47NkfFxk3LhxafPNNx+xDP3aa6+ddt1115Ya98orr2Szyiv7j8fJa665Ztpjjz1aus5YHByOu+22W3rggQeyj4tlnn/yk5+kj33sY13/+G6OGTPg/1/3rbLKKmmGGWYY1Z/vvfde+sMf/lDdfiB/wDHHHJOtJKH0t8Bf/vKXFC9UVErZbTkmdKsF8BO6B3w+AQIECBAgQIAAAQIEeldAAN+7faNmBAgQIEBg6AXqBfAB08oS1AL4/9xK3QwTh/5mLQAI76233npEeNjObPXaS1eWq4/l4ytlsskmS5dcckmKGexly/XXX5++//3vjzj8pJNOSp/61KfKXmJMj4t2P/rooykC2ZgdO1az9Ls5ZgTw/7mFJplkknThhRdms5/rlcceeywdddRR6cEHHxxxSKsvY43pTevDSgvkV0WIfj3rrLOabstR+gO6dKAAvkuwLkuAAAECBAgQIECAAIEBEBDAD0AnagIBAgQIEBhUgUYBfCzlffrpp5eaBSuA/88d0s0wcVDvwfFp1+uvv55ixnsErVEiaIx7cbrpphufy6Z777131Ez1VmYCF83MF2QWd0k3x4wA/j/msaLBeeedl2acccaG46Lo5ZM4IV4kWW655cZrTDl5wgoUBfBnnnlmdm/0chHA93LvqBsBAgQIECBAgAABAgQmrIAAfsL6+3QCBAgQIECggUCjAD5OiyWoYynqZr+k7/UA/p133slm9kY74sWCmNHcrHzwwQfp/fffz86LMvXUUzc7pVQAX6lL5WJlrtv0g1NKtdedfPLJS28f0OjaYRD7BU888cSlzMrUs3JM3jdm50400UStXCLrm/XWWy+9+eab2XllZvqW+YC47oYbbphee+216uFf/vKX07777lvm9FS0p/p2222XNttss1Lnx30XPlGPsI/+7FSJ+yRCrRgDrXo3qkO7dS4TwLc7ZjoRwHfiPq11i+tVXhiJP+/UWK39jHzYWjaAj2vkX2qJP2vl3o3jO/0seuONN7J7Nkqnx0OnxlXRdTrtUHu9Vh3++c9/ph122KFazXnnnTd7wa7dZ0An29ZoTAjgu3mHujYBAgQIECBAgAABAgT6W0AA39/9p/YECBAgQGCgBWqD8whp4hfhsfR0bUC04447po022qihQ5kAPn6RHsf9/e9/z64V4eL222+fPvrRjza8dszcbHZOLK8ce9xGiSAwgtJoxy233JLtZR/hQ22JsHedddZJ66+//ojZ0nHuDTfckC3X/I9//GPUORHKhkW9AL8oTIxlnZdaaqmsLvEywxNPPDHiulNOOWXaYostssA3Xg5opUQdzz777Oza0Xe1Zfnll0/bbLNNmn/++eteMtr7gx/8oNrf8d/7779/evbZZ9OPf/zjdMcdd1TPjXbHvTA+JUKbK6+8Mvtfvk+i7bFP9cYbb5wiHKpXnn/++RTLzMdy8K+++mq6++67Rxy6zDLLVJfajntshRVWSKuttlrL1Y5w6txzz62eF5930UUXlVqa/fLLL0/HH3989dwYW//3f/+XZptttrr1eOqpp9JVV12Vfvvb32b+tSXukWhD3COzzjprw7bUjoUIU7/+9a+nyn7PF198cfU+CeO4H8M97tsTTjghjRs3Lrt2hHLf/va3m7500ok6d3PMtBvAR51uvfXW9Mtf/jLdd999I7yjL9dYY41si46ZZpqp1H1Vud4FF1yQ7r///lHnLL744tlzZdlll207EK296PgE8FHX73znO9m+8JWy7rrrpp133rlhW8f3WZS/eDyL4vviF7/4RXr33XdH/Di+M772ta+lFVdcMXuexvMgXmSK46JfFlhggRHHV54Z8YJOlLnnnjt7NjYKn+Ock08+ufry2VxzzZW23Xbbpv3TaYeoR4zpa6+9Nnve1ZbK99jaa6896l6sfbbH99UDDzyQnnzyyerpMe4///nPV/+7TPs63baXXnopewngmmuuGXVvRd3i7wdzzjln2muvvdI999yTHdPKyySlBqeDCBAgQIAAAQIECBAgQKBvBQTwfdt1Kk6AAAECBAZfIB+cr7766tkv6h9//PFq4+MX3hFixy/C65WyAXyEOLV7DB966KHps5/9bN3rRhiUPye/HHL+mKhvhIkRLv7pT39q2IkRQhx99NEpArAIrfbcc88RLx8UnRzXj3D105/+9KgfF4WJ8TLA73//+ywkb1SmnXbadMopp6TZZ5+96Y0XQcwhhxxSDSUanbDWWmul3XbbrTDcz892jbZFgBX9nS9lQrhG9fj1r3+dfvjDHzZtWxwQdd51110LV16I+zN+VrbEixa77LJL2cOrx8UYiMCttpRZijvugW9+85vpoYceqp666KKLpuOOO64wvIuXEr73ve9lgW+ZErPoI3wsCg+Lxku83BEvDlRWCah8RiWUjz4vug/i5YN6AXOn61wbsEX9OjVm2gng4zlwwAEHpAgHm5WodzwzG5V40SQC7RdffLHZ5bKXKw477LD08Y9/vOmxjQ4YnwA+rlvmeV75/E49i2rbE2YxxmtfBCtq79JLL50tqx/hdKUUjdH8M6P23q/n2Oo5nXaIsRzfYdEXZUr+uVC0kkGj6zQy6XTboh7xvDvwwAObNi2e3TfffHP1u1wA35TMAQQIECBAgAABAgQIEBgaAQH80HS1hhIgQIAAgf4TyActEdbFrML8TOdPfepTWahdb4Z2mcCmzFLTecEy5xQd00pPxMzmCHsiVM/PIq93nXovJYxvXeK6MSOw0aoAEQxutdVWTcOp2rovuOCC6Uc/+tGoZelrA8ro2w8//LAuXbsBfJjELPuYFd5KiRcRTj311FGzsFsN4Ndcc81R+7mXqUfUOwL42hULYmwcfPDBDU9/7rnnspcYau+lCJpWXnnlUefF0trRl6+88kqZKlWPiXp897vfHRXCt3L/xfYSca9Fv7cSVE/IOhchNRozrbQrrn3XXXelffbZp6W+iBUbYpWBopIPwsteOF5UWXjhhcsePuq48Q3gTzrppOyljUqpN/Y7+SyqfFar4zvf+KIAvmj/87POOqvhiiOtnNNph6JVCMrcDLUv+kQAHytm5FcPqHed6aefPsUKDfntZjrdtvj8WOnjmGOOKdOkUccI4NticxIBAgQIECBAgAABAgQGUkAAP5DdqlEECBAgQGAwBOoF5zFb94orrhjRyD322CNFmFlUei2AryynH3WN2e2f+cxnsv3BY9ZdfsnyovbEsu1f+tKXsv2ZYxb9TTfdNOqw+Pl+++034s+bBaAxwzX2Eo/ZhrESQFEoHcsFX3LJJdkS6/kSAXksnRxLf9eWuG6ELTGL/plnnsmWO8+/TFBU33xA2eiubjeAv+yyy7IAPl+WW265tOqqq2bGsSx3hD/5OkcoFPdW7HdcKbG/eoRn8WcxMzO2DKgt0c5wCKtYgj6WpK9darmVkZuve/RJLAcdS8LXK/HzWLq6UuqdUzRTPs6JZaU333zzFC9NvP3221n7rr/++lEfFys3LLnkki3df7UHxz1YCSHLBtUTos7jM2bKtitcYqnveAEpfw/G8yPuqejHP//5z6Oei3FuzJj/whe+MKIvou822WST9Nprr43483jxYb311stmbj/88MPpnHPOGRWSxjMg7qPYRqOdMj4BfNGLJ0WrSHT6WRTtjBdRNt1001Ee8TyPvonncoz/GA/5rQEqTmMdwHfDoeiZGS/KxNYHMeZjefnf/OY3I7YJqLQ/VoyJZ3Ucc8YZZ6RYrSLu3XvvvXfEqhyVrRQqL9XF82CDDTYY8VJPN9oWW8UUrUgyzTTTVLeEiS1nYln6ohfiBPDtPBGcQ4AAAQIECBAgQIAAgcEUEMAPZr9qFQECBAgQGAiBesF5hEcR6NYuWx2/+I79eIv2oO61AD46J/YBjqW988toxz62sb910fLG0cbYsz1Ct9oS4VycE7ObKyUC/Wj3dNNNV/2zegF8XDeCoVgyubbE7MIII/J7ftd72SEC0zPPPHPENbbbbrsstKpdkjxCl9jLvXYJ/qJZ+/UC+Dg26hDbA0QwUglxGu2ZXDQgIiyLutUGKfWW8I+Z1TH7+K9//euIS8Us9AjfikoERLH/ceU+jT6J4DJC7E6UqH98du0s0kbbJhSFl/HCRSypni+333571ke1JfYBj9nUeedYkvtb3/rWiHrEHu4xg7322EYvgMQS1RGkxniI/ohjKy82lA2qx7LOnRgzZdtV9GJBfH4sBx8vcNSWePllp512GvFsLHpRJF7aiW0iakvRSgjx2ccee2w2K7i2VILUdu7j8QngI9yOZ1VtKXrBoNPPovi8/Mz7+LNFFlkkHXHEEdmLOrUlXmDafffdR4X1Yx3Ad9ohnmmxqkLtFgjxMk68cJN/rkU/x/dS7fOp3gtc8QzZYYcdqoRFz4/8vdbpttV7gSdeGIhtO2pX2IkXCOLzzz777BHVEsC380RwDgECBAgQIECAAAECBAZTQAA/mP2qVQQIECBAYCAEGgXnRcsx19vLutcC+GYzSGMma4Q3tSV++R/L7Mdy+0Ulvyd4BAGxR2/MaK2UogA0rht7u8fszaISs7RjVnttCF+7PHjlnKIwOML3CFaLSgQ5sRR67XVjRm5tCFMUwMdsyQg9Yobu+JYjjzxyxP7MzZbYD7/ol9rZrVGfWA67aDZwUcDaaO/yVtsT9YmQ/I477qieGoHs4YcfXrgHe9G+8TH7P0LEfIlVCn7+859X/7jRPvFxUD4YLQp96wXwEWDmg+Ta+pQNqseqzp0aM2XbVfSsa7QMfNFs+fyKBHmrohUoap8b+fu+aNZ52fu33QD+lltuSQcddNCIj4nxd+mll45YkWOsnkURPMczOb8seqWCMd623377ES/4jGUA3w2H/N7t9bY7qRjkl+yP44uegUVL6sfLXPVsu9G2/EsA0Yb8d1L+Ho+XjKI9lSKAL/sUcBwBAgQIECBAgAABAgQGX0AAP/h9rIUECBAgQKBvBRoF5xHmRXB33XXXjWhfzOaNWb21pdcC+KIZm7X1jbZtvfXWI5Zyb7a/d9HsvXzYUxSARggeAXujEssDx4zz2nLiiSemhRZaqPpH+WWJiwLY/Gfcdttt2fLYlZI/pyiAj1m7n/vc58b7ns4HSXHBMrN6i2bNf+Mb38iWR86XsgHr+DQmP+s7ZtnHcvmxzH2+5EPXRn0UfXPllVdmwWa8hLHCCiuk1VZbrW5Vo62xKkVl5YaioK3o/ltrrbVGvWzSruNY1blTY6bM/VH0kkWjsLxiFy9WxJislPxKB/lnYoyp/Iz42n64+OKLU4z5SontPvLPhLL3cVEAH9sixDLjca9VSqyAEP/90EMPZS+DxP/nS9FqHN14Fl199dXZLO9KiZcwInytfcGpqP35WdpjGcB3w6HomRwvRM0+++yF3R/9F1saVFYBqbdSTSt72scHdaNt8feJWDq/3vdRUQPzL5IJ4Ms+BRxHgAABAgQIECBAgACBwRcQwA9+H2shAQIECBDoW4FmwXlRiFq09Hqz6wRQUThYFJbUYpY5p+iYZjN+i84perGgE3Up2qs7f8PEcrux7HDsgVwptTZFM8PLhNnNQtt82FPUt+3e3PlZxY2C6/xn5IOaerPOywSs7da/cl7RdgxFL3hEUBSzOeMFgkopEySXrV9R0HbeeeeNWKmg6L4uc/91y7GbdW42ZsK1TLviGRfbJFQCzGaz7yv9ld/LOsLt2hnF+Zcx4oWNn/70p2mGGWao2+Wx1UOlxIsZrW75UDk3H7aWvcfyx8UzKbZEyD8H87P1O/Esyn+HxBLpscJI7bLkRe3InzdWAXy3nslF37mNVjoJkxgLtdt8xAow+dJKAN+NthVds8zzMf9ME8C3O5qdR4AAAQIECBAgQIAAgcETEMAPXp9qEQECBAgQGBiBMsF50V7Gyy23XLY/ciUgKnOdMmF6HrbMOWWOKXPddkL7MjPgm71kUKlbfv/j2nCiKJSJYHWxxRbLwpd6JQLQmOlfCfbz4UWZgLLdm72VJbjzn5FfVjkfblaO72b9a+uU75ui5eLzyys3Wzq6nmsE+LHPePR5hLDx4kLc46+++uqIGdRFQVQ7YyHqMb6OE6LOUe9GY6Zsu/JBenjHjOOpp5667q0f9o899tiIcDq/bcT999+fdttttxHXiDA5XtKIlQ7mmmuudodW0/M6EcDvuuuuae211x71Wd14FhXdt2VC/ajchArgu+EQ7QmLaHvscV9b4v6KIH7JJZcs3I6j2U3RSgDfjbblX2Qq+6KLAL5Zz/o5AQIECBAgQIAAAQIEhldAAD+8fa/lBAgQIECg5wXKBuf5fbCjYYceemj67Gc/m7Wx7HX22muvdM8991RdmoXTZQLFMsfkO6Jb57Rz3UrdLrzwwhTLRFfKuuuumwUxUYqWJW7n5srvWz++wWujOuTviY022ijtuOOOpaqdD7MndAAfS3PHMviVUrT8+xlnnJHOOeec6jGxf3UsKd5sBm+c8PLLL2f73P/qV79K7777bimjCR3AT+g6B1KjMVM0borMOhFWx2fltxuIZ8HBBx+cbr755sL+nHLKKbMXaGLrgaWXXjrNOuuspfq9zEHj06ZY6jxebIj2FJVuPIvaXbmh6LtnrGbAd8Oh4v2Pf/yj4bMywvj47l122WWzbUpiK4FmpZUAvhtty6/GEi+6xPNyxhlnbFh1AXyznvVzAgQIECBAgAABAgQIDK+AAH54+17LCRAgQIBAzwuUCc6jETGDOpZprg0HY3ZuBGARJJW5TjvhdJlzyhyT74hundPOdSt1i/A9PCulGwF8XLs2oOpWAF+0r3YrAXx+tmRR4B1t6Vb9i+6XWEkgZqZXSu3e2LH8fOzPXruFwD777JNWXXXVhs+AcIq9t3/xi1+0/KyYUAF8r9Q5wBqNmbL3x/iE1bWdVnSPhlWMtxtuuKFp/370ox/NZjhHsNru0vOVDylqU6yoMdtss42oR4Sgsfd87WzreK7HyyBTTDFFYZ07Fc7WPovG57k5oWbAd8OhFjxWAYml/muXli/qkHjBZ5111slWVphpppnq3mcTIoCv7eN2n9UC+KaPDgcQIECAAAECBAgQIEBgaAUE8EPb9RpOgAABAgR6X6BMcF5pxfXXX5+FSbXlS1/6Utpvv/0E8P8/yvgESfkZ1N0K4GtXLmg3FGl2ZxcF8BEmrbXWWs1OzX7eawF81Ck/2/pTn/pUNsM9wtJ8uFVmv/swOvzww1OMq6ISs1xjmfK4fmUJ+ljWvFImRADfS3UOh0ZjJn5e5v7uZgBf6asIuM8666x0xx13NL3/m81Ab3qBlArvx7h/p5pqqlGnP/300ynC+dpS++zJn9DJ4LnyLCp6bn7rW99K6623XtPmDkIAX/tMrm3wO++8k37961+nn/70p6VWxqi3bUBcc0IF8JW2Fd03p59+eppvvvka9rEAvukQcAABAgQIECBAgAABAgSGVkAAP7Rdr+EECBAgQKD3BVoJ4ItCkmjhCSeckGLJ8OOPP77a4KIAp51wusw5ZY7J90S3zmnnupW6NeqLovBi2223TTFrtuyS5fE5EebGctfTTTdd9rFlAsp27+JW7q38Z+SXoI9AO65XqXfl+A5WBkYAABq0SURBVG7WP1+n559/Pm2xxRbVGakRgMc+9zGrOL8X+YorrpgtP96o3HTTTSP2dI9j55lnnmyp+6WWWmrUstLvvfdeFki++eab2WUnRADfS3UOg2b3WJn7Ix9MxozifffdNzOO8Vy2xD0a/d5oy4Hou7/+9a9ZEP/HP/4xPfLII4WXj+XfY1WEerPQm9Up36aie6X2Gscdd1y64oorqn9Ue2/nP6sbz6JBWYK+E8/ken37+OOPp3vvvTfddddd6c4776z73K9dmaP2WuMbwI9v2/L3jSXom41iPydAgAABAgQIECBAgACBZgIC+GZCfk6AAAECBAhMMIFmAVa+Yv/617+ypehrl8WNAPILX/hCOu+886qHC+DL73NfQWs0m/f111/PlhiOECNKhBf1ZrS2cjOVCShbuV7tsRFOx/LqldLKEvRlw6Ju1j/f7qKQcJdddklf/epXs2D8tddeq55y9NFHpyWXXLIuXVwrVgS47777qscsuuii6dhjj60b4MY9EGNvQgXwvVbngOvEDPi//OUvKfqxUuadd94UM3PHdxn4MuPmjTfeSL/97W+zFzjyL9LErPRtttmmzGVGHdNqAB/P9Xi5pLYO9V4i6cazqOjeKtrLvQhjQs2A74ZDK50d+8T/7Gc/S7fffvuI0+qtvlH2mRoX60bb8test61Is+dus5dJWjF0LAECBAgQIECAAAECBAj0t4AAvr/7T+0JECBAgMBAC7QawAfGZZddln7wgx80dBHA/78A/ogjjkjLLLNMQ68IoPJ7jNcuS/z+++9n4etLL71UvU69ZYtbuWG7GWDfeOONKepYKbG09plnnjlqZndRfWO57ji2UmqXe689vpv1L6pXfgb4QgstlL7+9a9nYXqlTDbZZOmSSy5JsZd2vVIURlVm09c7p0xb212Bocy1x7LOnRgz4VimXbEEewTdlZeKIuCL2eezzjprK0Np1LGxfHhtifuiXonxHUuuR6haKXPMMUe2bH2jGfX1rtdqAB/Xyb/MEH8WLwbE2Kst3XoW5V/YqWxv0qwT2gngY3uHeMmikW2zwLpbDnEfxrUrJZ4jjV4GufXWW9OBBx44gqno5YVm7el2Hxe9ZBErTXz5y19u2MWWoG82AvycAAECBAgQIECAAAECwysggB/evtdyAgQIECDQ8wLtBPDxC/FvfvOb6aGHHqrbvnoBfH7Wb7NZjmVmRrYTOnbrnKLrlgkZYnnhWOK3ttTOoi66bidm6pYJKNu9ifPLyMd1ms0Mj2NiqfUNN9xwxIzyHXfcMcUM+nzpZv2L2p0PoYuOKTPTv2g55qIl9muvXxSAx6oTM844Y/Wwdu7rOLmM41jWuRNjppV2xf1WWV0izhuf2edxfjwbYyuBSikTpv/5z38e8SJHmXPqjc12Aviie3vBBRdMJ5544oigulvPoosvvjj7rEqJ4DnGxLTTTtvwEVQmgM+vclDGttk53XBoZ/zGOfHd8cQTT1SdygTwjV5C6Fbb9t9//2z7hUqp92JVbYfn/75hBny738jOI0CAAAECBAgQIECAwOAJCOAHr0+1iAABAgQIDIxAOwF8ND4/azQPUhTAxzGxT/zll19ePbzZXtn5ECROzIcL7YYWe+21V7rnnvJLxZf5nKJjmgVJcU7sF37zzTdXXWIP6OibiSeeuPpnt912WzrggANGUJcJKmPv8phdv+uuu6bVV199xPllgtd2b/ailyci+Ipl6Wvblb9+/p6MWaoxG37OOeccVZVu1r9eu4888sh07bXXFv446vqTn/wkxcsRjUo+7IzzTjnllDT//PMXnhaW8bm/+c1vqj8f6z3gx7LOnRozZe+PWNEjVvaolLCNGdIf/ehHG/ZjLP8dY/eHP/xhirC6Uh544IFsvNVer9kKB7G39z777FM9J8ZK3PdRl1ZLOwF8fEZsa3HyySeP+LiilTa68Sx65ZVXslU+apfBj203dthhh7rNf/vtt7OtOWq3fygKn+MZGEvsV1Y5iPEWz6G55pqr7nj7zne+k/7whz+M6I/8igSddohxvvPOO6cHH3yw+rlrrrlmin3d65U4J176qV0dpcgg/11a9B1T+xmdbltcO/awz7fl8MMPT8suu2zd9l1//fXZd37tWMq/eNTq+HA8AQIECBAgQIAAAQIECAyGgAB+MPpRKwgQIECAwEAKtBvAB0ZRWFNBqhfAF4WrMSt68cUXH+Ubs8Jjpn3tzNQ4qN8C+KhzBHnx8kGEHrUlwpOY9RlLlteWohm4H374Ydp4441HBC1xTrxIkA/WK9eKJa2//e1vVw1jud//+Z//qYZ6ZQPKdm/+osAlgsqwKFqS+9e//nUWZtaWRi9pdLv+Re0ueimkclyZpa3j2FhiOvoyQsdKiSX6Tz311DT11FOP+NhYyvyEE05IV1111Yg/H+sAfizr3KkxU/b+yAe08fnhG+61wXptB+SDwQjc11577eyQeFkhwuQ333yzekrcG/GSRdF9H8+BeJkmQvhKKTM7uN64bDeAL1p9oiio7cazKNryv//7v+l3v/vdiGbFSgIbbLDBqKbG/RjPtr/+9a8jflYUPkdQH9eo/S6J75z47skvQx99cdppp6ULLrhgxHWLZs13wyH/HRmVOOigg9JKK61U2N35FzfioHiGLrzwwiOOHzduXNp8882rBs32YO9G24quGf5HHXVUWmKJJUa1L16Q23PPPZs+99r9fnIeAQIECBAgQIAAAQIECPS3gAC+v/tP7QkQIECAwEALjE8AX7T0bQWrXgD/3HPPZcs7V2YiVo7faqutUgStsddtzK6/4oorRixVW9sJ/RjAR/0jaFhvvfXS5z//+TTllFOml19+OQv44kWD2jLJJJOkc845Z8TS4pWfFwXa8bNFFlkkbb/99mnuuefOwt0IFCPUj5CwtuT3YS8bULY7COIeyS87HNeKNsZs3wjBos/DImYcx4zishZxXLfrX9TuCJFiyfLa8LxyXMxejXu/TCmaSR+h2Ne+9rVsJnzMBP7Tn/6ULrroosLLxbH5WdVlVmkoulhZx7Gqc6WO4ztmyrYrPq9oD/T487XWWisbt/FiRPjGSy0xMz2/Bccaa6wxIizM72ke14o+22mnnarPuvizCFBjr/XasD7+vGjmeZn7Ko5pN4CPc/MvFsSfFd3XnX4WxecUbcURfx4zpGMbingZIML0mJkeM/VrZ8tXbOpta1J0784222zZC0wzzDBDdbxF3xZdt96y9Z12qLfNxTLLLJPN4o9Z+/H9GTPeY9n+/Goc9VZOKLpuvBgWL2TFfR3339JLLz1iv/lOty366MYbb8zu7XyJcfbVr341xfP11VdfzV7wq12uvnK8JejLPgUcR4AAAQIECBAgQIAAgcEXEMAPfh9rIQECBAgQ6FuB8QngGwUm9QL4OCeWnL3uuuvaNuvXAL5sg5sFb41WHmj0GbGsdwT7ETZVSisBZdn654+LGdwR4MWe8K2WY445pnBm5FjWv6jO9cLVVpZGLrOffDOv/L3S7QB+rOrcrN35n9cbM63c32F3yCGHpN///vetfnyK2erxMk3tbOqiLRjKXnh8lp+PzxifAL5olnI8O+K5Ey8O1ZZOPosq1y1aBaOsWxxXL4B/6qmnUrzo1W5ptG98px2KZn6XrXe99hc9G2qvGS83xKz//JYHnW5b1OO4445LV155ZdkmjThOAN8Wm5MIECBAgAABAgQIECAwkAIC+IHsVo0iQIAAAQKDITC+AXwoFIWRjQL4VgLZmWeeOb3xxhsjlg4uCuB33333dN9991U7pV4IUTmgKBzrxDn560ZYsN1222Wza/Oz/ovuoGbhe+WcCGj23nvvUteMc6addtpsWeVZZpllxMfmA9VmyxK3e9eHy7HHHjtqGfV614t6RH/EjMxGZazqn69DUZgXM1Tj5ZKY0V+2PPzww9nLCUUzbvPXWGeddVLsyxyrSFRKfn/odu7ruFYrjt2ucyfHTCvtCofwi8AxloovWz7zmc9kM3qL9mqP1Sgi1L/11lvLXi5b8j7u/fx2FaUvUCeAP/fcc9NMM81U6jJFy5rHPuMxCz1fOvUsqr1ubLcQL980K2Ee/6sdP42e4/VmXxd9TqzOEW2rlGYvRXTaoagPGnnEyx+77LJLNou8Xsm/mFF7XKPtMzrdthhnsYJBvdU9auu16KKLpr///e+ll85vds/4OQECBAgQIECAAAECBAgMjoAAfnD6UksIECBAgMDACeRntxXtPd6s0TFjMoKZ2hnOm2yySdphhx3qnloJuiIULgqmI0yIPbK33XbbLLSNPcMrJT8rOq518MEHp5tvvrnuMfmKFC2N3my2ddHnxB7CSy65ZPXy+WNiqfUwjuV9I3C46aabCk0idNtvv/2yJeTLlniR4eyzz04x67peuD/PPPOkzTbbLMXe70XBcFwjnF977bXsY6O+8VLGdNNNV7YaLR13//33ZzOFYxnvojLVVFNl+xTHCxwx67ZZifpH+yrLwTdavr/ZtVr5efTzbrvtlh544IHqaRG+x1LZrZZow89+9rP0y1/+svDUWWedNdsffLHFFsuW6Y8gtVLmnXfe9JOf/KQ687rMPVr0IbH3d4zZso7drHMnx0yr7arYxBYOEcLXG69xXAS0W2+9dYqAsFmJrQRidvGdd95Z99CYRR8v69Q+T5pdt97P80u5x1iKcR0v4pQpRS9yNAqgO/EsytcrnhGHHXbYqC06Ksetuuqq2RiM1VRqvx+avUgVL89873vfG7WFQOW68cyMl5uiP2LrgcqzsWiVg3ydO+0Q3xvx/RFBdSzLXlTiBYR4hm+66aajVigoOj6eWbH9R6wOUVvihY94BtWu4lD78063La4dL6ZEf+XrEj+Ldn3rW99Ka6+9dnbvxt8VoozVM77MOHEMAQIECBAgQIAAAQIECExYAQH8hPX36QQIECBAgEAPC8QM0ZjdFsFf/GI9ZjLGLM1PfOITaeKJJ+7hmrdXtWhfBEARpkQ4GEFXhO4RbrVbwvDJJ59Mzz77bLa8fAQlk002WZpzzjnTNNNM0+5lu3rev/71r8whVjeIfp9iiilSBM2x4kErM8i7WskxvnjcGxGcVkLwuP9jv+f8qgVjXK2GHzcWde7GmClrGAHoY489lvVJ7Bce/x9jLMZWjLFWS4zNZ555Jo0bNy4b/1FijPbyWG2ljd14FsWKD4888kj2fRDXD6/Yu7zybMuv4tIsgK+0J64bz814Bsd1I/CNWeDxHBrf0g2HeGZGneOejBIeUdf47mj1mRltfvDBB7OVL+L5Gy9mxLWmnnrqpk3vdNuiLjHG4vsr2lT5O8ACCyzQcruaVt4BBAgQIECAAAECBAgQIDBQAgL4gepOjSFAgAABAgQIECBAgACBXhBoN4DvhbqrAwECBAgQIECAAAECBAgQINC+gAC+fTtnEiBAgAABAgQIECBAgACBQgEBvBuDAAECBAgQIECAAAECBAgMp4AAfjj7XasJECBAgAABAgQIECBAoIsCAvgu4ro0AQIECBAgQIAAAQIECBDoYQEBfA93jqoRIECAAAECBAgQIECAQH8KCOD7s9/UmgABAgQIECBAgAABAgQIjK+AAH58BZ1PgAABAgQIECBAgAABAgRyAgJ4twQBAgQIECBAgAABAgQIEBhOAQH8cPa7VhMgQIAAAQIECBAgQIBAFwUE8F3EdWkCBAgQIECAAAECBAgQINDDAgL4Hu4cVSNAgAABAgQIECBAgACB/hT4xS9+kX72s59VK//9738/Lbfccv3ZGLUmQIAAAQIECBAgQIAAAQIESgsI4EtTOZAAAQIECBAgQIAAAQIECJQT+OCDD9Jbb71VPXiqqaZKE000UbmTHUWAAAECBAgQIECAAAECBAj0rYAAvm+7TsUJECBAgAABAgQIECBAgAABAgQIECBAgAABAgQIECBAoJcEBPC91BvqQoAAAQIECBAgQIAAAQIECBAgQIAAAQIECBAgQIAAAQJ9KyCA79uuU3ECBAgQIECAAAECBAgQIECAAAECBAgQIECAAAECBAgQ6CUBAXwv9Ya6ECBAgAABAgQIECBAgAABAgQIECBAgAABAgQIECBAgEDfCgjg+7brVJwAAQIECBAgQIAAAQIECBAgQIAAAQIECBAgQIAAAQIEeklAAN9LvaEuBAgQIECAAAECBAgQIECAAAECBAgQIECAAAECBAgQINC3AgL4vu06FSdAgAABAgQIECBAgAABAgQIECBAgAABAgQIECBAgACBXhIQwPdSb6gLAQIECBAgQIAAAQIECBAgQIAAAQIECBAgQIAAAQIECPStgAC+b7tOxQkQIECAAAECBAgQIECAAAECBAgQIECAAAECBAgQIECglwQE8L3UG+pCgAABAgQIECBAgAABAgQIECBAgAABAgQIECBAgAABAn0rIIDv265TcQIECBAgQIAAAQIECBAgQIAAAQIECBAgQIAAAQIECBDoJQEBfC/1hroQIECAAAECBAgQIECAAAECBAgQIECAAAECBAgQIECAQN8KCOD7tutUnAABAgQIECBAgAABAgQIECBAgAABAgQIECBAgAABAgR6SUAA30u9oS4ECBAgQIAAAQIECBAgQIAAAQIECBAgQIAAAQIECBAg0LcCAvi+7ToVJ0CAAAECBAgQIECAAAECBAgQIECAAAECBAgQIECAAIFeEhDA91JvqAsBAgQIECBAgAABAgQIECBAgAABAgQIECBAgAABAgQI9K2AAL5vu07FCRAgQIAAAQIECBAgQIAAAQIECBAgQIAAAQIECBAgQKCXBATwvdQb6kKAAAECBAgQIECAAAECBAgQIECAAAECBAgQIECAAAECfSsggO/brlNxAgQIECBAgAABAgQIECBAgAABAgQIECBAgAABAgQIEOglAQF8L/WGuhAgQIAAAQIECBAgQIAAAQIECBAgQIAAAQIECBAgQIBA3woI4Pu261ScAAECBAgQIECAAAECBAgQIECAAAECBAgQIECAAAECBHpJQADfS72hLgQIECBAgAABAgQIECBAgAABAgQIECBAgAABAgQIECDQtwIC+L7tOhUnQIAAAQIECBAgQIAAAQIECBAgQIAAAQIECBAgQIAAgV4SEMD3Um+oCwECBAgQIECAAAECBAgQIECAAAECBAgQIECAAAECBAj0rYAAvm+7TsUJECBAgAABAgQIECBAgAABAgQIECBAgAABAgQIECBAoJcEBPC91BvqQoAAAQIECBAgQIAAAQIECBAgQIAAAQIECBAgQIAAAQJ9KyCA79uuU3ECBAgQIECAAAECBAgQIECAAAECBAgQIECAAAECBAgQ6CUBAXwv9Ya6ECBAgAABAgQIECBAgAABAgQIECBAgAABAgQIECBAgEDfCgjg+7brVJwAAQIECBAgQIAAAQIECBAgQIAAAQIECBAgQIAAAQIEeklAAN9LvaEuBAgQIECAAAECBAgQIECAAAECBAgQIECAAAECBAgQINC3AgL4vu06FSdAgAABAgQIECBAgAABAgQIECBAgAABAgQIECBAgACBXhIQwPdSb6gLAQIECBAgQIAAAQIECBAgQIAAAQIECBAgQIAAAQIECPStgAC+b7tOxQkQIECAAAECBAgQIECAAAECBAgQIECAAAECBAgQIECglwQE8L3UG+pCgAABAgQIECBAgAABAgQIECBAgAABAgQIECBAgAABAn0rIIDv265TcQIECBAgQIAAAQIECBAgQIAAAQIECBAgQIAAAQIECBDoJQEBfC/1hroQIECAAAECBAgQIECAAAECBAgQIECAAAECBAgQIECAQN8KCOD7tutUnAABAgQIECBAgAABAgQIECBAgAABAgQIECBAgAABAgR6SUAA30u9oS4ECBAgQIAAAQIECBAgQIAAAQIECBAgQIAAAQIECBAg0LcCAvi+7ToVJ0CAAAECBAgQIECAAAECBAgQIECAAAECBAgQIECAAIFeEhDA91JvqAsBAgQIECBAgAABAgQIECBAgAABAgQIECBAgAABAgQI9K2AAL5vu07FCRAgQIAAAQIECBAgQIAAAQIECBAgQIAAAQIECBAgQKCXBATwvdQb6kKAAAECBAgQIECAAAECBAgQIECAAAECBAgQIECAAAECfSsggO/brlNxAgQIECBAgAABAgQIECBAgAABAgQIECBAgAABAgQIEOglAQF8L/WGuhAgQIAAAQIECBAgQIAAAQIECBAgQIAAAQIECBAgQIBA3woI4Pu261ScAAECBAgQIECAAAECBAgQIECAAAECBAgQIECAAAECBHpJQADfS72hLgQIECBAgAABAgQIECBAgAABAgQIECBAgAABAgQIECDQtwIC+L7tOhUnQIAAAQIECBAgQIAAAQIECBAgQIAAAQIECBAgQIAAgV4SEMD3Um+oCwECBAgQIECAAAECBAgQIECAAAECBAgQIECAAAECBAj0rYAAvm+7TsUJECBAgAABAgQIECBAgAABAgQIECBAgAABAgQIECBAoJcEBPC91BvqQoAAAQIECBAgQIAAAQIECBAgQIAAAQIECBAgQIAAAQJ9KyCA79uuU3ECBAgQIECAAAECBAgQIECAAAECBAgQIECAAAECBAgQ6CUBAXwv9Ya6ECBAgAABAgQIECBAgAABAgQIECBAgAABAgQIECBAgEDfCgjg+7brVJwAAQIECBAgQIAAAQIECBAgQIAAAQIECBAgQIAAAQIEeklAAN9LvaEuBAgQIECAAAECBAgQIECAAAECBAgQIECAAAECBAgQINC3AgL4vu06FSdAgAABAgQIECBAgAABAgQIECBAgAABAgQIECBAgACBXhIQwPdSb6gLAQIECBAgQIAAAQIECBAgQIAAAQIECBAgQIAAAQIECPStgAC+b7tOxQkQIECAAAECBAgQIECAAAECBAgQIECAAAECBAgQIECglwQE8L3UG+pCgAABAgQIECBAgAABAgQIECBAgAABAgQIECBAgAABAn0rIIDv265TcQIECBAgQIAAAQIECBAgQIAAAQIECBAgQIAAAQIECBDoJQEBfC/1hroQIECAAAECBAgQIECAAAECBAgQIECAAAECBAgQIECAQN8K/H8w90LyLEQFagAAAABJRU5ErkJggg=="/>
          <p:cNvSpPr>
            <a:spLocks noChangeAspect="1" noChangeArrowheads="1"/>
          </p:cNvSpPr>
          <p:nvPr/>
        </p:nvSpPr>
        <p:spPr bwMode="auto">
          <a:xfrm>
            <a:off x="5943600" y="1907461"/>
            <a:ext cx="3586716" cy="35867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B+AAAATMCAYAAAC3N548AAAgAElEQVR4XuydCdi3Q9n/rzZCyJK9PHhs2WXfWpHykhb1pqK0EJXUX44UB6msvcpSFCUpFNreCoUiDx5CRDxZH1tlJ6LF//hc7zv3e/3mPue6Zq7t9/vd93eO4z7K87uumbk+c87MOec5c85znn322WczJREQAREQAREQAREQAREQAREQAREQAREQAREQAREQAREQAREQAREQAREQAREQgUYEniMHfCN+elkEREAEREAEREAEREAEREAEREAEREAEREAEREAEREAEREAEREAEREAEREAEcgJywEsQ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e8ZEAEREAEREAEREAEREAEREAEREAEREAEREAEREAEREAEREAEREAEREAEREAEWiAgB3wLEJWFCIiACIiACIiACIiACIiACIiACIiACIiACIiACIiACIiACIiACIiACIiACMgBLxkQAREQAREQAREQAREQAREQAREQAREQAREQAREQAREQAREQAREQAREQAREQgRYIyAHfAkRlIQIiIAIiIAIiIAIiIAIiIAIiIAIiIAIiIAIiIAIiIAIiIAIiIAIiIAIiIAJywEsGREAEREAEREAEREAEREAEREAEREAEREAEREAEREAEREAEREAEREAEREAERKAFAnLAtwBRWYiACIiACIiACIiACIiACIiACIiACIiACIiACIiACIiACIiACIiACIiACIiAHPCSAREQAREQAREQAREQAREQAREQAREQAREQAREQAREQAREQAREQAREQAREQARFogYAc8C1AVBYiIAIiIAIiIAIiIAIiIAIiIAIiIAIiIAIiIAIiIAIiIAIiIAIiIAIiIAIiIAf8NJeBf/3rX9nTTz+dPfe5z82e//zn539KIiACIiACIiACIiACIiACwyHw97//PS/4Oc95TjbvvPMOpxIqVQREQAREQAREQAREQAREQAREQAREQAREoDYBOeBroxvvF6+99trswgsvzO6///6BD8EBP3PmzGy33XbLnfJKIiACIiACIiACIiACIiAC3RKYO3dudt5552Vz5szJnn322YnCcMK/+MUvzj7ykY9kL3rRi7qtxJjn/re//S274IILJtYw//znP/N1zdprrz3mX6bq33333dns2bOz5z3veTkM2nbzzTfPllxyScERARGYogTU70e/YTXvjn4bqYZhAhpjJB0iIAIiIAJ9EJADvg/KI1TGww8/nH31q1/NHnnkkWCtVlhhhWyPPfbIT90o9UuABQwGJZc49fTCF76w30qMQGmPPfZYzmH++eefUt//6KOPZkSdwJCuDS5xgjZVZSHu60fnKeT2iSeeyCvE/yfNM888cgaNThOpJiIwNgQ0Fw42FfrOaaedlt10003BNsTpeMghh2QveMELxqadh1HRm2++OTv55JMHil5jjTWyXXfddRjVGckyia7w5JNP5nVzzuwFFlhg5KOgnXvuudmsWbMGmL71rW/NNtpoo5HkrEr9DwE2E2F/QNYWXnhhYRGBJAKj0u+1Dgo32zDmXemRSd1ID5cQ6HuM0ZwocRQBERCB6UlADvgsy37xi19kd955Z+5MiE0YwOabb77sJS95SbbyyitnSy+9dOyrQ3uO3X3HHnvswKkaqzKveMUrsre//e1Dq+d0Khij69VXX51dccUV2T333GO2DU7oVVddNdtkk00yNkdM5YRCevrpp2e///3vJz5z6623zvgb58TGihNOOCH761//mn8Gm1ve+973Zquttto4f1andZ+qstAptJYzx2B62WWXZddff3320EMPmbkTNQU53mqrrbIZM2a0XANlJwLTh8B1112XXXrppfnGs9iEDvHMM8/kTtmllloq1xXQSUd1g5fmwsktizP0iCOOmNjgFGp7Nu7tv//+I9u2sTLb9XN/+tOfspNOOmmgmHXWWSfbZZddui56pPO/9957s1//+tfZjTfemF89ZiWc8G69MYrz+X//93/n31BM73jHO7L1119/pNlP58rdfvvt2de//vWJzeU44Pfaa698I7KSCMQQGGa/1zoopoWyrM95V3pkXJvUeYp2PP/883MbN+mpp57Kdthhh2y55Zark93YvNPnGKM5cWzEQhUVAREQgdYJTHsHPE6eo446asIxVpcwBlOchJttttlInhz/97//nX3+85/PHn/88cpPfPnLX56HoFfqjgBGc8KM/uY3v6ncEFGsxUILLZS9+c1vzmijqZhuvfXW7MQTTxz4NJzVBxxwQMa3j2uyFHsZ08tbc6rKwjjIMBtFzj777Oy2225Lqu7iiy+eOzmWXXbZpPf0sAiIQJb98Ic/zDe8NE3MmRtvvHH2+te/PsmZ37TcmPc1F06m9N3vfjfjWqiqRDSkgw46aOLEctXz0/X3Ph0B48D4vvvuy84444yM/01JrGt32mmnjM0Lo5L6NJKPyjePcz2wsRxzzDGTZE8b/ce5Vfuv+zD6vdZBae3c57wrPTKtbWKfZrw+/vjjs7vuumvglbXWWit797vfHZvNWD7X1xijOXEsxUOVFgEREIHWCMgBH1gc1iWMwYKTrcsvv3zdLDp573e/+11ugPEThlp2NnKCkdBa7PQl7PkonnzoBMwQMr3jjjvy0znFUPOp1XjpS1+a7bnnniMdLpJTXS4hZ8hVVYINJ8WLiXc/9alPZYsuumjV6yP7O5stfvWrXw3Uj3tc2Vjgwn+ObOVbqJhkoQWIPWXx4x//OD+F2yRtueWW2fbbbz+Sm9GafJfeFYEuCVgGoCblMXdut9122ate9aom2bT67qjPhUQTYMOqS0QW6HKORufm9Lu71qMIe9NNN834IzoXz3HqC0PodLoeqqg7wAY9sur7+3QEtNo5Ws4MQ+9PfvKTxvM5G37f8573jETkhb6M5C03xUhkxxjzj3/8Y6IuRC/iLzbVGRtDDh1FpIilrucg0He/1zooXe76nHdHXY9Mpzcab4T0UXTgAw88cOJU/GjUtt1a9DXG1J0Tm87f7dIabm51bIrDrbFKFwEREIH/IyAHfMsOeNBiHNp7770znKSjkEK77TiBu++++06pO7ZHgXdZHawFSt0603777bdfkgGlblmp7/mKLH2C0KmLLLJIaVbWHWJTwQFvnWycLg54yUJq7xne82eeeWZ+JUYbiTC273vf+yqdJW2UpTxEYCoQaNsB75isuOKK2Qc/+MGRcKCN8lyIUYc71oubI9dee+3sXe96V2fiZbU5Os9HPvKRKR/yswqqpS/HhBvv0xFQ9Q3D/D02skJMHbn+ao899hj6fN6XkTyGyTg9gx3gv/7rv7L7779/otqsQT7zmc9EzQt1x8ZQlMGux9VxahvVtZpAn/1e66Dq9rCe6HPeHWU9sh690XjL2tjgavbWt74122ijjUajoh3Uoq8xps6c2HT+7gDX0LKsa1McWoVVsAiIgAh4BOSADzjgl1hiiTzMt39Kmd3i7EJjEUt4XuvUCoxHybnGxH3kkUdmDzzwwETzY+D70Ic+lGGYVeqHwKOPPpodfvjhwZPvSy+9dEZYvmWWWSbfFMHzt9xyS0b0gtB9jdz1+oEPfKCfD0gopa6CRH9DVtmF69Iqq6ySO/JG9U7bGCyE/vzKV74yMF5MhbvtY75dshBDafjPcK8qbWUlIrtwEnONNdbI7+1kHmRMYsPMhRdeGLwfnhDYr3nNa4b/caqBCIwBAcsAxMkTIkqEIubQF3GOcKfgn//85+BXjkrI31GeCy0nU9cnNc8999xs1qxZA+32ute9Lttmm23GQGK7raIc8PX5XnHFFfk1MlZiDicqBro1a1US8zkRqLgWa+7cueZ7m2++ebbjjjvWr1QLb/ZlJG+hqiOVhbURP+UarCZjIxGVOFHsEvYH1q0zZ84cKUaqzOgS6Kvfax1UXwb6dMCPsh5Zn+Bw36y6qnSppZbK9tlnn7G2xZUR7muMoQ6pc2LT+Xu4ktVu6XVtiu3WQrmJgAiIQH0CcsAHHPDcgV51zzYTIvc2fv/73zeNo6OyW5Cwldz/XjTgpux8ry9eetMRQFaOO+4407DFvcnIG5s+Qumaa67JrxAgHz+NipwV69VEQeIb58yZkz311FO5s2/UrnOoK9WEb2SBSghI7sim3adDkiyMfitz1+FRRx1lji//8R//kTsAy9Ls2bOzH/zgB5Pej418MfqEVEMR6J6AZQBKcZyzcQ19lHnGT/RFrq0ZheuFRnUubOJkqiMd1qmWqRDxpw4L6x054OuRtOSYnJCtd77znZV3usP9lFNOmbSu5f299tore9nLXlavYi281aeRvIXqjkwWlgE/xQ7QdGxkbrr33ntzHXGllVaa0qGMR6bRp1BF+uj3Wgc1E5g+HfDUdFT1yGYUh/f2rbfemp144okTFWC+L9oc+e9PfOITpbbK4dW+ecl9jDHFWqbMiU3n7+Z0RieHJjbF0fkK1UQERGA6E5ADPuCAjwlz6ASHhSkObv+U8qiE7LMWzik736dzB2nr2znFjgPdTymnu1kcEkLQPwnHCTnCpnJX6agkKUij0hLDr4dkYfhtUFaD0BUlLLbf+973ZquttlrUB9x9993ZscceO8kJz0Y2NhgpiYAIlBOwDEB1TmBffvnl2TnnnDOpMK5F4nqkqju0p2s7NXUypXKzxl5tWvo/inLAp0rU/zx/3XXXZaeffvrAy8jV+9///oyoWTGJjdtf/OIXcydHMQ076lbfRvIYVuPwTFMDft9j4zgwVR37I9B1v9c6qHlb9u2Ab15j5VAk8O1vfzu74YYb8n/yne/uuS222CLbYYcdpiS4rseYJtCazt9Nyh61d2VTHLUWUX1EQARSCcgB34IDHuiWg3VUwtBbC+dRqVuqwI7j84R1Ovjgg/MT3cXECehPfvKTSeGcuPoAJ7x/En7UlGIpSOMoqd3UWbLQDde2cv3DH/6QnXrqqZOye9vb3pZtuOGGScVYC1iujvj0pz+dLbTQQkl56WERmG4E2nLAw+2nP/1pHk66mOTcLZeovp1McsCXt4cc8PVGQKLRXHnllQMvr7rqqtnuu++elKG1rmXD72c/+9mMa2mGkUbZSD4MHrFlNg1h2/fYGPtdem56EOi632sd1FyO5IBvznBYOVjjO2t2DpYVD5dxPeaBBx6YX0M31VLXY0wTXk3n7yZlj9q7simOWouoPiIgAqkE5IBvyQFvKS91Q0lyrzyh2h566KGJ9sRhvuSSS07c15fS0CEH/Gc+85kk569VJnXk3lFOS3ACG+MMp+u5K6gLBQ0unAQnoQgSCnG++eaLwvGXv/wle+CBB/IQ4O79l7zkJdmiiy4a9X7dhywjVl3ZoA7nnXde9qtf/WqgOk1PwXPKhXYsytzCCy+ctyOcU9MoKUhORvlGogfMO++8+XcttthilScBkWu4PPLII7lss4liwQUXzMPiu7szU9mM8vOMPfQTQmPRT/hDVmG13HLL1erToyALLCBpR76LhQzftMACC+TXADBedZEcS3iSGIeRPWRnkUUWSSqSvB599NFcBumXbSVYHH/88dldd901kGXdk7Kh0Lfvete7srXXXju52k3G+77mJjevPPnkk/kcSJ9hjOCaiTbGiKI+UIx+0qRPWg3h5BVutCPzN99DOVyPMi6nptvWn8qEtol8Wvm26YBHDtn4559gJQT1uuuuG90XH3vssYyNf48//vjE+M+YydjJGDoKCZmljm7OYlxbeuml8zkrJfXtZOoyBH1f45/jW2wD5inGv9R5zm8ry6D/n//5n9l6661X2qwxjgDYE7WFPsxYx3/XlZtQZfoci1wdLJnit5Sobi6v0J2w3N8de5I+pf/FPBtjJGcudmOWy5N5bJlllmm85iU/lz/6JLLOvIwMMSa2VUaxHMbe4ndQTuq6zJKLPkPQx7Rt7DNt6tZWmawX7rnnnnzOI3Vt14j9bp7rYo1WVb7TAVj/IuvMs8jgiiuu2Ep/Ktpm3DqJNTp/LsX0+6rvCP0+quugPtvatQFtzFhGO6PnMY/HjjWjMu/WlYM+5Zw6oj9jg2xzTV/326+44ors7LPPHnid6y2Z43x7I5HxVl999bpFme8h63feeefEmMvchK0kxo7s23eQXWSWNQDzfmyKGWNYT91xxx05F+w5lF3XrhNbL55rOn+HyupLR21jfAnNBeO4sbzJeglbIPZMd6gP/YRxhD8OvDRNfem3Teup90VgnAnIAT9CDngcyz//+c8nQgBZgsWOxK222irjxHNooGUBc/jhh08YXlFGrLvDUWyKRnWMLZ/61KcqHVIMzhdddFFGmFM/7H6xzjjHX/va10YrahjDcAa576Le3H+68847Z5dccknOxg+/XhXemPr94he/yOuKomElnAwbbLBBtu2227Z+qgPu3Kl02223DRS9xhprZLvuumutsSPk5AopxT5XFs/OIYYiCdfbb789WBfa8Y1vfGPGlQpWcqGni4qy2+RQfN6XN4yz++6774Ac+7LL+yzCuXfSl3fKIESmk8GivCCj559/fsaioqzd6Utbb731pLyvv/76DGW8uCHB/3a4vPnNb84NblUJzl/96lcnFhPUlT7M/drF5LdVVb5lv4fKsN656aabsl//+teT5NR/lnDk22+/ffAOsGHJQogD3/XLX/4ymzt3bhAVJ7no/695zWui+/+ll16a/eQnP5loT8bO/fbbL3c4sFnjxz/+ccaJCmvcpSIoym9/+9uj7lIlJBzhZJ0cs2jfY4898g1ZTRMbTLg+xR9XmyywuTv2j3/840DVNt544+wtb3lLqay3Md53NTf5nBlzkCvkIDS+uHZ+3eteV+kwstoxRh/gPe5T3W677aJkySrnvvvuyy644IJSeUVPYM5irMSoEUoYsA477LABvQJ5Ra9gkRiT+O4vfelLA2NyaA4o5hfDK0Z/cnl2oY9UfX+bDnjK+u53v5tde+21A8W+6U1vyjbbbLPSqjBuzZo1K58TMDSFEgbaV73qVdkmm2wSvfCPnQsp02oDdJe11lorH7OY46lnSA9lbGeORY/0E9948skn53NeUQ+2dJfi9T6U6+pQ1Z5WmSeddFJuaHRlWuXxW1Gfii2zq/GP8r/whS/kG3NcvTEaE8EJfpy49nUlDKAHHXRQdL+3dD9r7eKzYe4lwgqbnlwqcwTQ7ox3GJVD83OZ3MS0edtjUUyZ7pmQA77OJjjyOuqooyY2PbsyMMxvtNFGE9Wy2g4H3cc+9rGoccEaE0J9zBoj3aYM9D3WMzjfreTmMXTYOhuv58yZk68ny/RJymCDE2umulF/br755uxnP/tZxtwcSszDrFlZA1uJsZs8qtZl/tiGrrbTTju1OjbS1xirXV3o11xLZDlx+tStfW6MG8hPqH1pW3i/4Q1vyHV4NsNfeOGFAxvTuCO5DSO4X7e21mjFfP1xnf+mXztdffbs2fk3oteF+hNraPTP1G928ze2nZAOzTjMGpvNu8jyxRdfPFCNOpuKrO8Y5jrIqk8XbW2VQ7siv2V2Et5jjYEeVWXr6MJfGx0AACAASURBVHPeTdEjhy3n9KGytSLzBPaHTTfdNNdlDz300AndJFb3S9ERLL2UyJrFeZP+TKQbNiGxHiumOtfQ+OM6eu+73/3ubM0118wd/37EHsqr6t/YRphXQvM9ecwzzzzZq1/96vyvaowqc8CjW1NPbIOhlGLXqZoTm8zfjJlVqQ8dtY3xpU2bYhXzMmbowl/72tdy3cCtgSwbNnl0sV5ya3LG67L5mEhXzMdldprQd/al31bJpn4XgelAQA74Dh3wsaF3GVi/853vlE7svjCy4467PC0nTGgxUSXQVaeyqadbcFblVfwdpeTDH/5w5WkpjA4YRIsJxxgGNk6RW6nsflQWayymQ0Y2Pz++H0NOyumwKg6hU2g40Ng9XjcRMhoHXzFhBLcUL4srxi2MwCx+YxOLAwwzfrIWXTF5WtcgWLIbui7BehbHAgr917/+9eh2py/tv//+uXxiSOQeaxdlIeY7UOxReMpSzM5w3rfaKqYOoWeq7g/GucLGAJzGKYnQ5Bhp/AXNsGTBrzsLMu4zI+JFbKL/Y1h75StfWfmKdaqfzSQosDjfY1OV7ISur6jaeBRbvhV2sWmIud/+9rfZj370o4EqWCfq2xzvu56bih/DZq5zzz03enzhXZxV3L8bs2mCbyF/yklJq6yySu4YjD2tgqGHjR3+ZomqMpkfMYxYxgzrxCT9Cl0FGYhJVoQXHKhsWLFS2/qTK6NN+Yz5bp5p2wFv5YcxGzkJJRz2Z5111qRNOWXfwOYK5BtDbVWKnQtD8yEbCNj8dsIJJ0TXkc2DH/zgBwecwSFHZVX9+b3KMBjKo6syux7/LF0LBys6IRvRrMTmDPSqKqOne7fNdYslY+jHbIbCmIwxNSZZclP2XldjUUxd3TPU4Rvf+EauixQTG2XQb1ITDmd4YsgmceoG3a8YXSJFb7fKT7lqIOSAR5f5/e9/H/15rJWQiZiEvLCx0I8UVPUuThWc5LHRY9DHv/Wtb5U63v0ymVf33HPPSScFLU5V9eV31gxESfEdMjHvhsbGmJOFLv++dOvi99BnmPOuvvrq2M/MuKKJk2g4gFzq4mq/ttdoxQ+0+i0G/Pe85z3ZMcccE70O5rs/+tGPVh7ecGWzsYR1tr/xNwSf9Q7zyWWXXTbwSN152C9nmOugYl26bGtf3pm3cYqmJMYGbGShOb3PeTdFjxyWnOM8TNFT0anQo9FRipGr2pLzUFtzOvnoo48eWNOi+zCvMDYeeeSRA7YU2v+AAw4Y2PRYJUfWHIAuzzVZoYMuoe9m/GA+ZvyNTegvHCwoW6NYdeQdvpfyYm3JVXYd6lw1JzaZv3fZZZcglj50VMpoa3xp06ZYxbxMlkIRCOgH/uGCttdL6PLf/OY3o+dLviPlWtq+9NvYvqrnRGA6EJADviUH/HXXXZcbs4spJrwbCxBO8RZDzMUKHov6j3zkI5PCbIZOSFflW+aAZ/LBUceu0zoJBWafffYZCCnm51NnorUcjNQV55vvoI6td8wJsdi84IUC7suFNWnH5slzFis2Oli77+twDdXFcoTUzd8yVqRcl1BXzq1v44QlmyKKJ+pT2qPKuBm7WKzLMlTXMge8O11YdoK3jAHM6NPFxXjd+jeVhWI9b7311jzqRN1UtWkhtHiqW97rX//6fPe7ldjAc8ghh0w64dmWoc+6K9Y6rZ7ybcgVG2DY2OISxnp2uxcN0XVkJTTedz03ue+w7tWOZcO3E7p35syZwVeYu4477rjSE3Zl5RU3E5U9xwKRk+plEWzK3sdQxIYTKzwgDht2aRcTG6OYV6uSZeyBG4agGTNmTHq9C/3JFdKWfFZ9c/H3YTvgiepQdCik1J1n2aCHU7Ysxc6F5FGnDUJlY1BkjndjUFfO8LJv76LMPnRzX9dyIWrLvnXUHPC0O7pKqr7jy03om7sci1L7oTWOYCT0IwWk5ht6PkVvt/Jo6oCv+x0xaz0X1SXWWejXhXmLcadqIwpOha985SvJ8kl59DUiMBXn4yYG/FFywNdtW94r061dvoyfOFfYcNc0xdh8UsroYo1WLL/NNXTsNXhsjv7yl79cS859dm05Joe5DnLf1HVbF+W9yXoJGWessTb6WuN4V/Nuih45DDl3J3djnbZl40Jbch4q44c//GHp5hZOYzOfFFPM2Fq1tqkaC63vbromYBMi9jorWXMmV5y6UN9V9U3hU+UMbjJ/hxzwfeioTdcj/vhSt70tG1kV86q1G5vSilGJQvN9m+slNkmlHOopfgNRC9lMV7YBtC/9NqXv6FkRmA4E5IBvwQEfOqVImEycDqHEROUP6MVnMXK7cIuhUHQseggTRKgulxj8CWHk3/1ZJdAYCAgVa93baIUydfmx6OeuHnYYsrgKhSwlfxzEOIqtVGeitU6CljlJ4MSkyeKBUDIh5bitOw4tZ0TZab6qNiq2MY65olEotCs1litsOAXOhFzmmCEU2ZZbbjlRVWuTQcx3IN+EMC0aplIMebGLKuQTmUaJfuKJJ2KqNvAMp1eR7TIuVTuCYxeLsW0V+xGEEyRcqJ/oo0cccUTQCEKoORzsMMahHZIHfxE2LFlw31f1Xcgc4w+yQASIUP9ff/3181OOoRS7OHKyVyY7jOEHHnhgxkLPT6EIGtbmh1iZcM+FnEF1QtWmls3zdWTdGu/7mJuoL+Hu2NhlJeZpTqIxTnA3V2hDXVlbk69lCHTlIR/0SxxI6AOhPknoMTbGhBZd6CuEkw6FMWMO4IQxcwsn/kLlWEZ/6kr0EMIWF/tW7IYR+i8bA2Le7Up/crzbks+UvtG2A96Sp5DhjNN/Z555Zql8O/2A+3FDiSuDiFwUSrFzYcoYgawztlfN8cXIQ8gPIQXLrt8JfUPdMZIyuWYp9SQt9QiV2cf4F6trFXnVCUHf1roltu/WkRtLJroei1LGEJ61NoTz74zDhIVv+87ZFL3d+pYuHPAx65myzV3U09oQVqw/c6Abd+69996gPlm1Qbcs+gN1RN9j3kcfDK2vfZ2w7mYqxm5Od7c5NqYYvvvSrV07Vm2qpI0J0080rSpnWpsO+Kq1TN01WlF+U8Z1OCCLZVfSED2MqxdCCTlnk3vINpW6Vm/DMTnsdRCs+mhr1yZlawzkHN0fewZrjJC9JLT+7HPeTdEjhyHn1tVurg1i9Q73fBtyHuqTrAe5Kqi4zvM303DSnHVZcfNi6gbL2HG9WE//qhvqwfWqoc1wrH2pF2vbsjVK6Iq92Do2tevwjVVzYpP5mzWYn/rSUdseX9q0KVYxL9OzLX6xDvgY/d1aL5VFRGUMQd6pFxEkQnaasjm5L/025vv1jAhMNwJywAec4OwAjwlFjuJMuD8/ZDWDI87mJZZYIihToQkWQz472Ip31JXdP1N1YrNpeEArPBcfxTdy4okTk0VjP+GMCJFuhfEuU9qqlHfKwKFICCEcHUw6LBb4cyk0WWOMYTNEMfwQkw932eMk91NbC2lrwm96wpS6WguKUASDMq68Q7ikzTfffCCcFBxpQ2THT9amD/8Zwg8Vw9tXXW/g3k8x5FUtqjiJh+GruKGE/vr9738/d/5VJXdvVHGnN1wIVWiFNie86TbbbGNmG7tYRCbpNzCuClvJIoSFwIMPPpifOPZTKJQ4ZXBCnLtb/QQzHDS+M/iaa67Jv9s/PTYqssB3lCmTnGJjEVuUBZ5311RYjVY2B1Qt1BiT2WldLI8NP6eddpoZ7r/sJJZ13YS/CaZKlq3fQwuyLhf7xXq0Md73NTdZodX5FgxVhGQkrHexv2KMJyKONQeGrg+wnM+UgYGfNinOc/w7GwJwvlnGiLKTyIS3595sP+FcZY70r0bhPkrk1irH2kxmGTRjw9BbJy1CC8iu9ac25DO1X7bpgA/JrDWulRm2mBO4M7l4VzD6KLvyrauByjZywiN2Lgw9W2SKAQIjHRE2XP/jWzACWScaCa+7++67B5vF0pWr9OvUNi4+T1/x79jmO9iYGNqoWny/r/GvSteizoxr/HGfKVfaEI0jZg1Vxs8yQMXMT1V9t2256XosSpWxKsMaG2jR84p9OrWM4vMpertVTlsO+NB6pkz3CkUOo56Mb2ecccakKnOyiDm2eMc78yPhdK31JPX6+Mc/bkaAK9uUQ4h8dL1iO+EY48o6S7co6xvWvBy7MQ4ATcbGFMN3n7o1tgrGXytxpQ+OjGIbo9extmVTspXashv0tUarGtexmyDnHCZxG+VxnjPe+fexw6Pq+io2sKK3+om80Usox83j1I3+xwaJkMMtZi6oGteGvQ7qq63L9CmYwx9dp5jKxk1rjdHnvJuiR/Yt50TUsK72gjNXaa233noTco7jjM2vjCuh6DxtyHmoH1g6pH94zJqjYtd0rtyqcZ1xlqsNl1122fwV7FpwcuMvdQhFh7PGasYMonmljFNVdWzTrpMyJ8Kj6fzdh44a6v9tjS9Olural1OZ+2u1uifg/b4Xs14KHaTkXXRCbPZFm1PITsMzXAVmHazsQ7+tmn/1uwhMVwJywAcc8NzbxgDn7yrC4YSShHJAaBBrMYEwYbDcaqutgnIV2vEausfbZYQy8bOf/Wwg36rQgpbyGbt7ESXm4IMPnsQB4xobDMjHSigLoTvV/F2N7v0y5Z0QzTg3y8L4hU72YWzjfjL/nhZXLk5VQnL5u9tDuyRTBgtrwq97eqpKGQhNtCGu8CCMcMjQW3ZCrMzZTD2te/xCSkDxu1IMeaFFVdWpFsor212KjHFncfGOS5+9FcItdXNJG4b90O79MoMfodEIdemnqk1H1slW8qiS5z5kgXpYd4/z71V3IYXuI8SYRshWK8x2aKEGd+4aDt0zFmov6470Yvtcf/31+UlN8mdxbIXjThmX3ILOX1DEbBxLLSf0fNPxvs+5CRnhTtRiqnI00tbWXbwhI6XlfMb5zjwbmrsYAzlp4espISe/9R18E/L34Q9/uLQcZMW/qy8kL1ZfrOqHIce9tZGxD/2pqXzW6SdtOuCvuOKK7Oyzzx6oRsi5e/LJJ09yWPMsGzLWXHPN4Kdcfvnl2TnnnDPpdxxUu+66q/leiuG0rA222267fPNgKFkbTaoiUFg6RRvzdKiOlvG/zGBSzKfP8a/MgL3yyivnOoAVwaVOHyi+k+KYrXrP/d623PQxFtXhGNLzXF7IGetNxuWYzR5ldUjR2618Uto5pHvRt4ngVrYmDZ3qtiKe0Tet0OScELdOmLnvIrIS147568nQpjgrWgFtw8a+0AaWkG5RtpnAGmti7QB8W5OxMcXw3aduHXIIb7311hl/ocQGRuYXP7XlgO9rjVY2ruPUet/73he0uViOu7K1d2iDKdE40PGskOZO7izdk9/acEyG5uCqAzR1xmTrnb7amu9kreBHvkJm+VY24FopNNZYVw70qa+l6JGjIOdVnKkja0wrwkQbch6SVw5j+BuKrPnQmqdSonmWjetV6wzqHorqUzVWh+y7ViSwPueelDmR728yf/eho/YxvjgZrmtTTGVe7DMW/zon4GPXS9/73vcyDj4VE2Mum7MXW2wxszuzSfLoo4+eFLnE8iv1pd+2NU8qHxGYagTkgK8IA1+nwasMPORphY2MvWsQI4J/erXsRGQT4wg7+tmBXExVjgf3LAM8pzdvvPHGgfdDi/6Q8l5luHeZW7u5Yu8ls5wfTJQook2S1c5tKNMphluLa4yT2il9LAq4WqCYqgw3dRWkFFkNLapiTgeHTgfGLuotR9YwHPDW3V18QxkD61RZrKxbTo2qu8D6kIWQM6LKWOpkGvlGzn2jaaivhhZqLCRxkJcl6476lJNITcaj4rsw+9znPjdwv1ms86eNOjQd7/ucm6w+w6l3HE9lydrFDGMcBcUIN+Th7+rm3zDCcwqgLFlRX0LyZBlbqpz8rmzkhdD1flhKy0FZJ+qOZSQIORT60J+aymedPtKWAx6ZoK39EzWWXIQ2ZcTIHt9o3VFXNo6kGE5DbRATRSglSpBrqyZOpjrtnaLH+fn3Of6FdK02rkIp45bimC3m06fc9DEW1ZEt3rn22mvztWZV4oT1aqutll8dgS5obTqsmuf8K7FSnJEp7WyNkbGn8ehvhLD1N5JZG4ZCG8IOOOCAgVPRFhdrg681T4bWIVVOBcokHD3Mi5vvqk7ax57gsr6pydiYYvjuS7cOjWmx9gYrdH2KzJf1p77WaCEGZRs5XL1DJ1JT1kxVG+JcWaErGtqwpQx7HdRXW3Mimw1FxVR1eKeo+/sHcSwbUp/zbooeOQpyzmb+BRdcsHQq7lLOrYKt0PKhgwcWw1j7KmWHxvWYg06MNUceeeSkyJMx6wDKtnRl69BDX3NPiEdVBJu683cfOmof44uT4bo2xRQ9xO8vbTjgY9dL1ma1WJu9taGLA5NcM1HU6/vQb6vWHfpdBKYzATngW3bAxygT1r2+KScPLYN72QnKFKdmsTMwQPvhMfm96vRzMY+QQlm8i9M9bynUZadQ/bpad2uWhXYuvm+1SeziMDSAhE67trFotJQB6mGdYra4lp1Q878ntEO7TNbrKkgpsmo9WxUCr/htljJWtbGgaHzwFwRlG1NSFouxE1Io/GxVmF1OshM+mGscSBggODHLYqYqWc7jKkdkH7JgGTFSFod8t7WZIXSftiU7sX2qSUSSqvZJ+d0am4ftgE8Z74c9N8W0N+M0O5IJdepSiLElU6FoMcV2jpWnUHvvueee0REVQv3swAMPnHQC1nf2VzlJrFPz1kaivvSnJvpISj+smpNSTplgUCNCkr9z3pXB3b6EeSwma9yrisjh617WJr3Qvccpc2GTNrB0JOZoDKHFsMJVfWkUT8D3rZuHNjN0fUowxTFbbMe+5KavsajueMJ7bC5kLLauk7LyZZxGh8QJzDgQk1L0diu/lHa25slYQzxlh+Yw30ES2hxjbZ7zv8nSk61x3FrLp6xhLEd/aH2eYkC22miYDvgYXYs6x+pCPNtkwz7vW5sn2nLA97VGazqux0b4C0UnjNks72SxifOkbAwb9jqor7a2oj3EbjaBnxVRybdl9TXvUp8UPXLYcp5iM43hHDMnxzxjHTwqkwlLhmLtmVb/DUVq8+tuRV+Muf7Q5cP4wwaSp556aiJra6zu066TOp7Vnb/70lH7GF9Cc0Gs3SqVub/Ojd0A0XS8sfS6Kruuqyty4vtC4POhD31o4HrBPvTbmDFIz4jAdCUgB3zLDngGOsLTsdgOJUtx5H5Xwl7HJGvhV7Zor2scsXZHYsDkBEDVTs7id1ihVCwlz+ISa3xuujuT+vq7BFM2RVjtFnKSxyqsZbKQknfKQiX0Hdbu07Lv6MPpmmJssb7LUnJi5S1VeWnaBn79CSN32GGHTbobL9aBGTPOWM/U+Y4+ZIE7f6+88sqBKseefncvWbtOQ4u8WMNTqD/5DqvYkwh12816L7RIiLkqoo16NBnv+56bLKN9bF/jzkzmbJeYV9iR7CfLEZpieC7mx05n/xSjFcIvdsORyzt0Ys/ajGVtEAoZd6xFY0jX6Et/aiKfdfuHNa7AAac5hhQrcXqVTVRcUeGf7Cw+bznVQydCq64V8ethOTNCp+hS5pCmbWBFldhtt93yDWexY+IoOuD7Hv+a6lp1+0OKY7ZYRl9y09dYVJefe49+jr7Lnx/lpyxvoqOwCWzFFVcsrULdNabLNKWdm+helMccxmkg/+T4Pvvsk7HhssjM2uQX6zSESTEx5zP3F5P1LVURpYrvW1FjQk6NugZ8V94wHfCx85G16T2kW1v6VspY35Rn0z4dej9lfm06rlt6sRXuto35qonzpIz1sNdBTeQgtq0tB2SqfYtNxIyHxeTbS/qad6lD7LfzbF9yHtrMEbNpy3G1Nm+1YTP05czS/csiqISYx27WbTJvW1ddxa6N3XdzHdwtt9wygYFv/cxnPjNgy25Sx5S5h0qkjmd155s+dNS+xhfXeHVtiqnMi30mhX+T8SZkW95rr70y/EQxyVqP+1cghTZxt6nfxtRVz4jAdCUgB3zLDngnSKHTP/z+i1/8IrvwwgsHZC50P1xIMI877rjsrrvuGlAmQkpeXeOItbgiTD4n5lKSdYLaUtpSFGq/fEtpTVXQzj///NxAVUxNFN8UJ3kKT54N5W2dcGvC1dXLUoDLnNV1FaQUWU151uJryUysASakJIWcl220gfuGUGSFqsVTqoxZz1tjQhWzrmXBUiRh4RtUq76ffE466aSB+9DIh2gdjHvF1LYiHwpLXlXnJr8P2/DUpE/0PTeF7lCbf/75sx133DGjD+AobZJCd9wxV7IomjFjRpPszQgPsYutYsHWqQnrhIe18z4UGt/aUBTSNfrSn5rIZ92GCoVArJufew/u++2336R7Vi2DoRWurqp8KxxyKIJQCteUZ606po7TTZxMVYys31P1CJdH3+NfU12rDhveSXHMFsvoS276Govq8vPfw+nM+M0pu8cffzw6W+6DZpMVfdpKTeUjpZ1T+7RVX8v5aq2drM3j5Me1MNtuu+2ka2SigQbWcKlOMQzfOBHYgFUc69kk77dVigE5to2rdH+XT0qbpTzr1zN2Y7S1hooN8erKbMozRVZSnk1Zo3XRby2ZsPp37Im+OjKUwmvY66CUuvrPxra1pV+nXnuGvBNm2q1zGHNYmxSjCfU174Z0g9B41JecW+2B0wznmb/5KtTuKXNhE9mx7LJVV0+EHK3cS827ZanJuG5dfZhqm+UUPZtI3MZ05seVVlppoF2a1DF27qk7ntWdb/rQUfsaX0LsxuEEfGx0nNBYZel0of5m9W0rUmmX+m2TsUnvisB0ICAHfMAB7xzixYWtEwgmbu7W5LTRZZddls2aNcs8VRAyblv3sXDSYM0115x0otUSQhQIQoyyq9ilsgmorvJpKSMpIatc3WInlCbK+9VXX52deeaZA7hYKLz61a8eOOkQ6tQwZUPDbbfdNvBIqpJXfLlvB3zIAduEq/ueVGd1105X6lVXrt03NeGSajhvUpYvs9ZihGdSN/H4skoduTOUtsY4i1OFflFcOFqnMKuMcF3LQij6xWc/+9kMB2lKshYr1hjQxUKtr5PnZeNy7EImhWmKoaFKlsoWr13OTZRrhVgrzr/UnUUORqmFF144GZFl3Chmgixj+Gdj2XLLLTfJmVpWYGjTzgc+8IH8zt+UlHINhb/AC22MSQm72Jf+1OaYHcu3Cwc8csl97tYGEesbY++pq9J1QpuKUrimPGsxTh2nx8UB37du3lTXipV//7m6xui+5Kavsaguv7L3MEazjuS0DBvMqhLRUtjEY90P31Q+Uto5tU9b32VFxmCMZH4tJiv0bfF3nA7rr79+HrKfcdNiE+IaCsvNCfbFFlssOlIB9gfsES6FotrUNeCX6YtN9LWUu8Jj1+Gx6zLrubIrxKw2bMqzqr/5v1Ne22u0LvqtJRPWibxY2SnT+WPlooz1KDrg227rWEd9qkzGzNcp7ZwytqfM8X3JedMIAPBMmQubtJflfIuJvmLNna985SuzN77xjaXVSWlbf23hRwzs6sBC3TpS39i5p+54Vne+6UNH7Wt8CbGLtVu13b4hp3qT8SZ02GPLLbeM1gm5agGfSDFZ43CX+m2TsUnvisB0ICAHfMABby3GQwLx5JNP5icn77333oFHrPDFobAfTYWtLwd8bCi44vfEhmNJUah9XtaJhqZMeb/pAq9JSKOy+qcoe024ujqkLiy6drpSryZKTmihE7tYTOHftKyiHITufY+9S8uXKTYYEY3joosuGjDipfSdKmZdy0Ls+BLzTZYD3hrz2lbkYxcQMd8Q+0zICFl2R3Js3jHPNRmX2hpXU2QHg/kRRxxRGubbfTdhwVdbbbWMcJwzZ86MPv3Agghjg7Xxz2fKyRM27VEGxv/U+aLqPuxQfrH32/K+dcetv1ECOeSO4uLmt9Dp6T71pybyGSP/1jNtOeAZTzjdsd1225Xe45w6r4e+i3YhKtPcuXMnHgk5NFK4pjwby7NMpxtnB3yXunlTXatuf6hrjO5Dbvoci+ryi32PNez111+f64FV11hwms/fzNNUPlLauYnu5XhYenRoA6u1uTvElRD2OOT5q7qmzYo+EtteZc+FjMJ1DfiurCZjY0qbpTzrc4hdl1nfMqoO+C7XaF30W2s9aNlnUjeMN5GLvnTjpv23q7ZuOh/GflfTclLaOKWsvuTcqn/stYaOccpcGNsu/nNWdLLY60Utp11MNIWUti3WN3ZMr8ui+F7dOpJHaj1Ty6ozf/elo6b0xS7aKdZ+lsq8Sg67cMBbmxnaYBay03al37ZRZ+UhAlOZgBzwAQd8quPVUmgQHH9HYehUdFMh68sBn8olpJhYyl6TSbwtw7XfDnW+t0qh23rrrTP+miQWagcffPCkewytU7RNuLo6Yiw69NBDB5y0hAgmPLcVWqtrpyv16mtRZbVTqrLdRhsQ8eLwww9v7d536nTyySfXdrw7LqPogI9ZEFrtajkXN9544+wtb3nLwONtK/KxC4gmY0aMsZJnyu5IbrP8Jn2iCf+qRVWZIYJ+/61vfSu76aabolHMM888eSQW/mLC1D/yyCPZCSeckPG/sYkIOuganMBPGa9S7iZ0+VrjLuUThtD/PuvOeP+EnuWICF0f06f+1EQ+Y9vNf86Sa8YG7oCv2pTBhgxOZOIEWmaZZaJkrc1vtOr+7ne/O1trrbUGPjOlzJRnLeap40QTJ1OdNk/VI1wZqd8VqltoExbhDosOxKa6Vh02vFPXGN2H3PQ5FtXlV+c9Nk2dddZZ2QMPPGC+bp2SayofKe3chuxbDngrRKcDgFGUeb940ryKLRugiILHWGwli1lVnjG/ywF/THbfffdNoLJ0a+bSz33ucxknxVyKDRHrnq/jEIlpv+IzXa/Ruui31nrQ6rMph1xg0ka/j9WNea6vdZCrU5dt3XQ+jJXbpuWktHFKEr0mfwAAIABJREFUWX3J+W9/+9vsRz/60QCuVBtiylwY2y7+c1ZECsY/ru2rWmewxjv66KMnRRatiqaW0rbF+tbVkeuwqVtHykqtZ2pZdeabvnTUlL5Yp138d+ral1OZV8lhFw54i2UbzMrstF3ot23UWXmIwFQmIAd8Sw54hMRSvnxjc5cTYtt3wFuT1TbbbJNx32tKsnbhWYviJpN4Vw74t771rdlGG22U8rkDz1rhmqocljGFhcKmWTLQhKurC87fww47bMAAVXZfVF0FKWWhlPKsxbQJl1Rlu0lZTrk/8sgjJxlF6977bjmai4zIl1O1jF+E1WRRxv/ec889k05IVclz17IQCkGPgS0lJCjfzx13p5xyyoC4xBqUYhfaqbITMx7UeYZ6+KHdyCfVMFanbN5p0if6npv8b8TAe8EFF2Q33HBD9OdztzYGDsLLxiSc/L/85S8HThVXvUf4+z333HOS3If0jo997GPZsssuW5XtwO+WwzwU9pYXrf7/8Y9/fOLU/nXXXZedfvrpA2WEjDl96k9N5DMJaOHhNk7QpJRtfSMOfNonNVmn3KwxMYVryrNWfVMNLuPsgO9SN2+qa6XKknu+rjG6D7npcyyqy6/Je7Nnz85+8IMfTAp7+cIXvjA78MADB+aYpvKR0s6pfTpW9y9zwDsdnHDvRIziztPYFLoapysHPO1z0EEH6Q74/20gy9ZgsWetwJqB6DsxqY5DJCZf90wfa7Qu+m3semn77bfPttpqq2gkbfR7q7Bhr4OoU9dt3XQ+jG2kpuWktHFKWX3JuRVB701velO22WabxSKsvekwtgDk/fjjj8+v3GwzVUVhTGnbYr36tJfUraPTD445pnrzl/u21LLqzDd96agpfbENmatrU0xlXiWH4+SADx1qcN+IrLSp37bRzspDBKYyATngW3TAW+FW/ZOYoQkR5QWHFyfG6iR25nOqmsW3n+oqn9ZkVSfMpWWwt06oNpnErbpyKo87/ax7q2MY43TcYIMNgicYYvKwTlrgJNl7772jwxJb5XB/I7tQkSeXQqd+m3B1eVthccpCa9VVkFJkNeVZi2ETLqmLgiZlUfc2730PRevAUIW8E9KaO6atyAZ33nlnvngrplF0wJc5BMv6rbVhZqreAQ8HDOxXXnnlABJObXHfVN2EcXrOnDkTBnrGUZzOM2bMGMiySZ/oe24KsWDeveWWW/KNG4yRZeF7yQPjLvfoLrLIItF4CQ+MM54yMNQ98cQTpe8y733iE58YMCSHTrrWuW4g9b43a64q3hlIFA7ydMly8BQXib6Rg9+60J+ayGd043oPWnJdNb7WLYv3rG9MDZlJPpYRW3fAV7dMqh7hcux7/Guqa1WTsJ9IccwWc2jad2MMdcNYy9XlWPe9K664Ijv77LMnve5vkGoqHyntHNM2Vd9rhd2Muf/W5cs8z+Y75i0cGU8//XRpkVYUpZADHt0r1glsFTrffPNlzK9+NJo6Bvxi/k02J6W0Wcqz/vfHjqdWBDk2SBL5w7KhWJyb8iwTmL7WaF3029gQ9Km2pCZyUTUeDHMd1EdbN50Pq/i535uWk9LGKWX1JefWIayUeSWkk8du7o9pJ+6Y5jBN0XYY817VM9aVq8V3Utq2+F7smF5Vv5jf69bRrYHGxQHf9no5pS/GtEPVM3Xty223b18OePoWERSrolOEuGGnWn755YMREv332tBvq9pQv4vAdCcgB3yLDvgYJS90GrxOKNhY4Y2pl5WX5Yyq45yJLb/JJG6dvnrb296Wh24dZsIZhbJbnDgxTOMgWWKJJWpXzVIkQjvcmnB1FbR2aJc5BuoqSLGyQr1SnrVAN+GSuihoUhaGvm9/+9uTPqFqR2NIuCyjKgrevvvum4cwLkt1vqNrWbA2+JQ58cq+z9rBPpUd8JbBoCyyRcyAZZ1othYqdWTJld/33BTz3TzDQodNKtylW3QqF99vyhdj/4033phdfPHFA6FWi2VY96z70Q6YhziRz4nnlJQ6F1jOWbdB5plnnskOOeSQgfnRcla4+vWpPzWRzxSexWf7dsBbmylWXXXVbPfdd0/6hNB82DQiT9M2SDW4NHEyJQH734dT9YhhjX9Nda06bHgnxTFbLKMPuelzLErhR59m05NLjPNE8eIqlNTEN1qRl3ydqKl8pLRzap+2vtnK453vfGe27rrrpiLKnydC2LXXXpufji+GNS9m5m9aiN2YXqtCxktNHcZNxsaUNkt51v/M2PE0Zb4K8W/Ks6xd+1qjddFvLbuAtSZgs/fOO+8cLd5N5KKqkGGug/po69QDFFW8Qr/3Me+6slPK6kvOU9dGFseUubBOO1k2jjr5WO+Unfav239DepZ13WbT76hbR8qNnXtcHVPLqjPf9KWj9jW+hNjFXuGYyrwoTyn8m4w3FkuuceM6t2GlOvrtsOqqckVgXAjIAd+iA95ytlqOh+9973vZNddcMyAjXYb9rTsZWKe36zj97r777uwrX/nKwPdaJ1RTFGq/g1kLvC5PjsV2cEsB4t3iCcDYvNxz1r26/BYKl9+EqyvTWiTqBHx8uKm6bdD2ve/IoxV+7L3vfW+2+uqrV4pine/o2gFvGYnrbHIhn5NOOik/ZVxMlmG2bUU+dgFR2UCJDxBKHcdsMdVhV3zfOk1ijcV1ZMmV0/fclIg1fxx94LTTTssd8j5fIqAQCaVpmjt3bsYJck7JFxMbanBsv+AFL5j4Z6td6lyx8utf/zoPK19MVaemfQOnk7EHH3ww++Y3vzmRFf9exaYv/amJfNZt174d8MjoF7/4xYGrZUIhjMu+iVNcyFvxJCgnMHHA+9EeUrimPGvVL3WcbuJkqtPmqUa7YY1/ddcQdZgU36lrjO5Lbvoai2I5Ik/050ceeWTglSbry+9+97u5c7mYxt0Bb82FbZ0yDIXuX2GFFbI99thjIrIU67gvfOELA+Hsu9QDUwzIlrw1GRtTxuGUZ/16xo6nPHfccccNXO+Tqvc25Rnq032u0ZqO67HjrPVcqi2piVxUjZ/DWgf11dbWFYJ1o8SVsYyVh1AeKW2cUlZfcm454KtCs/ss6uo8VTLO78w5Bx98cHCTWEweZc+kXEtJPrFz7ve///2MebWYUiNoxHxbivzVnXvce6ll1Z1v+tBR+xpfQuxi9aZU5sU2TuHfZLwhQsURRxwxsCYPnbSPkem2n4nVb9suV/mJwFQjIAd8iw54S/mywoJbu23rnDqKFca6k4E1EWDY5/4/wtzFJkt5sk65pSjUftn3339/9qUvfWngn+uego39rtjnuMf3/PPPH3jccpDE5sfpx29961sDj4eM3TzUhCvvW4pHlfLctdOV8uvKtQPXhEusoadJWaHTR6mGIl+J9E/CIouEol5wwQUrRbAOsz5kwTISv+pVr8re8IY3VH6Te8BaRNCvCEvps2lbkY9dQER/TOSDyNjnP//5SXealp1CLss6ZXNQHVlyZfc5NxG9hBDwtBEn3EmE1OeahqoED+al4olEa+zkNBw8KIM2IWGwX2ihhaqKyGDBKUU/yop/+vh3v/tddsYZZwzkx+l3TsFb101YBYfkhd3Z7NIOJatvbbvttnnI/qJhJcYo2Jf+1EQ+Kxst8EDfDvhQf8VRtOKKK0Z/hrUBMmSMS+Ga8qxV2dRxuomTKRpW4cFUPWIY418bulYdNrxT1xjdl9z0NRbF8kOefP2Od+tstHJlWus333BuneaOGctdGdbaOWSct/p0ijHeCj9ubfxiTfnnP/85nxvRA5n711xzzajw8KEoQOiSxfDy/vUr8KgTZS5GPlIMyFZ+TcbGlHE45Vm/ninjqVUOdzVzijMmNeUZKsPqw12t0fpaQ1uHU1JtSU3koqo9h7UO6qutLcdrmc3I4sW4ed55502sgRgPiRjCOsWlvubdkG4QOnTTl5xb5VSFZvdZp8yFVXLt/261DzZq/8qyqnyZE/nWww8/fNK68+Mf/3h+naqfmvRfS8+q2vTtl8+mfU4XP//5z89/IiLQNttsM3BVS5M6psw9lJ9aVt35pg8dta/xxbVpXZuixTw28lEK/ybjTUg/DfWrqr4a+r0P/bZu3fSeCEwHAnLAt+iAt5xA/q53hMpyFqPQ1BlgmRSqjOd1J4PQoiTFQGCVDQM/HF+qQu13ThSAgw46aNJdfCl1dXmysGhyB59fN8v5wDOpIdh4J2QwR8723HNPc8yylO4U5TV0Z5TVhk0VpBRZTXnWAtNksZiqbNcpyzJ88h1Nrlaw6p1iCKkTaaKuspzSvla9UjfgYFz41a9+NSAqLCRxUPr3aaYunoqZpspO14qIdaI5dH9zVV2sk+mhDSN1+oQrv8+5yapniuMapzfO72LynQuWPL32ta/NcFJXJVhwqqF4Ct7a0GFtWkjVO+64447shBNOGKhSjIGJOp544onZbbfdNvFucbOB+8fXve51uVGkLPWlPzWRz6o2C/3etwOeelgnJFZeeeVcR4tJoVNcoSg/KVxTnrXqmjpOW3NOiq4Uw6uNuaDP8Y/6pszFqQzKnrfaP+Y0d19y09dYlMLUup4FZzgbslLXNcjZUUcdlf31r38dqIKvg1oRMFL0LyvCVooDfpNNNsne/OY3R2GyQnz6Gy1D3/3hD384mzFjRmU5bEggIojbTMcL1ikmyziews1VJGbNaumdKZskmoyNKeNwyrN+Q6To1paumsKetfihhx6aPfHEExPVaOOkWp9rtKbjeuw4G5qvUjYGNZGLyg6bZdkw1kF9trW12SdG33bsLN3fH3dj5SFF/w3NAyll9Snn1pUtKXbIyy+/PDvnnHNK14sx8mw9c+qpp2aMe8XkX1eWkjdXI3JFYjGFNu836b+WnpVyiMnqZ9bhiiZ1TJl74JVaVt35uy8dtY/xxclZXZsiVwRxBUMxxfZNy/bexR3w1M1iWeeQJnX2bZfk35d+mzKW6FkRmG4E5IBvyQFvLeoRJssIGRr8Qs4eSyjJ46tf/Wr2wAMPZB/96EczFtKh1ET5tBYlMQZ3V5dzzz03mzVr1kDVQovcFIXa+lbrHnjqyqkDJsqYxGn1Cy64IHvf+96XMeG1lay6kff222+fbbXVVlHF0Obf+MY3sjlz5gw8X+VEsbim7Ki3lPYqw42lIMVsMEmR1ZRnLcBN5C1V2U4ty3Io8w1Nr1UI1bsq7DNlY1QkvCn3NhdTVZ36kAVr1yh1jD0FHwr1H1LOUxdPRV6pshM1ODR4KLRJij6+3377TewYryoiFN6ujZOwVtl9zU3W6b6UeSXGAf/HP/4xO+WUUwY+M/au+JAD3j8BbznBKTBW7+B9y7gU66wNjWnuo5nHPvnJT2Z8d1nqS39KHbOr+kfM78NwwFtXBNEW73//+zPatipZ7Vqmk6RwTXnWqmfqOG2NhXUMH1XM3O9N5oK+xj/q2lTXiuXhP2e1f9k9o+79vuSmr7EohZ/Vn3m/jqE9tKHO1xctOabMsk267puQLRyZvl6Z4oCPubqE8kJzmBUO21qzxTIMOeD9E/CWbpHaVk4vX3755fN1a2iThdVGKQ7nJmNjyjic8qzfL1LGUzaNsHHRl7utt946468q/fSnP81+85vfDDzWlQM+Vr5T12hNx/WUcdba4DzvvPPmByfcqdQQ81A/iQ1hXdWWoTmOf+9yHdTnetxaYzBW0Ac4DVyVLKeQH3kkRR6a6mspZfUp51bES+ScyKHFK8Gs7+9Szq28q2yHVTJhtUGoTzcd1621Z+wGEnSiY489dmBDnGXDbFrHY46Jv5Yytay683dfOmof44uTx7o2RSu6RKydxerXXTngLZZ8e+xVoTzrvjWkz/Sh31aNH/pdBKYzATngAw742JB2TG6XXnppxqkDP5WFig4ZoznJ/MEPfrD0pILviKUcQsASHs9KTZTPkHOGief//b//VxqK3pqwqF/IqZWiUFvfGTppjkJIiKWyTQrkh+OdP5de/epXZ69//esrIwzEDCAhByHvxpTD+9xPzS5kP1Wd0LK4xi4srdM0vAuX17zmNcFPt5TLmN3uKbKa8qxV0SbylmLooeyUsqyTqq696pxiKn57yFC6+OKLl4Yho299+ctfHjjt4fJNdcDzXtuyQJ6WgYd/Jww9jvhQIjwii7vi/cU8W2YcSl08VbVBVQh65If7vjFUcaccIdDbTKGxGrlggxeG2rLE6WvGp3vvvXfSY6FTYyl9InZe47m25ybrrlbK4Q73vfbay9xh7OobMoj6C6lQn4/ZQALHr3/96wPGhdAGAesUC3XFyUidrN3S/M648bWvfS27/fbbB5oi1jDMS76jxT8BH7sRgLz60J+aymed/jkMBzxte/zxx2d33XXXpLYlqk7ZiU9L9sgkNSJPaA5p2gap47SlUzD24SRIPT0c0/6pekQxzz5186a6VgyLWB0t5u7gPuWmj7EohV9IxyMPTiyygSE0zhfLQd9gk3fxahM3v/qOZMr079Tm2aoxPfQe76Y44Hme/ol+HFrnhTYw86515YZ1ZUvsxqSUaEqhSFesC7fbbrvSpkd35coB9AzSAgsskH/LkksuOem90Fjjb9QLFdhkbEwZh1Oe9euaOp7+4Ac/yK688spJn7zTTjtlm266aZD9VVddlZ111lmTfu/KAU9BXazRmo7rKeNsyD7Dd+27775BJzzjD1E4uK7IT2064Mm773VQn+vxUPTEKv4hLlbkvBR5sDpXSt9PKUtynmVWtJVY52NoIAxturfs5ylta5Vnzcc8t/POO+fRREOJufGwww6bZN+xnPdN6pg696SW1WT+7kNH7WN8cW1c174csn9UObZDByy7csDT1tbVkOif73nPezLWQGWJ+nKgg3xIrMd33333gY1Wfem3pRXVjyIwjQnIAR9wwG+++eb5AszfHY2ssIsRZ80tt9ySXXLJJdlTTz1lilDZPboMjNZdfWQ0//zzZ9xLssoqqwzkyzuE+zn77LMHws3yEHeyYyS0DCtNlU/rpA1lUhaOf38ywBlz5pln5vfm+qns5HSKQh3qs6GT5kxcOP65481nhKGJhfh99903kC3vYGiKuYc3ZgwJTeKuzdmphiHandYnrOCDDz6YEZ7xsssum7h7q1hWzA7ykAPelYsCu/rqqw9sNEC+uVLBasOYkOVWO/BdH/vYx7KFF144/wQrbGKKrKY8a7VPE3lLVbZjy0KJPeKII0xjA4Y17p3m5EZKwihXTJbyyu88R3hXTj26ay24A/Oiiy6aFEK7mF+VQbwPWaA+ZZtcqCPf5u/0v/7663M5d3d7F7+rbBNW6uKpmG+q7FgG2pgwvCkyEjoZRh7IApsY2OjjRxLBqMYGNE4COWW/WC73gjNHtN3/XH59zU2W8YI6MJbRFtZ92Yydp5122iQHBuPn5z73uUkGR6KboFP4CT2A8LqLLrrowE/IO/MCsuizDzlAeY6NEuyO9hOGuN122y1bYoklBn5iXvzmN7+ZPfLII5PeSb1Gxbqmx2Uac7LVPduH/hQ7Zqf0s6pnh+GAp06hU7P8xpUAbLYr6k3wZ7MiBms/Vd0tmsI15VmLbeo4HTqBVDxFEBPuuaqdi3KccmrGz7ev8a+prhXLw3/O0pmZj4oRqhgH/ROUfcpNH2NRKj8iox199NGmXgM/+vSGG25orm1YD51//vn5falWCm2gDhl5ccIzrxTnL+QJAyCO6tD6OdUB73QV+irrd9bELjGHfec735kUSp/fQ06I0LVmvLPlllvmm5D9E404xH/2s5+Z+nJo03JozKEcNvnBwY8Kg10CvQt+/ty/9tprZ+iufgqdhEPfL56c5znrWrsmY2PKOJzyrPWNKeNp6Ho18qV/oJMU25irGAhhy7rBSm044Mm3rzVa03E9dZwN6X/YMRgjVlpppQmszLOMEURR9DcBuYfadsAPYx3UV1vDLOTEtPjzPOs7bGPWXGA5MFPlwe9DKX0/paxRknPWw0XbLnLO3AnnruQ8NPZXHaSJ0TusQzrW+jOlba1yQw7e0FjNN19zzTUZ9hPfvhOyYTapY6pdJ7WsJvN3Xzpq1+OLk4u6NsXQYQrnH0BvLOo+99xzT34tpX/NgqtHVw548g+dgnfyTvTcoo7rxmv0T+TeT77NsC/9NmYM0TMiMB0JyAEfcMA3FYaYO/dY/HHyMqR04YjHsI/TCEcsJ5QsJ0fVKbSmyidl+ve3FvlQT07QUU8cdtYpbZ4viwjA7ykKdah9mFTYLY0BykrUgbpS58cffzxn6p98de9x+oBTCG2m0A7rYhnUEYNilaOV57ifmvuIy1KZA969R3mEMORk7V/+8pdgG/J8zJ05VuhKVxbGJAxVfB8bHBZccMGJ6qfIasqzFp8m8paqbMeWVbZJo44cIiP+CZfQyTmXv3U3c1nZVUanPmTB1S+0w9WNPxg06S8w4D5qxgAr1TnVH2sMSpGdUHjWshOmdeSEdyiLzR/FOy39vBg3cTrjZMM4U/YscvHpT386eLIltk+UfU9fc1PZApb6wYXxkwURYxsnxa1NHTwbCpvHe+zUD+kDOMiRXQzCjNE4TUNzXNnJZdqZ3dWheY9yMIRSD8pgTrdSVfvGjrk8l3Ilisu3a/2pDflM7YvDcsBTTwwNOHRCMoXeRN9nzGSeCsm3fz+0n18K15RnrXrXMXJZoS7Jm77NaXjkrmxzbUqbp8wFVr59jX9Nda0UJsVny8ZE1liMUcxBGLXZ7OVS33LT9VhUh58VbjM0n7N2wxGOg9FaY7r30DvYCGo5aMs2QPI+8wqOniq9wZVVxwFf/D7kg83TyJC1eYxnq9bOZbor7y+zzDL5KX/GQpz8zMtWYn5jg3woklDV9Sywe9nLXpaXw52uoTkZvqypQuWUbVCnDNbNjPH777//pI3qZc7JqrExZRxOedZnXWc8DUXOcnnTvrQfbEI6k3u2ai0U24/7WqM1HddTx9nQesZxQY6wD6BjMKZWpdg1V1U+xd/7Xgf11dZ8I/2Dk5GhzVX0fWyO8OcvNM6EIpukyoPfLil9P6WsvuU8FPlsWHLO3MSBr2Kq2igb22esO8atvFPaNlR22UZhZ9ulbDaola3BQyeem9Qxde6pU1aT+bsPHbXr8cXJRV2bIu9zWITrY6yEbcXZB6t0Yd7v0gFP/qHoSK7u6ITobYxvRJ8M6blssuRKOV9v70u/jR1L9JwITCcCcsB34IDHSMHdd1X3WiFoDPKEdrZO2scKom988t9rqnw6xd0KQRtbRwZ+djhz0jqUUhTqsnIxBLFh4M4774yt3qTn2Am344471n6/7EV20F944YWN8oYnVxUUd4yncK1beFW4e5dvKDRVsdxY53BXSk4TeUtVtmPLitkskdJ2odDm7Oj89re/nZJV8FmMU5/97GdzJ6SV+pCFYrlNNzHEhBavs3hydUyRHTapHHLIIZMMf/QJPwxsG43JXMFCPcb4VVYeixicwGWh62P7RNV3wbPruYk6xBjmqurKyQdCgVkODN617qqrytP/PWbjGE4JNlvU1TtCIe6r6hoaC+puKOlSf2pLPquYFH8fpgOeejTVTWKvTCAKQzGNSgh66kTEIaJMlaWqDVqxbZ4yF4Ty7GP8a2MNEcvEf+7UU0/NMBSVJd8R07Tv1pnfuxyL6rJjQyJrodBmmZR80Yu4TqbsKoarr746j37WRmrqgI+pQ9VmIfLgpPmPf/zjmOzMZ5jrq67y4MWmOjntst9++2WLLLJIsK7IKBuMylKZbll3bEzpTynP+t9RZzzlHcaYG2+8sXYbuxfbcsC3IQ/Fjwmt0ZqO63XGWWSQNUZoo2lKI3ThgKf8PtdBfbW144q8c7VI6KBMFX82NjHOWPbNOvJQLC+l76eUNQw5b2Mt59g0lXOiSMyaNWugaZnP995778ZXbIY2ZvkbzVPatkwGm9p3iCbHVTxWalLH1LmnTllN5+8+dNQuxxfXZnVtirxfFkmhauzzf+/KNl0sJ3QNbGxd2SxF5NmQ3t6XfhtbXz0nAtOFgBzwJaHgU4WA3fZM7tzRm5JYiBCq1gr3XZYPpxYIHWeFvy2+F1I+Ux04TKxMBgzYKQkuON8Jn12WUhTqmPL9O91j3sFYQmgXQgx2mQjz+L3vfS94Ur+sbMJpc4e2H1o89I7FldNC7Da37r8L5UNIPsoNOY/896p211nO4RRZtUIipjgmm8ibdSLW2lDgmMSW1YUDPnTHIwY/xp2yE0/FNmWn5a677pqdcMIJk8KGVm0C6loWfNljVzZOWa7DSElcO8LGm6o7Uussnlw9UmQndKqMHa1s8uoiUT/ut8SYnppcKK8tttii8tXYPlGZ0f+e7OhybnJ1oD1wHtYxXm211VbZG9/4xsrxk0Uyfczd6xrz/TwDe8KMrbvuulGvcJqLsPepG9XQN+jvsfOPXxlrQVl23UPVx3SlP7Upn1Xf4H4ftgOeelx77bW5bhI7LzjZw5lVdhdj6lzI803boM44XRXtgnq16YD3r6Iq0yNCctS1bt5U14qVf+u5qsggvDMKDnjq0dVY1IRf2ZVgMfkij9yJHTJa+3lcfvnl2TnnnBOTdf4Mp7bJm+sUiinWAY9hkTukzzjjjIx1VWwqM8T7eXBCnfDZKWMieXCilJNH1p3sVj3Z+IhzLHSSKfRtnBpmc0TMnGw5Y4r5ll0TV3dsTBmHU571eaTo1sV3eY/2pZ1jEn2CtfDs2bMHdME2HfDUo+s1WtNxve78jHxz8CRWx0UmuVqCMN3FPtjUMVnW1n2tg1wdum5rX94ZBxirUxJRkLDlhZw5deXB1SGl76eUNSw5xwnPWi52swlOcWyPjEUxc2FM24U28cdsPovJn2esU8W+LS6lbavK5UT/8ccfn7SBHJsOJ9+R4VBqUsfUuaduWU3mb767Dx0VFl2ML8V2q2NTdO9jZz722GPNK4lCssHhMyLmYp9xKTTfNx1v/DqErjOs6ifYgpgjq+yZfenHzcBWAAAgAElEQVS3VfXV7yIwnQjIAd/CblAM0hgQZsyY0Uh2MOpjnK4yIuAIw8FBmVUDKxWywn6F7r2L+QAmoJ///Of5qZQygwRlcMdQMTRkWf5WeKHUO2b9/DHe/ehHPwre2eae5/QuDmZCzodO8sawSX1mzpw5eehXwmGXJXYbr7feenn9aP+UVLZQ4TeMZaGQ/ZRDO+KULN5bFVs+Ms39wdY9j6ET8IceeuiAYh0Kd2aFUobNJz/5yah+YXGhX+2www6Vn2ft8iwLo2yFRrfKatsBXxVmDCccY07ZRgw2+nCqdrPNNsudfJyo8u+QZizCoFmWupQFq1zaCAPDxRdfXHqim2+i73MvKpuFYpJ1926sE5F6sXhEmXep7ESxv0OVZwkDS8jzLhPGYMYmlPOq0JuMmRgOOAFbdkKuWN8uxvuu5iafM7IMG+5sL5sDkS3msG233TZatiiLPHGEXnTRRXnI2bLk2DM3xOgDfl7MQZx8rtI7GP/5DoxETRLfg9PRccMBc+CBB066Tze1jLb1py7ks+qbrCtqYuekqrxTfqe/UxfGz7K+j+whd/T9WNmLnQupb9M2sMILh8JPFvkgm5zk5U5DK4XuWU5h7Pq5NRdwdUfxap7YfLsa/ywjboquFVv/0HPo8SeffHIe5ttKviNmWHLj6tb2WNSUH+/DEIchul5MhBv0fjaNoRvF9m1XT+SQ/lPUcfxvINwneXOlFe1FPyimkD7l615FHZfvo8/zraGEAR4d379XvYqxu3f9sssuK82ffMgbfZKNOnVSzHeQLzogjsnUtdkll1ySh2G1dJcqJ3KdsdEah3HkWYcV+tSt/bbh3lWiHZSth7H37LzzzhlOYfSWYhShKnZ1ZKHLNVrTcT1lLve/PWbTWFG3JYoH1zgUnZmxa6463N07Xa+DinXrsq0tBsyn559/fh79oWwds9pqq+W2PK7cKEt9zrspsjdMOadNsZdyAj3E2NlYiLxpXQXVZKOJ1SahO9Dr9hNrk6Rve2oyrlv1giW2EfItm+9T1ihN6phq10mZE/3vbzJ/96mjtj2++BxSbYrF92kvbIOMf2URoojmyMEJdCzsFsU1SGizYtPxxpJ35j3GBupcVl9sTqxP0T9TdNw+9du644zeE4GpRGDaO+BHsTE5scDEwn1yhPDlpDL/xmDKZBCzy72P72ICo44Y1Lkviv/GqEIIPE67j0o9YcGExUk/7klhIoMlu7CZQJdddtn8f4eZqB91g2fx1C4scUBzN3vsyXP/O2J2Cj/00EP5nUkosjj7+XPtiFGhSUIuqMM999yTO+eQafddTfNuUi+9+38Eiv3DLRJZFNI3+Ksre5bRZRiywI5U5A9jijOY4eCgb3E6qa3v60qmGBPoo9STOSDVIN60XpTNOM/4wOICeaEvL7rooiMxflpy1sfcBAfK4c/NgdSFOZs5sA3ZwoDDXYw4NYpzA5tFcIbTBm0k+gXlFOcgxmrmSr4l5kqdNurRNI9x0Z+afmdf7zNmYnRwfR85QPZGQW/qmgHfziYb+gbfTb/G8cy8Mcr9YZx085Q2RA7Z/OfWGm4OZwwcxTl8VMei4pzCfM4f6yI33re1zqT/sK7g3ne3rqDNyJ81TVeJsQrHgxuzWJcyj+GwbqPfki/6UFGf5FuWWGKJfFxsa12D3oUtAH6smRiHkHNXTpNvIS8czpSBLoejgrENnaXs6iDXZuM6NsbInC8/9A3GGK58c22bEq0tpsyqZ/pao1XVo+3fkUPWhOidyCEy3ccYUec7+loH9d3W1jqGMaCNcaYO56n4DjoLc5JbX7k1NPc48+f0l7ono6cis9hv8ufj6bBGaTp/O7Z96Khdji9N7cu8j47KZlF3eMTpwazzYnShWDlt6zl8BRyY4GAbOhv6If6WtuyZfem3bfFQPiIwjgTkgB/HVlOdRSCBQIwDPiE7PSoCIiACIiACIiACIiACIiACIiAC04oAGxAOO+ywgVOtTSILTit4+lgREAGTAOHniX5WTKFoIUIoAiIgAiIgAiIwfgTkgB+/NlONRSCJgBzwSbj0sAiIgAiIgAiIgAiIgAiIgAiIwBQmwFUrRBMiekFs4j5y/+ourhzYZZddYrPQcyIgAlOUAFH3CDv/2te+Njo6DydZ2dRTDDHNyfj9998/j4CiJAIiIAIiIAIiMP4E5IAf/zbUF4hAKQE54CUgIiACIiACIiACIiACIiACIiACIpBlV199dXbmmWfm1zrtvffe+XU7VYnrB7gP1r/Teaeddso23XTTqtf1uwiIwBQm8O9//zs74ogj8us9uI+ZTTkxV+Sceuqp2R/+8IcBMoTAPvDAA1u5OmUKI9eniYAIiIAIiMDYEJADfmyaShUVgXoE5ICvx01viYAIiIAIiIAIiIAIiIAIiIAITB0Ct956a3biiSdOfBBOsh122CHbfPPNgx85Z86c7JRTThk4pcrDcpRNHbnQl4hAXQJsyvna176W3yvtEncz77777tnCCy9sZvvPf/4z+853vpPdeOONk37Xpp66LaH3REAEREAERGA0CcgBP5rtolqJQGsE5IBvDaUyEgEREAEREAEREAEREAEREAERGFMCOMpuu+22SbVfaKGFsq233jpbZZVVsvnmmy93tt9zzz3Z+eefn911113m177jHe/I1l9//TEloWqLgAi0QeC+++7Lo2P4ic09G2ywQbbhhhtmiy++eH6i/bHHHsuuueaa7OKLL560oYf3X/SiF2UHHHBA9rznPa+NqikPERABERABERCBESAgB/wINIKqIAJdEpADvku6ylsEREAEREAEREAEREAEREAERGAcCHDy9Itf/GL2+OOPN6ruy1/+8my33XZrlIdeFgERmBoELr/88uycc85p9DE47PfZZ59s6aWXbpSPXhYBERABERABERgtAnLAj1Z7qDYi0DoBOeBbR6oMRUAEREAEREAEREAEREAEREAExpAATvjjjjsuu/fee2vVfpNNNskIEx1zx3OtAvSSCIjA2BG46qqrsrPOOqtWveedd95s7733zpZccsla7+slERABERABERCB0SUgB/zoto1qJgKtELj55puzk08+eSCvtddeO3vXu97VSv7KRAREQAREQAREQAREQAREQAREQATGhQD3Ns+aNSs777zzsqeeeiqq2oSp32WXXbIVVlgh6nk9JAIiML0IPPzww/lJeGxwsWnTTTfNdtxxx+y5z31u7Ct6TgREQAREQAREYIwIyAE/Ro2lqopAHQIPPfRQdvrpp08o9Oz4X3fddbNXvvKVdbLTOyIgAiIgAiIgAiIgAiIgAiIgAiIwJQjMnTs3u/baa7Nbbrkle+SRR7Knn3564rvmn3/+bMUVV8w222yzbObMmVPie/URIiAC3RJ48sknsxtuuCG77rrrMu6I/9vf/pax6YdE5IyllloqW2eddTKc7/PNN1+3lVHuIiACIiACIiACQyUgB/xQ8atwERABERABERABERABERABERABERABERABERABERABERABERABERABERCBqUJADvip0pL6DhEQAREQAREQAREQAREQAREQAREQAREQAREQAREQAREQAREQAREQAREQgaESkAN+qPhVuAiIgAiIgAiIgAiIgAiIgAiIgAiIgAiIgAiIgAiIgAiIgAiIgAiIgAiIwFQhIAf8VGlJfYcIiIAIiIAIiIAIiIAIiIAIiIAIiIAIiIAIiIAIiIAIiIAIiIAIiIAIiMBQCcgBP1T8KlwEREAEREAEREAEREAEREAEREAEREAEREAEREAEREAEREAEREAEREAERGCqEJADfqq0pL5DBERABERABERABERABERABERABERABERABERABERABERABERABERABERgqATkgB8qfhUuAiIgAiIgAiIgAiIgAiIgAiIgAiIgAiIgAiIgAiIgAiIgAiIgAiIgAiIwVQjIAT9VWlLfIQIiIAIiIAIiIAIiIAIiIAIiIAIiIAIiIAIiIAIiIAIiIAIiIAIiIAIiMFQCcsAPFb8KFwEREAEREAEREAEREAEREAEREAEREAEREAEREAEREAEREAEREAEREAERmCoE5ICfKi2p7xABERABERABERABERABERABERABERABERABERABERABERABERABERABERgqATngh4pfhYuACIiACIiACIiACIiACIiACIiACIiACIiACIiACIiACIiACIiACIiACEwVAnLAT5WW1HeIgAiIgAiIgAiIgAiIgAiIgAiIgAiIgAiIgAiIgAiIgAiIgAiIgAiIgAgMlYAc8EPFr8JFQAREQAREQAREQAREQAREQAREQAREQAREQAREQAREQAREQAREQAREQASmCgE54KdKS+o7REAEREAEREAEREAEREAEREAEREAEREAEREAEREAEREAEREAEREAEREAEhkpADvih4lfhIiACIiACIiACIiACIiACIiACIiACIiACIiACIiACIiACIiACIiACIiACU4WAHPBTpSX1HSIgAiIgAiIgAiIgAiIgAiIgAiIgAiIgAiIgAiIgAiIgAiIgAiIgAiIgAkMlIAf8UPGrcBEQAREQAREQAREQAREQAREQAREQAREQARHoh8Bdd92VLbDAAtliiy3WT4EqRQREQASmEYEnn3wyu//++7MVV1xxGn21PlUEREAERMAiIAe85EIEREAEREAEREAEREAEREAEREAEREAEREAEpjCBZ599Nrvqqquyxx9/PFt00UWzdddddwp/rT5NBERABIZD4I9//GN27733Zi984QuzjTbaKHv+858/nIqoVBEQAREQgaETkAN+6E2gCoiACIwKgaeffjq7+eabs4cffjj717/+lT3nOc/J/+abb75sww03zJ773OeOSlVbrcctt9ySsUOXxDeuscYa2fOe97xWy1BmIjAVCWC8vPXWW/NPw6C5+OKLZy996UuH9qnqy0NDnxd89913Z3/961/zeQN5mDFjRrbIIosMt1IqvVcC00UGRm3s67WRVZgI/O+c/4c//CH75z//mfNgrbDqqquKjQiMNAF0k1mzZmV///vf83qy3ttiiy207hvBVtM8O4KNoiqJQCQBxtpLL700+8c//pG/gfN90003zV7wghdE5qDHREAEREAEphKBae+Ax+nkFs6hhv33v/+dG1JZWLN7TUkEuiTAYgt5aystuOCCuTOAhIP5T3/6U+5cXmKJJbKlllqqrWLGPh+M5nPmzDHZ45Tecsstp6Rxwl8c0JDrr79+9uIXv3is2/TBBx/MHnrooeypp56a2DgxzzzzZAsvvHAu+65P9PmRhHp85JFHMuqx8sorj508afyYLC20KWOqSy960YvyHe7F1Be3cenLzHEPPPBA9re//S3HhI6FUWKhhRbKlllmmbHe6HTttdfm445LbMagr9dNtCnyxTjGXL7CCivUzUrv9USgbRlw1UYW/vznP+dzyDPPPDPRT1ibsMmDU4x9ppixr8/6jGtZ6uP/s3mNecGl+eeffyxOiTGHXXnllRPrhjbWCn3pC+PaX1Tv5gSQ2SeeeGIiI8LPr7POOvlG7CqbWErp49KPU76p72eHMc/6coBurtSMAHY3Nueip2EDaCPRV1kb8L9926gZPwirjqww77l1HLajpZdeupaN5S9/+Uu+fnJjEBuDWPcsueSSrTism7YB38pJ9uI3zzvvvNlLXvKSUv37tttuy+64446JJqf9ccLroEsbvUB5iIAIiMB4EZjWDnjLWF3VfBiJWahgUG1LgaoqU79PHwLsRmdXepsOeOdMteR9rbXWyhXH6Z4waP/ud78LYmDjDcryMJy2XbcNcnHZZZflmzNcesUrXpE7qscx3X777dncuXMrjUgsgldZZZUMA1EfyTeicOfixhtv3EfRrZSh8cPGyMYdTp27hKFqgw02mPjvPrmNel++8847M/qBOwkQEkx0rDXXXHMsjRPXXXddxuYfl5ZffvlspZVWqt0H/fyWXXZZnbCsTbOfF9uWAfr1jTfemGGcLNMNMeaxuYwTuH1E66ka+/qhPf6lqI9nuXxjzHeJSDJrr732yDeuv2bDRrD55pvXnrv61BdGHq4q2AmBUF+rYxOrquDLXvaybObMmVWP6fcSAn3Ps+OykXdchAanOzYJ7Eykpn3C5ceGNRzKLlmbv7tgRLmMIW4DtVUGtjI2U8dGgyHyJI7tMv2WtfV6661Xa25t2gY43Il0U9wk6H83J9rxDYQONmEnoC+7xKZZvkdJBERABERgehGY9g543/GU0vwoF6uttlrKK3pWBEoJdOGAd85UnB6//e1v812qLjU9nTdVmtM/DcB3sesWJy1tggO+iRNlGJxYmD322GMTRfM91r1To+60i2VHO1199dUDGwli3sU4xIK46+TuAHPljFvIR40ftoRUGcf65DaqfblO38SBiPGGkxTjlNp2vl5xxRUDhq6+jGzjxHzU6tqmDGA4vOGGG5I2ZTK3YNjr+tRa1dg3au3StD4Y0J2BuOq0Waz+RZ2mex+3HD7IMI7sUb8r1V+zNdXrUvSFFHlsKvtdvc/GX3f9FWVwenIqbnTuil9qvswn119//cRrxc3llv6Ymr//fNMNiE3Lr3ofh1rxtG3Xc2ZVfazf+55nR3UdUYfdsN5hTOPEM5G+/IgSdfvEo48+muuCxcMSxe/zN3938e1ct8ZG6tjE6XAOGpTN49ht+LaYlBK+va02YGMAGwRiD0axCZYN5FaaPXv2gBMfuyLyoCQCIiACIjB9CMgB7538TG167WBLJabnywh04YB3J+BxvP/mN78ZcMCzW3OY9xWPgjRYzJvuUB6F7/JPXIe+aSostpFtNpdYJ2sx5rEzmWdCoRXZSMWGqi4TYaRpE5eIoLLZZpv1clKxje/S+GFTrDKO9cltFPsy33/JJZcMnNRwJHFWYFDBWRXqmy9/+cvH6qqUNp2vcPINNmwKW3fdddvo0sqjIwJtyQAOtmuuucY0/NF3+KPvFE9BuU9iA8smm2zS6bVZVWNfR3iHkq0farxqI0ys/qU+nuXXKnC6zE/jsD5p2wEfqy+kyuNQOk1Eof51HVPh+quIzx7KI5Z+WOQ93U7A+9/bxvURXTRs3/PsKK4juuDadp5wY97HYUtY+FCq44D39Qkrbw5ZbLjhhm1/1kR+bCgglLqfWMOxkQf7i7U5oCzanx+Nw+VNZEL6I0704qEhfi+LSNl2G/jzbHHtiv4dsiuFHOvoC5dffvnEN/GNW2yxxchvNOxMqJSxCIiACExDAnLAew54QhITetkZg5kcceCwSxalygo/wyktwoIqiUAbBIo7sv38UPgw7jpHI/9NmEZk1Nqd6e5PcicKkGGUaJRG5JxdmtP9tIFvQMMxysmbcefiL9pDi76psNj2jXj0GxZ9GHCL9+Iyrs+ZMye77777BroWbU2bd3mtCJzpu9ybRr+kboRZHaek8WNya8UYx/riNop9+aqrrhqIxAFB+hl6U/H6E8ZhQvRxYqSYmp4o7Lt/teV8dfV24R6Z8zE8cW0Mp0qURpdAGzIQcoYwZzB3cAK7KCP0Hf8UEc/ghO9Kl4kZ+0a3ldJq5uuJVafNYvUvajHd+zjXP7nwvMVWGYdretp2wPP9MfpCqjymSXt/T/tj5Thff9UftXol+U486wAJDq/QCVs2MnMStDjP+DYzv2ahyGv1vqDdt3x9uen1Ee3W7v9y63ueHcV1RFds28rXd6yW5ZvqgPfb3+WNvHI3Ouso1gT8dRUxxtoYxtqM/l+MUoYu8/vf/37SGGJtpLaivfANRG9yVwMii+RXvNaL76fc5ZZbbgBzF21grV/9wyxcnXPTTTcN2GDLIvj40RB1rVhbvVD5iIAIiMB4EJAD3nPAs3uQBUMocQcjO/WLzk4WJThv+rhzcTzESrXsisC4LBi7+v4u8vUNWWxMwAg07inWADzui21rEVd1fyiLRBZWxXGchewaa6wx7s2u+vdMoG/jWNnnjVpftgxHhJjl1FUoWachx6lvtuF87VmEVVzLBNqQAT9UcMjoWKy6dUKpywgSozT2tdyEk7JLdXjG6l9d13vU87f0N1dnNo6wJifawKimLhzwMd+aKo8xeQ7jGTng+6GObjhr1qz8SjVS3b41ldrL15dHdbNn3/PsqK0j+ukhzUoJnZTGId4kBH0o3xkzZmQrrrhis0onvO07jbF3E8HPOrRgbR61Nixymh6d1SVs6eRJP/STf8jCOu3fdhtYmw5WWGGFjD8/WTalkO7t5zuq406CeOhRERABERCBBAJywHsO+Jjd1/4uYhYynDIpnkhJaAM9KgLRBMZlwRj9QSPwIAbASy+9dMIZO1Uc8JzyZleuS6GFw7gvtn2HXWxILz8k/KiefhiBLqIqlBDo2zhW1hij1JepC9dCPPPMMxNVrgrb7B7kjlIckC6NU99sw/mqDjfeBNqQAT80Z+xpYP/ETpf6zCiNfV1LTKqeGKt/dV3vUc/fN8L70bw4Xbf66quP7GcMywGfKo+jCrA419P23BfsTj+Oap3HsV5EmCDShEt154Wp5ICHBTqqO/GPnkk46FE7TNP3PDtK64hx6Wu+8xeHM9fa8cehLewULqWcgPejw+Cs3WCDDfIIf30mvx5V3+Dbya3x5sorr8wjArpUdh+6P89adve228DPr2od6jPiek+iVVnJH0etE/19tq/KEgEREAER6I+AHPA1HPDW7r6ye8t4nvCQhNDBGM1/84cihVLCxBu74EQRv+eee/L7hYqnN9mFSKhl8rJ2DyJSvIsS6BYXhC5nZyY7G1mccY+kM36wE3GppZYKKg+WiJLX7bffnhvOi99JeWxOQBmpumeZuri7k/gOwq1SLxyJDz300EAd+WaMMyhtMakJOz9/wrThwCMUm9vdSnvAjdO3hNftYhHX1AFP+DgUXne1AiHoiyGr2MVJiG7kgF2ahHji9OGtt96ah+2mXV04U9qHRQb8i1EjyAOj2mOPPTbAhvZaYoklcpmKDYmKLN15550ZijD14ft5lzBVyBK7gOsk2uyGG27I8yPfYkg92HBK0/3G/w/JWBcyT79kVzALGPJ334thKtS3HYNi/2HBUryHjPDFjDNOTtmdy7dai21OHdFn2+h31I02JEyXG7cok7JZRNKGxVDUqe3pL/RiHRVVhtO2x0u/bzFOsIgtprbHv7bzSx0/6KOM0YRUpZ2cPLr2xyHLWFkWdabIhzxoF9rOzVXumo3VVlstD9HNTnk3fi222GK1xwhX7ty5czP+/DKZuynz4YcfHtjoYu30r+JW/EbYMLcw9jnDoOPF9zEvh8a9FMMZeRfD5jEOokNYu/tT+yTPM1/TFi7RJhiOYtraN3xUndaibzFmuvm4qGMx5qF7wC02oasxZjFXFu/XZn5Hpsr0LN+w4k6qMK+if7k51OmAMGcsjtHbaCNOvRA61iXyoUw3XyF/zLGwoEy+wd2hCEfGdeoUywMWzOduDqZclw91YU5nLnXX4jA34zCLneOtNmnansWxm28nsgl9p24b+P0TfZ5oWHyzG4fQo5jHGBPgUdxAUmWstBj4chQbptI31hdPCvl6T5luQ52QIcYi5mo40o9ob5f8spyRNcSZ8tA5q/SYYv511ztt6OzMN7Qj3884gE7rklu/uXUYMs8Y5Oa4WP2L/Hx57buPD2Ne5butU7ms+eg/bsyKjTDnM0SPZhxBB3Jzt5uDrBP1vO/u7i2Ol26dyZhpjWmWHrnlllvmZdcdf0P6Qqo8MuZZqc31a+pcWRyD4FlcJ1JX2oY2pw2K41PbY5c1b86cOTN3lnENjpMB5vt11llnEsa27DpN9L1YfYbn/E2NzFNV9piYeSnm0IqfT1vrenRY5id0cKd/OL2KdSD2C1/PKc5p1AvbV9GWhsy59YM/31l6QBt2vTbWGCmyUPVszDqi7f7or4/bXju2OeZZ/OCBzob8MFcUdZy6GzItpzO2ZvSsPpNl866KFuvX3Xde+5Fvqq4BpA5XXHFFfie8S77dve02SI2O6duiyjYU+BGuYjen99nuKksEREAERKAbAnLA13TAXxb5HgYZnNJFBd9qSv9OGct4dM011wTv5io+H8rLD+HDwgSDcFndMKaywAot5F25GBowYFR9J8Zw7vex7jD1lTwUNhbEGCOa1BGFrSk7953Ug4Wsf0+t314Y7DA0tn3HcxMHvKVE+wqsr0BiUMZAEroTzn23czJgOMMwXZZo13XXXTd33ocSyjm7STH6lyXkkm+okk8/j1CoKquskGLchcyzaGMB5993FROiymrfEDvkEyMh+foyxUIIw0VVf44ZG/gODFp+CDa/XjiUkIk6ThuMphhZXYphxbMsrq6++uqJsQW5ZFHpFs5tj5d+3/Llqu3xr+v8YFg1fuB4YvzAQFaWynaK8x7fMnv27IHd8lZ+GG3YKOTmiyaLWvLgNCmGoVBCXimj+IzvgI8Zd13+yHLVfMezyCoG1KIzzHGK0U0wLnPyxxktXfl1jbIWHz9kYezGGPcdRCUp1g+nMnJSTLCln1bJF+9QPrpM2R2JzHPoCkUjT6jtQyEgfWMbehb1K5tDy/QFfxzy+4o/l2GcQwYx6pYl5hl0sbIx1z+FbeWHjoNR27VVcW4prYDxY1vtWWTG9+EcxVBfjMbgFx+jsyEXzBl+vynmhfOIOcSF+uW3Og5432FSdee4qwM6PWOIc5ozt+LUJPmyUjU++nOWL3u+A57NHbRh8dt9zrQHG07Y2BlKo6Kz+32vTJ6ZC2mzMtlw7/t9ZFh9fBjzapGhfyoXPZ4QtP7JOOS3apOmzxD5Kp46dOX6OguGcDaiVemozBvIrb+m84309H/qylxeZ/wt0xdS5ZEx3p8v21q/1p0r66692h67rPzQi/y53xp327LrNNX3YudXX6Zio4RZ+Tc5Ad/mut7XL0MssDmxtnQ2An9OK2MYWkttXh8AACAASURBVJe01f5trTFi5SD2uRgHfNv90W+XNteObY15sfz85+o64NnoiY7lUtXVenXrV/Ue8sCcTJujv7n7zcs2Uvoh2X1d05cf+uemm25auh6py5Hvq/OuP7dX6ct+VMUyvZ+55pJLLpnY4F21AaGqjfS7CIiACIjA+BCQAz7Ske4vYmOM3LELBJc3xnSctn5CCbj88ssndmTHiJd1WsZXQGLy4RmULE7fhpycfnilqnxZ/GH49XdxWkp/VV7udwx/KG9dsSPfWGNVsQ5thxVq6oCvklvrzt7YNmChG+O4cDJFqDdLgWeRTj2LJw/L6oA84ThNCclV1wjk6tG3zMc4lZENFPoqQyLfEHLA++E/q9o+1O94z7rDtiw/8mKcSY0c4S+SKAOnF8bSJqnt8bIqjGDb49//Z+9doD+b6v//rcgtl3Ed90sIwzDIkBTCN4noQkhRP1H4raQViyKihOLri2KllvqWULpQUVFMmJiQKJrcL01DJuMyIfqv5+m/37/93p99zt7nvM/7c875vB97rVnl8z5nXx6vfTv7ufdrj0d8/umXQfqPvPvSVA737soyNk0Vrfw460wzZTFL6Vdh5wsTKWnpGd81vNKvU3xXGv5phdgmC98G1sOMHXt1msA/+a15kevlI1Y3dJpRAk+ojyk77iit0N30VfuNvAWY2MJRqP+LcbC/h/Jvf6tajpibxry8qc7UZc+qeS9aBNOcQZuA7MnIVMZ6rooAH+oPBm2jZe+Njt1jXqXPstzyylLX904dc/ayguedd95Zev6lfDbRxusc48q0BfdZf5OJbSd+vVK/r2/GopDa5l0BvuwcNTROum2q7Pw51P8WjeFl66MrwNf5/TrIWFn126vuvit13PTnkHWt61TpO1M2ooTaiDa6aGOh3ZhaZjOkH19VAb5snSn6rk/Z6O/mW9/Pmvdpc8ygAnxd9m9D/1s0F4utFdXdHqu0B5v/om/HlI3bLoe61+xSxveQHfz64c5NdbBBm17tJkvrGa3s2knVcTvlvZgL+rKny5VmaJNGqgfU2BwrVKaQB4LtttsueO+93tc3r3toKO/aR5uW77Je3gC1dk+AAAQgAIGJTQABvoIAH/qA9HfV+/cSqxrpI0DCkIQm7R7X7mdfZAxNJP1BXXHpo1BxaVKm09j+iVn9XW7T5N7UhrwFCi2Yys2aXFVq16JOMNsPNftu3gdb3qRZCwvarakTRyqnf5JZE0VNZPRBZEORYCR2ik951MRTZfbzGPo4rYud8hg6DWZdoSt/YuefuKh7V2NTArzKp7ok/pqUauGq6KSPnteGEtUbcdHz/sJ1SJAJCTe2vsv+qjeKy3UZr9/VprbZZpvkE9QSqXWCXempDfr3DesEi36zbhB1ItyG8arzSk/tQ3VIbXTrrbeOitPytiFBSu+ozbkuU2ULbXpRmRSfvQpgGO3Ody9m2YmrzYP6Bf+kXJEgVGaxQM+qrsr1cOr1Hn78dfeXgwjwVfq/uu2aIu4WLaJo97jGGdVNjTH+Zp28MSa06Kw41L/Ixqrjcnce2nhSVYAP2V59j+pv2TRTuKlN3nDDDWP6SKWnfk/tSVc4uPflqb76YmcsrTyRs8hVXpUpcEjk1ykkdz5SJV73nZCNNA7IC4Kdy6g++ifP81x5+6cu7bii5zXOa44V8hjkzzuKhCCVX6KI5kWyp19nUzZO+mJukZCgfKv+2Pz742beSbi8RWrlXfGp7arNhU46p2wWC9m+TnvWbYO8vtRe1aT/lcghTwd61hfiqgjweUKV+j17fUzZNjTsRXO33Op7bXsP9fehbwCVp01zdrV364JebdX1fGWvHLDfIepDrQvzMvMvlTm2ODyMNt7EuOrW16ITYP54KJ7asOt+L6bO1+w4qX5JNtSmQc1F8sZc9XH6tpZdZXv1c27w623dtikaw8vWR9fTXJ3fr4OMlRo/dLJT311iqXHVHaM1R7R21jhuvd7U3XfFBHixU33R5g9dZ6BQ17pOXfO91P7fH891LZS8wlQJVQT4Or/rVV+UBzeoL1aZ1K41N9Hcyp/32W8B/a7vZPUp+qdnbR+u/7aeWfQ3xenOWeuyf6jP19+qfmNUsWPRO7HvCL1bd3scxrdjnX3eIIxj43sobn8NResY8m6qjcl5hyz07aONjW0I2vjgeobzxeXQfe26oqwoxDaEFr1bxQah+WjoLns9J68YuqrLhpQ5i//OIP1yG2xOHiAAAQhAII0AArwnwBfd5S6kmphaVzwWcWgR3HefKnFBp3TdHYqhuHwRIvSRGDo5oomOXGO6IqcvZoUWJUOn7jW50yKY/wHjs/EXUMRDH84qp39aXh88+ucG351S3iJnyO2SuGiC54rA/nN1svPdKakcoVO2+rhTvtyNFXVOqpoQ4PNc1eYtcofciYeEn5A7J39CKs6hHcmhj7WqpwNUh9Re7Ud43gRbeRmvOi+GEo91YrNqkCtuuda0IW83bt3tTun5O3u1+KmPK99Lgf+BnLcoH2MQWpSx72jhRQKI+ocyLu7r7i+rCvBV+7+67ZqyKBNql7K9FjDd08uyjdwk635f94NVHhDcDRMhEUoLo3rOdyUeOhVTRYAPjRsaz5Sm77EjJc0UbuIgHjbkeZ0JCaPupr2itELzDaUXu/4m1vZCv6eUuUq89p3QKdk8Yd3vi0J3CofqbSg+zY00/3OFZ991Yp6QrA1Ubv0RI83Z3E1SoRP6sYWjPCFB90jLTb4btICsPteOdfrNd+0f2jyhflPjq+9+OVQfqwjwdduzbhuE6kfobuA8oaGKAC/b+C5I3b5StpA45buZLmpX47FonvcNECqL38baPGcvM0+UDVLnX3p2vNt4E+OqXy/9NiWxVd+ONvgbBGKnyUJtXn2zxsdQG/FP3+ddjaCNNcqL+22tjXH2Wodh9L+x06diVKY+1vn9WudYqXK4dpAN/DmgO+bLE5Idu2Jzu5hYk2c3bbbW1Xf+aVKlW9e6Tl3zvdQ5lF/X804Mp8RXRYCv87veL4u+KTW38r/t5I3E3TAVEsT8eaq+KbTRJ3SSuE771/2NkWK3Ms+kzN/HYy4xyLdjnX1eGXahZ2Pje+idUP5T8qHvZ/cqvZR36n7Gb+8hr1ix9ZBQnmJ9elE5qthA8YXWljSv0PeV3Yws4d3fqJf3Perm0ffAExvT6rYT8UEAAhCAQDMEEOAdAb7o488OxHI/5QvT/knelMmHNXdop7+Ebuue3Z/k+osUbrXRJEBp2+ALnP4EpKzQ6C46KA3/vpuYeObnzz8dHpr0F+XR5+xPXupk5y8GFeXL3yVd1SVrqEsYbwFei6ly3RZyFR/axS8BQZ4NQkKnf9+jv1Af+sAtWrj2xdsUN5UhpmU+JMejzlcth1+21I+Vutudv7iruuD2aX4+5XbYPQ0dW2jNGypTXAuqT1Q/pnoVc9dWd38Z++Cs2w7jEV/MBX2R7UPt3d/k5bt7tHfP5d3jLUHTPeVb5YPWTzPWf8fSTFnMSm2rqvu6l94Vbd35Rygty9R/T3EN68RESpkHmfL6fYw2ZWjcCQX/JElIIPb7IH+u48bri8Wq47r+xm469PuNojHUX2QL5S22cBRazC0aN/0NCf6zIbfM2kDji++WiT8mVhHg67Zn3TbwT2UX9SuaF+mKB3dzaFUBXox9wcGv4xrHrEcsteeiUGauo3hi/ZL/e+wbyr+6x99w0uY5e93sXDuNdxtvYlz166V/itrfaOv3Q7E7Ysu0+ZCHpqLrHeTZQMxscPNSd/+bOnaWqY91fr/WOVaKZ6qgW6a8KX1XyG5F3x51ruvE+lW3rRTN91LmUKFNYf68PSUe+0yqvezzdX/X++nnHZpRutdff33fxhldY+FfY+Rudimau9Rp/7q/McrYL+XZlD6o7vYYmkvkrRukfDvW2eelMCt6Jja+h95NWc/IS7OsR8hBy+e+H9rc52/yDfXPKd/qZfpNv0xVbGDjKGsLec2Qx7dY8NtQ0bdiLC5+hwAEIACB7hBAgPdOwOvDOrS4r4Ey5PYnNNHxXe/EBKWiiYE/mSkaoJVHnaLTIpgWAXVCx7pvC33oxvLlL6z6QoS/KBnb8Rc6WeUuTIYm/drJqU0HoRBzYVQXu5CrROVLYl4oFIkgg3YN4y3AxxaO/bpe9Ly/6OXXJ1+gj01G/clrlYV/2aPMh+R41PlBFkfc+pX6sVJ3u/P7jdiGgthJqDJtRoKWTj74m6RCcUhk00mQ0OaSYfSXVQT4Qfq/uu2asigTK2Pso9it+6HxIjbG+AvlKR/1bp5CacbuLo+lmcLN/8AvajMSJnSCSsKb4tYJdruo6KdlBTGdPvV36Ie835Rpa0XPppR50LR0MsHOyTRvs5sW/XhjY2ZIUC+650/x+yK2u7BbZqHHr291CPCxcTB2j6Kf/9h9sXWNw3XZM9R3F81LYjYICTUxT1l5d1tXrfPqVzWuxu6fl+3VR8odemgTZJm5TmiR1Ofo9/dFG1NDcy39zWXZ5jl73ezcuhDrM8q2saI23sS46td7386hjXUhkaVobhxj6ObBH7O1gUsbjfM8JCkvM2bM6I03eu7Nb35zNnes0zbKY+rYmVof6/x+rXusDPXVeTZOLa+1c+z7p6zd6lzXqWu+lzKehNr7IN+YZQX4ur/r/fSL1rF06EPfhLZdy6uc74UoVYCvy/7D+MZIqQdlnknpg+puj3V+O9bZ55XhlvdsmbEpr/+yf9e6mOZ38qypeq15szwd6lorN4RE7zrKEvvu0+ZTNy8hT5ehuWXKt3qsTy/KWxUbuPH5m0fz0iraDB76NnW9qsS+3YZtP+KHAAQgAIHxIYAA7wnwZbBrYVJuld0JfehEe2wxt8hVYWinvgZ4fXTETrv4ZSk7ASkSTEMf4rqDWxsSioLvhtJ1r5wy6Xfjjn0A1MXOd0GkxX4t1hQF362e6kneRoIydS4mJsQmxzHXhmUnuH6dKrrnN5Z3v27EBCI/vthJ1Tw2sXpk32tDnS9TV1JtWXe78082xdwdlnGlmVr+Rx55xOifbBYLIVfNeqfO/jLlg7NuOzQRX52LKCExuWjjUwrjWF3wF8e0wBEb12JlTrFD6G5JLUjIFWoZF9MhZhLFtAjqhtimmBin2O8pZY7FUfV3edNQ+pqXaT6mBSud2rMnkv1FDt9+eQtGbn50b6jcm1ovGrrf0M4Dy/QbsTExpR/yx6/YOBgbF/z8a7FPwmvq+Fn3IlJZe6Ywc8sSs4EvFsZO4pZNP7WeK5+aI6mvyLsD1MYlG8hFtnt/rX5LnevYeGJ1Jdb3hcrmn+h0xaA2z9nrZueyifUZdbbxJsZVvx74c/28E2O+l6sizyQxhm4e/A0ysY19eldinvXUpG9wjc2aH9RpG6WTOnam1sc6v1/rHitDfWVTAnzRuFn3uk5d872UsSM2vqXEUdRXxcT8ur/rQ/d6a61A7dG/+jBWtlQ2ddp/GN8YsXKW/T2lD0rtf4Y1lyjaCFJnn1eWXej5MmNTHi/9PW+Do+yl6znc9Q6txcoz13gF5cG/nlXfR1orDV2lWGXuGJuPFpW1ig1sfKE+pygtfUNqzTfmZbGuNczxsjHpQAACEIBAPQQQ4CsI8Pro1oKkhBs/hNzvaAG46O5hLTppILbBv/P39ttvN/PmzRuTluLUQK8Fen2A5J0Asy+WnYD4kwN3MhU6waC7s/JOk9o8FJ0WTJn0uxBSPgDqYBdyPxS7m3tYu1FTPxhD3UMK37IT3DK74WN5912GqQxFnBWf6+Y15v40r8tMqUd6tw11vky3n2rLlHqR2u78xQW9J7uoD8wLL7/8stE/G0L3IJcpt/usFky1wUlimeyXF0InJOvsL5Vu7IOzTjsovSbii5XR51/Uf5Rd2E5hHKtHfhuPiZkpaabYIdRubF6VB43zEs116qFokdFNS+3OnVe48en03jBDSpnrSl9pyT2oFrXdqyzy4o8J8LFTvLF8l+k3YmOi0orFV/YkX9G44C/kqQ7FNg+WTT/Gb1B7pjBz8xCzQdlT3mXTj/EI/a4NNRrXtNDszzXt87LdZptt1ifCp851bByxOUTZ/j7Exj/B2NY5e93sXLuOZxtvYlz125t/Sk6bRSSu+yHlig77ToxhEe+YN7iiNlq2/4u1qdSxM7U+1vn9WqUvjPVvqd+QqeVN7bvK2K3udZ265nsxtqHvgEE3yKXay+at7u/6oruxtTFGBx20oUcHVMoKYHls6rT/ML4xUupBmWdS+qC622PZuURRPayzzyvDLe/ZMmNTXv8Va7e+p4mUuXsdZbNx+Fex6e9Fhy/K2lvxxcbOovJUsYHi8zcQ6W9LLLFE5nlO34pqz8qXv8m96LpYm8/QGrsO7BWtl9VpM+KCAAQgAIFmCCDAewK8TrX7Lui1wLVgwYKehYomQv6ktIpZfVc8GqTl8tS92zYUr/K98sorG7keCn14lJ2AKF3X7Z7StO4i/XKm3jlUNGlPmfS75U75AKiDnT/pq2LTmCv31Dhji8VF8aTwLTvBLfMxHsu7H1cqE/e5mGvYUJwp9UjvtaHOl2GSasuUepHa7kJxlcmzno19aJaNzz4vkV9Cndx3h04QSqzQtR021Nlfhj4eQ/18zENFqh30XJ12TY2v7Ed1TIDXyWXrdrkOMTxWd4YhTqTaQZuJdMVFnqBm8y4BXm7x3etl7G8p7U8LM3l3K8b4pP6eWubU+PKeU3vWv5hrbvf9mAA/6Fhdpt+IjYnKdyy+MkJCqB/yrwHyT9LETriVTb/I5nXYM4WZm4eYDcr2aWXTH7QNaNOJTufqagp/w43v2jt1rmPzFJtDVGHjCzJ+e2vrnL1udq7dx7ONqxzjPa66ZfXvdrf9cWizmH5zXbQqHnkb0Yl1P8QYFvGO9XFFbbRs/xdrU6ljZ2p9rPP7NZb3Kn1Z6jdkanlT+64ydhvGuk4d870U3qpPau92DWvQ76tUe+V9R6Xk2X/G/67Xhmp5sQj1Ge67EsF0UMb9risz9ttn67T/ML4xqjAteielD6q7PZadSxTVwzr7vDrYlhmb8vqv2FVoes+/InGQca1MuX2PMnp37bXXDh5SyytfG13Qhzbe5NlB85q77rqrr0+KeQ8LCfDyuFfWk0cZW/EsBCAAAQg0TwAB3hHg807Q+u6nZDb/lHqdE/U8F6g6Pa4FSk18i4LE96lTp45xP1l2EqjJwfXXX9+3uJ0nwMfuCc3j4066Uib9brnLfAAMwq6OyXzK5DmlO4gtFg/6UVV2gaXMx3gs710T4Juo8yl1JHUByj5XZ7tLEQBjZVD/tf3220e9acTiKfr93nvvzYR4N/j9bp39pdKJLTDUaQel10R8sTL6NinqP3x3xBqfY9e5lE3fz48/psgbg9Is8mATS7OMHfSs7nrW6daYm2l9pG+99dZ9GwZT21/KZoZB2pfy4Z9y9De4DBK/3pXoqPlQKOgEgd1Iqby4cyYE+EezUx02+AK8FvFcTwIbbbRR5nkhL5QRMopsXpc9lUaZvjs2L/Hbd97c3y1bmfQHbQf2ffUXd95555iTOO7cs8ycOTRmxe6AT1lE1WZi97RQ3oaXts3Z62ZXpr6UbWNF8/gmxlW3rKETsWXaQN73cZk25z476Ia0Om1TZt6WWh/r/H4t+32YYtfUb8jU8qZ+/5SxWx0CbKjeDjrfS+Hrz8UGnful2svmbVjf9RrvdPe1xPiYEC8BXvNPP8TGfvt8nfYfxjdGSj0o80zKN0vd7TH2HVXm27HOPq8Mt7xny4xNef1XipcWXwjfcMMNS19VWra8oRPiq6++utlggw0Ko/LF7ZS54yDjTxUbqH/Rt7gNsTz63zCx66pCAjwn4MvWQJ6HAAQg0D0CCPDeCfi8HYP+wKqP9tB9tP6kVM/JVU3sA8GtOnIpr0W+vKDFUblbfeqpp7KFUtcNt30nlL+yExB/cuAuVIQ+InTXT8zll3/6YbwEeMulCjt/0qfFfU0wXbfZsaYvd2hyWzRoSP1gDKWT8lFVdoJb5mM8lnc/Lrl3ktvl1NONqnvadRurgz6b1A/JNtT5MvUn1ZYp9cJNt4hXSHibPHly4VUCfpkkeqrPHHaQ0ClXdTb4wlyd/aXSiC0w1GkHpddEfLEy+jYt6j+acNVY5ZqJWJnL2sEykkg1d+7cTKzSuBXqB/3rGvIE+JA7+kFdrcfap2/blHt23TjvueeerOzqzzXWyrOPnReFNkWKhcQ8peOOAbFxx7efvAhNmTIlVrzc38v0G7G8KZFYfGWEhFA/5Avw7saJFHGqbPohcHXaM4WZm4eYDXx3prFFuLLpV65oOS/6d6y7+U2d69ioY3OIWN8XyqJfn2ObU9syZ6+bnctmPNt4E+OqLasv/lep++qTdEpMXtfKMCx6tshVbiyPZfu/WJtKnS+k1sc6v1/rHitDfWVTd8CX8Ww4jHWdKvO9WN0MfQfkrV2lxFXGXja+8fiu1zxZa0vz58/v81bplklu6TfffPO+YsbGfvtwnet6w/jGSLVd6nMpfVBq/zOsuUSZE/BNrtlVnQ/6fa3WUTROFYWyc6vU+pD3nDZAa23cDboOdZNNNolG7deflO9RX+wv460sNscKZVh32j/77LO9n2KbyNVuXI89MW8jfjsbdHNUFDoPQAACEIBAKwggwCcK8P7AKuuFFuJC7qV0N3pZUbBM7dCdWLNnzx5z8kXi5bRp03pRlZ2A+GV2JwdlFx1sJvwJm3tPTsqk3+VS9gMgxDSFnT8RTpkolrFfmWdTPxhDcabwjS0O+fHWKcD7u3flOk6C+rBDaj1qQ50vwyLVlin1IrXdKS7XhXGeV5Ey5Sh61l/QLfMBEzoJ5rrmrrO/VBliYkWddlB6TcQXK2OZ/sPfzBH7mE1hHKt3EgL1AW1Pn9eRZlk75OVRm+7uu+++MR5wXDd3obR0L+a2225r5PXB3c2vdMosYMTYxWwbOw3gvh+ab7muh31RVJvb5A0gNM+K1aOydTbGoUy/kTKex+IrOy7FxgU/vdi1LmXTD/Gr056KP8bMr2vu1R9+m5cwonvJZau8eX+s7pdtZ2rrd999dy/aMnNOnRzX5hUbiubtsXhjdaVK2/FPQGuziza9pIam5uyp80Rbjhg7t7yx+lq2jRWlHesPQ3aoYudQPKEF+1S7u8+FNnPFGLrv+98aZdtn0Xw4NmeI1YvU+UJqfazz+7WuelBU91MF+EH7rjJtqol1nZT5XkrbCW2Kjo3pRfGW+eZXPOP9Xa/yqp955JFH+rxIhTYepMy/VIY67T+Mb4xYPdCcQG3XbsTVprcir0YpfVBZATXW75XtW8oI8LG+IsZv0N/LjE1584c8zy9F41pMMB6kXPqW1AlxN4Q2ueSlUWUjoD93TPEKYNMva4NQvxlz6a938rzGhjj4a1CxucMg9uJdCEAAAhBoDwEE+EQBXibzFwn1N3+CExq0B5kEaeKsHXh2YVkTDg3SoeCf0vfFqLITkLy7+pR+qJwppwhuvfVWowU0G/QRIBenCimT/qKFD39DRF3sQh/qchNkXdyOZ3NO/WAM5SmFb+wjyY+3zMd4LO9+2ikfHHWwT13IakOdL1PeVFum1Isy7W7Qk69lyuh/xJUR/LUQMmPGjD5PFu7CVJ39pcoUW2Co2w5NxBcrY5n+IyTCxlzqlU3fz0+ojW+66aZmxRVXzK2WsTRjdrALhhL99f8lVBd5gJAYOG/evF5+3MWlUFq2Tus33714ygnnMu3RfdYXLvVb6sKv5gg6yWtFT79d+22zaCEmNu5UWQiSzTU/Ur70T/VSGx0UyvQbsbylxFdGSAj1Q7745C9yqe6rDeSFsumH4qnTninM3DzEbOCXT3PxmJvIMnUgxMP/1tAJLqWZspH373//e1YHbXAX9fyy6BSxThPnXbHhi/kxF/Sxhe7YmNvmOXvqPNFyT51/pdTXsm0sJsD796oPe1y133f++KPTcvJqUnTdiuqvxhJ385jv+SWFodvOqojS2sBm79FWXy9majd12sZycjcE6W+hhf/U+ljn92vdY2XIbqkC/KB9Vxm71bmuU+d8L3Vu5p7kHHTOV+abPzTfGOS7Xv3EAw88kLU7jSU6ZJI3N9fvakcvvvhiD5M/fsXGfvti3fb3r2ca9BsjVg/8a19iXmdi47TSG/ZcIuZpqKge1tnnxdim/F5lPuj3tSnzTv8O+NTvrZQyuM/I+6rKZL/P9FvMXn4a/ve92vRWW21ldCgrFKoI4m48ZW3g9w2x/Nmxu4wHMb+ehuY1ZW3D8xCAAAQg0H4CCPAlBHgNyO7pTpk39BHoT4JS7oq27uTl2tyd9EsgchcniiZUEur1oWXDoC6V/Um7/+EU+92v/v6EUr+75YkJFX58RQsQiqsudiG3iSnudLXIo5N52hVaV0j9YMybwMYWdsosGiqNMh/jsbz7Gz4Uf2zziuLUxhO1GyuAlGWdupCleJuu82XK5tsyT6Sqs90pfzp9p4V0G/ThKC8gRRtW1Mfp1IJO8xbdtx36iPMXM1Lu6FU8WtSVPcervxxUqC3T/9mPwVh7d+OMtYOUehIro1+GWP/h/x5bvPNd1JVdFAi18VgcsTRj3EKbSN785jfnbrTzr04oc41LaCyTuKfrY/I29pXpc9xnQ4J/6il4f5OBFiYkQNq+oYxgGxMNQkzc0/ah8vsbCatu3ImNiaEx1l9ELiMkKL7YGO+Lv7FTGZq7SrTP60dT6k+d9kxh5tfTohPwoY1AsQVs33Vl2RO2obmy7tR0vw/yuPr9g9tnlnV/q1P4OolpQ0yAjy0g+nVPcwP1PXqv7XP2QU/8FW0Sii0O193GmxhXQ5uq1KfL9rEQuqLC/zaIMXTT8L81NK4U5cVPX/V2++23z8bMum0Tmy/YcqTWxzq/X+seK/2+ukjkqLvvKmu3utZ16pzvxdqN/d3vx1MOS+TFHZuz++/V+V3vz01i3wOxSjiBCQAAIABJREFUcdhva0Ue1Oqy/zC+MWL1wPc8onm4xt284I/ToTlg3e2xzm/HOvu8GNuU38uMTTa+kOBcNO/U9Qu/+93v+jYth65qSclv0TOyu75/3CvRtMYtD2Rl1m5C7cA9kOXnwS9fGW+HZb8JbNpl7ebPcWLfTlW8aw1qP96HAAQgAIHmCSDAlxDgZS7fNaT+prtJNTGyIfTBUXR/z9NPP50JQZpwLb/88mbq1Km9iYy/0Fv0weHnzV8M8ycTWkTQBE2TcT+EXAX6i9L+ZENx6K5znQzwQ2g3sr8Yn7rwYOOOCUZ1svNFReWh6NSIy09u1OVOvY6QsmCfl04K39jivB93mY/xlLz7H7mawGpXrCb4oWDTV13WvVP2juAyrGP1yI2r6Tpfply+LdW3aNHSDyn1wn0nxiu0WCr7veENbwie4NPz2tj0wgsvZBuaJGaV2UwRapsSKiRY5IWU/qju/jK2wFC3HZqIL1bGsv2HL+7p/Tzb6uTnnXfeOdCufMUfSlMn0tdbb70x1SklzZgdQqdNijZ4/fGPfzRz5szp5cXdcBJLK28O419Xo+dkS92/rGDvVy+7wOKfoFVcRX2Bfvc9+ehvvvDnuzXNOw2nhTiNKe4pqNAJML8P0bgzffr04NzIXwQexNNQypgYWwQqKyTExvhQ/523CUXPagOUONsQW3QK9cl12zPGzM1Dig38TTaqQxpLQ5srfQE8VH9TxnF/LqQ0JZwUuWt3vyVsGq4HA9/9rZ5xr7Bw8xX61okJ8Ho/bwOc+hIJIu7Cre+ytM1z9tBpJXdTkG/T1PmX3ovV17rbeBPjqi8CutePpbQH3zOHX3diDP00QoJanoigecWTTz7Zi8L19FC3bVLGcGWkTH2s8/u1zrEyVPf99RQLve6+q6zd6lrXqXO+l9Ju7FxOY5gNGkN09UeVUOab38Zf13d9qN/Selnou1/tSOONBEMb/E1soVOueRtx6rK/8lL3N0bMjqF5eN6GMM3ltCHx5Zdf7kUb2jhbd3us+9uxzj4vxjf2e9mxycbnr8NqDihvCX59Vz2eOXNmz0OL3vfn7Fpf0beL9R4h7zPLLrtsLOt9v+fVDa0jp3hn8hPz62Wed45Q+cq4u0+ZY4VA+N/aKqO+C/W96YdQf6PndP1bXvC/FVIOdpUyGA9DAAIQgEArCSDAlxTgZUX/YyK0E89/Ru9p4Vkitp306ANQ7rT8e1ndiXFo4qxT1fpIlaCmoImyJmqaXGkSYIP/keVPAvWcJhQSiCUw6P/rfd3r4y7w67m83Yb+iWA9q8UJLRTaSYri0sef72Yw5L6/zhObdbILLUqrrJoIS4i3pzi0AKp7erWz0Q1a2NHmiUFDymJxXhopCzuxxXk/7jIf4yl5992nKj1NylU/tYnBCkCqUxJq1IZsqLLwr3djgrJf5ibrfJn6ExKKtOii/keL4dbVV0q9cNNN4eULFrYPUb9l755Tv6U86p/7sR9zY+szCIlAekZtUhuj1A/aTUbaQKE6rvrj9pV63l+QqLu/jC0w1G2HJuKLlbFs/6Ey+G5rFYcEY11dIrtqgU11yB9H9Vzs9HqoPeWlqfFW43fZNFPs4AuQtowaW+w4qjarD3ZXCNBz7mmmlLT0jr+w4Nd/xeN6kHFP/JXpg/SsXMnr9IIbNJ+Q8KcNe+rT1f7nzp1rHnrooZ7ob58PLf759UzP6jn1L5ofSXDX+K84/XauZ303t6ETMyqz8mg3VypO9WuK0w2+4FhmsS1lTIzFV1ZISBnjQ/VDfFXXNH7k9d3iUmUcrtueMWau/VJsEKofikN1Q3VEdUVzPs1J/Lmfnit7Al7vhK5w0N81bitd1TvrVUbzJt15q4V9N4QWNEPtUd8AGv/0vNJVO1ScfkgR4PWO2qC4KI+KU/GJjd8WfY9ebZ6zh7wSaE4qdppXaH7vblBKnX+JV6y+1t3Gx3tc9ccTlTlPaM0bX3wBzHfJG2PoxxvaYKI5o+bIml8oyK4Sctxr0/R3V8gbhm1SvoPL1Mc6v1/rHCvF0t9YoXUSiap2PcI9IFBn31XWbsprXes6dc33Uudifl1J9UQUir/MN799v67vevUjvhdKpaFNuRq/5M1JQVc0aa7miu8hLxeKz7+OQ8Kk5jmqH+oPXM9tddm/7m+MWD1Qer6nOL2jfk4bizWnsHM6rSX643TeYZM622Pd34519nkxvrHfy45NNr5Q/dRv7nxNcz7N191NxnrGX1/15yMxL05+mUKHFtSmNF7aa0ljHPScHVv1bGheoDg1vkqMVlAb1gY4e/2LTSPmHdPPSxUbhMY65U/zYDtfVjr6JlR/49sgNsfx1xIH8UwSY8/vEIAABCDQHgII8BUE+NDuVX8yo8m7JuuusGTNbl29hn4LufIJCX6KSxMBfaSG4tFvvvuhkKDkVkV9aOTdxZc3Ac8TvxSv4tPv7okXm17I1VCqeGDjSBEC62KnNEMLNjYvZctatQtIWSzOizuFb8rivBt/mY/x1LyHdi67nPPqqD4Eik6H5XFJqUfuu03W+TL1JnRa333filAp9cJ9L4WX4tRpNl2L4Qf1TeoDQ3bU3+Uazy6kpJY3dLou9V09FxJq6+4vYwsMdduhifhiZYx9FIfu/yyqx6pLIYHVplNFgNe7sbZTVLf8NFPsUNSnFM0X5ClC7cUKPylpKe96zj8d5Ip1fjxl3f25fEJpub8X2VC/afOa7wElb0Extc2HFm/8BSobV1H+tJDtn/4os9CTMibG4isrJKSM8XkLf3beWdTmqgjwddszxsyvn0Uu6O2zIa9QqfWtigCvuEMbE1Lbjp4LLbKGTvJVLUcsf0Xx5p2Ub+ucvahNqJy+jWNjiDvWxerrMNr4eI6r/saKlGuJ/LoT4u96b4gxDNVF/2R7Sp8vgU7etmyo2zZlxnBfPHTL6NfHOr9f6xorld+iftUfS+rsu8raTXmta12nrvlear/tj6+h9aHUuMp887tx1vVdn7cxTWkVrcPkjTf+dUdunn0vHXXZv+5vjBTbFbX/ojlu0TdUne1xGN+OdfZ5KYzznqkyNtm4Ql7W7G/qH0Prv6HT4Snz/qIy5vX5ZbiENnLnzSFVNtXL0DpRyGNbLB9VbRDyyGbTKupvYmsP/uaDKnOiWJn5HQIQgAAE2klg5AV4f1do0R3rrgn9RSJ/N76e1e457RD1d+7lVYU816waqBWPvwu/qEppV6tODbshJijlxWdPeeT9nrebN+95fwHDPhdahC2yR6oQWAc7m0dtvtDu9dCkN1TeoqsHqnQJPqMyi90pfMtO0v06VWSvMnkvmvSGuKXejxp6N6Ue+e81VefL1pm8xWzF4wrwZfrBVF5ipAXO0Em6UDli1w3Eyi4Xaypvan9r4/Ov/bB/r7u/jC0wpLRPl0HMDk3EFyujb8PU/kOnvtXvFgl/ofoR+wguqlNFCx/ue9os4rrgDgnwKe1L9tSmFTeuovzp43/zzTfPNo9UGUOL7oPXfCZFlIy1Sff3PLEjLw6d/J82bVrQDbze0XxIdx6GNvi5cbqbE+zf8+4alFB07733JtUz5U+bA+wGibx+o0h8TRkTYwtHZe/iTB3jQ+77U+xddbNGnfaMMXPLkWID+3zIvXyIib+ZtaoAr7i1yK0TTqlzTpufoquPQicwU2wbOwHv94V5ceZdh6Pn6/resWnXOWcvmpeGbJwy/1I+Y/V1WG18vMZV/6RkWfex1pa+Zw736pEYw7y6WCQM+u+ERLy6bVNm3la2PtbZFuoYK217d73tuMxDY0ldfVdZu9l81bWuU8d8L6XPts/49Tzv6pFYnKlz9lA8dX3XS1hVX5D6PaC1NV1l58/V7DxS/VMortD3Q132V9p1fWPEbGZ/l4gqD42p3OSNTms6RVdP1dUeh/XtWGefl8rZf67q2OTOYRRHit3yNpqkzvvzyjjIZksbZ956Zeq8WvHI05CuMyx7HdogNlCbkRen1JDSbvyDfFU2FaTmh+cgAAEIQKBdBEZegHfdWWlA1yTdumYuMlXI/VvenUoavB977LHc0+VycyUXWlowKwqaPGsS5Lrddp9X/rWwod35oQ8NfwKi/OpjQnkLTey0mCY3v6n3asudvtxg5p1Q1keQXPKE7s20H+LuPUYqjyZaea7bxUHP2wX4ItfVg7JzOYuV7jPUwmjehFhl1cYF3b9ZZ1B6bp0ts9jti8Yhvv5JldjCsfvxlXd/ky2/n3fVL53eDNVVvaNTzeKct/FE6WnSKvFdLk+rBl/ILDMRHu86X7aMYq5FYF2N4Ae7WULPDKvdKU0tlqgPzOu3ZH9typF77yr3iPnlUnpq77ENS3KlrP4or7+vu7/025Zfz+q2wzDic93Bp/QfsYX2Mv2H+gOJuPZect/ucmeuBTMtNNpQ9p5ZP07VWblIzUtTG6xUhySw23HIL3NKv+v2kXJlpzqcN46qz5eArE12/iJEWZuHFjLV52vscjcNlNnoVdRHacycPXt2bl+gd3WqXHmwLgiL4lN51U5919uu/bVJQafsNDexoWiuoI08d911V7DP1Psat5Q3MQoF/67jooXulPE8Fp8/D9J8UuNqXl/q90N581Y7Jyviq/amftvdCDFIXanLnjFm/nyuzJxK7ia1SSO0UUZlV7tUG1UebKgqdrj9guqwrtnIG0f1rNK31yLlzatsnFpQ1PwltIFF/YrquObebn/q1xW/Lqmc6nNV9hAf1Ul7nVBsLtPWObtsr28mP4TmyinzL8UTq6/DbOPDHldDdwXrHtsq30b+qX1343uMYVF9kxAmu+a1LX1f6Ptc431ojuB+hw7a/5aZLygvZeqj7dPr+n4ddKy0LFUHdRJZ8bkhbyypo+8q26Z8u9exriNbDzLfi/Wh7u/+mpX6dm0gLBvKzNlDcdf1Xa+6ousSdSI+bxOmPESp3cbmknmbSYq+H+qwv/jU8Y1RxoaWW96cWXGJm8byUH8XSquO9ujPJer8dmxyzU68/I1jRXPuPFvqe1Bz8dBajt7RuKO5Z57N/BPssbU9Px+a82isGSQUrVfGvg3td6++t6uEQW2gfktz4dAVUzY/2hCodqP1rFjwr16pOieKpcPvEIAABCDQPgIjLcCPtzk0cOufJkqaEGrxQCKMe8dZSp40gdYkzF0s0MeU4iraFZi3A1B50UK84lOe9DGj+FKFdz/PWszQQoldANZkXide3Lu0Uso5jGeqsgvlRdx0gkQftpp46f4f/a+EvTaUdRj8mojT3g8s24mv/lcfxuJcdhfssPLf5jqvMqu/0L14apMSkMQvb2PLsBjpA0ac1G6UB9lVAo57grfutFVmpau01K+p/Cl9pfIxXv1l3WWe6PFpbFE9smOVxhddPaH/9nfp5510LstIaaouKageuWmWjSv1eY0rardWiFf5ht1ebN7qvDM0VF7bF6hdunasMh9S/IpHCzj2Dj7FqflL2bmVm1fFpTglJCo+iQES7se730ytL8N8Tiw0R1Tfrfqv+Y3l629g0+bD6dOnD5SdYdhzoAwFXnbH/EHnzGXyJjb6jpCnF3vFk+xRtW/QhgK1R9sONcfSAuKgcyufj/pMLQ6XjbeNc3blSdzsd5zqfNF8tA3zr1gda2JcjeVpvH/XuCdhyo5LmqdWHZPGM+9l66PyVuf3a11jpdsXqb/QeFs0hg+r7ypju7rWdcZjvicPS3ZjcpkDJ2V4pD5b53e9bCB+1ktMlXar9iAR2MahTTcpazl12X+8vzHc9m/Hfs0jVOaqc9w2tMei+ldnn5daz+t+zu9rFb/6Sf0rCr7gm3etaN35LRufyqcx2H7Lte27S/2D5rbunFljVZl5gv/NFNu0V5Yhz0MAAhCAQLsJIMC32z615m4QFzy1ZoTIIAABCLScAP1lewykD3IJQ/pXFNwFRj1Xdpd/e0rcbE50skinbW3QCSKddCaMDgGJOlrUzvNYZEn47iMHufZhdOhSUgg0T4BxtXkbkAMIjBcB/85uxurxIk86EGiOgH/dGPeNN2cLpex766niEaHZEpA6BCAAAQgMQgABfhB6HXsXQaljBiO7EIBAYwToLxtD35ewTg/qGgUtGuiKGJ02DAWd0HXdPuuZzTbbLPO+QkgnEFqs2W677TKvFYTRIKCT1bqCQHVBGy/yXLj6dUV02KwxGnWEUnabAONqt+1H7iFQhYCukdLGOhs23njjZFfjVdLjHQhAoFkCvvv1ujzDNVuqbqbue5fTd7W+r+u4frGbRMg1BCAAgdEjgAA/QjZHUBohY1NUCEBgIAL0lwPhq+XlkMCnO4R1z5p1ZWzv0fTv5dVp+W233baWfIxSJOzOHyVrh8vqL9LL3fxGG23UtwlD7lpnz57dc9mqmNw7maEIAQi0kwDjajvtQq4gMGwCvgBUdC/zsPNC/BCAwHAJaKz/zW9+k105okB7Hy7vWOy33HKLefbZZ3uPTZ06tfJ1r7G0+B0CEIAABNpJAAG+nXYZSq4QlIaClUghAIEJSID+snmjatFAJ3HtfXA2RxLfde+a/lf3qdnFBff3LbbYInovXvMlbF8OxFIu6OfMmZN5D5AXAcJoEfD7Plt6tTndySj39PauVJcMVz6MVj2htN0kwLjaTbuRawjUQeDhhx82ujrGBt35vfXWW9cRNXFAAAItIyBvN3feeWc2Z582bRrfxQ3Z55577jHauGwD3sIaMgTJQgACEGiYAAJ8wwYYz+QRlMaTNmlBAAJdJkB/2Q7raQe/do1L9EsJEuU33HBDIzd7BAhAoBqB22+/3cybNy/55VVXXTVrdwQIQKD9BBhX228jcgiBYRHwPR3pPvgtt9yy51lqWOkSLwQgAIFRI3DXXXeZuXPn9oqt/lZX6hEgAAEIQGD0CCDAj5DN77jjDvPUU0/1SixXvuutt94IEaCoEIAABNII0F+mcRqvp+TuWqeyJRzkhWWXXdZMmTIlOx1PgAAEBiOg0xoPPvhg5mUiLyy22GKZe/pJkyYNlhhvQwAC406AcXXckZMgBFpBwN1kjGvqVpiETEAAAhOMgDwO3Xzzzb3vqCWXXDLzOGKv0ZtgxaU4EIAABCAQIYAAP0JV5Pnnn+8J8Br4V1pppb47PUcIBUWFAAQgUEiA/rKdFWT+/PnZOCZR8JVXXskyKReakydPNq95zWvamWlyBYEOE1Bf+Pe//93o/lgFtTttctHd8Msss0yHS0bWIQABEWBcpR5AYPQIWLfIGst1HzEBAhCAAATqJaArP3T1B9e61cuV2CAAAQh0kQACfBetRp4hAAEIQAACEIAABCAAAQhAAAIQgAAEIFCSwLPPPmt0Al7ebAgQgAAEIFAvgZdffjnb5IinsHq5EhsEIACBLhJAgO+i1cgzBCAAAQhAAAIQgAAEIAABCEAAAhCAAAQgAAEIQAACEIAABCAAAQi0jgACfOtMQoYgAAEIQAACEIAABCAAAQhAAAIQgAAEIAABCEAAAhCAAAQgAAEIQKCLBBDgu2g18gwBCEAAAhCAAAQgAAEIQAACEIAABCAAAQhAAAIQgAAEIAABCEAAAq0jgADfOpOQIQhAAAIQgAAEIAABCEAAAhCAAAQgAAEIQAACEIAABCAAAQhAAAIQ6CIBBPguWo08QwACEIAABCAAAQhAAAIQgAAEIAABCEAAAhCAAAQgAAEIQAACEIBA6wggwLfOJGQIAhCAAAQgAAEIQAACEIAABCAAAQhAAAIQgAAEIAABCEAAAhCAAAS6SAABvotWI88QgAAEIAABCEAAAhCAAAQgAAEIQAACEIAABCAAAQhAAAIQgAAEINA6AgjwrTMJGYIABCAAAQhAAAIQgAAEIAABCEAAAhCAAAQgAAEIQAACEIAABCAAgS4SQIDvotXIMwQgAAEIQAACEIAABCAAAQhAAAIQgAAEIAABCEAAAhCAAAQgAAEItI4AAnzrTEKGIAABCEAAAhCAAAQgAAEIQAACEIAABCAAAQhAAAIQgAAEIAABCECgiwQQ4LtoNfIMAQhAAAIQgAAEIAABCEAAAhCAAAQgAAEIQAACEIAABCAAAQhAAAKtI4AA3zqTkCEIQAACEIAABCAAAQhAAAIQgAAEIAABCEAAAhCAAAQgAAEIQAACEOgiAQT4LlqNPEMAAhCAAAQgAAEIQAACEIAABCAAAQhAAAIQgAAEIAABCEAAAhCAQOsIIMC3ziRkCAIQgAAEIAABCEAAAhCAAAQgAAEIQAACEIAABCAAAQhAAAIQgAAEukgAAb6LViPPEIAABCAAAQhAAAIQgAAEIAABCEAAAhCAAAQgAAEIQAACEIAABCDQOgII8K0zCRmCAAQgAAEIQAACEIAABCAAAQhAAAIQgAAEIAABCEAAAhCAAAQgAIEuEkCA76LVyDMEIAABCEAAAhCAAAQgAAEIQAACEIAABCAAAQhAAAIQgAAEIAABCLSOAAJ860xChiAAAQhAAAIQgAAEIAABCEAAAhCAAAQgAAEIQAACEIAABCAAAQhAoIsEEOC7aDXyDAEIQAACEIAABCAAAQhAAAIQgAAEIAABCEAAAhCAAAQgAAEIQAACrSOAAN86k5AhCEAAAhCAAAQgAAEIQAACEIAABCAAAQhAAAIQgAAEIAABCEAAAhDoIgEE+C5ajTxDAAIQgAAEIAABCEAAAhCAAAQgAAEIQAACEIAABCAAAQhAAAIQgEDrCCDAt84kZAgCEIAABCAAAQhAAAIQgAAEIAABCEAAAhCAAAQgAAEIQAACEIAABLpIAAG+i1YjzxCAAAQgAAEIQAACEIAABCAAAQhAAAIQgAAEIAABCEAAAhCAAAQg0DoCCPCtMwkZggAEIAABCEAAAhCAAAQgAAEIQAACEIAABCAAAQhAAAIQgAAEIACBLhJAgO+i1cgzBCAAAQhAAAIQgAAEIAABCEAAAhCAAAQgAAEIQAACEIAABCAAAQi0jgACfOtMQoYgAAEIQAACEIAABCAAAQhAAAIQgAAEIAABCEAAAhCAAAQgAAEIQKCLBBDgu2g18gwBCEAAAhCAAAQgAAEIQAACEIAABCAAAQhAAAIQgAAEIAABCEAAAq0jgADfOpOQIQhAAAIQgAAEIAABCEAAAhCAAAQgAAEIQAACEIAABCAAAQhAAAIQ6CIBBPguWo08QwACEIAABCAAAQhAAAIQgAAEIAABCEAAAhCAAAQgAAEIQAACEIBA6wggwLfOJGQIAhCAAAQgAAEIQAACEIAABCAAAQhAAAIQgAAEIAABCEAAAhCAAAS6SAABvotWI88QgAAEIAABCEAAAhCAAAQgAAEIQAACEIAABCAAAQhAAAIQgAAEINA6AgjwrTMJGYIABCAAAQhAAAIQgAAEIAABCEAAAhCAAAQgAAEIQAACEIAABCAAgS4SQIDvotXIMwQgAAEIQAACEIAABCAAAQhAAAIQgAAEIAABCEAAAhCAAAQgAAEItI4AAnzrTEKGIAABCEAAAhCAAAQgAAEIQAACEIAABCAAAQhAAAIQgAAEIAABCECgiwQQ4LtoNfIMAQhAAAIQgAAEIAABCEAAAhCAAAQgAAEIQAACEIAABCAAAQhAAAKtI4AA3zqTkCEIQAACEIAABCAAAQhAAAIQgAAEIAABCEAAAhCAAAQgAAEIQAACEOgiAQT4LlqNPEMAAhCAAAQgAAEIQAACEIAABCAAAQhAAAIQgAAEIAABCEAAAhCAQOsIIMC3ziRkCAIQgAAEIAABCEAAAhCAAAQgAAEIQAACEIAABCAAAQhAAAIQgAAEukgAAb6LViPPEIAABCAAAQhAAAIQgAAEIAABCEAAAhCAAAQgAAEIQAACEIAABCDQOgII8K0zCRmCAAQgAAEIQAACEIAABCAAAQhAAAIQgAAEIAABCEAAAhCAAAQgAIEuEkCA76LVyDMEIAABCEAAAhCAAAQgAAEIQAACEIAABCAAAQhAAAIQaBGBmTNnmr/97W9moYUWMosssojZddddzatf/epGcjh//nxz7bXXZun/61//MptssonZYIMNGskLiUIAAqNHAAF+9Gw+0iWeO3eumT17ttHgu/DCC2cD7worrGA23HBDs9RSS5Vm8/LLL5v777/fPPbYY+all17K3n/ta19r1lhjDbPaaqtlEw0CBCAAAQhAAAIQgAAEIAABCEAAAhCAAAQgAIGmCLz44ovmwQcfNI8//rhZsGBBti6qfyuttJJZa621svXM8Q4vvPCCufHGG43+V8Ko1lO7Fu69915z3333ZevK2223nXnVq17VtSLUmt9///vf5owzzjBPPvlkFq/Wxo855hiz3HLL9aUzXtyUzkUXXdRLe+ONNzYHHXRQrWUmMghAAAJ5BBDgqRsjQeAvf/mLufTSS83TTz+dW951113X7LPPPmMmBKEXNJm44oorzG9/+9vc+DTB2G233cwOO+wwEowpJAQgAAEIQAACEIAABCAAAQhAAAIQgAAEINAeAs8//7z58Y9/bG677bbCTE2ePNm87W1vMxIoxyNobfXMM880TzzxRJac1lGPOuooo3x0Jfji7vrrr28OOeSQrmR/KPmUXc8++2zz17/+tWfXY4891kyaNKmX3nhykyZw4YUX9tLebLPNzAEHHDCUshMpBCAAAZ8AAjx1YkITSBHKXQCa7O23335m8803z+XyyiuvmNNPP9089dRTSeymTJliPvCBD3AaPokWD0EAAhCAAAQgAAEIQAACEIAABCAAAQhAAAKDEpg1a5a57LLLSkUjEfnDH/7w0E9yyyvp5z73uew0vg3vec97zNZbb10qv00+rNP7P/rRj3pZkBeB448/vjF3602ysGmnCPDjyQ0Bvg21gjxAYHQJIMCPru1HouRXX321ue6668aUdZVVVjHLLrusmTNnjpk3b17f7xLhjz766MwFkx80iZDbmj//+c99P+k+m/XWWy9zQy+3Q3rODTvvvHN23w0BAhCAAAQgAAH8S3iLAAAgAElEQVQIQAACEIAABCAAAQhAAAIQgMAwCfzud7/LvIGGgtZEtZapKzrl/t0P66yzjjnssMOGephIB5xOOumkPgFep8e1AaArQV4Fvvvd7/ayu+KKK2ZryqPshj5FgB9PbgjwXWlN5BMCE5MAAvzEtCulMiZzYSRXRq4YvsEGG5j999/fLLHEEj1GjzzySCaqyyWTDXkugx599FFzzjnn9PHdZpttzF577dWbXGni+tWvfjW7F96GV7/61eaEE04wiy++OLaBAAQgAAEIQAACEIAABCAAAQhAAAIQgAAEOkjgrjm3mkeffqDWnC+16DJm+po7mYVftUgt8T733HPm1FNPNTplboNE4b333ttsueWW2d3vNuhOeF2z+fDDD/elLXf0O+20Uy35yYtEd9JfeeWV2SaATTfdNDu8pINRXQlac9YJ+NmzZ2drzTrBv/LKK3cl+0PJZ4oAP57cEOCHYmYihQAEEgkgwCeC4rHuEfjJT35irr/++l7GtXvzox/9aLAgOgUvt/Ivv/xy9rsmpcccc0zf/TT6++WXX25uvfXWXhxbbbVVdm+8HzSROOuss7IT9ja8973vNW94wxu6B5IcQwACEIAABCAAAQhAAAIQgAAEIAABCEBgxAnMevQGM/OhXw6FwhrLrmveOeWgWuK+4YYbzFVXXdWLa9FFFzXHHXdc4cEgCeEzZszovaPDRCeffHJ2Up4AgVQCKQJ8alx1PIcAXwdF4oAABKoSQICvSo73Wk0gNNgfddRRZvLkybn5vuSSS8ztt9+e/a7dlscee2yfAO+7RtJE9DOf+UzfaXo3cu3iPP/883t/WmONNcwRRxzRqZ2crTYymYMABCAAAQhAAAIQgAAEIAABCEAAAhCAwDgRuHjWl80zL/xjaKkdsMX/NZMWX2Gg+LUmesEFF5j777+/F488d77xjW8sjFfrnjqc9NRTT/Wee//732+mTp06UH54ebQIIMCPlr0pLQQgUEwAAZ4aMiEJ+IN9yq5N/8T8gQcemLk/ssF3Px8T1OXmSXcZ2buUXvva15rjjz/eKC8ECEAAAhCAAAQgAAEIQAACEIAABCAAAQhAoDsEvn3bOWbegieHluG6BHjXK6cOGcUOJdkC+Wuj73vf+8wWW2yR/fz000+bn//855nXUK157rLLLtnBpZkzZ2YeSCXcy7W9fltyySWNruzceeedC9dBb7755sz1vd7Tv913373PPb6b5ksvvZRtIlhzzTWNDj1dffXVRteKag1YaeqU/8Ybb2ze/va3m2WWWSZoo/vuu8/MmjWrl893vvOdZrHFFsu8ncprwNy5c7PflJYtg8qZd6f7/PnzzTXXXNNjonVk5cEN8iqgeBWUlvInD6zXXnutueWWW8wzzzyTeRlQGVZYYQXz1re+tcc8VtF0/epPf/pTo1PeL774Yva41p3XXntt8453vMOsuuqq5pe//GVmO4XlllvO7LDDDgMdDtM6t+L83e9+Z5599tle3nXo7b/+67+y8qv+/fWvf83SDB1yS+Hmll3lVB275557sjRVRvGSnTfbbDOz/fbbm6WXXjqIq8wJ+DvuuMPce++9vTqovO+55559dTJmE36HAAQg4BJAgKc+TFgCmsz885//7E0+NMkpCpq4XXfddb1HDjrooL5JkwZg3RVvgyYsmjTlhbbt+JuwhqZgEIAABCAAAQhAAAIQgAAEIAABCEAAAhAYMoGuCPDnnXde353u++23n5k2bVqUzm9+85tMiJYgrDVVXae54YYbZu/566JvectbzB//+EcjcTQvvOY1rzGHHXaYWX311cc8onXTM888s/e+xE5dByqR2AY/TW0IeOCBB8xvf/vb3DQVj+5iD10D+oMf/MBI9FeQqH744YebSy+9tCeQhyKVsC+PpqG73f38TZkyxXzwgx/sReOXcdlllzX777+/ufDCCzMBOS+sssoq2TWqRWvZv/rVr8zPfvazQptq7frOO+/seTVQfCeeeGLlw2Ha+BDL+wYbbGB0iO3555/P8hYS4GPcbKHET/a57bbbonVXIrw2HSg9N6QK8NpQoLTc8PrXv94cfPDBuRswopniAQhAYOQJIMCPfBUAgAhoQD/jjDPMk0/+ZxerBmudVnd3z/kDdoobph/+8Ifmpptuyp1wQB8CEIAABCAAAQhAAAIQgAAEIAABCEAAAhBoP4EuCPCi6J9kl1fOT33qU4WCboy+vy4ae97+rjXWI488cowIn3JwaZA0JZrLe6kbfC6pZcjzrBoTd/0ypqan53SK/WMf+1jwlauuuirbKFE2aAOArlzNO9FfFJ8vmsfStt4QQgJ8jJviFruvfOUrmbeD1KDT9zpQ54aUtO6++25z8cUX9723zjrrmEMPPbQSq9T88hwEIDDxCSDAT3wbU8IEAnKdIzdKNshtzsc//vG+QdYfsF03THlJuBO70IQjIWs8AgEIQAACEIAABCAAAQhAAAIQgAAEIAABCDRMoCsCfEgs1Wl0nYTXKe0qIU8M13rntttua9Zbbz3z3HPPZa7C7QEnm45OXp9wwgl9rrwHFeBVDrkfV/o61e7eea90119/fXPIIYf0FTVPgPfL4LpttxHstddemQt8N8TE3SIBfokllshcp6+22mrmoYceMr/+9a8z1/Q25F0dELKtnt1qq63M1KlTM/Y6MS73/H7QRoxPf/rTpUVleUM4+eSTx5za1wnx6dOnZ+7v//CHPxgJ2QryoCA3/gpVBXhdbXDFFVf0FUHXD+hU/1JLLZUJ83L/73sSkNcG1/tBzEa6luCCCy7oSyekC1RpM7wDAQhAAAGeOjDSBB5//HFz5ZVXGg227gQnZZckAvxIVx0KDwEIQAACEIAABCAAAQhAAAIQgAAEIDBCBLoiwMskOtFrBVHXRDoFrbvZJdbGrut03wsJ8HI3/qEPfWiMoCvhVAKqG3xhtKoALxFZruOXX375vvglwsvFvA06tf6Zz3zGSOi2ISTA66TzRz7ykT637Mrbd77zHfP73/++927KYS1tCDjggAN67+QJ8DvuuKPZbbfd+vIvkVt3p8+bN6/3d7n533333fvi0zNz5szpK6cOkfku8iXUf/3rX89OkttQVYD3uUlUP/DAA80mm2zSVwbdNX/22WdnGzFsqCLAh7iJl7i5IXRKXvaU+34bigR4bXw4//zz+xitsMIK5hOf+AT3vo9Qv05RITBMAgjww6RL3K0ioEHZ3oHk7sRzM6lJgXaDbr755mPy7k82EOBbZV4yAwEIQAACEIAABCAAAQhAAAIQgAAEIACBoRHokgCf4sJbYvyWW26Z/ZPwWBR8IVPPf/KTn8w9TS0B+4477uhFKXfwOvBk7+iuIsDLdbruiZ80adKYrIauF/XvlPfXdlWGo48+OngnusTk0047rXcqXeK1riuVsG9D7HR1SEjWSfV99tkniNp3he4L+hLev/zlL/fezTslbx/w7zWvIsDrhPnnPvc5s2DBgl66/mYKtzDaQHD66af3uFUV4N2NBkX5lp0+//nP90R0/577PBuJ5X//93/3eR1QOscddxzi+9B6UCKGwOgRQIAfPZuPbIk16fF3CfowtKtQuwtDAQF+ZKsOBYcABCAAAQhAAAIQgAAEIAABCEAAAhAYcQJdEuCtqWbMmGF0Z7h7EjpkxlVWWcXsvffe2d3joeALmRLt991339waERNiqwjwviDtJy4vpyqvQkj49dd2dQhr2rRpwTL468ghEbisAK88ScRfeumlg2nq5Pipp57ac6vul9fPv1zAf/jDH861ge86vooA75cxtBHBzUAddvXZa9ODhHG5nveDnv3Vr35lVFa58NemCl2JYEOo3r7jHe/o46xnF110UXPssceaJZdccsR7OYoPAQjUSQABvk6axNVqAhqQv/CFL5h//OMfhfkMuQHSCwjwrTYvmYMABCAAAQhAAAIQgAAEIAABCEAAAhCAwNAIdFGAF4wXXnjB6F5zuYXX/y8Kr3vd6zJRd+GFF+57LCY2+3H6J/B9QbwOodZP0127TRHgi7yb+vmrS4CXyBs6wa+y+IJ5TIA/+OCDzUYbbZRrzjoEeP/OeV1fsOuuu+amWYddFYfuZb///vt76Uggf8973mM23XTTUnfY+/VW1ybMnTu3Tx+QwP+pT30q1y5D61CIGAIQmPAEEOAnvIkpoEtAA6xc5mhgfeWVV8wDDzxgrrvuuj43Ono+NJlAgKcuQQACEIAABCAAAQhAAAIQgAAEIAABCEBgNAl0VYB3rfX444+b2267zdx+++3mmWeeCRpSrunlvr2Mu/VQRNdcc4259tprs58kiMsFvVzRK9Qh1PppTmQBXrzOPfdc88gjj2TFljt+nQrPO02vZ+oQ4P318Pe///1m6tSpuR1AXXa96667zDe/+c0x6agerbvuutnGg/XXX9/Ic0NRcAV4vav8aXOJXOvbcPjhh5u11lprNDs1Sg0BCAyVAAL8UPESeVcI/OIXvzD6Z0NoEtNWAV73+RAgAAEIQAACEIAABCAAAQhAoB0EHnthtSwjqy36WDsyRC4gAIHKBGjPY9HJ9fiohokgwLu2e+KJJ7KT8RLj/TBlyhTzwQ9+sPfnsifg9eJ3v/vdTOy3wT1xXpdQ6+Z7ogvw5513nnn44YezIodO+Ps2HIYAX+Q1QOnXaddZs2aZyy67rLC7WWSRRTKX829961vN4osvPuZZv96GIps+fbp597vfPardGuWGAASGSAABfohwibpbBC6++GJz99139zK9ww47mLe//e29//Zd7sQmHHoxNvGrgxACfB0UiQMCEIAABCAAAQhAAAIQgEA9BO55fsMsog2XuKeeCIkFAhBojADteSx6BPgnh1YfD9ji/5pJi68wtPjzIp4/f775xje+YR577P9tHJPAe/TRR5uVVlope62KAP+tb33L/OEPf+gliwC/UHbPeBUX9CG37PIosOaaa+bWl2EI8Iccckh28jwv1CnAKw1dJfuzn/3M3HHHHZm4nxdUX/fbbz+z+eab9z2SIsDrBb07bdq0cW97JAgBCExsAgjwE9u+lK4Egfvuuy+7X8YG/54df8Def//9xwzqfnKuqK+JgNw3LbfcciVyxaMQgEDdBOymlVFeNKibKfGNLgHa0+janpLXR4B2VB9LYoJAW9rTt2c8lxnjgO2XxCgQ6CyBtrSnpgHSnpu2QLvSn2gn4F26uqrzi1/8opk3b17vz65gXkWAv/rqq7OrP21w3ZfXLdQqjdhBqDLeTdt2B7zyc9ZZZ5k5c+ZkOOW9VevMeWK+nqlDgP/hD39obrrppmCdCLXOYdhV6bz88svZnfD33HNP9r/uZhE3HwcffHDmnt6GVAE+hWe7eiNyAwEIdIEAAnwXrEQeKxHQnTgvvPBC5pLnta99rVl55ZUL43nuuefMqaee2rsDxhfg/RPwW221ldlnn31y4wxNjI4//niz1FJLVSoPL0EAAvUQYCGpHo7EAgERoD1RDyAwOAHa0eAMiQEClkBb2hOCHXVyIhBoS3tqmiXtuWkLtCv9Lgjw119/fSZE2xC7s9slLHf0P//5z3t/0sGFfffdN/vvKgL85Zdfbm699dbsfd9l+jCE2okswIvhVVddZW644YYez9hBrzoEeF0hoKsEbIidFB+GXUO9wIsvvmhmzpyZnY6XOG/DiiuumHlukKAeqreqhwceeKDZeOONzYknnphpBzYsu+yymYcC+267eh9yAwEIdJEAAnwXrUaeowQkpp9yyim9AVh3wGhQLRpAH330UXPOOef04vYFeLlj+sIXvtCLMzYo+4K+NgF8+tOfZhCPWo8HIDBcAiwkDZcvsY8WAdrTaNmb0g6HAO1oOFyJdTQJtKU9IdiNZv2baKVuS3tqmivtuWkLtCv9Lgjw/onlN73pTWbPPfdMAvnb3/7WfP/73w+ujZYV4P/1r3+Zk046qSdw+p5BhyHUTnQB3rftzjvvbHbddddc29YhwPt2X2eddcxHP/rR3DTrsKu8MOgg3MILL5wdlJNYvvTSSwfT1LNnnHFG70Cdf5K9qN76WoASiB24S2pIPAQBCEDg/yeAAE9VmJAE/Eneq1/9anPCCScYCfF54cYbbzQ/+tGPej/7d8BrAqEB/ckn/3PXkyaORx11lJk8eXIwyt///vfm29/+dnDSOiGhUygIdIQAC0kdMRTZ7AQB2lMnzEQmW06AdtRyA5G9ThFoS3tCsOtUtSGzOQTa0p6aNhDtuWkLtCv9LgjwvgfPlDVRS/mb3/ymueuuu3rQ3/Oe95itt946+29fyJw6darR6fq84K+L6mDScccdl4mqCnUItX7aE12A920rpvK2KhuHwhNPPGHOPPPM3t3pVQ6HPf3009nVBFprV4hdsaqrDHQo7tlnn+097997H9vM8YMf/MDcfPPNwXrol1P16LOf/axZsGBBMH+xtHyPEYqkjNeIdvVQ5AYCEGgbAQT4tlmE/NRCwJ/EKVLtljvooIOC8eu0uk63y32NDf6dMfr7NddcY6699treMyussELm1saf6GiHodzZu25sQvHVUlgigQAEShFgIakULh6GQCEB2hMVBAKDE6AdDc6QGCBgCbSlPSHYUScnAoG2tKemWdKem7ZAu9LvggAvAdR3ra3DQx/72MfMYostlgvUF8z14GGHHWbWXXfd7B1fyJQQq5PQa6+99pg45UX0tNNO64m2emDHHXc0u+22W+9ZBPixpvBPrPveWWVbeRWwYrNi2Hzzzc3+++8/JjI9e/rpp5unnnqq91sVAV4vX3zxxebuu+/uxaP18E984hO9zRRu4t/5znfMHXfc0fuTf/VAqC755fQ9MfibN9z0XnrpJXPyySf31uD9DScxAV718Otf/3p24t4G7oNvV79LbiDQZQII8F22HnkvJHDPPfdkA6gbNOHUXTWrrLJK9mcNstrZeckll/RNCvPcy2vXnyaQ7t0ymnQceuihZplllsnifPzxx83555/fJ+ZrgqsT+HaXJ6aDAASaI8BCUnPsSXniEaA9TTybUqLxJ0A7Gn/mpDhxCbSlPSHYTdw6Nkola0t7apo57blpC7Qr/S4I8CIWEtMlhG6//fZm+vTpRmuZ+m+tbz722GPmF7/4RZ8AqTj8tVFfyNQziuPtb3+7eeMb32gWWWSRzFh/+tOfzLe+9a2+dVYJmjqpvdRSS/UMigA/tm7HBHi9ETqxvcYaa5gDDjjALLfccplN//jHP2ZXCTz//PN9iVQV4EOu2pdccsnsLnVt0FCaWg+XZ9mHH364L80qArzPQRHKBf2+++5r1ltvvazeKdx///3Z/fT/+Mc/emmuueaa5vDDD+89ExPg9aLvSVd/Uxv55Cc/yVWy7eqCyQ0EOkcAAb5zJiPDZQj4O/TsuxLCNemQoK4Jnxs0iB955JFm9dVXDyb1y1/+0vz85z8f85smphqwrYsd9wFNSDbddNMyWedZCEBgSARYSBoSWKIdSQK0p5E0O4WumQDtqGagRDfSBNrSnhDsRroaTpjCt6U9NQ2U9ty0BdqVflcEeFHLW7+0RCWY6/RwKGhtVOLjiiuu2Ps5JMC772qdVfG53kDt729729vMTjvt1JcUAvxY8ikCvH9FqhuLvTM9r9VUFeAVn+8WPrVlVhHgFbfGoEsvvXRMMopPh+BCa/p62PXaoP9OEeD1XGiTgTarvPvd704tKs9BAAIQGNtn/dtXH4EEgQlEQNX7sssuywbtlCA3NRqo11prrcLHFeesWbNSojR77LFHtsOUAAEItIMAC0ntsAO5mBgEaE8Tw46UolkCtKNm+ZP6xCLQlvaEYDex6tWolqYt7alp/rTnpi3QrvS7JMCLnNqx1jDLLP/rZLPWRldeeeU++DEBPs9SO+ywQ3ZK3g/K01lnnWXmzJmT/RS6WzxVPLVx+3fAH3PMMdmp8NDv+tv73vc+s8UWWwSz7ucvJF7H8pdSRjfxFAFez+sAmNjpjvcyIc/ja2ocKevhsuNrXvOa3kaMQez6m9/8xvz4xz9OzZ7ZZZddsn9uiNnIfTbkXYBDdcn4eRACEAgQ4AQ81WIkCDzyyCNBNzi28JoMvPnNbzbakenf554HSPfZXH311X136bjPys39XnvtZdZZZ52RYEwhIdAVAiwkdcVS5LMLBGhPXbASeWw7AdpR2y1E/rpEoC3tCcGuS7WGvOYRaEt7atpCtOemLdCu9C+/80Lzt2ceHVqmPrDlUWbpxSbVGr/E2ptuuin7594H7iei0+677rqrmTp1as99t/uML2Rus8025g1veEN2P7jufPeDRNj3vve9Rvd7h4LE6QsvvNDcd9992c9ajz3uuOP63NQ/+OCD2TWfNrzpTW8ye+65Zy6fa665xlx77bXZ76F7vH2vAAcffLDZaKONcvN33nnn9Vyqh8RrP39i8q53vasXn8r4la98xeg5W0a54peYHwoS4E855ZTetaZbbbWV2WeffXLzd+WVVxqJ1KEwbdo0s/vuu2f3wL/44ovZI0pX6aeufYfivf32283ll1/ed8WAfU6u8D/0oQ+ZmTNnGtkir8wxbm662mTw05/+NHOrH9pIojX9KVOmZAfgJk0a23bK1CHFr/qstGwYxGtArQ2ZyCAAgU4SQIDvpNnIdFUCcoOku40WLFjQu49dbmu0q9PeH1M27ueee8787W9/67lt0n3vik//S4AABNpHgIWk9tmEHHWXAO2pu7Yj5+0hQDtqjy3ISfcJtKU9Idh1vy5Rgv+cnFXYcsstRxoH7XmkzT+m8A/N+7O58o//OxQoW66+vdl2rf7Tu3UnpHXRJ5980mgtU2KjxHkJjCnrmEUniefOnZvFK2HXxqm7uKuutdZd7okcn8R1icyyp+5i18YHXauqdWn/RP3rX/968+EPf3hgHEpLLtu18UJu75XuqquuarRJYVhBafz973/P7nu3Qry8NUyePLm3xj+stIkXAhCAQFUCCPBVyfEeBCAAAQh0kgALSZ00G5luKQHaU0sNQ7Y6RYB21ClzkdmWE2hLe0Kwa3lFIXtJBNrSnpIyO8SHaM9DhNvRqJ954R+1n4Jf4jVLmVWXLr4Os2lcZVx5N53XiZ6+NlI8++yzZvnlly8sqn+PurwRHHDAARMdD+WDAAQg0BoCCPCtMQUZgQAEIACB8SDAQtJ4UCaNUSFAexoVS1POYRKgHQ2TLnGPGoG2tCcEu1GreROzvG1pT03TpT03bQHSbwsBBPh2WOKVV14xZ555ZnYa/CMf+Yh53eteF8zYSy+9ZE4++eTeXex6aO+99zbbbrttOwpCLiAAAQiMAAEE+BEwMkWEAAQgAIH/R4CFJGoDBOojQHuqjyUxjS4B2tHo2p6S10+gLe0Jwa5+2xLj+BNoS3sa/5L3p0h7btoCpN8WAgjw7bDERRddZO69995eZnbccUezyy679Llhf+CBB7K7zJ9//vnec4suuqg58cQTcdfeDjOSCwhAYEQIIMCPiKEpJgQgAAEI/IcAC0nUBAjUR4D2VB9LYhpdArSj0bU9Ja+fQFvaE4Jd/bYlxvEn0Jb2NP4l70+R9ty0BUi/LQQQ4NthiSuvvNLMmDGjLzMLLbRQdhe67kSfM2dO5p7eD/vtt5+ZNm1aOwpBLiAAAQiMCAEE+BExNMWEAAQgAIH/EGAhiZoAgfoI0J7qY0lMo0uAdjS6tqfk9RNoS3tCsKvftsQ4/gTa0p7Gv+T9KdKem7YA6beFAAJ8WyxhzBVXXGFmzpyZnKE99tjDbL/99snP8yAEIAABCNRDAAG+Ho7EAgEIQAACHSHAQlJHDEU2O0GA9tQJM5HJlhOgHbXcQGSvUwTa0p4Q7DpVbchsDoG2tKemDUR7btoCpN8WAnJ7LvfnNmy66abmwAMPbEv2Ri4fDz74oLnqqqvMww8/nFv2Nddc0+jk+/LLLz9yfCgwBCAAgTYQQIBvgxXIAwQgAAEIjBsBFpLGDTUJjQAB2tMIGJkiDp0A7WjoiElghAi0pT0h2I1QpZvARW1Le2oaMe25aQuQflsI/Otf/8rE3n//+99ZllZaaSWz1FJLtSV7I5sP3fP+6KOPmrlz52a2kZ0mTZpk1l57bbPsssuOLBcKDgEIQKANBBDg22AF8gABCEAAAuNGgIWkcUNNQiNAgPY0AkamiEMnQDsaOmISGCECbWlPCHYjVOkmcFHb0p6aRkx7btoCpA8BCEAAAhCAAAS6SQABvpt2I9cQgAAEIFCRAAtJFcHxGgQCBGhPVAsIDE6AdjQ4Q2KAgCXQlvaEYEednAgE2tKemmZJe27aAqQPAQhAAAIQgAAEukkAAb6bdiPXEIAABCBQkQALSRXB8RoEEOCpAxAYCgHGpaFgJdIRJdCW9oRgN6IVcIIVuy3tqWmstOemLUD6EIAABCAAAQhAoJsEEOC7aTdyDQEIQAACFQmwkFQRHK9BAAGeOgCBoRBgXBoKViIdUQJtaU8IdiNaASdYsdvSnprGSntu2gKkDwEIQAACEIAABLpJAAG+m3Yj1xCAAAQgUJEAC0kVwfEaBBDgqQMQGAoBxqWhYCXSESXQlvaEYDeiFXCCFbst7alprLTnpi1A+hCAAAQgAAEIQKCbBBDgu2k3cg0BCEAAAhUJsJBUERyvQQABnjoAgaEQYFwaClYiHVECbWlPCHYjWgEnWLHb0p6axkp7btoCpA8BCEAAAhCAAAS6SQABvpt2I9cQgAAEIFCRAAtJFcHxGgQQ4KkDEBgKAcaloWAl0hEl0Jb2hGA3ohVwghW7Le2paay056YtQPoQgAAEIAABCECgmwQQ4LtpN3INAQhAAAIVCbCQVBEcr0EAAZ46AIGhEGBcGgpWIh1RAm1pTwh2I1oBJ1ix29KemsZKe27aAqQPAQhAAAIQgAAEukkAAb6bdiPXEIAABCBQkQALSRXB8RoEEOCpAxAYCgHGpaFgJdIRJdCW9oRgN6IVcI9H6hwAACAASURBVIIVuy3tqWmstOemLUD6EIAABCAAAQhAoJsEEOC7aTdyDQEIQAACFQmwkFQRHK9BAAGeOgCBoRBgXBoKViIdUQJtaU8IdiNaASdYsdvSnprGSntu2gKkDwEIQAACEIAABLpJAAG+m3Yj1xCAAAQgUJEAC0kVwfEaBBDgqQMQGAoBxqWhYCXSESXQlvaEYDeiFXCCFbst7alprLTnpi1A+hCAAAQgAAEIQKCbBBDgu2k3cg0BCEAAAhUJsJBUERyvQQABnjoAgaEQYFwaClYiHVECbWlPCHYjWgEnWLHb0p6axkp7btoCpA8BCEAAAhCAAAS6SQABvpt2I9cQgAAEIFCRAAtJFcHxGgQQ4KkDEBgKAcaloWAl0hEl0Jb2hGA3ohVwghW7Le2paay056YtQPoQgAAEIAABCECgmwQQ4LtpN3INAQhAAAIVCbCQVBEcr0EAAZ46AIGhEGBcGgpWIh1RAm1pTwh2I1oBJ1ix29KemsZKe27aAqQPAQhAAAIQgAAEukkAAb6bdiPXEIAABCBQkQALSRXB8RoEEOCpAxAYCgHGpaFgJdIRJdCW9oRgN6IVcIIVuy3tqWmstOemLUD6EIAABCAAAQhAoJsEEOC7aTdyDQEIQAACFQmwkFQRHK9BAAGeOgCBoRBgXBoKViIdUQJtaU8IdiNaASdYsdvSnprGSntu2gKkDwEIQAACEIAABLpJAAG+m3Yj1xCAAAQgUJEAC0kVwfEaBBDgqQMQGAoBxqWhYCXSESXQlvaEYDeiFXCCFbst7alprLTnpi1A+hCAAAQgAAEIQKCbBBDgu2k3cg0BCEAAAhUJsJBUERyvQQABnjoAgaEQYFwaClYiHVECbWlPCHYjWgEnWLHb0p6axkp7btoCpA8BCEAAAhCAAAS6SQABvpt2I9cQgAAEIFCRAAtJFcHxGgQQ4KkDEBgKAcaloWAl0hEl0Jb2hGA3ohVwghW7Le2paay056YtQPoQgAAEIAABCECgmwQQ4LtpN3INAQhAAAIVCbCQVBEcr0EAAZ46AIGhEGBcGgpWIh1RAm1pTwh2I1oBJ1ix29KemsZKe27aAqQPAQhAAAIQgAAEukkAAb6bdiPXEIAABCBQkQALSRXB8RoEEOCpAxAYCgHGpaFgJdIRJdCW9oRgN6IVcIIVuy3tqWmstOemLUD6EIAABCAAAQhAoJsEEOC7aTdyDQEIQAACFQmwkFQRHK9BAAGeOgCBoRBgXBoKViIdUQJtaU8IdiNaASdYsdvSnprGSntu2gKkXxeBp556yjz44ING//vvf//bLLzwwmbFFVc0a6+9tnnta19bVzJ98bz88svm/vvvN4899ph56aWXst+U1hprrGFWW201s9BCC+Wm+9xzz5l//etfA+Xr1a9+demyKc/K7yqrrGIWWWSR0uk//fTT2Tviu+SSS5Z+f6K/8Pjjj5sHHnjAPP/881lRF1tssYy16qGYDSM888wzZvbs2Wbu3LnmVa96VVavFl98cbPOOuuYtdZaq7AehvKj9xWfrdeqx4p31VVXNRtuuGGlcjz88MMZF9V71TulscIKK2TxLbXUUrVgmT9/ftb2i4Lqv8qidlrGHnrvoYceMgsWLMiiV91fc801s7i6HIbdbzbVz8kmL774YmYv2W7ppZcuZe+QTRXPs88+2/tp0UUXzdr3qAcE+FGvAZQfAhCAwIgRYCFpxAxOcYdKgPY0VLxEPiIEaEcjYmiKOS4E2tKeEOzGxdwkMmQCbWlPQy5mNHracxQRD7ScgET3b3/728YKw6HsSig78MADzTLLLFNLaSTyXXHFFea3v/1tbnwSLXfbbTezww47jHlG75955pnmiSeeGCg/En9OPPFEIyE+Fv7617+aG2+80dx6662ZSPm+973PbLHFFrHX+n4X6/PPPz/7mwTMT3/6050XIEsBKHj45ptvNldeeWXupgrVh80339zss88+SfZKyZcE5+9973vmnnvuyX1cYvfuu+9u3vjGN0ajVL1QGVRP8oRslWObbbYxe+65Z1I5VN9+8IMfFG42WXfddTMuyy23XDSPeQ/885//NCeffHKpTS3aGKH2KbsUbZb59a9/bX72s5+NYaJ3dt11V7PTTjuV3uRQuaA1vTge/WYT/dyf//xnM3PmzGwDyQsvvNCjVaW/c1GrLOedd57RRhIbpk6dat7//vfXZJHuRoMA313bkXMIQAACEKhAgIWkCtB4BQI5BGhPVA0IDE6AdjQ4Q2KAgCXQlvaEYEednAgE2tKemmZJe27aAqQ/CAG140svvTQpCollRx55pFl99dWTns976JVXXjGnn356dtI+JUyZMsV84AMf6BPoJOacffbZRqL4IEEi+PHHH58rhOr06axZs8yMGTOMxFo3VBGk/vKXv5gLL7wwi2bZZZc1xx57LAK8Meayyy7LOKcEcfvUpz418Gnc22+/3VxyySUpSWbPSGxW/c879a26KIFRp4ZTgjZ9fOITn8i8TISCTrgrPp2iTwlqn/vtt18mhlcJVQR4m84SSyyRbdB53eteNybpyy+/PNu0UhS0uWGvvfaqku1G3hmvfnO8+jlB/NOf/mS++93v9jwU+GCr9HduHNps9f3vf78v2s0228wccMABjdiwTYkiwLfJGuQFAhCAAASGToCFpKEjJoERIkB7GiFjU9ShEaAdDQ0tEY8ggba0JwS7Eax8E7DIbWlPTaOlPTdtAdKvSuDRRx8155xzzpjXJTTKtbV+nzdvXt/vEg1POOGEzD13lSBB6aKLLjI6ZekGnTJeb731Mjf0991335iTsjvvvHN2UtaGuoQpiZ9HH310nwiuuCVGXX/99ZnL77xQRZByBXhOwP+HrDj/5Cc/6cMsMVmnuuWiWvXBPYmrB3VFwRFHHFH51PTdd99tLr744jGmlZttXX2gzRYh4Xv99dc3hxxyyJj39Pxpp5025vS46rW8R1j36/6peHlgUHvyRX09d9ZZZ5k5c+aM4aKyi4tOEvtcxO2oo44ykydPLt08BxHgbWL7779/3wYAv49R/nTaXZsUfvOb3/Tauf6ujTDi3/Ywnv3mMPs5l/PVV19trrvuukL0Vfo7G6E2Mp166qlj2gcC/H8IIcC3vdWTPwhAAAIQqJUAC0m14iSyESdAexrxCkDxayFAO6oFI5FAICPQlvaEYEeFnAgE2tKemmZJe27aAqRfhUDIHbDEdYmaEiBtuOOOO8x3vvOdviTe8pa3ZC65q4SQeCV33Dr9au+Clqj41a9+tU8ADQn/EjXtvfEpeZFo+dOf/jQTfG1473vfa97whjf0/lsi5CmnnJJ0ijkmSNm7sl3X3Pfee2+2AUEBAd5k9jvppJP6eGsDyKGHHmp0qlrBunWXYOsGCeESxMsGeWBQmvYucr2v+8gPOuig7L53GySqf/3rXze6k94G2fLwww/PRHU3yKayrfvc3nvvbaZPn97bJKAT7T/84Q/NLbfc0vfu2972tkyUdoNc2P/oRz/q+5vayR577JHd/26D3PbLPb0blDflscglfIiZL8CrvUjMd4Paoer1I488kgm2vgcKv51qY4Vtb/rtuOOO691Xr40VF1xwQRa92v4xxxxjJk2aVNac4/p8E/3mMPo5F9o111xjrr322jEcVY/U12vDh+qc2mPZOmUj9duH/TsC/H9IIMCPazMmMQhAAAIQaJoAC0lNW4D0JxIB2tNEsiZlaYoA7agp8qQ7EQm0pT0h2E3E2jV6ZWpLe2qaPO25aQuQfhUCuu9dJ3Yl7igUCWD+aeGY2/ai/PjuqLfaaqvs7mo/hE4A+2J52XL7wmvo9HHeSU2dzC3rgl7uzbWBYdtttzXbbbdd5mrcFTldF/QSeSVU/v73v8/cqw9yl3dZLkXPSzSWy3xtipD4pnzpzma7WWLQtFTeb3/7271o5HlBHgkk1vpBQrMEZxs23XTTzO152eCL26oHn/nMZ/qEbRun6uEZZ5xhnnzyyV4yvmgoEVqn1W0QJ21kkXAZCrpz3hXh/Y0YYq4NAu7pdgnv22+/fTA+n6HS19UGZcVsX4BPuSJBruXVpt3gupPXPEECrwTc5Zdf3hx88ME9EfeJJ54wZ555ZrbBQmK/xPmqnjXK1oGqzzfVb5bJb0o/Z+NzNwTZvy2zzDKZnVZdddUyyeY+69dP90EE+P/QQICvpaoRCQQgAAEIdIUAC0ldsRT57AKBrranK3+3IMO7x5bVXCt2wTbksTsEutqOukOYnI4Sgba0JwS7Uap1E7esbWlPTROmPTdtAdKvQsC/j7foDmYJZOeee2526jUTCxZaKDuhLBfhZYIvDElklfBpTzr7cT344IPm/PPP7/15ULfj/r3Nvlt7JSQBXifgtTFB5Zw6dWomnq+99trZKVGJiTYUnYBXWeVy+Zlnnuk9L0FTgpM9Eaz4d9llFzNz5sw+cV/eAGSPNgR/Q8Igmy9C5ZEbeG3wsEHC30YbbRQsui8QV70Owd8E4rtN9xP3Rcott9zS7Lvvvr3HfIExb1OJfcFn6gvduvbh9NNP722OiQnh/maVugT4VA8NOtV/0003lWqnyrO8XNgrHrrigr6JfrNsP5DSzylO2eCLX/yieeqpp3pJTJkyJdvUUtcGm5hHEQT4/6BHgC9by3keAhCAAAQ6TYCFpE6bj8y3jEBX2xMLqS2rSCOena62oxE3G8VvKYG2tCfGmZZWELJVikBb2lOpTA/hYdrzEKAS5VAJSHjRqWa5gM4W/xdayHz0ox/NROa84N/TXeU0uu9+Piao+yeBBxF/VWYJ4vYUe574rzS///3vmw022CATy10hynWnLU5FAry/ecDnqju/lVYo6KS8NjhI7Lfp69l3vOMdmav0UNBd4b/+9a97p7hl0z333HPM3eJlK5YveqeKsinp+PaVTU4++eTgSXTFF6q3cltexluA4tCpa52+tnU/dvd47GS4L0Dvt99+Ztq0abkI/Hu9fe8TvuCfIlL6dTO2qSCUuaq2rrJJ47LLLjOzZs3qZcPf1JBSf8b7mab6zTLlTO3nFOdf/vKXbBywIbbRo0w+7LO6vkReQGzQdQu/+tWvet4dUup2lXS79g4CfNcsRn4hAAEIQGAgAiwkDYSPlyHQR6Cr7YmFVCpymwh0tR21iSF5gYAl0Jb2xDhDnZwIBNrSnppmSXtu2gKkX5aAf2I25SSxe1+z0qsinPjC4g477GDe/va352bfFyqrnuxVAvfcc092n7cNVQS/MgK8TtD/+c9/Nrfddpu56667eqeZi2wlUX7DDTfM7qRfZ511xtxFn+dyPeQmXWKaxOmQK/cy9aWqKJuShi/cxjZkKM4yNgjlQaxUD2Qb8daGhhgnuR3XSWG7YUKnhD/4wQ/2orebU+RmXXaXC31tosgLvr38jSXaqPI///M/Wf5eeuklk7LZxXVrr3aiPKy00kopZug9U9XWZd5T2SXKymuADSq/3M+rvG0OTfWbZZiU6ed87xMf+chHzHrrrVcmucJnfYFf7fuwww4zJ554Yq8tVRlHastgiyJCgG+RMcgKBCAAAQgMnwALScNnTAqjQ6Cr7YmF1NGpo10oaVfbURfYksfRI9CW9sQ4M3p1byKWuC3tqWm2tOemLUD6ZQn4wnbKyUdfLK0inPiCjO4Sl4v3ouCeLq4qwIeE/CoC5SDi79/+9jejU7/Wjb9b5p122slssskmZrXVVuvdj63f/Q0LeZ4K/DvNqwqwITuUEVfL1kM/7pRNEb7AWOSFoGx+8p6PuaAvm07sRH3Z+PxT/TpRL0F76aWXLhVVVVunlkf5/NrXvmZmz57dy5f6nk984hNmscUWK5VXPawNEd/61reyTQpVwgc+8IFS6TbVb6aWrUw/J2YnnXSSefHFF7PoJ0+ebI466qjs/2sDiNzSWy8dK6+8cvZ7meBfN6I+SRtddN2IvFzYzSxVxpEy+ejKswjwXbEU+YQABCAAgVoIsJBUC0YigUBGoKvtiYVUKnCbCHS1HbWJIXmBgCXQlvbEOEOdnAgE2tKemmZJe27aAqRfloB/kjPFrbgvslURTnwBPkU8dUXvqgK87w5ep8vlcr9sGESAlyD15S9/2cydO7cvWZXpiCOOMDodGgq+C+cVVljBfPKTn+y5pvc3RigO3Suvf3WEqqJsStpVNnVUqUMpeSl6xj8prFO86667buVoZ86caa644ore+zFPELGE5E5fbvXVrhVWWWUV8/GPf7xvM0csDv1e1dZ33323ESMbQldFKG/nnntu3wYU5fPII4+sfPI9VPdTyqlnrCBc9vqCs846y+i6B4Xx6jdTy1Smn/OvA9l5553NpEmTsnopLw5+kHCuqxVe//rXJ2XnBz/4gbn55pt7z8r1vDYa1TGOJGWgYw8hwHfMYGQXAhCAAAQGI8BC0mD8eBsCLoGuticWUqnHbSLQ1XbUJobkBQKWQFvaE+MMdXIiEGhLe2qaJe25aQuQflkCVYS2OoSTKgJ2HQL8BRdc0LvvXqyqCqhV8m9t4wvprs2KrgDwT6rqvT322MNsv/32WRTf/OY3Mxf3Nsj1uU73u3fXl60f7vNK33UZneItITU9X0xP2dQx3gK8Ly4PWn65sz/ttNN6ImfV0+qWcej6gRTPEiEbhfqF448/vvAaA71z6qmn9u70VrzTp0837373u3tJ6LTz2WefnW0+kfCtPL/pTW8ye+65Z2pVCT433gJ8U/1mKqQy/Zxfr1PT2HHHHc1uu+1W+Lgv7rttpo5xJDWvXXoOAb5L1iKvEIAABCAwMAEWkgZGSAQQ6BHoantiIZVK3CYCXW1HbWJIXiBgCbSlPTHOUCcnAoG2tKemWdKem7ZAu9K/6KYzhpqhd2yyn1l56dUHSqMpIamKgD2oAO+fDh5EoK6SfxlK98B/97vf7dlMAqX+nXPOOb2/6VS+NgZIoPSD73Zdgr3cR//1r3815513Xu/xqq7nJYhKNLPuqG2EckE9f/5887//+7+909VK+5BDDskesSeu7fOLLrqoWX319LrZdgE+JPCq7Ouvv36l9ue7CFckgwrRV111lbnhhht6+ZGrcJ1+r7IBI9WVvE3sT3/6U+YC3roT199VB+WhQe1MQXGeccYZ5plnnumJ76pDu+66q1mwYEEv3zp1Le8O2267bTJbpXvJJZf0pZ/6svIpDxxlXN831W+mlKlsP+de7ZESv/uMBHgJ8aEgTx+f//zns37D1ge5trcu7BHgw7QR4MvWQp6HAAQgAIFOE2AhqdPmI/MtI9DV9sRCassq0ohnp6vtaMTNRvFbSqAt7YlxpqUVhGyVItCW9lQq00N4mPY8BKgdjvLknx1h/jb/0aGV4ITdzkWAnzQpma8Euttvv733fIrb+7zIqwjwEsbket66dZb4qDuQF1lkkUw8dPNm3TSH0vdPum+00UbmySefNIrfBrmRlrBZNkhoPuWUU4Kup8vEJTFTp+VVxpTQZgFeYvmXvvSlvisDpkyZYj74wQ+mFC34jO+WWy7MdVe7NjpUCfJ8oHphQ9UNGPZ9XxxVfBtssMEYMV/C98MPP9x36t3G4dfhe++911x00UVJxStbf5IirfGhNgvwZfs5vy+zmFTHd99992wzhMLs2bPNN77xjb5NDmrfn/nMZ7L73P1w9dVXm+uuu673Z3+DCQJ8uEIiwNfYUIkKAhCAAATaT4CFpPbbiBx2h0BX2xMLqd2pY6OQ0662o1GwDWXsHoG2tCfGme7VHXI8lkBb2lPTtqE9N22BdqWPAJ9vjyoC9iAn4H133xL4TjjhhMqCZ5X833jjjeZHP/pRD4rrHtx3L1/k3lzClURy/5S6jXgQ1+i+KFa1RZXNQ1sFeInvX/va1zLx0Qad7lfd0caJKuHXv/61+elPf9p7VeL2EUccYdZYY40q0ZmHHnrInH/++X1eCIo2cKQkMmg92GWXXYz+uaGsAP/Zz3620un9lPIN+kxbBfgq/VxIgN9nn33MVlttNQaTNuh84Qtf6Ot7QnXNP4Uf2mCCAB+uhQjwg7ZO3ocABCAAgU4RYCGpU+Yisy0n0NX2xEJqyyvWiGWvq+1oxMxEcTtCoC3tiXGmIxWGbBYSaEt7atpMtOemLdCu9BHg8+1RRcAeRIC/8sorzYwZM3oZGlSgrJJ/Jf7ggw+aCy+80MjNvHXfbjNl72J+/etfbw466KDC0+N59zZLzHXdPJdtEZyA7yd22WWXmVmzZvX+OKhYrrHy0ksv7UukyI13zH7yfKDT+dargp6XW/z/83/+T/AKg1h89veqAvwyyyxjDj74YLPqqquOSUp5fOyxx8ZcVxDKkwTb5ZdfPjW74/5cWwX4Kv2c35dtttlm5oADDshl6l+j4W+20aaVs846y8yZM6cXR+i6BgT4MGIE+HFvziQIAQhAAAJNEmAhqUn6pD3RCHS1PbGQOtFqYrfL09V21G3q5H6iEmhLe2Kcmag1bLTK1Zb21DR12nPTFmhX+gjw+faoImBXFeB9oUduk3WCefHFF69cYark3yYmIVIiVcjduO5yX2WVVZLy5bui10tVXc/bBJWvBx54wOhEvh8kzrv314ujxFYF/w54eRhYa621ksqhh9p4Av6aa64x1157bV8Z9t9/f7P55psnl8t90C+jfps+fbp597vfXSm+0GlkuQs/+uijk13/5yUcckGvcmsDghu0oeSpp57q/WnjjTfONo+Md1D906YUdyNCmTxsuummpU7bt1GAr9rP+f3qJz/5SbPiiivm4tO1A5/73OfMggULsmd8Af766683itOGPEHfz++WW25p9t133zJmm5DPIsBPSLNSKAhAAAIQyCPAQhJ1AwL1Eehqe2Ihtb46QEyDE+hqOxq85MQAgfoJtKU9Mc7Ub1tiHH8CbWlP41/y/hRpz01boF3pd0GA908r6uTppz/96UIxqo6Ti7476pT72KsK8L4gNIjoaWvYIAJ8XbX0hz/8obnpppv6ottrr73MG9/4xrqS6ItHorzudZcAp1DWzXxRpiQmn3rqqb24Y6dwFdd9991nLrjggl60KXUoFczMmTPNFVdc0ff4u971LrPNNtukRtH3nE4D61Swu1Fh6tSpRtcQVAmygVyBP/PMM73XZY9PfepTla9VcPPht/E8W8+bN8+cdtppfeU67LDDzLrrrlulWJXfGcRzgzYVHHPMMWa55ZZLTr+pfrMog1X7Obcve9WrXpWxmDRpUm5SKvvZZ59ttFlIwd3QpPpw+umn9zZCiO2RRx5pllpqqb7NEXrn2WefNeeee27v7/IKcuCBB2bu7fX70ksvPZAXh2RjtuxBBPiWGYTsQAACEIDAcAmwkDRcvsQ+WgS62p5YSB2tetr20na1HbWdK/kbTQJtaU+MM6NZ/yZaqdvSnprmSntu2gLtSv/knx1u/jb/saFl6oTdzjUrL736QPH7YkqKqOqLiSliqZ9J/zRwysniiy++ODvlqpAqmr3yyivmpJNO6p3WTH0vBrVpAf7RRx8155xzzphsSrg67rjjMsGr7lDl1G9qHqqchvVF8roE+LvuusvIu4AbQneap5Zt/vz5mUhtNy7oPYmNhx56aKlT1za9kItv3Usvuw/i1cEtT8jWxx9/fPBk/SWXXGJuv/323us6Pa1T+BJzxytUdZlfpi9xy9JUv5nHc5B+zt/YdMQRR5g11lgj13R+2W2fKtFeG2Luv//+gc1eVz89cEYaiAABvgHoJAkBCEAAAs0RYCGpOfakPPEIdLU9sZA68epil0vU1XbUZebkfeISaEt7YpyZuHVslErWlvbUNHPac9MWaFf6XTwBL9FMQluRgOufXq9yotyPY6uttjL77LNPoejj3iuckk9F5t9XrPux/bvXq9SaJgV4iW06Le6efnbLsOaaa5rDDz+89tOjwxTg/RPwKRtBfA8AOj0rV+KDhIceesicd955fVFst9125p3vfGelaMVMtnrhhRd670+ePNl8/OMfryRQS/z82te+ZmbPnt2LT5sudGpZzOoKZWwd2mBQ12aI1PIov6ecckp2erpsqLJpxd8EkdIf1dFv5pVtkH7O78ve8573mK233rqwL3ZPwMtrijZ/iKN/93tZW9jnJcAfe+yxhSfxq8bd9vcQ4NtuIfIHAQhAAAK1EmAhqVacRDbiBLranlhIHfGK27Lid7UdtQwj2YFARqAt7Ylxhgo5EQi0pT01zZL23LQF2pX+bY/cONQMrbbMWgOfgFcGv/e975lbbrmll1e5xZZ77LzgCzb77befmTZtWqmySrSTC217Z3NMcPUF2hRX+RLJvvjFL/buqJao89GPftSsvfbapfIaerhJAf7KK680M2bM6GVriSWWyDi6Iu/ee+9ttt1224HL6UZQRpQtm7BsdcYZZ5gnn3wye1WCpkQ9uaEOBV8ArUOwU9pf+tKX+lxlV/HuYPOrjRJyx+3ekT6om/jLLrvMzJo1q4dEnCTmS9SvM5S1td8eFltsMXPCCSfU4g6/znLVGVcT/WZeWxikn/M3BsQ2Kfmn7dUX/3/snQm0FcXVtjfzPIpMgoBxYJIgICjqjxJFlGBAEURBMcgSEEwIrECc+EBBA0RQEQLCl6gBBQU1aAQFFRUBIQY/JYIyBWQQEGSQefjXbuzOOX3PUF2nqk9X9VtruaL3VlfVfvbe1Tf1dlXxR1sci4nCfC6sVeRzLv3n81kI8Pmkj75BAARAAARCJ4CFpNCRo0OLCZiaT1hItTgoDTTN1DwyEDWGHAMCUcknvGdiEGwxMDEq+ZRv1MjnfHsA/csQ4GPd+Xh3t1x00UXUu3fvlE2x8Mk7ellA5yJ7VLBfcOV2Bg0alFZI/Pzzz2nGjBnemESEUb+wpPJo7HwJ8P6j55kbH/f9ww8/ODuj3SKzqzdb7AQVZbO15/+9X9Ds2LEjXXXVVSmb2bdvn3Ose+IHHLwLnO2WKfyBB38QkriD+sILL3TyG+GEHQAAIABJREFUgBkHLRzffL/1li1bvEf5mHgWKlmclikLFiygRYsWeY+q/KDEP56gvk51BHz79u2pbdu2MqYa8Uw+5s1UYHKd5/wfN3FcDRkyhHi+TFX8c7H/RIfEqxbSOZL74Dvg+cMBt37Dhg3prrvu8nK6aNGiRsSB6kFCgFdNFO2BAAiAAAhEmgAWkiLtHgzOMAKm5hMWUg0LNMuHa2oeWe4WmGcogajkE94zhgYQhp1EICr5lG+3IJ/z7QH0L0Mg1fHN6e5kZwGQhUC3pBO1WVThu+KLFStG1apVSzksv6BYpUoVR0z2i6ipjvG+++67qUGDBmnN9d9TzBVF7pkX5ZcPAT7V0fPu8f9s79SpU2n9+vWeCaqPoveLrNlOLRBl6dbbtGkTTZo0yXuM4+D3v/99gWOo2dY///nPtHHjRq/ulVdeSTfddFOBLkXikOuw+J54pD/fgc3H+MvcY87j4zvkWaB1C4vv/IEA7xaWKf777lnA/PWvf038sYyOElSA5zEsXryYOC/cwv57+OGHiU9osLHomDeZ0/bt24lzvUaNGlnjT9U85//4Jd1JDak+VJG9bsAfYyIfVdkYR36bIMDHwcuwEQRAAARAwCOAhSQEAwioI2BqPmEhVV0MoKXcCZiaR7lbjhZAQD2BqOQT3jPqfYsWwycQlXwK3/LkHpHP+fYA+pcl4BdgWOBjQbN169bODmAWevjo848//jipi1RHne/du9c5Ttzd2chHvvft27eAmOTfxcwNswh/7733UoUKFZx+tm3b5oiyiTuTRY639u8Ud+8pVrWrMh8CvP/oeRZ1hw8f7h3znYqnyqPoWXzje7bdXefsB+5fdte5P1b9pyvw77nte+65h372s5851XkMf/3rX4nvaneLewpA1apVk5oUiUMWOvnYbP5YxC0sug8cOND5eITHlK1wvcqVK3vVXnvtNVq6dGnSY/zxB38Qcfz48WzNOb9nW9yd919++aUj6CcWzstrrrmGWMQUKWeddVag4+BlBHj/0eQ8LvcDEZExmlhH5bzJ/J588knauXOng4Lzm69hKFWqVFo0qua5VHMHz8H8oVPNmjWd/r/55hv6y1/+4s3r/DORuTjd4CHApyYDAd7EmQBjBgEQAAEQkCaAhSRpdHgQBAoQMDWfsJCKYI4SAVPzKEoMMRYQcAlEJZ/wnkFM2kAgKvmUb5bI53x7AP3LEki1m5PbYsG6UqVKzt3cfjEy3e53/9HMme7zXbhwIb3zzjsFhs07MFnA52OK/aVnz5508cUXZzR1+vTpxEczu0X1cdhhC/B+oY3t6tGjBzVp0iSJQ6pdyCzilStXTjY0vOfY/ywGc6ywWMgCXf369XNuN7GBdevWOTv5/YV3UbMgyaK6v6QTeUXi0H98t4wxiR8i+D9SkGkv8VoHZj5u3DjatWuXTFPeM126dKGWLVsKtyEjwHPjy5cvpzlz5nj9yF5RITzQPFdUOW+mEsG7d+9Ol1xySVorVc5z/HfcrFmzCvTF7wD2Y6qPR7KdRJLJPRDgU9OBAJ/npEb3IAACIAAC4RLAQlK4vNGb3QRMzScspNodl6ZZZ2oemcYZ440HgajkE94z8Yg3262MSj7lmzPyOd8eQP+5EGCRb/z48Uk7HNO1xzvK+XjwVPdZiwifie3Onj2bVq5cKTT0TPeCuw2wHSxauh8M8C7qRx55JONOUqHOEyqFKcCnOnq+Xr16zqkC/vvJ2Wa+V3nPnj3eaPk49QEDBkjdZR6Ui4r66YTAVG03atSI7rzzzpS2icRhOsE/iB2cCw899JBzwkOqu9CDtMV1/QI852TiDv2g7XH9oMeE++8FZxv5/vpspx2kOsXgggsuoD59+sgM24hnVM2bQQV4HfPcqlWraObMmVm5c4xy3nH+yRYI8KnJQYCXjSg8BwIgAAIgYCQBLCQZ6TYMOqIETM0nLKRGNKBiOixT8yim7oLZEScQlXzCeybigYLhCRGISj4JDVZjJeSzRrhoOhQChw4dojfeeINYiEl1/DYft83HX99www1p7yfev38/jRkzxjs2nu+p5vuq/WJxokHc3/z585OE48Tf833InTp1IhaesxX/PfXp7gfP1k6m3/t3movsypft77PPPqOXX37Zezzd3ehuBd4t/8wzz3j+Y+58nzkfgW5K4XuweSf15s2bUw65fPnydN111zlHnKcrInG4fv16mjJlSk5Y+LSGYcOGKRPgWcjn++L55AnOwYkTJ9KWLVtyGmOq0xIyNejf2c1XQwwZMiTrneTcpv9UAbaHxXsVpzDkBEHjwyrmTfb15MmTadOmTc5IM33kxL/XNc/xKRMzZsxIm3t86kW3bt2oTJkyORH1C/AtWrSgrl275tSmDQ9DgLfBi7ABBEAABEBAmAAWkoRRoSIIZCVgaj5hITWra1EhRAKm5lGIiNAVCAgTiEo+4T0j7DJUjDCBqORTvhEhn/PtAfSvigCLQXwXMe/K5H9n0ZfvuWZRMJOQ7vbPz7CQw8+597mLjI133n733Xfecce8w75atWopd9qLtIc6ZhM4duyYEw8scHLh47A5HlicFCmycSjSNuqAgJ9ArvMmt+eeXiE61+ryAn/AwicvsE0nT56k4sWLU61atTAX6wL+U7sQ4DUDRvMgAAIgAALRIoCFpGj5A6Mxm4Cp+YSFVLPjzrbRm5pHtvkB9thBICr5hPeMHfEUdyuikk/59gPyOd8eQP8gAAIgAAIgAAIgYCYBCPBm+g2jBgEQAAEQkCSAhSRJcHgMBFIQMDWfsJCKcI4SAVPzKEoMMRYQcAlEJZ/wnkFM2kAgKvmUb5b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vJl+w6hBAARAAAQkCWAhSRIcHgMBCPCIARDQQgDvJS1Y0WhMCUQlnyDYxTQALTM7KvmUb6zI53x7AP2DAAiAAAiAAAiAgJkEIMCb6TeMGgRAAARAQJIAFpIkweExEIAAjxgAAS0E8F7SghWNxpRAVPIJgl1MA9Ays6OST/nGinzOtwfQPwiAAAiAAAiAAAiYSQACfEC/nThxgvbt20f79++nAwcO0LFjx6hcuXJ08OBBKlq0KJUqVYrKly9PFStWpJIlSwZsHdVBAARAAAR0E8BCkm7CaD9OBEzNJyykxilKo2+rqXkUfbIYYRwJRCWf8J6JY/TZZ3NU8infZJHP+fYA+gcBEAABEAABEAABMwlAgM/iNxbbv/zyS1q+fDnx//nYsWOHsKdZiG/atCldfvnlzv9WrVpV+FlUBAEQAAEQ0EMAC0l6uKLVeBIwNZ+wkBrPeI2q1abmUVR5YlzxJqA7nxb/+4gDuE3DzB/b4z0T7zi0xXrd+WQKJ+SzKZ7COEEABEAABEAABEAgWgQgwKfwx9GjR2nx4sX0yiuv0IYNG5R5rEqVKtStWze69tprnV3yKCAAAiAAAuETwEJS+MzRo70ETM0nLKTaG5MmWmZqHpnIGmO2n4DufBJ9f4jWs98jsNBkArrzyRQ2yGdTPIVxggAIgAAIgAAIgEC0CECAT/AHHy8/d+5cmjZtGp08eVKrp26++Wbq0aMHVahQQWs/aBwEQAAEQCCZABaSEBEgoI6AqfmEhVR1MYCWcidgah7lbjlaAAH1BHTnk+j7Q7SeegJoEQTUEdCdT+pGqrcl5LNevmgdBEAABEAABEAABGwlAAH+J8/yjvcnnnjCudNdpJQuXZp4R3uZMmW86keOHKFDhw7Rd999J9IEFS5cmPr27UssxhcqVEjoGVQCARAAARDIjQAWknLjh6dBIJGAqfmEhVTEcZQImJpHUWKIsYCAS0B3Pom+P0TrwXMgEGUCuvMpyrYnjg35bIqnME4QAAEQAAEQAAEQiBaB2AvwP/zwAz366KO0atWqtJ656KKLqHXr1tSoUSOqXbs2VaxYkYoWLZrRkz/++CPt3LmT1qxZQ8uWLaOlS5em3VVfrVo1R/w/99xzoxUdGA0IgAAIWEgAC0kWOhUm5Y2AqfmEhdS8hQw6TkHA1DyCM0EgigR055Po+0O0XhQZYkwg4BLQnU+mkEY+m+IpjBMEQAAEQAAEQAAEokUg1gL82rVraeDAgSmF8QYNGlD37t2pWbNmVKpUqZy9dvr0aVq/fj0tWLCA3nzzzZQ77R955BFq06ZNzn2hARAAARAAgfQEsJCE6AABdQRMzScspKqLAbSUOwFT8yh3y9ECCKgnoDufRN8fovXUE0CLIKCOgO58UjdSvS0hn/XyResgAAIgAAIgAAIgYCuB2ArwLL7379+/gF+vu+466tmzJ51zzjnafM5i/KeffkqPPfaYc2R9Ynn44Yfp6quv1tY3GgYBEACBuBPAQlLcIwD2qyRgaj5hIVVlFKCtXAmYmke52o3n9RI4+M9bnA7KNp+jt6OIta47n0TfH6L1IoYPwwGBJAK688kU3MhnUzyFcYIACIAACIAACIBAtAjEUoDfs2cP3XHHHUm70Js0aUJDhw6l6tWrh+YhFuL/8pe/0IwZM7w++V74Z555hurXrx/aONARCIAACMSJABaS4uRt2KqbgKn5hIVU3ZGB9oMQMDWPgtiIuuET2P9Rc6fT8lf9M/zO89ij7nwSfX+I1ssjKnQNAlkJ6M6nrAOISAXkc0QcgWGAAAiAAAiAAAiAgGEEYifAs+jdt29fWrduneeqfv36UZcuXfLmupUrVzriv1uKFy9Os2fPpnLlyuVtTOgYBEAABGwlgIUkWz0Lu/JBwNR8wkJqPqIFfaYjYGoewaPRJgAB/swHCKqL6PtDtJ7q8aE9EFBJAO+nMzSRzyqjCm2BAAiAAAiAAAiAQHwIxE6A37BhA/Xp08fzcFTuXecPAvhI/JMnTzpjGzt2rHP/PAoIgAAIgIBaAlhIUssTrcWbgKn5hIXUeMdt1Kw3NY+ixhHjSSYAAR4CPHICBHIlgPfTGYL4uzHXSMLzIAACIAACIAACIBBPArET4NnNJ06coP/7v/8jPu69adOmkfH85s2baePGjdSyZUsqVapUZMaFgYAACICATQSwkGSTN2FLvgmYmk9YSM135KD/RAKm5hG8GG0CEOAhwEc7QjE6Ewjg/QQB3oQ4xRhBAARAAARAAARAIKoEYinAR9UZGBcIgAAIgIB+AlhI0s8YPcSHgKn5BAE+PjFqgqWm5pEJbOM8RgjwEODjHP+wXQ0BvJ8gwKuJJLQCAuERWLZsGX333XdUqFAhKlasGLVr146KFCkS3gDQEwiAAAiAAAgkEIAAj3AAARAAARCIFQEsJMXK3TBWMwFT8wkCvObAQPOBCJiaR4GMROXQCUCAhwAfetChQ+sI4P0EAd66oIZBDoH9+/fTpk2baOfOnXT69Gk6fvy4cxJr7dq16bzzznNOjDWxsC18pevu3bud4bMIP3ToUKpcubK0OUePHqUlS5YQ/2/jxo0dRiggAAIgAAIgIEogtgI8v5S3bt3qfAXHL+SwCv9RU6tWrVD7DMs29AMCIAACJhDAQpIJXsIYTSFgaj5BgDclwuIxTlPzKB7eMddKCPAQ4M2NXow8KgTwfjrjCfzdGJWIxDhyJfDVV1/RvHnzPIE6VXu8Rv7//t//oxtuuME4IZ7X+idMmEDbt293TGNbhg0bRpUqVZJCx+2NGzeOdu3a5bU3aNAgql69ulR7eAgEQAAEQCB+BGIrwK9du5b69++fF4+PHj2aWrVqlZe+0SkIgAAIxJ0AFpLiHgGwXyUBU/MJC6kqowBt5UrA1DzK1W48r5cABHgI8HojDK3HgQDeT2e8jL8b4xDtdtt45MgRmjJlirMRTbQUL16c+vTpQ3Xq1BF9JO/1VAvwJ06coEcffZQOHz7s2dalSxdq2bJl3m3FAEAABEAABMwgAAE+D36CAJ8H6OgSBEAABH4igIUkhAIIqCNgaj5hIVVdDKCl3AmYmke5W44WdBKAAA8BXmd8oe14EMD76Yyf8XdjPOLdVitPnTpFo0aNogMHDhQwsXTp0lSxYkVHYN67d2+B3/MO8gEDBhhz7LpqAZ7ZjRgxIkmA548SLrjgAlvDBXaBAAiAAAgoJgABXjFQkeYgwItQQh0QAAEQ0EMAC0l6uKLVeBIwNZ+wkBrPeI2q1abmUVR5YlxnCECAhwCPXACBXAng/XSGIP5uzDWS7Hv+2PZX6eS+lUoNK1SiBpWocy8VKlxSabszZ86kVatWJbXJR6h3796datSo4f2cd8m/99579MEHHyTVLVu2LD344IPOFa5RL6oFeLZ306ZNzrH9fAf8xRdfTO3atcO1slEPBIwPBEAABCJEILYC/ObNm+mee+6hkiXV/mGTzbf8VeH48eOpcePG2ari9yAAAiAAAhoIYCFJA1Q0GVsCpuYTFlJjG7KRNNzUPIokTAzKIwABHgI80gEEciWA99MZgvi7MddIsuv5o1v+l45uelaLUUUrtqTSF09W1va6deto6tSpSe1deumldOutt6bt49tvv6VnnnmGWMx2S/v27alt27bKxqWrIR0CvK6xol0QAAEQAIF4EIitAB8P98JKEAABEAABPwEsJCEmQEAdAVPzCQup6mIALeVOwNQ8yt1ytKCTAAR4CPA64wttx4MA3k9n/Iy/G+MR76JWHlzRkU4d2SZaPXC9ss3nUOHSdQM/53+AxWjeALZjxw7vVw0bNqRevXplbXvBggW0aNEirx4fUz9s2DAqXLhw1mfzWQECfD7po28QAAEQAIFUBCDAIy5AAARAAARiRQALSbFyN4zVTMDUfMJCqubAQPOBCJiaR4GMROXQCUCAhwAfetChQ+sI4P10xqX4u9G60M7JoIMrb6FThzfl1Eamh1UJ8Lt27aJx48Z5O9lZPH/ggQeofPnyWcf+448/OvfGnzhxwqnLz/Ix9OXKlUv57LZt22j58uW0du1a7655frZChQrEoj/vnhfp1218586d9OGHH9I333xDBw8edH7M4nqlSpWoZcuWdOWVV6Y8Ej+VAM/j5rvu+YOCTz/91BlfsWLFHNuqVKlCv/jFL6hZs2ZpmSxdupT4FN2iRYs6/3To0MH5X7fs27eP3nnnHYfR8ePHqXXr1nTuuec6R9fPnz+ftmzZ4oyd+ytRooTD48Ybb3TYiBRmyu3zyQR8DQC3w/bwybrcDp/sO3fuXOdYfP4d/7xRo0YiTaMOCIAACIBACAQgwIcAGV2AAAiAAAhEhwAWkqLjC4zEfAKm5hMWUs2PPZssMDWPbPKBjbZAgIcAb2Ncw6ZwCeD9dIY3/m4MN+6i3pspAvySJUvojTfe8HBecMEF1KdPHyG8LBizeM8ivlv4WW4jsRw6dIiee+452rp1a9Z2WYTno+wzFb5n/fnnnyc+Oj9TYbH59ttvp5///OdJ1fwCPAvWnTp1cji4HxOkardGjRrUr1+/AtfU+jlwv0OHDqXKlSt7zbBAPn36dO+/b7vtNtq4caPzQUK6wu106dKF+DqAdIX7Zhb//ve/M7bTsWNH+sc//uHZx+L7XXfdldUfqAACIAACIBAOAQjw4XBGLyAAAiAAAhEhgIWkiDgCw7CCgKn5hIVUK8LPGiNMzSNrHGCpIRDgIcBbGtowK0QCeD+dgY2/G0MMOgO6MkGAZ/F2ypQptGHDBo8o3/ueSfD1o+f85x3oXE6ePEk33HBDkvDMu+Qff/xxOnbsmLDXeOf6TTfdlLI+C+TcHu9QFy3+u+kTBXjepZ5JdPf3UbduXerfv3/Sj0WOtOePBaZOnSo6ZK8ei/ADBgyg2rVrF3iW+504caKzez5o4Y8S7rjjjqCPoT4IgAAIgIAmAhDgNYFN1Sx/GbhmzRqqX7++c1wMCgiAAAiAQPgEsJAUPnP0aC8BU/MJC6n2xqSJlpmaRyayjtOYIcBDgI9TvMNWPQTwfjrDFX836okvU1s1RYBPvP+dxd4hQ4bQ2WefrQS7X5h2G2WBn//hNW/eBe7fec7jGDx4MFWtWrXAOHi39+rVq5N+Xq9ePbrmmmuobNmytH79euK76RNFdW5v0KBBVL16dee5dOPi3/GYrrrqKjrnnHPoP//5D33wwQfOhwVu8beVqj2uM2zYMOcofLdkEuB5NzoL4vwcH2Wf+EEEP5/uVILXX3+dPvnkkyQWfMT9ddddR7Vq1XKE+WXLltH+/fsLcIQAryTE0QgIgAAIKCMAAT4ASr6D5rPPPnPufjly5Ijwk/z1Hr9k+f4XLiNHjqQrrrhC+HlUBAEQAAEQUEcAC0nqWKIlEDA1n7CQitiNEgFT8yhKDDGWggQgwEOAR16AQK4E8H46QxB/N+YaSXY9b4oAP2HCBNq+fbsDP5VwnItXeH170qRJXhMsDv/2t7/1hHD3F6dOnaInn3ySeD3dLal2wacSsTt37kyXX3550jBZfJ88eXLSznDeQc47ydnGdAI8i/i8gz+x8Lo+f6Swd+9e78dt2rRx7nh3i+wOeP5g4L777qOzzjorqU8W4V977TXvZ3xE/sMPP5y0SY9PFhg1alTShwZ8RP7AgQOT7p7nRt59913nn8QCAT6XyMazIAACIKCeAAR4Aab8wv3Tn/5Eb7/9tkDt7FVGjx5NrVq1yl4RNUAABEAABJQTwEKScqRoMMYETM0nLKTGOGgjaLqpeRRBlBhSAgEI8BDgkRAgkCsBvJ/OEMTfjblGkl3PQ4An8t97fu2111K7du1SOtov1qcSiPm4fN7h7pZM7bFw/thjj3lH37OIPXz4cOf+9lQCfIsWLahr164px8Y77nnnvVv8Y5MR4PljBL4nPnGXvNs+tzd27FjavXu386NUd8ovWbLEOTnALSzmP/DAAwXEd/f3s2fPppUrV6a1wa7sgzUgAAIgYB4BCPBZfMZf1/3617+mrVu3KvMuBHhlKNEQCIAACAQmgIWkwMjwAAikJWBqPmEhFUEdJQKm5lGUGGIsBQlAgIcAj7wAgVwJ4P10hiD+bsw1kux6HgL8mTvhd+zY4YjCx48fpypVqjgCeKrCgjmfBOseHe8XuVMJ6iNGjKDixYunDZxXX32VPv30U+f3iSJ2KsH8wQcfpPLly6dsy7/bXIUAn20H+rx58+ijjz7yxp54pD2PP/HqAK7UqVMnat26dVoWIh842JWBsAYEQAAEzCIAAT6Lv5599lmaO3euUq9CgFeKE42BAAiAQCACWEgKhAuVQSAjAVPzCQupCOwoETA1j6LEEGMpSAACPAR45AUI5EoA76czBPF3Y66RZNfzEODT+5OFeffKVt6ZzuL4vn37HFHZvW/dL1D7j59v2LAh9erVK2PQ8B3oa9ascT4A4D74bnfuT2THemLD2T4OEGnPP/5sAvxbb71FixcvdobhvxrA3x/bxB8Q8C74dCVo/3ZlI6wBARAAgegTgACfwUfff/899ejRwzvWxq3Kx+pcfPHF9MMPP9D06dO9Frp16+bcd8MvTP6Hj4zh++Ldwl/vvfjii86XgSggAAIgAAL5IYCFpPxwR692EjA1n7CQamc8mmqVqXlkKu+4jBsCPAT4uMQ67NRHAO+nM2zxd6O+GDOxZQjwyV7jne3Lly+nZcuW0XfffZfVpdkE+ObNmxOvr8sUEcE8sd2oCfD+8VSsWJF4hzwfa5+uQICXiRQ8AwIgAALhEYAAn4H1rFmzaOrUqV6NatWq0VNPPUVnn3228zM+Zufmm2+mQ4cOUbFixWjOnDlUpkwZrz6/+PneF/f/tPAvHn/8cWrZsmV4HkZPIAACIAACSQSwkISAAAF1BEzNJyykqosBtJQ7AVPzKHfL0YJOAhDgIcDrjC+0HQ8CeD+d8TP+boxHvItaCQH+DCle8164cKHzD/+7aMkmwHfv3p0uueQS0eaS6tkgwCfebw8BXioM8BAIgAAIRIoABPgM7kgU4PlIZOfXAAAgAElEQVRrs2nTplGdOnW8Jw4fPkxdu3Z1BHg+Fubll1+mypUrJ7XIX6/deuutTh0u/PKcMWNG2rtxIhUdGAwIgAAIWEgAC0kWOhUm5Y2AqfmEhdS8hQw6TkHA1DyCM6NNAAI8BPhoRyhGZwIBvJ/OeAl/N5oQreGN0RQBPvEucT7qfPDgwVS1alVloF555RVasWJFgfb4WHjeuObe4c5r5zt37vTqZRPgb7/9dmratKnUOE0X4Hmj34gRI7yTeFlrGDlypLPpL13BDnipUMFDIAACIBAaAQjwaVDzS5vvWeFjdLjUqFGDXnjhhaRjX0QEeH72zTffdO67cQvugA8tvtERCIAACBQggIUkBAUIqCNgaj5hIVVdDKCl3AmYmke5W44WdBKAAA8BXmd8oe14EMD76Yyf8XdjPOJd1EoTBHi2Zd68efTRRx95ZnXq1Ilat24taiZ9/PHHtHr1akdI581lfAIsnwzLhQX1P/3pT0k73xs3bkzXXXeds36eWFhUHj58OPFR9VyyCfDt27entm3bCo8zsaLpAvyPP/5Io0aN8lhhB7xUGOAhEAABEIgUAQjwadzBL+1BgwbRF1984dT41a9+Rffff39SbRbgeXc7/2+6HfD8AN8Vz3fJcz0uPXv2pF69ekUqEDAYEAABEIgLASwkxcXTsDMMAqbmExZSw4gO9CFKwNQ8ErUP9fJDAAI8BPj8RB56tYkA3k9nvIm/G22K6txtMUWAf+utt2jx4sWewbVr16YBAwYQ74bPVnhNfOzYsbR7926vat++fem8885z/tsv7rPwzv+kKn5ROZsA7/99trEm/t50AZ7Hn3hyQdmyZZ3Ngaw5pCvYAR8kQlAXBEAABMInAAE+DXO/AF+/fn2aOHFi0h8qicfL88vwr3/9K9WsWbNAiyzA33LLLd7PO3fu7PzRgwICIAACIBA+ASwkhc8cPdpLwNR8wkKqvTFpomWm5pGJrOM0ZgjwEODjFO+wVQ8BvJ/OcMXfjXriy9RWTRHg9+7dS2PGjKGTJ086qFl4Hzp0aIGrU1P5Yd++ffTEE094z/Ka98MPP0ylS5d2dr0nisR8ZSuLxOXKlUvpUl4752PU0+2Al9n1vX79evr888+Jj7vnwrvmeae+DQL8uHHjaNeuXZ7P+vXrR3Xr1k2bLsxiypQp3u9z+YDB1JzEuEEABEAgygQgwGfwzosvvuiI6lz4RT537lwqVaqU9wS/2IcMGUKrVq1yfsaiOovr/pK4U55/BwE+yimBsYEACNhOAAtJtnsY9oVJwNR8wkJqmFGCvrIRMDWPstmF3+eXAAR4CPD5jUD0bgMBvJ/OeBF/N9oQzepsMEWA5zVrFmY3bNjgGS+6C/61116jpUuXes9Vr17dOSWWRfxUAvwDDzxA5cuXTwnZv0O7efPm1K1bN68uC/OPPvqod2os93Hvvfd6u+1TNcpXxH755ZfOrxI/LDBdgGd7+BrbDz/80DO7UaNGdNddd6UNYL46d86cOd7vIcCry3W0BAIgAAIqCECAz0CRX3gjRozwavTu3Ztuv/1277/9u+Tr1KlDzz33XIGjYd5//3167LHHvOf43p2BAweq8B/aAAEQAAEQCEgAC0kBgaE6CGQgYGo+YSEVYR0lAqbmUZQYYiwFCUCAhwCPvACBXAng/XSGIP5uzDWS7HreFAGeqW/atIkmTZqU5ICLLrqI7r77buKd66kKbzKbOXNm0q94Lbxp06bOz3gtnE+I3bJli1cn3RH0vJObd8u7u9/5gVT3mi9ZsoTeeOMNrz0+ev33v/89lSxZssAQ165dS9OnT/d+ntieDQI8M+Nd8GyLW26++Wa67LLLCrDguk8++aR3UgFXgABv13wDa0AABMwnAAE+gw/56Pju3bvTsWPHvFp89AsL6O4xN/Pnz3fuxXFLhw4dvK8C+Wf8peF9992X1Ea6nfLmhxMsAAEQAIHoE8BCUvR9hBGaQ8DUfMJCqjkxFoeRmppHcfCNyTZCgIcAb3L8YuzRIID30xk/4O/GaMRjVEZhkgDPzFhMd09udRlWqFDBWe+uV6+es4Ocj6nfunUr8Ro371hPLKl2zfvvl+f6l156qXMPfLFixYiPsGdRfcWKFQXclkqAP378uHNM/dGjR736JUqUoJ49e9KFF17o/IzX5vlO+3fffTepzTZt2hCvxXOxQYBPdXIB28YC/I033uh8lMDH9vP8zH5IFOq5HgT4qMwUGAcIgAAInCEAAT5LJDz77LPO0fOJhe++efnll517c1KJ9PzHya9+9Stas2YNLVy4sMCz6e6KR1CCAAiAAAjoJ4CFJP2M0UN8CJiaT1hIjU+MmmCpqXlkAts4jxECPAT4OMc/bFdDAO+nMxzxd6OaeLKlFdMEeBZop02bRt98801KF7BgzgJ4qsLr3w899BCVKVMm6df+e9uD+JZ3t/OR9e7GNvdZ/8529+dcL3EHfWJfvP7Om97c3fw2CPBsH3/A8Mc//jGl3Zn8xc9CgA8SjagLAiAAAvoJQIDPwvjgwYPOV4GHDh3yaiYK8PzDyZMn06uvvirkrauuuor+53/+R6guKoEACIAACKgngIUk9UzRYnwJmJpPWEiNb8xG0XJT8yiKLDGm/xKAAA8BHvkAArkSwPvpDEH83ZhrJNn1vGkCvEv/7bffJr4iVbTw7ng+qj7VMfDcRjrB3N8+3w2/f/9+78e8457vk+d75f2Fj8yfOnVqWsE9sT6Pj++KTzxK338/feL98KnsPnLkiLPz3hX4/eK1SHv+O+6zCeCJpwdkGt+OHTvo6aefFmKRaFu2/kX9j3ogAAIgAAJqCECAF+C4fv164qPn+UgeLizAv/TSS3TWWWc5/+2/Cz5dk3x8zqxZs6hcuXICvaIKCIAACICADgJYSNJBFW3GlYCp+YSF1LhGbDTtNjWPokkTo3IJQICHAI9sAIFcCeD9dIYg/m7MNZLsev7HVXfRyQNfajOq7KV/p8Ilz9HS/vbt22nOnDm0efPmtO3zrnI+0v28887LOgYW1vmEWP+x9fwgi8tt27aldu3a0QsvvECrV6/22ku8U97fCR9D//rrrztHrKcqVapUoeuvv97Z6e0vvD7Pm+RYyOfC6/cPPvgg8a77VIUF+Mcee8y7NrZFixbUtWtXryq3xx8EsC7gtse79xPX9bmvSZMmec9ceeWVdNNNN6Vlt2DBAlq0aJHze/54YOjQoVSpUqWU9Xkz4N/+9re0fH/5y19SrVq1HJvd0qRJE+rRo0dW36ECCIAACIBAOAQgwAty5j8qnnrqKfrggw+cF7h7BL37OL+UJ06c6PyRkKo0bdqURo0alfbLQcFhoBoIgAAIgECOBLCQlCNAPA4CCQRMzScspCKMo0TA1DyKEkOMpSABCPAQ4JEXIJArAbyfzhDE3425RpJdz5/Ys4QOrb5fi1Elat9NJeoO0NJ2YqMs7H777beO8MxHmvMOcBapq1WrJrVuze3xjm33KHs+sr5mzZpJu9ODGsVj4zEePnzYOa6ex1m1atW0YnrQ9k2qz5oEs2A9wvUVfyjBAr5/B37Hjh2JT99FAQEQAAEQiAYBCPAB/cBf4vEfFOm+ntu6dSt99NFHtGvXLuePAz5qp2XLlnT++ecH7AnVQQAEQAAEdBDAQpIOqmgzrgRMzSdVC6kH/3mL4/qyzefENQRgtwICpuaRAtPRhEYCEOAhwGsMLzQdEwJ4P51xtKq/G2MSNrEw89TR7XRyv9pd8IWLV6EiFS6JBT8YmZ3A999/T6VLl6ZSpUplrMynC3z55X9j8bbbbqNmzZpl7wA1QAAEQAAEQiEAAT4UzOgEBEAABEAgKgSwkBQVT2AcNhAwNZ9ULaTGVeCyIXajZIOpeRQlhhhLQQJxnZ9055Po+0O0HmIXBKJMQHc+Rdn2xLEhn03xFMYJAnYQ2Lt3L40dO9Y5jWDw4MHEJwqkKrwr/plnnnGuxuXCx/5zfT4pAAUEQAAEQCAaBCDAR8MPGAUIgAAIgEBIBLCQFBJodBMLAqbmk6qF1LgKXLEI7hCNNDWPQkSEriQIxHV+0p1Pou8P0XoSrsUjIBAaAd35FJohOXaEfM4RIB4HARAQJsBHzD/66KPO0ftcWFTne+l5Vzv/OxcW3JctW+Zcg+uK7/zzevXqUb9+/YT7QkUQAAEQAAH9BCDA62eMHkAABEAABCJEAAtJEXIGhmI8AVPzSdVCalwFLuMDN2IGmJpHEcOI4fgIxHV+0p1Pou8P0XoIXBCIMgHd+RRl2xPHhnw2xVMYJwiYT4AF9fHjx9OOHTuSjClatCjVrFnTufd9y5YtdPLkyaTf88+HDh1KlSpVMh8CLAABEAABiwhAgLfImTAFBEAABEAgOwEsJGVnhBogIErA1HxStZAaV4FLND5QT4yAqXkkZh1q5YtAXOcn3fkk+v4QrZev+EC/ICBCQHc+iYwhCnWQz1HwAsYAAvEhwLvgJ06cSNu2bRMymsV33vlep04dofqoBAIgAAIgEB6B2Avwb7/9No0bN84hXr58eZo6dSqdffbZzn9v3bqVnnrqKSpevLgyjxw7dowGDBhA5557rrI20RAIgAAIgIA4ASwkibNCTRDIRsDUfFK1kBpXgStbXOD3wQiYmkfBrETtsAnEdX7SnU+i7w/RemHHBfoDgSAEdOdTkLHksy7yOZ/00TcIxJfAihUraOHChcR3wqcrl156Kf3qV79Sql3ElzgsBwEQAAH1BGItwB8/fpxuvfVWOnDggEe2d+/edPvttzv//e9//5sGDhyonPro0aOpVatWyttFgyAAAiAAAtkJYCEpOyPUAAFRAqbmk6qF1LgKXKLxgXpiBEzNIzHrUCtfBOI6P+nOJ9H3h2i9fMUH+gUBEQK680lkDFGog3yOghcwBhCIL4F9+/bRt99+S3v27PGOnq9evTr97Gc/o2LFisUXDCwHARAAAQMIxFqAP3jwIN122210+PBhz1UdOnSg3/3ud85/r127lvr376/cjRDglSNFgyAAAiAgTAALScKoUBEEshIwNZ9ULaTGVeDKGhioEIiAqXkUyEhUDp1AXOcn3fkk+v4QrRd6YKBDEAhAQHc+BRhKXqsin/OKH52DAAiAAAiAAAiAgLEEYi3Anz59mrp160bff/+958ChQ4dSu3btnP9evXo13X///cqdO3LkSLriiiuUt4sGQQAEQAAEshPAQlJ2RqgBAqIETM0nVQupcRW4ROMD9cQImJpHYtahVr4IxHV+0p1Pou8P0Xr5ig/0CwIiBHTnk8gYolAH+RwFL2AMIAACIAACIAACIGAegVgL8OyuHTt20EsvvURFihShGjVqUJcuXahQoUKOJw8dOkRLly6lokWLKvPsiRMn6LLLLqMyZcooaxMNgQAIgAAIiBPAQpI4K9QEgWwETM0nVQupcRW4ssUFfh+MgKl5FMxK1A6bQFznJ935JPr+EK0XdlygPxAIQkB3PgUZSz7rIp/zSR99gwAIgAAIgAAIgIC5BGIvwJvrOowcBEAABEBAhgAWkmSo4RkQSE3A1HxStZAaV4EL+aCWgKl5pJYCWlNNIK7zk+58En1/iNZT7Xe0BwIqCejOJ5VjFWnr4D9vcaqVbT5HpLpXB/kcCBcqgwAIgAAIgAAIgAAI/EQAAjxCAQRAAARAIFYEbFtIipXzYGzkCJiaT6oWUuMqcEUuEA0fkKl5ZDh264cf1/lJdz6Jvj9E61kfiDDQaAK68ylsOLLzIvI5bE+hPxAAARAAARAAARCwgwAE+Ax+XLt2LX3xxRdUrFgx4qPjf/GLX1DFihXt8DysAAEQAIGYErBtISmmboTZESFgaj6pWkiVXciNiPswjIgQMDWPIoIPw0hDIK7zk+58En1/iNZDAINAlAnozqewbZedF5HPYXsK/YEACIAACIAACICAHQQgwKfx4+nTp2nIkCG0atUqr8bIkSPpiiuusMPzsAIEQAAEYkrAtoWkmLoRZkeEgKn5pGohVXYhNyLuwzAiQsDUPIoIPgwDAnwSAd35JPr+EK2HAAaBKBPQnU9h2y77dxvyOWxPoT8QAAEQAAEQAAEQsIMABPgMAvyAAQNozZo1Xo3Ro0dTq1at7PA8rAABEACBmBKwbSEppm6E2REhYGo+qVpIlV3IjYj7MIyIEDA1jyKCD8OAAA8BHlkAApoI2PZ+kv27TdXfjZrchGZBAARAAARAAARAAAQiSgACfAbHTJ48mV599VUI8BENXgwLBEAABGQI2LaQJMMAz4CAKgKm5pOqhVTZhVxV/NGOHQRMzSM76NtrRVznJ935JPr+EK1nbwTCMhsI6M6nsBnJzovI57A9hf5AAARAAARAAARAwA4CEOAz+HHRokXEu97dcuONN9LgwYPt8DysAAEQAIGYErBtISmmboTZESFgaj6pWkiVXciNiPswjIgQMDWPIoIPw0hDIK7zk+58En1/iNZDAINAlAnozqewbZedF5HPYXsK/YEACIAACIAACICAHQQgwGfw45EjR+jWW2+lQ4cOObUKFy5MEydOpIsuusgO78MKEAABEIghAdsWkmLoQpgcIQKm5pOqhVTZhdwIuRBDiQABU/MoAugwhAwE4jo/6c4n0feHaD0EMQhEmYDufArbdtl5EfkctqfQHwiAAAiAAAiAAAjYQQACfBY/rl27lvr37+/VKlKkCI0ZM4aaNm1qRwTAChAAARCIGQHbFpJi5j6YGzECpuaTqoVU2YXciLkRw8kzAVPzKM/Y0H0WAnGdn3Tnk+j7Q7QeAhkEokxAdz6FbbvsvIh8DttT6A8EQAAEQAAEQAAE7CAAAT6DHzds2OAcQb9x48YCtUqXLk2FChUKHAWHDx+m8ePHU+PGjQM/iwdAAARAAARyJ2DbQlLuRNACCMgTMDWfVC2kyi7kyhPHkzYSMDWPbPSFTTbFdX7SnU+i7w/RejbFHGyxj4DufAqbmOy8iHwO21PoDwRAAARAAARAAATsIAABPoMf3d3vLLa7x9CrcDuL+q1atVLRFNoAARAAARAISMC2haSA5qM6CCglYGo+qVpIlV3IVeoENGY8AVPzyHjwlhsQ1/lJdz6Jvj9E61kehjDPcAK68ylsPLLzIvI5bE+hPxAAARAAARAAARCwgwAEeAEBXrWrIcCrJor2QAAEQECcgG0LSeKWoyYIqCdgaj6pWkiVXchV7wm0aDIBU/PIZOZxGHtc5yfd+ST6/hCtF4dYhI3mEtCdT2GTkZ0Xkc9hewr9gQAIgAAIgAAIgIAdBCDAZ/Dj6tWr6f7771fuaQjwypGiQRAAARAQJmDbQpKw4agIAhoImJpPqhZSZRdyNbgCTRpMwNQ8Mhh5LIYe1/lJdz6Jvj9E68UiGGGksQR051PYYGTnReRz2J5CfyAAAiAAAiAAAiBgBwEI8Bn8eOLECdq2bZtST/O98TVq1KCiRYsqbReNgQAIgAAIiBGwbSFJzGrUAgE9BEzNJ1ULqbILuXq8gVZNJWBqHpnKOy7jjuv8pDufRN8fovXiEo+w00wCuvMpbCqy8yLyOWxPoT8QAAEQAAEQAAEQsIMABHg7/AgrQAAEQAAEBAnYtpAkaDaqgYAWAqbmk6qFVNmFXC3OQKPGEjA1j4wFHpOBx3V+0p1Pou8P0XoxCUeYaSgB3fkUNhbZeRH5HLan0B8IgAAIgAAIgAAI2EEAArwdfoQVIAACIAACggRsW0gSNBvVQEALAVPzSdVCquxCrhZnoFFjCZiaR8YCj8nA4zo/6c4n0feHaL2YhCPMNJSA7nwKG4vsvIh8DttT6A8EQAAEQAAEQAAE7CAAAT6DH0+fPk379u1zahQpUoTKlSsn7fWtW7fSyZMn6dSpU1StWjUqVaqUdFt4EARAAARAQJ6AbQtJ8iTwJAjkTsDUfFK1kCq7kJs7ebRgEwFT88gmH9hoS1znJ935JPr+EK1nY+zBJnsI6M6nsEnJzovI57A9hf5AAARAAARAAARAwA4CEOAz+HH16tV0//33OzUqVqxIs2fPdoT4oOXw4cN0880307Fjx5xH7733XuratWvQZlAfBEAABEBAAQHbFpIUIEETICBNwNR8UrWQKruQKw0cD1pJwNQ8stIZFhkV1/lJdz6Jvj9E61kUcjDFQgK68ylsZLLzIvI5bE+hPxAAARAAARAAARCwgwAE+Ax+XLt2LfXv39+pUadOHZo2bRoVLlw4sOd/+OEHuuWWW7znOnfuTAMGDAjcDh4AARAAARDInYBtC0m5E0ELICBPwNR8UrWQKruQK08cT9pIwNQ8stEXNtkU1/lJdz6Jvj9E69kUc7DFPgK68ylsYrLzIvI5bE+hP10E9uzZQ5s2bSL+Xz71tWjRonT22WdT3bp1qWzZslq65dNgN2zYQHwy7PHjx50+uK/atWvTOeecQ4UKFUrb748//kgnTpzIaVy8kS6obTxmHm+NGjWoWLFiafvnegcPHsxpfPxwmTJlHF+kK4kcKlSokHN/NjXAcfyf//zHiWve+MgnD7N2U7NmTapfv35Grjo47N+/38ktt+Tqr6NHj9KRI0e89vh0Zhltym3AP75UDDiuuQ/Om0xx6X+Wn2Nf8EZUN67PPffcnMarw0dB28zHvJlpLuCY4FKpUqWM86eInSLxFdY8JzJeU+tAgM/gOVUCPL+Mb731Vm8HPAR4U9MF4wYBELCBgG0LSTb4BDaYS8DUfFK1kCq7kGuuxzFyHQRMzSMdLNCmOgJxnZ9055Po+0O0njqPoyUQUE9Adz6pH3HmFmXnReRz2J5Cf6oJsDg5Y8YM75rVVO2zUNazZ0/KVTB022YRcu7cubR8+fK05rD4fsMNN9DVV19doA4/P27cONq1a1dOOEqWLEnDhw8XOtF2+/bttGTJElqxYoUjot52223UrFmztP2zbjB9+vScxscPZ+qHxdeRI0c6HyIwr2HDhjnCGwrRJ598Qm+++WbajzSY12WXXUY33XSTkP9zZcp5NmnSJK8Z7n/o0KFUuXJlqaYTfe82kC0mM3WUqr1sA+OPUDg/mzZtmlHs/eCDD+jtt99O+viA22YG7dq1o7Zt2+YsFmcbq+rf52Pe9NvAef/ZZ5/RypUrnY8b3I87co0t7kc0vsKY51T7LmrtQYD/ySP8lRR/0eJ+2cNfyH3++ef06KOPOjX4CHp3EhU5hp6/DuF63OZTTz1Fa9as8XwPAT5qaYDxgAAIxImAbQtJcfIdbI0eAVPzSdVCquxCbvQ8iRHlk4CpeZRPZug7O4G4zk+680n0/SFaL7snUQME8kdAdz6FbZnsvIh8DttT6E8lAc7jWbNmCTXJos7AgQOpVq1aQvXTVeJdyGPGjHHWxEVKo0aN6M4770wS6FhomjBhArEonkvhXbwPPvhgWgGWd5ezuPXRRx8R7w5OLNnEznXr1tHUqVNzGZ7zbKZ+eHyjRo2CAJ9AmUXJiRMn0rZt24TYsz4zZMgQOuuss4Tqy1TimB8xYoS3+5vbyPWDieeff574euQgMZlp7DICvNte6dKlnQ90fvaznxXo4pVXXnE+WslUWrduTZ06dZJBm5dn8jFv+g19//33af78+QU+alARW9yGaHyFMc/lxckhdgoB/ifY/MeIipemiO/uvvtu6tGjh0hV1AEBEAABEFBMwLaFJMV40BwIBCJgaj6pWkiVXcgNBBmVrSdgah5Z7xjDDYzr/KQ7n0TfH6L1DA8zDN9yArrzKWx8svMi8jlsT6E/VQS+/fZbevrppws0x7taq1SpQvz7vXv3Jv2excpHHnmESpUqJTUMFs55V/jXX3+d9Dwf5X7++ec7x9CvX7++gKh07bXXOjtl3aJKgOcj9gcPHpx0DDa3/dVXX9HixYtp48aNae0MS4Dv1asXNWzYMOU4sAM+GUu6uGCxm681KFGiBG3evJncY7rdp/lDjAceeCDQkepBEmDevHnORxyJJRcBPt2u42wxmWnMuQjwbru33367sxveLf45hm3m3e680fXjjz9O2rHNH8KUL18+CNa81M3HvJloKMf45MmTnWsV0pVcd8AHiS9VAnymeS4vjg6xUwjwP8EOS4DnOzT4CxO+iwQFBEAABEAgfAK2LSSFTxA9gsB/CZiaT6oWUmUXchFDIJBIwNQ8ghejTSCu85PufBJ9f4jWi3YUYXRxJ6A7n8LmKzsvIp/D9hT6U0GARZxnn33WESPdwuL6gAEDnLvX3bJq1SqaOXNmUpdt2rShDh06SA0jlXjFx4Dz7lf37moWR//85z8796wnjs0v/PPpsu698SKDYfH1H//4hyOsu4WvhL300ku9/2YR8rHHHvOuic3UrojY6d47LjI+Fs1497a7o52f8e/Q598n3ruNHfDJZPlKgzlz5iT9kAVf/ngj8W503pH96quvJn3o0bFjR7rqqqtEXBWoDp/SMH78+ALPyArwHAO8m97/EQF3IBKT6QbvF+A5XwYNGpRUnecIzrstW7bQe++9V+AECv8HOm+99ZaXb/w7/siB76nnwh/aTJkyxfl39g0fxx/16xPyNW+6TuD++XQH5p9YOJZ+/vOfU8uWLYk/KuI5okyZMoHi1K0sE1+q5zmpgRv8EAT4n5wXlgDPR57w/TYoIAACIAAC+SFg20JSfiiiVxA4Q8DUfFK1kCq7kIv4AYFEAqbmEbwYbQJxnZ9055Po+0O0XrSjCKOLOwHd+RQ2X9l5EfkctqfQnwoC+/btoyeeeMIR07hkEsD4mGveLOaWbMe2Zxqf/zjqFi1aUNeuXQs8wkITi5Y7duzwfucXy4Ny8B8Dzve/s6ifTtBObJ935gY9gj7o+Lg+3zH/xhtveI8misJ8Fe6MGTOofv36dM0111DdunWdei4n9uHDDz/sCG/sXxaj+e7tLl26ZLyrXmacuTzz2muvObt3WTTkf+69915iX+RaUsVM+/btnR3XqQrfnf3yyy97v+LrhYcNG5Yk1Ng7a+wAACAASURBVKsY09ixY2n37t0FmpIV4DMd6a5SgBfhwR8y8HgSS+Jx8vx3woIFC4hPuOAj/vnUZ7aby65du2jcuHHORxAs9rM4L3uyRq5+En0+X/OmO75UJylceOGFxCcP8DUAKoqu+EocW6Z5ToUNprUBAf4nj/GdCjxh8oTBf5zwhMBfmSUWftG5XwKJONptg1/i1113nfNCrFq1qsijqAMCIAACIKCJgG0LSZowoVkQECJgaj6pWkiVXcgVgotKsSFgah7FxkGGGhrX+Ul3Pom+P0TrGRpeGHZMCOjOp7Axys6LyOewPYX+VBDw7xTOdAezf9elK5qed955gYbiF8B5DZ0F43TCEYu0kyZN8vrgI8R5h74r4AXq/KePwxPvu/cfa8/t8Vo/74DntX/up0mTJnTFFVc4YveiRYscMdEtuYidqcbOfHj3+4EDB5xfM5+RI0c6WgSXF154gb788kvv0eLFi9OVV15JH374obNzngufTsDH5ieebHDRRRdR7969g+LSUp9jiUVXFl+55HpUduIgU+3gHj58eNpj5Zn36NGjvQ8rRATnoFAWLlxI77zzTsrHZAR4f074G84lJv38+EObhx56KOsHCa+//jp98skngfKU44BPuXCveGAWJhxBn4950wXrF//55zfeeCNdffXVQcMybX2d8eV2mm2eU2aMQQ1BgM/grH//+980cOBApwbfj8NfA/LLEQUEQAAEQMBcArYtJJnrCYzcBgKm5pOqhVTZhVwbfA8b1BEwNY/UEUBLOgjEdX7SnU+i7w/Rejp8jzZBQBUB3fmkapyi7cjOi8hnUcKoFxUCLH5NnTrVOQKaC4tf/fr183ZUpxonH9vOx0m7RWY3uv/4+WyCuv8o5Fx23rPNLG67u9jTif/cJx9hzrtK+UjnxGPLE4/TZg65iJ2pGLs73N3fsbh+0003Of/JR+2zmOwK7UFiybWVxWD3yH5uh4/+r1OnTsqm+Hhz3m3rfuzA9Vnoq1atWpCuC9T139EuI0KnG4BfQOaPJvr37592vP6x+I9Iz8lQ3w5vbqtKlSrUoEED7y74oLanEi55hz9fq8C25BqTsgJ84jUIPAaRPJ09ezatXLnSQ9y8eXPq1q1brsi1Pp+vedM1yj//qGamO75cOzLNc1odGOHGIcBncM7atWu9iZxfWNOmTcv6VVCEfY2hgQAIgAAIGHxkNpwHAlEkYOrCrKqFVNmF3Cj6EmPKHwFT8yh/xNCzCIG4zk+680n0/SFaT8SXqAMC+SKgO5/Ctkt2XkQ+h+0p9JcrAf9R3f57m1O1n3hfM/+exek77rgj0FB4HX369OneMyzo8g7OdEWlWLtmzRr63//9X68rGfFKpwDv3xme6koA3tXO8y7vgnd3yWdyAAu8/JED28p3Q0+ePDlpZ3wmoZSPiV+6dKnXvKo7ulX6NJXtfBe1+5EBH2ueeL2Av75OAd7fNvf9m9/8hvg6B/4QgktQAd4ff9dffz3x6QZPP/20Z1ouH4XICvBBnmMuM2fOJBZh3cJxyMfPZ/JVoIlGU+V8zZtsTqrTQ/j6DJVH9uuOL7ZDZJ7T5L5INwsBPoN7EgV47ICPdBxjcCAAAiAgTMC2hSRhw1ERBDQQMDWfVC2kyi7kanAFmjSYgKl5ZDDyWAw9rvOT7nwSfX+I1otFMMJIYwnozqewwcjOi8jnsD2F/nIl4BcHRY7e9u9ylRHg161b5+y8d0uPHj2cI94zlcTjrYMKlm67qUTfwYMHB74GVqcA72fTqFEjuuuuu9Ki2bt3L/H9266Ym1iRmbZq1Yrq1auX9X57vhKX/0ksO3bsoCeffDLpZ3xtLov4uRbdAnyQ8fFpCE888YR3qoDokesiffjvuHbzJTGGgsQz+2T8+PHeTnc3Z/kI9ylTpnhDioIAn24+Yd/z5tVvvvnGGy/X/d3vfkclS5YUwZpUh09lePHFF70PLoI2cOeddwbqN1/zJtvlPz3EPR2DPzjhY+MPHz7s5DqPsVatWsRcg5Qw4ovHE3SeC2KDyXUhwGfwHn95xnfV8F0s/EUZ/3vi0TQmOx5jBwEQAIG4ErBtISmufoTd0SBgaj6pWkiVXciNhvcwiqgQMDWPosIP40hNIK7zk+58En1/iNZD/IJAlAnozqewbZedF5HPYXsK/eVKwL+TU0R49O9yVSHAi4iFsoJlIiP/vcYsTPOR+0GLLgGe/fHss896u9NZmP3tb3/rXHebqbzyyiuOCO8vN9xwA11zzTUpH+V5e9asWd7vWMfgu7fLlSvn/MwfG/yzc889l+677z7vOPqg3BLrR0WA999BzmNMPPI/Fxv9wj6fMDFy5EhHP5KJZx7r2LFjaffu3c6wOD7YH+wXv6ApklPpbAuykz2xDd7Vz9cyuyXVyQpsw8SJE2nLli1ePY5vvtpZdue7/6OgID5jhkOHDqXKlSsLP5aveZMHmHgFCI+9V69ezocMH3/8ccrxc2z07NmTKlSokNW+sOJLdp7LaoAFFSDAW+BEmAACIAACICBOwLaFJHHLURME1BMwNZ9ULaTKLuSq9wRaNJmAqXlkMvM4jD2u85PufBJ9f4jWi0MswkZzCejOp7DJyM6LyOewPYX+ciUgI7SpEOBlBGwZwdLPh3cIu/fd8+/69u1L5513XmCMMuMX6WT79u3O7ma38Ca/AQMGZBS8/UJ6Yj8s0N1zzz10wQUXFOieRTDmsWHDBu93fIx57969nf9evnw5zZkzx/ud6nvR/QI8fwDAx4+XL19eBFXOdU6ePElff/01zZ07l/bt2+e1x8fV85HeLJLnUlLxTTzpQSaeFy1aRAsWLPCGxacb3HLLLc5/6xbg+eMMjoF0heeFUaNG0dGjR1OOj3/IO9UnTJhAO3fudGKaGan42CFsAT5f8yYzfPXVV+nTTz8NFJrM+u6776b69etnfC6s+JKZ5wIZbHBlCPAGOw9DBwEQAAEQCE7AtoWk4ATwBAioI2BqPqlaSJVdyFXnAbRkAwFT88gG9jbbENf5SXc+ib4/ROvZHIOwzXwCuvMpbEKy8yLyOWxPRbu/1f/opnWA9S4fQaUrZRZUsg0gX0KSjIAtI1gm2r9r1y4aN26cd3T32WefTXz8vMwJtjLjz+YL/j3vHuZdxG5h0axBgwZpH+Xj58eMGUMsJnPh46Z5x/zo0aOJj6Tmkrjr2t9QKuGyT58+VLduXRo+fLh3JDs/17lzZ7r88stFzEiqw2LboUOHCjzHu535GHJXsGWRkI+3r1atWoGjxPl3PCYZX7kdc6w/9thjTtvct3s/fOLAmNWQIUPorLPOCmyn/wG+23zGjBnej/kjCGbrlqDx7Pc1fyjAPnJ3jesU4LNdTfHVV185R8CzwO4W9hmz5Dzjwvx59/6BAwc88Z15t2vXzjk23S0cy1WqVAkUa9zvSy+9lNS/qAN5nHxaQJCj7/M1b6Y6lSKInfwxD3/Uk6qEGV9B5zlRG22oBwHeBi/CBhAAARAAAWECti0kCRuOiiCggYCp+aRqIVV2IVeDK9CkwQRMzSODkcdi6HGdn3Tnk+j7Q7ReLIIRRhpLQHc+hQ1Gdl5EPoftqWj39+kLDejQ3jXaBtnyzq8gwFeqJMyXBbp//etfXv1cjujWIcCnEtP5aOx0u45ZdOQPCvbs2ePYlHgc+WeffUYvv/yyZysftX/vvfemFLD9O91Z/GQRPPFDAJGd+KkcwYLh448/Tj/88IOwn1JVlDkm3N+OXzRN1Q8LxlWrVs1prPywvy/2Ie8g5yPZ3RJEgE91bLv/4wydAjzzv/DCCwvED8cgX8ucuOvdta99+/bUtm1bz961a9fS9OnThdiyGM4fF2TacS/UkKZK+RTg+QQB/qglsbB/+KqJNm3aUKlSpZyPjPhI+nnz5iXVq169uvOBjv9DljDjK+g8p8mFkW0WAnxkXYOBgQAIgAAI6CBg20KSDkZoEwRECZiaT6oWUmUXckX5ol48CJiaR/HwjrlWxnV+0p1Pou8P0XrmRhhGHgcCuvMpbIay8yLyOWxPRbs/CPDp/SMjYAcRLP098xHjTzzxhLdTnAU+PmZc9s5pmfFni1b/0dLZdpzv2LHDOa6exTMuiceR+48/99/vnjgWrjt58mTatGlTyiHys/whQKUAHzu4DfmPmc/GIN3vWWAcNmyY1BjcNnm3P++Ad08LSNWX6FHd2ezw7/BN5csg8ez/SKJhw4bO3d+JRacAn81e/++vu+464n8SS1AB/n/+539yOvEg6JiD1I+SAM/5OWjQIOejGX/xM+f4TrULPsz4CjrPBfGLDXUhwNvgRdgAAiAAAiAgTMC2hSRhw1ERBDQQMDWfVC2kyi7kanAFmjSYgKl5ZDDyWAw9rvOT7nwSfX+I1otFMMJIYwnozqewwcjOi8jnsD0V7f4gwKf3j4yAHUSw9PfMO0E/+ugj78f+3blBI0lm/Jn68B8Fn+nY+MR2+LlJkyY5u+AfffTRpA8K3I8OeNc1i24VKlRIO4T9+/c7HygkHiHuVu7UqRO1bt06KCKnfpR2wPNYtm3b5tjIfHnX9hdffEFLly71PmLgMbNIec899xAfGS9T/KJnul3HovGcKjb44xHe6ZxYoiDAc4zxzvyaNWsWQMcfPmzdujWJdTq+HLMqrgGQ8Z/IM1ES4G+99Va69NJL0w575syZtGrVKu/3zZs3p27d/ns9SpjxJTvPifjEljoQ4G3xJOwAARAAARAQImDbQpKQ0agEApoImJpPqhZSZRdyNbkDzRpKwNQ8MhR3bIYd1/lJdz6Jvj9E68UmIGGokQR051PYUGTnReRz2J6Kdn8Q4NP7R0bAFhUs/b2mOg48lYAZJJpkxp+p/QULFtCiRYu8KnyUdIcOHYSHxDamusN69+7dVLlyZaGdxP5dsNy57NHziQP/9ttviYU3f+HTB/7yl794d9Xz73mnOB8B7/8QgEXx888/X8gOYWg/VeS+eBzffPON92i2O8/T9cFtjRgxIuleez49gH3gL/545iPqy5cvn1SNPxqYOnUqrV+/3vt5uqsTuM6UKVO8erfffjs1bdo0KA6nvj9nmD+3xf+bWPjUBPcKBP55qp35UgMI+BBz4isTMp1ukKnJiy++OFBsRUWA5w8VOG4yHdXvPykjUYAPO75ynecChoWR1SHAG+k2DBoEQAAEQECWgG0LSbIc8BwIqCBgaj6pWkiVXchVwR5t2EPA1DyyxwN2WhLX+Ul3Pom+P0Tr2Rl9sMoWArrzKWxOsvMi8jlsT0W7PxMEeBZg+BhzFmm4sKDz0EMPZRSj/OLTz3/+c7rjjjsCOcO/S1jkPnZZAX7x4sXEz7ol8aj2QINOqKxSgD9+/DiNHDnSE20zHRcvO16R51IdEc67wPv06SPyeOA6/uPp2e4HHniggAgduGGJB06dOuUcT3/w4EHv6b59+9J5550XqLVXXnmFVqxY4T3TuHFjuuWWWwrckV68eHH6+9//7u1MZmGbOZ999tmOiFy6dGnng4rPP/+cZsyY4bXHP+N76v0fKLAA+/XXXxP375brr7+eLrvsMqdv7i/x/vlsRvlzPN0HCXyfN5+c4F6DwO3KcMs2nmy/F7leIF0bzD7dRxLpnsnXvOnPGZEPRfy+TPyoJsz4iso8ly2W8v17CPD59gD6BwEQAAEQCJWAbQtJocJDZyDgI2BqPqlaSJVdyEUggUAiAVPzCF6MNoG4zk+680n0/SFaL9pRhNHFnYDufAqbr+y8iHwO21PR7s8UAX7ChAm0fft2B6aIoOPfUSkjwPuPyxbZrZt4r7aoaMbCKu9IPnz4sGOf6HPZIkulAL9kyRJ64403vC55N27Pnj2zDUHp7/3iWGLjPBYek+riFxNV3POeyxhz9Snv9H/66adzGYL3LO8k79GjR9Ju+lwaZuF++PDhGXdKJ7afaod3up3WL730Ev3rX//yHuePCAYPHhxoR3kutvGz/vEGaU9mTpARwlXMm/5+S5Qo4fiVT5NIV9L5kttKPK0hCDN/XZH4isI8l4uNYT0LAT4s0ugHBEAABEAgEgRsW0iKBFQMIrYETM0nVQupsgu5sQ0YGJ6SgKl5BHdGm0Bc5yfd+ST6/hCtF+0owujiTkB3PoXNV3ZeRD6H7alo92eKAJ+4A15k97V/p7TMjnJ/Gy1atKCuXbumdah/x6nIOLmxzz77jF5++WWvXVU7unMVa90B8QcCo0aNogMHDjg/YjFw0KBBxPeGh1n890Qn9i16H33Q8eoU4HkX+YYNGxwRmP+9Ro0aVK5cuYxDlDmVIbHBVCcIBGXi1uePWjp16uTEhn+3u0ybIh/WJLYb5Ij1/fv3O7vgE8cpcqKFjB3pnuHx8gkGx44dC9wsxzefvJAtPhIblpmPVMybqXIm2+59vy/dawL897EHBpfwQLb4iso8l4uNYT0LAT4s0ugHBEAABEAgEgRsW0iKBFQMIrYETM0nVQupsgu5sQ0YGJ6SgKl5BHdGm0Bc5yfd+ST6/hCtF+0owujiTkB3PoXNV3ZeRD6H7alo97fzm9kpB+jeonw6x+GXrdKESleqn2MrRK+++ip9+umnXju887ZJkyZp2/WLz927d6dLLrkk0DhYtHv88ce9O5uzCTh+sUjkqHwWq/74xz96d1SzuN2vXz+qW7duoLGmqqxKgPcfAa3izvWgxvmFQeZUoUIF+uGHH7ymGjVqRHfddVfQpjPW1ynA+23ieOa4zlT8VxUEFZH9d7DnAosFeD66nq8mUCHAi+RL4niDCPD8nD8feEf0I488knFndi58ovBsPuZNtvv111+nTz75xEPQsWNHuuqqq9IiSbfzPpdTA/ydZYuvKMxzUYgZkTFAgBehhDogAAIgAALWELBtIckax8AQIwmYmk+qFlJlF3KNdDYGrY2AqXmkDQgaVkIgrvOT7nwSfX+I1lPibDQCApoI6M4nTcNO26zsvIh8DttT6E8FgdWrVxMf7+6Wiy66iHr37p2yaRZNeVcuC+hcZI5v5ue4nbFjx9Lu3bu9djLt/PYLOCLH3vtFWJVHY6sQ4JnBuHHjaNeuXR7ru+++mxo0aKDCrUJtpDp6nndeN2vWrID4q/ooep0CvP84eJEPG6ZPn04cM25c33PPPcQnJgQpomI5Hxn+2muv0dKlS5Pi370DvlixYk5u8e79xPvV042Fd3FzHr/wwgteFfZj69atHQGf2+I6oiWoAJ9KzG3fvj21bdtWtEvj6uVj3mRI/nmNxe901wNwff8VAW3atKEOHTo4vMOIryjMcyYFFwR4k7yFsYIACIAACORMwLaFpJyBoAEQyIGAqfmkaiFVdiE3B+R41EICpuaRha6wyqS4zk+680n0/SFaz6qggzEegXn/PHMvccfmpYymojufwoYjOy8in8P2FPpTQSDV8c3p7mRftGgRLViwwOs2najNoh/vvGQhsVq1aimHye1we26pUqWKc3e0Xyjk8bHof/ToUa9uNqHaL+7ygyL3zIvyVCHAr1u3jqZOnep1me0UANGxBannP3o+0Z/+HeGqj6LXKcCnEoRdQToVH78v2NaHH36YSpcuXaD69u3biY/U5mPt+Yh72ZIYQyyQDxs2jCpVqiTbHPltkDmZwu08qADPz6WKl3QMpY2M0IM65k02L1t8+U/24GfSfZDkjwnZD6a4D9n4isI8F6GwyToUCPBZEZ2pwH8QvP/++/T222/Txo0bBZ8qWO3w4cPE9/A0btxYug08CAIgAAIgIE/AtoUkeRJ4EgRyJ2BqPqlaSJVdyM2dPFqwiYCpeWSTD2y0Ja7zk+58En1/iNazMfZgE5Et/tedT2HHiuy8aIs/w+aN/vJPwH+cMgs1N910k7ODlv+dRZ958+bRxx9/nDTYzp070+WXX570s7179zq7293dwHzke9++fQuIlfv27XPujuZdmG5hEf7ee+91jkDnsm3bNpo0aVLS3c4ix1v7d0DzLlG+55l3HqsouQrwzHPKlCnOPeVu6dKlC7Vs2VLF8ITaSHX0/IABA4h3i3Pxn1LAP1N5FD23z9cQuEfd5yIOpjLYf1Q312nevDndeOON3n3ffGc4C8fvvvtuUhMtWrSgrl27Jv2MRfcnn3ySdu7c6fy8RIkSTkyVKiX3AZ1uAT7oEfqJxsoI8MxnxIgRxHqWW1q1auUcpW9rUTlvBokv/+575nvhhRdSt27dnNjm3OK5mufsxJLpdJNsPvIL6SLxFYV5LptdUfs9BHgBj3zwwQc0evTopD8eBB5LW4Xb4skKBQRAAARAIHwCti0khU8QPYLAfwmYmk+qFlJlF3IRQyCQSMDUPIIXo00grvOT7nwSfX+I1ot2FGF0sgRs8b/ufJLlK/uc7Lxoiz9lueE5cwmk2s3J1rBgzbty+ah4/1HY6Xa/+8WhTLt7Fy5cSO+8804BcLwbnAX8gwcPFvidyFHoiceJcwOqj8POVYDnXa686c4tLOYOHz5c2QcC2SIx1dHzqURn/4cM3K4I/2z9u7/ftGmTc1ICxxnHySWXXJLTrvLEflMJwu7veWd78eLFk+65d3+X7gOPVB+M5LLL3DYBnvktX76c5syZ47lB9UcVonEVVj2V82bQ+Jo1axa5f3sl2suxzR9B+OdrPtWBj6rnj5FkiowAn+95TsbOfD8DAT6LB+bOnUvPPvusUj9BgFeKE42BAAiAQCACti0kBTIelUFAMQFT80nVQqrsQq5iN6A5wwmYmkeGY7d++HGdn3Tnk+j7Q7Se9YEYUwNt8b/ufAo7PGTnRVv8GTZv9BcNAnwXOYvCIvdYs4jz+9//nlis9JcgAjw/O3v2bFq5cqUQhI4dO9JVV12VsS7bwXeruwIUC0+PPPKI9E7lVJ3lKsA///zzzp3dbrn66qudndlhFf/R85mOl3/llVdoxYoV3tB08NRl948//kjPPfecc5KCSOETGO677z4qU6ZMgepBBdJs/fkF+KFDh1LlypWzPZb29zICabrGmBtf++DOBdnuGXfb4Zzj5/bv3+81fcEFF1CfPn2k7Yr6g6rmTZn4Yi1y2bJlWRGx/+6//37iD5tki0x85Xuek7U1n89BgM9An49L4a+e+OgSlQUCvEqaaAsEQAAEghGwbSEpmPWoDQJqCZiaT6oWUmUXctV6Aa2ZTsDUPDKdu+3jj+v8pDufRN8fovVsj8O42meL/3XnU9jxITsv2uLPsHmjv+gQOHToEL3xxhu0atWqAjsoeZR8pzsfS3/DDTek3anM4tuYMWO8NXI+9vjXv/61s8M5XeH+5s+fT3v27ElZhe/b5ju869WrlxWW/576K6+80jlOX2Xx33cdZFc47z7no7pdDYEFbT7KnI+ODqPwFQF89H/iDtlM40+1W171iQK67eb4evPNN5OE4cQ+edcwx3SmU4iZ1+TJk4l37XPJ9BGKiD0c7++9955Tle+S5xgoX768yKMp6/gF0h49elCTJk2k2vPv7OYPE4YMGSJ0OoH/agO2jXdehxXfUgbn+JCKeVM2vpg3fyST+NGDaw7PufzBEn/cw37IpQSNr3zPc7nYms9nIcBnoM/HPkydOjWpBk8s/fr1owYNGjjHmnAiZfpjw988B2qtWrUCPZPPAEHfIAACIGAbAdsWkmzzD+wxi4Cp+aRqIVV2IdcsL2O0ugmYmke6uaD93AjEdX7SnU+i7w/Rerl5GU9HlYAt/tedT2H7T3ZetMWfYfNGf9EjwGvYfNc178rkf2eRmHfn8nH0Imvb/AwLvfyce5+7iJW88/a7774jXhPnwjvsq1WrlnKnvUh7qAMCiQRYpOQj7xM/PuCrFILsPHc/EhHNBXggPgRynTeZlGx88XzNV4XwnMsnF/AHIrVr185ZeI+P96JhKQT4DH548cUX6a9//atXo2XLls6RG7l+XRIN12MUIAACIBBPArYtJMXTi7A6KgRMzSdVC6myC7lR8R/GEQ0CpuZRNOhhFOkIxHV+0p1Pou8P0XqIYDsJ2OJ/3fkUtvdl50Vb/OnynvfPw86/dmxeKmwXoD8QAAEQAAEQAAEQiBUBCPBp3M1ftwwaNIi++OILpwZ/acKCPH+hhwICIAACIGAuAdsWksz1BEZuAwFT80nVQqrsQq4NvocN6giYmkfqCKAlHQTiOj/pzifR94doPR2+R5v5J2CL/3XnU9iekp0XbfGny9s2e8KOI/QHAiAAAiAAAiAAAqIEIMCnIeUX4OvUqUPTpk3D7nfRyEI9EAABEIgoAdsWkiKKGcOKCQFT80nVwqPsQm5MwgNmChIwNY8EzUO1PBGI6/ykO59E3x+i9fIUHuhWMwFb/K87nzS7oUDzsvOiLf6EAB92xKE/EAABEAABEACBuBOAAJ8hAl544QV6/vnnnRoQ4OOeKrAfBEDAFgK2LSTZ4hfYYSYBU/NJ1UKq7EKumd7GqHURMDWPdPFAu2oIxHV+0p1Pou8P0XpqvI1WokbAFv/rzqew/SY7L9riTwjwYUcc+gMBEAABEAABEIg7AQjwGSJg/vz5NHbsWKdG8eLFae7cuVSqFO5IinvSwH4QAAGzCdi2kGS2NzB60wmYmk+qFlJlF3JN9zvGr5aAqXmklgJaU00grvOT7nwSfX+I1lPtd7QXDQK2+F93PoXtLdl50RZ/QoAPO+LQHwiAAAiAAAiAQNwJQIDPEAHff/89de/enU6ePOnU+t3vfkcdOnSIe8zAfhAAARAwmoBtC0lGOwODN56AqfmkaiFVdiHXeMfDAKUETM0jpRDQmHICcZ2fdOeT6PtDtJ5yx6PBSBCwxf+68ylsZ8nOi7b4EwJ82BGH/kAABEAABEAABOJOAAJ8lggYP348vfnmm06tIkWK0HPPPeccR48CAiAAAiBgJgHbFpLM9AJGbQsBU/NJ1UKq7EKuLf6HHWoImJpHaqxHK7oIxHV+0p1Pou8P0Xq6/I9280vAFv/rzqewvSQ7L9riT5e3bfaE+6L/gAAAIABJREFUHUfoDwRAAARAAARAAARECUCAz0LqxIkTzi74PXv2ODVZhB8zZgw1bdpUlDHqgQAIgAAIRIiAbQtJEUKLocSQgKn5pGrhUXYhN4ahApMzEDA1j+DUaBOI6/ykO59E3x+i9aIdRRidLAFb/K87n2T5yj4nOy/a4k+Xm232yMYDngMBEAABEAABEAAB3QRiK8Bv3ryZ7rnnHipZsmRGxmXKlKGdO3cWqFO6dGkqVKhQYP8cPnyYeFd948aNAz+LB0AABEAABHInYNtCUu5E0AIIyBMwNZ9ULTzKLuTKE8eTNhIwNY9s9IVNNsV1ftKdT6LvD9F6NsUcbPkvAVv8rzufwo4Z2XnRFn+6vG2zJ+w4Qn8gAAIgAAIgAAIgIEogtgL82rVrqX///kKcChcu7Ijt7l3wQg9lqDR69Ghq1apVrs3geRAAARAAAQkCti0kSSDAIyCgjICp+aRq4VF2IVeZA9CQFQRMzSMr4FtsRFznJ935JPr+EK1ncQjG2jRb/K87n8IOEtl50RZ/urxtsyfsOEJ/IAACIAACIAACICBKAAK8KCmF9SDAK4SJpkAABEAgIAHbFpICmo/qIKCUgKn5pGrhUXYhV6kT0JjxBEzNI+PBW25AXOcn3fkk+v4QrWd5GMbWPFv8rzufwg4Q2XnRFn9CgA874tAfCIAACIAACIBA3AlAgM9DBECAzwN0dAkCIAACPxGwbSEJjgWBfBIwNZ9ULaTKLuTm02foO3oETM2j6JHEiBIJxHV+0p1Pou8P0XqIWjsJ2OJ/3fkUtvdl50Vb/AkBPuyIQ38gAAIgAAIgAAJxJxBbAf706dO0detWOnXqVKgxwEfZ16hRg4oWLRpqv+gMBEAABEDgDAHbFpLgVxDIJwFT80nVQqrsQm4+fYa+o0fA1DyKHkmMCAK8/r/zRN8fovUQtXYSsMX/tr2fZP9us8WfEODtnG9gFQiAAAiAAAiAQHQJxFaAj65LMDIQAAEQAAGdBGxbSNLJCm2DQDYCpuaTqoVU2YXcbFzx+3gRMDWP4uUl86yN6/ykO59E3x+i9cyLLIxYhIAt/tedTyIsVdaRnRdt8ScEeJXRhLZAAARAAARAAARAIDsBCPDZGaEGCIAACICARQRsW0iyyDUwxUACpuaTqoVU2YVcA12NIWskYGoeaUSCphUQiOv8pDufRN8fovUUuBpNRJCALf7XnU9hu052XrTFnxDgw4449AcCIAACIAACIBB3AhDgJSLg5MmTdODAAapQoQLxkfKpyqFDh6hw4cJUsmRJiR7wCAiAAAiAgC4Cti0k6eKEdkFAhICp+aRqIVV2IVeELerEh4CpeRQfD5lpaVznJ935JPr+EK1nZnRh1NkI2OJ/3fmUjaPq38vOi7b40+Vpmz2q4wTtgQAIgAAIgAAIgIAqAhDgA5BcvXo1/e1vf6NPP/3UeWr06NHUqlWrAi3w/fIDBgygNWvWUIMGDei+++5z/hcFBEAABEAg/wRsW0jKP1GMIM4ETM0nVQuPsgu5cY4Z2F6QgKl5BF9Gm0Bc5yfd+ST6/hCtF+0owuhkCdjif935JMtX9jnZedEWf7rcbLNHNh7wHAiAAAiAAAiAAAjoJgABXoAwC+p/+tOf6O23306qnUmAHzJkCK1atcqr/8tf/pJ++9vfpt0xLzAMVAEBEAABEFBAwLaFJAVI0AQISBMwNZ9ULTzKLuRKA8eDVhIwNY+sdIZFRsV1ftKdT6LvD9F6FoUcTEkgYIv/dedT2EEjOy/a4k+Xt232hB1H6A8EQAAEQAAEQAAERAlAgM9CisX3P/zhD7RixYoCNTMJ8IMGDaIvvvgi6ZnOnTs7O+NRQAAEQAAE8kfAtoWk/JFEzyBAZGo+qVp4lF3IReyAQCIBU/MIXow2gbjOT7rzSfT9IVov2lGE0ckSsMX/uvNJlq/sc7Lzoi3+dLnZZo9sPOA5EAABEAABEAABENBNAAJ8FsLz5s2jCRMmFKhVpEgRevLJJ6lx48YFfsei/RNPPEELFy4s8Ltx48bRJZdcotuvaB8EQAAEQCANAdsWkuBoEMgnAVPzSdXCo+xCbj59hr6jR8DUPIoeSYwokUBc5yfd+ST6/hCth6i1k4At/tedT2F7X3ZetMWfLm/b7Ak7jtAfCIAACIAACIAACIgSgACfgdSRI0fotttuowMHDni1ypUrR6NGjaJGjRplZfz999/TsGHDaMOGDV7dGjVq0PPPP08s4KOAAAiAAAiET8C2haTwCaJHEPgvAVPzSdXCo+xCLmIIBBIJmJpH8GK0CcR1ftKdT6LvD9F60Y4ijE6WgC3+151Psnxln5OdF23xp8vNNntk4wHPgQAIgAAIgAAIgIBuAhDgMxCeP38+jR071qtRvXp1mj59OpUsWVLYL6dOnaJ+/frRunXrvGemTJlC559/vnAbqAgCIAACIKCOgG0LSerIoCUQCE7A1HxStfAou5AbnDSesJmAqXlks09ssC2u85PufBJ9f4jWsyHWYENBArb4X3c+hR07svOiLf50edtmT9hxhP5AAARAAARAAARAQJQABPgMpGbNmkVTp051ahQuXJgmT54sJZx//fXXjgjvFt5V36dPH1EfoR4IgAAIgIBCArYtJClEg6ZAIDABU/NJ1cKj7EJuYNB4wGoCpuaR1U6xwLi4zk+680n0/SFaz4JQgwkpCNjif935FHbwyM6LtvjT5W2bPWHHEfoDARAAARAAARAAAVECEODTkOJ73B9//HFatGiRU6Nu3br03HPPOUJ80MJt3X333bRlyxbn0c6dO9OAAQOCNoP6IAACIAACCgjYtpCkAAmaAAFpAqbmk6qFR9mFXGngeNBKAqbmkZXOsMiouM5PuvNJ9P0hWs+ikIMpCQRs8b/ufAo7aGTnRVv86fK2zZ6w4wj9gQAIgAAIgAAIgIAoAQjwaUixaD5o0CD64osvnBrFixenefPmUdGiRUXZevW4rW7duhHfCc8FAnxghHgABEAABJQRsG0hSRkYNAQCEgRMzSdVC4+yC7kSqPGIxQRMzSOLXWKFaXGdn3Tnk+j7Q7SeFcEGIwoQsMX/uvMp7NCRnRdt8afL2zZ7wo4j9AcCIAACIAACIAACogQgwKchxaL5H/7wB1qxYoVTI5cd8HwPfK9evWjr1q1OWxDgRcMT9UAABEBAPQHbFpLUE0KLICBOwNR8UrXwKLuQK04YNeNAwNQ8ioNvTLYxrvOT7nwSfX+I1jM5xjD29ARs8b/ufAo7hmTnRVv86fK2zZ6w4wj9gQAIgAAIgAAIgIAoAQjwGUgl3gFfpEgRevHFF6latWqibL16vPO9e/fudPLkSednvXv3pttvvz1wO3gABEAABEAgdwK2LSTlTgQtgIA8AVPzSdXCo+xCrjxxPGkjAVPzyEZf2GRTXOcn3fkk+v4QrWdTzMGW/xKwxf+68ynsmJGdF23xp8vbNnvCjiP0BwIgAAIgAAIgAAKiBCDAZyDF97+PHj3aq9GyZUvnvwsVKiTKl3gn/ZAhQ2jVqlXeM2PHjqVmzZoJt4GKIAACIAAC6gjYtpCkjgxaAoHgBEzNJ1ULj7ILucFJ4wmbCZiaRzb7xAbb4jo/6c4n0feHaD0bYg02FCRgi/9151PYsSM7L9riT5e3bfaEHUfoTx2B9evX0+eff+5c93rixAm6+uqrqXLlyuo6QEsgAAIgAAIgkGcCEOAzOODgwYN022230eHDh71a1157Lf3mN7+h0qVLZ3Xd0aNHady4cfTee+95dYsVK0azZ8+m8uXLZ30eFUAABEAABNQTsG0hST0htAgC4gRMzSdVC4+yC7nihFEzDgRMzaM4+MZkG+M6P+nOJ9H3h2g9k2PMhrHP++eZtZ6OzUspNccW/+vOJ6XQBRqTnRdt8aeLyDZ7BFyPKj8ROHbsGG3atIm2bdvmrHWz8M3/VK1alerUqUNly5YNldVrr71GS5cu9frs0qUL8eY3lGAEWH9YsmQJ8f82btyYateuHawB1AYBEAABENBGAAJ8FrTTpk2jl156KalW4cKF6eabb6brr7+ezj33XOePFbfwy2779u3Eu+dnzpxZoHUcP68tltEwCIAACAgRsG0hSchoVAIBTQRMzSdVC4+yC7ma3IFmDSVgah4Zijs2w47r/KQ7n0TfH6L1YhOQETVUl590tRs2Rt35FLY9svOiLf50edtmT9hxZGJ/hw4dor///e/02WefZRx+9erVqX379tSwYcNQzHzrrbdo8eLFXl+8CQ4nxgZDzyfv8ua/Xbt2OQ/yqb2DBg0i9iUKCIAACIBA/glAgM/ig1OnTlGvXr1o69atOXurRo0a9PzzzxPfJ48CAiAAAiCQHwK2LSTlhyJ6BYEzBEzNJ1ULj7ILuYgfEEgkYGoewYvRJhDX+Ul3Pom+P0TrRTuK7B+dLj/pajdsj+jOp7DtkZ0XbfGny9s2e8KOI9P6W7lypXMSa5BywQUXEG8g4w1oOkucBPiTJ0/Svn37PJx8Mm7ihj4/Z97g9+OPP3o/rlSpUsorcfno/kcffTTp9F6cJKAzatE2CIAACAQjAAFegBe/8O6880764YcfBGqnrsI75Z955pnQj/ORHjAeBAEQAAFLCdi2kGSpm2CWIQRMzSdVC4+yC7mGuBfDDImAqXkUEh50I0kgrvOT7nwSfX+I1pN0Lx5TRECXn3S1q8hs4WZ055PwQBRVlJ0XbfGni9E2exSFh5XNcA7PmjUrpW0VK1YkviZ1//79ztHl/lKvXj3q27dvStFXFaw4CfBr166l6dOne+iy7fZPPJ6fd7UPHTqUKleuXAA9bxwcMWJEkgDfp08f4o8oUEAABEAABPJPAAK8oA/4i7IJEybQ22+/LfjEmWr8tWC/fv2oc+fOWv9oCTQoVAYBEACBGBOwbSEpxq6E6REgYGo+qVp4lF3IjYDrMIQIETA1jyKEEENJQSCu85PufBJ9f4jWQ/Dml4AuP+lqN2xauvMpbHtk50Vb/Onyts2esOOI+/tm+3H6bt8ppV2XKVGImtQpTkUUbTrnzWSjRo0iXs92C69R8/p08+bNk3Zf853wc+fOpc2bNyfZxMfRt23bVqmdiY3FSYBft24dTZ061TM/mwCfyIYF+GHDhhHvgk9VNm3aRPPmzXM+pLj44oupXbt20CC0RS0aBgEQAIFgBCDAB+Pl7IJ///33af78+cQvz3Sldu3axEe+XHfddVSiRImAvaA6CIAACICALgK2LSTp4oR2QUCEgKn5pGrhUXYhV4Qt6sSHgKl5FB8PmWlpXOcn3fkk+v4QrWdmdNkzal1+0tVu2OR151PY9sjOi7b40+Vtmz1hx9HqLcdp1aZjWrqtXrEI/eLikkra/vDDD+nNN9/02uK16QceeIBKlSqVtn0WcT/66CPv93yF6siRI52d8joKBPhmabEGEeB1+AZtggAIgAAIqCEAAT4Hjnx/y4EDB7wWjhw54nxBWLZsWSpZUs0fTDkMD4+CAAiAAAikIGDbQhKcDAL5JGBqPqlaeJRdyM2nz9B39AiYmkfRI4kRJRKI6/ykO59E3x+i9RC1+SWgy0+62g2blu58Ctse2XnRFn+6vG2zJ+w4en3FIfrxyGlt3XZsXorKl85tG/zp06dpypQptGHDBm+cnTp1otatW2ccNx9nPmbMGNqzZ49Xr0ePHtSkSRMt9sZJgP/Pf/5Dzz77rMexZ8+ezm71dGXBggW0aNEi59d8csHDDz9MZcqU0eIHNAoCIAACIKCPAAR4fWzRMgiAAAiAQAQJ2LaQFEHEGFKMCJiaT6oWHmUXcmMUIjBVgICpeSRgGqrkkUBc5yfd+ST6/hCtl8cQQddEpMtPutoN22m68ylse2TnRVv86fK2zZ6w42jeysO0/7Da4+cTbVAlwI8fP5527NjhNM1HmA8aNIiqV6+eFVcmUXzv3r30zjvvOJvP+Gj7K6+8ks4555y0bfK956tWrXLq8xhuvPHGpA1r/r5YlG7cuDG9++67tHz5cmfTG+++P378OFWpUoXatGlDLVu2FDpenT9CWLlyJS1btszjwGPm9vjUWh57o0aNsvJwK2zfvp0++OAD+uabb5yj3rktPiGgZs2azjH9DRs2LNAWnyawc+dOZ7zsCz4q3i08hjp16ji2lStXjq6++mrn2lu33dWrV9O+ffu8+jxWrsf1+X73Zs3+u3t+6dKlzvUBzJn/6dChQ9IVA9wO+42FfH6eP8Q499xznfHwCb9btmwh5sV980kJbAv7qkKFCln58HPcP5+4wB9uuP6qWLEitWrViq655hriuGGf8u+4j2uvvZbOOuusrG2jAgiAAAjYQAACvA1ehA0gAAIgAALCBGxbSBI2HBVBQAMBU/NJ1cKj7EKuBlegSYMJmJpHBiOPxdDjOj/pzifR94dovVgEY4SN1OUnXe2GjVJ3PoVtj+y8aIs/Xd622RN2HJkiwPNu68Q73bt3706XXHJJVlwff/yxI6ayWMonvd56661Uv3595zkW1KdPn+61wVevsiCerrz22muOOMuFReihQ4dS5cqVvep+Ab5Fixb01VdfEd9fn66wEH///fdnPHmWhWW+b53F3kyFBeZevXpl/IiA23jhhRdozZo1GdtiQb1Pnz7euFiYHjduHO3atSsrcz5Fd8iQIfT4448Tn7abrbAYf9dddznV/P2k4uz3G98/v3HjRucjh3SF22H/XnrppWnrsJ+eeuop57redIUZX3755Y7Q75ZscZPNfvweBEAABEwiAAE+RG8dOvT/2TsP8CuKq/8PvYqgKGJQCCpiI4gllqBoookaC1YsKEZNLGAk+qqxY2xg7xEhr0rAbjSYN5ZgghgsYIsdxI4oIiq9+3+++/vvzd793XvnzN6Ze3d2v/M8ed43vz17Zs7nnDOXzNmZWRL8YOMfLm3btq1hz+yKBEiABEggJJC1hSR6lgTqScDXfLK18Jh0IbeePmPf6SPgax6ljyRHFCWQ1/nJdT5Jfz+kcoza+hJw5SdXemtNy3U+1dqepPNiVvwZ8s6aPbWOIx8K8GASL27jutSzzz67qitT33///aCwHTYUcqM7seO+0N1jHj5HsReFZGnDLu3zzz+/pC2zZs0Kjt+XtkqnA6D4fsUVV6hFixaJ1GFc5557bnBUPOxBQb1ScTpUalqAxw51fDiAhn5uuOEGhR36aLAHY+jUqVNhzHG/iYz5/7qGDh0anBgQbwsWLFBXXXWV9iOHUn3p4kY6PsqRAAmQgA8EWIA38BKOjXnllVeCLwjxFaC04cgc3LsTHjVz6aWXql133VX6OuVIgARIgAQsEsjaQpJFNFRFAsYEfM0nWwuPSRdyjUHzhUwT8DWPMu2UDBiX1/nJdT5Jfz+kchkINa9NcOUnV3prDdt1PtXanqTzYlb8GfLOmj21jiNfCvDxXc/g1LJlS4Wd8CZHr0f5uirAh32EhXiME7ume/bsqVDo/cc//lF0HDvkcQw7dpxHG+6wHzFihFq6dGnhz9CJY9C32GKLYC1/6tSpwS77aMNx6didjyPlw4bCNgr5WM+Pth/96EcK/8EJAa+++mpQJ4i2Hj16qFNOOSUohL/55pvBDngcC49j3nEcf9h69eqlNt9886CA3aZNm+AkARyXj+PtIY/j88OiOt7BkfkdOnQICu7dunUL7EertgCPWIA9GC9OK4jbW4pzud39OJ0AR+njA4QZM2aol156qeSOfhbgaz1rsT8SIIF6EmABXkAfPyzXXnttcBeLjYav53APChsJkAAJkEDtCWRtIan2BNkjCfyXgK/5ZGvhMelCLmOIBKIEfM0jejHdBPI6P7nOJ+nvh1Qu3VGU/dG58pMrvbX2iOt8qrU9SefFrPgz5J01e2odR74U4MHl7rvvVrhLPN5QcMY93H369DHaEe+6AI9xbrfddsGx97ivPGxYl58wYYJ6/fXXC39DwfjMM89U66+/fuFv8d3v5Xb943TaP/3pT0W64ju9wQ38wob+fv3rX6tNNtmkCCeY3HnnnYUd/OV21H/88ccK1wKEDffdb7PNNmXD98knn1STJk0KnoPFhRdeGBS24y1pAR5sTjvttEZ3saMIj6sDwoaPEtB39CTfUh937LTTTurggw8uGh7GNmbMGDVz5syiv7MAX+tZi/2RAAnUkwAL8Br6+BLtV7/6lZo9e7Y1P7EAbw0lFZEACZCAMYGsLSQZA+ALJGCRgK/5ZGvhMelCrkUXUFUGCPiaRxlAn2kT8jo/uc4n6e+HVC7TQeiBca785EpvrZG6zqda25N0XsyKP0PeWbOn1nHkUwEeBdDbb7+9cCJrKVYoxqPojf9gB3Ol5roAj6POURSOFt/D8ZSyBbvCDzjggMKQ4+OrdO/9vffeG+xgD1v0XnL0dfXVV6t58+YVnh911FGqb9++JfFMnjw5OPI/bNh0d8ghhxTJ2mYX5WJ6BD34Ysd/9Jj6qL6o7aXulB87dqxCET5s0SPx44BwKsGoUaPU/PnzC49YgK/1rMX+SIAE6kmABXgNfXyd9sgjj1j1EQvwVnFSGQmQAAkYEcjaQpKR8RQmAcsEfM0nWwuPSRdyLbuB6jwn4GseeY4988PP6/zkOp+kvx9SucwHYsoNdOUnV3prjdN1PtXanqTzYlb8GfLOmj21jiOfCvAhmylTpqjHH39ce896165d1cCBAxWOUS/VbBeR4/fUH3PMMcGu/HINV7vedttthcfYxY274MOj4+M7s0vtyg5fxvHu06ZNC457X716dXBV7DrrrBM8/uabb4L7zcN76fFhwllnnVXywwDI42h7XDeLTXxo8XHhb7bZhXYk2QGPI+ePPvrospwnTpyoEDNo8Tvl47aWOokgrji6mx/PWICv9azF/kiABOpJgAX4CvS//vprhR//FStWFEntvffewTEx3377rcJXX2E74ogj1AYbbBD8QOM/jz32WHBffNhwh824ceO0XxTWMyDYNwmQAAlknUDWFpKy7i/al24CvuaTrYXHpAu56fYqR1drAr7mUa05sT8zAnmdn1znk/T3Qypn5lVKT357WQBh9y1bW4Hhyk+u9Fox2kCJ63wyGIoV0aTzYlb8GULMmj1WgsNAiY8FeJiHu8Vxl3p4z3glk3HM+gknnBAUp6PNdhE5XoDXFWaxm/ryyy9XCxcuDIaF3fvnnntuoTD+2WefqZtuuqlozCg277PPPoXiusTVYBTdjIfj+lELKNfiRfD4uPCebXbhWFwU4KN+0RXgUQc544wzyn6cgHGa+lniI8qQAAmQgC8EWICv4Kn7779fjR49uiDRpUsXdeONN6r11lsv+NvKlSuD+02WLFmiWrRooR5++OGi+1jwI4gjXcL/0YJ3rrzySrXjjjv6Eh8cJwmQAAlkjkDWFpIy5yAa5BUBX/PJ1sJj0oVcr5zMwTon4GseOQfDDqoikNf5yXU+SX8/pHJVOTmHL9vmaltf6BJXemvtctf5VGt7ks6LWfFn1uKz1vET9udrAT7K6/PPP1evvPJKcAR7WMyO80QRGWva4e5yPLddRDYtzMaLzfGj1PH82muvVXPnzm0UHh06dFC9e/cO/rPpppuq1q3Lf8j16KOPqqlTpxZ0oAitO57/q6++KsiXujfdNruws1oX4ON24OoCbEis1Ez9XK/cZr8kQAIk4IIAC/AVqEYL8PhRHzNmjOrevXvhjaVLl6rDDz88KMDjx/W+++5r9EUdjmY57LDDAhk0/ANm/PjxFX/oXTiaOkmABEiABBoIZG0hiX4lgXoS8DWfbC2kJl3IrafP2Hf6CPiaR+kjyRFFCeR1fnKdT9LfD6kco9aMgG2utvWF1rjSa0aremnX+VT9CM00JJ0Xs+LPrMWnmfftSWehAB+lgcIxdsZH70MPn2+11VbquOOOK4jbLiKbFmbjd7OXup8cx8Bff/31KloQL+V93Df/85//XPXq1avR4/i4TKOn1LhsswvHVOsCfPwaAN1x9hinqZ9NeVOeBEiABNJMgAX4Mt7BDxjukXnxxRcDCdyDc8899xQdqSIpwONd3LODH/+w8Q74NKcEx0YCJJB1AllbSMq6v2hfugn4mk+2FlKTLuSm26scXa0J+JpHtebE/swI5HV+cp1P0t8PqZyZVyltm6ttfaGHXOmtdQS4zqda25N0XsyKP7MWn7WOn7C/rBXgQ7sWLFig/vd//1fNnj27gDZ+v7ftIrJpYRZr9ThZFlfCosWPRw8HDrnp06cr3D0Ouyo1FOJPOeWUouP2WYD/m5o8eXJJxvFj/jt16qR+//vfV2Rs6ud65Tb7JQESIAEXBFiAL0MVP9bDhw9Xb7zxRiBx4IEHqtNPP71IGgV47G7H/y23Ax4v4B8GuEsecmiDBw9WQ4YMceFP6iQBEiABEtAQyNpCEh1OAvUk4Gs+2VpITbqQW0+fse/0EfA1j9JHkiOKEsjr/OQ6n6S/H1I5Rq0ZAdtcbesLrXGlV0pr4ssNa0/7b9em4is6Odf5JLXHllzSebHe/rRlf1ri07Y9tdaX1QI8OOKO9ZEjR6pvvvmmgDV6L3saCvA33HCDmjNnTjC+UjvN4/Ewf/58NXPmTPXuu+8GR+gvX768UcjE7zGPF4z79euntthii+AqWknDNbXbbLNN0SY+2+zCcdR6BzyPoJdEAGVIgARI4L8EWIAvEw3xAjzuiLnllluCH/ewRY+XRwH+rrvuUhtuuGEjjSjAH3LIIYW/Dxw4UA0dOpRxSAIkQAIkUAcCWVtIqgNCdkkCBQK+5pOthdSkC7kMIRKIEvA1j+jFdBPI6/zkOp+kvx9SuXRHUfpGZ5urbX0hMVd6pR6R9q+Tc51PUntsySWdF3WcbI2vVnqyZk+tuIX9+FCAx+5lFJHDhk1hffr0EaHCcfRPPfVUQTZ6x3e8+HrUUUepvn37ltUbLWSX2q1uujMaa/U4YfaLL74I+sQ97hdddFHutX6vAAAgAElEQVTR7nWdkdjBjTveP/nkkyLR448/Piiyoz3xxBPqmWeeKTzHJrott9xSp7ri86wU4BcvXqwuv/xyhaP+0fChATYaVmqmfq4KNF8mARIggZQRYAG+gkPGjRsXFNXRWrZsqR555BHVps1/vyDGD/9ZZ52lXnvttUAGRXUU1+MtulMez1iAT1kWcDgkQAK5IpC1haRcOY/Gpo6Ar/lka+Ex6UJu6hzJAdWVgK95VFdo7FxLIK/zk+t8kv5+SOW0jqRAEQHbXG3rCwfrSq80HKT96+Rc55PUHltySedFHSdb46uVnqzZUytuYT8+FOBRYJ46dWoBzU9+8hN1wAEHiFDhKtaHH364IBu94zteRP7FL36h9txzz7J6cQT8pEmTgueSArzuQwHszL/qqqsU1uPR2rdvry644IJgpzn+9uabbypslsNO/rXXXlthM125hjX+F154ofC40ocGKL5Xe5JtVgvw2JB46aWXKuz6L9dYgBelHoVIgAQySoAF+AqOffbZZ9WIESMKEieccILC131hi++S7969u7rzzjuD4+ij7Z///Ke67LLLCn866KCD1LBhwzIaUjSLBEiABNJNIGsLSemmzdFlnYCv+WRr4THpQm7W44L2mRHwNY/MrKR0rQnkdX5ynU/S3w+pXK3jwvf+bHO1rS/k60qv1H/S/nVyrvNJao8tuaTzoo6TrfHVSk/W7KkVt7AfHwrw7733nho7dmwBDdapsVM8uqmsHLd77rknKGSH7dBDD1U77rhj8F/jerfaait13HHHlVSFNfPbb79dffTRR8FzSQFe96FAvJD7wx/+UJ188smBbuzMxtr76tWrg/6aN28e/HcU50u1V155Rd13332FR9EPDbDDHjvtw0I/9J955plq/fXXLxtukMUGPTDBJr54ixfgdR8bRG2FDeedd57q0KFDI721PoI+fgoBBoSNhjvvvHNZNnfffbd66623Cs+j1xrUOn/ZHwmQAAnUmgAL8BWI4+j4I488Uq1YsaIgdcoppygU0PFDjoZjaa6++urC8/322y+4Oz48qv6DDz5Qp512WpGOcjvla+189kcCJEACeSSQtYWkPPqQNqeHgK/5ZGvhMelCbno8yJGkgYCveZQGdhxDeQJ5nZ9c55P090Mqxxg2I2Cbq219oTWu9EppSfvXybnOJ6k9tuSSzos6TrbGV07PxJeXBo/23+6/J3JW02e97alm7Gl414cCPHaAX3zxxUX3neOe81NPPTU4tr1ce/3119X48eOLHqPA3bNnz+Bv2IE+atSoQpEbhf0LL7xQtW3btpHK+DH4kgI8ZHAUfKmd67NmzVKjR48uFMXR4UknnaQ222yzoG/YjKPRFy5cWBhLpcJwfHy77767wpp+2PABAz44CBt226MI365du5L4Jk6cqKZMmaJatWoVnJDbpUuXIrl4Ad70Y4OorVHFtS7Ao+/4KQn4QOCMM85QiLF4w+/I/fffX/RnFuDTMJNxDCRAArUiwAK8hvStt94aHD0fbfgHBr6SW2eddVSpIv1GG22kDjzwQPXuu+8q3J0Tf7fcXfG1cjr7IQESIIE8E8jaQlKefUnb60/A13yytfCYdCG3/p7jCNJEwNc8ShNDjqUxgbzOT67zSfr7IZVj7JoRsM3Vtr7QGld6pbSk/evkXOeT1B5bcknnRR0nW+Mrp8d2/7b1ubY/bfp9KMCDWaliOgrc/fv3Vz/+8Y9V586dg81j2DE+e/Zs9fTTTxcVnKGjY8eO6txzzy3sIi9V5EZh+sQTT1QbbrhhoOvzzz8P1sLfeeedItdJCvDhC9hNvcceewT9QydOqP373/9epA/9nn/++UWn0EaPvI/qwlH54e5/7JRH8f1f//pXQR/Ghs1zG2+8ceFvc+fOVddcc01Rnyg0H3744WrbbbctbLz79NNP1WOPPVZ0p/xaa60VjC26+z5+egCOyEdRfd1111WLFi0KjsyPtvg1AptvvnlwKi9qEvBD+CFFPQrwK1euDE4Mjm5YBEN88IDTEmD3/Pnz1TPPPKNeeumlRinMAnzaZjWOhwRIwCUBFuA1dPEjiF3wS5YsKUhGC/D4I47Ueeihh0R+wj90LrnkEpEshUiABEiABOwTyNpCkn1C1EgCcgK+5pOthcekC7lywpTMAwFf8ygPvvHZxrzOT67zSfr7IZXzOcbqMXbbXG3rC5m40itlLu1fJ+c6n6T22JJLOi/qONkaXzk9tvu3rc+1/WnT70sBHtxQCH/qqafKIsS93SimlmooqJ511llqvfXWK3qMYvjjjz/e6BXIh0e2l9OHYn6nTp0Kj+NHykt9jb5Q9A93v4fvoTCNHfoo/sYbdumHR9XHn3Xt2jXYwR2eZhs+f+6559Rf//rXkrbiOPgFCxY0shk6cO1st27dit6DLO6vX7VqVUl9cTY4sh1Ht5dq+PjgggsuCArd9SjAY0y4pgDXFZTzdaVYYAFeGumUIwESyAIBFuAFXsQxNzh6PrxHBgX4e++9N/hKDS1+F3w5lTiGBseu4Es4NhIgARIggfoQyNpCUn0oslcSaCDgaz7ZWnhMupDL+CGBKAFf84heTDeBvM5PrvNJ+vshlUt3FKVvdLa52tYXEnOlV+oRaf86Odf5JLXHllzSeVHHydb4yumx3b9tfa7tT5t+nwrw4f9ee+CBByoWx+OMccw6jp6PH6MeroFH73aX+geF6XPOOSc4TTZs8QI8CuFz5sypqBJ6Bg8erLbeeuuScsuWLQvub8dx+ZKGnec4Mj6+Az18FycJTJgwQcQPY8Ou9k033bRk1w8++KCaNm1ao2elTgdArQFH6qNwH2/Rkwnid7KX4hw//j56332pgUb9Ukpf+M706dMVYsu0sQBvSozyJEACPhNgAV7oPfzg3XjjjcERNfEd8OE/QG655RaFI2JKtb59+wY/nJXu2hEOhWIkQAIkQAJVEMjaQlIVKPgqCVRNwNd8srXwmHQht2rwVJApAr7mUaackEFj8jo/uc4n6e+HVC6DoefUJNtcbesLjXelVwpX2r9OznU+Se2xJZd0XtRxsjW+cnps929bn2v706b/ydeWqnkL1zgb1oE7tFXtWzexqh+7rqdOnRr8p9Tu8LAz7Hbfe++9VZ8+fRrtBo8P6J///Kd64oknShamUSA+9thjg6tZwx342K193nnnKewcD1t0hz6eX3TRRWrmzJnB5rVSO8VxbP5xxx1X8sOA6PhQlH7++eeDI9BLFbAhi4L7z372s+DI9PjO97itOBX34YcfVm+88UZJv+Akge233179/Oc/V9hpX65hXChYh3NrKFeuyI3j8nHvffyjhPgOeMhg8yAaahbgHN3899FHH6nbbrutMCzd/fPRo/zhF3w4ET25IGrfZ599FuzU/+677xqZDRZDhgxR+AAgehLDYYcdpnbYYQerMU5lJEACJJBWAizAG3pm+fLlwfE8+LEr1XBvzpQpU9RXX32l8AOMf1jgx7zc12+G3VOcBEiABEigSgJZW0iqEgdfJ4GqCPiaT7YWHpMu5FYFnS9njoCveZQ5R2TMoLzOT67zSfr7IZXLWNg5N8c2V9v6QgCu9EoBS/vXybnOJ6k9tuSSzos6TrbGV06P7f5t63Ntf9r0fz5/tfrnW8ucDGurjVqovj1aOtEdKsW69rx58xSKuygIo9CNNW7sdjfdNIaTYj/++GO1dOlS1bx580DXBhtsUDgxthpDcLc6iuehXhTfS+3I1/UBO3Gfe3hfOQrU+NCg3I73SvpgL9b9Fy5cGLwP3RgXdvXrivhRvdidj6I6xgLmOGG3XJ0B733++efBjn6wwOkE6NPUVzpO1T4HY9RCQn/BJsQCWnxH/fDhwwvPqu2X75MACZBA2gmwAJ92D3F8JEACJEACVglkbSHJKhwqIwFDAr7mk62Fx6QLuYaYKZ5xAr7mUcbd4r15eZ2fXOeT9PdDKud9oNXYANtcbesLcbjSK8Ut7V8n5zqfpPbYkks6L+o42RpfOT22+7etz7X9adS/ePn3at6C1VaH1qZlE7X+2s2s6qQyEnBJALvfN9xww+Au+nJtzZo1wYnA+GgBrdKR9i7HSt0kQAIkUC8CLMDXizz7JQESIAESqAuBrC0k1QUiOyWB/0/A13yytfCYdCGXAUQCUQK+5hG9mG4CeZ2fXOeT9PdDKpfuKErf6Gxzta0vJOZKr9Qj0v51cq7zSWqPLbmk86KOk63xldNju3/b+lzbT/0kQALpI/D666+r8ePHq169eqlf/epXZYvwkydPDnbAhw07/XFEPnbKs5EACZBAHgiwAJ/Ayzi2BvfY4F6ar7/+WrVs2TL4D776GjBgQJFGHOfzySefqO7duyfoia+QAAmQAAnYJpC1hSTbfKiPBEwI+JpPthYeky7kmjCmbPYJ+JpH2feM3xbmdX5ynU/S3w+pXBhlE19eGvy/+2/Xxu/Aczx6U6664djWF/bnSq/OHtP+deN0nU9Se2zJJZ0XdZxsja+cHtv929bn2n7qJwESSBeBL774Ql133XWFQeE4/sGDB6uNN9648DfUTiZOnKhefPHFosHvv//+qn///ukyiKMhARIgAYcEWIA3gIt7Xv785z+rp556quRbHTt2VA888EBwh0vY7r//fjV69Gi11157qXPOOcfoThiDoVGUBEiABEhASCBrC0lCsylGAk4I+JpPthYeky7kOnEGlXpLwNc88hZ4Tgae1/nJdT5Jfz+kcmE4msrnJIwbmWmbk219afGn1C6dnOt8qnUcJ50XdZxc22G7f9v6XNtP/SRAAukisGDBAnXVVVepVatWFQ0M99Pj3vdly5Yp1FDiDXUT1EaidZN0WcbRkAAJkIB9AizAC5hiF/utt96q/vKXv1SUxi73MWPGFI5dee2119SZZ55ZeGfgwIFq6NChgh4pQgIkQAIk4IpA1haSXHGiXhKQEPA1n2wtPCZdyJWwpUx+CPiaR/nxkJ+W5nV+cp1P0t8PqVwYXabyfkZl9aO2zcm2vrT4U2qXTs51PlUfEWYaks6LOk5mozCXtt2/bX3mFvENEiAB3wl89dVX6vrrr29UhC9nV+fOndVpp52mUKRnIwESIIE8EWABXuNtFN9/+9vfqrfeeksbF127dlX33HNPoQD/xBNPqKuvvrroPfz3fv36aXVRgARIgARIwA2BrC0kuaFErSQgI+BrPtlaeEy6kCujS6m8EPA1j/LiH1/tzOv85DqfpL8fUrkwvkzlfY3Lasdtm5NtfWnxp9QunZzrfKo2HkzfTzov6jiZjsNU3nb/tvWZ2kN5EiCBbBDADvhJkyap5557Ti1fvrykUU2aNFH77ruv2m233XgqcDbcTitIgAQMCbAArwE2btw4dddddzWSwhdb+PHAcfSrV68OnscL8PhbeAR9qAAyd999N49bMQxUipMACZCALQJZW0iyxYV6SCAJAV/zydbCY9KF3CSs+U52CfiaR9n1SDYsy+v85DqfpL8fUrkw2kzlsxGl5lbY5mRbX1r8KbVLJ+c6n8wjoLo3ks6LOk7VjUr/tu3+bevTW0AJEiCBrBOYO3eu+uyzz9TixYuDXfHNmzdXG220UXAvfNOmTbNuPu0jARIggbIEWICvEBzffvutOvLII9WKFSsKUh06dFAjRoxQffr0Cf6GI+Zx1DxaqQI8dtD//ve/V9OmTSvouOOOO9Smm27KsCQBEiABEqgDgawtJNUBIbskgQIBX/PJ1sJj0oVchhAJRAn4mkf0YroJ5HV+cp1P0t8PqVwYRaby6Y4+d6Ozzcm2vrT4U2qXTs51PrmLlNKak86LOk6u7bDdv219ru2nfhIgARIgARIgARLwlQAL8BU89+yzzwbF9rBtvvnm6qabbgq+4kJDcf2ss86qWICH3CeffKKOP/74gp7BgwerIUOG+BozHDcJkAAJeE0gawtJXjuDg/eegK/5ZGvhMelCrveOpwFWCfiaR1YhUJl1Anmdn1znk/T3QyoXOt5U3nrAeKLQNifb+tLiT6ldOjnX+VTrsEs6L+o4ubbDdv+29bm2n/pJgARIgARIgARIwFcCLMBX8NzYsWPVhAkTAolmzZoFR9FvuOGGhTekBXjIoQD/6aefBu8OHDhQDR061NeY4bhJgARIwGsCWVtI8toZHLz3BHzNJ1sLj0kXcr13PA2wSsDXPLIKgcqsE8jr/OQ6n6S/H1K50PGm8tYDxhOFtjnZ1pcWf0rt0sm5zqdah13SeVHHybUdtvu3rc+1/dRPAiRAAiRAAiRAAr4SYAG+jOdQNB8+fLh64403AokePXqoO++8s+jeEpMCfHSnPHfA+5ouHDcJkEAWCGRtISkLPqEN/hLwNZ9sLTwmXcj11+McuQsCvuaRCxbUaY9AXucn1/kk/f2QyqWlYGsv8txqMuWqG41tfWnxp9QunZzrfNL5x/bzpPOijpPtccb12e7ftj7X9lM/CZAACZAACZAACfhKgAX4Mp6LF+BbtmypJk6cWDh+Hq+ZFOBPPfVUNWPGjKC3QYMGqZNOOsnXmOG4SYAESMBrAllbSPLaGRy89wR8zSdbC49JF3K9dzwNsErA1zyyCoHKrBPI6/zkOp+kvx9SudDxpvLWA8YThbY52daXFn9K7dLJuc6nWodd0nlRx8m1Hbb7t63Ptf3UTwIkQAIkQAIkQAK+EmABvoznUFwfOXKkevrppwOJ7t27qzFjxiTaAb9o0aKg6L506dJA10EHHaSGDRvma8x4Pe65c+eqmTNnqu+++061aNFCrVy5Uq211lqqV69eqkuXLsa2rV69Wn3wwQdq9uzZgS609u3bq4022kj94Ac/UE2aNDHWyRdIgATcEsjaQpJbWtROApUJ+JpPthYeky7kMq5IIErA1zyiF9NNIK/zk+t8kv5+SOXCKDKVT3f0uRudbU629aXFn1K7dHKu88ldpJTWnHRe1HFybYft/m3rc20/9ZMACZAACZAACZCArwRYgK/gufvvv1+NHj26IHH11Verfv36Ff67dAf8uHHjgvvjw3bhhReqAQMG+BozXo77o48+Ug888ICaN29e2fF37NhRHXHEEWqTTTbR2gjfP/LII+rFF18sK4vi+z777ENfa2lSgARqSyBrC0m1pcfeSKCYgK/5ZGvhMelCLuOIBKIEfM0jejHdBPI6P7nOJ+nvh1QujCJT+XRHn7vR2eZkW19a/Cm1SyfnOp/cRUppzUnnRR0n13bY7t+2Ptf2Uz8JkAAJkAAJkAAJ+EqABfgKnnvvvfcUjo4PG46hnzBhgurUqVPwJ0kB/q233lKnn356US+33nqr6t27t68x49W44aO//OUv6oUXXhCPe6eddlIHH3xwWfk1a9aoUaNGqfnz54t0brXVVurYY4/lbngRLQqRgHsCWVtIck+MPZBAeQK+5pOthcekC7mMKRKIEvA1j+jFdBPI6/zkOp+kvx9SuTCKTOXTHX3uRmebk219afGn1C6dnOt8chcppTUnnRd1nFzbYbt/2/pc20/9JEACJEACJEACJOArARbgK3gOxdvo3e0QbdasmbrgggtU//79g4LqeeedV9gF3aNHD3XnnXcGx9SHO6Rvu+22oh6iMr4GjU/jRvH9+eefbzTkrl27Kux4/+KLL9Q333zT6DmuCdhll10a/R1+HTt2rJoxY0bRMxxnv+mmmwbH0M+aNSvwf7T97Gc/U3vvvbdP6DhWEsgsgawtJGXWUTTMCwK+5pOthcekC7leOJeDrBkBX/OoZoDYUSICeZ2fXOeT9PdDKhc611Q+UVBk4CXbnGzrS4s/pXbp5FznU61DMum8qOPk2g7b/dvW59p+6icBEiABEiABEiABXwmwAK/xHO73PumkkxpJ4d7wI488MjhafsWKFcFz7JC/7rrr1H/+8x+FY+fDO9+jL3P3e+1SBcV1+CPacDc7dqOvvfbahT/jeHpcNbBq1arC3/ChxaWXXhrcEx9tn332mbrpppuK/oYd8yjY48MLtOXLl6s//vGPwb3wYYO+iy66SLVp06Z2ANgTCZBASQJZW0iim0mgngR8zSdbC49JF3Lr6TP2nT4CvuZR+khyRFECeZ2fXOeT9PdDKhf6zFQ+r9Fum5NtfWnxp9QunZzrfKp1HCedF3WcXNthu3/b+lzbT/0kQAIkQAIkQAIk4CsBFuAFnps0aZK64oorBJKVRQYPHqyGDBlStR4qkBEYM2ZM0U71zTffXJ1wwgklX/7uu+/UyJEji4rw+MBi2223LZJ/8MEH1bRp0wp/23777dXhhx/eSCd2wF9//fXBDvuwHXbYYWqHHXaQDZ5SJEACzghkbSHJGSgqJgEBAV/zydbCY9KFXAFaiuSIgK95lCMXeWlqXucn1/kk/f2QyoXBZSrvZVBaGLRtTrb1pcWfUrt0cq7zyUJIGKlIOi/qOBkNIoGw7f5t60tgEl8hARIgARIgARIggVwQYAFe6OZqi/A4yv6QQw4R9kaxagmgAI6CenhPO3ann3POOapTp05lVT/66KNq6tSphefxAjzufh8xYkThZAPsar/wwgtV27ZtS+rEzvroFQTYfT906FDeBV+tc/k+CVRJIGsLSVXi4OskUBUBX/PJ1sJj0oXcqqDz5cwR8DWPMueIjBmU1/nJdT5Jfz+kcmHYmcpnLFzF5tjmZFtfWvwptUsn5zqfxI63JJh0XtRxsjS8smps929bn2v7qZ8ESIAESIAESIAEfCXAAryB5z7//POgoFrqTvFyarDrGvfEd+vWzaAnilZLYPHixeryyy8v7Ghv3769uuCCCwrHxJfSj7vb77jjjsKj7bbbTh1xxBGF/x4/fl5XUMeR9ijY40h6NIzh/PPPVyjcs5EACdSPQNYWkupHkj2TgFK+5pOthcekC7mMHRKIEvA1j+jFdBPI6/zkOp+kvx9SuTCKTOXTHX3uRmebk219afGn1C6dnOt8chcppTUnnRd1nFzbYbt/2/pc20/9JEACJEACJEACJOArARbgE3gOx5Xjf4i88MIL6v333w92WaO4umDBgkBb586d1Y477qj23ntv1bNnzwQ98JVqCaxcuVJdeeWVatmyZWr16tWqT58+6uijj66o9q233lJ33313QebQQw8N/Bi29957T40dO7bw3wcMGKD23XffsjqxC/+GG25Qc+bMCWSaNGmizj333Iq78Ku1m++TAAnoCWRtIUlvMSVIwB0BX/PJ1sJj0oVcdx6hZh8J+JpHPrLO05jzOj+5zifp74dULoxJU/k8xXLUVtucbOtLiz+ldunkXOdTreM4nBdfXfffQde7b9laNAQdJ5GSKoRs929bXxWm8VUSIAESIAESIAESyDQBFuAz7V4aZ0IgfgT9McccExTuw4aPLUaPHl347/HnpfqK6mQB3sQblCUBdwSytpDkjhQ1k4CegK/5ZGvhMa8FLn1kUMKEgK95ZGIjZWtPIK/zk+t8kv5+SOXCyDCVr31EpaNH25xs60uLP6V26eRc51OtoyqcFyeqZ4Ouj+7fTjQEHSeRkiqEbPdvW18VpvFVEiABEiABEiABEsg0ARbgM+1eGiclgPvdcWT9woULg1dwTPxFF12k2rRpU1ARL8APGjRI9evXr2IXf/vb39TkyZMDGRbgpd6gHAm4JZC1hSS3tKidBCoT8DWfbC085rXAxbywS8DXPLJLgdpsE8jr/OQ6n6S/H1K50O+m8rbjxRd9tjnZ1pcWf0rt0sm5zqdaxx0L8A3EdX6vtV/YHwmQAAmQAAmQAAlklQAL8Fn1LO0yIvDQQw+pl156qfBO/P53PIgW0/HfWYA3QkxhEkgNgawtJKUGLAeSSwK+5pOthce8FrhyGewOjfY1jxwioWoLBPI6P7nOJ+nvh1QudLWpvIUQ8VKFbU629aXFn1K7dHKu86nWQcgCfANxnd9r7Rf2RwIkQAIkQAIkQAJZJcACfFY9S7vEBOJ3u2P3+4UXXqjatm1bpIMFeDFSCpJAqglkbSEp1bA5uMwT8DWfbC085rXAlfnArrGBvuZRjTGxO0MCeZ2fXOeT9PdDKpeWgq1heNVN3JSrbqC29aXFn1K7dHKu80nnH9vPWYBvIKrzu23u1EcCJEACJEACJEACeSXAAnxePU+7AwLfffedGjlypFq1alWByMCBA9XOO+/ciBAL8AwaEsgGgawtJGXDK7TCVwK+5pOthce8Frh8jde0jtvXPEorT46rgUBe5yfX+ST9/ZDKhfFqKp/XOLfNyba+tPhTapdOznU+1TqOWYBvIK7ze639wv5IgARIgARIgARIIKsEWIDPqmdpl5bAsmXLgnvfly9fXpD94Q9/qE4++eTgvvZ4S2sBPvwfxVqDKUACJEACJEACJBAQeHdJ7+D/9m77blVENlvy6+D9mW1HV6WHL5MACZCAbQKcn2wTbdAn/f2QyoWjNJV3Y136tdrmZFtfWvwptUsql/7IkI0wnBcnqmeN/h1Yb062+7ehD9c2spEACZAACZAACZAACVQmwAI8IySXBNasWaNGjRql5s+fX7C/VatW6qKLLlItWrQoyYQF+FyGCo0mARIgARLIIAEbC4/AwgJXBoODJpFARghwfnLjSOnvh1QuLQVbN7TsazXlqhuBbX1p8afULqmcjqMvz1mAb/CUDb+zAO9L1HOcJEACJEACJEAC9STAAnw96bPvuhD4/vvv1S233KI+/fTTQv+49/3ss89WnTp1KjumtBbg6wKRnZKAxwSydpSix67g0DNAwNd8snX0Zl6PeM5A6KbKBF/zKFUQOZhGBPI6P7nOJ+nvh1QudJypfF5D3jYn2/rS4k+pXTo51/lU6zhOyxH0E19eGpi+/3ZtRAh0fhIpiQjZ1mfaP+XrRwCbkD766KNgMxLWRps3b67WW2891aNHD9W+ffuaDQz9r1ixQm2wwQbiPlevXq0WLVoklg8FO3ToUPKUUzzHtaSmrV27dgG3Si3UC3bKYBcAACAASURBVDnIsxUT+Pzzz9WHH36olixZEjxo3bq16tq1axCHOra2WUZjALUBXR64iMPQpq+++krNmDEjiEtsDsR1ueCyySabqLXWWsuK6QsWLAhyv1KDjU2bNg1YmPgD73388cdq6dKG3zjE/sYbbxzo8rnVa9785JNPCnkCP8Bv4Lnpppsa+SVkH+pbvHhxIb46d+6sevfubS2+ELPQj1ho27ZtkNtsSrEAzyjIFQFMVvfcc4966623CnbjuPnhw4dr/+H33nvvqbFjxxbeGzRokOrXr19FftGiPfo599xzKxb5c+UMGksCdSKQtYWkOmFktyQQEPA1n2wtPOa1wMXwt0vA1zyyS4HabBPI6/zkOp+kvx9SudDvpvK248UXfbY52daXFn9K7dLJuc6nWsddWgrwOu5xLqbyOq629en64/P6E0DRffz48RULzijsDB48WK299tpOBoyC++uvv66mTJmivvjii6Awc/HFFysUPSUtviYreQcyRx55pNp2220biaNIdNlllwWFIpPWp08fdcwxx5R9Baxvu+224DkKmBdccIH3BUgTPpVkn3/+eTVx4sSgsFyqYd28b9++6vDDDxfHRTVje/LJJ9WkSZMKKhCTl1xySUV/2Y5DdD5nzhx13333Bf+3XNt8880V6hDVfNCBq3gvvfTSsvxL9Y0PAAYMGBD4pdR1veE7//rXv9Tf//73RsV9vLP33nurPffcs+L71fjR1bv1mjdfe+019Ze//KXwIUPcPjDt37+/2nfffUVzy7Rp0wJ95fIO+nv27Bnk3TrrrGOME3H773//W73zzjtq4cKFhfe33HJLNWTIEGN9WXyBBfgsepU2lSWACQc/+GHDpIU733H3u669//77avTo/97xetRRRwU/QJXa3XffXSj2o69zzjkn0WSmGxufkwAJyAlkbSFJbjklScA+AV/zydbCY14LXPYjKd8afc2jfHst/dbndX5ynU/S3w+pXBhJpvLpj0A3I7TNyba+tPhTapdOznU+2Y6SyW8vC1TuvmXpHVcswDcQ1/ndtl+or74EkMf333+/aBBYtxw2bJjq1q2bSF4i9MEHHwRF9+hGKLzXsWPHYJOSdHds/FRSSd+QKbd5Kr7GK9X3ox/9SB199NFlxaN6TW2UjsFHuQceeEBNnz5dNHRwwym1JruvRYojQthtfs011xQVjCX+sh2HyA18lCBpyM+TTjop2AGdpCUpwIf9YDczPtDBbvx4e/DBBxWKvJXaLrvsog466KAkw67LO/WYN7FpFHWkt99+W2QzPvD53e9+V/bUBhTcb731VjV79myRPsQXPljS1bpCZd9884266667yn44opsrRYPKiBAL8BlxJM3QE8DXWP/3f/9XJHjssceqrbfeWv+yUir+ldv2228ffB1UrmHivP7664MvO9Hwj8rzzz/f2rEeokFTiARIoBEB3xaS6EISSDMBX/PJ1sJjXgtcaY5JH8fmax75yDpPY87r/OQ6n6S/H1K5MCZN5fMUy1FbbXOyrS8t/pTapZNznU+241hnDwvwDcR1nGz7hfrqR+Czzz5TN910U6MBYFcrjh7GcxRRog070i+66CLVpo3sioRS1kHn1KlT1QsvvKCWL19eEoDp7vCkhc9DDz1U7bjjjo3GMGvWLHXHHXcYO0e3qzNagDe10XgwnrwwefJkBf9FG4p92HXbqlUrBV/E42SjjTZSQ4cOdbJrOr5eH45L4i+bcVjuIxDkJvjgKPf4tQvIz/POOy9RbaGaAnzIKL4ZMT7HYNzY7Y4TL5577rnCBw74O2oiuBIi7a1e82a52MI1IWg4Cj9+YgeenXnmmY0+ZCoX4/ADcgt5hyPp43mX9JToUj7VnRaS9jiwOT4W4CvQxJ0bCO6wIUBdfn1l07HUVUyg1JdLhx12mNphhx3EqHBPypVXXlmY7HRfxuE4o8svv7xwxIfkh1w8GAqSAAkkJuDbQlJiQ/kiCdSAgK/5ZGvhMa8FrhqEVq668DWPcuUkD43N6/zkOp+kvx9SuTC0TOU9DEkrQ7bNyba+tPhTapdOznU+WQmKiBKdPSzAN8DScbLtF+qrDwEUYLD7EUWWsKF4h6LmD37wg8LfcNzxhAkTiga5++67q/322y/RwP/xj3+op556Svuu6Rpp9IRRFI+wpqu7yxo7QLfYYovgLuJ4w5HJjz32WPBnFJ32339/bVET+sAuvLs+vCs7ejR3dPOWqY1aaB4KrFy5Uo0YMSIoyIYNH4D85je/KfgFfsQucBRsow27vTfbbDPrVpf6IACdSPxlKw7XrFmjrrjiCoVaQ9gQ1yeeeKLq3r174W/YWY4d5tGm+wikHLB4AR794UreaMMcgbj+9NNP1TPPPNNod3P8A51o0Tj+cUD0IxdsSsSpwJ06dbLuT5sK6zVv4qOlUaNGFRXYUYc87rjjCh8tYP7BnPXiiy8WmTxw4EC18847F/0tOr+FD3baaadgnmvRokVBFqdE47ToaMN1JKeddlrZj1/KfTiCOhmuK+jVq1fwARfii3XUBrIswFfI0j/84Q8Ku6bDhonxxz/+sc28pq4aECg1Meyzzz5qjz32MOodk/DVV1+t5s2b15A8mrvjcbcR7lgKG4/eMMJNYRJwRsC3hSRnIKiYBCwQ8DWfbC085rXAZSF0qCJCwNc8ohPTTSCv85PrfJL+fkjlwigylU939LkbnW1OtvWlxZ9Su3RyrvPJdqTo7GEBvoG4jpNtv1BffQhgU9lVV11VKOhUKoDheHgUFsOGQiR2q0rvZ49aWGoXJ9ZPcbf8t99+W9SH9H70+G5OSaFURx0FXxz/jZZ0d+69996r8AEDil+77rqrwm7UaJEzunHr888/Vyj8Yq0Yx6snuWtZZ1OS5yjq4bpV7IQFB4wLd9xLrwbQ9RlfG8fubuzYLRVb8Wtjt9lmm+DYc5stnhdR3bq4shmHOC0Xp+aGH5GAN3a2l9ohHmcIdqhZmRY34wV43cZCsCn1AUD0OHn8O+HJJ58MirrrrruuOv744wuF2+gx/yjGwr5qTtawGQfldNVr3owXzJEnZ511Vsk8jB/5j2uVTznllIJJyGl89BLd3Y7CO+6NL9Xi8YV5ANeDlPpYIr7ZNJw/cTIC6l5spQmwAF8mMjAB4qvAd999tyDBArx/aRT/QYMF+Bpn3333TWQMflQmTZpUeLfcPxzwo4bd79HJDj9C+PKSjQRIoL4EfFtIqi8t9k4ClQn4mk+2Fh7zWuBiXtgl4Gse2aVAbbYJ5HV+cp1P0t8PqVzod1N52/Hiiz7bnGzrS4s/pXbp5Fznk+2409nDAnwDcR0n236hvvoQwC7Jhx9+uNB5pTuYsQZ+yy23BLte0VCAwQ5lHBFu2h599NHg+Hk0FHNR9OnXr1+wGxJH24c7oXXFzmi/8cKnjePJo+NMcuw+djBj3XfhwoWFoaKgiSIUCu0hx7322is4ij+60xl3YcMfaWilTm9N+vFFKXuiO8bxvNLaeLxAnMQvlZiW2t0cldfFpM04jF9zu91226kjjjii5PBLbQjEbnLTjzjifHX2hoOJ5gr+Jsk/jPmPf/yj+vDDDwu54MMR9GmYNwEMH8HgCPdSLf6RQPyDqfhuet2HFvG4rlSAf+ihh9RLL71UGBb6xgc17dq1S8N0ltoxsABfwTX4UvDpp58uSGD3M/7RwOYHAVwfcM011xSOgMeo8TUijnOJHn1TyRpMIJhMwlbqSzkU4fEPU3zNiYavGm+77baiPlq3bh38Q9P06zQ/SHOUJOAXAd8Wkvyiy9HmjYCv+WRr4TGvBa68xblre33NI9dcqL86Anmdn1znk/T3QyoXetlUvrro8Pdt25xs60uLP6V26eRc55PtSNTZwwJ8A3EdJ9t+ob7aE0BBBbuacQQ0Ggoq2CHZo0ePsoOJH8ttem1nqBi76bGZbbfddgvWYMNWzTWd8XcrFSsltOMFJ12BqpTOjz76KFj7Ldew/oudqKUauGAdGZu8wp3mkP3lL39ZtpCFDWY4pTc8Pho+PeCAA6peZ05alJVwju/ERUH90ksvLToCO6qnVNwmKTSXG1v8elrUeFA7gC/RdAVpm3EYP623UsEVY4t/MJLkHvikvk7ykcYDDzygpk+fXnBFtTkribdqZeo5b0ZPDql0GgJsjM9f8Xvg4x93SE5kjp9cgh3tffv2LUIajx9frhWoNi5svM8CfAWKOPoEXwCGDceeDBkyxAZ36qgBgfgXWkm6LHWvSrn7jPAPNvzjYtGiRY26Quzg6Bw2EiCB+hPwbSGp/sQ4AhIoT8DXfLK18JjXAhdzwi4BX/PILgVqs00gr/OT63yS/n5I5UK/m8rbjhdf9NnmZFufqT8nvrw0eGX/7dpYdYHULp2c63yyarSgsMwCfANxnd9t+4X6ak8gXqCR7CSO3teMEUuKNiaWJS3+oY/4u7ge9pBDDjHpvkgWfG644YbC/dbxApZEMe7JnjFjhnrllVfUm2++WXR3c7n3UZTv3bu32mGHHRSOjb7sssuKNm+VO3I9vgMa+rEGjeJ0kmsCouOrxi86TvHCrWTndLwQOGjQICubIeNjCT8GQN1nzpw5gSm6ArzNOIwX4A899FC14447lkU6YcKE4LoDtEo7lCv5JKmvTd5DrGKsONY8bOCKDwbSvimxnvNmNO7hXxw/H/2AKerX+Okb8Q+IPvvsM3XzzTcHvFeuXKkkH1NFd7ajf+xqX3/99YvCKX46wO677672228/3TTA57wDvnIMfP311+rII48s/Ii2bNlS3X///SXv42A0pY9AqXuHTEdZ7h+c8S+5KumtdM+G6XgoTwIkUD0B3xaSqreYGkjAHQFf88nWwmNeC1zuIiqfmn3No3x6yx+r8zo/uc4n6e+HVC6MKFN5fyLR7khtc7Ktz9Sfae/fdT7ZjQ59YZkF+AbiruLOtj+pLzmBeIFZssM7XqBMUwEeBaWbbrqpAAQnm/bq1SvYvYwj4FEMh81dunQpOsW0HMH4zmzc337ggQcqnHqK/0AXZMAN91pL2pdffqmwVhwe4x99Z88991Rbb721+sEPflC4HxvP4ztVy51UEL8fulyBTDLOuIxJcdVUf1y3ZBc0Tk/405/+VOjKVgF+7NixAe+wod6DHb64hx2nC6DpCvA24zBegMfHCcOGDSuJGAXXiy++uHDNrW6HdDk/JfW19O545M2YMWPUzJkzC0NADv3ud79TOBnYtCEHx40bFxSRk7Rjjz3WqN96zpvxGtbPfvYztffee5c0Gx+MIG7DJpnfK/GD3ThB+quvvgrESsVX/PoGfMCCe+ZRK507d27wEUt46gdOiN54441L3l+fxI9ZeIc74DVexHEwo0aNKkhtsMEG6o477hD9oGchQHy2IX5fexJbtt9+e3X44YeXfBVfnj3xxBPBP/hKta5duyrc64OvGtlIgATSQ8C3haT0kONISKAxAV/zydbCY14LXMwFuwR8zSO7FKjNNoG8zk+u80n6+yGVC/1uKm87XnzRZ5uTbX2m/kx7/67zyXbc6XiyAN9AXMcp9IurExps+536GhOI7+TUFRahIV5kS1MBPl6sRAEaBb2lSxtOEYk2rMXi+GQU48u1+McGkMNu07AAFX2vbdu26uCDDy57H3MoiyLpddddFxSjog1jHTp0aHBvdqkW3dmM57jmFLtfw6PpS40V98rjPzZa0qKspO8kH3XEfW2jAI9rEXAXfdiwTn/yyScH/zV6EoIuT2zGIeIFBcxoDKP+gDpEvOGE5ueff75o/LhSwrQl9XWcX/zOcYwDcw5OE4h+gIJcxEcFSXe+l4p9qc3IO9PrC+o5b+IjEMwfYUP+Yxd6fBd8fIyQ/8UvfqHwkU/ShnkPBXjoRoPfzjjjjKKPhfARBK6PWL58eSDTs2fPoN/x48cHHy3FG/hjQ+pPfvKTpMPK1HsswFdwJ340UWCNTtIQx1ceP/3pTxMd84JAPe6441S3bt0yFUh5NgY/CPjSMfwiC/8IxD/0knzdlWeOtJ0EakXAt4WkWnFhPySQhICv+SRdeNQxyWuBS8eFz80I+JpHZlZSutYE8jo/uc4n6e+HVC6MC1P5WsdTWvqzzcm2PlN/pr1/1/lkO650PFmAbyCu42Qax7b9SH3VE0hSaEtzAT5eAJQQ2nfffdWAAQNKii5YsEBdddVVZe9oL/XSVlttpXC9aFgYj8vEC+nR55WuAMBaMgqxK1asKLwSPUn1nnvuCY64D1uS4/Ir8UL/2F0d3ldf7W7aaF/xgrXkow7bBfg43+ju3viOZ10B3nYcxu+kBztcT4Ddz2uttVbwMQeK7x9//HEBKwqbw4cPV9ggatpKzQvnn39+xfoW3rn88ssLhVf0Gb8CArGDDxkwXowPXFF4PeCAA0yHWCRf6wJ8vefN+BwClpjHcHIEdprjmhCcsgEuYav2eP9S11scc8wxjT44QpF95MiRRnMmxohC/a9//evc74ZnAb7CVICJ9fTTT69qsij1Mr4YwfE2bCRAAiRAArUn4NtCUu0JsUcSkBPwNZ+kC486EnktcOm48LkZAV/zyMxKSteaQF7nJ9f5JP39kMqFcWEqX+t4Skt/tjnZ1mfqz7T37zqfbMeVjicL8A3EdZxM49i2H9Ou73//tdDpEPfdtq3qsnazqvqodyGp1OCTjCnUM3HiRDVlyhRjJuWuBI0f/S5VvPnmm6sTTjihkTjugb/vvvsKf0eBEv+JHpsf7rpGUS3e4seuh8c741jnW2+9tSCe9Oh5FNlwfHq0yA+l2JmMjxH+/Oc/F3a/ou+TTjop6DPcERsOoFWrVkYbCtNQgL/33nvVq6++WmAYjQnTArztOMSgHn/8cfXss8+KQhD+R3F0m222EcnHhaRHyYfvvfPOO8ER8OHHGfh7/H5y6Lz66quDqyDC4jtiCMenR3f345oInO6w8847i8eOfuG/aP/SlzEWnJ5gsjkyyRxl88OlUqcIVLIXnM8++2zVqVMnKZZGcvH4w4cd2P0e/9Ao6ZyJDivNfYkH7tmLLMBXcBiC69RTT7Xu0iuuuCL4IWYjARIgARKoPQHfFpJqT4g9koCcgK/5JF141JHIa4FLx4XPzQj4mkdmVlK61gTyOj+5zifp74dULowLU/lax1Na+rPNybY+U3+mvX/X+WQ7rnQ8WYBvIK7jZBrHtv2Ydn2XP/KN+vK71c6Gef7BnViAj9GNH8GN4hp22G677bbBTuGvv/5aPf3008EO0WhDgerCCy9UOEY+2koVk7DDfZdddgmOfF6yZIl68cUXi479Dt9HcXqzzTYrqMPxzTg6GgVGNPSJjXctWrQIiofR4m+lo6LjO9232GILNW/evKJj8SvdC10pILFj9rLLLiuMMWnwopiJ3fKwUdLqXYCP9x8/PcC0AG87DkOGOP47fnVBlG94t3alUx0k/ogXi5FHvXr1alRsRcH7k08+Kdr1HuqPx7BJYdY0fiQ22ZSpdwEetuBqApxKEM4nlezDEfWVrtrQscHJGph3wlbpA594LoXv4KOKww47TPXo0SP4AAPz4V133dXoOo/4vKkbW9aeswBfwaPcAZ+1cKc9JEACJKCUbwtJ9BkJpJmAr/kkXXjUsc9rgUvHhc/NCPiaR2ZWUrrWBPI6P7nOJ+nvh1QujAtT+VrHU1r6s83Jtj5Tf6a9f9f5ZDuudDxZgG8gruNkGse2/Zh2fSzAJ/NQkuJW2BN2aaNY9J///CcoCp544omqXbt2jQYyffr04IjmaCtVtEaBEWv+0IlCI+7e3mSTTRrpww70m2++uWgHLu5yx53u4U72f//73+qxxx4rvBs9vjl+/Hml493BB0Xy+C71UHE1R8PH2SfzoFKmY6hnAT5+x3qpo9tNC/C24xD9jx07Vs2YMUPsknKnOkgUVBsHe+21l8J/os20AH/JJZek9jjyJHOUzR3w+FDm2muvVYsWLZK4M5iDTjnllKD4bdpwrcFtt91WdMpFpQ+EShXgcTT+EUcc0ajrUjv5sQseY81rYwG+gudxv8HkyZODr9ZsNfz47rbbbsGPFhsJkAAJkEDtCfi2kFR7QuyRBOQEfM0n6cKjjkReC1w6LnxuRsDXPDKzktK1JpDX+cl1Pkl/P6RyYVyYytc6ntLSn21OtvWZ+jPt/bvOJ9txpePJAnwDcR0n0zi27ce062MBPpmHkhS3kvT0t7/9LVjLD5vuXm9dH/HCE4pe55xzjlpnnXUKr3700Udq9OjRwVHL4fHt4cPw3nAcXz9kyJCKu8fL3TFezb3fGEced8A/+uijaurUqQUf7b777mq//fYrcrdpAV4XK9HnkjiM3/mN93faaafgJAac7PDll1+qp556Sn3wwQdFXR988MGBnGlLWoBfe+211fHHH6823HDDRl1ip/bs2bMbXVdQamzIxXXXXdd02DWTTzJH2SrA44ORyy+/PDjKP2zhHfB9+vQJPlpA0RzXIKBeGZUZPny4wtHx0oaTNVDoj+6yx6ke+LCp1BUZ0BufB+FL7NQvdxrGN998o6666qpCXGD85513nurQoYN0mJmSYwE+U+6kMSRAAiRAAjoCvi0k6ezhcxKoJwFf80m68Khjm9cCl44Ln5sR8DWPzKykdK0J5HV+cp1P0t8PqVwYF6bytY6ntPRnm5NU38SXlwYI9t+ujQiFVK9UTtRpREiqVyfnOp9M7dLJ6+xhAb6BoI4T56XKkcYCvC4TSz9PUtxK0pPpPde6PuK7OVGgOvfccxvdu4xiFmRxXHi8YSd9165ddV0Fz+NH0eNvSY+eDzvEuD788EOFTYHxhuJ89P56FNRQbEWL3wGPI8S7d+8usgNC9doBj/vub7rppsI4sQkSH03Ei4XxArzpDv9KIHRxGN85jrGddtppqlu3bo3UvvDCC+qRRx4p/B3FTBQ/UaQ3aaWOoO/bt2+jois+KJk/f35B9ZZbbhl8PFLrBv/goxTJceylxrbNNtsY7bZPMkfZKsCjsD5lypSCGTja/fTTT290hz2Y4JSP8N9neCF+tUIlPyHfr7zyyqKTNtAXjrOvdLVEPJcPPfRQteOOO1YMCZzugDhHKzdv1jqm6tUfC/D1Is9+SYAESIAE6kLAt4WkukBipyQgJOBrPkkXHnUY8lrg0nHhczMCvuaRmZWUrjWBvM5PrvNJ+vshlQvjwlS+1vGUlv5sc5Lqk8qZ+tNUr9QPUr06Odf5JLVHKqezhwX4BpI6TqZxLPVPVuR8KMCjSHP99derL774IsAu2QVuq5BUzs9JiltJYiZeVEWxEsXXTp06JVEXvPPEE0+oZ555pvD+UUcdpVC4dNHiO7fRx0EHHRTsinbRUJTHve44lh/NZhEaxT7s6g11/+hHP1JHH310RTNmzZql7rjjjoLMoEGDVL9+/cSmw/8jR44sKiCjWIgTCOKFXBQcb7/99oJsq1atFHYThw27dUt9UCEZjC4OYSNsDduRRx6ptt1227KqH3zwQTVt2rTC8yQfZeg+CgiVx3cv4+8nn3yy6tmzp8R0azLVnNxQ6qQK3cDqNW8iP0aMGBFcr4GmGzvGibzClQihvOQoevSD4nt0lz3y/eyzz9bGebwAH71qoxzX6LwJmxBDOCUkj40F+Dx6nTaTAAmQQI4J+LaQlGNX0XQPCPiaT9KFR50L8lrg0nHhczMCvuaRmZWUrjWBvM5PrvNJ+vshlQvjwlS+1vGUlv5sc5Lqk8qZ+tNUr9QPUr06Odf5JLVHKqezhwX4BpI6TqZxLPVPVuR8KcDfcMMNCjuv0SRFVRTrUbQPdz1LiqUmPq1XAV5XzJLYED9O3LQoLOkDMvGd2+F7KBTj+GbTHc+Sfl36Ja673J3R0XHGd3ubssb1A/CXjWbad7TPeAE+Goc4bvyyyy4r3PWtO84benHsOI70Dj8i2GqrrdRxxx1nZGYpX5c7Rvzee+9Vr776akG/yS5ro0FVEE56ZD5UJsn7JCci2Jg3586dGxwJH869Et++/vrravz48QV6uh3p8Y8L8CI+OMG80qaN/nSneAF+n332UXvssUdFV8fnTd0YbcVNGvWwAJ/QK19//bV6++23g3s4li5dGvwI4qsx/KMGx7H06NGjqq/rEg6Lr5EACZAACWgI+LaQRIeSQJoJ+JpP0oVHHfu8Frh0XPjcjICveWRmJaVrTSCv85PrfJL+fkjlwrgwla91PKWlP9ucpPqkcqb+NNUr9YNUr07OdT5J7ZHK6exhAb6BpI6TaRxL/ZMVOV8K8NEd8JIjq+NHYv/4xz9WhxxyiDW3JS30rlixQn366afBOFBUw3o77CnXShU+o0fG4zmO2EYRFA33WusKULUowJe6Azpq48YbbxwcUV7ujuakjkrqF0l/8R3wkg9B4icADB48WOEocWmLH+Utfa+UXLQAbzMOk3BBAR67nsMmKdrHbTLxNXZXo+Afnl4AXdV8kJDEDxgvPlQAe9OW5KOVeJG6VvNmfO6VfPz0yiuvFF0dUekd2DVmzBg1c+bMAkbwwckgyElJixfgJR8JxHfA45j79ddfX9Jd5mRYgDd0Kb7++eMf/xjcY6Jr+HE84YQT1K677mr9B1LXN5+TAAmQAAmUJuDbQhL9SAJpJuBrPkkXHnXs81rg0nHhczMCvuaRmZWUrjWBvM5PrvNJ+vshlQvjwlS+1vHkqj9Xd6tLxyvlLpUz9aep3lrb5TqfpPZI5XQ8WYBvIKnjZBrHUv9kRe7VDxuOCXbVNlynueqydrOq1T/00EPqpZdeKujRHRkcLzLrjsQ2HaBJ8S+q+8knn1STJk0q/Gno0KEK6+3lWvx45nihEsX32267rfC65Cjv6G7gJDtrJaziheO2bdsGu53DY6mhY+DAgWrnnXeWqBPLJPWLpAP44uqrr1bz5s0LxFHQxI5bHO1eqsULoEnujY5fFyAZZzmZaA7YjEPpUfDRcSV5J26Xqa/jc0LreKSE/gAAIABJREFU1q3VRRddpD2uvBrm9X63HvNmvLgtOSkiflVDpXdwZ/z06dMLaJGHZ5xxhtpggw3EuOMfjWD3PK6uqHRFw5/+9Cf17rvvBn24mjfFBtRZkAV4oQPmz58ffGn02muvCd/4r1iXLl3UjTfeqHBcBxsJkAAJkEB9Cfi2kFRfWuydBCoT8DWfpAuPOv/ntcCl48LnZgR8zSMzKyldawJ5nZ9c55P090MqF8aFqXyt48lVf6Z2m8rrxi3VJ5Uz9aepXp09tvt3nU9Se6RyOp4swDeQ1HEyjSOpfyhXWwJvvfWWuvvuuwud4g5sbBIr1UrdKYzdkeuss461QZsW/8KO48WpnXbaSR188MFlxxXfTRovwMfHoTtaO154clFIih89jz6wW/Tbb78Ndq6GLcmuXp0Dk/pFpzd8Hi9o7r///qp///4lX48fs47duYhD2G3SsGO60ikJUZ7RDwQQK/hAIGzR4qLNOCy10xp2durUqayZ8SPH+/Tpo/BRjUkz9XWpI+B/8YtfqD333NOkW69k6zFvlvq4Qhf38bw67LDD1A477NCIdfzDEcwtkvvi44pKHWFf6Uj5eC4jh/Hxhu60Ea+CxWCwLMALYOGrEgRneM+G4JVGIi1atFD48gNH27CRAAmQAAnUj4BvC0n1I8WeSUBPwNd8ki486gjktcCl48LnZgR8zSMzKyldawJ5nZ9c55P090MqF8aFqXyt48lVf6Z2m8rrxi3VJ5Uz9aepXp09tvt3nU9Se6RyOp4swDeQ1HEyjSOpfyhXWwKljm8+6qijVN++fRsNBDvMUagJW7miNI6jxp3HWOPGZjOTZlr8C3WXKoAPGzZMdevWrVH3GN8VV1xRuFsbAgMGDFD77rtvQTa+KxsPyhWFIYuPGHAFbdi6du2qfvvb34oKvBI+pY6eD4//R/+jR49WqEuEzfZR9DZ2VleyM37iAApxZ599dqNiM2zFicMffvhhQd1PfvITdcABB5T0c9I4jCozufPbZhyi3zvuuCO41jhsuFoBtadSVwzAR9gUGj0N4Ze//KXabbfdJCFWkEmSg5MnT1bYCR82+O/CCy9UOKEhi83FvAlOc+bMCa69wPwR/zgEV1qPGDGi6Kj9vfbaS+E/pRo+2Ln55psLd8YjZjAnxWuOL7zwgnrkkUcKKiD3q1/9SuFjrCQt/nFCuZ30pXJZcqx+kjH58g4L8BpPLVq0SOHIkSVLljSSxKSD4+U33XTTYIJEwuBHGcfUlyrW48ut8ePHKxzZwUYCJEACJFAfAr4tJNWHEnslARkBX/NJuvCoo5DXApeOC5+bEfA1j8yspHStCeR1fnKdT9LfD6lcGBem8rWOJ1f9mdptKq8bt1SfVM7Un6Z6dfbY7t91PkntkcrpeLIA30BSx8k0jqT+oVztCcR3SWLtGgXNXXbZJVjHRqEER58/99xzRYMrddT5N998ExwnHt4JjYLhySefLC5EJyn+hYN68MEH1bRp0wpjxNhRNMdu+HCXMgq3Y8eOLSpilSsWxncTQzF2j2J371prrRX0g5Nwx40bp2bPnl3E5vjjj1dbbLGFNWfGj56PH+0c30mKjm0eRY/CMu7ZDusYqFngaGnTXeflgMRPV4AcdJ944olqk002CV7DGO666y718ccfF/m41J3R1cZhdJzxAjx2wF9wwQVlY9pmHMZPPcC4OnfuHNSgNtpoo2CYGB+KnhMmTCi6ix38zj//fIXxmrQkOYiiMYrDS5cuLXQVfiBi0rdPsjbnTfC77rrr1Ny5cwMEyG+cshDfCR7/0AGyuGcd83V4MgJOdsBcjWsWog1HyeNI+Whh/80331T33HNPkRzm/T322EMhDiRt3XXXLTpivtTHS5iL8WEXTmTA///VV18FuYz/G7bwRI+83v8ODizAayLuqquuUk8//XSRFALmf/7nf9S2225b8ssk/GME/0MFCRbecxIqOPDAA9Xpp58uiXPKkAAJkAAJOCDg20KSAwRUSQLWCPiaT9KFRx2ovBa4dFz43IyAr3lkZiWla00gr/OT63yS/n5I5cK4kMqb3ple67gz7U9qtykn6Tik/UvlTMdpqrfWdrnOJ6k9UjkdTxbgG0jqOJnGsdQ/lKs9gVK7OTEKFK1R1MGaNYoq0VZu93t896Pp/dxJin/huLDh7dJLLy3aARw+W3vttYOCUnR3cPis0s72+A7k8B3s7EUhCxvy4m2zzTZTJ510kjVHlirC4lhxFLOirdQuZBTxwo8FqhkQ/I9iHRiiWAievXv3rkZlo3fjx7dHWaMgiaJ6vJUr8lYbh9F+TAvwtuMwXugNx4b8RHEdH1/E8xMy5Y4b1zktaQ6++OKL6uGHHy6od3ENg27stXxuc94s9QENPrJATTEei9HrEKLPMCe1bNkyuJIi3uCLs846q+jaa8TMNddcU1QET8Kv1BHzKKyj3hnfeIxxYJz4mCbeyp1kkWRMvr7DAnwFz3355ZfBVxzRNnjwYHXccceVLLzHVSHg8bVJ9IsTJMz999+vOnTo4GvMcNwkQAIk4DUB3xaSvIbNwWeegK/5JF141DkwrwUuHRc+NyPgax6ZWUnpWhPI6/zkOp+kvx9SuTAupPJSuVrHW9L+TO0xldeNS6pPKpcWf0rHq5NznU86/5g+19nDAnwDUR0n0zg29RPla0sABZPrr7++aAdtuRGg6IfjwUud3Fpt4TN+hHf8bnYdlQULFqgbbrihZGG81LuV7hqHPNbscb/6zJkzdV0Hz3GEMgpnkrvFJQpLHT3/wx/+MDhVIH4MOcY6cuTIYFd+2LBLeujQoaL6hGQ8rmXwe4J6iKRh5++xxx5b0rZq4zDaf/xea0lM2ozDcidQlGOEuMDpBzj5IUlLmoOlTjGw/TFKEntcvmNr3pQW4GELPiLCnBQ9CaKSjfh45Te/+U2j6zhK3deehNWgQYNUv379Gr1qwgY77vfZZ58k3WfqHRbgK7gTd+Dg7piw9e/fX11yySVGAYCgv/LKKxV0hQ1Hd+DrDzYSIAESIIHaE/BtIan2hNgjCcgJ+JpP0oVHHYm8Frh0XPjcjICveWRmJaVrTSCv85PrfJL+fkjlwriQykvlah1vSfsztcdUXjcuqT6pXFr8KR2vTs51Pun8Y/pcZ0/WC/DSEzJ0nEzj2NRPlK89AVyr+thjj6nXXnut5I5a3OmO44lRKClXYEbhcdSoUYUj3nGPMO4TLnVndSkL47uHcdw2dm6aFLSxxj5lypTgpNpSO97RL441xw7hddZZRwT63XffVY8++mhRcTv6Iq6TPeSQQxLfm1xuEK+88oq67777Co/L3Y0eCpS69/m0005TuBPel4Z7sLGT+pNPPik5ZGxWxL3X2P1erlUbh1G9iKdbbrlFffrpp8GfpTFpOw7B5a9//auaNWtWSbORY3379lU4Vbmau9fjO7ul9mJQ7733XnDFQ9iQtzgG38YpDGmNXxvzJmLl9ttvVx999FFgZqWPnEIOOJHi8ccfLzsnYXPvgAED1J577lly/ozHdVK+pU7jCHXh9G+c4IB5rFTDSSpHHHGEV/NTUk6S91iAr0AJO9fvvvvuQAL/GMGXWjiKxbThiAh8JYe7GtAOOuggNWzYMFM1lCcBEiABErBAwLeFJAsmUwUJOCPgaz5JFx514PJa4NJx4XMzAr7mkZmVlK41gbzOT67zSfr7IZUL40IqL5Wrdbwl7c/UHlN53bik+qRyafGndLw6Odf5pPOP6XOdPVkvwOvsT0t8mvqV8vYIoDCDu4jDo61R9EWhGsfRSwrpeB/HheO9JOvj9ixRgR3h0eUoBmE3aLdu3Uru3pf0i8LuF198EXyggOOVYWOXLl0UCvBsdgmgPoJTh1HgRMOR62AtvdM8q3GIj0pmz54d3LcOJohr5NmGG25o9KGKXW9RW7XzJgiGp1dI51q8gzkJeYJ8QTyg4V52fDiRloax4eOgMGYxLs6bjb3DAnyZiEVyDR8+XL3xxhuBRPfu3YNjIEy+zAtVQxeOrcckiobjQnBMDBsJkAAJkEDtCfi2kFR7QuyRBOQEfM0n6QKljkReC1w6LnxuRsDXPDKzktK1JpDX+cl1Pkl/P6RyYVxI5aVytY63pP2Z2mMqrxuXVJ9ULi3+lI5XJ+c6n3T+MX2us4cF+AaiOk6mcWzqJ8qTAAmQAAmQAAmQQF4IsABfxtPxAjyOd5g4cWLhixOTAIEuHKuDo37QWIA3oUdZEiABErBLwLeFJLvWUxsJ2CXgaz5JFx51tPJa4NJx4XMzAr7mkZmVlK41gbzOT67zSfr7IZUzLXSZ6q113Jn2Z2qPqbxuPFJ9Urm0+FM6Xp2c63zS+cf0uc4eFuAbiOo4mcaxqZ8oTwIkQAIkQAIkQAJ5IcACfBlPo2h+6aWXqmeffTaQqGYHPO65wf0zCxcuDHTxCPq8pBftJAESSCMB3xaS0siQYyKBkICv+SRdeNR5Oq8FLh0XPjcj4GsemVlJ6VoTyOv85DqfpL8fUjnTQpep3lrHnWl/pvaYyuvGI9UnlUuLP6Xj1cm5ziedf0yf6+xhAb6BqI6TaRyb+onyJEACJEACJEACJJAXAizAV/A07nwfPXp0QeKWW25RW2yxhXFsvP3220V3vp9++unqwAMPNNbDF0iABEiABKon4NtCUvUWUwMJuCPgaz5JFx515PJa4NJx4XMzAr7mkZmVlK41gbzOT67zSfr7IZUzLXSZ6q113Jn2Z2qPqbxuPFJ9Urm0+FM6Xp2c63zS+cf0uc4eFuAbiOo4mcaxqZ8oTwIkQAIkQAIkQAJ5IcACfAVPT58+XZ1zzjkFiY4dO6p7771X4Th6aVu2bJkaNGhQYfc73rvxxhvV1ltvLVVBORIgARIgAYsEfFtIsmg6VZGAdQK+5pN04VEHLK8FLh0XPjcj4GsemVlJadsEJr68NFC5/3ZtSqrO6/zkOp+kvx9SudB5UnmpnO14c6XP1B5Ted24pfqkcmnxp3S8OjnX+aTzj+lznT0swDcQ1XEyjWNTP1GeBEiABEiABEiABPJCgAX4Cp5etWqVOvTQQ4uK5126dFGXXXaZ6tmzpzZGPv74Y3X22WerefPmFWRbtWql/vrXvya6S17bIQVIgARIgAS0BHxbSNIaRAESqCMBX/NJuvCoQ5vXApeOC5+bEfA1j8yspLRtArp5LK/zk+t80nFPWrhypdd23NnWJ7U7KVfdeKX9S+VMx2mqV2eP7f5d55PUHqmcjicL8A0kdZxM40jqH8qRAAmQAAmQAAmQQN4IsACv8fikSZPUFVdc0UiqT58+6sgjjwyOpG/fvr1q0qRJILN48WL13nvvqYceeki9+OKLjd7DvfK77rpr3uKM9pIACZBAagj4tpCUGnAcCAmUIOBrPkkXHnVOz2uBS8eFz80I+JpHZlZS2jYB3TyW1/nJdT7puId+lsqZypvqtR13tvWZ2mMqrxuvVJ9ULi3+lI5XJ+c6n3T+MX2us4cF+AaiOk6mcWzqJ8qTAAmQAAmQAAmQQF4IsACv8fT333+vRo4cqZ5++umqY6J///7q4osvLhTrq1ZIBSRAAiRAAsYEfFtIMjaQL5BADQn4mk/ShUcdyrwWuHRc+NyMgK95ZGYlpW0T0M1jeZ2fXOeTjnvSwpUrvbbjzrY+qd1JuerGK+1fKmc6TlO9Onts9+86n6T2SOV0PFmAbyCp42QaR1L/UI4ESIAESIAESIAE8kaABXiBx1GER+H83//+t0C6tMhee+0VHEfftGnTxDr4IgmQAAmQQPUEfFtIqt5iaiABdwR8zSfpwqOOXF4LXDoufG5GwNc8MrOS0rYJ6OaxvM5PrvNJxz1p4cqVXttxZ1uf1O6kXHXjlfYvlTMdp6lenT22+3edT1J7pHI6nizAN5DUcTKNI6l/KEcCJEACJEACJEACeSPAArzQ4yjCP/bYY+rmm28WvtEg1qJFC3XJJZeonXbayeg9CpMACZAACbgh4NtCkhsK1EoCdgj4mk/ShUcdpbwWuHRc+NyMgK95ZGYlpW0T0M1jeZ2fXOeTjnvoZ6mcqbypXttxZ1ufqT2m8rrxSvVJ5dLiT+l4dXKu80nnH9PnOntYgG8gquNkGsemfqI8CZAACZAACZAACeSFAAvwhp5etWqVev7559Xjjz+upk+fXvbt3r17B3fE47738H54w64oTgIkQAIk4ICAbwtJDhBQJQlYI+BrPkkXHnWg8lrg0nHhczMCvuaRmZWUtk1AN4/ldX5ynU867kkLV6702o472/qkdiflqhuvtH+pnOk4TfXq7LHdv+t8ktojldPxZAG+gaSOk2kcSf1DORIgARIgARIgARLIGwEW4Kvw+OrVq9XChQvVsmXLAi0ozrdu3Vp17NhRNW/evArNfJUESIAESMAVAd8WklxxoF4SsEHA13ySLjzqGOW1wKXjwudmBHzNIzMrKW2bgG4ey+v85DqfdNyTFq5c6bUdd7b1Se1OylU3Xmn/UjnTcZrq1dlju3/X+SS1Ryqn48kCfANJHSfTOJL6h3IkQAIkQAIkQAIkkDcCLMDnzeO0lwRIgARyTsC3haScu4vmp5yAr/kkXXjU4c9rgUvHhc/NCPiaR2ZWUto2Ad08ltf5yXU+6bgnLVy50ms77mzrk9qdlKtuvNL+pXKm4zTVq7PHdv+u80lqj1ROx5MF+AaSOk6mcST1D+VIgARIgARIgARIIG8EWIDPm8dpLwmQAAnknIBvC0k5dxfNTzkBX/NJuvCow5/XApeOC5+bEfA1j8yspLRtArp5LK/zk+t80nFPWrhypdd23NnWJ7U7KVfdeKX9S+VMx2mqV2eP7f5d55PUHqmcjicL8A0kdZxM40jqH8qRAAmQAAmQAAmQQN4IsACfN4/TXhIgARLIOQHfFpJy7i6an3ICvuaTdOFRhz+vBS4dFz43I+BrHplZSWnbBHTzWF7nJ9f5pOOetHDlSq/tuLOtT2p3Uq668Ur7l8qZjtNUr84e2/27ziepPVI5HU8W4BtI6jiZxpHUP5QjARIgARIgARIggbwRYAE+bx6nvSRAAiSQcwK+LSTl3F00P+UEfM0n6cKjDn9eC1w6LnxuRsDXPDKzktK2CejmsbzOT67zScc9aeHKlV7bcWdbn9TupFx145X2L5UzHaepXp09tvt3nU9Se6RyOp4swDeQ1HEyjSOpfyhHAiRAAiRAAiRAAnkjwAJ83jxOe0mABEgg5wR8W0jKubtofsoJ+JpP0oVHHf68Frh0XPjcjICveWRmJaVtE9DNY3mdn1znk4570sKVK7224862PqndSbnqxivtXypnOk5TvTp7bPfvOp+k9kjldDxZgG8gqeNkGkdS/1COBEiABEiABEiABPJGgAX4vHmc9pIACZBAzgn4tpCUc3fR/JQT8DWfpAuPOvx5LXDpuPC5GQFf88jMSkrbJqCbx/I6P7nOJx33pIUrV3ptx51tfVK7k3LVjVfav1TOdJymenX22O7fdT5J7ZHK6XiyAN9AUsfJNI6k/qEcCZAACZAACZAACeSNAAvwefM47SUBEiCBnBPwbSEp5+6i+Skn4Gs+SRcedfjzWuDSceFzMwK+5pGZlZS2TUA3j+V1fnKdTzruSQtXrvTajjvb+qR2J+WqG6+0f6mc6ThN9erssd2/63yS2iOV0/F0XYCf+PLSYKj7b9em4pB144y/LJWvl5zUP5QjARIgARIgARIggbwRYAE+bx6nvSRAAiSQcwK+LSTl3F00P+UEfM0n6QKlDn9eC1w6LnxuRsDXPDKzktK2CejmsbzOT67zScc99LNUzlTeVK/tuLOtz9QeU3ndeKX6pHJp8ad0vDo51/mk84/pc509rgvwuv5N48NU3nb/Un2mfqI8CZAACZAACZAACeSFAAvwefE07SQBEiABEggI+LaQRLeRQJoJ+JpPthYU81rgSnNM+jg2X/PIR9ZZGrNuHsvr/OQ6n3TcTQtmpvLS/n2JdVN7TOV1HKT6pHJp8ad0vDo51/mk84/pc509LMA3ENVxMo1jUz9RngRIgARIgARIgATyQoAF+Lx4mnaSAAmQAAkEBHxbSKLbSCDNBHzNJ+nCo459XgtcOi58bkbA1zwys5LStgno5rG8zk+u80nHPWnhypVe23FnW5/U7qRcdeOV9i+VMx2nqV6dPbb7d51PUnukcjqeLMA3kNRxMo0jqX8oRwIkQAIkQAIkQAJ5I8ACfN48TntJgARIIOcEfFtIyrm7aH7KCfiaT9KFRx3+vBa4dFz43IyAr3lkZiWlbRPQzWN5nZ9c55OOe9LClSu9tuPOtj6p3Um56sYr7V8qZzpOU706e2z37zqfpPZI5XQ8WYBvIKnjZBpHUv9QjgRIgARIgARIgATyRoAF+Lx5nPaSAAmQQM4J+LaQlHN30fyUE/A1n6QLjzr8eS1w6bjwuRkBX/PIzEpK2yagm8fyOj+5zicd96SFK1d6bcedbX1Su5Ny1Y1X2r9UznScpnp19tju33U+Se2Ryul4sgDfQFLHyTSOpP6hHAmQAAmQAAmQAAnkjQAL8BqPL168WC1cuFAtXbpUNWvWTK1evbrRG/h7kyZNVPv27VXbtm1Vq1at8hZHtJcESIAEvCHg20KSN2A50FwS8DWfpAuPOqfmtcCl48LnZgR8zSMzKyltm4BuHsvr/OQ6n3TckxauXOm1HXe29UntTspVN15p/1I503Ga6tXZY7t/1/kktUcqp+PJAnwDSR2ncnH08gfLg0fb9eSapzQmKUcCJEACJEACJJBvAizAl/D/+++/r5588kn1j3/8Qy1YsMA4Qpo2bao222wzNWDAAPXTn/5UrbvuusY6+AIJkAAJkIAbAr4tJLmhQK0kYIeAr/kkXXjUUcprgUvHhc/NCPiaR2ZWUto2Ad08ltf5yXU+6biXK1zp/O9Kr67fej+X2p2Uq84+af9SOdNxmurV2WO7f9f5JLVHKqfjyQJ8A0kdp2gcLV6+Rq3XoamaNmu5WrRsjdqqW0v1m706SF1CORIgARIgARIgARLINQEW4CPuf+mll9S1116r5s2bZzUo+vfvr4YNG8ZCvFWqVEYCJEACyQj4tpCUzEq+RQK1IeBrPkkXHnUU81rg0nHhczMCvuaRmZWUtk1AN4+5mp8mvrw0MGX/7drYNsmKPtf5pOMeGiGVM5U31WsFqkMlpvaYyuuGLtUnlUuLP6Xj1cm5ziedf0yf6+xhAb6BqI7T8lXfq+mzlqv/e2WJWrhsTSM33HR8Z1PXUJ4ESIAESIAESIAEckmABXil1Pfff69GjBihpkyZ4jQI/vCHP6hddtnFaR9UTgIkQAIkUJmAbwtJ9CcJpJmAr/mkW3iUMndV4JL2T7lsEPA1j7JB318rdPOYq/lJ12+9ibrOJ6n9UrmQl1ReKldvP0j7N7XHVF43Dqk+qVxa/Ckdr07OdT7p/GP6XGcPC/ANRMtxmjlnZbDTfdqsZWp147p7wR03Ht9ZNTF1DuVJgARIgARIgARIIIcEWIBXSo0ZM0bde++9Fd2//vrrB/e84y74+D3w7dq1C54tWrRI4c74cg1H06Ov7t275zDUaDIJkAAJpIOAbwtJ6aDGUZBAaQK+5pNugVbqb1cFLmn/lMsGAV/zKBv0/bVCN4+5mp90/dabqOt8ktovlQt5SeWlcvX2g7R/U3tM5XXjkOqTyqXFn9Lx6uRc55POP6bPdfawAN9ANMrp2yVrgt3uKLrP+WZ1ReTtWjVVO2zSSh3843amrqE8CZAACZAACZAACeSSQO4L8J988ok6/vjjGzm/d+/e6sADD1Tbbrut6ty5c1Bgl7Tly5cr6Hz22WfVQw89pFasWFH0GvTefPPNCsV4NhIgARIggdoT8G0hqfaE2CMJyAn4mk+6BVopAVcFLmn/lMsGAV/zKBv0/bVCN4+5mp90/dabqOt8ktovlQt5SeWlcvX2g7R/U3tM5XXjkOqTyqXFn9Lx6uRc55POP6bPdfawAN9AFJy+WbxatWmp1OsfF69ZlmK+ZbeWQeF9u56tTF1CeRIgARIgARIgARLINYHcF+DHjh2rJkyYUAiCli1bqjvuuENtvPHGVQcGjrZ/7LHHgoJ72FB4v/POO1WPHj2q1k8FJEACJEAC5gR8W0gyt5BvkEDtCPiaT7oFWilBVwUuaf+UywYBX/MoG/T9tUI3j7man3T91puo63yS2i+VC3lJ5aVy9faDtH9Te0zldeOQ6pPKpcWf0vHq5Fznk84/ps919uS9AP/Ft6uDne6T316mVqz6viLezms1U61aNFGd12quTtizvakrKE8CJEACJEACJEACJKCUynUBHgVy7H7/9NNPg2Bo1qxZUBy3fUT8uHHj1F133VUIuKFDh6qBAwcyAEmABEiABOpAwLeFpDogYpckICbgaz7pFmilAFwVuKT9Uy4bBHzNo2zQ99cK3Tzman7S9Vtvoq7zSWq/VC7kJZWXytXbD9L+Te0xldeNQ6pPKpcWf0rHq5NznU86/5g+19mTxwL8mjUqKLrjbvcZc1ZqkWKX+/abtFJbdWtZ9q54rRIKkAAJkAAJkAAJkAAJBARyXYDHne2DBg0K7nVH22+//dTvfvc766EB/Ycddlihn4MOOkgNGzbMej9USAIkQAIkoCfg20KS3iJKkED9CPiaT7oFWilRVwUuaf+UywYBX/MoG/T9tUI3j7man3T91puo63yS2i+VC3lJ5aVy9faDtH9Te0zldeOQ6pPKpcWf0vHq5Fznk84/ps919uSpAP/h3JVB0R3/Wb6y8m73jdZtHhwxj8J7+9b/vS5Tx9PUP5QnARIgARIgARIggbwRyHUBHoXxww8/XC1ZsiTw+wknnKCOOuoo6zGAnfbDhw9Xb7zxRqAbu9+xC56NBEiABEig9gR8W0iqPSH2SAJyAr7mk60FRVcFLrkHKJkFAr7mURbY+2yDbh5zNT/p+q1nj5KSAAAgAElEQVQ3U9f5JLVfKhfykspL5ertB2n/pvaYyuvGIdUnlUuLP6Xj1cm5ziedf0yf6+zJegH+7n8tUvMWrlZrvv9effr1qor4mjVtonbu1VB077l+i5KyOp6m/qE8CZAACZAACZAACeSNAAvwNSrAn3rqqWrGjBlBfLEAn7c0o70kQAJpIuDbQlKa2HEsJBAn4Gs+2VpQdFXgYqTli4CveZQvL6XPWt085mp+0vVbb1Ku80lqv1Su3gXbiS83nAa4/3Zt6uI6V5ykxkj7l8rV25+2+w/z6XO1ZV3jRBqnOj9ltQD/9mcrgp3uL3+wXBv6vbq2UKtW4273ZuqY3dpVlNfx1HZGARIgARIgARIgARLIOYFcF+DrdQQ9C/A5zzqaTwIkUFcCrhdm62ocOyeBGhPwNZ9sLSi6KnDV2I3srs4EfM2jOmPLffe6eczV/KTrt96OcZ1PUvulcrYLpqb8Tcdpql8nb9q/qbyt/k37lcpL5XR2xJ9L9erkwnx6d0nvoIuj+1cu2JqOUyqvG6c0j7JUgMdO9/CI+XkLVldE2bFtU7XDpq3U9j1bq66dmonvdpdyl/qRciRAAiRAAiRAAiSQNwK5LsDjaPiTTz5Zvf/++4HfmzZtqm6//Xa16aabWo2DW2+9VT3yyCMFnaeccoo69NBDrfZBZSRAAiRAAjICrhdmZaOgFAlkg4Cv+WRrQdFVgSsb0UErpAR8zSOpfZRzQ0A3j7man3T9urFWrtV1Pkntl8qFlknlpXJSYrb1Sfs1tTupvG48UvulcqbjNNWrs8d2/yzANxCV+sm2XCl/Ypc7Cu/Y9a5rP+reUm2/SWuF/xttrsapGw+fkwAJkAAJkAAJkEDeCOS6AA9njx07Vk2YMKHg95YtW6obb7xR9erVq+pYWLVqlbrnnnvU+PHjC7qaNWum7rrrLrXhhhtWrZ8KSIAESIAEzAm4Xpg1HxHfIAF/CfiaT9KFR51nXBW4dP3yebYI+JpH2fKCf9bo5jFX85Ou33qTdJ1PUvulciEvqbxUTuoH2/qk/ZranVReNx6p/VI503Ga6tXZY7t/FuAbiEr9ZFsu9OfofywM7nZfuGyNWrxsTcUwaNOyifrZNm3VDpu0Uh3bNS0p62qc0vikHAmQAAmQAAmQAAnkhUDuC/BffvmlGjx4sFq9uvjIpo033lgdcsghql+/fmr99ddXzZs3F8UEjrX/4IMP1KRJk9Tjjz/e6J3evXurW265RTVp0kSkj0IkQAIkQAJ2CbhemLU7WmojgXQT8DWfpAuPOvquCly6fvk8WwR8zaNsecE/a3TzmKv5SddvvUm6ziep/VK5kJdUXion9YNtfdJ+Te1OKq8bj9R+qZzpOKV6pXeg2+6fBfgGolI/2ZRbvvL7whHzH85dWTGUmzVVwU73BUu+Vx3aNNVeFWBznLoc43MSIAESIAESIAESyDOB3Bfg4fxx48YFu9IrtXbtyt91haPrUVBfsGBB5X8Uc/d7nnONtpMACaSEgOuF2ZSYyWGQQE0I+JpP0oVHHURXBS5dv3yeLQK+5lG2vOCfNbp5zNX8pOu33iRd55PUfqlcyEsqL5WT+sG2Pmm/pnYnldeNR2q/VM50nFK9Ujnb/bMA30BUyt+G3Iw5K4PC+/RZy9TqypvdVc/1W6jtN2kV7HZv1aJJTcepyy0+JwESIAESIAESIAESUIoFeKUU7oK/4oor1DPPPOMsJnD0/HXXXae23nprZ31QMQmQAAmQgJ6A64VZ/QgoQQLZIeBrPkkXSHWeclXg0vXL59ki4GseZcsL/lmjm8dczU+6futN0nU+Se2XyoW8pPJSOemOaak+V3417d9UXjduqT6pnCt/1qt/FuAbPCrln1Tu28VrCkX3Od8Wn84Zj+H2rZsWiu4brVt8UmfS/svliVSfLs/4nARIgARIgARIgATySoAF+Ijnp02bpkaNGqXmz59vNR5wlP2QIUNU27ZtreqlMhIgARIgAXMCrhdmzUfEN0jAXwK+5pOtBUVXBS5/I4IjT0LA1zxKYivfsUdAN4+5mp90/dqzMJkm1/kktV8qF1opla+XXDJv6N+S2mPKSd9zg4S0f6mc6TileqVytvtnAd5NnIT+3HrjFsFO99c/XqEN2Y5tm6kDd2irtuvZqqysNE5sy2kHTwESIAESIAESIAESyCkBFuBLOP6dd94JdsNPnTpVffHFF8ahgSPp+/btq/bZZx+18847qzZt2hjr4AskQAIkQAJuCLhemHUzamolgXQS8DWfpAuPOuquCly6fvk8WwRqlUfSHbHZoptda3TzmKv5SddvvYm7ziep/VK5kJdUvl5y4ThtzyNSe0w5SeNQ2r9UznScUr1SOdv9swDfQFTKXyKHHe53/2uhmrdwtVqx6vuKobpeh2bBbvfP569RrVs0qfnd7hJ7pLlGORIgARIgARIgARLIIwEW4DVeX716tVq2bJlaunSpWr58ebCLffHixap58/8e9bRy5UrVokWLQFPr1q3V2muvHdwJz0YCJEACJJA+Aq4XZtNnMUdEAu4I+JpPthYUXRW43HmMmtNIoFZ5ZCvu08gwj2PS+dPV/KTrt96+cJ1PUvulciEvqXy95EzHKY0DqT317t/VOKV6pXKmnHR6WYBvIKrjpOOOu9ynzVqmps9arnDHu65hlzvudd+yW0sr/cf7q9Ye3fj5nARIgARIgARIgARIoIEAC/CMBBIgARIggVwRcL0wmyuYNDb3BHzNJ+nCo87Brgpcun75PFsEapVHtuI+W/T9tUbnT1fzk67fehN1nU9S+6VyIS+pfL3kTMcpjQOpPfXu39U4pXqlcqacdHpNC/C2T0iwbU84L05Uzwaqj+7fThSqOk7lxvnB3JVB0X3arOVq+crKu9036txc7dCzVbDjHfe8R1vS/ssZZ1ufCCKFSIAESIAESIAESCCHBFiAz6HTaTIJkAAJ5JmA64XZPLOl7fkj4Gs+SRcedR51VeDS9cvn2SJQqzyyFffZou+vNTp/upqfdP3Wm6jrfJLaL5UrV7irVeHM1TilceBL/67GKdUrlbMdT6YFeNNx2o4TXf+1KMCvWv296r5es6Do/unXqyqa2KpFk2CnO/7zw/UbTtUs1XR22fa7qT6pHylHAiRAAiRAAiRAAnkjwAJ83jxOe0mABEgg5wRcL8zmHC/NzxkBX/NJupCpc6erApeuXz7PFoFa5ZGtuM8WfX+t0fnT1fyk67feRF3nk9R+qZxpoUuq17ac6TilcSAdZ737dzVOqV6pnCknnV7XBXjpjnndOKV2uyzAv/3ZCvXgC4vV1wtXa8O/Q5umqvNazdWwfTqoZsWb3Uu+a8t+KSdTOa3BFCABEiABEiABEiCBnBJgAT6njqfZJEACJJBXAq4XZvPKlXbnk4Cv+SRdyNR51VWBS9cvn2eLQK3yyFbcZ4u+v9bo/OlqftL1W2+irvNJar9UzrTQJdVrW850nNI4kI6z3v27GqdUr1TOlJNOr+sCvK5/2/bYLsB/tWB14Yj5eZrCe8d2TYOd7ttv0lo988aywDTXR+CXy0Pb3KX5TjkSIAESIAESIAESyBsBFuDz5nHaSwIkQAI5J+B6YTbneGl+zgj4mk/ShUedO10VuHT98nm2CNQqj2zFfbbo+2uNzp+u5iddv/Um6jqfpPZL5WwXGF3pM9UrjQNXnGz372qcUr1SOVM/6fSyAN9ANM7p5Q8a7nXHrndd+1H3lmqHTVqrPt1bFkR13OM6pfL1ktMx4HMSIAESIAESIAESyCsBFuDz6nnaTQIkQAI5JeB6YTanWGl2Tgn4mk/SBUqdW10VuHT98nm2CNQqj2zFfbbo+2uNzp+u5iddv/Um6jqfpPZL5UJeUvl6yZmOUxoHUnvq3b+rcUr1SuVMOen0sgDfQBScFi9fozqv1TQovOP/r9S6dmoWFN2336SV6ti28RnzOu5x3VL5eslJ851yJEACJEACJEACJJA3AizA583jtJcESIAEck7A9cJszvHS/JwR8DWfpAuUOne6KnDp+uXzbBGoVR7Zivts0ffXGp0/Xc1Pun7rTdR1Pkntl8qFvKTy9ZIzHac0DqT21Lt/V+OU6pXKmXLS6c17AX75yu+Dgvv/vbpELVpWueiOu9zXad8suNv9lL3XqpgCOu7xl6Xy9ZKT5jvlSIAESIAESIAESCBvBFiAz5vHaS8JkAAJ5JyA64XZnOOl+Tkj4Gs+SRcode50VeDS9cvn2SJQqzyyFffZou+vNTp/upqfdP3Wm6jrfJLaL5WzXTB1pc9UrzQOXHGy3b+rcUr1SuVM/aTTm9cC/Iw5K4PC+7T3l6k131eOpp5dWqjte7YK7nd/6IUlgbDubncd93iPUvl6yUnzjXIkQAIkQAIkQAIkkDcCLMDnzeO0lwRIgARyTsD1wmzO8dL8nBHwNZ+kC5Q6d7oqcOn65fNsEahVHtmK+2zR99canT9dzU+6futN9P+x9y7QdpbV3e/ce+1bLjsJJALhGhJERBAlSaONKVb8tNaP8wF+UAQ5SIEW+aBHKYoKKE1ttKX1cmjtKGoNpBXDGNQCfkfwlAp4OdAkEuQiYHaAQJBLAiF7Z98vZ7zvYm3IZu81//PZz/Ne1vNfYzCQ7P+al9+cc73bZ+Zdb+h5QvNHdb4XpqHsWe2ifRCKk2//oeJE7aI6a500uzEt4HftGa0u3bv65bldI3VbaHZHc7pwT75i/pD5LeNajae1Pla9b/+oPXTeqCMBEiABEiABEiCB2AhEvYAfGxuTb37zm5L8n4qZM2dmUvvdu3fLF77wBTniiCMy8UcnJEACJEACexMIfTBL3iQQE4GyzpOvA8VQC66Yeoi5Svr/RZLX0qVLg+Lw1fdBg6RxmIBWz1CfT5pfOIFAwtDzhOaP6sq2YLPmpZXZas+q9+Xf6hfV+9b57qcYFvAPPDWYLt1/9dSg1i7ytoPb0qX70sXtk2qLXk/f/aECo4AESIAESIAESIAEIicQ/QL+iiuukPvuuy/TNlizZo2sWLEiU590RgIkQAIkUCUQ+mCWnEkgJgJlnSf0gFSrZagFl+aXP28sAlnNka++byz65c1Gq2eozyfNb95EQ88Tmj+qC7UQQ/2jOmuct23qS99y0tIZdVsilH+0D1H/qM7KCbWL6nz7b9QF/E2Dd8mO7hHZMzAqr/TWf7b7m+ZUpL2lSeZ3tsh575vtpZ/zqqfv/kDnjDoSIAESIAESIAESiJVA1Av42iLmM5/5TKb15wI+U9x0RgIkQAJ7EQh9MEvcJBATgbLOk/Xgc6qahlpwxdRDzDW7vxjmq+9Zs2IQ0OoZ6vNJ85s3ndDXJTR/VBdqIYb6R3V5x2n1j/Yhmj+qs8aJ2kV1vv030gJ+ZFTknh99Xh7oPlG29h2ntkjyXPfkbvejD24TlL9vne96hrKnwqSABEiABEiABEiABCIlEP0CfmhoSE477TTp7u7OrAVWr14tK1euzMwfHcVLoGfTR9LkZy+9OV4IzJwEJhAIfTBL4CQQE4GyzhN6QKrVMtSCS/PLnzcWgazmyFffNxb98maj1dP6+RTqjuWsCYeeJ427dcFl1fv2j9rLO06rf7Tv0PxRnTVO1C6q8+2/ERbwW58fevXZ7gMyODxWtzUOXdCSLt2T57vPam8e16L8fet81zOUPXTeqCMBEiABEiABEiCB2AhEv4BPCv6d73xHvve9743X/u1vf7ucf/750tdX/do0X69KpSIjIyPytre9TWbMqP9VbL580k7cBKwHb3HTYvaxEAh9MBsLR+ZJAgmBss4TekCqVZnXWY0Qf44QyGqOfPU9khM14Qlo9bR+Pmn2ahmhuvAEJvcQep7Q/FGdlStq17cu7zit/tH+i52Tln9ZF/D/Y/mM8aX7MzuH67ZDR2vT+NL98P1aJ9VqnKz9idoLZRf1j+rQeaOOBEiABEiABEiABGIjwAW8iGzbtk3OPffc8donC/ivfvWr0tTUFFs/MN8GI2A9eGuw9JkOCUxKIPTBLLGTQEwEyjpPvg4UeZ2NqdvD5ZrVHPnq+3Ak8rWM3gGeb5Svedfqaf180uxZF0F5cQo9T6E4+bbr2561/nn7R/sv7ziL7r9sC/h/uH13+mz3nT0jagvMndks/33pTFm+uEOaX7vZfdL3+a4Tai/vubPGqUKngARIgARIgARIgAQiI8AFvIiMjY3JhRdeKFu2bEnL39zcLGvXrpWDDjoosnZguo1GwHrw1mj5Mx8SmIxA6INZUieBmAiUdZ58HSjyOhtTt4fLNas58tX34Ujka7lsfLR4rZ9Pmj3rIiivaoaep1CcfNv1bc9a/7z9o/2Xd5xF91+GBfyLu0fSu903dg2ky/d6r7ktL8o7Ou+Ulzs/LjPamuSsVbOgVvFdJ9Re3nNnjROCSREJkAAJkAAJkAAJRESAC/hXi/3DH/5Qvva1r42X/uyzz5aPf/zjEbUCU21EAtaDt0ZkwJxIYCKB0AezJE4CMREo6zz5OlDkdTambg+Xa1Zz5Kvvw5HI13LZ+GjxWj+fNHvWRVBe1Qw9T6E4+bbr2561/nn7R/sv7ziL7r/IC/iNW6tL90eeGVTLfdyidlm+uF0WbXt3qr1N7kn/zQV8/b+AgPanWgAKSIAESIAESIAESCBSAlzAv1r4Xbt2yUc/+lEZHKz+8j5v3jxZv369tLS0RNoaTLsRCFgP3hohZ+ZAAhqB0Aezmn/+nAQaiUBZ58nXgSKvs43UzfnlktUc+er7/EiF9Vw2Plq81s8nzV6NPqoLW62prYeeJzR/VGflitr1rcs7Tqt/tP9i56TlX7QF/Kq3tqdL9w1d/bJnYKxumQ/cpyLLlnTI8iXtknzdfPKqfS5yAb8n5aH9BQStP9A5o44ESIAESIAESIAEYiXABfyrlU++hn716tVyzz3VvwmbvL7xjW/IMcccE2tvMO8GIGA9eGuAlJkCCagEQh/MqgFQQAINRKCs8+TrQJHX2QZq5hxTyWqOfPV9jqiCui4bHy1e6+eTZq8GH9UFLVYd46HnCc0f1Vm5onZ96/KO0+of7b/YOWn5F2EB3z80Jt+8o/ps957+0bqlbWoSWdDZImf87ix588LWN2i5gK8i0eoeat7QuaSOBEiABEiABEiABBqFABfwr6vkAw88IJdeeun4n6xatUquvvrqRqk184iQgPXgLUJETDlCAqEPZiNEypQjJlDWeUIPHrXS8jqrEeLPEQJZzZGvvkdyKqOmbHy0eK2fT5q9sixkQs9TKE6+7fq2Z61/3v7Rz6C84yy6/zwX8I89OzR+t/to/ZvdZfH+remd7lufG5Hm5qnv7OYCvjoZofoOnTvqSIAESIAESIAESCAWAlzAv67Sw8PD8g//8A/pnyT/+5BDDpHTTjtNmpK/RssXCZSQgPXgrYQpMmQSMBMIfTBrDohvIIESEyjrPKEHj1ppeJ3VCPHnCIGs5shX3yM5lVFTNj5avNbPJ81eraaoLq8eCD1PaP6ozsoVtetbl3ecVv9o/8XOScs/6wX8y3tGZWNXv2zoGpDndo3ULePsjuZ06Z78c/D86qMjtXy4gK8i1TiFmjd0LqkjARIgARIgARIggUYhwAV8o1SSeZDAJASsB2+ESAIxEAh9MBsDQ+ZIAjUCZZ0n9OBRqzSvsxoh/hwhkNUc+ep7JKcyasrGR4vX+vmk2SvLQib0PIXi5Nuub3vW+uftH/0MyjvOovvPagF/zCGt6XPdf7VtUC3d2w5pS5fuxx/e/gatxpML+CoyjZN13tWiUUACJEACJEACJEACkRLgAj7SwjPtOAhYD97ioMIsYycQ+mA2dr7MPy4CZZ0n9OBRqyavsxoh/hwhkNUc+ep7JKcyakLxuW1TX4rjpKUzvGLR4rV+Pmn2yrKQCT1PoTj5tuvbnrX+eftHhy3vOIvuP+QC/tmXR+T6u7tlZ/eIDA7X/475jtam9Nnuf/y+2bKgszJleTWeXMBX0WmcrPOOzht1JEACJEACJEACJBAbAS7gY6s4842KgPXgLSo4TDZaAqEPZqMFy8SjJFDWeUIPHrWi8jqrEeLPEQJZzZGvvkdyKqMmFJ+87Fo/n9A4UV1ePRB6ntD8UZ110YXa9a3LO06rf7T/Yuek5e97AT88KuNfMf+b3w6pZVq2uPoV8798oqo9a9Wsuu/R8uECvopP4xRq3tSCU0ACJEACJEACJEACDUaAC/gGKyjTIYHXE7AevJEeCcRAIPTBbAwMmSMJ1AiUdZ7Qg0et0rzOaoT4c4RAVnPkq++RnMqoCcUnL7vWzyc0TlSXVw+Enic0f1RnXXShdn3r8o7T6h/tv9g5afn7WsBvfX4ofa578o92t/uhC1rSpfuyJR0yq70pLaUWJ9ofXMBXSfniic4ZdSRAAiRAAiRAAiQQKwEu4GOtPPOOgoD14C0KKEwyegKhD2ajB0wAUREo6zyhB49aMXmd1Qjx5wiBrObIV98jOZVRE4pPXnatn09onKgurx4IPU9o/qgOXRzmrSubf7T/0DqhurJx0vKazgK+p390fOn+zM7huiVJvmK+tnQ/fL+WN2i1OFHuXMBXSfniic4ZdSRAAiRAAiRAAiQQKwEu4IHKb9++XT7/+c9LpVKRgYEBueqqq+Soo44af2fyZ5/61Kekv79fBgcH5ayzzpIPfehDgGVKSCAsAevBW9hoaJ0EikEg9MFsMbJkFCSQDYGyzhN68KhR5HVWI+T281DPzHaLJvy7spojX30fnkg+HkLxycuu9fMJjRPV5VNFkdDzhOaP6mqcUH1eurzjtPpH+883T2ucRffvsoDftWdEZnU0yS+fGFDLMHdms8zvbJE/+9Acaa7e7D7pyxcnLuCreH3xVAtMAQmQAAmQAAmQAAlEToALeKABHnnkEbnkkkvGlWvWrJEVK1aM/3dPT4+cccYZ0tfXl/7ZySefvJcecEEJCQQhYD14CxIEjZJAwQiEPpgtWLoMhwSCEijrPKEHjxo8Xmc1Qm4/91UfN+/ZvyurOYqNq7WSofjkZdf6+YTGieqs/H3pQ88Tmj+qq+WN6vPS5R2n1T/aT755WuMsun90Af/i7pH0bvefPNwnA0NjdfHvM6tZli/pkGVL2uXOB/tT7XSf7Y5y5wK+SipU36FzRx0JkAAJkAAJkAAJxEKAC3ig0o899phcdNFF48qJC/hk8X766adLb29vqjnllFPk4osvBixTQgJhCVgP3sJGQ+skUAwCoQ9mi5EloyCBbAiUdZ7Qg0eNIq+zGiG3n/uqj5v37N+V1RzFxrVn00fSYs5eejNU1FB88rJr/XxC40R1EPQAotDzhOaP6moIUH1eurzjtPpHW8s3T2ucRfevLeA3vvpc919vH1SRv2NR8lz3dnn7oW3jWt/5a/a4gK+i1zhZ+1gtPgUkQAIkQAIkQAIkECkBLuCBwnMBD0CipJAErAdvhUyCQZGAZwKhD2Y9h0tzJFBoAmWdJ/TgUYPP66xGyO3nvurj5j37d2U1R7Fxtc5nKD552Q2Vf6h8fE1e6HlC80d11kUXate3Lu84rf7Rfoqdk5b/ZAv4bTuGX322e7/0DtS/2/3AfSqybElH+nz35OvmJ740/9a6a/a4gK8S1ThZuaPzRh0JkAAJkAAJkAAJxEaAC3ig4lzAA5AoKSQB68FbIZNgUCTgmUDog1nP4dIcCRSaQFnnCT141ODzOqsRcvu5r/q4ec/+XVnNUWxcrfMZik9edkPlHyofX5PnOk+3bao+Tu6kpTPqhoLmj+qsiy7Urm9d3nFa/aP9FDsnLf/aPD3c8xbZ0T0iImPy5IvDdfEmz3Jf8ebqV8y/+YDWTOdJy4cL+Go5NE6h5g2dS+pIgARIgARIgARIoFEIcAEPVJILeAASJYUkYD14K2QSDIoEPBNwPZj1HAbNkUBDECjrPKEHj1qReJ3VCLn93Fd93Lxn/66s5ig2rtb5DMUnL7uh8g+Vj6/Jc50nNC/fOuuiy7d/1F7ecVr9o/2E5o/qrHGidlGdb/8/vPth6Xp5lmx9ebbUv9ddZMn+rTI6JrJgdoucfcIsqARoXr50XMBXy+KLJ1RkikiABEiABEiABEggYgJcwAPF5wIegERJIQlYD94KmQSDIgHPBFwPZj2HQXMk0BAEyjpP6MGjViReZzVCbj/3VR8379m/K6s5io2rdT5D8UHtondgowu2UPmj+WQ/SVWPrvOE5uVbh9Yzb13Z/KP912j19FGnl/eMyoau/vRr5p/fldz1PvWrs6NZlh3RLssXt8vB81vgxa6POCeLSqsnF/BVahona33QeaOOBEiABEiABEiABGIjwAU8UHEu4AFIlBSSgPXgrZBJMCgS8EzA9WDWcxg0RwINQaCs84QePGpF4nVWI+T2c1/1cfOe/buymqPYuFrnMxQf1C6qQxcjofK3xpn1RLnOE5qXbx1az7x1ZfOP9l2j1XM6ddr85EC6dH9w26CK75hD2tKvmD/+8Pa9tCjP6cRZLzjNPxfwVXoaJ2t91IahgARIgARIgARIgAQiJcAFPFB4LuABSJQUkoD14K2QSTAoEvBMwPVg1nMYNEcCDUGgrPOEHjxqReJ1ViPk9nNf9XHznv27spqj2Lha5zMUH9QuqkMXI6Hyt8bpe6K0bwpwnSc0L986tJ5568rmH+27RquntU7furM7fbZ778CovNI7WhdbR2uTvO+YGbJ8SbvM76xMqkV5WuNE7Wo6LuCr5DVO1vqg80YdCZAACZAACZAACcRGgAt4oOJcwAOQKCkkAevBWyGTYFAk4JmA68Gs5zBojgQagkBZ5wk9eNSKxOusRsjt577q4+Y9+3dlNUexcbXOZyg+qF1Uhy5GQuVvjdP3RGn+XedJs4tyt+qs+ljjtHJC+843T2ucefgfHhlL73Tf2DUgv3luSEW1eJ890jZjH5k7syJnrar/bHc0n7w4cQFfJY/WCdWpTcHq4s8AACAASURBVEQBCZAACZAACZAACURKgAt4oPBcwAOQKCkkAevBWyGTYFAk4JmA68Gs5zBojgQagkBZ58nXgSKvs2Ha2Fd9wkTn32pWcxQbV+t8huKD2kV16OIqVP7WOH1PjObfdZ40uyh3q86qjzVOKye073zztMaZpf+u54fSpXuyfB8cHquL6LAFLelXzLf2PCrtlVF5tPeoVM8FvJ+/gIDWPe9+ssaJzh11JEACJEACJEACJBALAS7ggUpzAQ9AoqSQBKwHb4VMgkGRgGcCrgeznsOgORJoCAJlnSdfB4q8zoZpY1/1CROdf6tZzVFsXK3zGYoPahfVoQuZUPlb4/Q9MZp/13nS7KLcrTqrPtY4rZzQvvPN0xpnaP//x/IZsmFL9W73Z14arotlRltTunRfvqRDFr2pJdXW5okL+D0pD19/AQGte979ZI0TnTvqSIAESIAESIAESCAWAlzAA5XmAh6AREkhCVgP3gqZBIMiAc8EXA9mPYdBcyTQEATKOk++DhR5nQ3Txr7qEyY6/1azmqPYuFrnMxQf1C6qQxcyofK3xul7YjT/rvOk2UW5W3VWfaxxWjmhfeebpzXOUP7/4fbd6bPdd/aMqCjmzmyWk5bOSpfvzU17y7mAr/LwXSfUXt79ZI1TbTYKSIAESIAESIAESCAyAlzAAwXnAh6AREkhCVgP3gqZBIMiAc8EXA9mPYdBcyTQEATKOk++DhR5nQ3Txr7qEyY6/1azmqPYuFrnMxQf1C6qQxcyofK3xul7YjT/rvOk2UW5W3VWfaxxWjmhfeebpzVOn/5f2D1S/Yr5LQPq4n2f2c3pne7PvTwqyZ3vU93ZzQV8taI+62Sxl2c/ucSJzh11JEACJEACJEACJBALAS7ggUpzAQ9AoqSQBKwHb4VMgkGRgGcCrgeznsOgORJoCAJlnSf0IFUrEq+zGiG3n/uqj5v37N+V1RzFxtU6n6H4oHZRHbqQCZW/NU7fE6X5d50nzS7K3aqz6mON08oJ7TvfPK1x+vBfe677r7cPqmm/Y1HyFfPtcuyhbalW888FfBWpxilU3UPZ9Z2P2ngUkAAJkAAJkAAJkECkBLiABwrPBTwAiZJCErAevBUyCQZFAp4JuB7Meg6D5kigIQiUdZ7Qg0etSLzOaoTcfu6rPm7es39XVnMUG1frfIbig9pFdehCJlT+1jh9T5Tm33WeNLsod6vOqo81TisntO9887TG6ep/245h2ZDc7d7VL70DY3XTPXCflnTpnnzFfPJ1869/af65gK/S0jiFqnsou77zQeeNOhIgARIgARIgARKIjQAX8EDFt27dKhdccMG48pprrpHjjz9+/L/7+vrk9NNPl97e3vTPzjvvPDnzzDMBy5SQQFgC1oO3sNHQOgkUg4DrwWwxomcUJFAsAmWdJ/TgUaPN66xGyO3nvurj5j37d2U1R7Fxtc5nKD6oXVRX61BNHyp/zW/oCdL8u86TZhflbtVZ9bHGaeV026a+9C0nLZ1RtyV987TGafE/Mjomh+/Xki7dn3xxuG5eybPc53dW5KMrZ8sRB7ROqdX8cwFfRadxClX3UHZ95xP6c5/2SYAESIAESIAESKCsBLiAL2vlGDcJAASsB2+ASUpIoPQEXA9mS584EyCBAATKOk/owaOGjNdZjZDbz33Vx8179u/Kao5i42qdz1B8ULuoDl3IhMrfGqfvidL8u86TZhflbtVZ9bHGGTOnx54dkvW/6JEd3SPqOC3ZvzW9273r+RFJlvBTPdsd5ckFfJVUrHOH5q02JgUkQAIkQAIkQAIkECkBLuAjLTzTjoOA9eAtDirMMnYCrgezsXNj/iQwGYGyzpOvA0VeZ8PMha/6hInOv9Ws5ig2rtb5tPIp+h22ofK3cvI9MZp/13nS7KILS6vOqo81ztg4vdwzmt7pnnzN/POv1F+8d85oHv+K+YP3bfG6MOYCngv4hID2Fzl8f87THgmQAAmQAAmQAAk0CgEu4BulksyDBCYhYD14I0QSiIGA68FsDGyYIwlYCZR1ntAFhsaD11mNkNvPfdXHzXv278pqjmLjap1PKx9U71uHLiJD5Y/mE2qSNP+u86TZRblbdVZ9rHHGwmnzk8lz3QfkwW2D6ggdc0hb+lz34w9vf4PWV59wAV9F64untY+t+rzjVJuWAhIgARIgARIgARKIjAAX8JEVnOnGRcB68BYXHWYbKwHXg9lYeTFvEqhHoKzzhB5QatXndVYj5PZzX/Vx8579u7Kao9i4WufTygfV+9ahC5lQ+aP5hJokzb/rPGl2Ue5WnVUfa5yNzKl3cFT2m9ssG7YMyO6+0bqjs9/cyvjd7vNnV6bU+uoTLuCriH3xtPaxVZ93nKE+92mXBEiABEiABEiABMpKgAv4slaOcZMAQMB68AaYpIQESk/A9WC29IkzARIIQKCs84QeUGrIeJ3VCLn93Fd93Lxn/66s5ig2rtb5tPJB9b516EImVP5oPqEmSfPvOk+aXZS7VWfVxxpno3EaHhlL73T/37/sVZfuSe4LOivpPxd9cA40Wr76hAv4Km5fPK19bNXnHSfUnBSRAAmQAAmQAAmQQEQEol/A9/b2yu7duzMt+f777y9NTU2Z+qSzOAlYD97ipMSsYyPgejAbGyfmSwIIgbLOE3pAqTHgdVYj5PZzX/Vx8579u7Kao9i4WufTygfV+9ahC5lQ+aP5hJokzb/rPGl2Ue5WnVUfa5yNwqnr+aF08Z7c7T40MlZ3TA5b0JJ+xfzyJR3yg//qTbXos7h99QkX8NUS+eJp7WOrPu84Q33u0y4JkAAJkAAJkAAJlJVA9Av4devWydq1azOt35o1a2TFihWZ+qSzOAlYD97ipMSsYyPgejAbGyfmSwIIgbLOE3pAqTHgdVYj5PZzX/Vx8579u7Kao9i4WufTygfV+9ahC5lQ+aP5hJokzb/rPGl2Ue5WnVUfa5xl5tTdN1pduncNyPaXhuuOxoy2ple/Yr5DFr2pZVyL1t03Jy7gq0RR/r51vusZyl6oz3vaJQESIAESIAESIIGyE4h+Ab9+/Xq57rrrMq0jF/CZ4o7amfXgLWpYTD4aAq4Hs9EAYqIkYCBQ1nlCD0g1FLzOaoTcfu6rPm7es39XVnMUG1frfFr5oHrfOnSBEip/NJ9Qk6T5d50nzS7K3aqz6mONs4ycXt4zIrM6muT+JwbUcTjqwFZZtqQjXb5P9mWJaN19c+ICvkoU5e9b57ueoeypDU4BCZAACZAACZAACURKgAt4LuAjbf040rYevMVBhVnGTsD1YDZ2bsyfBCYjUNZ5Qg9ItarzOqsRcvu5r/q4ec/+XVnNUWxcrfNp5YPqfevQBUqo/NF8Qk2S5t91njS7KHerzqqPNc6ycHrhlZH0Tve7Hu6TgeH6XzG/7+xmmdHaLPM7W+T8E2fXHRm07r45cQFfJYry963zXc9Q9kJ93tMuCZAACZAACZAACZSdABfwnhfwzc3NMjo6WrcvVq9eLStXrix77zD+EhCwHryVICWGSALTJuB6MDttxzRAAg1IoKzzhB6QaiVrtOtsz6aPpCnPXnqzlnrQn/uqT9AgPRrPao5Qrrdt6kuzO2npDI9ZZm/KOp8on1omqN63DvUfKn80n1AV1/y7zpNmF+Vu1Vn1scZZdE61r5h/dPug2vrvXNSePtv92EPbvC92fXPiAr5KNNa5Q/NWm54CEiABEiABEiABEoiUQPQL+JGRERkerv8cLqQ3KpWKtLS0yP333y+f//znZXBw8v/jdeqpp8oFF1wgbW1tiFlqSGBaBKwHb9NyxjeTQEkIuB7MliQ9hkkCmRIo6zz5OlBstOtsUfLxVZ9Mh2EazrKaI5QrqptGypm81drP1rxRvW8dumALlT+aT6gia/5d50mzi3K36qz6WOMsIqenXhxO73bf2NUvvYP173Y/aN+WdOmefMX8nBnN4+Phu56+OXEBXyXqu06oPd/1DGUv1Oc97ZIACZAACZAACZBA2QlEv4D3VcBkif/Nb35TbrnllklNzpkzR/7mb/5G3vzmN/tySTskoBKwHrypBikggQYg4How2wCpMwUS8E6grPNkPficClyjXWeLko+v+nhv+EAGs5ojlCuqC4TDm1lrP1vzRvW+degCJVT+aD7eCjnBkObfdZ40uyh3q86qjzXOonA6dcXM8aX7ky/Wv5GjuUlkxZurz3U/4oDWSUfCdz19c+ICvkrUd51Qe77rGcpeqM972iUBEiABEiABEiCBshPgAt5DBTdv3ixXXnml9PVVv65x4uvMM8+Uc889V5Kvp+eLBLIkYD14yzI2+iKBvAi4HszmFS/9kkCRCZR1nqwHn1PVoNGus0XJx1d9ijw7r48tqzlCuaK6ovO19rM1b1TvW1fjrtkNlb/mN3RfaP5d50mzi3K36qz6WOPMm9M37+iWHd3DsrNnRMbq3+wuSw5oleSphAs6W+Ts35tVdyR819M3Jy7gq0R91wm157ueoeyF/tynfRIgARIgARIgARIoKwEu4KdRuYGBAfnGN74hd9xxx6RW9t9/f/mrv/orOfzww6fhhW8lAXcC1oM3d098JwmUh4DrwWx5MmSkJJAdgbLOk/XgcyqijXadLUo+vuqT3SRMz1NWc4RyRXXTyzr8u639bM0b1fvWoQuUUPmj+YSqsObfdZ40uyh3q86qjzXOPDi91DMqG7r6ZWPXgDz/ykjdlk6+Vr72FfPJ1803Sp24gK+WvVHqGWqOQn3e0y4JkAAJkAAJkAAJlJ0AF/COFdywYYN84QtfmPJZ7+eff76cccYZ0tTU5OiBbyOB6ROwHrxN3yMtkEDxCbgezBY/M0ZIAtkTKOs8oQepGtFGu84WJR9f9dHqV5SfZzVHKFdUVxR+U8Vh7Wdr3qjetw5doITKH80nVH9o/l3nSbOLcrfqrPpY48yS0/1PJs91H5AHtw2qbXzMoW2yfHG7vPPw9r20jVInLuCrZW2UeoaaI3VQKCABEiABEiABEiCBSAlwAW8sfG9vr3z5y1+WX/ziF5O+89BDD5UvfelLctBBBxktU04C/glYD978R0CLJFA8Aq4Hs8XLhBGRQP4EyjpP6EGqRrjRrrNFycdXfbT6FeXnWc0RyhXVFYXfVHFY+9maN6r3rUMXKKHyR/MJ1R+af9d50uyi3K06qz7WOENzeu/b2tOl+4auAdndN1q3ffebW0mf6578s+/syqTaRqkTF/DV8jZKPUPNUajPe9olARIgARIgARIggbIT4ALeUMG77rpL1qxZIyMjk3/92EUXXSSnnnoq73o3MKU0LAHrwVvYaGidBIpBwPVgthjRMwoSKBaBss4TepCq0W6062xR8vFVH61+Rfl5VnOEckV1ReE3VRzWfrbmjep969AFSqj80XxC9Yfm33WeNLsod6vOqo81zhCchkbG5O9v3y07ukekW1m6J/4XdFbk9HfPkqMOalPbu1HqxAV8tdSNUs8Qc6QOAwUkQAIkQAIkQAIkEDEBLuCB4u/atUv+8i//UjZv3jyp+sgjj0x/vmDBAsAaJSSQHQHrwVt2kdETCeRHwPVgNr+I6ZkEikugrPOEHqRq5BvtOluUfHzVR6tfUX7uOkd3P9KfpnDC0R1QKihXVAc5zVFk7Wdr3qjet66GVLMbKn/Nb+iSa/5d50mzi3K36qz6WOP0yanruaH0Tvfkn2QJX+912Jta0jvdn3hhRFqam+SsVbOgFm+UOnEBXy13o9TT5xxBg0ARCZAACZAACZAACUROgAt4pQF+9KMfyd/+7d9OqmpubpZLL71UPvShD0XeRky/qASsB29FzYNxkYBPAq4Hsz5joC0SaBQCZZ0n9CBVq1OjXWeLko+v+mj1K8rPXefIygnVo7qi8JsqDms/W/NG9b516AIlVP5oPqH6Q/Mfep40/2h9JvLxbde3PWteRfOffK187Svmt780XLc9Z7Q1vfoV8x2SLOCTF5pP2TlNBMMFfJUIWn/furz7Cc0n1Oc97ZIACZAACZAACZBA2QlwAT9FBV988UW5+uqr5dFHH51U8fa3v12++MUvyrx588reA4y/gQlYD94aGAVTI4FxAq4Hs0RIAiTwRgJlnSdfB4qNdp0tSj6+6lOWmXWdIysnVI/qis7X2s/WvFG9bx26kAmVP5pPqP7Q/IeeJ80/Wp+JfHzb9W3PmldR/B+3qDW90/3+JwbUlky+Wj65233Z4nZpatpbjuZTVk5T3dnPBXy1omj9fevy7ic0H3W4KCABEiABEiABEiCBSAlwAT+h8GNjY3LLLbfItddeO2lLVCoVueKKK+SEE06ItGWYdpkIWA/eypQbYyUBVwKuB7Ou/vg+EmhkAmWdJ18Hio12nS1KPr7qU5bZc50jKydUj+qKztfaz9a8Ub1vHbqQCZU/mk+o/tD8h54nzT9an4l8fNv1bc+aV57+X3hlRL77k+702e4Dw/W/Yr69pSl9tvvHf79T9p9bmbJt0XzKxCmJVcuLC/hqRTVOoeoeyq7vfEJ93tMuCZAACZAACZAACZSdABfwr6vgs88+K1dddZU8+eSTk9b1d37nd+TKK6+UWbOw536VvTkYf/kJWA/eyp8xMyABnYDrwaxumQoSiI+A6zxZn13tmyx68Kj5bbTrbFHy8VUfrX5F+bnrHFk5oXpUVxR+U8Vh7Wdr3qjetw5dyITKH80nVH9o/kPPk+Yfrc9EPr7t+rZnzSsP/7Xnuj+6fVBtv3cuapdlS9rlV08NpVrt2e5oPmXg9Ho4Wl5cwFdpaZxC1T2UXd/5qANHAQmQAAmQAAmQAAlESoALeBFJ7nq/8cYb5Tvf+c6kbZDc9b569Wp517veFWmbMO2yErAevJU1T8ZNAhYCrgezFh/UkkAsBFznCT34C8XRl/9Gu84WJR9f9QnVP77tZjVHKFdU55uDb3vWfrbmjep969CFTKj80Xx81xPNO/Q8ofmjOjSvvHVF9f/Ui8PpV8xv6OqXvsH6d7sftG9L9Svml7TLnBnNaUponVBdUTlNNY9aXlzAV8lpnELVPZRd3/mE+rynXRIgARIgARIgARIoO4HoF/Dbt2+XSy+9VHbs2DFpLY888sj0rvcFCxZIX1+fl3rPnTtXmiY+VMyLZRohgb0JWA/eyI8EYiDgejAbAxvmSAJWAq7zhB78WeNB9b78N9p1tij5+KoP2g9567KaI5Qrqsubm+bf2s/WvFG9bx26kAmVP5qPVh/Xn2v+Q8+T5h+tz8T8fdv1ba9n00fSkG/pvSH991R3jKO66XAaHh2Tw/erpIv3ZAFf79VaaRpfuh9xQOu4NIs463Gy5o/W07ddLuCrRFH+vnW+6xnKnuvnOd9HAiRAAiRAAiRAAo1OIPoF/Lp162Tt2rWZ1nnNmjWyYsWKTH3SWZwErAdvcVJi1rERcD2YjY0T8yUBhIDrPKEHlEgMLhpf/hvtOluUfHzVx6U38nhPVnOEckV1ebCy+LT2szVvVO9bhy5QQuWP5mOplUWr+Q89T5p/tD4Tc/Zt17e9Wj/dJvekoU+1gEd1Lpwe3T4kN/1/Pemz3bVX54zm9NnuF//BHEmW8BNfIeNMfPnmj9qzctXscgFfJapx8s29bJ8P2jzy5yRAAiRAAiRAAiQQK4HoF/Dr16+X6667LtP6cwGfKe6onVkP3qKGxeSjIeB6MBsNICZKAgYCrvOEHmQaQjFJfflvtOtsUfLxVR9TU+QozmqOUK6oLkdkkGtrP1vzRvW+deiiJ1T+aD5QkRxEmv/Q86T5R+tTtgUburBGdSinl3pG06+XT+52f+GV+ov35Gvla18xf9fDA6mLPP6iQOLXd5+g9lCuqI4L+CoplL+m633k0tTeD3b+Zd3+LNvng8NHOd9CAiRAAiRAAiRAAlEQ4AKeC/goGj3WJK0Hb7FyYt5xEXA9mI2LErMlAYyA6zxpB5SYd3eVL/+Ndp0tSj6+6uPeIdm+M6s5Qrmiumwp2b1Z+9maN6r3rauR0OyGyl/za6+U7R2a/9DzpPlH61O2BRu6WEd1Gqf7n0ie6z4gDz09qDbIsYe2pc91f+ei9nGtVidfcU4VnOZfy9+1P3zb5QK+StRXPa1957ueoeypQ0oBCZAACZAACZAACURKIPoFPL+CPtLOjyRt68FbJFiYZuQEXA9mI8fG9ElgUgKu84QeZIbC7st/o11ni5KPr/qE6h/fdrOaI5QrqkM53LapL5WetHQG+hYvOms/W/NG9b516AIlVP5oPl6KOIkRzX/oedL8o/WZmJpvu77toYtDVDcZp+0vDadL9+Sf7r7Rui20/9xKunRfvqRD9p3d/Aatlv904kR6W/Nv7RPUnm+7XMBXiaL8NZ2173zXM5Q9ZCaoIQESIAESIAESIIEYCUS/gO/t7ZXkn6xeTU1Nsu+++0ryb75IIDQB68Fb6HhonwSKQMD1YLYIsTMGEigaAdd50g4oQ+fpy3+jXWeLko+v+oTuI1/2s5ojlCuqQ/P3bQ/1a+1na5yo3rcOXaCEyh/NB62TVaf5Dz1Pmn+0PhPz9m3Xtz10cYjqavmvu2eP7OgeluZmka7nhuq2Q3KEMn92RRZ0tshFH+ysq9Xyt8ap2StKPa39p+XFBXyVqMYJ5W7tO9Ru3jrr5zj1JEACJEACJEACJBALgegX8LEUmnnGScB68BYnJWYdGwHXg9nYODFfEkAIuM4TepCJxOCi8eW/0a6zRcnHV31ceiOP92Q1RyhXVIey8m0P9WvtZ2ucqN63Dl20hMofzQetk1Wn+Q89T5p/tD4T8/Zl1/qMadQvujhEdVueG0rvdL/vN/0yOla/Cxa9qUWWLelIn+/+b/dVb56Y6tnuKH80TtReqHrm7Z8L+GoF0DnRdNa+s9Zf8x/KnvVznHoSIAESIAESIAESiIUAF/CxVJp5RknAevAWJSQmHR0B14PZ6EAxYRIACLjOE3pACITgJPHlv9Gus0XJx1d9nJojhzdlNUcoV1SHovJtD/Vr7WdrnKjetw5doITKH80HrZNVp/kPPU+af7Q+E/P2Zde64EP9onbr6Xb3jaZL941dA5J83Xy918y2pvGl+2FvahmXovFqOjSfvOuZt38u4KsV0PoJrZO171C7eeusn+PUkwAJkAAJkAAJkEAsBLiAj6XSzDNKAtaDtyghMenoCLgezEYHigmTAEDAdZ7Qg0wgBCeJL/+Ndp0tSj6+6uPUHDm8Kas5QrmiOhSV1Z6vZ8Zb+9kaJ6r3rUMXLaHyR/NB+8Oq0/yHnifNP1qfiXn7smtd8KF+UbuT6R7cNpgu3e9/ckAt91EHtaV3uif/TPZC49V0aD551zNv/1zAVyug9RNaJ2vfoXbz1qmDTQEJkAAJkAAJkAAJREqAC/hIC8+04yBgPXiLgwqzjJ2A68Fs7NyYPwlMRsB1ntCDzFDUfflvtOtsUfLxVZ9Q/ePbblZzhHJFdSgHqz2rfqo4rP1s9YvqfevQRUuo/NF80P6w6jT/oedJ84/WZ2LevuxaF3yoX9RuTXfT4N2ys3tY+oZG5aWe0bplbm9tkvcePSNduu83t1JXi8ar6dB88q5n3v65gK9WQOsntE7WvkPt5q2zfo5TTwIkQAIkQAIkQAKxEOACPpZKM88oCVgP3qKExKSjI+B6MBsdKCZMAgAB13lCDzKBEJwkvvw32nW2KPn4qo9Tc+TwpqzmCOWK6lBUVnuoXrtT3trPqN+iLDq0eEPlr/lF+8JVp/kPPU+af2t/WPWaf+uCT7NXiw+xOzYm8tMfXS6bu0+ULb3HqyV+5+Htsqd/TPaZVVGf6V4WTr7jtNqz6rX6cwFfJapxQrkjczTZ4Pjyj8Zp1anDTgEJkAAJkAAJkAAJREqAC/hIC8+04yBgPXiLgwqzjJ2A68Fs7NyYPwlMRsB1ntCDxFDUfflvtOtsUfLxVZ9Q/ePbblZzhHJFdSgHqz1Ur+ms/azZm5gvqvetQxcjofJH80H7w6rT/IeeJ80/Wp9Q/WRd8KH51LP75IvD6VfMb+jql77BsbolPWjflvGvmO+c0QwvNq1ctbxCcfIdp9WeVa9x4gK+SlTjhHK39h1qN2+d9XOcehIgARIgARIgARKIhQAX8LFUmnlGScB68BYlJCYdHQHXg9noQDFhJwLaHZlORgv8Jtd5Qg8yQ6Xuy3+jXWeLko+v+oTqH992s5ojlCuqQzlY7aF6TWftZ83exHxRvW8dumgJlT+aD9ofVp3mP/Q8af7R+oTqJ+uCD81not1TVsyUjV39smHLgDy1Y7huGVtbmsaX7kv2b91Li/q3ctXshuLkO06rPate48QFfJWoxgnlbu071G7eOuvnOPUkQAIkQAIkQAIkEAsBLuBjqTTzjJKA9eAtSkhMOjoCrgez0YFiwk4E0AM6J+MFfJPrPOXNyZf/RrvOFiUfX/Up4MhMGlJWc4RyRXUoX6s9VK/prP2s2ZuYL6r3rUMXLaHyR/NB+8Oq0/yHnifNP1qfUP1kXfCh+dTs/kvvT2RH90j6j/aaM6NZPnz8TFm2pF1aK02TylH/Vq6a3VCcfMdptWfVa5y4gK8S1Tih3K19h9rNW6d9FvDnJEACJEACJEACJBArAS7gY608846CgPXgLQooTDJ6Aq4Hs9GDIwCIAHpABxkrgch1nvLm5Mt/o11ni5KPr/qUYITSELOaI5QrqkP5Wu2hek1n7WfN3sR8Ub1vHbpoCZU/mg/aH1ad5j/0PGn+0fqE6ifrgg/JZ2fPiPz8zq+nz3bfMXRw3ZJ1trwk75h9p+zq/JjMbG9Wn+2O+H+9Q1Sv6UJwChFn3v3EBXy1Alo/oXWy9h1qN2+d9XOcehIgARIgARIgARKIhQAX8LFUmnlGScB68BYlJCYdHQHXg9noQDFhJwLoAZ2T8QK+yXWe8ubky3+jXWeLko+v+hRwZCYNKas5QrmiOpSv1R6q13TWftbsTcwX1fvWoYuWUPmjJt2LkgAAIABJREFU+aD9YdVp/kPPk+YfrU+ofrIu+Orlc/8TyXPdB+ShpwfVMh17aFv6NfOLn/7dVHub3JP++6xVs+q+F+Vp5arZ9clpsgQ1/77zCdVPXMBXyfqqp7XvQvWJr3zUDwYKSIAESIAESIAESCByAlzAR94ATL+xCVgP3hqbBrMjgSoB14NZ8iMBhAB6oIXYKoPGdZ7y5uTLf6NdZ4uSj6/6lGGGpnNdsnJC9agO5Wu1h+o1nbWfNXuhFlzWBQuqD5W/lRPaJ6hO8x/6uqT5R+sTqp+sC76J+Wx/aThduif/dPeN1i3L/nMr6dJ92ZIO2Xd2c6pF/fc+cmmq/8HOv0z/rS3qrVy1OqFxWv1a9VqcVntWveafC/gqUY0Tyt3ad6jdvHXo5zd1JEACJEACJEACJBAbAS7gY6s4842KgPXgLSo4TDZaAq4Hs9ECY+ImAugBnclogcWu85Q3J1/+G+06W5R8fNWnwKOzV2hZzRHKFdWhfK32UL2ms/azZm9ivqjetw5dtITKH80H7Q+rTvMfep40/2h9QvWTdcGX5DM6JrJk/0q6dO96fkgtyYLOipz+u7PlqANb36BF/aO6InFKYsn6Lwrk3U9cwFcr4Gvu8+57az+heasfGhSQAAmQAAmQAAmQQKQEuICPtPBMOw4C1oO3OKgwy9gJuB7Mxs6N+WMEYjuocp2nvDn58t9o19mi5OOrPtjU5q/Kao5QrqgOJWe1h+o1nbWfNXuhFoHWhQiqD5W/lRPaJ6hO8x96njT/aH1C9ZNlwbfluSG58ec9srN7JF3C13sd0vFrOa7zP+W5zj+XSnPTlIto1D+qKwKnJAa07tb6o3ZRnW//XMBXiaL8NV3efe+7P9DPbepIgARIgARIgARIIFYCXMAHrvzu3bvl6aefHvfS0tIi8+fPlwULFgT2TPMk8NpXAM5ZtYk4SIAEXiXgejBLgCSAENAO3hAbZdK4zlPenHz5ty64il7bouTjqz5F512LL6s5QrmiOpSv1R6q13TWftbsTcwX1fvWoQuUUPmj+aD9YdVp/kPPk+YfrU+oftIWfLv7RmXDlupXzD/78nBd/DPbm2T5kg5ZtqRd9vn1ilSrPdtd819ziOry4uTq11r/ovcTF/DVivqqU959H6o/rZ/j1JMACZAACZAACZBALAS4gA9c6XXr1snatWvf4KWzs1POOecc+fCHPyxtbW2Bo6D5WAlYD95i5cS84yLgejAbFyVm60oAPaBztV+097nOU96cfPkv23X27kf60xY64eiOSVupKPn4qk/R5mWqeLKaI5QrqkP5Wu2hek1n7WfN3sR8Ub1vHbpACZU/mg/aHzWd9vmE5j1xnnzZRf1bdVa9xn+qBd+D2wbTpfvmJwfU0rz1oLZ06Z483732QheHvnWh5g6N01ofq16rp9WeVa/55wK+SlTjhHK39h1qN2+d+qFCAQmQAAmQAAmQAAlESoAL+MCFX79+vVx33XVTeqlUKnLNNdfIcccdFzgSmo+RgPXgLUZGzDk+Aq6LjvhIMWMXAugBnYvtIr7HdZ7y5uTLf9mus1reRclHi7OIszCdmLKaI5QrqkNzttpD9ZrO2s+avYn5onrfOnTREip/NB+0P9B8UN3EeULjzUuH5oXqXr/g6xsckwP2aZYNW/rl5T2jdUsyv7OSLtyXLW6X/eZW3qBFF4e+daHmDo0T5R4qzrz9cwFfrYCvzwdr31nr7ytOq1/r5z31JEACJEACJEACJBALAS7gA1d6qjvgJ7r93Oc+J+9///sDR0PzsRGwHrzFxof5xknAddERJy1mbSWAHnxZ7RZV7zpPeXPy5b9s11kt76Lko8VZ1HlwjSurOUK5ojo0X6s9VK/prP2s2ZuYL6r3rUMXI6HyR/NB+wPNB9XFvoB/5afLZXP3++Q/ui+XV3rrL90TpvNnV2RBZ0X+1x/MqVsydHHoWxdq7tA40b4LFWfe/rmAr1YA/dzTdNa+s9Zf8x/KnvXznnoSIAESIAESIAESiIUAF/CBK33vvffKv/7rv8rcuXNTT8kz4R999FEZGRnZy/NBBx2UflV9c3Nz4IhoPiYC1oO3mNgw13gJuC464iXGzC0E0IMvi80ia13nKW9OvvyX7Tqr5V2UfLQ4izwTLrFlNUcoV1SH5mq1h+o1nbWfNXsT80X1vnXoAiVU/mg+aH+g+aC6WBfwT744LBu6+mXDYzulf3RWXfwH79sy/hXzt27sS7Vnrar/HnRx6FsXau7QONG+CxVn3v65gK9WAP3c03TWvrPWX/Mfyp718556EiABEiABEiABEoiFABfwOVR6bGxMHn/8cbn++uvlvvvuSyNYvXq1rFy5Modo6LKRCVgP3hqZBXMjgRoB10UHCZIAQgA9+EJslUHjOk95c/Llv2zXWS3vouSjxVmG2bDEmNUcoVxRHZqj1R6q13TWftbsTcwX1fvWoQuUUPmj+aD9geaD6mJawPcOjFWX7l0Dsm3HcF3kbS1N1a+YX9IuS/ZvHdei9UQXh751oeYOjRPtu1Bx5u2fC/hqBdA50XTWvrPWX/Mfyp718556EiABEiABEiABEoiFABfwOVd68+bN8sgjj8iZZ56ZcyR034gErAdvjciAOZHARAKuiw6SJAGEAHrwhdgqg8Z1nvLm5Mt/2a6zWt5FyUeLswyzYYkxqzlCuaI6NEerPVSv6az9rNmbmC+q961DFyih8kfzQfsDzQfVxbCAf6V3RGbPaJKNXQMq5jcf0Dp+t3tLpekNerSe6OLQty7U3KFxon0XKs68/XMBX60AOieaztp31vpr/kPZUz+IKCABEiABEiABEiCBSAlwAT+NwidfI9/X1yetrdW/Qd7W1iZNTW/8P7XTcMG3ksC0CFgP3qbljG8mgZIQcF10lCQ9hpkzAfTgK+cwvbl3nae8OfnyX7brrJZ3UfLR4vTWwAUxlNUcoVxRHYrPag/VazprP2v2JuaL6n3r0AVKqPzRfND+QPNBdY26gN/ZPZLe6f6fD/VJ/9BYXbydLTtlduf+6bPdLzixs64WrSe6OPStCzV3aJxo34WKM2//XMBXK4DOiaaz9p21/pr/UPasn/fUkwAJkAAJkAAJkEAsBLiAN1Z6586d8h//8R/y4x//WJ588sm93r1o0SL51re+tddz3F944QW5+uqr5bOf/awceuihRm+Uk8D0CFgP3qbnje8mgXIQcF10lCM7Rpk3AfTgK+84ffl3nae8OfnyX7brrJZ3UfLR4vTVv0Wxk9UcoVxRHcrPag/VazprP2v2JuaL6n3r0AVKqPzRfND+QPNBdY22gP/lEwPpne4PPT2oIj320DY5ZvAL8rbZP5Xb5J5Urz3bHa0nujj0rQs1d2icaN+FijNv/1zAVyuAzomms/adtf6a/1D21A8nCkiABEiABEiABEggUgJcwIOF37Vrl1x77bVy1113TfmOhQsXps91r1QqqWZ4eFjOOeccee6559I/S5bzhx12GOiRMhKYPgHrwdv0PdICCRSfgOuio/iZMcIiEEAPvooQq48YXOcpb06+/JftOqvlXZR8tDh99G6RbGQ1RyhXVIcytNpD9ZrO2s+avYn5onrfOnSBEip/NB+0P9B8UF0jLOCfeWk4Xbpv2DIg3f2jdVEeMK/y6lfMd8g+s5rFuuBD64na9a0LNXdonGjfhYozb/9cwFcrgM6JprP2nbX+mv9Q9qyf99STAAmQAAmQAAmQQCwEuIAHKr1hw4b0DnbtlSzgb7jhhvE74P/lX/5Fvvvd746/rb29XW6++WaZMWOGZoo/JwEvBKwHb16c0ggJFJyA66Kj4GkxvIIQQA++ChLutMNwnae8OfnyX7brrJZ3UfLR4px24xbMQFZzhHJFdShGqz1Ur+ms/azZm5gvqvetQxcoofJH80H7A80H1ZV1Ab/unj2yo3tYmptEup4fqosveejd8iPaZfmSDnnLgdXH4dVe1gUfWk/Urm9dqLlD40T7LlScefvnAr5aAXRONJ2176z11/yHsmf9vKeeBEiABEiABEiABGIhwAW8Uult27bJueeeC/XDxAV8ctf8eeedJ8m/a68Pf/jDcumll0L2KCKB6RKwHrxN1x/fTwJlIOC66ChDbowxfwLowVf+kfqJwHWe8ubky3/ZrrNa3kXJR4vTT/dObeW2TX3pD09ams1fms1qjlCuqA6tg9Ueqtd01n7W7E3MF9X71tXi0OyGyl/zi/ZFKJ5lW8D/5rmh9G73e3/TL2P1H+0ui/ZrERlrSp/t/n+eMHtS1NYFH1pP1K5vXag+QeNE5y1UnHn75wK+WgF0TjSdte+s9df8h7Ln+rnP95EACZAACZAACZBAoxPgAr5OhcfGxtLl+9NPP72X6pBDDkkX68cdd5x8+tOfli1btqQ/n7iAT/4seWb8xz72MRkcrD6zrbW1VdavXy9z585t9N5ifgUgYD14K0DIDIEEghNwXXQED4wOGoIAevDVEMmKiOs85c3Jl/+yXWe1vIuSjxZn6PnJ2n9Wc4TmherQOljtoXpNZ+1nzd7EfFG9bx26QAmVP5oP2h9oPqiuDAv4V3pHq18x3zUgz748XBfVzPam9E735Uva5dAFLeoi0LrgQ+uJ2vWtCzV3aJxo34WKM2//XMBXK4DOiaaz9p21/pr/UPasn/fUkwAJkAAJkAAJkEAsBLiAr1Ppxx9/XD7xiU/spfj85z8vJ554YvpnyYL+sssuk82bN6f/PdkCPvnz22+/Xa655ppxO1dddZW8973vjaXHmGeOBKwHbzmGStckkBkB10VHZgHSUakJoAdfpU7ydcG7zlPenHz5L9t1Vsu7KPlocYaen6z9ZzVHaF6oDq2D1R6q13TWftbsTcwX1fvW1eLQ7IbKX/OL9kUonkVewP9q22C6eN/85ICK6a0HtaVL92VL2vfSavytCz7NXs05ate3LlSfoHGi8xYqzrz9cwFfrQA6J5rO2nfW+mv+Q9lTP9AoIAESIAESIAESIIFICXABX6fwP/jBD+Tv//7vxxUXX3yxnHLKKeP/jS7g+/r65PTTT5fe3t70vSeffLJccsklkbYc086SgPXgLcvY6IsE8iLguujIK176LRcB9OCrXFlNHa3rPOXNyZf/sl1ntbyLko8WZ+j5ydp/VnOE5oXq0DpY7aF6TWftZ83exHxRvW8dukAJlT+aD9ofaD6ormgL+BOP7Xj1bvd+eXnPaF0s7a1N8vtvm5Eu3t80pzKpVuNvXfBp9mpBoHZ960LNHRon2neh4szbPxfw1Qqgc6LprH1nrb/mP5Q96+c99SRAAiRAAiRAAiQQCwEu4KeodLJcX716tdxzzz2p4oADDpDrr79eWlpaxt+BLuAn6pIlfrLM54sEQhOwHryFjof2SaAIBFwXHUWInTEUnwB68FX8TLAIXecpb06+/JftOqvlXZR8tDix7nRXZe0/qzlC80J1KGGrPVSv6az9rNmbmC+q961DFyih8kfzQfsDzQfVFWEBPzomcu2PdsuO7mFJvm5eex1/eLvs6R+TebMqctaqWXXlGn/rgk+zVwsGtetbF2ru0DjRvgsVZ97+uYCvVgCdE01n7Ttr/TX/oexpn3H8OQmQAAmQAAmQAAnESoAL+CkqnyzNP/WpT8mDDz6YKtrb2+XWW2/1soBPnh9/5plnxtpzzDtDAtaDtwxDoysSyI2A66Ijt4DpuFQE0IOvUiVVJ1jXecqbky//ZbvOankXJR8tztDzk7X/rOYIzQvVoXWw2kP1ms7az5q9ifmiet86dIESKn80H7Q/0HxQXZ4L+CdfGJYNXf3ps937h8bqIjh4fsv4V8x3djTntuBD64kuDn3rQs0dGifad6HizNs/F/DVCqBzoumsfWetv+Y/lD3r5z31JEACJEACJEACJBALAS7gp6j0xAX8vHnz5KabbpJK5bWvgkPvgB8aGpLTTjtNuru7U2/8CvpYxiv/PK0Hb/lHzAhIIDwB10VH+MjooREIoAdfjZBrkoPrPOXNyZf/sl1ntbyLko8WZ+j5ydp/VnOE5oXq0DpY7aF6TWftZ83exHxRvW8dukAJlT+aD9ofaD6oLusFfO/A2PjSfduO4bppt7U0jS/dl+zfupcW5arprAs+zV4tSNSub12ouUPjRPsuVJx5++cCvloBdE40nbXvrPXX/IeyZ/28p54ESIAESIAESIAEYiHABXydSq9bt07Wrl2bKtra2tIFfGdn5/g70AX81q1b5YILLhh/H++Aj2W88s/TevCWf8SMgATCE3BddISPjB4agQB68NUIuSY5uM5T3px8+S/bdVbLuyj5aHGGnp+s/Wc1R2heqA6tg9Ueqtd01n7W7E3MF9X71qELlFD5o/mg/YHmg+qyWsAfv7g1vdN9Y9eAmuqbF7ZWF++L26Wl0jSpHuWq6awLPs1eLVjUrm9dqLlD40T7LlScefvnAr5aAXRONJ2176z11/yHsqd+CFJAAiRAAiRAAiRAApES4AK+TuFvv/12ueaaa8YVf/iHfyh//ud/Pv7fyAI+0Zxzzjmyffv28fetWbNGVqxYEWnLMe0sCVgP3rKMjb5IIC8CrouOvOKl33IRQA++ypXV1NG6zlPenHz5L9t1Vsu7KPlocYaen6z9ZzVHaF6oDq2D1R6q13TWftbsTcwX1fvWoQuUUPmj+dTivPuR/vR/nnB0R92WQe1qupAL+J3dI/Kd/+xJn+2ufcV8crf7/M6KnHPCbDlwnxZ1XLS8rHW/Te5J3zLdZ8rX/KKLQ9+6UHOHxolyDxVn3v65gK9WIK/5tNbfV5xWv+oHHAUkQAIkQAIkQAIkECkBLuDrFL6np0fOOOMM6evrG1cl/33++edLU1OTTPya+oULF8r1118//jX1AwMD8oUvfEE2btw4/v7W1lZZv369zJ07N9KWY9pZErAevGUZG32RQF4EXBcdecVLv+UigB58lSurqaN1nae8OfnyX7brrJZ3UfLR4gw9P1n7z2qO0LxQHVoHqz1Ur+ms/azZm5gvqvetQxcjofJH80Hj9K0LsYD/5RMD6d3uDz89qLb92w9tk2VL2uXhp6tfR68twH3nH2qxjNr1rQs1d2ic1vpY9eg8oTrf/rmArxJF+Ws6a9/5rmcoe+oHIwUkQAIkQAIkQAIkECkBLuCVwt9www3pUv31r+Rr6D/96U/Lu9/9brnkkkvk0UcfTX+8aNEi+fa3vy3JM9/vuusu+drXviaDg3v/n/Rzzz1XPvaxj0Xabkw7awLWg7es46M/EsiDgOuiI49Y6bN8BLSDt/JlVD9i13nKm5Mv/2W7zmp5FyUfLc7Qc5S1/6zmCM0L1aF1sNpD9ZrO2s+avYn5onrfOnSBEip/NB80Tt86Xwv4Z3YOp0v35J+e/tG67X7AvMqrz3bvkH1mNafavDhZF3xonKhd37pQc4fGae1Pqx7lj+p8++cCvkoU5a/prH3nu56h7KG/D1BHAiRAAiRAAiRAArER4AJeqXhyl/tFF10kjz/+ONQbhx56qGzbtm1S7bx589K731ta9K+gg5xRRAIKAevBG4GSQAwEXBcdMbBhjtMnoB28Td9DsSy4zlPenHz5L9t1Vsu7KPlocYaegqz9ZzVHaF6oDq2D1R6q13TWftbsTcwX1fvWoQuUUPmj+aBx+tZNZwE/Oiqy+IBKunTf+vxQ3RZvbpLxpftbDmx9gzYvTtYFHxonate3LtTcoXFa+9OqR/mjOt/+uYCvEkX5azpr3/muZyh76O8D1JEACZAACZAACZBAbAS4gAcqnnyV/B//8R/Lc889B6gnl7S1tcl3v/tdOeCAA5xt8I0kYCVgPXiz2qeeBMpIwHXRUcZcGXP2BLSDt+wjCuvRdZ7y5uTLf9mus1reRclHizNsV+MH7b7iyGqOUK6oDs3fag/VazprP2v2JuaL6n3r0AVKqPzRfNA4fetcFvC/+e2QfP8XybPdR2RsrH5nz+5olgWdFbnog3Oko7VpSnFenKwLPjRO1K5vXai5Q+O09qdVj/JHdb79cwFfJYry13TWvvNdz1D20N8HqCMBEiABEiABEiCB2AhwAQ9WfHh4WL7yla/IT37yE/Adr8lWrVoln/vc56S9vd38Xr6BBKZDwHrwNh1ffC8JlIWA66KjLPkxznwJaAdv+Ubn37vrPOXNyZf/sl1ntbyLko8Wp/9O3tti1v6zmiM0L1SH1sFqD9VrOms/a/Ym5ovqfevQBUqo/NF80Dh969AF/Cu9o69+xXy//PblkbrtPKu9+dW73dvlp78eSLXas93z4mRd8KFxonZ960LNHRqntT+tepQ/qvPtnwv4KlGUv6az9p3veoayh/4+QB0JkAAJkAAJkAAJxEaAC3hjxbdv3y633npr+s/E57tPNPWOd7xDzj//fHnrW99q9EI5CfghYD148+OVVkig2ARcFx3FzorRFYWAdvBWlDh9xeE6T3lz8uW/bNdZLe+i5KPF6at/p7KTtf+Jc3Tbpr40tJOWzqibqjVOVI/q0DpY7aF6TWftZ83exHxRvW9dLQ7Nbi3/u2f+zGs/aX7z5qQt4H+1bTBdvD/wZHWRXu919MFtsmxJuyxb/NpfpEfzR3VoPVGddcGHxona9a0L1U9onCj3UHHm7Z8L+GoF0DnRdNa+s9Zf8x/KnvZZyp+TAAmQAAmQAAmQQKwEuICfRuWff/55Sf7p6elJrQwNDUlTU5PMnz9fkmfBd3Z2TsM630oC0ydgPXicvkdaIIHiE3BdGBY/M0ZYBALowVcRYvURg+s85c3Jl/+yXWe1vIuSjxanj96tZyNr/9rCcKpYrXGielSH1sFqD9VrOms/a/Ym5ovqfevQBYp10ZNXnGg+qG6yeeobHJP95zXLxq5+eXnPaN3WTb5ePlm6L1/SLm+aU3mDtuicQtUdtetbF2ru0DjRvgsVZ97+uYCvVsDX3Fv7zlp/X3Fa/aK/D1BHAiRAAiRAAiRAArER4AI+tooz36gIWA8eo4LDZKMl4LowjBYYEzcRQA++TEYLLHadp7w5+fJftuuslndR8tHiDD0SWfvnAn7viqL8NZ21nzV7ZVuwWRc9aP6ozrrAQe1quto8vfP4pbKhq19+uKlXkq+b117zZ1fSZ7v/rz+YU1eq+bfmbdVr/kPVHbXrWxdq7tA4rfWx6rV6Wu1Z9Zp/LuCrRDVOKHdr36F289Zpn6/8OQmQAAmQAAmQAAnESoAL+Fgrz7yjIGA9eIwCCpOMnoDrwjB6cAQAEUAP6CBjJRC5zlPenHz5L9t1Vsu7KPlocYYejaz9cwG/d0VR/prO2s+avYl9h+p969BFi3XRk1ecaD6o7vafPiRdL8+Sp3bPkf6hsbofF4fMbxm/2/2WDdVHP/h6tjvKE80L1YWqO2rXty7U3KFxotxDxZm3fy7gqxVA51nTWfvOWn/Nfyh7oX8vo30SIAESIAESIAESKCsBLuDLWjnGTQIAAevBI2CSEhIoPQHXhWHpE2cCmRBAD74yCSYDJ67zlDcnX/7Ldp3V8i5KPlqcoVsb9Y8+q12Llwv4vQmh/DWdtZ81exPriOp969AFinXRk1ecaD71dHsGxtK73Td2Dci2HcN1R669pWl86b54/9Zxre/8UXs+8n99wqHqjtr1rQs1d2ic1vpY9WifoDrf/rmArxLV+Pds+kiqu6X3hvTfU/1FHmvf+a5nKHva7zn8OQmQAAmQAAmQAAnESoAL+DqVf+mll+SOO+6Q1tbX/o+5j0bp7e2VuXPnyrHHHiuHH354+tx4vkggBAHrwWOIGGiTBIpGwHVhWLQ8GE8xCWgHdMWM2j0q13nKm5Mv/2W7zmp5FyUfLU73jsXeifpHdZpXLuD3JoRy1XTWftbsTawjqvetQxco1kVPXnGi+Uyme+SZwXTpvnHrgDZm8uaFrelz3Zcv6ZBK8xvlvvNH7U0n/8mSDlV31K5vXai5Q+O01seqR/sE1fn2zwV8lajGH+0nVBeq7333h/rBSwEJkAAJkAAJkAAJRE6AC/g6DfDwww/Ln/3ZnwVtkc7OTvnsZz8r73rXu4L6ofE4CVgPHuOkxKxjI+C6MIyNE/N1I6Ad0LlZLe67XOcpb06+/JftOqvlXZR8tDhDTwTqH9Vp8XIBvzchlKums/azZq8oCxF0gWJd9KD5ozo0Tqvun/+zR3Z0D8vA8Ji8uHuk7njNndkss9qbZX5nRS44sbOuFs3Lt86av+Y/VN1Ru751oeYOjdNaH6teq6fVnlWv+ecCvkpU44T2E6oL1fe++0P7/YY/JwESIAESIAESIIHYCXABX6cDHnvsMbnooosy6ZFVq1bJVVddJZVKJRN/dBIHAevBYxxUmGXsBFwXhrFzY/4YAe2ADrNSHpXrPOXNyZf/sl1ntbyLko8WZ+gJQf2jOi1eLuD3JoRy1XTWftbsFWUhgi5QrIseNH9Uh8aJ6n65dUA2dA3Iw88MaiMlh87tlf+29AA57rA2dXGG+g+l8203VN1Ru751oeYOjdNaH6senSdU59s/F/BVohp/tJ9QXai+990f6ocxBSRAAiRAAiRAAiQQOQEu4Os0QBZ3wL/e/VFHHSXXXnutNDdP8p14kTcq03cjYD14dPPCd5FAuQi4LgzLlSWjzYuAdkCXV1yh/LrOU96cfPkv23VWy7so+WhxhurnUAfTtWfDzl5686ShcwG/Nxa0/prO2s+avaIsRNA+tS560PxRHRpnPd3TO4fTr5hPFu89/aN1R/+AeZX06+Xbex+XWa3DsnTp0lSPxpuXzgen14MJVXfUrm9dqLlD47TWx6r33Xe+/XMBXyWq1QntJ1QXqu9990fo38donwRIgARIgARIgATKToAL+DoV3LNnj2zZskU+/elPy8jIa19vd+ihh8qKFStkcHDqv33f1tYmd955pyTPkX/966Mf/aj09fXJXXfdJbt27XqD98svv1w+8IEPlL2vGH/2oKWbAAAgAElEQVRBCFgPHgsSNsMggaAEXBeGQYOi8YYhoB3QNUyirybiOk95c/Llv2zXWS3vouSjxRl6jlD/qE7jygX83hVFuWo6jbvrgiPUAkPLxxqvddGD+kd1rpz+57tnji/dtz4/VHfck7+3Xnuu+5ELW1Nt6HlC80d1rpzOWjVrUjah6o7a9a2z9j3KE40TtRcqzrz9cwFfrYA2z2g/obqi9JOWd+jfx2ifBEiABEiABEiABMpOgAt4pYLJEn3NmjXjqpNPPlkuvvhiaWpqUms/NjYmX/7yl9NFfO31la98RZYvX57+50MPPZQ+/z1ZyNde8+bNk/Xr10tLS4tqnwIS0AhYDx41e/w5CTQCAdeFYSPkzhzCE4jtoMp1nvLm5Mt/2a6zWt5FyUeLM/Qko/5RncY19MKwxguNV9PV7uj/ifxLavqkpTPqlkSzN/HNqF7Tadxrfmv53NJ7Q/pHUy02Q8VprQ+qty56NJ6oX1dO//jj7vTZ7i/1jMhI/ZvdpbOjWT70zpmybEm7dLTu/f/LQ89T3pw0/6Hqjtr1rXPtp7w4WedEi9Nqz6rX/HMBXyWqcSpL3/vuj9C/j9E+CZAACZAACZAACZSdABfwdSrY09MjZ5xxxviCfNmyZZIs0JHle81ssoRPniP/+OOPp3+U3Bl/0003SWdnZ/rfyV32Z511lnR3d49Hcs0118jxxx9f9t5i/AUggB48FiBUhkACmRFwXRhmFiAdlZqAdkBX6uQmCd51nvLm5Mt/2a6zWt5FyUeLM/Qcof5RncY19MLQ94E7umiw+rXqNf4a95o/az6+47TaQ/XWvDSeqN+J81nP7iu9o+nXy2/o6pffvvzaN85NNuOz2pvTu913dI9K8r+n+osSoecpD06v56H5D1V31K5vnaWfisDJOidaPa32rHrNPxfwVaIap7L0ve/+CP37GO2TAAmQAAmQAAmQQNkJcAFfp4L33HOP/MVf/EWqSJ7L/u1vf1sOO+wwc80fe+yxdAlfeyV31CdfYV973XvvvXLFFVdM+XOzQ76BBF4lgB48EhgJxETAdWEYEyPm6k5AO6Bzt1zMd7rOU96cfPkv23VWy7so+Whxhp4G1D+q07iGXhjWeKHxajp00WD1a9Wjcc5Ztaluy1jz8R2n1R6qt+al8UT9ToQ9md1fPTWYLt0feGrqR7rV7Bx9cFu6eF+6uD39Iy3O0POk+ffJabLG1fyHqjtq17cO6acicbLWX6un1Z5Vr/nnAr5KVONUlr733R+hfx+jfRIgARIgARIgARIoOwEu4OtUcN26dbJ27dpUsXDhQrn++uulUqmYa97f3y+nnXaa9Pb2pu89++yz5eMf//i4neQr6JOf176K/pRTTkm/5p4vEpguAe3Ad7r2+X4SKCMB14VhGXNlzNkT0A7oso8orEfXecqbky//ZbvOankXJR8tzrBdrR+0Ww+wNa6hF4bWeDX+6KLB6teqR+PkAv6eFK321foaT2t9JupPPLZj/G73XXvqf8f8gs5KunRPvmL+TXP2/v/fWpyh50nzP11O061TqPlE7frWTfy898UfjTPveubtnwv4agW0vkP7CdWF6ntrP2l5h/59jPZJgARIgARIgARIoOwEuICfooLJV8dfdtllsnnz5lSxaNEi+da3vpXeCW99JYv1008/fXwBP3HBnvi68MILZcuWLalpLuCthKmfioB24EtyJBAjAdeFYYysmLOdQGwHVa7zlDcnX/7Ldp3V8i5KPlqc1smsPeN79tKbobei/lGdxjX0wtD3gbt1gYByChUnF/D5LeBHR0X+7x/tTp/tvrtPebC7iMzvrMj/fNcsedvBbVPOqtZPoedJ82/tY6te8x9qPlG7vnUTG0HLH+WJxonaCxVn3v65gK9WQOs7tJ9QXVH6Scsb+qWKIhIgARIgARIgARKImAAX8FMUP1mKJ3ehP/roo6kieXb7v/3bv8mMGTPM7aLd4T40NJQ+a37Xrl2pbS7gzYj5hikIaAe+BEcCMRJwXRjGyIo52wnEdlDlOk95c/Llv2zXWS3vouSjxWmdTGteqH9Up/kPvTC0LnC0vKwLBM1eqEWDxr3m15qPb55We6jemhdaJ0T3xAtDr97tPiADQ2N1R/aQ+S3p3e5PvjgirZWmad+pH3qekPyThFEdWk9UF6ruqF3futCfD7eJ37+ggtYplM63XS7gq0S1eS5L3/vuD+vvY9STAAmQAAmQAAmQQGwEuICvU/HvfOc78r3vfW9csXr1alm5cqW5R+68805Jnvtee5188slyySWXjP93T09PuoCvfQX9eeedJ2eeeabZD99AAhMJoAePJEcCMRFwXRjGxIi5uhPQDujcLRfzna7zlDcnX/7Ldp3V8q7lc/fMn6UNd9JS+1889dGpWpxWH9Y6of5RneY/9MKwxguNV9OhiwarX6sejZN3wPtdME7Ffc/AqGzYMpAu3p/eOVx3TNtbm8a/Yn7xfq2pVqsn2h+h58lXnBMB+bIbaj5Ru751ZeOE9mkonW+7XMBXiWrzWZa+990f1t/HqCcBEiABEiABEiCB2AhwAV+n4rfddpt8/etfH1e0trbKP//zP8uBBx4I98mzzz4ryUJ9cHBw/D2XX365fOADHxj/73vvvVeuuOKK8f9OfB577LGwDwpJYCoC2oEvyZFAjARcF4YxsmLOdgLaAZ3dYrHf4TpPeXPy5b9s11ktb/QAOXRXanFa/VvrhPpHdZr/0AtD3wfu1j5BOYWKkwv4sAv4R54ZTJfum7YOqKN55MLW9Lnuy5d0SGXCk93QPtF0oedJ82/tY6te8x9qPlG7vnUTm0rLH+WJxonaCxVn3v65gK9WQOs7tJ9QXVH6Sctb/dCngARIgARIgARIgAQiJ8AFfJ0GeOGFF+RjH/uYjIyMjKsqlUp69/oHP/jB9Gvpp3oNDw/LHXfcId/4xjfe8P4bb7xR5s+fn741ufv9ox/96Pjz4afzVfeR9zLTn4SAduBLaCQQIwHXhWGMrJiznUBsB1Wu85Q3J1/+y3ad1fJ2PRi2T0r9d2hxWv1Z64T6R3Wa/9ALwxovNF5NZ+0TzV6oRYPGvebXmo9vnlZ7qN6aF1qnRNc/NCYH7tucLt537H7t/ytPNpttLU2yoLMi55zQKQv3qUw5vhb/iZGzVs2a1FboefIVZ+i+9/3V6mg/+daVjRM6n6F0vu1yAV8lqs19Wfred39Yfx+jngRIgARIgARIgARiI8AFvFLxv/7rv5Yf//jHb1A1NzfL7/3e78mKFSvksMMOk4GBAUmW8y+99JL813/9V7p8f/3ivmbg9c93T54zn9wNX/s/NYmGz3+PbQTD5osePIaNgtZJoFgEXBeGxcqC0RSVgHZAV9S4XeNynae8OfnyX7brrJY3eoDs2i/o+7Q4UTs1nbVOqH9Up/kPvTD0feBu7ROUU6g4eQe8vzvgk7vcb9nQK7t66y/dk1oed1ibLFvSIQ9tG0pLO9XC3HfdQ88T2s+oznf+oeYTtetbN/HzHuWq6dA4rfWx6rU4rfases0/F/BVohontJ9QXai+990f1t/HqCcBEiABEiABEiCB2AhwAa9UPFmsJ89j37Vr17R74y1veYtce+216aI+Wb5feeWVknz9fO2V3P2+fv16mTNnzrR90QAJJAS0A19SIoEYCbguDGNkxZztBLQDOrvFYr/DdZ7y5uTLf9mus1rergfDvrtUi9Pqr5bX/fN/nr71hKM76ppA/aM6rU9CLwx9H7hb+wTlFCpOLuCnt4BPnuee3Om+sWtAevpH687OwnmVdOm+fEm7zJtV/Y55tP6+dKHnyVecE0H6shtqPlG7vnVl4+T7c8xqz6rX+o4L+CpRjVNZ+t53f1h/H6OeBEiABEiABEiABGIjwAU8UPE9e/akd6r/+te/BtSTS97//vfLZz7zmXT5Xns9//zz8qd/+qfS3d2d/tHq1atl5cqVzj74RhKYSEA78CUxEoiRgOvCMEZWzNlOQDugs1ss9jtc5ylvTr78l+06q+WNHiCH7kotTqt/a16of1Sn9UnohaHvA/dQPEPFyQW8fQE/MDQ2vnTf+kL1DvapXsmz3GtL9+QZ7xNf6Jz40oWeJ19xhuIUaj5Ru751ZePk+3PMas+q1/qZC/gqUY1TWfred39Yfx+jngRIgARIgARIgARiI8AFvKHi999/v3z961+XZ555Bn7XO97xDvnEJz4hRxxxxKTvSe6w/9KXviTvfe975cQTT4TtUkgCCAHtwBexQQ0JNBoB14Vho3FgPmEIaAd0YbzmZ9V1nvLm5Mt/2a6zWt7oAXLojtPinOj/tk196R+dtHTGpKFZ80L9ozqtT0IvDH0fuIfiGSpOLuDxBfzuvlGZO7NJNnT1y0j9m91l8X6tsmxJe3q3e3tr05QfC+ic+NKFnidfcU4E5stuqPlE7frWlY2T788xqz2rXus7LuCrRDVOZel73/0R+vdB2icBEiABEiABEiCBshPgAt6hgtu3b5ef/exn6bPbn3322dTCgQceKF1dXTJ37lw5/PDD02fDL126VObPn+/ggW8hAT8EtANfP15ohQTKRcB1YViuLBltXgS0A7q84grl13We8ubky3/ZrrNa3ugBcqh+sh4Mo3prXhon1G9Np/VJ6IWhNV4t/1A8Q8XJBXz9Bfyu3lHZsGVA/uPBXukbHKs73rM7miX5Z0FnRf7k/Z3QR4HWT77rHnqefOfjO/9Q84na9a2b2GS++KNxWutj1fvKJxQnLuCrZLU6of2E6kLVM1R/QhcDikiABEiABEiABEggQgJcwEdYdKYcDwHtwDceEsyUBF4j4LowJEMSQAhoB3SIjTJpXOcpb06+/JftOqvl7Xow7LtntTitB9PWvFD/qE7rk9ALQ98H7qF4hoqTC/jJF/APPDUoG7v6Jfm39jr64Lb0Tveli9vVRZR1Pn3XPfQ8oXOP6nznH2o+Ubu+daH6CY3TWh+rHu0TVOfbPxfwVaIaf7SfUF2ovu/Z9JHU9C29N6T/PmvVrLof/1re2rWDPycBEiABEiABEiCB2AlwAR97BzD/hiagHfg2dPJMjgSmIOC6MCRQEkAIxHZQ5TpPeXPy5b9s11ktb9eDYWQ2LBotTuvBtDUv1D+q0/ok9MKwxguNV9OF4hkqTi7gX1vA/3bXSLp0T+54T+58r/daMKeSLt2XL26X5H9b62PVa32H2gs9T77itH6OofmHmk/Urm9d2TihdQql822XC/gqUW3u2feW3/KoJQESIAESIAESIIF4CHABH0+tmWmEBLQD3wiRMGUSSB8fkrySx4TwRQK+CWgHdL795W3PdZ7y5uTLf9mus1re6AFy6L7T4rQuZKx5of5RndYnoReGvhcyoXiGijP2BfytY/fIju4RaamMyeO/HVLHN7nLPVm8J3e9T/ZC+953PVF7oecJzR/VoXmhulDzidr1rbN+3ufNCfUfSufbLhfwVaLaPOfd9+id7Wic1j5SLywUkAAJkAAJkAAJkECkBLiAz6jwe/bska1bt8pPf/pTOfXUU+WAAw7IyDPdxExAO/CNmQ1zj5eA68IwXmLM3EJAO6Cz2CqD1nWe8ubky3/ZrrNa3taD2VA9qsVpXchY80L9ozqtT0IvDK0H6VpeoXiGijPWBfxD/+/Zsrn7RNnU/d9lpP7N7nLI/BZpbmpKn+1+zntn1x1trT+s8+m77qHnCc0f1fnOP9R8onZ960L1ExqntT5WPdonqM63fy7gq0Q1/mg/oTpr36N2UZ21j0L9Pki7JEACJEACJEACJFB2AlzAgxUcGxuTu+66S+644w555plnZHRUOcV4nd0dO3bIyMjI+J+sXr1aVq5cCXqmjATcCWgHvu6W+U4SKC8B14VheTNm5FkS0A7osowlC1+u85Q3J1/+y3ad1fK2HsyG6jEtzlAH0+iBM3qnWc2e1iehF4ZoXqgO7RMrJ9Q/qtO4T6zPbTL5s9Kn6nO0T33r6uXf0z8qG7sGZEPXgDy9c7juiLa3NlW/Yn5Juxy+X6u6YEK5W+fTalfjGXqeNP/WfKx6zT86n1a/qF3fulD9hMZp5WTVa/W02rPqNf9cwFeJapzQfkJ11r5H7aI6ax+F+n2QdkmABEiABEiABEig7AS4gAcq+MILL8if/MmfSHd3N6DWJWvWrJEVK1boQipIYJoE0IPHabrh20mgVARcF4alSpLB5kZAO6DLLbBAjl3nKW9OvvyX7Tqr5W09mA3UVupBd6iDafTA2cpJ65PQC0M0L1SH5o/qrPW0xhnDHfCPPDOYLt03bR1Qx/LIha3p0n3Zkg6pNL8m1z4fUO6h6on6Dz1PRedknTs0H9Sub12ofkLjRPsuVJx5++cCvloBbU7QfkJ11n5C7aI6175TL0AUkAAJkAAJkAAJkEBkBLiAVwqeLN/POeccGRwc9NYaXMB7Q0lDCgHtwJcASSBGAq4LwxhZMWc7Ae2Azm6x2O9wnae8OfnyX7brrJa39WA2VHdqcYY6mEYPnK2ctD4JvTBE80J1aP6ozlpPa5yNuoD/zn/2pM92HxgaTf9d79XW0iQnHN2RLt0XzqtMKkXnDtWhdfKtCz1PaP6oznf+1rlD40Tt+taF/nxAv/kC5eS7nlZ7Vr2WFxfwVaIap7z73rd/12+wCfV7Ie2SAAmQAAmQAAmQQFkJcAFfp3LJ185fdtllsnnzZm/1bW5ulq997WtyzDHHeLNJQyQwFQHtwJfkSCBGAq4LwxhZMWc7Ae2Azm6x2O9wnae8OfnyX7brrJY3eoAbuiu1OK0LGWtemn+rPa1PQi8MfS9k0PxRnbWeaD4a95qdvONE86npkrvck7vdk7vetdfRs38mw53vk31mVeSsVbPqyrW+t8Zp1fvyH3qefMUZuu99L5bROfGtKxunvPo+FCcu4KtktbnPu+99+0ftadcg/pwESIAESIAESIAEYifABXydDti6datccMEFeyn2228/ueiii+Swww6Tnp4e+eQnP5k+3z1ZrCd3ti9cuFCGhoakUqnIv//7v8stt9wy/v729na59dZbpaWlJfa+Y/4ZEUAPHjMKh25IoBAEXBeGhQieQRSegHZAV/gEjAG6zlPenHz5L9t1Vsu7KAeuWpzWRYM1L82/1Z7WJ6EXhr4XQmj+qM5aTzQfjXvNTt5xIvkkz3NPlu4btvTLnoGxup/UC/epyPIlHXLUjpNlTssO8b2I1eYjVD0RTokm9Dyh+aM6NC9UZ+1nNE7Urm9dqH5C40S5h4ozb/9cwFcroM0J2k+oztpPqF3fOuP/baCcBEiABEiABEiABKIjwAV8nZKvW7dO1q5dO654z3veI1/84hfTZXvy6u/vl9NOO016e3ultbVV1q9fL3Pnzt3L4g033CDXX3/9+J+dd955cuaZZ0bXaEw4HwLowWM+0dErCeRDwHVhmE+09Fo2AtoBXdny0eJ1nae8OfnyX7brrJY3ejCr9cV0f67FGepgumZX82/lpPVJ6IUhmheqQ/NHddZ6WuMs61fQDwyNVZfuXQPyxAtDdccqeZZ7snRftqRdkme8Jy8rf63vUe6h6on6Dz1PRecUqu6oXd+6UP2Exon2Xag48/bPBXy1Atrco/2E6qz9hNr1rZvu73t8PwmQAAmQAAmQAAk0OgEu4OtU+Pvf/75861vfShWTLdj7+vrk9NNPTxfwyR3viX7ffffdy2LyNfYXXnihbNmyZdxOspRP7qTniwRCE9AOfEP7p30SKCIB14VhEXNhTMUjoB3QFS/i6UXkOk95c/Llv2zXWS1v9GB2el2jv1uLM9TBdM2u5t/KSeuT0AtDNC9Uh+aP6qz1tMZZtgX88iPaxu92H61/s7t0djTLh945U5YvaZf21qa9UFr5a32Pcg9VT9R/6HkqOqdQdUft+taF6ic0TrTvQsWZt38u4KsV0OYe7SdUZ+0n1K5vnf4bHRUkQAIkQAIkQAIkEDcBLuCnqH+yOP/Upz4lDz74YKpYtGhRuoyv3f2e/BmygE909957r1xxxRXjnlavXi0rV66Mu/OYfSYEtAPfTIKgExIoGAHXhWHB0mA4BSWgHdAVNGznsFznKW9OvvyX7Tqr5Y0ezDo3DPhGLc5QB9M1u5p/KyetT0IvDNG8UB2aP6qz1tMaZxkW8Lv2jMq37uyWHd3D0jdYf+s+u6M5Xbi/uHtUZrU3T/lsdyt/re9R7qHqifoPPU9F5xSq7qhd37pQ/YTGifZdqDjz9s8FfLUC2tyj/YTqrP2E2vWtA3+to4wESIAESIAESIAEoiXABfwUpZ+4gD/llFPk4osv3kudPAP+jDPOSBfxU30FffKG1+uS/57MVrQdyMSDEtAOfIM6p3ESKCgB14VhQdNhWAUjoB3QFSzcaYfjOk95c/Llv2zXWS1v9GB22o2jGNDiDHUwXbOr+bdyqunvnvmz1MVJS2fslULohSGaF6pD80d11npa4yzyAv6BpwZlQ1e//OqpQXWs3nZwW/oV80sXt6da332q2UO5h6on6j/0PBWdk3Xu0HxQu751ofoJjRPtu1BxhvLfs+kjqelbem9I/33WqlmTfgZxAV/Fos0J2k+oztpPqF3fOvXCRQEJkAAJkAAJkAAJRE6AC/gpGiBZwCd3rd93332p4rDDDpNvf/vbe90BPzw8LH/0R38ku3btSv/8H//xH+WII454g8WdO3emX1Vfe3EBH/nUZZh+2RYDGaKhq4gJuC4MI0bG1A0EtAM6g6lSSF3nKW9OvvyX7Tqr5Y0ezIZuTi3OUAfTNbuafysnTR96YYjmheq0fGp2UJ21ntY4i7aA/+3LI+nSPXm2+yu9o3XH6U1zKunSPbnjfUFnZS+t7z7V7KHcQ9UT9R96norOyTp3aD6oXd+6UP2Exon2Xag4Q/lH8+cCvloBbU5QnqjO2k+oXd+60L8P0j4JkAAJkAAJkAAJlJ0AF/B1Krh+/Xq57rrrUkXyjPcbb7xR5s+fP/6OZEl/2WWXyebNm9M/O/vss+XjH//4GyzyDviyj0l54y/bYqC8pBl5mQi4LgzLlCNjzY+AdkCXX2RhPLvOU96cfPkv23VWyxs9mA3TTa9Z1eIMdTCN3hFo5aTpQy8Ma7xQrppOy6fmD9VZ64nmg85nFnGOjYkcsbCSLt1/89shdYSWLW5PF+9HH9w2pdZXnVCeVp1Vr+WD2gs9T77iDN33t8k9qYup7mxGeVrnGZ0nVFc2TlauefUTyp8L+GpFtTqhPFGdte9Ru7516sWMAhIgARIgARIgARKInAAX8HUa4IEHHpBLL710XPGe97xHrr76amlqakr/bOJd8m1tbXLzzTfLzJkz97K6bt06Wbt27fifnXzyyXLJJZdE3npMPwsC6MFjFrHQBwkUhYDrwrAo8TOOYhPQDuiKHb09Otd5ypuTL/9lu85qeaMHs/ZOsb1Di7NsB9Ma19ALwxovlKum0/Kp+UN11nqi+aDzGTLOrc8Pyfd+vkd2dg/LSP2b3dPnuSd3uV/4gc70f2svX3VCeVp1Vr2WD2ov9Dz5ijN033MBvydFPNVfQLDOPVp3tE9D6VC7aP5cwFeJavVHeaI66+cDatdFVxl6Tj54xFbp2fGg7Nn5oAz1viDH/o//rV2i+HMSIAESIAESIAESIAER4QK+Thv09/enz3jv7u4eV7397W+XCy+8UI488sh0Eb9x40a5/PLLx3+efFX9V7/6VZk3b166oP/Rj34kf/d3f7eXlyuvvFJ+//d/nw1IAsEJoAePwQOhAxIoEAHXhWGBUmAoBSagHdAVOHSn0FznKW9OvvyX7Tqr5Y0ezDo1i+FNWpxFOphOYtHuMNW4hl4Yonf217hq/LV8anZQnbWe1jiz/gr6nv7R9E73jV0D8vTO4bqd39HaNP4V8794rPoceK2frPn7XsRq/RGqnmjeoecJzR/VoXmhOuvcoXGidn3rQvUTGifKPVScofyj+XMBX62ANicoT1Rn7SfUbj3d6MhgumDfs+NBefmBy6Wvv19e7pspyQL+9a/2zkPk3X+8zfBbHaUkQAIkQAIkQAIkEC8BLuCV2t92223y9a9/fS9V8rz373//++nX0Q8NDclpp52215I++XmyqN+6davs3r17r/e2trbKTTfdJHPmzIm365h5ZgTKthjIDAwdRU3AdWEYNTQmDxPQDuhgQyURus5T3px8+S/bdVbLGz3ADd2eWpx5HEy/3qeVk6YPvTDU/OfN0+q/ptf6BJ1PK5+p/D/8zGC6dN+0dUAdkbcc2FpdvC/ukOZXb3bX8rFysuaF+kd1aJ1860LPE5o/qvOdf6i6o3Z966x9j/JE40TthYozlH80fy7gqxXQ5hnlieqs/YTaren+n8F10tr3sCzb/zevLt0fkj07H1KvXTXBe/+vMVhLIQmQAAmQAAmQAAnETIALeKX6yV3sF110kTz++OPjyuR58MkCft99903/7Pbbb5drrrkG6qOpnhMPvZkiEjASQA8ejWYpJ4FSE3BdGJY6aQafGQHtgC6zQDJy5DpPeXPy5b9s11ktb/QAN3R7aXGGPpjW7hi2ctL0oReGmv+8eVr91/Ran6DzaeXzev/9Q2Ny4D7N6R3vO7pH6o7GPrOaZdmSDlm+pF0OmFd5g1bLx8rJmhfqH9WhdfKtCz1PaP6oznf+oeqO2vWts/Y9yhONE7UXKs5Q/tH8Y1/Ad9/3gbQEtw7+IP33dB9pgHK39tNUdkcGd7/61fHJgv1BeaXreunr65ORkfrXK+33PC7gNUL8OQmQAAmQAAmQAAlUCXABD3TCnj175JOf/GR6R3vyShbwN954Y3oHfO11/fXXyw033FDX2sqVK9NnyCd3yPNFAlkQQA8es4iFPkigKARcF4ZFiZ9xFJuA9cC92Nno0bnOU96cfPkv23VWy9v1YFjvFJtCi3OiNU2P5uVbV4tTsxt6Yaj5z5un1X9NjwpNdxwAACAASURBVNY9xFfQb9w6ILdu6JVdvfoSY9/ZlfTZ7hf/Qf1vQNPysXLyXXeUuzVOq12NU+h50vxb87HqNf+h6o7a9a0L1U9onNb6WPVaPa32UD2af+wLeJSTb5217xP/ySM0f9b3OWntf1gOn/lYunDv27XF9gvYJOqx5hky503HyuwFx8qs5J/5x8o+h7xv2nZpgARIgARIgARIgARiIMAFPFjl5E74u+++O1289/T0yD/90z/J7Nmz93r3z3/+c/nSl74kg4PV5/fVXsnCPXlu/Kmnnpo+N54vEsiKQNkWA1lxoZ+4CbguDOOmxuxRAuhBKmqv6DrXecqbky//ZbvOanmjB8ih+1KLc6J/TY/m5VtXi1OzG3phqPnPm6fVf02P1t3XAn7bjuH0K+Y3dPXLnoH6X7+7cJ+KLH/1bvcfbupLQ9ae7a7lY+Xku+4od2ucVrsap9DzpPm35mPVa/5D1R2161sXqp/QOK31seq1elrtoXo0fy7gl6ZIfX0zDsq9Xt8P9b0gPTuqd7Qnz2tP/t3zwkYZHR2d9q9nM+YuSZfsrb33SUdHh9w742YZ7jhSvX5N2zENkAAJkAAJkAAJkECDEuAC3nNhh4eHZcuWLTIwMCAzZ85Ml/FvectbpKWlxbMnmiMBnUDZFgN6RlSQwPQJuC4Mp++ZFmIggB6kNgoL13nKm5Mv/2W7zmp5ux4M++5nLc56B9OTxYLm5VtXi0WzG3phqPnPm6fVf02v9Qk6n/X4JF8xX1u6P/HCcN1Wb2mW8a+Yf/PC1nGtFieaj5WT77qHitNqV+MZep7+f/bOBEyuqsz7b+1VvWTrEEJCFmgggSQQshAkwiAgo2BGFmEABXH51A8VZRxnHHHFR2TAGRQQFWEEvkEEBcEQFiGOAQNkQiTQnZBAOiwhK91JOr1Uddf2PfdU30q60lXv+957bt26t956njwN6X+9y++cc6tz/33uwfJz++HqsfxOjTs1rm4dd95TeVLrpMZzqk6n8lP7FwPePQM+n88WDfbVa/8G4eR6GJ1bDwO979r+sSsXGgPpxCw48si50Dh+ttrVbuxwD0ULT2qhzg/bhUgAISAEhIAQEAJCQAj4nIAY8BUGuLu7G3bv3l1UTJkyRYx0ny8Iv7VHvfHot76lHyFQiYBVw1CoCgEKAezGOCWGlzRW15PbnHTl99rnLNZ3rdxwxerkGh3UvnTrzDqxuE4bhlh+t3ly81MNKer6HInP69vS6lx3Y7d7rvJmdzjy0Ig6131Bawxi4YOfdkadz1Qdt39s5yY1HlfH1VP7x3ROrycsP7dvrh7LT13vvWsuVKkf7S8co4c9oYEaV7fO6euD7vWhezy58ah66jhRDXjufKLWqVtH7Zv6+a1LN9DzDvR2tRcNd2Nnu/H/kLe/q72xZZYy2I2d7cGd/wWJRAKeir5Ycd1zOXnp3y5SqxAQAkJACAgBISAEqklADPgKtH/wgx/AX/7yl6Li+uuvh0WLFlVzfCSXELBFgHrj0VYSebMQ8BgBq4ahx9qUcl0igN0Yd6ksx9JaXU9uc9KV32ufs1jftXLDFauzdEJjempfunXUG/NOG4bUvqhGBzUeVccdT26d1EfQP5RZAZ09WUhnc7Bjb+Wz3ZviQWiOB6GlOQSfO6u54jUWm5/UfricuPzdqpPbP1an0+sJy8/th6vH8lPHnaqjXsec0nHnPZUnt3+Mu1N1Uvvh5qf2TzXgqfG4dXL7x8aJWydVT9XtXXEiJJNJWJX8MoRT6+Dw6Ab1CPl0stP2z+qRSAR6E6dCOj4LFpwwTxnuTS1zIBCKFmNT66TqbBctAYSAEBACQkAICAEh4HMCYsCXGWDjzPcvfelLsGHDhqJCDHifrwYftuc1Y8CHQyAt1SABq4ZhDbYiJdUgAezGXw2WbKskq+vJbU668nvtcxbru1ZuuGJ1Fo2elSer/1yaW66+ltvBSe1Lt65Y53OVH2HrtGFI7YtqdFDjUXWlFyHq+GM66vp84YmvwNqeM+G1vlPQ6+GsKVG1233eETHA8lN5cnVUPZe/7n6oderWOb2eap0TddypOup1zCmd09cH2QH/bMXPTzHgrT+CPrn3DegdOqO9cFZ7O/Tv2Yh+zmCCYCha3NFuPjo+t+lrYBjw2HymrnuqDqtVvi8EhIAQEAJCQAgIgXonIAZ8hRlwww03wNNPP11U3HTTTTBv3rx6nzPSv4cIUG88eqglKVUI2CZg1TC0nVgC1AUB6o15v8Cwup7c5qQrv9c+Z7G+a+WGK1anU0YPtX+qjlqn04Yht16MPzUeVee0wTbSDvjte7Lq8fLGY+a7+ys/4veQUaHiI+bHN4eK5WKcTKFuHTUul79bdVL7oeqcXk+1zok67lQd9TrmlM7p6wNmWFLnnVN1OpWfOv5iwOMGfDrVBe/9zylqZ/uG5FkQSa6HxOA6yKZ7bf+4H41G1SPj3018Tp3Z/veLF4DxSPnSF3U8detsNygBhIAQEAJCQAgIASHgcwJiwFcY4D/84Q9w2223FRWXX345XHnllT6fEtKenwh4zRjwE3vppXYJWDUMa7cjqayWCFBvzNdSzXZqsbqedHNauiap2lgyP0FqR1d+r33OYn1Tb8ySINsQYXWaoan1uqWj1mmuoxlwvXoL9Uxm3ZzMerG4unmWThUsP7dO04DP5qBour+xPY3O0AVHxmDhUTE4dvL+x/ce+CZddVL74XKijhM3P7Vvp+Ji+cWAxw1DY2y484Oqx3T3/e3Wwud1393qK9UA1z2fsDq5682qHpvP3L6pemr/bhvw3LPlMZ7Uvst9fp937Gbo7WobOqu9cGZ7qudt9PMEE4Sio6Bp/JzizvamltnqEfL9/3sWaZ1Q+9Ktw/qS7wsBISAEhIAQEAJCoN4JiAFfYQZ0dXXBpZdeCtls4QxA47dPH3jgARg1alS9zxvp3yMEvGYMeASrlOlxAlYNQ4+3LeVXiQB2469KZVQtjdX1pJsTNx5XXw6o1z5nsb6pN2adnmBYneVujHv9EfRH93+OdKPd7F83J2pc6jyh6krnE7UvTGfm7zzmRbXT3fgzmMlXnL6NsSB8aG4CFrTGoTEWqKjF8lN5cnVUPZe/7n6oderWiQFf2wb8bSu/o4b8itwy1vVO9zxxan3orpMbj6qn9u+2AU+tU3ffA71b1SPju1Z/Ru1s35maApHkOoB8xvaPQPF4HPYkPqzOaj9l/nxltCdGt44Yl9q/WzrbMCSAEBACQkAICAEhIAR8TkAMeGSAn3rqKbjxxhuLqokTJ8Ivf/lLaGpq8vnUkPb8QMBrxoAfmEsPtU/AqmFY+51JhbVAgGpg1EKtOmqwup50c+LG4+rLsfLa5yzWN/UGro65UykGVqf5Xmq9bumodZrrSAz4AjHq+FfS9aZy8NzTP1Jnu28fOKrilI0F+2Fu83Lobf4YNMWDUO4XOUqD6KjzwJjUeOZ7MD113lPjcXVcPdYPNZ4Y8GLAU64j1PXB3YFNnadO6ahxqf07ZcBTuVLrtNr3pe8LQV9X2/6z2rsKu9oH+3fa/lEnkphQ2NWudrbPVv+d3fB5CAaD5Cc/UPt3S2cbkgQQAkJACAgBISAEhIDPCYgBX2GAd+3aBU8++STcc889w1ShUAjOPPNMML5yXwMDA/DJT34SDj/8cO5bRS8E2AS8ZgywG5Q3CAELBKwahhZSyVvqkADVQPALGqvrSTcnbjyuvtx4ee1zFuubegPX6fmL1Wnmp9brlo5apxjww2cUdfxH0q3bMqh2uv/tzQF0ms6YFFE73Wdsfz8EIUc2RMzAduocqThqPGp+6rynxuPquHpq/5hODHgx4I25h80T6vqg6krXNJbfqfVBjUvtyykDnpqfqqP0nezugPeePRtSqRR0JE9WZ7WHUxvQzwpMEAiEIB4vnNX+ZuKfIJOYBR/5u4UQa5p80Fu5/VD1bukwNvJ9ISAEhIAQEAJCQAjUOwEx4CvMgHXr1sHVV1+tfY5cd911sHjxYu1xJaAQKCXgNWNARlAIVIOAVcOwGrVJDu8ToN5w9X6nhQ6srifdnLjxuPpy4+W1z1msb+oNXKfnL1anmZ9ar1s6ap1iwA+fUdTxN3VnnxAvPmK+q6dwdFi519jGICxsjcOC1hhMHFP4ZWrq/CiNya0T21lPjWfWgem5fWHxqHnd5iQGvBjwxhzE5jN1fVB1bs97M3//+n9S//mHrh+or3aPZvGiAR/MdsM5x3QM7Wov7Gg3drlnBrpt//gSa54K5vnshZ3tc9TO9n3PLVCxl8KzWrhTf35wW2cbqAQQAkJACAgBISAEhIDPCYgBX2GAN27cCFdddZX2KXD99dfDokWLtMeVgEKglIDXjAEZQSFQDQJWDcNq1CY5vE8Au+Hr/Q6Hd2B1PenmxI3H1ZcbN699zmJ9WzUadM9rrE63bzhzOWF6MeCHzyDq+P/08X1gGO57+yub7kb0cU0huGBRIxw/NXrQdMXGp9z8ptapW2fWg8Xl9oXFo+Yt5aU7LhZPDHgx4I05iM0T6vqg6tye9059Lta6Ad+3e33RYDeM9h1bX4XwwFu2fywJRRqVuR7NbFI721+O/xLSiVlw6QemjhibOk+oOqfGk5qfqrMNWgIIASEgBISAEBACQsDnBMSArzDAsgPe57O/DtrzmjFQB0MiLdYAAauGYQ2ULiV4gAB2w9cDLbBKtLqedHPixuPqy0Hx2ucs1rfTN1yXrkkqlEvmJyrOM6xOr92YxriKAT98OlQa/3c6M0O73VPQP5CvOI8Ojb4Jc5v/DLuavwjRcMD2TtDSZNR5qltn1oHFxead0/1Q69StEwNeDHhjTulaH9x1pHs+U89Kd+pzsXPluSr0U7kH1Ve7O+qt1vl4+ncQTq2Dkw/btP+89s42yGXx40awH2wTY44unNXeYp7XPgcaxh6j3kYdf906q5x07cCn9oOxle8LASEgBISAEBACQqDeCYgBX2EGdHd3w4oVKyASiWibJ+l0Gk477TQYM2aMtpgSSAiUI+A1Y0BGUghUg4BVw7AatUkO7xPAbvh6v8PhHVhdT7o5ceNx9X75nMX6dvqGK5bf5EzVUet1S0e9gS4G/PAVVjr+qXS+aLq/tStT8TIaDgVgYWtMPWL+0DdOVlpdhkRpYuo81a2jrhPqvKfG4+q4el2cxIAXA96Ye9h8oq4Pqs6p6wM3P1Xvlg77XMzn0sMM9u5Nv4JkMgnGfTS7r0i8BWKRQUjE4/BG4jtqR/sFZy6EUKSpbOha5VRasNt12h0beb8QEAJCQAgIASEgBPxKQAx4v46s9CUEDviN7VGnrhEeQkAIDBGwahgKQCFAIYDd8KXE8JLG6nrSzYkbj6svNyZe+0U3rG/qDVyrcxTLzzXsqPW6pcOMBvP7YsAPn1HmPFnQGoXVHSl4qWMAcpU3u0ProRFluhvmu7Hb3XjpHvfSea97PlPjUdcJtX9qPK6Oq6f2j+nEgHfHgL9t5XfUkF+RW6a+lvvFF6qu3OcMNv7UeUddH1SdU9cHbn6q3i3dgZ+Lg4ODsCL5XYgk18FRzRuHHiXfbvVHjGHvM85nbzpgR7vx//HmqeTPBernt1M6p+LqHnctgyVBhIAQEAJCQAgIASHgYwJiwPt4cKU1IeA1Y0BGTAhUg4BVw7AatUkO7xOg3hj2fqeFDqyuJ92cuPG4+nLj5bXPWaxv6o1Zq/MXy2/Gpeqo9bqlo95AFwN+/4za05eDO5f3QGdPFpKDuYpTLRIKwPjmEFx+WhMc3hI+SKt73EsTUOepbh11nVD7p8bj6rh6XZzEgBcD3ph72Hyirg+qzqnrAzc/VV9NXXawB3q72g44q70denashGy28hNNKD9rxJomq0fHR1Ivq7Pa/zd+n9rZ/vHTRo/4dmrf1M9vp3ROxaX2T9VRxkg0QkAICAEhIASEgBCoZwJiwNfz6EvvvifgNWPA9wMiDdYEAauGYU0UL0XUPAHshm/NN8As0Op60s2JG4+rL4fFa5+zWN9O33DF8nMNO2q9bumoN9BrxYCnnjWsm6fBae1bA2qn+6vvDKJXodlTomq3+2vvFswbu2cSU/spLUz3fKbGo64Tbl/U/FQdtU7dOjHgxYA35hQ2T6nrg6rjXh/2rRw6IiO3XMt1jPp547TuidSdakf7vAlvFB8ln9y7Cb2uY4J8MA7p+CyYdsQJw85qjzZMUG+ljhNV5zQn7GgUt/NzOWHjJ98XAkJACAgBISAEhEC9EhADnjny+XweNmzYAM8//zxs3LgROjs7IRAIqD+zZs2Cr371q+q/zdfAwAA8/vjjsGTJEgiHD96ZwUwvciHAIuA1Y4DVnIiFgEUCVg1Di+nkbXVGALvh6zccVteTbk7ceFx9uXHz2ucs1rfTN1yx/CZnqo5ar1s66g30WjHgq81p256MMt1XdwxAd3/l3e4TRoWKj5hvaQ4ptNg80d1P6XUAy8+dz9R41LjU/qnxuDqunto/phMDXgx4L1wfqOuTqqN+3ujSpZPvqR3thZ3t7bDvrfvVWe25XOVrOeXn4MToI8F4ZLyxsz343n1qZ/vT8f9Vb632L1xR+evW6RqnUt5O1UkZV9EIASEgBISAEBACQqAeCYgBTxx1w3h/+umn4ZZbblH/sBjpddhhh8E999wDoVDhppDxnuuuuw6effZZmDhxItx5553qHw/yEgLVIuA1Y6BaXCRPfROwahjWNzXpnkoAMwaocbyis7qedHPixuPqy42H1z5nsb6pN2atzk8svxmXqqPW65aOegO9ngz4TDavDHfDeH9jRxqdSua57sdOjh6kxeaJ7nEvLQDLz53P1HjUuNT+qfG4Oq6e2j+mc9uApz5JQvd8+vnz31chP579o/qK7bDlzg9MTz3bnaord3HAxp/KH+uHev22WqdT+XXH7X52PqRSSXg++TW1s31qYgP0dbXDQM8W9PqNCYz7Zv2JRZBJzIIT58wr7mwPR0cV36q7H2o87vhT41J1bufn1omNtXxfCAgBISAEhIAQEAL1SkAMeMLI79q1S+1s37lzZ0W1YcDfe++9EAwGle6xxx6Dm2++ufiemTNnwq233lr8PiG1SISALQJeMwZsNStvFgJEAlYNQ2J4kdU5AezGsN/wWF1Pujlx43H15cbNa5+zWN9O33DF8pucqTpqvW7pqDfQ68GA70nmYGxTQJnvg5l8xUthYywI40eF4P9+cBQ0xPY/Waz0Tdg80T3u3Pzc+Yz1w81P7d/tOnXnd9uA53LX1T/X2ObWiemp+am6chcJbJ1gdVKvy1ydU+uT2g+33pHiGqZ6X1cb9Ha2q69qh3vnK1p+dG0cd1xhV/vQznZ481qIRqPaflGEyomq08FzJHBeyc+tU8skkSBCQAgIASEgBISAEPAhATHgkUHt7e2FSy+9FPr7+9HhLzXg161bB1dfffWw933pS1+C888/H40lAiGgg4DXjAEdPUsMIYARsGoYYnHl+0LAIIDdGHaa0tI1haf0LJlfnSfuWF1Pujlx43H15cbNa5+zWN9O33DF8pucqTpqvW7pqDfw/WrAb//LmbC250xY0fMF6B+o/FjiRDQw9Ij5OKzcMKDQlXvUMHWe6B730usAdZ7q1ununxqPq+PqdXESA36ZQl9uBzx3pzz1OkY11qm6cp+72DzRve6p8cx63d6BT6k3m+6HXcvnqSc7rk99RO1sb8qsB+Ox8nZf2cihkInPgqOOmjtkuM8uPEo+FBsWmlKn8Qa3dNR575TOqbi6edqdL/J+ISAEhIAQEAJCQAj4nYAY8BVG+MBHyJfKzj77bDj99NPhRz/6EfT09Khvlxrwxt+98sor8E//9E/Ftxu/5fvoo4+q3/aVV20Q2L59uzoaYMyYMeyCstksbN68GbZu3QrpdOExmk1NTTBlyhSYPHkyBALld+2wk1l4g9eMAQstyluEAJuAVcOQnUjeUJcEsBvDTkOpdn6r60l3ndx4XH25cfPa5yzWN/XGrNV5jOU341J11Hrd0pn9YPn9ZsCv2zKodrr/7c2CkV7pNWNSBBa2xpX5Hhz6sZk6/pgO404dn3L1Y/m585kajxqX2j81HlfH1VP7x3RiwFc24K0a4Nh8osal6qyuO6xO7rqnxnMqrt38F8zZph4Z39vZVtzV3r9nI3ZpRr8fCEagaWg3u7GrPbD9F+qeypORF9R7sV+govbllq5Wx7McV7c5oRNGBEJACAgBISAEhIAQqFMCYsBXGHjDVL3iiiuGKc466yz4yle+Ag0NDeqM93/+53+GtWvXKs1IBrzx98bZ7/fff38xzo9//GM48cQT63TK1Ubb3d3dsGrVKli5cqX6ze/jjjsOrrzySnJxxtg//PDDKka5l2G+f/jDH1a/qOHWy2vGgFucJG99EbBqGNYXJenWKgHMGLAal/q+aue3up5018mNx9WX4++1z1msb+oNXOp8LNVh+U09VUet1y2d2Q+W3w8G/K59WXWuu2G8d/VkK06RsU1BZbovPDIGh44JHaSljj+mw7hTx6dcM1h+7nymxqPGpfZPjcfVcfXU/jGdGPBiwBtzr9wTALjrnruOqHrdunRqtzLYu1Zdru5vbEu2QiS1DgLZXqsf2cX3GZtH9iXOhHRiFiyaO2/oMfKzh8Wl9uMUf2p+qs7tOt3Oz+Vke5JJACEgBISAEBACQkAI+JSAGPAVBvbJJ5+Em266qag455xz4Gtf+1rx/6kGfFdXl3qMvbFb2nhdfPHF8PnPf96nU6p22zL4v/rqq/DXv/4VtmzZMqzQE044AT7+8Y+Tis/lcnDjjTfC7t27SfpZs2apX+RwYze814wBElARCQGbBKwahjbTytvrhABmDDiNodr5ra4n3XVy43H15cbNa5+zWN9O33DF8pucqTpqvW7pqDfQvWzAd/ZkIRoGeG3rIHp5mzs9BgtbYzBnauUngVHHH9PpHvfSBrH83PlMjUeNS+2fGo+r4+qp/WM6MeDFgDfmnp8N+ML57O3QO3ROu/H/qX1vo9dgTBCKNkNTy/5z2o2d7fk3roZQKKSNJ/Vz0W1dvefnfn5gc0u+LwSEgBAQAkJACAiBeiUgBnyFkf/JT34CS5cuVQrjt34feughtfPdfFENeEN3zTXXQFtbm3qrcQa8cRa8vKpDwDDbn3vuOXUcgDEWI72oBrzx/rvuugtef/31YWEikQgcddRR6jH0HR0dB+UxnpxgHFtQ7ZfXjIFq85F89UnAqmFYn7Skay4BzBjgxuPqq53f6nrSXSc3Hldfbhy89jmL9e30DVcsv8mZqqPW65bO7AfL7zUD/rWnL4O1vWfA6n3nQyY38s/WZu8To29CtPkYaGkOwac+0ES6pFHHH9Nh3KnjU65oLD93PlPjUeNS+6fG4+q4emr/mM6vBjx2tjj10e5UXem8x+YTNS5VZ3XdYXVy1z01nhNxB/q2wXt/+Tu1o/2N1OnqrPZoah3kc4Wj7+y84vG4emT82/EvQiYxCz586gJIjDnqoJDU/qk6JzgZMan5qTq363Q7P5eTnbko7xUCQkAICAEhIASEgJ8JiAFfZnRLTXPjfPAHH3xQ/fav+eIY8Ac+qv4zn/kMXHbZZX6eVzXRmzE+P//5z+Gtt95C66Ea8O+++y7ccsstw+KdfPLJcN5550EwGFR/PzAwAL/4xS/UufDmy5g33/nOd9Q/cqv58poxUE02kqt+CVg1DOuXmHTOIYAZA5xYVrTVzm91PemukxuPqy83Fl77nMX6dvqGK5bf5EzVUet1S2f2g+X3ggGfGsyrx8uv7kjBW+9lKl6ewqGA2ul+XN+X4YjEq+jOydJg1PHHdBh36viUaxbLz53P1HjUuNT+qfG4Oq6e2j+m86sBj40n1dim6krnvdv5qfMJq5O77qnx7MQN5AdgyYzN6hHy+89qb4fB/h1WfhQc9p5I4hD1yPgDd7Y3jZ8NvS+cqnR+flLASPCqMZ5GXrtntduZTzrycznZnqgSQAgIASEgBISAEBACPiUgBnyZgTXMW2OX+oYNG5QiFovBH//4RwiHw8V3UA1445HlxvnipiErO+Crs5qM8bn55pthx47h/3A1dqsb38tk9t88pBrwv/vd72D16tXFBhYsWKCOFCh9jZT7oosugoULF1an+aEsXjMGqgpHktUtAauGYd0Ck8ZZBDBjgBXMgrja+a2uJ911cuNx9eWGwmufs1jfTt9wxfKbnKk6ar1u6ag30GvZgN+4La1Md8N8L/MgqeLyaD00ooz3Ba0xiIYD5B2JpeuLOv6YTve4O1Und95T9dT+qfG4Oq4eG09qPDHg/fkIeuwJANTrrVM6atxU92b16Pjda65SO9vfSx4K4VThnpOdVyAQVEZ7NLtF/dL/q4lbIR2fBZececyIYanXB906Kie3dfWenzruduasvFcICAEhIASEgBAQAvVAQAz4CqP8s5/9DB5++GGlmDhxItxzzz2WDHg5A96dpWSY4D/+8Y/hvffeUwVMmzYNTjvtNDDOZN+2bduwnewUA974RYrvf//76h/KxsvY1f7tb3972LEEB3Zq7Ly//fbbi381ZcoU9Usd1TwL3mvGgDszRbLWGwGrhmG9cZJ+rRGgGgjWouPvqnZ+q+tJd53ceFx9OfJe+5zF+nb6hiuW3+RM1VHrdUtHvYFfawb87zMroKsnC4OZHOzszla88ERCATj12Lgy3Q8ft/8XlY03UbmXJqCOP6aj5qfqnKqTO++pem5fGE9qXrc5iQHvTwOeOp/d0pVe75dll0I4uQ4WT940dFZ7u9rhnhnYi/8whyhizVOgsWUONI2fo742jp+tdrhDIEi+7tYKp2rvwKf2Tf38dkrnVFxq/1Sd7cksAYSAEBACQkAICAEh4HMCYsBXGOA//OEPcNtttxUVhnlq7F43X5Qd8Ibmuuuug2effbb4vuuvvx4WLVrk86lVG+0988wzyvA+5ZRTq0XsqQAAIABJREFUhj3+fdOmTXDHHXcUi6QY8KWPn8cMdWOHvWHYG4+kN15NTU1w7bXXDjvGwGlKXjMGnOYh8YWAQcCqYSj0hACFANXAoMSyoql2fqvrSXed3Hhcfbmx8NrnLNa30zdcsfwmZ6qOWq9bOrMfLH+tGPAvPPFVWNtzJrzW9z708jOz8UXINJ8GLU0hbY/a5Y4/Nk8w7tTxKQcDy6+7n9I6sPzU/t2uU3d+MeDFgDfmVDWN3f7d66G3s2Cwd79+m/qFffMeAHoxrSAIhRsgHguo+xgd8X+FdGIWfPQDCyGSGF/2XdR175aOe92t1zq9xsnOPJf3CgEhIASEgBAQAkLAzwTEgK8wujt37oTLL78cstnCzg/jjO8f/ehHYDx23HiVnhN/2GGHwb333ls8C9zQPPTQQ8N2QRu7pu+++26YNGmSn+dVzfdmxYDfuHEj3HXXXcXeTj/9dDjnnHPK9mrMj5/85Cewfft2pTF+EeAb3/gGjB07tmp8vGYMVA2MJKprAlYNw7qGJs2TCWCGCDmQRWG181tdT7rr5Mbj6ssNh9c+Z7G+qTe6LU5PwPKbcak6ar1u6cx+sPxuGvDb9mQKZ7tvGoB9yVzFoZ0wOqQeMT+z6yIYG9mhzeAqTUodf0yHcaeOTzkoWH7ufKbGo8al9k+Nx9Vx9dT+MZ0Y8GLAG3PPCQM+mN4FHzqq44Cz2tuhr7MNctmU1Y/F4vsSY47ev6t9/Gz13w1jZ5B3tHOvZ9Trg26d1DlfIcDmp9c42V4AEkAICAEhIASEgBAQAj4lIAZ8hYEdafe6IT/77LPhs5/9LLS0tMA3v/lNWLVqlYoyffp0uPPOO5XRapj3N954I6xdu3ZYhjPPPFO9R17uErBiwJe+5xOf+AQcf/zxFRt55JFH4Pnnn1caMeDdHXPJLgRMAlYNQyEoBCgEMGOAEsOOptr5ra4n3XVy43H15cZEDHjebKVyp+p0GwO645l0sLjVNuD/8ZSGguneMQCbdqTRQTTPdT92clRpsX6ofZdLTB1/TOdUndSzqM3+sDq5Oqqe2j81HlfH1eviJAa8GPDG3MMMzkrrI59LK2O9t6sd9rzyL2pH+55kI4TShV+st/OKxMcpcz0yuF7tbF+T+LXa2X7Z3x06YljuOqbq3dJxPx/qtU6vcbKzJuS9QkAICAEhIASEgBDwMwEx4JHR7e7uBsNo7e/vP0g5Y8YMMHZFH/j65Cc/qR5v3N7efpDe2P3+29/+FsaNG+fnOeWJ3nQY8JdccgnMmzevYr/Lli2DFStWKI0Y8J6YGlJkHRCwahjWARppUQMBqoGgIdWIIaqd3+p60l0nNx5XX268xIDnzWQqd6rOrRvz1LzUG+jVMuB/k/wLdPZkYU9/FtKZfMXBa4oH4e9PSMDC1jg0xALDtNT+qbrSQqjjj+mo+ak66ng61Q83LrcvjKeZn6rj6qlxMZ0Y8GLAG3OPasA/PvjfEEmug4UT34C+znbo7WxTO9x1vAxjffLU49X57I3Gee3j50C8eZoKTV2fVB33+kSNq1sndcoOeB1rS2IIASEgBISAEBACQsArBMSAJ4zUO++8o3a8m4+iJ7xlRInx+PqTTjrJ6tvlfRoJWDHgDzTTjVLEgNc4IBJKCFSRgFXDsIolSioPE8CMAadbq3Z+q+sJq9PcYdo0/yESMixeaRCuvlwRYsCThqcoonKn6nQbA7rjUY0GJw34nmQOnnvmBnil50zYPtBaccDiwT6Y27wcepovAsOA//ipjSPqneJkJqOOP6Zzqk5qXN39cK9j1Dqd2tHvVP/YuJvraQZcr0p4tP9e9bXcfNZdJ5W77vG8beV3VMgrcmLAGxxKDfhsuqdgsHe1qd3t3R13QyqVgkwmw/sgG0EdbZwETYbB3jIHQl2/h3giDssTLwIEwlW/jlLnn1s66uei27p6z0+dH7YXjwQQAkJACAgBISAEhIDPCYgBTxzgrVu3whe+8IURd8JjIaLRqDoL3NgxL6/aICAGfG2Mg1QhBNwgYNUwdKNWyek9Apgx4HRH1c5vdT1hdXKNbSwe1+igjhO3Tmpcp3QYJ6dvuGL5zb6pOmq9bumoN/CdMODbtwyqR8y//OYAOp1mTorAgtY4zNi+GAKQJ+8cpe4wxXRW1yc2T3SPO3U8neqHG9ep/jHu3Dq56x7L78R6OrAnLD+VO5cTFlcM+AJRg5NhrP819U21s/3Ixo1qV3ty7xvotRAT5AMxGDWhYLSbhruxqz3asP/x8dg4ca8j1HhOxaXmp+qkTtkBj60z+b4QEAJCQAgIASEgBPxEQAx4xmgaZ8I//fTT8Ktf/Qp2796NvjMYDMJnPvMZuOiii8B4/Ly8aoeAGPC1MxZSiRCoNgGrhmG165R81ggsXZNUb1wyP2EtgM13YTfmbYZH317t/FbXE1Yn19jG4pWC4+rLgefWiQ6gwwKsb+4NdG65WH4zHlVHrdctndkPll+XYbirO6tM95c6BqCrN1txeMY1BZXpbpzvfujowr9TsDqp/XB1VtcnNk9092O1L6xO7ryn6p3qn9oPtU7dOl3rqdwCwvqncufOeyxuPRrw6WSnely8+dh4tcN91/9CLpfjfjwdpI+PPlI9Oj7cv0qd1f5i4neQic9En6SAjRP3OkKN51Rcan6qTuoUA9724pQAQkAICAEhIASEgBDwEAEx4C0O1s6dO2H9+vXQ0dEBxjnxhjlvvIzftj788MNh7ty5MHv2bAiHwxYzyNucJCAGvJN0JbYQqG0CVg3D2u5KquPewHeKGHZj3qm8bvVvdT1hnLjGNhaPa3RQx4lbJzWuUzqME/cGOrdOLD93HlPrdUtn9oPlt2sYHjMpDKs7UrBhaxodknFNIbhwUSPMmRo9SIvVSe2Hq7O6PrH5pLsfq31hdXLnPVXvVP/Ufqh16tbZXU92H1VP5c6d91hcXxvw+RzsfHo2JJNJaEteoHa2j86vh4GeLeg1DxPkQqMhk5gF0488Yf9Z7YbxHhut3opxL41P1evWca9PuvNT40mdYsBja1K+LwSEgBAQAkJACAgBPxEQA95Poym9kAn4yYA3bzKN1PzR/Z9Tf/1Gwx1kNiIUAkJACHiZwIb+mar8mQ0bXGmj3vNToWOcuJ9fWLzSurj6cn1x66TycUqH9W32Yz4ynLqONqeOVCUfGd9csXQsv/lmqo5ar1s6sx/d+Y24nf0xeOm9w6GrJwuZXOEXgcu9JkY3w9zmP8Ou5i9BJBwoe33UXSc1ntX1ic0Tan6qjjue3PmM9cPlRO2LquP2w9VT+6fqnOoLy8/NS+WExX0h9agKVXoGfOl1nKornW/Vyp8f2AnZ/g7I9W2CXP8myA59hbz9Xe3BhiMg2HAUhBqPgsPDf4J4PA5/iq2q+HMj1jeXE/c64pX8Umfhvgv285OfOM2fX/hlAnkJASEgBISAEBACQkAIlCcgBnyF2bFr1y549NFH4ZxzzoHJkyfLPPIRATHgfTSY0ooQEAJC4AAC2I1xp2HVe34qX4wT19jG4pXWxdWX64tbJ5WPUzqsb+6NYbNOLK5TOmq9bunMvnXlH8wGYfPeRti8pxHe649VnCahQB6OHNsHrWP74P2BK5RWlzGgq59yDeiaT07VSY3r1LynxqXWSdVR81q93uoad+664/aF1cnlSc2PxaUa61Rd6Tjqzv+JzFK1o31V6moIGzvaB1cr0z2f3mP7IzASjkBv4v2QTsyC8aPHQbDxKAg1HAUQ3P/kD6wfq/NId1xqPG691Li6dVInzaj3Aicx4G1fqiSAEBACQkAICAEhUAcExICvMMjr1q2Dq6++WikmTJgAF198MZx22mnQ0tJSB1PD3y1aMeA3btwId911VxHMJZdcAvPmzasIatmyZbBixQqlCQQC8I1vfAPGjh1bNbheezRu1cBIoromYPWR2XUNrQaap57tzn00ru7W6i2/1fWEceJ+fmHxSseZqy83T7h1Uuex7nlpxsP65j5ClhrXKR21Xrd0Zt9YfuyR2Ru2peGljpQ6333o1KuyU6R1YkSd677wyJja7W68sPzUOp3SWV2fuuYzlQ+3f6fmPTUutS+qjprXqfGk5sfWU7nFg80nan4uz30rT1ahl+aWq6/lHoGPxa3lR9An924qntX+ysYHIJ7cBbFUp+2PukAwAo0ts6Fp/BxoNP60zIF8x9chEokUf+HIKk+r6x0bJ25cajyn4lLzU3VSpzyC3vbClwBCQAgIASEgBISAEPAQATHgKwyWYbheddVVBylmzpwJF110ESxatAgSiYSHhltKNQlYMeBL33PZZZfB3LlzK0K95557wPhFDuNlGPD/+q//CuPGjavaQHCNgaoVJomEgIsErBqGLpYsqQFA141xp2FS63Sqjmrnt7qesDq5n19YvFLeXH258XK6Tt3zBOubewPdrA+L65SOWq9bOrNvLP9IhuFAJg+Hjwsq031nd7biVBiVCMICw3RvjcHkceGDtFh+ap1O6ayuT2ze6e6b279T854a16n+Me5OjSe1b88Z8M/RDDlsPGvBgA9lkvDR/j+qne0bkmers9oT6fWQHdxn++MsGo2qey/vJv4PpOOz4O/fv0CZ76UvjBN3HVPjORXXK/mlTj3ruFbmM3c8bS9wCSAEhIAQEAJCQAgIAZ8SEAO+wsAeuAO+nMzYEf8P//APyog1DFZ5eYOAFQO+dAf8ggUL1FMRyr3y+TzcfPPNsGPHDiUJBoNw7bXXQnNzc9UgcY2BqhUmiYSAiwSsGoYuliypxYAnzwGuMUIOXEZodT1hdZqfXysa/qoyL5lf+RcesXil5XP15ThxP2d15bU6blh+qzdcsbhmvbp11Hrd0pl9Y/kPNAzbe0+Fp3q+C3v6KpvuRuyxjSFoaQ7B1R8eVXFKYPmpdTqlM+P2rrlQ/eej/feqr+V2rlLnk+6+uf1T6+TqqHqn+qeuY2qdunVcA54676g6KnfufMLiVtuAP++4N6Gvsw36utqht7MNtm99DqKDe61+PBXfF4o0qd3sald7y/6d7cnVH1Qa8yiNau1sx7iXNkzV69bpnk9OxXMqrt94eo2T7YUvAYSAEBACQkAICAEh4FMCYsBXGNht27bBN7/5TdiyZQs6/Ia5eu6558KSJUvgyCOPFDMeJeauwIoBv2/fPvjRj34E2WzhhuiYMWPUI+WNsR/p1dfXBz/84Q8hk8mobzc1NcG3vvWtsnoniHCNASdqkJhCoNYIWDUMa62PequHesOfqnOKX73lt7qeME7UG6nmOGLxSsebqy83X7ifs7ryWp2/WH4udy5/LD83HrVet3RmP1j+Z1a2QceeRnhnTwZ6MpWflDRhdKjwiPnWGDzxckqlwIxqLD+1Tqd03LjUeaK7b6fqpPbDvY451T91HXP7osbFdFwDXjcnajzufMLiOmXAD/ZtVwZ71+pPQyqVgh3JKerM9kA+bfWjqPi+eDwOe+IfUme1nzJ/vtrRnhhz9Ihxsf518+TG4+p19+N2fmo/Uidtp7zXONm+GEgAISAEhIAQEAJCQAj4lIAY8ISB3bt3L6xatQoef/xxaG9vR9/R2NiodkafccYZMGnSJFQvguoTsGLAGzvab7rpJujsLJxXZzzx4JprroGJEyeO2MArr7wC9913X/F7J5xwAnz84x+varNcY6CqxUkyIeASAauGoUvlStohAtgNdxMUVecU2HrLb3U9YZy4N3KxeKXjzdWXmy/cz1ldeUvruX9ln/qrSxc3VpzaWH4ud+66w/Jz41HrdUtn9jNS/nQ2Dy91DKhHzG/agRtZpuk+c3K0OMZUnm71T81biVOlCY31T81P1TlVJ3feU/XUvqg6al6r11tsPKk70MWAX6aGoNxO8XJG/aWnhIs72vu62pTpbnwd7Cs8zc3OK5IYr3azG7vaV+3dDKnEBLgw9jf1i+nYjnbuuqPOZ906t+t0Oz+Vp9QpBryda4m8VwgIASEgBISAEBACXiMgBjxzxIxdzatXr4YnnngCXnrpJfTdU6ZMgY997GNgPKp+1KjKj4dEg4lAGwErBryR/KmnnoLly5cX6xg/fjx87Wtfg1AoNKw2Y3eAsft9YGCg+Pef+tSn4Nhjj9XWAyUQ1xigxBSNEPA6AauGodf79nr92I15sz+qzike9Zbf6nrCOHFv5GLxSsebqy83X7ifs7ryWu0Hy8/lzl13WH5uPGq9bunMfg7M35PMwZjGgDLeDRO+0mvaIWG1031BaxwaogcfdUXl6Vb/1LwjcTL+DtvZj/VPzU/VOVUnd95T9dS+qDpqXrevT2LA4wZ8dGAvfLj/cXVWe0fyFLWjPZJ6TcOPRgFIJOLqrPa3Eteone0fOW0BxJqnFGNTd+qXFkOdp27puNcH3XW6nZ/aj9QpBryGC42EEAJCQAgIASEgBISAZwiIAW9jqAxzde3atbBs2TJYuXIlGun444+HCy64AN73vvdBOBxG9SJwjoBVA767uxtuuOGG4mPojQoNE/7zn/88jB49WhVsHF1w++23w+DgYLEB4/F63/nOd6o+7lxjwDniElkI1A4Bq4Zh7XRQn5VgRotJhapzimK95be6njBO3Bu5WLzS8ebqy80Xs06nzqqnzlNqP5iOy5277rD83HjUet3Smf1s+8tZsLbnTHi25/PQP5CrOKzxYC+Mbh4D45tD8PkPNlfUUnm61T81r9kkV4/1T41H1TlVJ3feU/XUvqg6al6r11td4ykG/H4DPpjdB+cc06HOaTfOa+/taoPdO1ZDKFs4vsLOK9Z0eOGs9qFz2pdueU7tbL8i/7gKy92Bj/3CDXWeuqXjXh901+l2fmo/UqcY8HauO/JeISAEhIAQEAJCQAh4jYAY8JpGzDBbjcfTGzukn3nmGRXV+M1v47fKS1/XXXcdLF68WFNmCWOFgFUD3shljO+f/vSng9IaZ8Ib57339vYe9L3LL78c5syZY6VUW+8RA94WPnmzTwlYNQx9isMzbWE35s1GqDqnGq+3/FbXE8aJeyMXi1c63lx9ufnidJ3UeUrtB9Nx++GuOyw/Nx61Xrd07VsG1U73l9/c/0SkcmM6qTkJpzTcBic0L4fHYIWSYYYUladb/VPzmky4eqx/ajyqzqk6ufOeqqf2RdVR81q93uoaz3o14H+1/CqI9++Chf0r1VntncmxEB54k/oxUlYXDDdA0/jZEE13QDyRgLWJX6qd7Zd+YNqw91B3tlN1pQVR56lbOu71QXedbuen9iN1igFv+6IkAYSAEBACQkAICAEh4CECYsA7MFjGzvhf//rX8Lvf/W7E6Ndffz0sWrTIgcwSkkrAjgFv5HjwwQdJRxAY2iVLlsCpp55KLU2rTgx4rTglmE8IWDUMfdK+Z9vAbsybjVF1ToGot/xW1xPGiXsjF4tXOt5cfbn54nSd1HlK7QfTcfvhrjssPzcetd5q6nZ1Z5XpvrojBbt7K+92H9cUUo+YT6Q2wehYGo7u/5xCQD0Tmcqzmv0fOGepec33cPVY/9R4VJ1TdXLnPVVP7Yuqo57BbvV6q2s8/W7AL8v8HiLJ9XDyYW+oM9oLZ7W3Qy5z8C/+Uz9DTF1izFHFs9qNM9uNHe4NY2eob2PzhGqsU3WltWP5uetTd7x6z0/l6TYnr9TpNU7ca43ohYAQEAJCQAgIASFQLwTEgNc00sbO59dee03tjjbOh89ms7IDXhNbJ8K8++67cOutt0I+Xzh70/iFiAsvvJCVyjh+4Mknn4Tdu3eP+L7DDjsMzjvvPDjiiCNYcXWKxYDXSVNi+YWAVcPQL/17tQ/sxrzZF1XnFId6y291PWGcuDdIsXil483Vl5svTtdJnafUfjAdtx/uusPyc+NR662GzjTdN2xNo8N24hExWHBkDOZMjSot1zD0MqdKcKjjRO2fGo+qM/Ny9brnvVv9c/um1knVUfNz1xM1rm4dNp/yucwwg737jV+qp+ul0/g1BrsIZUMJGJ0IqfsVbyS+DenEcXDBGSdBKFr+2Ausf6qxTtWV9oDlx3g6Ha/e81PHx21OXqnTa5ywa458XwgIASEgBISAEBAC9UpADHgbI2+a7o8//jgsX7582LngI4WdOnUqfOxjH4MzzjhD/WNXXv4g0NfXBzt37izeDDHOez/00EPB+Or2Swx4t0dA8tciAauGYS32Uk81OWVg6GZIrVN3XjNetfNbXU9YndwbpFi8Ut5cfbnxcrpO6jyh9oPpuP1w5x2WnxuPWq9TuvtTf4HOnizsS2YhOVj4pc5yr4mxzRBtnqHOdr/y9KZhMq5h6DVO1B391HGi9k+NR9WZebl63fPerf65fVPrpOqo+bnriRpXt+7A+WQcZ7ci+T2IJNfB0c0boXfozHaAytcVymdEY8tstZPd2NFuPEr+9289DenoGLgit/+seCMOduQF1j/VWKfqSnvD8nPXp+549Z6fytNtTl6p02ucKNci0QgBISAEhIAQEAJCoB4JiAHPHHXTdF+2bBn8+c9/Rk33xsZGuPjii+Hss8+GCRMmMLOJXAjYIyAGvD1+8m5/ErBqGPqThne6csrA0E2AWqfuvFQDQ3deq+sJ48S9QYrFK+2bqy/Hzek6qeNF7QfTcfvhzjssPzcetV6dOsNof+5PP4C1PWfAu6mZFYcoEgqoR8wf1/clmJ5oK/toea5h6AVORo1U7mY/XD02n6jxqDqn6uSOJ1VP7Uu3zur1Vtd4cteT7v4rxcume6Fv6JHxhUfHt0Hvjr+CcY/B7isTaYJUYgK0JvrUL4KvTtwHmcQsuOy0McNCO2WAU+NSdaU8qjlOB+am5uVeH6hxqTq380udtLPd/crJ7vVL3i8EhIAQEAJCQAgIAb8SEAOeMLLGP4jXr18Pxk53iukeDAbhnHPOUWd/t7a2QiAQIGQRiRDQT0AMeP1MJaL3CVg1DL3fubc7wG7MUw0JpylQ63Sqjmrnt7qesDq5NyixeFYNIWycnK4Ty8+d9xgnbj+683PjUevVoTMeLW+c6/5SxwC6J/WoiRFY0BpT5rthwmP5uYZhLXM6cM5ifZfOb65e13zm5uXqsTq540k9i51ap26d1estxolaJ3c9UeNydU+k7oJIaj3MO+T1oUfJt0Ny7+vUy3pZXT4QhXRiFkydfoLa2d40dFb7HS/frt6D7Wx3ygCnxqXqrF4fuOOEPaGDGs+sl6rXrXM7P7UfqZNm1HuNk+0LmwQQAkJACAgBISAEhIBPCYgBX2FgjbO9jXPCn332WdLwn3TSSXD++efDvHnzIBwOk94jIiHgJAEx4J2kK7G9SsCqYejVfv1SN3ZjnmtgOMWFWqdf8ltdTxgn7o1cLF4pb66+3Hg5XSd1nlD7wXTcfrjrDsvPjUet16ruwycmlOlunO++qztbcThGJYLKcDeM98njhv87AMvPNQxrjVO5R1djfZcC5eqx+USNR9WZ9XL1WJ1+HU9uXxgnKnfueqLGLadLJzuVwd7X2Q69XW2w783fqLPac7kc9RJeVhcfdQQ0DT0+Ptj5G3WM3dPx/1X60nVHNbapOu76pMal6rj5uevT7rjb/bnAb/mp/bg9Tl6p02ucbF/sJIAQEAJCQAgIASEgBHxKQAz4CgO7bt06uPrqqysOvXGu+6WXXgrve9/7oLm52afTRNryKgEx4L06clK3kwSsGoZO1iSxcQLYjXnujX48ozUFtU5r0fF3VTu/1fWE1cm9QYrFKyXH1du90e70/KT2g+m43Ll9Yfm58aj1cnX39P6POtt9T19l092od2xjCM47qQFOnB4ru0Cx/FzDsFY4ubVzlNo/xt2MQ9VZ1Xtl3useT+o4UXXUceKuJ2pcQ2cY688n/xnCyXUwvWEjGI+RH+h5B/9wRhShUAiSiZMgHZ8Fc+ecWDTdw7H9j4/H6qQa21Rdacm1np+7PrF+uPG4er/lp/bjNiev1Ok1TrYvghJACAgBISAEhIAQEAI+JSAGfIWB3bhxI1x11VUHKYxz3S+77DI444wz5Fx3ny4Mv7QlBrxfRlL60EnAqmGoswaJxSeg28DgV0B7B7VOWjS+qtr5ra4nrE7uDVIsXilJrr7cSDhdJ3UGUPvBdNx+zPqwuE7pqPVSdFt3Z2Dlijthbc+Z0JsdWxH9IdEtcELzcuhs/gLEwoGDdqKWvhnLzzUMuTyx/GY8t3Tc/NT+dffjVJ3Ufrj5dfdPjWf1eotdR6j5uetppLgDve9CX1e7Oq/d2NWuzm3vfAXy+Tz1slxW1zDu2OJj4xtb5kD+zWshFouB3V+AoBrrVB33OkaNS9Vx87u9Puo9P3V9us3JK3V6jZPtC6MEEAJCQAgIASEgBISATwmIAV9hYI1z37/85S8rhXGu+7nnnls8192n80Ha8hkBMeB9NqDSjhYCVg1DLckliGUC2I15MzBVZ7kQ5I31lt/qesI4cW+QYvFKh42rLzfsTte5dE1SpV4yP1Fx5lH7wXTcfrjrDsvPjUett5wunc2rx8sbfzp2pCsyDgRg6BHzcZjUcbLSYoaZGRCrk2sYVptTKRisH2rfVuNS+/dKndR+uFx190+NZ/V6i10fqPk56ymXScLOZ06EVCoF65IfgUhyHTRl10O6f5ftHxNy4UPUWe2tR80Fw2gvPko+HB8Wm9oXpqMa21Qdd31S41J13Pxur496z4/NTxnPAgG/crJ9wZQAQkAICAEhIASEgBDwKQEx4CsM7NatW+GWW26Bf/zHf4QTTzwRAsadN3kJAQ8REAPeQ4MlpVaNgFXDsGoFSqIRCWA35s03UXVOYa63/FbXE8aJe4MSi1c63lx9uflSK3VS+8F03H646w7Lz41HrbdUt+joqDLdX+oYAMOEr/SafkgYFrTGlfmeiBb+LUDNa8bF9BzD8MBaqTyx/NQ6ndJx41Lnie6+naqT2g83v+7+qfGsXm+x+UzNX249XXD8jsJO9q429eh442v/7g22fxwIBMMzh8FNAAAgAElEQVTKYG8cP0ftbA/s+KU6q/3JyAsqdulZ7aUJqX1hOqqxTdVx66TGpeq4+d1eH/WeH5ufMp4FAn7lZPtCKgGEgBAQAkJACAgBIeBTAmLA+3RgpS0hcOA/8EadukaACAEhMETAqmEoAN0lgN2YN6uj6pzqpt7yW11PGCfuDUosXul4c/Xl5kut1EntB9Nx++GuOyw/Nx61XkNnPFb+Nz0PqbPd+wdyFS8B4WAAxjeH4OOnNsG0Q8IHaal5zTdiejHgrRkT2HzCuFPHp3QCUONy5zPWD7deap26dVavt1j/1DpfWvUXyPVtgpa916kz27eljoJwcj0Es/tsf/RHo1HYlzhD7Ww/ae684qPkDwxMrVP3eFKNbaqOO++pcak6bn7dPLnxuHrqPKHq3M4vdc5XQ4A9GcevnGxfXCWAEBACQkAICAEhIAR8SkAM+CoPbF9fHzQ0NMhu+ipzr9d05j/wxICv1xkgfY9EwKphKDTdJYDdmOcaHU51Q63TL/mtrieME/cGJRavlDdXX268aqVOaj+YjtsPd91h+bnxKPW2vTMIL6x6DNp7T0OX3dENa9TZ7luav6u05XauUvIemAzTiwFfoIVx4q5jajyqzszP1bsx7zk8qf1Qddxxoq77kfL3da1TO9n3n9XeDql9b6JrHROEIk1qR3tjy+zio+Nzb3wFwuFwzRpsVGObqitlhI0/NS5Vx83PXZ9YP9x4XL3f8lP7cZuTV+r0GifsmirfFwJCQAgIASEgBIRAvRIQA54x8vl8HrZt2wZdXV0wODhIfmd3dzds2bIFVq5cCZs3b4brr78eFi1aRH6/CIWAVQJiwFslJ+/zMwGrhqGfmXihN90GhlM9U+v0S36r6wnjxL1BisUr5c3VlxuvWqmT2g+m4/ZjcsHiOqUrV+/O7qx6vPzqjhTs7q28272lKQQLWmPqEfPxV09SpVZ7B5sY8IUZwp1/2LyjxqPqzHnM1WN1ctcHNb9bOrOf3jUXqv98tP9e9RV7FHslToN922HXX05TZ7W/njxdndUeHVgH+Sz93+TlruOxWEw9Mv6dxFWQScyCD5+6EBJjjj5Irpsndz5h+anGNlVXCqDW8+vmyY3H1WM8ufG4et35qfGkTtpOea9xcurfNRJXCAgBISAEhIAQEAJeJyAGPHEEV6xYATfccAPLeC8XWgx4InSR2SYgBrxthBLAhwSsGoY+ROGplnQbGE41T63TL/mtrieME/dGLhavlDdXX268aqVOaj+YjtuPyQWL65SutN5jDgsr033DtjS6xE48omC6z54SLWqp/VN11BvoYsAXSHG5YvOOGo+qo46n1esN1g83P7Uv3TpunQdeHwL5QVgyc/MBZ7W3qx3uhgFv9xWJj4fG8bOLZ7UXdrjPgb4XC0/H0PWLN1SeXE5YXKqxTtWV8q71/Lp5cuNx9RhPbjyuXnd+ajypUwx4u9dyeb8QEAJCQAgIASEgBLxEQAx4ZLSMXe+33347PPzww9rGVQx4bSglEEJADHiZIkLgYAJWDUNh6S4BqjFB1TnVje78S9ckValL5idIJevOjyW1up6wOrk3crF4pX1w9eU41Eqd1H4wHbcfkwsW1ymdUe+W1Ex4pOdn6mz3bC5fcco2xILqbPfPn9UMzYngQVpq/1Qd1WjwmwF/399uLVy3+u5WXzFjk8qJu46p40TVOVUnd31Q63VLR+VkPCq+r7Mddr/6b5Ds74adPc0QSb2GfewQvh+AYONRMCbWpXa2vxq/RZ3ZfsmZM0Z8b61zovKkGutUXSksjBM1LlXHzU/l5JTOqbgYd+FUIEDlRNXJePJ+UYBwYRaJEBACQkAICAEhIATqkoAY8MiwL126FH7yk59onRzXXXcdLF68WGtMCSYERiIgBrzMCyFwMAGrhqGwdJeAboPPqW6odVLzc+Nx9dQ6yumsriesTu4NUixeaf1cfbn+a6VOaj+YjtuPyQWLq1vXP5iHlzpS8OLav8G7qZFNNTNnJBSAuY3L4ITmP0Nb4mfqr+2e7c7lhOn9ZsA7bbBR5xPG3YxD1VnV614f1Hrd0pVyeiy7TD0yfvHhbyjD3djR3tvZBpmBPXY/giDWNFntYjd2szcN7Wjf+PYgQCAER/d/TsXHfgGkVjjZrZO67qi60sHBOFHjUnXc/Nz1ifXDjcfV+y0/tR+3OXmlTq9xsn0xlwBCQAgIASEgBISAEPApATHgKwysccbcRRddBP39/cNUjY2NMGPGDHUG3fr164vfmzJlCkyYMAFyucJZky+//PKw94VCIfjmN7+pzn83fhtfXkLAaQJiwDtNWOJ7kYBVw9CLvfqpZt0GhlNsqHVS83PjcfXUOsrprK4nrE7uDVIsXmn9XH25/mulTmo/mI7bj8kFi6tLt2HrIKxWZ7sPoFP3qIkR9Yh543z35PMLlN6uwWUm5XLC9GLAF8hinLjrmBqPqrM6/rrXB7VeN3T9uzcUDfbu12+FZDIJAwP4esUWdDCcgHgsCIl4HDYn/kXtaP/oBxZCJDHhoLdy15MbnA4sWld+qrFN1ZWCxeqkxqXquPm56xPrhxuPq/dbfmo/bnPySp1e44Rdw+X7QkAICAEhIASEgBCoVwJiwFcY+SeffBJuuummosIw0L/1rW/BqaeeCoFAANLpNFxwwQXKoI9EIvDQQw+BYc6br66uLrjyyiuLBr7x/rvvvhsmTZpUr/NN+q4yATHgqwxc0nmCgFXD0BPN+bhI3QaGU6iodVLzc+Nx9dQ6yumsriesTu4NUixeaf1cfbn+a6VOaj+YjtuPyQWLa0e3uzdbNN13dWcrTtlRiaAy3Y0/k8aFi1pqX7p1ZgFYXK5hyOWJ5afWSdU5bbBR+9fdN7V/q9cb6jrS3ZeVeMHMe/ChozqGzmrfv6s9lykcm2LnlRjdqna0GzvbzV3tDeNmkn9Bg7uerPRv9Gf3SRrc+YTVSV13VF3pGNZ6ft08ufG4eownNx5Xrzs/NZ7UyXu0O5WrWzo713p5rxAQAkJACAgBISAE6oGAGPAVRvmBBx6AO+64o6goPbu9t7cXLr30UmWwG+b6/fffDy0tLcMibt26FT71qU9BNlu4YThz5ky49dZbIRg8+NzJephw0mN1CYgBX13eks0bBKwaht7ozr9VUo0Jqs4pUrrzc+Nx9XY5WF1PWJ3UG4lm/Vi80j65+nKcaqVOaj+YjtsPlz+W/8B4Xb1ZiEcA2rcMotN0bGNIne3+5Q+PGlFL7Uu3ziwGi8s1DLncsfzUOqk6rsFn9cx4bD7p7pvaP/d607vmQvWWR/vvVV/LGbvc/Dr6z+ezQyZ7G+xe+3W1o31PsglC6W3ousQE4dhYZbRHB19TT4dbE/8vtbP9stMn2lrH3PWkg9OBBVPj6R5P6rqj6koHAeuLGpeq4+bXzZMbj6vHeHLjcfW681PjSZ1iwGOfDfJ9ISAEhIAQEAJCQAj4iYAY8BVG84YbboCnn35aKcaMGQOGIR8O799NY9yAuPjii4sG/G9/+1sYN27cQRHvuusu+M1vflP8+5tvvhmOP/54P80j6aVGCYgBX6MDI2W5SsCqYehq0ZIcMKPFRETVOYVUd35uPK7eLger6wmrk3sjF4tX2idXX45TrdRJ7QfTcfvhrjss/9bdGbXb/bnXUpDO5itOz0NHh+D48F1wQvNyeC78e6W1uyOV2j9VZzaA6bmGIZc7lp9aJ1XHNdi4emr/uvum9s+93lDr5OanxjV1jw/+Rp3VvnDiG+ox8n2dbdDb1QaQr7wWKZ8j6fixMHnqCYWz2ofObI+Pmq7eyq0TO0qCu55056fG0z2e1HVE1ZWOK9YXNS5Vx82vmyc3HleP8eTG4+p156fGkzrFgKd8ZohGCAgBISAEhIAQEAJ+ISAGfJmRzOfzcM0110BbW5tSGI+d/973vjdMTTXgt23bph5Fb+6C/9KXvgTnn3++X+aQ9FHDBMSAr+HBkdJcI2DVMHStYEmsCGDGnYmJqnMKq+783HhcvV0OVtcTVif3Ri4Wr7RPqn7pmsLjlJfMT4yIqlbqpPaD6bj9cNfdSPnTmXzxEfMdO9MVp2QgAEPnusdh5qSIduOO2j9VZzaD6bmGIZc7lp9aJ1XHNdi4emr/uvum9s+93lDr5OYvFzeb7isa7IbR3t1xt9rZnslk7H4kQLTxMGhsma0eHR/sekjtbP9z4nnIB6JV+wUZ7nqi8tet0zWeZhzqOqLqSicD1j81LlXHza+bJzceV4/x5Mbj6nXnp8aTOsWAt/1BIwGEgBAQAkJACAgBIeAhAmLAlxksw4A3jPINGzYohWHAf/e731Vnv5sv4xH0l1xyibphUe4R9IbW0BlnxZsG/HnnnQdf/vKXPTRNpFSvEhAD3qsjJ3U7ScCqYehkTRIbJ4AZh2YEqg7PaE2hOz83Hldvrcv977K6nrA6uTdysXilfVL1mM4rdVLXB7cfatyRdJt2pIvGewbZ7T79kDAsbI3DgtYYJKL7fxan1uuWzuwby881DLncsfzUOqk6rsHG1VP71903tX/u9YZaJze/EXdgYACeS34Twsl10Nq4URnv/Xtet3vpV4b6qEPmlJzVPlsZ8FbqNN6D7WyncuKuJ2pc3TrdnKjriKornSRY/9S4VB03v26e3HhcPcaTG4+r152fGk/qFAPe9geQBBACQkAICAEhIASEgIcIiAFfYbB+/vOfw+9/X3ik5UiPoC816b/97W/D6aefflBEw4C/6KKLYHCwcIalsfvdMPflJQScJiAGvNOEJb4XCVg1DL3Yq59qxoxQs1eqzik2uvNz43H1djlYXU9YndwbuVi80j6pekznlTqp64PbDzWuqbv7f3qhszcLhuG+bU/l3bbhYAAWzyyY7tPG7z8C6sCxpNbrls6sFcvPNQy53LH81DqpOq7BxtVTz0zX3Te1f+71hlpnpfzpVFfxrPa+znb16Pjenasgl8vZvcyD8ah449Hxkf7Vakf7qsSDYDxSvpbOqj+wSe56ovLXrePOJyw/dR1RdaUTp9bz6+bJjcfVYzy58bh63fmp8aROMeBtfyhJACEgBISAEBACQkAIeIiAGPAVBuuxxx4D47x283XdddfB4sWLi/9fasAvXLgQjHPjS18bN26Eq666qvjXYsB7aIV4vFQx4D0+gFK+IwSsGoaOFCNByQQwI9QMRNWREzOFuvNz43H1zPYOkltdT1id3Bu5WLzSwql6TOeVOqnrg9sPNW7bO4Nqt/vatwbQKXfs5CgMZgDGN4dq1uDjcsL0XMOQyt3UYfl167gGH1df7X5KJy01P3WcePHysPNPs9QT2NpSF6oz28fkXoNUz9vo2sIE+VAzpBOzYPoRc6Fx/OziWe3h2Fj1Vl6ddD01LlXHXU/UuLp1bq077nqj1kmNS9VZXXe6x4kaj8rJKZ1Tcan9U3VSpxjw2GeRfF8ICAEhIASEgBAQAn4iIAZ8hdE0zm6//PLLiwrjMfOGIT9r1qzi3917771wzz33FP//3/7t3+Css84q/r9xlt6nP/1p2Lp1a/HvjJjGmfDyEgJOExAD3mnCEt+LBKwahl7s1U81Y0ao2StV5xQb3fm58bh6uxysriesTu6NXCxeaZ9UPabzSp3U9cHtp1Lcnd1ZZbq/1JGC3b2Vd+G2NIcKZ7sfGYMJo0OAcffbDXyuYUgdT92c7vvbrSrkkr671ddyjwznGmxcPXWe6tZxeVLHqVydA71bh85qb1dfezvb1Nd8zv5Z7Q1jZ6pd7cZZ7YGdd6ud7X+KrVIll9vZTuXJ5USNS9Vx1xM1rm6dbk7UdUTVlX5uYv1T41J13Py6eXLjcfUYT248rl53fmo8qVMMeLv/9pD3CwEhIASEgBAQAkLASwTEgK8wWsYOd8NQX7169TDVtGnT4Kc//Sk0NzdDqUlvCC+99FL44Ac/CJs3b4b/+I//UDsUDnz97Gc/g5kzZ3ppnkitHiUgBrxHB07KdpSAVcPQ0aIkOEqAashRdWhCiwLd+bnxuHqLbRbfZnU9YXVyb+Ri8Ur7pOoxnVfqNPvX3U9p3Mve3zh0rnsKNm5Lo9Nr3hEx9Yj52VOiw7RYnaaYyt8tHbVOrmFIHU9qfqqOapxRdWZerr7Wx5N7vdm74kRIpVLwQvJqtaN9SmwD9HW1w2D/TnQNYYJwOAx9iferne3zjz9RGe6NLXMgGE4U36qbJ3U+OaXjrifd/VPj6e6fuo6outK5hfVFjUvVcfPr5smNx9VjPLnxuHrd+anxpE4x4LHPLfm+EBACQkAICAEhIAT8REAMeGQ0RzLYjZ3w999/P7S0tIBh0l977bWwalVhxwD2mj59OvzqV7+CYDCISeX7QsA2ATHgbSOUAD4kYNUw9CEKT7VENeSoOqea152fG4+rt8vB6nrC6uTeyMXilfZJ1WM6r9Rp9q+7HzPuL5/ugc6eLOxLZiE5mK84rRpiQTj7+ITa8d6cGPnnYaxOMwGVv1s6ap1cw5A6ntT8VB3VOKPqzLxcfa2PZ6XrTbK7Y+is9nb11TirvX/3a3YvxRAIhNSOdsNcVyb7+DmQ7/gXiEQiZZ9UQB13ro6r1z2e3PWkOz81nm5O1HVE1ZVOSqwvalyqjptfN09uPK4e48mNx9Xrzk+NJ3WKAW/7A08CCAEhIASEgBAQAkLAQwTEgCcM1lNPPQU33nhjUWkY8L/97W9h3Lhx6u+6u7vhE5/4BPT391eMZpjuv/jFL6C1tZWQVSRCwD4BMeDtM5QI/iNg1TD0HwlvdUQ15Kg6p7rXnZ8bj6u3y8HqesLq5N7IxeKV9knVYzqv1Gn2r7Of/oE8rO5IwUsdA/B2Z+VHYkfDAWW47+nNK9O93COuqXX67QY+1zB0ixPVOKPqzD64euq6063jzLvMwN6iwb62/WW1s71hcD1kBrvtXnYhGo1CPJGArfHPQCYxCz64eIEy3QECw2Lr7p8aj8PJ0FLjUnXc9USNq1unmxN1HVF1pRMV658al6rj5tfNkxuPq8d4cuNx9brzU+NJnWLA2/4QlABCQAgIASEgBISAEPAQATHgiYO1du1a+Na3vqUeJ3/gDnjz7Xv27IEvfvGLsHPnyI8KNHYf3HLLLXDMMccQM4pMCNgnIAa8fYYSwX8ErBqG/iPhrY4w49Dshqpzqnvd+bnxuHq7HKyuJ6xO7o1cLF5pn1Q9pvNKndT1Qennta2DQ2e7D6DT5+iJEfWIecN8D4cC5LPdMe5+u4HPNQyp46mbE9U4o+rM+rh6yjw1YuvWleN53nFvqUfGGzva1VntXW2Q6n4TXR+YIBRpVDva1VntQ18bW2ZD8qW/V29dCs+qr3bPbK8Wp2rVyV1PuvunxvPK+qTWSV3HVF3p+qBydUtH5eSUzqm4unlKnWLAY5998n0hIASEgBAQAkJACPiJgBjwjNE0Hje/YcMGyOVycNxxx0EgMHyXgfH9J598Eh555BHo6elRkRsaGuDss8+Gj370oxCLxRjZRCoE7BMQA94+Q4ngPwJWDUP/kfBWR1RDjqpzqnvd+bnxuHq7HKyuJ6xO6g1fs34sXmmfVD2m80qdVE7l+unqzcLqTQNqt/uufdmK02Z0Q7Bouk8aGx6mxXhS6/TbDXyuYegWJ6pxRtWZfXD11HWnWzfYv0OZ7F2rP61+KXt7cpra2R7I47+Mgl1rjX8n7k18SO1oP3nePGW8N4wd+Re3dfelO57b65O7nnT3T42nmxN1HVF1pXMW64sal6rj5tfNkxuPq8d4cuNx9brzU+NJnWLAY5+H8n0hIASEgBAQAkJACPiJgBjwfhpN6UUIlBAQA16mhBA4mIBVw1BYuktAt3HnVDfUOqn5ufG4emod5XRW1xNWJ/dGLhavtH6qHtN5pU6zf24/xx4eVqZ7+5ZBdKqMbQzB+Sc1wNzp5X/hFMtPrdNvN/C5hqFbnKjGGVVn9sHVU9edVd1liyPQ29mudrMXd7V3tsNg3zZ0HWCCSLyleFZ74/jZamd77vWrwDiqDNvR7rd571Q/3PVkdZ7Y3dGvu3/qOqLqSucyxokal6rj5tfNkxuPq8d4cuNx9brzU+NJnWLAY5+T8n0hIASEgBAQAkJACPiJgBjwfhpN6UUIlBAQA16mhBA4mIBVw1BYuktAt3HnVDfUOqn5ufG4emod5XRW1xNWJ/dGLhavtH6qHtN5pU6zf0o/2wda4eGeO6CzJwvpbL7iFJk4JqR2u7/blYNYOKDtbHesTr/dwOcahtTx1M2JapxRdWZ9XD113VF0qX1vwXvPnqV2tHckF0M4tQ4iyfV2L43q/YlEQv15K/4VSCdmwbl/txDizVMPik2p88A3UfVu6XTPO2487nryCyfqOqLqSicqxokal6rj5ufOE6wfbjyu3m/5qf24zckrdXqNk5YPTQkiBISAEBACQkAICAEfEqhLA37r1q3w5z//WZ3Xfs0116gz3WvhtXz5cjBuGCxZsgRmzpx50CPua6FGqcFbBMSA99Z4SbXVIWDVMKxOdZKlHAGqIUfVOUVad35uPK7eLger6wmrk3uDFItX2idVj+m8UqfZf7l+BjN5tdP9hZdfhLeTsytOi2AAhh4xH4cZkyJKi3HC8lsdHyp/t3TUG+hcw5DLU1f/VOOMqjP74Oqt9BPI9sC5MzYXd7T3dbars9ozqd12L4MQa5o8dFb7bPW1afwc9bVn5SIVG9vZTu2HOp/c1rmdn7ueqPx163Rzoq4jqq50YWD9U+NSddz8unly43H1GE9uPK5ed35qPKmztnfAW12ftj9IJYAQEAJCQAgIASEgBHxKoO4M+I6ODvjc5z5XHM65c+fCjTfe6LoJ/8QTT8CPf/zjYl0//OEP4eSTT/bptJO2qkVADPhqkZY8XiJg1TD0Uo9+rFW3wecUI2qd1PzceFw9tY5yOqvrCauTeyMXi1daP1WP6bxSp9l/aT+bdqRhdceA+pNBdrtPnxCGhUfGYWFrDOLRwDCkGKdy+cvNK2o8Kn+3dFSjgWsYcnnq6p96Y56qM/vg6rF++vdsUEb77pe/ona2dyZbIDzQYfdyB8FwXBnr0cxmtbN9beIXamf7pR+YPmJsrE7q/CgNrjuu7njcvnTn564n3fmp8XRzoq4jqo4776hxqTpuft08ufG4euo8oerczi910oz1WudkdX3a/oCVAEJACAgBISAEhIAQ8CmBujPgjXH8z//8T1i2bFlxSKdNmwa33HILNDU1VX2Y8/k83HHHHfDggw8Wc8+YMQNuu+02dRagvISAHQJiwNuhJ+/1K4H9N2Y/r1ocdepLfm3VV31RDTmqjgpn6Zqkki6ZnyC9RXd+bjyuntRUBZEY8LQbriZC7vhQ9RxdOpOHKeNDynTftidTcQo0xAKwsLVguk8dHy6r5eQ3gpQ7O5nLiXoj2y2d2Q+Wn2sYusWJemOeqjP74OpNnssyD0MkuQ5OnvTG0M72dujtbINcpt/upQ0So1vBOKPdMNwbx89RZ7U3jDtWxcXGkzruXB1XX691cteTXzhR1xFVV7qIME7UuFQdN7/b66Pe82PzQ8azQMAtTtR1R9XZ/pCVAEJACAgBISAEhIAQqBMCdWnA53I5uPLKK8F4FL35Mh5Db+w6X7hwYdWG/u2334bvfe978M477xRzRqNReOCBB2DUqFFVq0MS+ZeAGPD+HVvpzDqB0huzo05dYz2YvLNqBHQbfNTCqXnNeFw9Vgc3HleP5ce+Lwa8dwz4tncG4aFVfbC7N4sNK4xpCEFLcwi+cg7t51HqvNOto97Idktngsbycw1D7vUGy0+tk3pjnqoz82L6fD5bNNiNne173/gFpFIpGBwcROcyJgjHxkA8klE72t9IXAvp+Cw4/8yFEI6OLvtWXTyp3EsLcSs/NS+3L2pcqo67nqhxdet0c8LWEXW9lZv4WP9u59fNkxuPq8d4cuNx9brzU+NJnbyfG6lcMZ3T6xP7rJXvCwEhIASEgBAQAkKgXgnUpQFvDHZvby984hOfgJ6enmFjP2fOHPj0pz8NxtdAYPjjNXVMEmPH+7p16+DXv/41rF27dlhI45cA7rzzTpg6daqOVBJDCBR/w1oMRpkMQmA/ATHgvTkbdBt31J3t1LwmVa4eGw1uPK4ey499Xwx43o1U7vhQ9eV0O/dmhx4xn4I9fbmKw2kY7sdH7oW5zcvh+cj9SovtVOfOe7v9lDaA3XB2+0b/z5//foFj9o/qa7mzwLmGIZe7Lk5O3cA/MK5hqq9IfV/tbD+6+XVlvBtntUO+8vzFrlXG9xvHHad2s6s/Q2e1x0cd4dqORO785Op1jTs3L1evu07uetKdnxpPNyen1ie1TrfzU+t0SudUXLfmk1P9OBWXyomqc7tOan7d66403sO5pdCf3gLHTt0F27rfhm1734ZYJAFXn34d5WNXNEJACAgBISAEhIAQqHsCdWvAGyPf19cHX/3qV2Hz5s0HTQTDDD///PPhgx/8ILS2ttoy4w3T3djl/uyzz8JvfvObEXdrGDvfDVN+4sSJdT8pBYA+ArIDXh9LieQfAmLAe3MsdRt3uuOZVKlxqaPAjcfVU+sopxMDvvYM+Hweiqb7xm1pdIjnHRFTj5ifNSXKNiK58546P6k66o10t3TUG+Ncw5DLXVf/1H4oumy6D/q62pXB/nzbryCe3AWjk+9CJlP5WAR0QgNAtGGiMtkjqVfUzvbVif+GTGIWXHba2BHfTuVDNUSc0jkVl9o/Ved2ndz1RO1Lt043J8q6M3JSdaWLBeufGpeq4+bXzZMbj6vHeHLjcfW681PjSZ28nxsxrtT1hOkyubQy1//fSz+FVCYFLYNbYEcmAj3Z0EGfm82x0XDDefdQPo5FIwSEgBAQAkJACAiBuidQ1wa8MfqGOf7QQw/Bz3/+87KTwTiL/YQTToCTTjoJjj76aGWSGzdzjD+GUX/ga2BgQO2q3717N7z22mvw6quvwkbgxAAAACAASURBVAsvvADZbPnHfV5wwQXwhS984aBYdT87BYBtAmLA20YoAXxIQAx4bw4q1ZBzS2dSpeanjgI3HldPraOcTgx43o1U7vhQ9YauN5WDcU0BZb6n0vmKQ3t4S1iZ7gtaY9AcDxa12I3eckE5dRoxsJ311HjUenXpsBvYpXyoeq5hyL3eVLv/0r6fGPi12tE+b4Kxo70d+rraoH/PRruXH8gHIspYnzLthGG72qONh6nYuvouLVR3XGo8sw6q3i2d23Vy15NfOFGvN1Qdd95T41J13Pxuz7t6z09dR25z8kqd1HViRdeVCcNjmRvVzvbxY7bDtu53YMe+LazP5J/94yMsvYiFgBAQAkJACAgBIVCvBOregDcHfteuXfDv//7vBz0W3smJYTzm/utf/zpMnjzZyTQSu44JiAFfx4MvrZclIAa8NycH1ZBzS8c1xKijQO3HqfxYnWLAu2vA9w/kYXVHCp5cm4S+gcqP6I6GA+ps9/HNIfjC2c0jDi33xjR33lHnM1VHrVeXjnqj2+RC1XMNQy73avWfTu1WO9qfWH0DxJK7YEr/Rkgmk5DL2X98fHzUdPXY+MbxsyHU+VuIx+PwTGK1QlHuFzp09V26WHTHpcYT44p2veWuJyp/3Trd40m93lB13HlPjUvVcfPr5smNx9XX+nxyqh+n4vqNJ3WdVNL1DuxT5rrx6PinNz4EA+kU5NJ9MJC3f9SmGPDYv5Dk+0JACAgBISAEhIAQKBAQA75kJmzcuBHuuOMOR434uXPnwmc/+1k49thjZR4KAUcJiAHvKF4J7lECYsB7c+CohpxbOpMqNT91FLjxuHpqHeV0YsDTDCGr86PceL62dVDtdH+pYwAdwqMPixR2ux8Zgwee71d6u4ZlaVLqvNOt03XD/b6/3apaWtJ3t/pa7qx26g1xkw9VzzUMufNJF6cD+zGM9ZXJr0MktQ6mJzaqXe2pfW+j8xETGE8XS8YXQjpxHMydPU/tbG9qmQPh+P7Hx+vqx6yFGo+rp8al6tzO75U6ueuJ2pdune7xpF5vqLrStYr1T41L1XHz6+bJjcfVYzy58bh63fmp8eq1Tu68p+oNXR7y8MGBZ2BnJgIr01eone0Q2gp7+juxj1z0+8FABBrCU2D24UfA5NHTYNLoqTBpzDQYdcBnMhpEBEJACAgBISAEhIAQqGMCYsCXGfydO3fCn/70J3jkkUdg7969tqdIY2MjnHfeeXDuuefCoYceajueBBACFAJiwFMoiabeCIgB780R123c6Y5nUqXGpY4CNx5XT62jnE4M+OoZ8F092aGz3QfgvX3ljzYyxmp0Q7D4iPlJY8PF4cPmB/cGOnfeY/m58aj1YjrOjW6jxityy1Sp5Yx6sw9qXK5hWE1OA33b1K52w2Bfs/7/qZ3tDcmd6hgvu6+GsTPVjvZ1fe9BKjEBPhxfD7FYDOWKjadZl26dU3Gpdbqd3yt1ctcTtS/dOt3jSb3eUHWl6xvrnxqXquPm182TG4+rx3hy43H1uvNT49Vrndx5X07/oXl9ake7+rP3bWjbvlrtbNfxOqTpMEhl+yEWicPZofUwMZKGF8PLVWjs6CAd+SWGEBACQkAICAEhIAT8SEAMeMKoGgb8hg0boK2tTf3ZsmUL7Nu3r+I7J0yYADNnzoQFCxaAseN90qRJEAjYf9QToVyRCIEiAb8Z8L1rLlS9Nc1/SEZZCFgmIAa8ZXSuvlG3cac7ngmHGpcKkxuPq6fWUU7nVwPe/Lx5tP/eijceuTecueNj6Lt6sxCLAKzbMogO1/HTomqn+9zpsRG1WH5uP9x5j+XnxsPqpd7w1q0z+6DG5RqGujkZ8XLZFOx65kT1yPh1ySXqzPbm7HoY7N+JzjtMkAuPh3RiFrS2zh06q302NI2fA8Fwg3orlZOZBxt3p3ROxaX243Z+r9TJXU/UvnTrdI8ndR1RdaXrGuufGpeq4+bXzZMbj6vHeHLjcfW681Pj1Wud3Hn/0+euVcb63MGX1M729en50J/ZAplc4UlGdl6NwRyEI7PVzvYPHNcKk9TO9mkQC8fZn8d26pD3CgEhIASEgBAQAkKgHgiIAW9xlDOZDAwMDEA6nYampibo7e1VkcLhsDqT0PgqLyHgNgG/GfB+68ft+VGv+cWA9+bI6zbudMczqVLjUkeBG4+rp9ZRTudXA556I5mq486Pd7syarf7XzekIJ2tvNN44pgQREJBdbb7pz7QVHFIsfnB7YfbF5afGw+rl3rDW7fO7IMal2sY2uV0wfE71Y72ws72dujtbIP+3evtXg4gEAgqg/3dXE7taH9//G3176Knoi+q2OV20FE5mQVi4+6Uzqm41H7czu+VOrnridqXbp3u8aSuI6qu9IKA9U+NS9Vx8+vmyY3H1WM8ufG4et35qfHqtc7y876hcE773qFd7UNntnf17bL9mRwKhorm+pt7Nqid7R8PrYTRoay2o3ZsFykBhIAQEAJCQAgIASHgcwJiwPt8gKW9+ibgN8Pab/3U9+x0r3sx4N1jbyezbuNOdzyzN2pcKgtuPK6eWkc5nRjw+h5BP5jJFx8xv3lnuuLQBAMAC1vjsKA1BjMmRYA67piOewOdO++x/Nx4WL1Uo0e3zuyDGpdrGFI5ZQb2KoO988XLIJVKwdbk0RBOroNgttvu0odoNAr7Eh+AdPw4OGnu/rPaIRBk76CjcnLbuKn3/Nh6K51UVL1uHXc96c5Pjad7PlHXEVXHHU9qXKqOm183T248rp46T6g6t/P7rc77/narQrqk7271tdyRM9T5bOjS2TS8f+BZ2JGJwJr0R9SO9mRmC+TyOdufyWNDGfXI+J7wJdAQmQIXLTpGndfO/XmE2o/tgiWAEBACQkAICAEhIATqhIAY8HUy0NJmfRLwm2Htt37qc1a637UY8O6PgZUKdBt3uuOZPVHjUhlw43H11DrK6cSAt2/Av7E9rYz3lzpSkEHuwR4xIQwLWuPqfPd4ZP/RRtRxx3TcG+jceY/l58bD6qXeSNat497w5hqGI3EydrAbO9kNw93Y2d7b1Qap7s12lziEwg2Fx8aPnwN/27dF7Wz/aOwV9bQvu4YEl5Opx8bdKZ1Tcan9uJ3fK3Vy1xO1L9063ePp1HWMWqfb+al1OqVzKi513rmd32912pnP2XwS3n9c59BZ7e+or5s7X4NsLmv7M7kh2jS0q32q+vrCO09DPBKHK+FJFdvu5zK1b9uNSAAhIASEgBAQAkJACNQJATHg62Sgpc36JOA3w9pv/dTnrHS/azHg3R8DKxXoNu50xzN7osalMuDG4+qpdZTTiQFvzYD/yPzE0G73FGzfU/mGbDgUgPfPKOx2nzp+5COOqOOO6bg30LnzHsvPjYfVS72RrFtn9kGNyzEMjTPZC4+Ob4NX172sdrTHB9arM9ztvmKxGCQSCdiS+L/qzPYPvX8BNIydUQxL7Yeq43Jy22Cq9/zYeiudf1S9bh1nPRk1685Pjad7PlHXHVXHHU9qXKqOm183T2486o5pbly35lO910mdp//xl39RZ7XPSLfDjnQENmemQyqz0+7HsXq/8cj4Y8O74dBIGt4J/0DtbP/06dOGxabWqVunpUEJIgSEgBAQAkJACAiBOiAgBnwdDLK0WL8E/GZY+62f+p2Z7nYuBry7/K1m123c6Y5n9kWNS+XAjcfVU+sopxMDnmfA3/bkPujsycLuXnwX1HGHR2EgDeps93JnZ3PnHTY/uDf6defnxsPq1X3DmRrP7IOqH9EwzKfhozM3q53sfZ3tynA3drgP9m2zu2whEh9X2NXeUtjZ3jT0te/Fv1Oxq72DjsrJbBwbd6d0TsWl9uN2fq/UKQb8Mi3ruPRCg40/dR1Tddz8bq8Pbl8YT24/XL3u/NR4XqmzdDwfyj6qHhk/c8quws72oTPbM7mM7c/ksQ3jC7vax0yDycbX0dPgD+v+S8W9IqdnPVPnJ1Vnu2kJIASEgBAQAkJACAiBOiEgBnydDLS0WZ8E/GZY+62f+pyV7nctBrz7Y2ClAsw4NGO6pePmpzKg9uNUfqxOcz29npqppJcubsTeor6P9cW9kYvFKy0K01PzU3Q79mZhdUcKXuoYgD19lZ8xb5jtxk534xHzh4wKoZy4466rby5P3XWa8TD+1BvJunVmfdS4q59/DHJ9m2Ds3pvUWe07k4dBJLmOtJYwkWGyx/JbIR6PQ1vip2pn+yVnHjvi26rNk8uJOu5O6ZyKi3EvHSyq3i2d25zEgNdj2HHnHfV6R9Vx87s977h96V6fbvdP7Ud3ndQnD1DHZzAzoAz2/15zi9rZPjb9LuxMR6A3F8I+btHvBwNBmBJJqrPa3wt/Ue1ov+LUGdAYbT7ovdR63dKhzYpACAgBISAEhIAQEAJCQBEQA14mghDwMQG/GdZ+68fHU6+mWxMDvqaHp2xxmHFovtEtHTc/dRSo/TiVH6vTXE8b+gsGPLZTm1on90aubk7U/OV0uTwUz3XfuC2NYYR5RxRM91lTosO01L506ah9lzakKz91fpg6rF63b0yX5n8s97gy1hdP3qR2tKs/nW2QTu1G5wgmiDZOgqZhu9pnq93tgWBE2yO2dfM0e6LGpY67Uzqn4mLzuHTsqXq3dG5zEgNeDHhjDpZ7kodT89Pt65hTfem+juiuk8p9JF0ysx3mH/1ecTe7Ybzv6rH/lBmjx8NGTVE72tXO9tHT4JlND0M0HEV3tHM/F+30P9LP7dR42M8k8n0hIASEgBAQAkJACAiBAgEx4GUmCAEfE/CKYd275kI1Ck3zH6o4Gl7px8dTyhetiQHv7DAuXZNUCZbMT2hN5JbBR81rNsvVY5C48bh6LD/2fTHghz+C/pQZMXipI6XM91Q6XxHflJZwcbd7Uzw4opY6nrp01BvtpcXqys9dR1i91BvJunVGH/17NsLvV34L4sldcEz/q5BMJmFgYABbUuj3g6EYxGMhdVb75sTX1Y72fzh9IUQbDi37XoyT+UZM5wQnIzc1LrVOp3ROxcW4lw4sVe+Wzm1OYsCLAW/MQTHgn1VLsdwvRmLXB+p1mapz6jpGyd+T2gu3P3+d2tE+ZfANtaN9a6YJcvlB9DMXE4RDEXVW+7zwNpgYTsPrkduhITwFPnHa6GFvpdR54Buoerd0GBf5vhAQAkJACAgBISAEhECBgBjwMhOEgI8JeMWwptZJ1fl4SKU1DQTEgNcAsUIIqhHHrYIa1y2d2Q81P7V/bjyunlpHOZ0Y8POhPzsK7ut5RJ3t3jdQ+RHzwaBxpnsYLlvc+P/ZexMwuao67/9XW1dVL0l3OjvpJKTDEpKwJSEqi6LCKIiCgq+oOCLyOvKKMzj611H0D85/cEZnkBlc5gUcWXSUXQiO7LIjJGFLOpCQBLJvnaSTXqqqby3/55zqW+mudNX5nq5z+/St+tXz5GmS/t7f8jnn3tvcb597aM6UiBI/Op6mdKoH8qUKNpVf9zxS1TsaD6aD6U766FEb5f7s7op28TXj9CnHVyWIjZ9T2J+9oXWBXOFeP+E4eEW7G1/FCdWZ5unmReOidXql8youOj628/ulTjbg2YAX5wob8LVnwKdzAbo7fSv1OVto1pSd+b3aD2ymA4nK3zITDESpIdJGC2ccObCqfaZc4X7bin+Tl2ZTe7Xr3hfR+6dpnernF/4+E2ACTIAJMAEmwASYQJ4AG/A8E5hAFRPwi2GN1onqqnhIuTUDBNiANwCxTAjUiNOtAo1rS+f2g+ZH+9eNp6tH6yilq2UD/s2t/fTCXx6g17vPVGI8alpEvmJ+/Y4MBQLmXtWvO+9U80PXYDOdXzeeql6jD5xzWbrl8a/KFe2L+l6UK9r3J8dRqH+rcvxVgkC4kYL1c2lCNL9X+yvxX1E6Pp8u/sD0YQ9V9V18EKpX6YzyHFQkGtc9RFWnVzqv4qL92M7vlzrZgGcDXpwrbMAPb8Cb3jNd9/qNXsdUcff07JDm+v1v/FqubI85e2h3Wv2Ljar7sfj+lKYjqC/dQ7FIjP4q3EFTwg69GH5SHlr8RgFVnW4+VKerR+Oa1iEcWcMEmAATYAJMgAkwASbABjzPASZQ1QT8YlijdaK6qh5Ubq5iAmzAV4ywbACVwTfS7GhcWzq3LzQ/ykE3nq4eraOUrtYMeLHKfcWGlHzF/J6DmbL4xtcHpem+pD1G01pCUqs7PqjelE7XYNOd96bqdPOq6h3pA+f/6f8dRZIdtGTq23KP9vzK9tWUy5Ufc+R8SseOpekzTyCxol3s0d7YupA61u+Xhx7V97/lV1PGEcoJ1Y2Up6ofNC5ap1c6r+Kq5nHxvEL1tnS2ObEBzwa8yesoeh7Zvo6h5x1ap2md7nXMzX9h+k+004nQ4+lvyZXtDfXb5Z7tyXR+y6tKPpHgeGqfNDu/or15ZmG/9kioDt4axStOpuOajlcJdz6WCTABJsAEmAATYAK1RIBXwNfSaHOvNUfAL4Y1Wieqq7mB5oa1CLABr4VLW4wabLqB0bi2dG4/aH60f914unq0jlK6WjHg580IS9O9Y4t6v9DjZ9VJ0/2EWXWHYdMdH1RvSocaDcWNqfIffP498pBl2Sfk11J70uqeR6p6VQ+cs+k++er4ZS/9f3Jl++y+N+XK9nQ6XempIfdk3xeup2R8Mi2K7ZR7tj8Zf55ygehh/XtlGLpNqDihOhVPNw6qG6neVD9o38WToVbzo33rckXjojqvzic0P6ozzQk971Cd7rxH46I63fymeerG0+0LnSeoDq0XrdO0TnW9v/i0mFzRLsx18er4F999XK5sdzJOxfdjsU97OBSWe7WfFnqHpkQceiN8F9WFmkv+PGK6fzSeipPXK/B166x4cDgAE2ACTIAJMAEmwASqnAAb8FU+wNxebRPwi2GN1onqanvUuXsVATbgVYQq+77KiBtpdDSuLZ3bF5of5aAbT1eP1lFKV80G/PbUXLqv+//S3u4MOZlcWVTxuoDc2/3LH2qiloZgSa3u+KB6UzrdB/3ovNeNi/ajijv4QXIqlaJnE9+jcGINtTe+JVe09+1/q9JTgHKBMDVNOn5gr/YF1NC6UK5sjzZMh1fQeWUYooYMqkMfzKM6XaMBrdMrnVdxVfO4eJKiels625y8Op9M8zTNCT3vUJ3uvEPjojrd/KZ56sbT7cvWfELrNK0bfL130v30vv7naFc6Qiudj1Jfeotc3W7iEwtPofpwGy1tn1NY0T513Az4fqx7X/KSk6jF1N7yXtVpYsw4BhNgAkyACTABJsAEqpkAG/DVPLrcW80T8IthjdaJ6mp+4BlAWQJswHs7QVDjTLcKNK4tndsPmh/tXzeerl5Vx7KV+Vd8nrcoPqy02gz4/nROrnT/yysv0abk/LJ4ggGiE5sepROanqQ18X+XWlMru3tWfkrGe6DvdqNxVfMDNQSKwZiOq4rn5h+u3nRyH/UMvDL+pY7/olhiDzUltlMmU/nr45268ZSsn0xHxbrlXu0vx+8kJz6/4hV0XhmG5TgNN7lV4+/VA3w0rul+dOPp6lU8dePp6k3nR+PZrtOr8wntH9WZ5oSeR6iu+Bqh6guNi+p085vmqRtPty9TPN060fyjqevr75Wr2fN/Nsuv7+5dS5ls5ffjxug4abB39u2QK9vPD62kqRGHHgk8PezPTWjftnnazq/LSfX/Efx9JsAEmAATYAJMgAnUOgE24DVmwOrVq+nBBx+kjRs30ne/+12aM2fOYUc///zzdPvtt9P69evl94LBIJ177rl0+eWXU0NDg0Y2ljKBygn4xbBG60R1lZPjCNVMgA14b0cXNc50q0Dj2tK5/aD50f514+nqVXWo4lWLAf/2Dkca78s3JCmTLU/lyMlh+Yr5xe1R6v/LYilW7XGtOz9UD+aLK1SNE5pfN69XcdF+dj16HCWTSXoj8SmKJDqoOfcmJQ++q5rWyu/ngo3SWJ89R+zVnl/RLr7+35U3yGNVK9LcBOiDbK8MQ7cOdFxVOrQfVKfLyXQ/uvF09SqeuvF09abzo/Fs1+nV+YT2j+pMc0LPO1RXfKFU9YXGRXW6+U3z1I2n25cpnrrXUbROXd3ZqUflivbnnEupN72VgqGttLd3t/J+qxKIdwpNjfSTE/mgXNn+sROPksZ7c32rPFS3TtP372rLj/ajGjf+PhNgAkyACTABJsAEmECeABvwwEwQ+0B+73vfoxUrVhTU1113HS1durTw91wuRz/60Y/oiSfye1sWf0KhEP3yl7+k9vZ2ICNLmIAZAn4xrNE6UZ0ZehylWgmwAe/tyKLGmW4VaFxbOrcfND/av248Xb2qDlU8PxvwYrV728SQNN137C+/GqshGqQl7VFpus+cGC5gUz1AL+ar4unqvYqryq+bF533aNxSK//7e3fIvdp75cr2/Ffx91y28r1h61uOoZ0UlHu1vye2Re7V/mj0JdnaSPdadbmgD7K9Mgx155NqnNB+UJ0uJ9P96MbT1at46sbT1ZvOj8azXadX5xPaP6ozzQk971Bd8f1L1RcaF9Xp5jfNUzce2tdvX7lRhj6v91b5tdQv8KHxdK+jaNxSunMWJYasan9j20tyr/Ycld+qR/Xzpvh+a8MUmj5+Jk1vnkWrd74sV7ZfHso/X6uUE9r3aPMs9eYktF5bOmQ8WcMEmAATYAJMgAkwASbABrxyDgjz/Utf+hJt27ZtiLbYgF+2bBndcEN+VUypjzDhf/Ob39DkyZOVeVnABEwQ8IthjdaJ6kyw4xjVS4ANeG/HVmXwjTQ7GteWzu0LzY9y0I2nq1fVoYrnRwP+jU39dN/LvbSvR/0K1Ob6EE1sCtHXzxk3LCqVIVF8kIqnq/cqriq/bl503qNxDzxzMiUSCXox8bcUSayhtthb0mzv792pmqrK74fDYeqNv0+ubF+08OTCqvZQpN76CjqvDEPd+aQaJ9MP+t360Lim+9GNp6tX8dSNp6s3nR+NZ7tOr84ntH9UZ5oTeh6huuKLqqovNC6q081vmqduPLQv0zrd6yia/z+eu1oa6yf1L6edToTWpJdQr7OV0tlu5f1WJQgFQzQz3EdTIg7tDl9J9ZE2+uIZx1A8cuiNkWidpnVe8UTrtJ1ft07VWPP3mQATYAJMgAkwASZQ6wR4BbxiBohV6/fcc89hqh/+8Id06qmnyn/v6emhz3zmM/KBoepz+umn0zXXXKOS8feZgBECfjGs0TpRnRF4HKRqCXhlwLsrNxsX3Vu17JDGVAYfEmM4DRrXls6tGc2PctCNp6tX1aGK5xcDfmdXRq50F6+Z7+ot/455YbgfH7mNTmh6gl6I/F4iKrVCSWVIFPNV8XT1XsVV5dfNi8774eImD76TX9U+eGX7vjWqKan+fiBIjQOvjX+9Zwel4pPp3OgqqqurG7Mr6LwyDHXnk2r80QfzqM6tT1evqtN038WTrlbzo317xR/N79X5hOZHdaY5oecRqtOd92hcVKeb3zRP3XhoX6Z1utfR4fL3pbfRorm7aXtXfp928WdPT+W/+BagAE1vnilfGe/+eWz9PRQJ1Sm3cjHNCY1ngudwPzf6Jb9uneofyljBBJgAE2ACTIAJMIHaJsAGfJnxH85YF6vYL7vsMvrwhz9Mra35faeKV78Lzbe//W06/vjj5fd++9vfFrKI7/3ud78rHFvb04+795qAXwxrtE5U5zVXju9vAl4Z8Dw/8/NCZfCNdPagcW3p3L7Q/CgH3Xi6elUdqnhj2YDP5oiWr8+b7ut2qF9VvmhO/hXz82fUEWqgoDrd+eFVXNV46uZF+kr3H6DdT5xCiUSS3kr+FYUTHdTgrKF0qks1/ZTfF6Z6LBaj7fHL5Mr2s963WK5sDwTErrHm94bVfTCN6r0yDF2A6LiqdGg/qM6tT1evqtN038UTsVbzo317xR/N79X5hOZHdaY5oecRqtOd92hcVKeb3zRP3XhoX6Z1OtfRA4l99J8v/KNc2T7DWS9Xtu9I11M2l1beb1WC5lBGrmjvCV8kV7RfeEp+r/bgwP1Yp04/3b9tjudY4KSaF/x9JsAEmAATYAJMgAnUOgE24MvMgPvvv59+9rOfFRTjxo2jX//619Tc3Fz4N7H3+xVXXEHr1q0r/Nu///u/04IFCwp/v+WWW6Tp7n6uvvpqOvPMM2t97nH/o0DAL4YgWieqGwW0nMLHBKrdgF+2Mv82lvMWxa2MksrgG2lRaFxbOrcvND/KQTeerl5VhyreWDTg39ntSNNd/Ek55fckbWsNF/Z2b4zlTVvxQQ0UVKc7P7yKqxpP3bzFfV0wfzP1DNqnvbdzNSUObFBNM+X3g+F6apy4kBpaFxReHS/+nljxEXnsaO0Niz5odxtC9V4ZhqbnM9oPqtPlZLof3Xi6evR8QnW28/ulTq/OJ7R/VGd6PNHzDtUVX5hVfaFxUZ1uftM8deOhfZnWDXcddXIBusf5L+pNb6GZk3cOrGrfTN3Jyn/xLRaJD1nR/tKWJ+Re7ZfSw2Xvx7rXe9Oc0Hi267SdX5eT8gc4FjABJsAEmAATYAJMoMYJsAFfZgLceeeddNNNNxUUwoyfN2/ekCP27t1Ln//856m/v1/+u1j1fv3111MgECjourq66OKLLy5ozj//fLryyitrfOpx+6NBwC+GNVonqhsNtpzDvwSq3YBXGWxej5xX+dG4tnQuVzQ/Og668XT1qjpU8caKAX/bUz3U2Z2hLOVoS2f5lVzRcIDGN+T3dv+bs5qGRaAyGtyDUJ3u/PAqrmo80bz9fbuod+/qwuvjN73zOkWSHRTIJlVTSvn9aDRKXfGzKR2fT+85aRE1TFxA9S3Hjmic0AfJpnVusWhcrwxD3XmqGn+0H1Sny8l0P7rxdPUqnrrxdPWm86PxbNfp1fmE9o/qTHNCzztUV3zRVfWFxkV1uvlN89SNh/ZlWrerexttP7CZHlh1KyWdJEWdvdSZDivvtYhAGOvHhPfRf3qZxwAAIABJREFU1LBDmyPXUn24jS4788ghh6L96F7v0bimdbbrtJ0f5YnMH9YwASbABJgAE2ACTIAJELEBX2IWiJXtYp/3Z555RipmzZpFYiV7MHhodZT49xUrVsjXzbuf73znO3TWWWcNiSpiXXXVVbRq1Sr57xdccAF97Wtf4/nHBDwn4BfDGq0T1XkOlhP4mgAb8N4On8rgG2l2NK4tndsXmh/loBtPV6+qQxXPtgG/Zmu/XOm+cmNK1QodPS0iXzG/pD1Gv3++V+or3dtdZUgUF6Xi6eq9iqvKX5z3s6dGqXfvqvxe7XJl+2r5NdWzTclbJQjHWgp7tTcM7NmeXXsFie2aSq1oL46p4oQ+SDatc+tE43plGOrOp9HmqcvJdD+68XT1Kp668XT1pvOj8WzX6dX5hPaP6kxzQq83qM729VY3v2meuvFQriPV3ZddRn3OVpo3c1dhRfv2rk3Un1H//KO6H9eFWqh90uz8yvaBPdsf6LhVLir5QvaP8vBK3zSje70fKSe/1+k3Tqq5xd9nAkyACTABJsAEmECtE2ADvsQMKDbNxR6TYj/3cHjobxP/8pe/pHvuuUdGEQ8Mb731Vpo+ffqQqCLWN7/5TXrttdfkv7MBX+un3ej17xfDGq0T1Y0eYc7kRwJswHs7aiqDb6TZ0bi2dG5faH6Ug248Xb2qDlU8Gwa8WOnuvmK+82CmbAvN9UFaMjdKi+fEaFpLqKBV9YUaKKhOd354Fbdc38nuzbTn6Q9SIpGg9cnTKJLokH9MfOLxuNyrfVP8b+Ve7eeesZhi42YfFlq3b5XeLw/wvTIMXcAqTqjONE83LxoXrdMrnVdx0fGxnd8vdXp1PqH9ozrT44meR6iu+AKt6guNi+p085vmqRsP7UulS2cd2t61me5YcQMl00lq7d9Cu9IROpg59DPMSO/LdeEohYIh+cr408Ib5cr21yP3UCQ47rBfSFTVOdLrt+m4puPp9lVt+dF+RjoH+TgmwASYABNgAkyACdQaATbgS4y4MM2/973v0UsvvSQVs2fPpptvvnnICnih+eu//mvati2/CkjsDS9eW19s0hfvE88GfK2dZvb69YthjdaJ6uwR58x+IMAG/NBRMr1nvMrYHOkcQePa0rl9oflRDrrxdPWqOlTxRtOAF6vchfEuVr2rPifMqqPF7TESX4f7qPpSGQ1uTFSnOz9Mx+1Z+SlZwgN9t1Mg20sfO3rDwF7t+RXtvZ2ryEnuVWFVfr+uYdrAXu0Lh+zV3v38e+SxqpXtun2r9OiDZNM6FxQa1yvDUHeejjZPXU6m+9GNp6tX8dSNp6s3nR+NZ7tOr84ntH9UZ5oTer1BdcUXfFVfaFxUp5vfFk/d69jg/vemw/RQ+sdyZfvE5h1yZfvOg1uU91pEEA9Po/pIG72nfU5hz/bJTdMJ5W9aVwmncj8/VFudfuOEzEXWMAEmwASYABNgAkyglgmwAV9m9AfvAS9Wt//+97+nCRMmFI7YvHkzXXrppYW/f+hDH6Lvfve7h0XcvXu33Cc+k8mv0mIDvpZPudHt3S+GNVonqhtdypzNbwTYgB86YiojUnd8Tcdz86Nxbel060S5ov3Yyu+1Af/71FNyb/eeZFb+KfeJ1wXpwwvjtKQ9Ss0NQ7cMKj5OxVVlNLjxUJ3u+JiK27d/nTTY971ypVzZ3pmYSOHUenT6ldQFQ1ESr42vy7xDYnX7a/FfUDo2nz7zwTnDHoP2g+pQ/qYfzKPx3PpQvVeGIcoJ1aH9oDpdTmidXum8imt63td6nV6dT+g4oTrT44Sed6iu+GKu6guNi+p089viiVzHelPdA6+N30SPrr2XUk6Ssk4PpXLlf1ZBbtZNsWZpsO/p3SZXtn8yvJKmhB16OPC0PLx4qx2Uv2kdwmlwv6bzo/Fs12k7vy4nZI6yhgkwASbABJgAE2ACtUyADfgyo3///ffTz372s4LitNNOo2uuuUbuhSVWtf/DP/wDLV++vPD973//+/SBD3zgsIjXX389/fGP+b2zxEfsLX/qqafW8rzj3keJgF8Ma7ROVDdKeDmNTwmwAT904FRGpO4wo/F0V96jcW3pXE5ofpSrbjxdfak6Bq+YFppSe6V7YcCnnBw9+8g19Fr3B2lzcn5ZVKEgyZXuB/tyNC4eLFlncRAVJ5XR4MZDdbrzQzfu7/68Wb4u/r3T36aevavlinZhvGec/F73lXxi444cuqp94kJqmHCcDInWaVqH8kcfJJvWufWhcb0yDFFOqA7tB9XpckLr9ErnVVz0/LCd3y91mj6ffvvKjRL9eb23yq+j/SYPdNzR8w7VFd83VOOPxkV1utcHNK5p3eA6c5Sjs1OP0c50HT3vfIH60luJgltpf19nJbdheWwwEKH68AxaMOPIwop2YbyPj7fI75vuy3Q8P46nqPkL2fxzvEr3lkd5+o1TxRObAzABJsAEmAATYAJMoMoJsAFfZoC7urro4osvpv7+Q686bWtrowsvvJD+9Kc/0VtvvVU4OhKJ0F133UXjxo0r/Fs6nSaxR/wf/vCHsroqn2PcnkUCfjGs0TpRnUXknNoHBNiAHzpIKiNSd0jReKjOzY/qbel060S5ov2Yzq960O7mM2nAr9vh0IoN4jXzScqUX+xOcyZHaHF7VK52j0YCZJoT2j+q0x2fknFzuYFXx+cNdmG0C8M91b0ZnVIldeG68RSry1A8HqO3Y9+Te7Vf8MElFI42lzwG7d+0zi1IFRd94G1a59aHxjVtGBYPmIqTLZ66nNA6vdJ5FRcdH9v5/VKn6fMJPY91x0dXr+KP1onqdK8jaFxUp3t9QOOa0u3t3V1Y1b79wGZatf1lubLdxGdS4zRKZvrkivazQ2toSsShl8JPyNClfiHSVF9ecfcqrum+bddpOz/K08Q85xhMgAkwASbABJgAE6gFAmzAK0ZZGOj33HOPci4Mfq28WB3/05/+dMiqdzfAJz7xCfr617+ujMcCJmCCgF8Ma7ROVGeCHceoXgJswA8dW13jUjUz0Hiozs2H6m3pdOtUcRxpPLR/VX7Vg373+EoN+HMXxfOm+/ok7ejKb9VT6tMYCxZM97bW8BCZbt8qPdo/qtMdTxHXcRx6KvFDCic66OimtQXDPZcrz0k1tuL79RPmUWProX3aGyYuoPj4dnhFu5sD7d+0Ds2PPkg2rXPrQ+OaNgyL54Ap/mg/qE6XEzruXum8iouOj+38fqnT9PmkO59tcULrRHW61xE0LqrTvT6gcXV1F6X/RLvSEXrM+Tb1pbdQY/12abz39Vf+hpn6YJYikQVyZfuZ8+bS9OZZNH38TIqG4/CK9rHCSbVSnOv8gURQbZyQnzlZwwSYABNgAkyACTCBWibABrxi9MUq9i996Uu0bdu2ksq6ujq677775B6Y4iMM+KuuuopWrVo15Bihu/fee6m+vr6W5xz3PooE/GJYo3WiulFEzKl8SIAN+KGDpjIidYcYjYfq3Pyo3pZOt06UK9qP6fyogTBSA/7Ghw/S3u4M7etRm8nN9SH6xJJ6WjQnWhKbaU5o/6iu3Phk0wnqGXhlfP7V8aupe8fTJH4GrfRTVz9Z7tUeSa2SP6euiN9OTmw+ffb9rcOG1u0H1ZvWucWr4uoaLaoH42g8tz5Ub9owLB5cFSdbPHU5oXV6pfMqLjo+tvP7pU7T5xN6HuuOj65exR+tE9XpXkfQuKhO9/qAxi2nE8a6/NO1mZ5/51FKpZPkpA+9DXGk9+RgIETTm2fKV8e/u3+tXNn+udDzND6UqfjV5jY4DeaAcuc62YAf6fnDxzEBJsAEmAATYAJMwM8E2IAHRk88AL322mvphRdeOEwtXj1/00030cyZMwvfEwb8N7/5TXrttdcK/xYKhejGG2+kY445BsjIEiZghoBfDGu0TlRnhh5HqVYCbMAPHVld41I1L9B4qM7Nh+pt6XTr/N3z+ZVTF5/aUBYp2o9u/mUrE/KQ8xblf3mw+KN60O/qdQx4scJ9xYYkLd+Qoq7e8u+YnxDZTic2PUF7my6nWCSg3NvdNCe0f1Tn8rrz8VVyr/ZFk8Ve7fnXyPftO7Slker8KvX9XCBM6fh8apt1AjW0LqAGsU9760KKNh4hD0HrRHVuHajetA7NjxoDpnVufWhc04bhSM9n1Tih/aA6XU7ouHul8yquirtX4+lVP17FRTmZPp905zNap2lOaJ2oTnfeoXFRne71AY0rdE7GodP6n6FdToRWOB+TK9sT6a2UNfCGmZZQmqZGHOoOf4bqI2100dKjpPHuVT9exdXhKWpQ/QIb18kG/Eh/xuXjmAATYAJMgAkwASbgZwJswGuM3urVq+npp5+mRCJB0WiUFi5cSGeccQYFg8EhUYQBf9lll9GmTZvkvy9dupT+/u//nlpbh19tpFECS5mAFgG/GNZonahOCxKLa44AG/BDh1zXuFRNGDQeqnPzoXpbOtt1ms6PGggqA17s5e6a7mKPd9VHrHIX+7rPeOe9UrqMnpFfS+15qts3qkf7L6VLp/YPWtW+WhrtYpV7pv+gCoHy+7GmmQWDXRjt4lXyf3hzTllOlfZTqijTcdF4bj0qvWkDAY3n1ofqTRuGxeOl4mSLpy4ntE6vdF7FRcfHdn6/1Gn6fELPY93x0dWr+KN1ojrd6wgaF9XpXh+Gi5vJJem04/aQ2KPdXd2+sfMtymQrf8NMfV2jfF28MNfFnxc3PyZXtl9KD5f9+QXtH9WZ4DTcz1loflTHdbIBr/wBlwVMgAkwASbABJgAE6hCAmzAezSou3fvph07dsiV8S0tLR5l4bBMoDwBvxjWaJ2ojucFEyhHgA34oXRUhnXPyk/JAxoX3QtNLFU8Nwiq09WjcU3rbNdpOr/qQb+br5QB/85uR650F39STq7s3BH7uQvTfXF7lMQ+7+KD5tftG9Wj+YUumUzSc4n/R65sn13/FonXyCcPvgudL+VE4hc8k/HF5MTn04kLTpIr2oXhHokd+oVO9/x8oO92GarULyro9CPioL/4YDouGs/lptKjxoBpnVsfGte0YVg8r1ScbPHU5YTW6ZXOq7jo+NjO75c6TZ9P6HmsOz66ehV/tE5Up3sdQeOiOt3rw7899W1KpRN0TP9q2ulEaGN6NiXTuyq+F4sAYkV7Ovx+aoi00UdPmEtHjJ9FExomD4mN9mVap8vJdH40HtfJBryRk5GDMAEmwASYABNgAkzAZwTYgPfZgHG5TECHgF8Ma7ROVKfDiLW1R4AN+KFjrjKidc87VTw3O6rT1aNxTets12k6v+pBv5tvsAGfzuRo1qSQNN237C2/uiwUDNDEphB99rQGOnJy5LALEZpft29UP1z+/t4dhZXsYp92YbT37HmFxJuPKv3UtxxdMNiF0U7v/kC+bUllhKOcTOvcfk3HReOh+VFjwLRO12gwbRgWz0eUq0pnmxM67l7pvIqr4u7VeHrVj1dxUU6mzyd03uv2ratX9Y/Wiep05x0aF9WVuo7em3mA+tJb6di2XYVV7WLP9nRW/ZYd1b26pX5iYUV7x+7lckX7l0NPkvjVQNX9GO3LtE73fmM6PxqP62QDXnX+8feZABNgAkyACTABJlCNBNiAr8ZR5Z6YwAABXePMFji0TlRnqw/O6w8CbMAPHSeVEa173qniudlRna4ejWtaZ7tO0/lVD/rdfOJ82tYdp1c7p9He7ozyInD0tIhc7f72jgwFApWv2NbtG9FnM/20+/ET5JZDHYmPUyTZQU2ZN0kY8JV+suFWuaK9vV3s1Z5f0S6+hiINQ0Kj/G3p3GLHen7UGDCt0zUaTBuGxfPU1DjZ5uSXeedVnV7FNTU/vJp3un2bPp/Qea9bp65eNU5onahOdzzRuKiuP5MiYaz/ZuW/U8pJ0gRnq1zZ3pMNVXorpmAgSG2RBE0JO7Qn8n/kyvYvnH4MNdQ1FWKjdepe79G4qM52fq4TM9arlVPFJyMHYAJMgAkwASbABJhAlRNgA77KB5jbq20CusaZLVponajOVh+c1x8E2IAfOk4qI1r3vFPFc7OjOl09Gte0znadpvOrHvR3dmdo+foUPbfmIHX3h8ue/M0NwYFXzMdoWnP+wbmKvyp/cUJVvFL6T52wO7+SfWBFu9irvXdvh4GLWUCa640DBnt+r/YFdM9r+dfHq/a0R/u3pXMBjfX86ANv0zpdQ8S0YVg8gU2Nk21Ofpl3XtXpVVxT88Oreafbt+nzCZ33unXq6lXjhNaJ6nTHE407nC6R3kGLjxJ7tW+i7V2b5J7tu7q3GbgXE00b10bTm8U+7fn92h9ffz/VhevoC9k/yvilVraj/ehe79G4qM52fq6TDXgjJyoHYQJMgAkwASbABJhAlRKoWQO+r6+PnnzySRL7awbEEqxR+jiOQ2eccQY1NzePUkZOU8sEdI0zW6zQOlGdrT44rz8IsAE/dJxUxqXueaeK52ZHdbp6NK5pne06Tecv9aB/5cb8vu5rtvYrT/gTZtXRkvYYHT+r7jCtir/KaCgOqIqX7j8ojXZpsHeuoo0bX5d7tgczXco+VIJIJELd8Q9QOj6flpx4cmFleyBw+Co9VZ1uLrR/WzrbdaL5UWPAtM6tD41r2jAsnrOm5gnaD6rT5YSOu1c6r+Ki42M7v1/qNH0+6c5nW5zQOlGd7vmJxO1OHqBfvHCtXNHe1v827UpHaJvTRNlcSnWrVX4/HIrIV8afHN4uV7avi/yCGsJt9Pkzxg85FqlTHIDqvODkp/x+4eSXOm3PJ11OyhOTBUyACTABJsAEmAATqHECNWvAd3R00Ne//nUrw//DH/6QTj31VCu5OWltEdA1zmzRQetEdbb64Lz+IMAG/NBxUhmCuuedKp6bHdXp6tG4pnW26zSdf7CB0JvK0sRxQbniXfx3uc+0lpA03Re3R6m5XuyaOvxHxV/XwBgcr2/fW4P2as8b7okDGyq+QAXDcWmu51e1L5Ar3HPrv0HhcFi5N6zu+KD929K5/Yz1/OiDZNM6lw8a17RhWDzZTY0T2g+q0+Xkl3nnVZ1exTU1P7yad7p9mz6fdOczylO3L1VctE5Up3t+Do6byQXorvSt1OdsoVlTdsoV7WJ1+4HEvsrvxYEo1Udm0PEz5hRWtYuV7bet/DcZ29TK9tHgJOr1+wp8v3DyS52VnHcm5pMup4pPaA7ABJgAE2ACTIAJMIEqJ1CzBvzatWvpiiuusDK81113HS1dutRKbk5aWwR0jTNbdNA6UZ2tPjivPwiwAT90nFAjdNzpK6EBVsVzg6A6XT0a17TOdp2m8+95+jR6vftD9Ofuv6XuZHnTPRjIUWtTmCY2hemrZx/aP7XchFHxVxkNInZ/3+7CivY3Ol6lcLKDYqk1lE0noLlaThSNRikej9OW2N+QEz+OPnLaEqqfcOxhhyB1Dj5I1berRePa0tmuE82PPkg2rXPrQ+OaNgyLJ6qpeYL2g+p0OaHj7pXOq7jo+NjO75c6TZ9PuvPZFie0TlSHnp97eoTBvonuf+PXcmV7zNlDu9ORiu/DIsCUpiOoL91DsUiMzg530NSwQy+Gn5Sxi7dyQfsyrUM5eaXzKm61cUL7sc3Tdn5dTkZOdA7CBJgAE2ACTIAJMIEqJlCzBjyvgK/iWc2tFQj4xbBG60R1PAWYQDkCbMAPpaMyBHXPO1U8Nzuq09WjcU3rbNdpKv+6HY58xfzyt3spS4e/Qn3w7JkzOUKTI7uovaWH1iePGfaBeKlzUcV/iIGRy9An5m0c2Ks9v6K9d+9qSvVsrfhiF4625Pdqb11IDRMXFFa49750poxdamWam1jXaFH1rRsXzW9aZ7tOND/6INm0TvcBumnDsPjEMDX+tjmh4+6Vzqu46PjYzu+XOk2fT+i81x0fXb2KP1onqiu+jl2Y/hPtdCL0ePpbcmV7Q/12abwnncp/6S0SHE9zJs0+tKJ9YM/2ulAUfhU82pdpne71vtryo/3Y5uSXOv3GqeIfxDkAE2ACTIAJMAEmwASqnEDNGvD79u2jm2++Wa5uKvcR+3rec889QyQzZ86kk046STk1nn32WRJ53E8oFKIf/OAHdNxxx9GECROUx7OACVRKQNc4qzTfSI9H60R1I62Dj6sNAmzADx1nlSGoe96p4rnZUZ2uHo1rWme7zkryd/Vm86b7hiTt7MqUvRA0xoK0pD0qXzHf1hom93x6qy+/Orx4RVqpYKX4p7o3U8/eVbRvxVcokUjQrsR0uVc7Ua7iC1RD63yKBg9QvH48vRH+f8mJz6fPfOi4YeOqjA73IFSnOz5oXFs63f5N14nmRx+4m9a59aFxTRuGxZPaFH+0H1Snywkdd690XsVFx8d2fr/Uafp80p3Ppjmh+U3psrmsNNa3d22Sr45/8d3H5Mp2J+NUfB8OByNy2xaxV/upoXdoasShN8J3UV2oueTPD6b60r3eoHm9iuuX/FznD+QUMLX1ge35pDueFV8UOAATYAJMgAkwASbABKqcQM0a8Oi4vvjii3T11VcX5J/85Cflq+sDgYAyRC6XI/G6+SefzL8mTXz++Z//mZYsWaI8lgVMwAQBXePMRM6RxEDrRHUjqYGPqR0CbMAPHWuVEa173qniudlRna4ejWtaZ7vOkeTf15OheJTojU39ygvA/Bl10nRfNCc6RDtSA/6/n94tjfXTZqyXhru7qt1JdCprUQnqGqbJPdrze7WLle35r8FQHaHGiGmd7viYzm86ntuP6bhoPDQ/+iDZtM6tD41r2jAsPkdQriod2g+q0+WEjrtXOq/iqrh7NZ5e9eNVXJST6fNJdz6jdaKc0Pwj0e3PhGmZ82/Um95Ck1t2FEx3E7/0FgtPofpwGy2dM4emD6xonzquDV7Rrnt9GEn/Ioff92BnTtVlgPttPFU/k/P3mQATYAJMgAkwASZQ6wTYgC8zA3p6eugzn/mMXIElPqeccoo01BHz3Q0rTHhh2K9bt07+U11dHd19993U2NhY63OP+x8FArrG2SiUNGwKtE5UZ6sPzusPAmzADx0nlRGte96p4rnZUZ2uHo1rWme7TjT/jv0ZudL9mTeT1J8uv6q8NbKd4k0z5f7ul31w+J9bEAM+0bWOejpXF/Zr7927ivr2538uquQjDHXXYF978GhyYgvo4x9YTMKAL/VBjRHjuuffI0taln1CflW9KcB4/mcX5fPTM2Xzo3ldvqjetA7N7xdDxrRhWDz/TfE3zdOtE42LjrtXOq/iouNjK/9vX7lRpj6v91boOmKrTjev6fPJq/mJckLzl9MlnN6Cuf7I2rvlivac002JbLCS27A8tjE6jqaNn0mdfTvlXu3nh16hKZF+ejTw9LD3G7Qf3esDGte0znadtvOjPLlO7BcF/Map4gsIB2ACTIAJMAEmwASYQJUTYAO+zAA/88wzdO2110pFMBikW265hWbNmqU9JdauXStNePcjTPylS5dqx+EDmIAuAV3jTDe+KT1aJ6ozVRfHqU4CbMAPHVeVEa173qniudlRna4ejWtaZ7vOcvkzWZKmu3jN/Ns71K+QFavc5ye/RUfXL1catoMN+GB6H330qA3SaO8Z2KddrGzPOD0VX0xi42YP2qt9YGV76/xCXHQ8UaPLls5tyFZ+NK/tOtH8qDFgWufWh8Y1bRgWn3DouKp0aD+oTpcTOu5e6byKq+Lu1Xii/eiOJxrXK53p80m3f9PjieZ3dWenHqVd6Qg953xJrmwPhrbS3t7dFd+HhVUvXhnvhM+k+kgbnXviXJo+fha11E+UsXXrVL2yW/f6YDo/Gs92nbbz+4WTX+r023hWfGHhAEyACTABJsAEmAATqHICbMCXGeBf/epX9N///d9SMW3aNLrttttI7OOu+0kmk3TRRRdRX1+fPPSSSy6hL37xi7phWM8EtAnoGmfaCQwdgNaJ6gyVxWGqlAAb8EMHVmVc6p53qnhudlSnq0fjmtbZrnO4/Bt3O7R8fYpWbEhRSrHafebEsHzFvNjfvSEaVLyqPUe9navlq+M3rH6Msn3rKdWziUL9Wyq+aoTqxslXx0f611I8HqdX47fIvdov/sARw8buWfkp+e8P9N0uv/LK8oZhOaGGEKpzk6B60zo0P/rA3bTOrQ+Na9owLJ4Epvij/aA6XU7ouHul8youOj628uuOp6063bymzyfd/tHxRN8sUCr/OYsS+b3aD2yWX9/Y9lJ+ZTuVf7sNcqNubZgszXXxZ/Wul+We7ZeH8m9wqfSV7bo8Ub0tne51zHSdtvOj/XCdvAIeufawhgkwASbABJgAE2AC1UaADfgSIypeHX/VVVfRqlWrpGL27Nl08803y5Xwuh/xCvtPf/rTBQP+ggsuoK997Wu6YVjPBLQJ6Bpn2gkMHYDWieoMlcVhqpQAG/BDB1ZlROued6p4bnZUp6tH45rW2a7TzX/bUz3U2Z2hbC5HW/amy57FoSDRe4+OSdP9yMmRIVp33P/H+b3cq/2UqW9Tz97VA3u1r6Jctnxs5PKRjh1N09pOGLJXe3x8uzwUNTBQnVsPqrel4zqxV+WjnFBjwLTOrQ+Na9owLD7/TM1ntB9Up8sJHXevdF7FRcfHVn7d8bRVp5vX9Pmk2z86nmjc/3juammsn9S/nHY5EepIn0K9zhZKZ7uRW21ZTTyYpUh4nlzR/oFj2/Ome/MsikcO/TIXWqdpne71wXR+NJ7tOm3n9wsnv9Tpt/Gs+CLEAZgAE2ACTIAJMAEmUOUE2IAvMcDCgBcm+VtvvSUVYu/2++67T67G0v2wAa9LjPWmCOgaZ6by6sZB60R1uvlZX1sEih/MPl3/nARw3iL96/tgcmNlfqLGslu7Su/2hXJSxUPzFs9K03FNx9Pty3T+jq39cqX7yo0p5Ql99PQIpdMBmtgUos+fkX/Ink0nB706fhUdWP8rEj+/pNOVG+2R+OS8yS7+tC6QXx96aw7lgvGSK9ZRAwPVuVBQvS0d18lCEgymAAAgAElEQVQGvJgDpVaY6s4PXb1q3qMGBqpz69PVq+o03XfxRdVUfnQFtFf5UU6644PG9Upny4DXHc/huCbS2+jkuXvyK9u78qvb9/TsUN7XEYG7on3zgXVyRfvFoRepJZRWXm/Q8Tet070+mM6PxrNdp+38fuHklzr9Np7ItYc1TIAJMAEmwASYABOoZQJswJcZfbHn++9+97uC4kc/+hGdcsop2vPliSeeILHvu/s5//zz6corr9SOwwcwAV0CY8UQVNWN1onqVPn4+7VNQPfBLEprrMxP1Nh1+1LpUaMBjaer09Wr+vEqnldxy/Wz52BGmu5ib3ex6r3cp6UhOPCK+RiND7xL//PMCookO6i9Ya003vv2vYlO9dK6QKiwmv2Q4b6Qoo2Hvz5eNU7ovEN1btGo3paO62QDXswBNuCfkadCqS0lquX81DWEbF0f/FKny0f35zzVfEL7R3WizgOJffSfL/yjXNk+w1lPO50I7Ug3UDbnVHwvHh/K0NSwQz2RC+XK9gtPOVqubA8G8m/y06lTR4/GRXUuCFRvS2e7Ttv5Ue5cJ7+CvuKLGwdgAkyACTABJsAEmIAPCbABX2bQli1bRjfccENBEYlE6I477qBJkybBQ719+3a67LLLqL+/v3DMd77zHTrrrLPgGCxkAiMlMFYMQVX9aJ2oTpWPv1/dBNw9oRsX3Ttso7oPZlFaY2V+qozN4n5UetWDad14rl6V1+u4aH5Up9sXGnc4nVjlLkz3NVsP/WxRap4eN6Wbjml8g45IPyyNdrF3e7r/ADqtS+qiTTOpsXUBdacnU7ChnTYHz5J7tX/u9MaysdE929F5h+rcolC9LR3XyQa8mANswLMBX+5COtrXJ12DzfZ1TPfnPBVPtP/hdNlcP52+oFOuZt8xsF/7tgObqDvZVfF9OBaOy9fFTx8/UxrsL215Uq5sv5QelrEr3avdLbCS/kWM4l+kQePZzu+XOpkTZmzzeHrDqeILGQdgAkyACTABJsAEmECVE2ADvswA7969mz7/+c9TJnNoVVkoFKJvfOMbdPbZZ5fdD168wv6xxx6jf/3Xfz3seLGqvrW1tcqnFrc3FgiMFUNQxQKtE9Wp8vH3q5uAap7oPphFaanyonEq1aHGrptHpVc9mC6uVxUPzet1XL/Vefq86MBq9yT1pnJlp0kTbaV2+gNN676J4rnKXl2bCzaQEz+OZh15IjW2HnqNfCQ+Udbgnk9v9R0r/15qxapbMDqfTOts50f74TrZgBdzgA14NuDLXeTR64kpna5xZfs6pvtznooT2v/1T39brmg/tv8N2pmO0AannRLpyu7BLkthrB8T3kdTwg5tiVxD9eE2uuzMOUOmCVonqnODo3rTOtv50X5s12k7v184+aVOv41npf/fysczASbABJgAE2ACTKDaCbABrxjh66+/nv74xz8epgoGg3TOOefIV9JPmzaNkskkxWIxEqa9+J/+hx56aMiqdzfApz/9afrKV75S7fOK+xsjBMaKIajCgdaJ6lT5+PvVTUA1T3QfzKK0VHmL47grgf9Mv5HfKrUHvWpFf3Fc1Fh2j1PpVQ+mR5pfldfruGh+VIfy1NElnRz94pGD8vXyPcls2akYpH6a6dxDbc7dNCn9HDpth+jizUcVXiEf3HMHxeNxejT6ktSUMtbZgMcMY93zCNXb0rkTZ6znRx+4m9a5fNC4uvcllLvpcUL7QXW6nEz3oxtPV68aJ11OpvOj8fxSp9sPej6he7YX939f9iHqc7bQvJm75B7tcr/2A5uoP50a0b138EF1oRZqnyRWtQ/8aZ5FD3TcSoFAgL6QzT+TqHRlu+54onrTOt3rg+n8aDzbddrO7xdOfqnTb+NZ8UWPAzABJsAEmAATYAJMoMoJsAGvGOB0Ok0XX3wx7du3r+KpcMwxx9CNN95IYhU9f5jAaBDQNQRHo6bhcqB1ojpbfXDesUFANU/QB7O63ajyFsdTPZh39bpxTRvGaJ1uvWh+VOdVXDQ/qjNZ57rtDr28oY9WbOinbC5Qdiq2Zl6imc7d0ngP5/qgaRsOh6k39l75yviTjz+psLI9FDn0+nh03NmAZwNeTDpTK7bReVd8fRwtQ8qrB/i69yXTnGzxdPPqckX7N61DOaE63b7RuKZ1fqnT7Rs9n1R9pbNpaazfseIGubJ9Qv8W2pWO0MFM5f8vXxeKymcCYmX7aeGNcs/21yN3UyQ4fsSvbFf1M9LzzXRcNJ5uvWhc0zrbddrOj/LkOrFXwPuNE/Q/HixiAkyACTABJsAEmEANE2ADHhj83t5euuaaa+iVV14B1MNLxJ7v3/rWt9h8HzFBPnAkBHSNu5HkMHEMWieqM1ETx/AvAdU8QR/M6hJw8z5dn199XGpF+0gfjI87fSVUkmnDGDUw3OLQ/KjOq7hoflRXSZ3Jg+/Sju1rafnGDHXsnUn701PLjnU01zlgut9DzZk3ymobJi4c9Or4hZTb+B2qq6szZpiyAc8GvJiAbMA3DHseosaE7n1J97qM6lU6tB9U50LT1avqHOl9VjWPTcfV7dt0fjSe7TrRleq682lwX/vSYVqW/olc2T6pZUd+z/aDW6Cfu1SiyU1HyH3ajxCr2gf2bBf/hnK1pauEZ7n7AtqP7fx+qZM5YcY2j6c3nFTXP/4+E2ACTIAJMAEmwARqnQAb8Boz4NVXX6UbbriBtm7dCh81b948+ru/+zuaO3cufAwLmYApAioj0lSeSuOgdaK6Suvh4/1NQDVPdI0OlAZqCKAPvIt1bMD3SiSqPcZRw9y0zh2vcnEz/d3Us3cV9XauoldXvULhxBran51B79JHaXv4HOVUm5p+TBrvM5z7D9NGG4+ghtaFtDl5rNyz/az3LZZ/DwTDQ7ToPEV1bMCzAS8mmMq4ROcTqkOvo+gDd9M6tz40ru59yTQnWzx1OaF1eqUzHRedH8UXfHT8Tels16mbv5y+t79bmuvi1fGPrb2Xkk6Ssk43pXJB5T1YJQgHw3JF+4nhHTQ14tDb4Z9RfaSNLjmjZdhD0b5s6XTPT9N12s6P9mO7Ttv5/cLJL3X6bTxV10X+PhNgAkyACTABJsAEap0AG/AjmAHbtm2j5557Tu71Lsz4XC4n92VLJBJUX19PRx55JC1evJje97730eTJk0eQgQ9hAmYIqIxIM1kqj4LWieoqr4gj+JmAap7oGh0oC/RB90gf4LMB7y8D/oIFW6TR3rt3NfXIr6so0bVeDv/B4DzaHLmIttRdRIlA+dXujdmNhdXuDdl3KRiOSWO9ceJC+VWscBdf6+rzP2+ofrEAnaeojg14NuDFvGMDnlfAD75XemV0jPT+aWp+ms6vy8l0fjSe7Tp18+f1OTor9RjtTEfoeeeL1JfeQhTcSvv7OtEf60rqAoEwNYTbaMGMIw/t1T5+Jt3xyg3yGNVe7W5gtC9bOtt12s6Pcrddp+38fuHklzr9Np4VX1A5ABNgAkyACTABJsAEqpwAG/BVPsDcXm0TUBmRY4UOWieqGyt9cR12CKjmCRvwQ8fFlGHrRlXF09Xp6k3nV8VzEnsKBrsw3De9+zpFEh0UyCaGgM5SJG+6Ry6iPeHTlCdHm3MPza17nuKBLnJi82npySfLV8nXT5hX9lhVvaixjurYgGcDXkxIUwYnOu/ck0ClRx+4m9bpPkDXvS+p+i6+SKB6lc42J3TcvdKZjovy9Go80X5s16nKv693N207kF/VvuPAJnpj+8tyz3YTn0mNUymZ6ZMr288KvSlXtr8UfkKGLn4jj6rO4npQvS2d7nXMdJ2286P92K7Tdn6/cPJLnX4bTxPXWY7BBJgAE2ACTIAJMIFqJsAGfDWPLvdW8wRURuRYAYTWierGSl9chx0Cqnmia3SgXaiMi0ofoPMKeLsr4D97WmxgRbt4hfzqwqvkUz3lt6XZG1paMN7Tgfqy02lydBsdP3kPLTmqgSZNO47CdeOVK9qLA7IBP/xKZNRosq2znd/r65gpox7lhD5wN63TfYCue1+yNU62OaHj7pXOdFyUZ6U/P1R63tmu083/6fSf5Ir2x5xvyxXtjfXbpene19+D/qhWUlcfzFI4Ml+ubP/AvLlyz3axX3ssHDe+V7vu9QHlb1pnu07b+VGetuu0nd8vnPxSp9/Gs+KLLwdgAkyACTABJsAEmECVE2ADvsoHmNurbQIqI3Ks0EHrRHVjpS+uww4B1TzRNTrQLrw2RNiAHz0DPtW9pWCwr37zVYok1lAk2UGUy0LTIRWYWDDdu0ILyx4TC+doydw4LW6P0ZGTh+7XLg5UGerFwVV6dJ6iOl4BzyvgxRys1OBz5zE671A9+sDdtE73Abrufck0J1s8dTmhdXqlMx0XnXfF13l0/E3pbNS5fWBFu9iv/fl3HqVUOklOuh+6B5cTBQPB/Gvjm2fRu/vXypXtnws9T+NDmZLXMbR/VKc779G4pnW267SdH+Vpu07b+f3CyS91+m08K74ocwAmwASYABNgAkyACVQ5ATbgq3yAub3aJqAyIscKHbROVDdW+uI67BBQzRNdowPtAn3QPdIH+GzAmzfgA9k++tgxGwsr29292p3EyPaI3Rk+SxrvWyMXKKfN+PogtTaF6esfHUfBQGm5ylAvPlKlR+cpqmMDng14MQfZgOc94Adfi7wyOkZ6/zQ1P03n1+VkOj8az8s6xZ7s61/4BO1yIrTC+Rj1pbdSIr2FsrmM8j6qErSE0jQl4lBP+H9RfaSNLlp6tDTfbRtctvPrjieqN61jTj+QCL6Q/aP8qrqOmeZvOh6PZ3WOp+o6zN9nAkyACTABJsAEmECtE2ADHpwBqVSK/vznP9Of/vQneuedd8CjDpclEgn66U9/SgsWLBhxDD6QCaAEVEYkGsdrHVonqvO6Xo4/tgmo5gkb8EPHz5Rh60ZVxdPV6epL5U90vT1or/bVtGPr6xROvl3xZO4NH007x11B79BH6GC6tWy8loYgLWmP0eL2KD2xKr8/bfEessUBUJ4oJ9RYR3VswLMBL+aeyhhA5xOqc+e7Sm/aQEDjufWhet37kqrv4usIqlfp0H5QnS4ndNy90pmOq8vJdH40nok6M7kknT6/k8SK9sLq9gObqCd1sOL7cDzSIFe0y5Xt42fSXzY/Lle2X0oPy9ilrk9oX6Z1uvPedH40nu06bednTphh7BdOfqnTb/O+4gs4B2ACTIAJMAEmwASYQJUTYAMeGOCnnnqKrrvuOspkKv9NfJFOxFq6dCmQmSVMoDICKiOysujmjkbrRHXmKhtbkXpWfkoW1Ljo3rFV2BirRjVPdI0Ot71lKxPyP89bFB+2Y5VxUXwQqlf1UxzXlmHr1oHmR3W6cX/35y3ydfHvnb5ermzv2Sv2bF9FGafyPWJj42ZTQ+tCapy4kN7JnkVrDhxF63ZHlWfAibOj0nQ/fmZdQavq3z3fH+i7XR6jMupRTrrzTmWssgHPBryYe6p5YnreufNdFRd94G5a59aHxtW9L6n6rvR+M1qGpS4ndNy90pmOi84Pr8YT7Ue3zhue/gdKOkk6qv91ubJ9Q3o2JdO7lPdKRDA14lA6/H65ov2cE8Re7bOotWHykEPRem3pdOd9rdbJnDADnDlhnNDzyDZP2/l1OSHXbdYwASbABJgAE2ACTKCWCbABrxj9++67j37+858bnSNswBvFycHKENA17mzBROtEdbb68DpvrfeP8lVx0jU63Lwqw9RrQ4RfQX/4K+gPGeyrqXfAaE92b0KnSkldqK6JGlsXUsPEhbSm62hKx+fT+Wcuoe0942j5hhSt2JCk3lSubJ7pLWFpui9pj5J43Xzxx/R8Mj1P0fnMBjwb8GLusQHPr6AffI3TfYCvq0evT6Z1bo+m4ur2bTo/Gq9UnR9b3D+wml2sat+c/++uTZTOOhXfh1vqJxZWtHfsXiFXtH859CSJu6nqeoNytaVz4djKj+a1Xaft/MypuoxtHk9vxrPiiz0HYAJMgAkwASbABJhAlRNgA77MAHd1ddHFF19M/f39RqcBG/BGcXKwMgRURuRYgYfWierGSl+m66j1/lGeKk5swA8ladoIVsVDjeLBVaZ6t9NDTy2ncKKDjhm3dmBV+2rKGXjIX99yLDVMXFBY2S5WuMeb5xbS3/50D3V2ZygQyNE7u9Nlp2E4GKCWxiBNbArTV89uKqtVcUINHjcJumIejYvqDjybf6PPQ/Sk/KpaqY/GNa1zOZmOazoe14n9QgPKCX3gblrn1ofG1b0vofMO5YTq0H5QnS4ntE6vdKbj6nIynR+Nd+NzV8sV7Yv6X6adToRWp99Lfc4WcrIH0B/NSuqCgSDNiCRoatihPZH/Q/XhNvrr04+hhuihe6guJ1RvS6c772u1TuaEGabMCeOEnke2edrOr8up4psAB2ACTIAJMAEmwASYQJUTYAO+zADfeeeddNNNNw1RNDU10Ve/+lWaN28e1dXVUS6Xo0AgAE8Tx3FoxowZWsfAwVnIBIoIqIzIsQIMrRPVjZW+TNdR6/2jPFWcdI0ON69pwxQ1UFT9FHNR1amrR+tEOZXTZTNJ+br43r2rB+3Xvor6+yp/dW0kPkm+Ol4Y7GJl+3Nb5pITn0+fff/EYafW2u0OLd+QpOXrU1R+rTtR+5RIYbX73S/2yXgqI1o1TrrcUb0tnQu5VvOjfdvm5Jc6UU7og2TTOrc+NK7ufcnWOKH9oDpdTui4e6UzHVeXk+n8w8VLpHfQ4qP2HNqnvWsT7erehv4IVlY3dVyb3KNd7tXePIueWH8/1YXr6AvZP8rjKt36QHc+ofxN67hOzDBlTsxJzAFT1wf0PLY972zn1+Vk5ObAQZgAE2ACTIAJMAEmUMUE2IAvM7h33HEH3XrrrQXFKaecQv/0T/9EweDhr5Kt4jnCrfmYgK5xZ6tVtE5UZ6sPr/PWev8oXxUnXaPDzWvbMK22V9Df+fhqCic7aPHkt+Xr43s6V1PfvjXoMJfRBaWxPmPWCdJod18lH22cMeSY4cZzf29Wmu4rNqRoZ1embC1NsWDBdJ/RGi5oVfNkrMwn1St8UYMP1bl9o3rTOtv50X64Tl4BL+aAqfPT9HxCH8yjOl2jAe3nt6/cKKXn9eb/P87vPItvRuj1pJyuO3VAvi5evDZ+09r/oJ3pCG1zmiibS1V8Hw6HIvKV8SeHt9OUsEPrIr+QK9svOWP8kNjoPEF1uvMJjWtax3WysSzmgCljmecTNp/Q89g2T9v5dTlVfMPgAEyACTABJsAEmAATqHICbMCXGGCxsv2qq66iVatWSUUoFCJhyE+ZMqXKpwS3V00EVEbkWOkVrRPVjZW+TNdR6/2jPFWc2IAfSlJlGKMP+t2oxfHSqS65ov3Qfu1ihfsqSqcqf3VttKlt0KvjF0jD/YE35xBRUGsF+mvvin3dU/TGZvWWM/Pb6uS+7icfGR12Sqp4luJUHEyXO6q3pXP7q9X8aN+2OfmlTpQT+iDZtE73AbrufcnWONnmZHrc0XgjvT6rxgnlWUn+TC5Ad6Vvla+MnzVlV2HP9gOJfeiPVSV1daEoTW8eWNEuVrXLPzPptpXXy2NMGYy6nFC9LZ3u9aFW62ROmLHMnDBO6Hlkm6ft/LqcKr6RcAAmwASYABNgAkyACVQ5ATbgSwxwsQE/a9YsuuWWW3j1e5WfENXWnsqIHCv9onWiurHSl+k6ar1/lKeKk67R4eZVGauqB+2VPEAXx/phBXzvvjX0yHMrKJLooCPr83u1Jw9sRIeupC4UqadE3Xy5sv2E+ScVXiUfiR/++njVOLlJbn6iW+7t3pfK0oG+bNkaY5EAfXBBXBrvrU2hslo0v0rn9XwytSLUL3W6g4bWa0vHdfIKeDEHTJ2fpucT+mAe1ekaDWg/uvnR8x3Nj+p061TF7ezZeejV8Qc20Zbtf6bd6UjF92ARoC4cpaPDXTQl4tDWyPflivYvnzl32NhoX6Z1uvPJdH40HteJGabMiTmJOVBrv8jjt3lv5AbDQZgAE2ACTIAJMAEmUMUE2IAvMbjCgP+Xf/kXeuyxx6SCDfgqPguquDWVETlWWkfrRHVjpS/TddR6/yhPFSc24IeSHIkRLPZkz+/VLl4dn/8q/p7NVP7q2njzUYdWtU9cIP+7vuUYUtXpdlVOl87m5Ep3sa/72zsd5ZQ6oelJSjV9hMbXh5Qr6pH8gxOq+rFlCLk1ovlRnVdx/ZKf68SMddOcUEPMtE73Abrufck0J/T8tM3JdJ1ovOKbBcpfpUN5Fuff+fQS+cr4x51vUV96KzXEt9H2A5sp6fQp72sqQSQ4juZMmj2wmj2/ov3BN2+nYCCoNMJ05z3aP6qznZ/rxAxj5sScxLk62sa6X+ad365jqnsKf58JMAEmwASYABNgArVOgA34MjPgoYceop/+9KdSUVdXR/fddx/F4/FanzPcv48IqIzIsdIKWieqGyt9ma6j1vtHeao46Rodbl7bhqmNFfC5rEO7HjueEokEdSTPlyvbmzJrqL93OzocJXXZcAs5sfk0p/3EQXu1L6BQpGnYY1T8y43Thl1O3njfkKL+dK5s7TMnhuVK92N3f5TioW7lStTiYJXUOTiWyrgpzovqbencems1P9q3bU5+qRPlhD5wN61z60Pj6t6XbI0T2g+q0+VketzReF5db1WcsrnsoRXtA/u1C6N9f9+eiu/B4WCEwuEwRcMxOjX8Dk2NOPRG+E6qC7Uc9gtnqjqLi0H1pnW688l0fjQe14kZ0MyJOYk5MNpGve15Zzu/7nWs4psRB2ACTIAJMAEmwASYQJUTYAO+zADv2rWLPvvZzxYU3/jGN+jcc8+t8inB7VUTAZUROVZ6RetEdWOlL9N11Hr/KE8VJ12jw82rMla9NkS8NuA/dUJnYSW7eHV8foX7ahR7WZ1Yxd4wcQE1ti6kwK5fyV9me6TuL/KYz53eAOVQ8S8ep48viRdWu2/dly6bI1YXkKb7kvYYzZ4Ullrd8UTnCarTzY/qbencvms1P9q3bU5+qRPlhD5INq1z60Pj6t6XbI0T2g+q0+VketzReMU3EJS/SjeY0/5MmJY5/0Z96S00uWWHXNG+vWsT5aj8L40hN9BYeArVh2fQKXPa5Yr2I5pn0dRxbYSOE6rTHU80LqqznZ/rxAxj5sScxLk62sa6X+ad365jyD2INUyACTABJsAEmAATqGUCbMArRl+sgBcr4cUnFArRzTffLF9Hzx8m4AcCKiNyrPSA1onqxkpfpuuo9f5RnipOukaHm1dlAKsetFf6AN+UAZ/p7x54dfxq+XXjhtfkyvZgZj+KuKSurmE6HQwdR+n4fFp8wknScG+YuJACwUN70OpyQvm7up8/fFDu7b63J6PsZ3x9kM5b1ECL26MUDAyVe12n7flkao9pXU6o3rTOHV3TcU3H4zqxV9WjnNAH7qZ1bn1oXN37EjrvUE6oDu0H1elyMl0nGq/S+/fg623C6S2Y64+svZtSTpJyTjclskHlPUslaIg2yVfHd/btoFgkTp8IvSJXtj8aeEoeWvwLb+g4oTrd8UTjojrb+blONpbFHBxtY5nnfXXNO7+Np+q+xN9nAkyACTABJsAEmECtE2ADXjEDstksffGLX6Rt27ZJpTDhf/zjH9OJJ55Y63OH+/cBAZUROVZaQOtEdWOlL9N11Hr/KE8VJ12jw81r2zAdiQHft39t0V7tqynR9TaKsqQuGIpKY12sbG8c+Cr+Xlc/RblXu65xhPDfczAjXy8v/uztLm+8tzQEacncGO3cn6V4XaDkCnwv6hwM1PZ8YgP+mWENKXeM0PE3rbOdH+3Hdp1oftQQM63TfYCue1+yNU62OZkedzRe8c0Q5f/2k++Re7U/53xJrmwPhLbR3t5dld+DiWhKxKF0+Eyqj8ygc088ShrvLfUTZWzT44TG0533aFxUZzs/11ldRqhfxpPnfXXNO7+NZ8U3NA7ABJgAE2ACTIAJMIEqJ8AGfJkB3rx5M91444305ptvyv1vB3/q6+spEChaLgdMFhFHrKpfsGABoGYJE6iMgMqIrCy6uaPROlGducrGVqRa7x8dDRUn3Qdqbl7bhmk5A95J7JGvi+/pXEWvd7wqV7TH+zso4/Sh2ErqotEoxeIx2hr7Cjnx+fSR0xZT/YTjSupNcyrH393X/c1t/co+T5wtXjEfpSP3XCy1D/TdLr+WegU+arAUJ1b1P1bmExvwbMAPd9LozntUb1rn1q6Ki17vTevc+tC4bMBjBorpcUfjFZ8rxfPu3EVJuVf7tgObaIf8upl2dG2iTE79JhbVzau1YbI018Wr41fvWk7RSIwuDz0hDyt1HUfnnWmd7ryvtvxoP7Y5+aVO5qR3XUTH1ZaOx7M6x1N1D+PvMwEmwASYABNgAkyg1gmwAV9mBqxdu5auuOIK43Pkuuuuo6VLlxqPywGZQKkHhOjKWVsEVYZp8QPSsd6PVxxRTl7l90tcFSf0wVNxvypjVWUEqR7gq4xgMe9zuWxhn3bx+vjeztUk9mtPdW+peHjC0fFyRbtYye6+Ol78ve/lD5Z90O81Jze+y//0edGB1e5J6kuV3xt3ektYmu7iFfPidfPig44TqtPtv7gf1birjPLi66NKj/ZlWme7Ttv5UZ5cJ7+CXswBU+ex6fmE3j9RnVufrl51PpmO59aZSueN9g0r/jftciLUkT6F+pwt5GS7K74Hx4JZqgvPo/pIG73/WLFXuzDdZ1F9XUMhNtqXLZ3ueJqu03Z+tB+uszqNSHT8Tet4PmHzCeVum6ft/LqcKr75cQAmwASYABNgAkyACVQ5ATbgywwwG/BVPvtroD2VETlWEKB1orqx0pfpOmq9f5SnihP6YOG3r9woU37u5Cvl19E24FM9W+Xr4/euuFy+haU/1Cb/Lkz4Sj9iBXv+1fELaMXuoykdm0//68Pzhw2rMjqKDzLNScRP9ufoF4/m9/1kVjcAACAASURBVHbvSZbvX+zl3toUootPbaS5Uw/tPe/WifaD6nT7d/WmOaH12tJ5xR/tx3Z+rhMz1k1zQq/3pnW6D9B5BTxmoKDnMTqe5eLtPLhVmu35P5tpe9cm2tOzo9LbrzzeXdG+6cDbFIvE6OLQi9QSSit/8QLty5ZOd96brtN2frQfrlPvfEe52tLZHk/b+VHuXGd1znsjN0UOwgSYABNgAkyACTCBKibABnyZwe3o6KCvf/3rxoefV8AbR8oBSxBQGZFjBRxaJ6obK32ZrqPW+0d5qjihD4pc3ddO/aFM7ZVh+lD2YYok1tBpbW/LFe1iZbt4lbx4rXylH7En++F7tS+gYChWCG26L5Px1m53aPmGpFzxniu/2J3ap0TkavcNuzIkTPhKV5brGoEuUFX/qE43P6q3pXP7rtX8aN+2OfmlTpST7vX+C9k/ytCVvtpb12hgA17PmFDNU3TcxTgdSO6n9c99TK5oX57+hFzRnsxuoXTGqfQWTONDGZoadqgncqFc2X7hkqNpevNMCgZCMrZOnTp6NK5pne68r7b8aD+2OfmlTuakd11Ex9WWjsezOsez4hslB2ACTIAJMAEmwASYQJUTYAO+zACn02navn270Skg9o2fNm0ahcNho3E5GBMYjoDKiBwr1NA6Ud1Y6ct0HbXeP8pTxUn3wZNJAz7Rtb5gsHetvYGSiQQlk0m0tZK6QDBSeHX82oNHUzo+nz72gSUUbZiujK0yjFVGh5ugZ+Wn5H9Wurf6/t4sLV+fN913HSi/f25TPFh4xfyMCfn7qql+0L5N9+/G082P6m3pdPsyXaft/Gg/XCe2Uh7lpHu9ZwO+PH/TPN1xRONWMu7ZXD+dsaAzv6K9a7P8ur6zg9KZtPI+qRJEw3FprLuvjX95yxNyr/ZL6RF56Gj/QgfK07ROdzyrLT/aj21OfqmTOVWnYYvOP1s62/POdn6Uu+q+yN9nAkyACTABJsAEmAATyBNgA55nAhOoYgIqI3KstI7WierGSl+m66j1/lGeKk7og4VKVsAHM/vpo0dtKKxoF6+OF3u1Z/oN7BM7btagvdoXFFa4u3xUBnQxR5UeNQ4r1b32bkqa7qs29yuHekFbndzX/eQjo4dpR7sft4BK+y9uBI1nO79f6mROmLFdbeOpe71nA746DPjrn/42pZwkHdv/Bu1MR2iDM5cSaTO/VB0NR+noyH65sn1L5BqqD7fRZWfOGXIJNz3v/GbImO4fjcecMMPWLzx5PLHxZE4YJ5733nBS/k8bC5gAE2ACTIAJMAEmUOME2ICv8QnA7Vc3AZUROVa6R+tEdWOlL9N11Hr/KE8VJ/QBjKv7YqxDpi61srt372q5N/u+174h92rflxhPof7NaLkldaFIozTX65y3KR6PU+spd8i/R2ITysZWGdDFB6v0qCE3El1ff5Ymjw/S8vUpOpgov7d7LBKgiU1huuxDjdTamH9973Cf0e7HrWEk/YtjK31Vvu38aN+267Sd3y+c/FInOp6613s24P1lwN+XfUi+Mn7ezN2D9mvfRP3pVMX34PHxlsKKdnfP9gfW3EbibWam5gk6P91mUL0tne06bedHuXOdmBHInJiTmAO1dr3127yv+GbLAZgAE2ACTIAJMAEmUOUE2ICv8gHm9mqbgMqIHCt00DpR3Vjpy3Qdtd4/ylPFCX1AWqz7H+dOCifW0NJpYq/2VYVXyeeyle8Tm44dRdNmnDCwmn0BNU5cSPHmo2TLqn6KuagMaF09asihun3PvIde7/4QPdH990rTXdQq9nUXq91f2ZjnXMqwdvtS9Y/WiercvKjetM52frQf23Xazu8XTn6pEx3PkV7vR/uV4bwHfHmjKZNNDxjsm2l71yba/O7v5cr2g5nSv4yF/swQDATpiHCSpkQc6ox8hRrCbXTJacdQU6z5sBB+mU+1Wqc7YLb6R/NynWwsizlgyljm+YTNJ7+cn34bT/ReyzomwASYABNgAkyACdQqATbgRzDyqVSKli9fTs888wxt3LhRrniMRvOvwW1paaG5c+fSokWLaOHChXLVIn+YgC0CusbdWK/TL/14xbHW+0e5qjipHsBkMylpsD/4l3+kaGI3HdnXIfdpd5zKjfZIfKJ8fbww2IP7/iDvEX+OP0u5YL1yJfTT9c9JBOctGv6+gu7B7nJE9aghp9Jt2OXIV8wvX3eAnNzhr44fPL6zJoal6b6kPUb10YD8lspYH+1+iuejqn9Xb1rnVdxqq5M58SvoxRyo1FhX3T+Krwuong34QwbKvnSYlqV/Ile2T2rZIQ33HQe3oD8ClNVNbpp+aFV780z684YHqC4cVRphblB0PE3rbOdH+7Fdp+38fuHklzp5PDFjmTlhnHjee8PJyM2ZgzABJsAEmAATYAJMoIoJsAGvMbjCeP/1r39Nd999N3zU2WefTV/+8peptbUVPoaFTMAUAZURaSpPpXHQOlFdpfWM1eNrvX90XFScBj+AEdf1Z5I/oEiig+Y2rs2vbN+3Bk1VRheUJrt4ZXxDa36f9sbWhRRtaiscY9rgROO5BaD6SnTdiaw03VdsSNHWfemyXON1gYHV7jGaPSl8mFZlwFdS53CFofFGk2c5gGi9tnTMCTPAbXNC54ftOtH86AN30zq3PjRuLRrwvf3d0lzffmAzPbb2Xko6Sco63ZTKBSu+B4eDYYpGYnRieIdc2f52+EZqiLTRJWcM3cIFHR/d8UTjojrb+f1SJ3PyxmBDx9+0jscTG0/mhHFC56dtnrbz63Kq+IbNAZgAE2ACTIAJMAEmUOUE2IAHB1iseP/BD35A/f394BGHZMFgkK699lp63/vep30sH8AEKiGgMiLd2O7K0cZF91aSbsTHonWiuhEXMsYPrPX+0eEZjlO6/0DeXO9cRX/p+C+K9e2mpsQ2ymQyaNiSumjjjPze7IlX5Ir2l+O/Iyc2nz53RlPZ2KjRZVrnFmU67uB4Xb0Zqo8F6NV31PvwHjs9QovbY9J8D+QXuw/52FrZjvIZDZ4ih+rV+2i9tnTMiQ14MQdKrUDXnR+oHn2QbFrn1ofGrWYDPkdEdzq/ob70Fpo9dSftGDDd9/Xtqfj+GwiE5SvjFxxxJE1vnllY3X7HKzfI2NXyimfd+YTOO9M623Xazo/y5Doxw5Q5MSeT13G/nJ9+m/cV38g5ABNgAkyACTABJsAEqpwAG/DAAD/yyCP04x//GFCWl/zoRz+iU045peI4HIAJoARQwxbVoXl1dWh+VKeb3y/6Wu8fHafdj82XW4NkJ32usFd74sBG9PCSulwwTk58Ps2a7e7Vnn+VfCQ+SR6DGptuAlRvWudV/o1PfoJe7/4gvdD9eUo5wnIp/WkO76b6puk0sSlMX/5QY1mt6f5Nx/OKJ1qn7fx+qZM5Yb8AUG3jiT5wN61z5xsat1oM+H29e+Re7fe+cQulnCTFnT20y4lQ+TsCdnue2Dh1wGCfSS07/pOmRhx6KfyEPLj4F5RQ7qhOdzzRuKjOdn6/1MmcMMOWx5M5iXPF1C8o+WU++aVOv13HsDs4q5gAE2ACTIAJMAEmULsE2IBXjP3mzZvp0ksvHVb1nve8h97//vfTjBkzKBQKUTqdlnvCP/vss+Q+SBt8oNDceuutNH369Nqdcdz5qBJADVtU51XxaH5U51WdtuPWev/F/Pv7dlHvXrGqfbX82iNWuO9dRdl0suKhijfPpV2BMCXjk2lpdItc2f5Y7OVhH/TrGnu6etQQQ3Wm87uvmH9zm/oNMSfNjtJxqX+geQ0vKlfCmq7Tq3hexbU1nl7141Vc5mTWWPcLT3Q+oQ/cTet0H6D7zYD/dPpPtDMdocecb1Nfeis11m+Xxntff0/F99/6YJbCkflyZfsH5rUXVrXHInH67Ss3yvjn9d4qv5Z6o4Lt8ay2/Gg/uvMejYvqbOfnOqvL2PbLePK8r65557fxrPimzwGYABNgAkyACTABJlDlBNiALzPAuVyOrrjiClq3bt0Q1Sc/+Um65JJLaNy4cSWP7urqottuu40efPDBIZolS5aQWAkfGO49u1U+2bi90SeAGraozqsO0Pyozqs6bcet1f5z2fQQg12+Sn7vakr1bKt4SMQvRvXF30vp+Hw6aeFJhb3aQ3VNpPvgrdqMq3IG16bOtNzXffn6JPX1l1/beMSEMC1uj8pXzI+LB33zpoBaGs/hTiS0f1RXbj7VQn6/cPJLneh8Qq/jpnW6D9DHsgEv9mgX5rr48/w7j8qV7U5a/QtXqht0MBAsrGh/t2ud3LP9s6HnqTmUGTVjHR133fFE46I62/n9UidzYiNSzIFaW9nN857nvc15r7rX8/eZABNgAkyACTABJlDrBNiALzMDxGr2yy+/vKAQe7lfd911JEx09PP666/TN77xjYJcmD133HEHTZkyBQ3BOiYwYgKoYYvqRlyI4kA0P6rzqk7bcWuh/2T3psKKdmG098gV7quMoG9oXSAN9lU9O+XK9nNjHVRXV1fxg363uGozror7+kP2aerszhBRjt7dky47JsEA0dKj8vu6z50aGaL1Cye/1Kk7/9C+TOts12k7P8qT68RW9KOcUOPQtM6tD407Fgz4rr69tP6Fj9NOJ0Ir0h+jPmcrJTNbKJMV1/3KPtHQRKqPtNGSI+cUVrSLPdsDFJCBUU62dLrjabpO2/nRfmzXaTu/Xzj5pU4eT8xYZk4YJ5733nCq7KcDPpoJMAEmwASYABNgAtVPgA34MmO8bNkyuuGGGwqKr371q3ThhRdqz4o777yTbrrppsJxX/va1+iCCy7QjsMHMAFdAqhhi+p086N6ND+qQ/P6TVdN/WecHmmsuwa7WNEu/u4k91Y8LJFIRL4yfvzcy6Xh3tCa36s9EMwbwegDGFTnFuwXg0233lceuZxe7/4Qvdr9YeXYzI6vokDTyXJv90vOaBhW7xdOfqlTdzzRvkzrbNdpOz/Kk+tkA17MgVKvVtedH8PpM7kknT6/M7+qvevQ6vae1EHlNV4liEcaaHrzLNrXt0uuaP94+FWaGnbo8eBT8tDivdrdeOj91pbOdp2286PcbddpO79fOPmlTh5PzDBlThgnnvfecFL9XMDfZwJMgAkwASbABJhArRNgA77MDPj5z39O9913n1REo1H6wx/+IFdL6n4SiQRddNFFJL6Kz/nnn09XXnmlbhjWMwFtAqhhi+p6Vn5K1tC46F7tWoY7oHgvz3GnrywbF63TSHFjMIhf++/bv25gr/b8Hu1ir/ZE19sVEw6GotJclyb7xAXUOPDfyZXnytil5hP6AAbVuY34xWBD6t3Xk6UVG5Ik9nffdaD86semeFCudJ934FKaFt3gqXEkai9l4KD8TesQnoMne7XlR/thTmaN5VrnifaPXsdN69z60LherYDfeXCrNNrfWfV92uVEaEP6SEqmd1Z8/xUBpoQdykTOkCvbzznhKJo+fia1NuTf8IX2rcsJjWtaZ7tO2/lRnrbrtJ3fL5z8UiePJ2aYMieME897bzgZ+YGCgzABJsAEmAATYAJMoIoJsAFfYnDF/u9ipfpbb70lFc3NzXTXXXeReIW87qc4llj9LmLzhwl4TQA1bE3r0L6K/0eYDfjy5NBxQvmb1jmJzqK92lfLv2ec3opTRaN11HTERwor2qXpPuG4YeOqOKEPYFCdW0Q1GJGvvZuSpvuqzer9fRe01Unj/aQjoxIB2j+q0+WKxjWts12n7fwoT9t12s7vF05+qRMdT/Q6blrn1ofGrdSAP29JP23v2kTb5F7tm2nHwJ7tTsap+P7bUj+Rpo2fSUeMn0Udu1fIle1fDj1JwTIr9dG+dTmhcU3rbNdpOz/K03adtvP7hZNf6uTxxAxT5oRx4nnvDaeKf8jgAEyACTABJsAEmAATqHICbMCXGGBhml911VW0alV+72GxAv7BBx+kcDisPSWKY7EBr42QDxghAZURWfwA25QBjq6UZwNeb2DR8dSLOgJ1Ljfo1fH5PdrFq+RT3VtGEGzoIeG68YUV7fLV8a0LKfv2lfKXn1TzE53P6AMYVFecV/XqYF09aoihuuL8d6aeknu796aydDCRLTuGsUiAPrQwLo33CY1DfyENzY/qbHPyS53MiVeWizmguu6g8xnV2Z53aH70Om5a59aHxkUNeCfTL1e0b1h+mVzRvjr9Xup1tpCTPVDx/TcYCNKMSFK+Mn5P5KtUH26jL5x+DDVGxxVio/2gOl1OaFzTOtt12s6P8rRdp+38fuHklzp5PDHDlDlhnHjee8Op4h8+OAATYAJMgAkwASbABKqcABvwZQZ48CvoxQp4sZf7SAz4ZDIpX0Hf19cns/Er6Kv8rBpD7aGGrS0dG/B6kwUdJ72o5dWpnq0DBnt+j3axol18zeXKv5YcqaF+wrzCa+Pzr5JfQPHx7Ycdqtu3So8+gEF1qBFU3BhqdJnWiTrSmRw98/D36fXuD9I7ieOVw3Vi0xOUbPooja8Pjdor4HW5muaExrNdp+38zAn7BQC/cPJLnei8R6/jpnW6hshwBnwivZMWH7VbrmjP79e+iXZ1b1NerxHB1HEzaPr4Wfk/zTPpifV/oLpwHX0h+0d5eKlf6LDNyXR+NJ7ueKJxUZ3t/H6pkzl5Y7Ch429ax+OJjSdzwjih89M2T9v5dTkhP3OwhgkwASbABJgAE2ACtUyADfgyoy8M95tuuqmg+M53vkNnnXWW9nx5+OGH6Sc/+UnhuKuvvprOPPNM7Th8ABNACfzyhWul9HOZB+VX1cphlWHp5jWtYwMeHdG8DuWvFzWvzqYTcm9212DP79W+mpzE7pGEG3JMXf3kQ3u1i1Xt4vXxrQspGI5BsXX7VunRBwuorvj8UK1E1dWjhhii27DLoeXr86+ZdzK5svxnTQrTkvYYHbP7ryge7Km5FbYIz8EAUb1pnc35NPi6NJbn/VgYJ3TceTyxX2hAOaHXcdM6tz4kbnfqAD29/HHal9pN2b77aGc6QtudJsrkUtA9spxofLxFmuytPc/Kle3rIj+XK9svOaN5yGFIneIA0zodTl7kR/uxXaft/Mypugw+Hs/qGk++PvB4ijlg6xfoKv5BhQMwASbABJgAE2ACTKDKCbABX2aAN27cSJdffnlBIV6BfPPNN9OsWbPgaSFi/M3f/A1lMvnVosFgkH75y1/S3Llz4RgsZAK6BLwytlXGZvEDcZXx71Wdurz8okf5q/pJHFhPvZ2rhxjuffvfUh2m/H4gGJbGel1mE8XjcWpdcov8e7TxCOWx5QS6fav06INHVFc878eaEdmdyErDXfzZti9ddizidQFpuotXzAsDXnxQ49C0Tper6fxoPNt12s7PnDDD2C+c/FInOu/R67hpnVvf4LiZXIDuTt8mXxk/e+pOuaJdrG7vSuyt6B4pDo6E6gZWs4tV7TMLq9vHxfJGu2pcTfePxhuOk/i30VqB75c6mRNmsDEnjBPPe+YkzhVbhi06/2zpbF9HbOdHuVf8gwsHYAJMgAkwASbABJhAjRBgA77MQIu92y+99FLasuXQvsbCQBeG+nnnnUd1dXUlj06n07Rs2TL62c9+NkQze/ZsaeKLOPxhAl4R8MrYVhmbxQ/E2YA3O8IofzfrQy/toGDvajph4rr86+OF6b53FWX6D1ZcWKxpZn6vdvnq+Pxe7eLr4Af9qvFHi9DtW6VHHyyguuJ5P1YM+BNmR6Tp/uo76lWU4+uD9PHFDbR4TpQCgaEjozJudPtH43kVF82P6mzXaTs/c2IDXsxB1XUPnSeoDp336HXctK6zZ6c01+97478olU5SvH8P7UpH0NteWd3kpuk02dlAUyIObQ1/n+ojbfTlM4f/xV7TfZmO5zZqOq7peLbrtJ0f5Wm7Ttv5/cLJL3XyeGK/KMCcME48773hZOQHGw7CBJgAE2ACTIAJMIEqJsAGvGJw165dS1dcccVhKmGgn3POOXTaaafRjBkzKJVKSUO+s7OTXn75ZbrrrrsKq97dg3n1exWfSWOsNTbgx9iAGCqnnLHcu7ej8Pp4YbILwz158N2KM4cijYMM9gUFwz0Say0ZW2WA6xalG0+lRx/AoDrUCCruGzWadHSdzgy6u/s26uzOUMop/4r55vAuEnu772v6EomV7587vWHYodHJLwKYMuJ0udZqncwJM8CZE8YJPY9s80Tzo9fxkeruz/4P9aW30HEzxV7t+RXt4mvS6dO91R2mjwTH0ZxJs4esaBevk68LR5Ur2tmQ8cZoGOk8qXRFP48nNp7MCeOEzmPbPG3nZ07VNZ94PL0Zz4p/2OEATIAJMAEmwASYABOocgL/P3vvAl5Vdeb/v+eyc3I7SSCBECAEuQgKolVQWwtaqa1tx6lOR8VaHbXazt9B+9P699LaVjsdbccZr9XpqPwetWqlVlu0duoFFcR6ASoITuUSlIRLAgFyT072ufyetQ7nQA7J2e/OXicre5/veZ48UfLutd71ed+19tnru9daEOAZARYr2e+9916GZXaTxYsX03nnnee4HBQAAlYEIMBbERoZf+9c+w3pSOlJz7EcEsKIaZrkn/YfB7eP3yiFdiG4J2J9rDKyGRWPOjrjrPbZVFRxtO1yrQRwuwXaLc/KnjsBw7VLtUencCVWur+z5k3a2p0U2bJ9PjM5RHPFFvPbPyvNVAnm3PZz7exy5Zar2k63n7rr5/LU7afu+t3CyS1+cuPJHcet7BKJuBTXH1t9N0XMXhpjNlCTaVBrLGA15Fr+PegPUrkxhkYVjKGjfSvlyvYNwaVUEBh1xItRVn5mVsa112WX8ldX/dx6dfupu35wyo1wxeWqy0533umun8tdt5+663cLJ7f46bZ4Wn7JgQEIgAAIgAAIgAAI5DkBCPDMBFi2bBndf//9TOv+ZmLl+80330wLFy4c0vW4CATsEoAAb5eYHvtsQnE81pde0d61b4MU3Dt3vykFeKcfo7CKSqpmU0HfR1RYWERVn10qhfeAMfAKaLv1WQnguS7Pqn7uBAzXLtWe4Rautu+NHjzbvZd6+rKvdp8wOijPdRfCe1lR8ggUrr+67OxyzVc/wYm3shuceJy4/Ug3T2793HH8cLvWWJBeMP9TrmwfO2p3elW7OJrK6acwOJaKg7V08pQp6TPba8pqae3atbLo6d3fkb+xYnql5JC5M8tQ4ukFnqm809V+br26/dRdv1s4ucVPxJP34gc48Tgh73PDyen3IlwPAiAAAiAAAiAAAl4nAAHeRoTr6+vpgQceoA0bNrCvWrBgAX3ve9+jiooK9jUwBAGnBCDAOyXo7HruyvaU0FFw/O8OrmRPrmgXgrvYUt75x0dm0SyaWHf8YWe1z6ZQeJIs2kqoHmr9qsu1W56VPXcChmuX4jQcwlUsnqDJY4O0ur6XhACf7WMEfGnRfdq4I88e5vqry84u13z1E5x4wjI48Thx+5Funtz6s43jPWb3wW3jt9PLHz8rV7YnzA7qiSdfUnLyKSkI0/iKOmrp3k0ho5DODXxA4wyTXvG9KYvNFJYffPs2+e+XxF+UvyHAQ4AfKP+430t02aV8ztf6ue3WzcktfoITTzAFJx4n5H1uODn5roRrQQAEQAAEQAAEQCAfCECAH0KU9+3bR++88w699dZbtHnzZurq6kqf915cXEx1dXUkhHex4r2ycvBzkodQNS4BARYBCPAsTDkzGkwAjva1HxLYWzZQ27YnqKenJz1+OHEoVDrhkMhedZz872V/m0LkC1ie7V02P7nyTtXHSgC3W4/d8qzsuRMwXLtUe3IpXImt5f/Y8Qt5trvVJ1zkp6pwgBafXUZChB/sw/VXl51drvnqJzjxhGVw4nHi9iPdPLn1p8bxL/e9IreMXxW9grrNRvIHdlJLV7PVcGr5dx/5qdiopVnjxVntdVJ0H18+iUYVj5HXcu8jqu1SjqsuV3V58JMniIATOIkcuDT+kkwFpy/ocPux7rzTXT848fqdWzi5xU+35b3lFyUYgAAIgAAIgAAIgECeE4AAn+cJgOZ7kwAEeL1xFQJGb28v+SbfdvCs9g1SeO9pq3fsmDjSomTMXCoVIrsU2mdTaeVxZBSPPaLsp97qkv+WudIuU7jQJcDb3SmA66dXBPj9nXG50v29jZuopa82a+6IbeXnhH5LJ4SX0+rQY1njnhl/nAE/8NELXhMidcc93+t3Sz65xc/B8ulrc3tpV+v2gyvbG2j9zncpEu0lFdvHjy4ZS32xXrmi/YvBv9G4oEmrjdeIyDfofZY74a/azm0T+Krbr7o83Tx118/lqdtP3fW7hZNb/EQ8eQI4OPE4Ie9zw8nx5AYKAAEQAAEQAAEQAAGPE4AA7/EAo3n5SQAC/PDFva97T8ZZ7Rupa+8aisfjjp0oKp96UGQ/TgruiU9vo8LCQuIK0SNdgLcSyof6ooBVudwJGK6dXWHRyv6DTyPybPeNDX2WOXTcpAJ5rvtnJofYZ7pb1Z9ZKVeQU20HP3krlsEJnEQODPeLNLrzTojqu9q207Y1V1GTWUAfRU+WK9vNeIfluGllUOiPU0HwGCo2JtLpM6fJFe1idXtxQSl7RbtuQUR3/Xbvn1x7XXa6eequn8tdt5+663cLJ7f4iXjyBFNw4nFC3ueGk9V3KvwdBEAABEAABEAABPKdAAR4mxkQi8WosbGRmpqaaM6cOSS2nB/os2nTJjJNk2bOnEnBYNBmLTAHAWcEIMDb49f+9qnygrLT3h30wkQ8Sl37kme0d4oz2g+e1R7p3GmvsgGsg6FRUmgXK9lLqmant5IPFpT1s7YSllPGqZXly7qfkP/kdAU8h8/hjnL9VG2X8iFV7oriVfKfzjmpqB9H7gQM1y6zXishbCD77kicxpT7aU19hNp7sr+8UV0ekKL7vKmFNLr00FnFXAHcrr/cclXbwU8IyyIHrPoTN++QT7x8Gok8m9p3pFe0C9FdrHDf27nb8b1XFJASER4RfgAAIABJREFU17e3baHCYCFdFHyHRgWijrd4TjnHvY+ottNdP7c98JMniIATOIkcwBb0w7sFv1vGMYwPvPEB8cwNJyVfxlAICIAACIAACIAACHiYAAR4ZnCj0Sg988wz9MQTT6TPa/7pT39Kp5122hEliG0uv/3tb9P27dtJbBct/vuCCy6Q/40PCAwHAQjw9ihnCsG9HQ2HndW+MS24EyXsFTyAdUnlrLTA7m/+v1RUVERVCzewyrUrWHOFK6sV9dx6MwUuVeUOtf7hPiPTrnC1f+VnaV3HQlrecT11WIjuPkpQZThIVeEgXf3l8ID5Yrd+rr0uOwimPMEUnMBJ5AB3vFdll4u8a+89QFtW/R01mwatjn5drmiPxHeQGbPeDcTqJloeiFF10KQu4x+pODiRvnHy0XJVe8AfkJdyJ+a5droFEd31u4WTW/xEPHnCETjxOCHvwUn0lXx7oQN5n5u8t/r+hb+DAAiAAAiAAAiAQL4TgADPyIC2tja64oorqLW1tZ/1HXfcQaeccsoRJQgB/oYbbqB169al/zZu3DhasmSJ3D4aHxDINQEI8DzCMbNLbh/f8s6F1NPTQ2ZolhTezd59vAKyWBmGQaU1ZyTPapcr25O//YGC9FVDFZa5wjZXaOGWZ2WXKchY2XPbz7XjCkLcCRiuHbfelN3WJlOudH9/SztFE4fyYaB0mjwmSLPpPjoh/Dq96v+TNLHa0cAq7nb9hQC/Mit33Tx118/ND91+6q7fLZyGw894wqQFs/fSrraG5Mp2eWZ7AwkB3uknFCyUwrr8qZhE7ze+Ls9sv5xelkUP94tZ3PuIarsUR9Xlqi4PfvIEEXACJ5ED+SaYIu+R98j74e/33Pu80+9ruB4EQAAEQAAEQAAE8oUABHiLSPf29tKiRYuoo+PIMyWzrYBfvHgxffzxx/1KF9vRP/DAA1gJny+9S2M7IcAfCb+ndTN1ym3jD24j37KBxL85/fgCBQe3jk8K7EJwj2/9PgkBXpUAnSkcccu1EmK5wjbXbqh+cttjZccV2LgTC1w7Tr1iW3khuouz3Xfuj2ZNu+ICH82dWkjzpoaobkyQfbb7cAhnwnGnLwDAT96KbXACp2yCMWfcOXyg4eYT145b/56OXVJc/+TDW6g5atBWcxr1RHc5vfXK68eVTaQx5mYaFzSp0bhNrmz/9hem9iubO46rtks5obpcbnm664efPOEMnMBJ9NXhFtbdkncYx3j9A5x4nJD3ueGk5AsdCgEBEAABEAABEAABDxOAAG8R3AcffJCef/75flZiK/kFCxbQ5ZdfThMnThywhGXLlsnt6jNXzV977bX09a9/3cMphaaNBAL5LMCL1eup89mTgrs4r30jxcxOx6EpKCiQW8ZXHP0v6RXtYkv5zA9XsObaZQodVkI0V0Dh1s+1G6qf3PZY2XEFIe4EDNcuW70bG/qk6P7BpxHL/Js5oUCK7uLn8I/deFq9eMHlpNtOd/1c7rr91F0/OOFFAZGDz8f/KLeMP3bSnn7ntUeivZZjn5VBeeEoGl9RRzXlk9Kr2yeU11EwYFi+oMQdx1Xbpdqkulxuebrrh5+5ETq4XHXZ6c473fVzucNPXv8AJ3ASOTDcL6jozjvd9dsdx6y+w+HvIAACIAACIAACIJDvBCDAZ8mAffv20be+9S3q6zt09uT8+fPpxhtvpOLiYsvcEVvRP/zww/Tb3/42bRsKhegPf/gDCSEPHxDIFYH8EOATUmjvPLiiXQjtQnCPdDQ4xhooKOu3dXxp5WwpuHe//0VZtpUQzBWsuXapBnHtuYKY3fKs2j1UP63K5fqZWf9wbzWc8vO3fStoX0eUesw47e+MZ83HUcFmKi6bQFWlQfr2wtIBbe3GEwJ89i3jvcaTm/e67fK9fm7e6eZk5WcsHj20dXzbdmr45BlqihrUHkuepe7kYwQKqNrfSeMMk1qC36USo5a+9fkZVFZYMWixVv5yJ5JV26UcVl0utzzd9cNPnnAGTuAk+upwC4xuyTuMY7z+AU48Tsj73HBy8r0P14IACIAACIAACIBAPhCAAJ8lys899xw99NBDaQshvv/kJz8hn89nKzd+/vOf06uvvpq+Rvz/vHnzbJUBYxCwQ8BrAnykc6dcyb5v9ZXyrPa+QJ38/0Q8+1beHGbFo2ZSiJqpsLCIKk96UArtReX9t7DNFERUCcZDFZa59VsJsdz6uXYjjdNwCvAJInrrTzfRuo4zaWt3ckVsts9njgrRrN6baWbJu4OeSZzJkxtPK7tclWslhNmt16696vq55en2U3f94OTdFfC9sT00b7o4q12c0Z48p313m/OX3ETOjg2PP7ia/eCq9oo6qg5PsFzRnjmuWuUfd8JdtV3KT9XlcsvTXT/8zI3QweWqy0533umun8sdfvL6BziBk8iB4X5BRXfe6a7f7jhm9cyLv4MACIAACIAACIBAvhOAAJ8lA5YuXSpXsIuPOM/5qaeeosrKSts5s2fPHrmSPhaLyWvPO+88EmfE4wMCuSLgVgG+9LOr5Bnth7aOFyvcN5DZvccxKqNobHJVu/g5uKK9tPI48geL0hP+XGF7uO1SjecK4VaCxFDLs2p3rsrltjuz/uEQ4LfvjdLq+l65zXxPn5DhB/9MGB1MbzEfLvKzhSa78YQAjxXwIgsvnl8yYDKqziduedz+mSu7XJXLbT/XToef3X2dtFMI7K3bafumu6nJNGiHWUGxRI/je284VC63j6/sfFuubN8SfECubL9kwWhH+cnlxJ1IVm2X8k91udzydNcPP3nCGTiBk+irwy0wuiXvMI7x+gc48Tgh73PDyfEXRRQAAiAAAiAAAiAAAh4nAAF+kACL7eNvueUWWr16tbSoqamRZ7qL89/tfkRZV199NW3evFleCgHeLkHY2yXgBgG+p62enl31Awr17KGZ3evlyvbeXudnxfp8gfT57IcL7qHSiYNi5Aq8uuwyhQYrIZwr9Khuz1D95LbHym64BJl/OKU4LboLAT7bxwj4aN605LnuU6uNfqZ242QlrHPL43LSbae7frfwBCfeCnRwOonEK0JLzSepO9pIR41rol2tDXJl+/7uvXa/Zhxh7/MFqThYS7MnTE6ubK+oo/Hlk6iiKPniKrc/ce248eROuKu2S/mnulxuebrrh5+5ETq4XHXZ6c473fVzucNPXv8AJ3ASOTDcL6jozjvd9dsdxxx/gUQBIAACIAACIAACIOBxAhDgBwmwEM2vu+462rBhg7QQZ7e/8MILFAwGbaeEKOub3/wmiZXw4gMB3jZCXGCTwEgS4KOR1oNntW+Qv8XW8eJ3tK/dZquONA+FJ1HqfPbkyvbjSKxqJ5vHRKgWolWXlyk0WAnRXAFjpPjJbY+VXa4FmSe736SWjii1dCR3M8n2KSvy09dOLKa5U0MkRPiBPnbjBAF+eFe2c+PDzbtc2eWqXG77uXa6/dRd/3BzEqK6WNGe2jq+cddr1GwaUoR3+qkqHSfFdSG0j9r9K6o2THo/uFwWO1w7L3DjyZ1IVm2X8k91udzydNcPP3nCGTiBk+irwy0wuiXvMI7x+gc48Tgh73PDyel3SlwPAiAAAiAAAiAAAl4nAAF+kAgL0fynP/0prVyZnPCvq6ujRx99dEgr4KPRKF144YXU2toqyzr33HPpmmuu8XpuoX0aCegS4Lv2fSQF9v0fXCdXtEcSo6m3/RPHJAJGiRTXC6JbqaioiCpPfkJuI28UVTkuWxSgWohWXV6m0GAlRHOFnpHi54riVbKJ55xUNGA8uX7mQpAxzTKa2uajdR0LqcUcfBcFUXc4sJ+ODy+ntvC3qDjkH1SI4vqZK7tclWs376xeKICfWNktcsAqT7h557V8euqvD8gmndXxBDVHDXrFvFmubC8t3iVFd7GtvNNP0F9KR1WmVrMnV7QL0b3QKE4XzeVvZeeWiXG3+JkKENdfXXbwkyeIgBM4iRwYbqFed97prp87Lur2U3f9buHkFj/dFk+n3zVxPQiAAAiAAAiAAAh4nQAE+CwRPvwMeGH2y1/+ko455hjbObFp0ya5BX3qc+2119LXv/512+XgAhDgEsi1AF944ktSaD/8rHZxdns8FuG6OKhdUcX05Fntlanz2o+j4lFHS3u7QizXGW65uuxS7bBbP1e44gr6Vna6/cys38kZ8B98EqFnV39InV1HWabRcZMK5BbzUxo/J22tuHP9zJVdrsq1Etjs1mvXXnX93PJ0+6m7fnDivSihgtPutuSW8bvaGujtT16mXrOXzGif5RhlZeD3+aWwXlM+iSoPvEDVwT7aaPyGQoHKYXuRyC0T427xMxVzrr+67OAnhGWRA6qEZeQTL5+4/V03T931g5O38gnxzE08rb5j4u8gAAIgAAIgAAIgkO8EIMBnyYA1a9bQTTfdlLaoqKig3/zmN1RQUMDOm0gkIrefT61+Fxfed999NHv2bHYZMAQBuwRUCfCJeF9SZG/ZKAX3tq2PyJXtpmnadekIe6OwklqNUuotGkufKWyWK9vHLlxDAaN00LK5AnTn2m/IMkpPeo7lJ7dcXXapRtit30oItlue1wX4M2aFaHV9RP509MSz5k51eUCK7nOnFtLoUr+0VSGwDVQpt1yuXWY+cfNkuO3gJ0/YBSfvcWrt2Udb3/57ajINWhM9h7rNRuqN7aBYPMq6p2UzCgWqqNiopXlHTUmvaBfntfsoeVSG6nGEO+HNtUu1jWuvy063n7rr53KHnzxBBJzASeSAqhcV3NI/kffIe+T98Pd7u+OD4y+mKAAEQAAEQAAEQAAEPE4AAnyWAAuR8fzzz6eOjo60VVlZGf3sZz+jWbNmWabG3/72N7rtttuopaUlbevkLHnLCmEAAgcJDEWA7+vrI9+UOw4K7uKsdiG6b1TCVJzPLs5mT53TLn4XhifRUPwUDlkJwVxhOdU4rr0uu6H6yRVMdfNU5WcmJ84KeDMRoic6/kee624luovyq8IBuuBzpTRzvHFE31AtXHHbY9fOrj23Xart4Kf3hGURU9V5wi1vJOZTJNqbXtEuV7YfPLO9M9Lu+N5bZJQcJrBPovLtP6NxQZNe878py3Z6VjuXJ3cil2uXqpdrr8tOt5+66+dyh58Q2EQOqBKWkU+8fHJL/0Q8efEEJx4n5H1uODn+wooCQAAEQAAEQAAEQMDjBCDAWwR4+fLldMcddxxhNXbsWLrgggvo2GOPpfLy8vTf29vbaePGjbRs2TLasWPHEdeJc+VPO+00j6cVmqebQDZhO9bXTp1CXBcr2/eJ1e0bqKPpbYrFYo7dDpVOkFvHG70fyBXtVZ97Xv6/zx8csOxcC/BWZ4tnCgiqhGjVQv1Q/VQlbHPbo9tPO4JQT88Eqm4roXUdZ1I0kX1Xk9rCj+XZ7k3h71PA7xs24YrbHrt2du25AqdqO/gJAV7kAHccs7LTnU/1b5wqV7S/Fb2Sus0dFDB20J6O3Y7vu6KA6qBJMWMBFQdr6SvHT6MJFXVUWVLdr2zV/ZM7ka3aLtUo1eWqLk+3n7rr5/KEnzxBBJzASeSAqhcV3NI/kffIe+T98Pd7u+ODki+yKAQEQAAEQAAEQAAEPEwAArxFcBOJBN199930pz/9yXEanHXWWXTzzTc7LgcFgIAVgdSD0wXdz8kt4+Njv5XeRr6ndavV5ZZ/9wcLpbDe/6z22VRQnJzw5wq2uRbg7QoyEOAHDj03nqmrufZ2BSGr+GTWnxn/9p643F7+zx9up0ikKmueF4d8VFC0jsrKPqbvFPxfaWuVT9z2WPmZ6Ri3XK6d7vrhJ09YByd3cjpnXp88oz21mj11ZrsZc35We0VxpTyrXfz87541FDIK6duBNyhACWXjEzfvuBO0qu0gyECQgSAz8gUZ1f2eWx7GB9744BaeiCcvnuDE44S8zw0ny4kjGIAACIAACIAACIBAnhOAAM9IACHC33nnnSRWww/1s2jRIrryyivJ50uesYkPCKgkYPbsTW4df3BF+7ZP/0yhnj3kjzs/q72ofCqVVM2Wgrt/71PJs9rP+iir+1wBFgJ8UmCyKyxb2XMFFG6cuHaZwu5w+zmYsDynzpDC+7pPI5bd7pgJBTR3akie7253oobLfTA/nW4J7Zb64ac7hWWn+em1vBeCuhDa61dfQc1Rgzaan6UucweZ8VbLccbKIBQspGp/u1zZ3mL8f3Jl+6XzZ1BpqCx9qerxyW55XHvVdikAqstVXZ5uP3XXz+UJP3mCCDiBk8gBrIB/SXYFzhFTw2mnu3/qrh/jPW988ionq++0+DsIgAAIgAAIgAAI5DsBCPA2MuDtt9+me++9l/bv38++asaMGXT99dfTtGnT2NfAEAS4BDb+8R+oo3k1RTqPPO6AW0bKLhAIUGn155Kr2sWPPLN9NgULDjti4S2eYMwVbCHA83imYsTlyhU47ZZnJajr9vPw+vf21dKzHY/Rvo4YRaKJrN0hZPjk2e6XnxGmseWBtK3diRIu90xOqlbWu6V++AkBPtvEeK76h5Nye6NNdNL0vQfPa98uhffmduf3XeHTuLKJB1e1T0r+rqijMaU16Z1knAoN3HbbHe+49qrtIDTwJvrBiceJm5+6eequH5y8lU+Ip7fiifEB8RQ5oOsFHbtzTrAHARAAARAAARAAgXwjAAF+CBHfvn07/eUvf6F3332XGhoa0mdnd3V1kd/vp9raWpo/fz6deeaZVFdXN4QacAkI8Ai89VApxcwunvFhViWVxx4U2JNCe2LbDygUClmuxFYt2EKAhwBvR4izegEgkSC50v3dtStoa/eJlv3iuNIV8mz3LSV3SdvMFb52JyjdIixzBTnddrrrRzy99aIAJ586I+1Jkb11O3266T65sn2nGaZYwnr3DKsBJxyI0bigSV3GeXJF+z/MO1oK7kbAGPBSq/zjjk+q7XRP9Ouun8tTt5+663cLJ7f4iXjyBDZw4nFC3oOT6Cu6BFtu/umy0z2O6K6fy93qey/+DgIgAAIgAAIgAAIgkCQAAR6ZAAIuJmAlwBuGQYWFhVQx7arkqvbUVvKBUL9WqxbWueVBgIcALxKRuwJ8MAH+071RWl3fS2vqI9TTl321+8TRQYoE3qCysk10ue9Z2Q+Ga4Vp5lBjJbCl7FXb5apc+KlWsObyRDx53A/nFEv46Nno49RtNlLduCba1doghffWnn2OvxEYgYIjVrQLoZ1WL8w63tgdH7gTpKrtdE8M666fy1O3n7rrdwsnt/iJePIEU3DicULeg5PoKxDgV8ohY7Ajlrj9RLWd28Yxx1+cUQAIgAAIgAAIgAAIeJwABHiPBxjN8zaBlADv8xvJrePltvHH0fLmD6i3aCx9M7BCArBaOcwVzFXbQYAfGQL8iuJVMk/OOalowA7DjfvhApedvBuKAN8dSaRF9+0t0awdvSDoS5/rPrXaYJ/tzp1QyWy3VXvs2nOFWK6d7vrhJ08wBic1nFq6muWKdrmyva2Bdux6Xa5sV/EZGx5PY8x6GmeYtCN4KxUbtXTlF6ZnHUdVjQ/c8Um1ne6JYd31c3nq9lN3/W7h5BY/EU+eYApOPE7Ie3ASfQUCPAR4kQdOd4BT8X0aZYAACIAACIAACICAlwlAgB9CdPv6+ujjjz+mLVu20L59+6igoED+jB8/ns4444x+JSYSCblNPbaiHwJoXGJJYO+WZ6l49DFUUjm7n22uhW1Vgn6u/bQrdKhqF1ew5tplCqZcP63azxX4Roqfot1/29knV7qLreatPmVFfnm2++KzyygY8KXNuROPXDu7grZde7txsoq77vq57YGfPAEanJKcfh//H+qONtKsOiG4J1e0i58es9tqqLD8u+Evo6Oqkuezy3Pa5c8kCgULLc9qtxsfrj13fFJtl/JPdbnc8nTX7xY/wQkCm8iBfBPYkPfIe+T98Pd7t9wX3eKn28Yxyy/RMAABEAABEAABEACBPCcAAd5GAuzcuZOefPJJeuWVVwa8qqKign77299SIBBI/33p0qX08MMP01lnnUU33XQT+XyHRCAbVcMUBGwRyLWwzRWArexy7addIdLKX64QrdouU5Dhrli3aj9XCE3ZWdWb6SeXp5Wf21//Gq3rWEjvdF1G3ZF41r5QXuynOaGl8mz31QWPS9uhvtlvd6KGy5MrsOXKLlflctvPtYOfEOBFDmSOD+LFxpS4Ln43fPIUNZkGtcaCtu6TAxkH/MG0uD56/+/lyvYNwWeoIDB60C1KufnMteOOO7rsdE8M666fy123n7rrdwsnt/iJePKEZXDicULeg5PoK/n2gg7yPjd57/jLNwoAARAAARAAARAAAY8TgADPCLCY7H3wwQfp97//fVZrscr90UcfJb/fL+3WrVtH3//+99PXnHfeebR48WJGjTABAWcEci1sc4VVK7tc+2kl7GYKfFb+qhbWueW5VYjk8hwsTn/9JCJXu29s7LPsEMdNKqB5U0N0wuSQ5YpU7gQM185ufOzac4U7rp3u+uEnT1gHp5OoNRagF8y7qTu6g8aO2p0W3sX3MqefwsBYuWX8yVOmpEX3mvJJ6WK5/FXbcccdXXa6BS7d9XO56/ZTd/1u4eQWPxFPnnAETjxOyHtwEn0FAjy2oBd5MNQX1Z1+D8f1IAACIAACIAACIJAvBCDAW0RaTPJ+73vfo48++sgyJ2pqauiJJ55IC/B//vOf6a677up3nfj/E0880bIsGICAEwK5Fra5wqqVXa79hACffWJBtXCUKexaxX+g+nfsjya3mN8aoY7e7KvdqysCUnSfN7WQRpUkX3wSH6t2cSceuXbcejP7tJWfdsvllpercrn1c+3gJ0+o9wKnXrNbius7xbbxB7eP37lvA/XED/Xrod4TSwrCcrv41Pbx5Z/eTtWGSa/63pRFZk48quZpdxzh2uuyS/HJ1/q57QYnnsClmxPiyYsTOHmLE+LprXhiHEU8RQ7oeqFiqN/PcR0IgAAIgAAIgAAI5AsBCPAWkf71r39Njz322BFWJSUltGDBArkdfSwWk3/PFODFv6W2oE8VIGwef/zxftvU50uyoZ3DRyDXwjZXWLWyy7WfEODdIcAvS6yklo4o+X1E9c1m1o4iDvGYNy0pus8YbwxoayXwciceuXZ2BTu79lbtsVueXXvV9XPLg5/eFOC3vHEqNZsGvWVeIVe2+4M7qKWz2fEN0kd+KjYm0rHjj0qvaBei++jiMf3K5uafKju74wjXXped7ol+3fVzuev2U3f9buHkFj8RT57ABk48Tsh7cBJ9RZdgy80/XXa6xxHd9XO5O/7ijgJAAARAAARAAARAIE8IQIDPEujW1la66KKLqK/v0PbHZWVldPvtt9OcOXPklWKLebHVvPgMJMCLFfS33HILrV69Ol3Tf//3f9O0adPyJMXQTB0Eci1sWwnr3K3Vc+0nBPiRLcCvf+Vyebb7Bx1nU9xiR+nawr9RIDyHqsIBuvT00qzdyko4404scO3sCsV27a3aY7c8u/aq6+eWBz/dLcC39uxLbhl/cEV78tz2BorFo45vi6NLxhwU2etoVNPDVB00aY3xGhH5Bl3Rrjqf/usvt8siL469IH8Pdr+xO45w7XXZ6Z4Y1l0/l7tuP3XX7xZObvET8eQJpuDE44S8ByfRVyDAYwt6+T12fkm/7+V2xwfHX+pRAAiAAAiAAAiAAAh4nAAE+CwBXrlypRTbU58ZM2bQ/fffT8FgUP6TENdvuOGGrAK8sGtoaKDLL788Xc4ll1xCl112mcdTC83TSSDXwjYE+LVZw8t9AYFrl6qMK1zqssv0c6A8ae+O02qxxXx9hHYdyC7EFYd8cqX7sR1X0oTQ5kEFrsxgWLWfO7HAtbMbH7v2Vu2xW55de9X1c8uDn+4Q4FtWzqUm06BXoj+kbrORwiW7pNDeGWlzfBss9MXJMGZSiVFLp8+cmhbdiwsOvYSjK5+44wPXLgWLa6/LTrefuuvnctftp+763cLJLX4injzBFJx4nJD34CT6CgR4CPAiDyDAO35cQQEgAAIgAAIgAAIgkJUABPgseJYsWUJPP/20tAgEAnIr+vHjx6ev4Arwwk4I8I2NjfLa8847jxYvXozUBIGcEYAAPzThakXxKhmTc04qGjA2XMFctV3KGa7QpMsu08/DBfgNDX1SdF/3acQy74+ZUCDPdp87NSRtue3hcuJOPHLtuPVmNpzbLtV2dv1VXT+3PPg5tHHMaucPLv+B7Jrbd0hxPbmaPbmifU/HLss+zTGoEee0l9clz2svr6OyLdfQ6EDU8sUbbntU5xN3fODapfzj2uuy0+2n7vq53HX7qbt+t3Byi5+IJ08wBSceJ+Q9OIm+AgEeArzIAwjwnKcU2IAACIAACIAACIDA0AlAgB+EnRDNr7vuOtqwYYO0mDx5Mj3yyCPk9/vTV9gR4A9fKY8V8ENPWFzJIwABPrfClaodALhCvWrhKFflZZbbM+d9Wr1VrHbvpQNd8azJGzJ89IVZRVJ4H1MW6GerWmDjTjxy7ezytGvPbT/XTnf98JM3Punk1N7bSltXfU2ubF8d/bpc2R6J7yAzduhIHt7d6Eir8kBMbhnfaXyDSoK19I2Tj5aCe8A/tH6vixN3fODaQTjiCSLgBE75KBwh75H3yPvhF4zdcv/G+MAbHxDP3HAa6vMArgMBEAABEAABEACBfCEAAX6QSGcK8AUFBfTiiy+mt58Xl9kR4K+++mravHmzrG3RokV01VVX5UuOoZ0aCECA5wlcQxUiIcD3Pyvu8BRPJIhW/s/NtK7jTKrvPtEy+48rXUF94bOooiQw6NnNqgU27gQM185uHtm157afa6e7fvjJG5+Gg1M8YdKC2S2HVrQfPK+9vfeAZd+1MggFC/utaB9fIVa311H8/S/IS3O5Uj+bb1Zcuf1etR0m0HkTw+AEThAiIURa3T9Uj8+qy8M4hnFM5TiGfOLlE7cf6+YCFXXvAAAgAElEQVSpu367nKyeB/B3EAABEAABEAABEMh3AhDgB8kAIa7/4he/oFdffVVa1NXV0aOPPjqkFfCdnZ1SdO/p6ZFlnXvuuXTNNdfke+6h/TkkAAGeJ3ANVYiEAH+kAP/p3qhc6S5WvPeaiazZPbEyKFe6z9z7d1QSaFUmxHHjyZ1Y4Npx682EYiUE2i2XW16uyuXWz7WDn2rHsb2du2lX63ba9uEt1Bw1aKs5jXqiaraPHxM0KW58noqDE+nsOdOl0D42XDPgOMCNv2o7bj5x+71qO7dNuKpuP7c8cOIJDeDE4+SWvEM8efEEJx4n5D04ib6CLeixBb3IA2xBn8NJORQNAiAAAiAAAiAAAkQEAT5LGixdupQefvjhtMVdd91FJ554aEUndwX8r3/9a3l+fOrzox/9iM444wwkIAjkjAAEeLXCVaZwAwE+KcB3RxJJ0b0+Qg0t0az5XBD0pc91n1ptSFuvCGxcYS8TkOr2c8uz6y+3XNV28HNo49jz8ZfklvHH1jVLwT11Znsk2uv4nlNWOCq5qr0idV57HYU3LqKgL2H5Ig03nk/99QFpek5X8nuT1UpHbt5xBQdddik+uurn1qvbT931g5O3hCvE01vxxPiAeIocyDdhGXmPvNeZ944fLlAACIAACIAACIAACHicAAT4LAHetGkTia3jUx+xDf3TTz9No0aNkv/EEeA/+ugjuvbaa/vV8uCDD9LMmTM9nlponk4CEOCHJlxxhZ58F+BPnGJI0X1NfcQyzaePM2jetBDNnRKiYMDXz54rnHHtUoVb2XMn3Ll23HozYVn5abdcbnm5KpdbP9cOfmYfx2Lx2KGt49u2U8Mnz8iV7W2x/mepW3bSAQyMQAFV+ztpnGFSS/C7VGzU0iWfP5qEAD/UPObGM1f9jluuLrsUH131c+vV7afu+sHJW0IH4umteGJ8QDxFDkCAf0l2hcGea7njnmo79E9e/3Qbp6E8Z+AaEAABEAABEAABEMgnAhDgs0RbCOyHn90uTAOBAN166600f/588vl89IMf/IDee+89WcrkyZPpkUcekdvUi2uff/55euihh/rVcLhNPiUa2jq8BCDAQ4DPNvHCFcIOtztgjqOlHU9TS0fUcov5suA+Oj68nE47/Ts0flRw0OTnCrFcO267cjWhpNpPbnvs2tm157ZLtR38PDSO9cb20Lzpew8K7g3y9+62BiU3lrHh8TS+/NCKdvHf1WUTPbdDhep+r7o8t024qm4/tzxw8uYEPjf+uux0553u+rncdfupu363cHKLn4gnxnuRA3ihYmS/UKHkYQSFgAAIgAAIgAAIgICHCUCAtwjutm3b6KqrrjrCKhwO00UXXSS3lu/r65N/Fyvk7777bvrwww9JbDufOvP98Iux+t3DvWkENQ0CPAR4kY7cFf3Z7P76SYTeWf0abeo6xTLD50wqoLlTQzSl8XPSlrtTgAo/D3fOSgjmTjxy7ewKxXbtrdpjtzy79qrr55aXj35293WmV7V/+vHd1GQatMMcRbFEt2X/szIoDZVLob2q6x0aZ/TRluADcmX7pQtGD3gpN05cO248uf2Oa5eql2uvyw5+QmgQOaBKaEA+8fKJ299189RdPzh5K58QT2/FE+MD4qny+4Pd8cHq+QN/BwEQAAEQAAEQAIF8JwABnpEBy5cvpzvuuINhmd3kkksuocsuu8xxOSgABKwIQICHAC9yZKjC9o590fQW8x298azpNq4iIEX3eVMLaVSJX9qmBLkVxavk/59zUtGAZXCFO65dqhIre+7EAteOW28mBCs/7ZbLLS9X5XLr59p52c8EES01n6TuaCMdNa45Lbrv79prNbxb/t3nC1JxcCLNnnBU8rx2sbq9oo4qiir79c+hjg9DzWNuPLn9jmuXqpdrr8sOfvIm0MEJnEQOqHpRgdvfdeed7vrBidfv3MLJLX4i73l5B048Tsj73HCyfDCBAQiAAAiAAAiAAAjkOQEI8MwEcCrCi63sv/GNbzBrgxkIOCMAAR4CvMggOwJbPEE0pToghfdtzWbWBPT7SAruQnifMd44wpYrsKq20y3wcdvD9TNXdrkql9t+rp1X/NzffXDr+Nbk1vE7dr0mV7YLEd7pp6q0+qDIXkcVu38lz2x/P7hcFnvx/JIBi+fyV23HjSd3gpRrh4np3Ey4cvmrtkM8efEEJx4nbn7q5qm7fnDyVj4hnt6KJ8YHxFPkgK4X05w+y+B6EAABEAABEAABEPA6AQjwNiK8a9cueab7O++8w75qxowZ8pz4iRMnsq+BIQg4JQABHgK8yCGOAP9Jz/H0Qsd/UktHjBIWimBpoZ+qwgG6+stlVGj4Bk1T1cIdtzzdAp9qP7ntsWtn157bLtV2bvNzz8p51Gwa9Ip5s1zZHi7eRbvaGqirr8PpkE5BfykdVVlHNWJFe8Wh89qLjOJ02ar5qy7vqb8+IH09p+sx+Xuw8YkrDHDtMDGNiWmdE9PcPFVth7xH3iPvh1+Q4vZj9E9e/wQncMI4NvLHMccPOSgABEAABEAABEAABDxOAAL8EALc1tZGa9eupXfffZe2bt1K+/fvp9LSUmpvb5elVVVV0cknn0xf+tKXaMqUKUOoAZeAgDMCEOAhwGcTuNq643Kl+3sffkTNfZOzJltJyEdzin5PJ4SX019Dj0rbwVbWpgpSLdxxy+PWz50g5dpx680EzW2Xaju7/qqun1veSPZzd5tYzZ5c0Z78aaCWziZnAzcR+Xz+5Jbx5XVUeeAFqg6atNF4ikKBqhHb77jx5PYn1XaYwOdN4HO56+apu35w8lY+IZ7eiifGB8RT5ICulcDc8US1HfIeea8z7x0//KAAEAABEAABEAABEPA4AQjwHg8wmpefBCDA51aA555tXjZ/bdYETAlXVnaqhMgPG/poTX2E1n0asewYx0wsoHlTQzR3Sih9prvVinpVfg5VqObWn6uJL64QyfUzV3a5Kpfbfq7dSPCzPRagZdH7qNtspOrRu9NieywetexDVgZCVC82amneUamz2sV57XXk8yV3lxjpnLgr2nVPDOuunzvewE/eBDo4gZNOoYHbn1XbIe+R98j74RfWuf1Yd//UXb9bOLnFT7fF0+p5B38HARAAARAAARAAgXwnAAE+3zMA7fckAQjwuRXgrYRorrDOtXMiRPb0JWhchZ9W1/fSga541nwX28uLc92F8D6mLJC2HelCYGajrPzlTsBw7ezGx669VXvslmfXXnX93PKG08++aG96RfvOg6vad+5dT11xv+N7hNgmXgjr4qemfBJVNPxMrmxf7n9Tlu30rPbh5HQ4DLv9g2uv2s5tE5mq26+6PN08ddfP5anbT931u4WTW/xEPCHAixzAyu6XZFcYriNsMD7w+p1bOLnFT7eN944flFAACIAACIAACIAACHicAAT4QQKcSCTk1vLit9hSnvPp6+ujPXv2UFdXF8ViMbktfW1tbXo1G6cM2ICACgIQ4EeGAK9qpbxdga31rXm0vmMhvdZxI4nt5q0+laUBebb7v5xdNqDpSBRMs7XJyl/uBAzXzm587NpbtcdueXbtVdfPLS9Xfta/cSo1mQa9Fb1KrmwPGDtpT8cuq27C+rsQ1mPGAioOTqSvHD9diu5VpdX9ruW2n2uXK05W9dvtH1x71XZum8hU3X7V5enmqbt+Lk/dfuqu3y2c3OIn4skTAsGJxwl5D06ir+TbCx3I+9zkPesBCUYgAAIgAAIgAAIgkMcEIMBnBP/AgQP0+OOP05/+9CcpogcCAfrNb35DlZWVg6aJEOofeeQReuWVV46wKSkpoRtuuIEWLFiQx2mGpg83AQjwI0OAV7VSniuwfbInSmvqe+n9zfspEi/OmnYTK4N0nO9BOiH8Or0eeEHaunUlbmZDVQmHdidqrOq16yc37nbt7Npz26Xazqmf58wzD53R3po8p12c127G+hwPyRVFlclV7RXJ89rFT+mGCyjgSwy6Mstpewbrn7kq1yqedvsH1161HQSZ3Ey4qo4TtzzEkxdPcOJxckveIZ68eIITjxPyHpxEX4EAvzLr8y+3n6i2c9s45vihCgWAAAiAAAiAAAiAgMcJQIA/LMDPPfccPfTQQ/1CLgT4Z555hkaPHj1gKqxfv56uv/56yzQ566yz6KabbsJqeEtSMFBBAAJ8/gjwXZGEFN1X10eooSX7udQFQZ/cXl78TKk22GdMWwlxmTnLtVdtxxUiczVRwm0P189c2eWqXKv22z0znOunGUsK7dtWX0FNUYM2mp+j7mgj9cVaHQ+nBb4EhYzpVByspQUzptL4CiG2T6LSUPkRZVu1n9seu3Z27a38zFX/UF0utzy3TWRy26XLTjdP3fVzuev2U3f9buHkFj8RT55gCk48Tsh7cBJ9BQI8BHiRB5kv+NodHxw/bKEAEAABEAABEAABEPA4AQjwBwM8kPgu/pRNgG9oaKDLL7+cnSIQ4dmoYOiQAAR47wvwrd0xChf6aM22iGW2TK8xDgrvhRQ47EhrKyHOrrBn115X/dyJBa6d3XbbtdfFSbWfdnkOVH9vtInmTt97cGV7ckV7U/sOyz7AMagumyjF9dSK9rIt36OqYNRyRbtqTnbLs2tvlU/cOHHtdAsiuut3Cye3+Il48oQjcOJxQt6Dk+grECIhRIo8cCpEcscT1XYY7zGO6RzHOM9YsAEBEAABEAABEACBfCYAAZ6INm3aRFdfffWAeTDYFvTRaJQuuugieU68nc9dd91FJ554op1LYAsCtglAgPemAP/p638nz3Z/u+NS6jUTWfOiLLiPSsPVVBkO0FULwwPaWglxdoU9u/a66s/VxBe3PW7hpNpPLndRb2ekPb19/Kcf30fNUYN2mmUUS/TaHg8zLwj7Y1RtmNRtnCdXtv/DvORZ7UagoJ+p1+LJ5a/aTvfEsO76uTzhJ28CHZzASafQwO3Pqu2Q98h75P3wvyjB7ce6+6fu+t3CyS1+ui2ejh/MUAAIgAAIgAAIgAAIeJxA3gvwiURCrmJvbGzsF+qvfvWrtGjRIqqqqqJQKHREGrz44ot077339vv3sWPH0o9+9CM65phjqK+vj15//XX6j//4j342c+bMobvvvhtb0Xu8Y+luHgR4bwnwf/0kIreY/6jR+uzqOXUFNCvyI5pVuspy5S5XYOTaqRZs7ZbHtedOwHDtuPVmjgtcrqrt7Pqrqv6BeCYoRqfPbum3on1X63Zq7dnneBgVgvrhK9pX73iTQkYhXeF7WZb9ImVf8cVtty6edvOJm8+q7XRPJOqun8sTfkJgEzmgaiUu8omXT27pn4gnL57gxOOEvAcnlfcbt+STW/x02zjm+IENBYAACIAACIAACICAxwnkvQCfeYa73++nO++8k+bOnTto6MXq9wsvvJBaWw+dL1tTU0OPPfYYBYPBfteJ1fXXXHMNxWIx+e+i/EcffZTq6uo8nlponk4CEODdJcCvKF4l0+Wck4rSabNjX1SK7uKnszeeNZ3GVQTkFvNzpxbSqBK/8rPdIUS+JPnnm2CbSjpu/K3s7llxM/WavXSsuZ6aTYO2mEdTd1TN9vFjw+NpjFlP4wyTdgRvpWKjlq78wvR+/cbuxJtVezI7JddetR23XbrsdE8k6q6fyx1+8gQRcAKnfBSOkPfIe+S9uheUuPdlrp3u/qm7frdwcoufbounzjkv1A0CIAACIAACIAACbiCQ9wL8gw8+SM8//3w6Vtdffz197Wtfyxq7tWvX0o033pi2EaL6f/3Xf9G0adMGvG7JkiX09NNPp/92xx130CmnnOKG/ICPLiUAAd5dAnxK2D3/s8Vp0X1bs5k1+3w+opOnFUrh/egao5+taoGPW17KCa69ajtu/dwJGK4dt97MgKpuP7c8u/5yy03Z/T7+P9QdbaRZdXuSK9tbt8vfPWa34xHV8JfRUVV1NL6irt/q9lCw0PLFE6/Gk9suXXa6JxJ118/lDj8hsIkcwAr47C+8cfuTajvd/VN3/Vyeuv3UXb9bOLnFT8QT90WV90XkPS+f7HJy/HCHAkAABEAABEAABEDA4wTyWoAX28+Ls983b94sw1xQUEDLli2Tv7N9fv7zn9Orr76aNrHaVr65uZkuueSS9Cr4Cy64gL773e96PLXQPJ0EIMC7S4B/qudNaumI0v7OGMWyL3anSYX/S/7w8VQVDtKlp5cMmGZ2BdN8W9nNnVjg2tkVtO3aq46nqvoTlDgorjdIgb3hkyepyTSoNdZ/J5ihjIUBfzAtsI/e/3u5sn1D8BkqCIymi+cPLe/dEk+7fnLtddnpnkDXXT+XO/zkTQyDEzhBkFH3ogZ3fOLa6e6fuut3Cye3+Il4YrzHeD/yx/uhPOfhGhAAARAAARAAARDIJwJ5LcB3dnbKc957enpkzMXKd7ECPtunt7eXzj//fOruPrSSz2pFuyhfiO6pa8477zxavHhxPuUZ2jrMBCDAj3wBvq07Tqteu4vWdSyk5r7JWTOkJOSXK92P6fg2TQhtUbYV+kgVdjNhcP3kCsvciUeuHbfeobaL236unV1/RbmtsQC9YN4jV7aPHbU7fWZ7ImHxxghj7Ksqrabx5ckV7TXldTShvI5qyielr+S2y8rOLfG06yfXXped7gl03fVzucNPCA0qhQbkEy+f3NI/EU9ePMGJxwl5D04q7zduySe3+Om2cYzxqAcTEAABEAABEAABEMhrAnktwA9FGP/oo4/o2muvTSeNWC0vtrAvKjp0dnNmRgnRXgj9HR0d8k8Q4PO6zw1L4yHAj1wB/sPtfbS6vpfWb++zzIVjJxZI4f2kKSFpayUwDkVYFddgBfxKiS5zZbXdiRpufEZynHrNbtrVllzRnvrZ2bKBuuN+y3y1Mgj4AxQyCmlOsJnGBU3aatxDJcFauvT0MVkv5XK1stMdT279XDu3TdBx26XaDpwgNOSj0IC8R94j70f+ylHV9zvV5ekeR3TXz+Wp20/d9buFk1v8dFs8rZ7/8HcQAAEQAAEQAAEQyHcCEOBtrkwXZ73/7ne/S+fN/Pnz6bbbbsuaR5mr5iHA53u3y337IcCPLAF+4XGFB89276XWruwrhqvCASm6z50aojFlgX7JYiUwjmRhd6CsV90ebvu5EzBcO269mQxUt59bXsqPLW+cSs2mQW9Fv03dZiP5gzuppbNJwQDloxKjlo4df1S/c9qfXveALNvqjONccdIdT279XDu3TdBx26XaDpwgRHLGHa/lHfIeeY+8t/6+obrfc8tD/+T1T3ACJ4xjI38cU/DgiCJAAARAAARAAARAwNME8l6AF9vJp7agtxLGTdOU28+nVrKLzLj99tvp85//fNYkgQDv6T40Ihs3VAF+RfEq2Z5zThp4R4eUwFc2f23WdqfsrMobqp/c+q1WdtsVTrkCp7CLJwL0WMdr8mz39h7rbborwwH6x1NLaNbEgkHZ2qlfFGLVftXl5ZInpz3c+rkTpFw7br2ZgVXNf7DyWnv2J1ezt6ZWtSdXuMfiUcfj1+jiMcnt4ysm0aimR6g6aNJq41Xykd/xjgJ2uVrxzFU8ueWqtsPENCamMTE98iemVfd7bnkYH3jjg1t4Ip68eIITjxPyHpzy8fsD8j43ee/4YRIFgAAIgAAIgAAIgIDHCeS1AJ9IJOi6666jDRs2yDBXVFTQ0qVLKRgMDhj2d955h2699db038T288K+rKwsa5ps27aNrrrqqrTNJZdcQpdddpnHUwvN00lgqMI2V7BVJYAP1U9V9asW+ER5n+wx6e1VT9L6joUUiRdnTYPxoS10Qvh1agp/j4yA7wjBUpdgO9R6c8FTlGklrNr1lzsBw7Wz22679tz2t6ycK1e0vxz9IXWbO6isdJcU3TsibY6Ho0JfnAxjJhUbtXT6jKk0viJ5ZntJQThdtpWfdnmq5mS3fqv2pPzjlqvaTnf93Pbo9lN3/W7h5BY/EU/eBDo48Tgh78FJ9BWrnXm4ecK1Q//k5R04gVM+9k+35b3jh0wUAAIgAAIgAAIgAAIeJwAB/jABXsT6jjvuoFNOOeWIsMfjcbrwwgtp//796b8tXLiQfvCDH1imyC9+8Qt65ZVX0na//OUv6ZhjjrG8DgYgMFQCQxW2IcAPfBa4lRDYFYnLLebX1EeooSX7quJQ0EfzpiW3mK/adKos2oq7Vf2ZecIVDlXb6faTWz93gpRrx61XZZyaO3YesaJ9T8euoQ4Z/a6rKZ/Ub+v4si3X0OhA1DJPrfLJLk+7XFXXb1We7gky3fXbjSfXXrUdOPEm8LncdfPUXT84eSufEE9vxRPjA+IpciDfXqhA3iPvdea9kodPFAICIAACIAACIAACHiaQ1wK8iOuKFSvopz/9aTrEgUCAxDnvU6dOTf+bWCl/55130vLly/ulAkdI37RpE1199dXp68Sq+WXLlpH4jQ8I5IoABPjhOQP+M0cZUnhfuy1iGcqjawwpus+bWkgBf9KcK/ClCufa67LT7Se3fu6EO9eOW29mknDi1N7bSltXfY2aogatNr8uV7ZH4o1kxvosc87KoCwQo3FBkzqNb1BxsJb+8eTpcjv5gL//LjAcPzn5bJenXa5Wftqt36q8lH/cclXb6a6f2x7dfuqu3y2c3OIn4skTGsCJxwl5D06ir+SbYIu8R94j761fgOf2E9V2brt/Wz1v4u8gAAIgAAIgAAIgkO8E8l6AH+hcd5EUixYtogULFlBrayv96le/ooaGhn65MnPmTBICvM/nGzSH1q1bRzfeeCPFYrG0jdU58/mekGi/GgJeF+CtzpbnCmdDEfj2mzX0246n5NnuvWYia8AKgj6qCgfon04PU82owBG2ufRTVGa1sp5bP9duKDxV+smtP1cTJU44xRMmnT67RZ7NvrOtgXaL363bqb33gONBIRQslMJ6cmV78rx28Tvx/pmy7OHKEy73zAZzuVrZcevn2umeINNdPzh5awIf8fRWPDE+IJ4iB/JNWEbeI++R98Pf793y/cEtfrptHHP8oIoCQAAEQAAEQAAEQMDjBPJegBfx/eMf/0j33HOPrVA/+OCDJET4zI/Yon7jxo1ytfyqVav6/dkwDHr66adp9OjRtuqCMQjYJeB1AV6VYMgVbIWdWOX+7prltKnrZMtwHFvyNp0QXk71pXdK24vnlwx4jZVgmHkR116XnR2ewla1n9z6uRMwXDtuvSm7vZ275fbxn3x4i1zZvtWcRj1RNdvHjwmaFDc+T8XBiXT2nGlSaB8bHu8o/1TFyS5Pu1yt/OTWz7VL+ce1V22nu35ue3T7qbt+t3Byi5+IJ09gAyceJ+Q9OIm+km8vKiDvkffIe+sXkLn9RLWd2+7flhMjMAABEAABEAABEACBPCcAAZ6IxBbz4pz2V199lZUO//zP/0znn3/+gLa//vWv6bHHHhvwb4sXLyaxAh4fEMg1AQjwaragb9wXlee6i23mO3vjWcNWUxGguVMLad7UEPn/Ok/a6nhRQNRrJUSqFjYzwYz0+nM1UZLZ7q+fHJMr2ne1NRx2Xvt2ikR7HQ8BZYWjkue0V9Slz2sv3XgRGb6EZd7lKv5Wcedyz1U+cevn2umeINNdPzh5awIf8fRWPDE+IJ75KLAh75H3yPvhf6HELd8f3OKn28Yxxw+1KAAEQAAEQAAEQAAEPE4AAvzBAAsR/vHHHychoGf73HDDDfSVr3xlUJOlS5fSww8/fMTf58+fTz/5yU+yblnv8VxD84aRAAT4oQvwsTjR1OqAFN237TGzRk2c5Z4S3cUZ77kSNnNVrpVgardeu/a66udOwHDt4omYFNjr379Mrmj/0Pw8dUcbqS+233GvNwIFVO3vpGrDpH3B71CxUUuXfH4GCQE+88PlqStOXJ5DbZdV+7n1c+10T5Dprh+cvCV0IJ7eiifGB8RT5EC+rexG3iPvkffD3+/d8v3BLX66bRxz/LCLAkAABEAABEAABEDA4wQgwGcEuL6+npYsWULvvfde+i9+v5+++MUv0uWXX05jx47NmhLPPPMMPfLII/1srrzySnmmfLbz4j2eZ2jeMBPItQD/kn+lbNFFpznbWj3XflqtQD9ciNzWcwK92PEf1NIRo0T2o90pXOinynCA/uXLZRQyfEMWQq0Ew1wJkbkSYHNVrmpO3AmYgewisb007+i9/Va0ixXuKj5jwjXJM9rlT/Kc9nFlE5XvaKArTlzubpt44rZLtR048YQGcOJx4uanbp666wcnb+UT4umteGJ8QDxFDuDFk5dkVxjsOZg77qm2Q//k9U+3cVLxDIwyQAAEQAAEQAAEQMDLBCDAZ4luNBqVfw0Gg+wcWLlyJf3rv/4r1dbW0pe//GU6++yzqby8nH09DEFABQHdwjZXMNXtZ2t3XG4x/+6H/0t7+uqyoi8p9NPxhc/Js93XhpZIW6dnu3M5pRzj2uuy0+0nt37OhFJ3Xyf9ctVPKGL2Up25iZpNgxqjoygW73bcRUtDZVJcr+p6R65s3xq8T65sv3RB5YBlq44nl5NqOw73wwFw7XXZ6Z4g010/l7tuP3XX7xZObvET8fTmBD43/3TZ6c473fVzuev2U3f9buHkFj8RT4z3IgfwQsXIfqHC8YMxCgABEAABEAABEAABjxOAAO/xAKN5+UlAt7DNFQx1+fnh9j5aXd9L67f3WSbIsRML5LnuJ00JKV+JzOWkWgjNVXm5Klc1p8PzTmx28FvzKeqKNtJR45rSZ7bv79pjmRtWBgF/4IgV7UJ4ryhOCu3cdqm20xUnt0z4usVPTExjYhoT08M/MY/xgdfv3MLJLX5ivOflHTjxOCHvwSkfvz8g73OT91bPw/g7CIAACIAACIAACOQ7AQjw+Z4BaL8nCegStu0Ke8PpZ1NrTIru4mz31q541rhXhQM0b1qI5k0JUVVZIG2rWgjllmeXK7dc1Xa6/bSq/0B3ixTYf7f+UbmyvdjcQ7CjaTgAACAASURBVE2mQRYnDrDGiKqSahoT+5TGBU3aafxArmi/6gszsl6rmj+3PCtOmU5zy7Wyc8vEl1v8hNDAm0gEJx4n5D04QZAZfMtm3eOI7voxPnhrfEA8vRVPjA+Ip877N+tBGUYgAAIgAAIgAAIgkMcEIMDncfDRdO8SGE5heyCKVkLcYBMFZfPXKhUsX0islGe6BwMJ2rzbtAy4ONddiO/ibHcn7eK2n2unSzC1W69de277uXap+veunCeF9VfNm6kruoPCJbvkme1dfR2WOWBlEPSX0OTKyekz2sdXJM9rLzJK2CvaRwonK67cCVrVdphI5E0kghM46ZxwVd3vueUh75H3yHvs/DDY2dYYH3jjg1vGW8STF09w4nFC3ueGk9WzM/4OAiAAAiAAAiAAAvlOAAJ8vmcA2u9JAvkuwG989RJa17GQ1nacQ7F49vXNtZVBOs73Szoh/DotD7wo82G4zna3EkAzk5Nrr8tOh7C8u71RiutiZXvyp4FaOpsc92ufz0cFwRAVGoV0anC7XNm+0XiKQoEqx/mhg9NAQKzyhDtRpdoOE4m8CTJwAicIkRAiIUSuHPB7m9fuSxjvMd5jvMd4j/Ee4/1A8xSq73fc8hw/bKMAEAABEAABEAABEMgTAhDg8yTQaGZ+EchHAb6rNy63lxc/jfuiWQMeMnzyXHfxc9RYg71y2UqwzJWwmqtyVbcnl362xwK0LHofdZuNVD16txTad7dtp2g8e6w5PV+I6sXGRJp31BSqKU+uaBdntT/0l9vk5ZfGX5K/rSa+uDxVc/qvv9yeFCBiL7D85E6s6LKD0AChgdPvuPmJfOLlk1t4Ip68eIITjxPyHpxU3m/ckk9u8RPjGK9/ghOPE/I+N5w4z9qwAQEQAAEQAAEQAIF8JgABPp+jj7Z7lkA+CfD/u6NPiu5rt0Us43l0jSFF97lTCyngP2TOFU512akWbHNVnopy+6KRw1azJ1e079z7AXXGA5bxtTIoNIqlsH6gZw+FjEL6++AHVB00abn/zaSAPb+kXxF2J2q4+aGC0+GO2vWTa6/LDhOJvAkycAKnfBSOkPfIe+S99YuB+Xr/xvjAGx+4+aGbp+76wclb+YR45iaeVs/f+DsIgAAIgAAIgAAI5DsBCPD5ngFovycJeF2Af9ZcQfs6otRrJuQZ79k+BUEfnX5soRTdayoGFnG5wqkuO9WCba7Ks1tu/RunULNZQCujV8mV7QFjJ+3p2KWkTwphPWbMp+JgLX3l+GlSeK8qHSfL5k7AcO3stptrz13ZbtdPrr0uO0y48ibIwAmcIERCiLTamUXXOM6tF+MYxjGV4xjyiZdPbumfiCcvnuDE44S8zw0nJQ/uKAQEQAAEQAAEQAAEPEwAAryHg4um5S8Brwrwq/50A63rOJM2d59sGdxjS94ms+wLNLokMOiZ3VwhVLed7vq5Lx4M5uc588xDq9pbG9L/bcb6LONoZVBRVJneMn58RXL7+NINF1LAlxh0y3juBAzXzm58uPbc+rl2mKDLzcQTl79qO8STF09w4nHi5qdunrrrBydv5RPi6a14YnxAPFW+0IHxwVv5hHjmJp5Wz+r4OwiAAAiAAAiAAAjkOwEI8PmeAWi/Jwl4SYAX57mnznYX57xn+9SMCtC8qYU0s+VcKgu2WJ7ZzRVCddvprp8rwEfjJu1q3U71q6+gpqhBG83PUXe0kfpirY77WYEvQSFjulzRPn/G1KToXlFH4VD5EWVb+cudgOHa2Y0Pt1zVdpiYzs3Ek+o4cctDPHnxBCceJ7fkHeLJiyc48Tgh78EpHwVb5D3yHnlPlvME3H6i2s5t92/HD/koAARAAARAAARAAAQ8TgACvMcDjOblJwG3C/ARM5EW3T/ZY2YNojjLXYjuc6eGSJzxLj5WAmxmgVx7XXZ2Bd7h8HNv5255PrsQ3He1JX+a2nco6XDVZRPklvHJn0lUtuX/UFUwajlRwuWUq4kSLnfV9XPLc9uEDrdduux089RdP5e7bj911+8WTm7xE/HkCUfgxOOEvAcnCJEQIgc7ygPjg7fGB8QzN/FU8vCPQkAABEAABEAABEDAwwQgwHs4uGha/hJwqwD/dO+b1NIepX2dMYplX+xO4UI/feUzxTRvaohChq9fsLlCKFew1W2ns/7OSDttfetsuaL9ffMbyRXt8UaKRHsdd7CwP0bVhkndwfOo2Kilf5g3XYruRqAgp/HkTsCottMtiOiun8sTfvImyMAJnPJROELeI++R90SXxl+SXcGpcMi9L3PtdPdP3fW7hZNb/EQ8Md5jvB/5473jCQEUAAIgAAIgAAIgAAIeJwAB3uMBRvPyk4CbBPhotJSmtRGt61hIe/rqsgasJNBGx4eXU3v4IioJ+Qc92x0C/ElZJ2YHEvQTFKMzZu9Lr2bf2baddrdtpwPd+xx3IiNgpFe014it4w+ubvet+aJtP8UFF88vyeqTVfy5E4+q7XRPJOqun8sTfmLCVeWEK/KJl09u6Z+IJy+e4MTjhLwHJ5X3G7fkk1v8xDjG65/gxOOEvM8NJ8cTBSgABEAABEAABEAABDxOAAK8xwOM5uUnATcI8Ou399HS9z+gzs6plkGaNbFAbjE/fefntAi2AwnW2YRgKwHYbnl27a3q39e1Rwrtn6y/kZpMg7aYM+TKdhWfMaU1NDa6Ta5s3xm8Va5sv/IL0wcs2spPu+3m2nMnYFTb6Z4g010/lyf85E2QgRM45aNwhLxH3iPvR/6KSO79XrUdxgfe+MDlrpun7vrByVv5hHjmJp4q5g9QBgiAAAiAAAiAAAh4mQAEeC9HF23LWwIjVYDf3Rqj1Vt7aU19hFq7s+8xP6YsIEV3scV8VTggY6lLsOUKu7myG2q5v4//jxTWZ9UlBffkee0N1GN2Oe4bpaGy9BntckV7RfK89lCwSHmcuHHncuJOwKi20z2RqLt+Lk/4yZsgAydwghAJIXKwLcgxPvDGB7fclxBPXjzBiccJeQ9O+fj9AXmfm7x3PKmAAkAABEAABEAABEDA4wQgwHs8wGhefhIYSQJ8IkE0rSYgRffNu03LgFSGA3T+qSV07MT+54BDgM/+AoIQ2HdKgX07NXzyJDWbBh2IBS15WxkE/AGqDvTIFe37g1fKFe0Xf24GjSquHPRSrmCu2o47saLLTvfEsO76udzhJ2+CDJzAKR8n0JH3yHvkPV48wYsnK+VQmHkkE/d7FtdO93iru35w4t1v3MLJLX66Le+t5hLwdxAAARAAARAAARDIdwIQ4PM9A9B+TxIYCQJ8Q+8s+kPH/bSvI0qx7IvdaUJoizzbvTn8fygY8Dk+250r7KaCz7XXZXe4n62xAL1g3iNXtleP2i1XtAvRPZ6wgMzI9MqS6vRK9tQ57WJVO7fdunlyJ1Z02emeUNFdP5c7/ORNeIITOEGIhBAJIRJC5HAIsW65f+O+yLsvIp7glI/fH5D3ucl7xhQDTEAABEAABEAABEAgrwlAgM/r8KPxXiWgS4Dv7I3Lle7vrl9PuyLTsuItNHxUWLKewuFN9N3Qo9LWaiKZKwRz7XQLxtn87DV7ktvGp38aaGfLh9Qd9ztO2+KCUrl9fFX3ezQuaNJW4x4qDtbSP50+ZsCyVfPkToBw7TDhyptQASceJ7fkHeLJiyc48Tgh78EJgoz191BuP1Fth3GM1z/BiceJm5+6eequH5y8lU+IZ27i6XhiAgWAAAiAAAiAAAiAgMcJQID3eIDRvPwkMNwC/Ec7+qTwvnZbxBL40eMNea77vCmF9NA7vAfBXAnluSqXK1in7JZGf0PdZiNNqWlKr2hv6WyyZGlt4JNbxs8aP/ngee3Jc9pHl4yVl9r10+oFCS5P7gQI1w4TdPb6EZerLjvEE/FUKQQin3j5xO3vunnqrh+cvJVPiKe34onxAfFU+f0B44O38gnxzE08recjYAECIAACIAACIAAC+U0AAnx+xx+t9yiB4RDge80EjR/lp9X1EWrpiGUlWVHiT4ruUwtpXEUgbWv3QViXYMwVlq3s2nr2H1rR3tpAjTv/TE1Rg2IJn+NMHF08RorrNRV1NKrpEbmyfbXxKvnIP+Qt/Z/66wPSr3O6HpO/rQR4bjxV22HClTehAk48Ttz81M1Td/3g5K18Qjy9FU+MD4gnhEgcUTHY93aM9xgf8nF8QN7nJu8dT2KgABAAARAAARAAARDwOAEI8B4PMJqXnwRyKcB/2PEFeqXjh9TanV10F+RHlwaoKhygxWeXDRgIuw/CbhHg962cS02mQS9Hb5Ur28tKd0nhvaO3zXFCFvriZBgz5cr202dMlaL7+Io6KikIp8tWxclufLj2qu0gNPAmVMCJx4mbn7p56q4fnLyVT4int+KJ8QHxzEeBDXmPvEfe48UTvHiyUg6FF88v6TfvwP2ex7VzPKmBAkAABEAABEAABEAgTwhAgM+TQKOZ+UVAtQDf2BKVK93f39RM3bGBxfQU4ZpRAZrjf5iODy+nFcHfD/gAaHeCLGWvSljOzAYn5TZ37Eyuam9tSK9u39OxS0nC1ZTX9ts6vmzztTQ6GLVciW7VHu6DNdfObjy55XLtdNfvFj/BCRPTmJjGxDQmpod3Ypp7f1Bth/Ee4z3Ge4z3GO8x3g+HEMu9f+G+xLsvuY2TkkkPFAICIAACIAACIAACHiYAAd7DwUXT8peACgE+Yiak6C5+PtljZoUZ8JPcXl5sMz+9xmCfLW73gd1KWLYr1Nux7+htpS2rvkbNUYPeN8+VK9sj8UYyY32OE60gMIqKg7U0d/IUqqmYlBbdg/5gv7JVtZ/LnWune6JAd/3gxJtQcgsnt/iJvOflHTjxOCHvwSkfBVvkPfIeeY8jpvCiQn68qIDxPjfjveOJEBQAAiAAAiAAAiAAAh4nAAHe4wFG8/KTgBMBvr0nTmXFPlq9tZfiiez8plQbUnSfOzVEoeChc8y5QrHdB2FuuVy7gQT4eMKk02e30K62QyvaxQr3tp4DjpOpIFiY3DK+vE7+rmj4OVUbJr3hf0OWnblVXGaFVu3i8lRtp1vg0l0/l6duP3XX7xZObvET8eRNJIITjxPyHpwgREKIhBAJIXKghx3u/UG1He7fvPsSOPE4cfNTN0/d9dvl5HiCBAWAAAiAAAiAAAiAgMcJQID3eIDRvPwkYFeAb3zjbFrfsZDe6riCevqyq+4lgVYKh6vk2e7f+eKhc8cPJ20lFNt9sBxIKM8mWHPr39u5Wwrtn6y/mZqiBm01p1NPdKeSpBkTNClunCZXtp89Z5oU3ceGx/crm+snt/3cB2bVdnbj6bX6ue0BJ94EmW5OiCcvTuDkLU6Ip7fiiXEU8czHFyqQ98h75D2OXsCLRMP7IpGSiRMUAgIgAAIgAAIgAAIeJgAB3sPBRdPyl0DmRPqK4lUSxjknFfWDsn57H62u76UPt1tvoz6rtoBmm7fTcaVvOj6D3O4EGVeAHszu3JNjUmjfKc5ql+e1i98NFIn2OE6SssKKfue011TUUXjjRWT4EoNycovQ4RY/7eYTt12q7XT7qbt+Lk/4yZtABydwgtAAoWEwoQHjA298cMt9CfHkxROceJyQ9+CUj98fkPe5yXvHkykoAARAAARAAARAAAQ8TgACvMcDjOblJ4FsD5i7D8Sk6C7Odm/rjmcFNKYskN5iXqx4567Y5trZfRC2KjeeSArt9e//EzWZBm0wP09d0Ubqi+13nAhGwKBqf5fcMn5f8DtUbNTSt06bQeVFo44o28pPu+3m2uuy0z3hqbt+Lnfdfuqu3y2c3OIn4smbSAQnHifkPThBkMEW9Fg5OrwrR7njri473fdP3fVzuev2U3f9buHkFj/dFk/HkywoAARAAARAAARAAAQ8TgACvMcDjOblJ4HMB8wXEiuppSNGgUCCtuw2LaHMnRKSwvsxEwv62VoJyyljrp3dB+HDy43E9tK8o/f2W9EuVrer+IwpraHxFclz2pPntdfRuLKJli8gcNvDtXPbAzi3XartwIknHIETjxM3P3Xz1F0/OHkrnxBPb8UT4wPimY8vVCDvkffIe+wMgxeJhvdFIhVzLygDBEAABEAABEAABLxMAAK8l6OLtuUtgdRE+undn9K6joW0tuNrFM++2J0mhDZTMDxLnu3+T2eUDsiOK6xz7TgT/t19XUmRvW07ffrxf1KzadCO6CiKxrsdx7c0VCbF9aqud+TK9q3B++TK9ksXVA6p/Zz2iIK5dphI5E0kghM4YcIVE67Yint4J1y59zHVdhjvMd5jvMd4j/Ee470YBy6eX9LveU31/YZbnu77ku763cLJLX66LZ6OJ2RQAAiAAAiAAAiAAAh4nAAEeI8HGM3LPwKdvXG657Vl1N4+kyKRMVkBFBq+5Er3zn+mSYV/U3a2+1AF+KXmU9QdbaSjxjXJreSF6L6va4/jIAb8ASm01xy2ol2sbn/qg/tl2ZfGX5K/nb4xz32w59q57QGc2y7VduAEQUZHP9add7rr5/Zj3X7qrt8tnNziJ+KJ8R7jPb63QoCHAC/GAQjw/R+RufdxXXa4f3vz/u14ogYFgAAIgAAIgAAIgIDHCUCA93iA0bz8IfDRjj5avTVCf/0kYtnoGeMNmju1UIrvfh9Zbq2eKpArrFvZHehukeL679Y/ShGzl4rNPXJlu8Uifct2CYPKkmoaG/uUqoMm7TJuoeJgLV115swBr9U1AcGtFxMV3pyo4MZftR3yiZdPXO66eequH5y8lU+Ip7fiifEB8cSLCnhRwemLxbrHEd31477orXEU8cxNPFkTNDACARAAARAAARAAgTwmAAE+j4OPpjsnEIvFaNu2bbRz504yzeTZ6qWlpVRbW0sTJkwgn8/nvJIsJYhz3d/fGqE19RF5xnu2T0HQR2ccW0Rzp4ZoXEWgn6mVYD5UAf4PiZep29xBsyc3p1e072rdTl19HY65BP0lNLly8mHntE+iP378FInV7lYr2jGhk5sHcO7Ehmo7xJMXT3DiceLmp26euusHJ2/lE+LprXhifEA8IcBDgIcAj50CxDiAnQKSd0R8z8nNfdHxpA4KAAEQAAEQAAEQAAGPE4AA7/EAo3m5IZBIJOj555+n9957b9AKhPj+la98hc4444zcOEFE//+v91Ekmsha/qzSVWSGz6RRJYEjHsCHKqwPNKHT1N4oV7XvbG2ghm2PU3PUoH3RoOO2+8hH4yvqpNA++sCLNC5o0kbjSQoFxgx5QgET07l5AOdObKi2Qzx58QQnHidufurmqbt+cPJWPiGe3oonxgfEEwI8BHgI8BDgIcAfmorA95zc3BcdT/agABAAARAAARAAARDwOAEI8B4PMJqnnkA8Hqd///d/p/3797MKnzVrFl166aU5WQ0/mAAfCu2jcPhjuqL0QSoL7lN6tnt7LEDLovfJle3jKneTWNEuhPdoPMrikc0oFKikYqOW5k6eQuMrJslz28XPQ3+5TV5mtbLdLQ/W8DM3EwBcrrrsdAsiuuvncoefvP4BTuCk8r7olv6JvEfeI+/VfR/m9nuune7+qbt+t3Byi5+IJ8Z7jPcjf7x3PAGEAkAABEAABEAABEDA4wQgwHs8wGieWgJi5fuSJUto8+bN/Qo2DIOmTZsmt6Gvr68nYXf454tf/CJ96UtfUutMxgr4oN8nt5efNy1EL9f/K0uwTjk00Bb0fbHIQXG9QQrscnX73g+oM95/+/qhNKrQKJYr2g/07KWQUUjnBD6gcYZJy/1vyuJyvVUeJnR4EzqYoAOnfJz4Qt4j75H3ZPniHrefqLbD/ZvXP8GJx4mbn7p56q4fnLyVT4int+KJ8QHx1Pm9dShzQbgGBEAABEAABEAABPKJAAT4fIo22uqYwI4dO+j+++/vV86pp55K5557Lvn9fvnvkUiEfvWrX8lz4VOfQCBAP/7xj6moqMixD4cXIFbAT6wMJoX3qSES57yLj92JlW1vnEJNUYNWmt+hbrORAsZO2tOxS4mvxcEJdMz4ow6uZk+uaq8qHWfLT257uHaYqMBEhc6JCm6eqrZD3iPvkfcjfyWR6n6vujzd44ju+rk8dfupu363cHKLn4gn7/4NTjxOyHtwysfvg8j73OS9kgkjFAICIAACIAACIAACHiYAAd7DwUXT1BN49tlnafXq1emC586dSxdccMERFYkV8Pfccw81NTWl/3b++efTvHnzlDq1c3+UJow+8pz1wR4w/36eSbvaDq1oT24f30BitbvTT0XRaDITJhUahXRmYBNVGyatDf6ZfL7goGfPcx+EVdthgi43D+Cq48QtD/HkxROceJzckneIJy+e4MTjhLwHJwgy2PkBZ4bnx5nhGO8x3mO8x3ivarx3OoeE60EABEAABEAABEDA6wQgwHs9wmifMgLi7Pfbb7+denp6ZJliVfuPfvQjKi4uHrCOTz/9lB566KH032pra2nx4sU5OQs+04EHVv2IImYvndT3HjVHDdpgfo66ozuoL3bAMY8CX4JCxnQqDk6k+TOmps9pDxeW2155z50AUm0HQQYTT/k48YS8R94j77ECXtWEq+r7Mrc8jGO8cQyceJzckneIJy+e4MTjhLwHp3z8Poi8z03eO55cQgEgAAIgAAIgAAIg4HECEOA9HmA0Tx2BzO3nrQT1aDQqBXuxJb34lJaW0g9/+EMp3Kv87O1sSp7RLlezJ1e0N7U3KqmiOjyBxlfU0Y62enlW+4WBd6kqGB30bFg82ObmwZbLVZed7glP3fVzuev2U3f9buHkFj8RT954C048Tsh7cIIggxWReEEHK+AHeoDk3h9U2+H+zbsvgROPEzc/dfPUXb9dTkomnVAICIAACIAACIAACHiYAAR4DwcXTVNLYNOmTbRkyZJ0oWeccQZ99atfHbQSsQ39vffeS7t375Y2Pp+Pbr75Zho1apQyx25Zdhm197Y6Lq/UH6NxhkndwfOo2JhI5807msaXT6KCQEiWzX0Q49rpfrDUXb9bOLnFT8STN/EETjxOyHtwghAJIRJCJIRICJGHCOC+6K37IuLprXji+z3iqfN7q+OJKBQAAiAAAiAAAiAAAh4nAAHe4wFG89QR2Lp1Kz388MPpAr/1rW/RnDlzslbwhz/8gf7yl7/kTIC//rlFFIn2shsZDBgHt4yfJH+v2fGmXNl+he8VWYbTCWdM6HhrAgDx9FY8MUGHeOqcoOOOJ6rtkPfIe+Q9jl5w+v1W9ziiu37uuKzbT931u4WTW/xEPHn3b3DicULe54YTeyIKhiAAAiAAAiAAAiCQpwQgwOdp4NFs+wQyBfhFixbRiSeemLWgl156iVasWKFFgC8IFtD0YBtVGybtCP6QSoxauvILR/fzl/sgqtpO90SB7vq5POEnb6IAnMAJAhsEtsEENowPvPHBLfclxJMXT3DicULeg1M+fn9A3iPvkffY6UfVi2n2Z9VwBQiAAAiAAAiAAAjkFwEI8PkVb7TWAYHDxXRRzEgR4I1AQb9V7TXlk+iPHz9Jfp+fLo2/JFvs9AGLO1HDtdM9May7frdwcoufiCdvIhGceJyQ9+CEiWlMTDv93qR7vNVdv1vGUbf4iXjy7kvgxOOEvAcnfM/B9xxV33McTK/hUhAAARAAARAAARDICwIQ4PMizGikCgIjUYBv7dlHFUWVRzSPO7Giy073BJnu+rnc4SdvggycwCkfJxKR98h75D12fsDOD/lxVj3Ge4z3GO8x3mO8x3gvxoGL55f0m/vhziuotlMxv4YyQAAEQAAEQAAEQCAfCECAz4coo41KCIxEAX6whql+wFJdnu6JRN31c3nCT0y4qpxwRT7x8skt/RPx5MUTnHickPfgpPJ+45Z8coufGMd4/ROceJyQ9+CE8R4r4LECXskUIQoBARAAARAAARAAAUsCEOAtEcEABJIEIMCrW3mge4JMd/1umfhyi5+IJ28iEZx4nJD34ISJaUxMq5qY5o4nqu0w3mMcy8dxDHmPvEfeq3tex31JbX/i8nTbOIa5QhAAARAAARAAARAAgewEIMAjQ0CASQACvLoHet0Plrrr9+oDOLddqu0QT94EETjxOHHzUzdP3fWDk7fyCfH0VjwxPiCeECLVPbdwx0euHfonr3+CEzhhHBv54xhzKg1mIAACIAACIAACIJC3BCDA523o0XC7BEaqAD937ly7TYE9CIAACIAACIAACIAACIAACIAACIAACIAACNgmsGbNGtvX4AIQAAEQAAEQAAEQyDcCEODzLeJo75AJbNq0iZYsWZK+ftGiRXTiiSdmLe9w0d7n89HNN99Mo0aNGrIPA10IAV4pThQGAiAAAiAAAiAAAiAAAiAAAiAAAiAAAiAwCAEI8EgNEAABEAABEAABELAmAAHemhEsQEAS2Lp1Kz388MNpGt/85jfphBNOyErn8ccfp48++kjaCAH+pptuotGjR4MoCIAACIAACIAACIAACIAACIAACIAACIAACIAACIAACIAACIAACICABwlAgPdgUNGk3BDIXAEvVp5fcMEFg1aWSCTonnvuoaamJmnj9/vphz/8IYXD4dw4iFJBAARAAARAAARAAARAAARAAARAAARAAARAAARAAARAAARAAARAAAS0EoAArxU/KncTgfb2drrzzjspFotJtysqKuSW8kJYH+jT1dVF//Zv/0bRaFT+ubS0lG699dZB7d3EAr6CAAiAAAiAAAiAAAiAAAiAAAiAAAiAAAiAAAiAAAiAAAiAAAiAAAgcSQACPLICBJgExIr2u+66i1paWuQVYkv56667jsaNGzdgCevXr6ennnoq/bfjjz+eLr74YmZtMAMBEAABEAABEAABEAABEAABEAABEAABEAABEAABEAABEAABEAABEHAbAQjwbosY/NVK4OWXX6bly5enfaiqqqLvf//7FAgE+vnV29srV79HIpH0v19++eV0zDHHaPUflYMACIAACIAACIAAeO3LpwAAIABJREFUCIAACIAACIAACIAACIAACIAACIAACIAACIAACOSOAAT43LFFyR4k0NbWRj//+c/T29CLJgoR/rvf/S6Vl5fLFu/atYseeugh6uvrSxMoLCykH//4xxQMBj1IBU0CARAAARAAARAAARAAARAAARAAARAAARAAARAAARAAARAAARAAARAQBCDAIw9AwCaB1157jV555ZUjrhJnwovz3js7O4/42yWX/L/27gNalqLcH3ZxJeecUVAEuZKjoAgqskhKzllAUAkSLiBJ4IpkUEmCoMKVqCTJCChIFhQEFFEkZwQOOfutt/1m/rN798z0zJnZZ8JTa7lcnN3dU/VUV885+9dVtWVaZJFFWvwkhxMgQIAAAQIECBAgQIAAAQIECBAgQIAAAQIECBAg0E8CAvh+6i117RmBCy64IN11112l6vOVr3wlrbjiiqWOdRABAgQIECBAgAABAgQIECBAgAABAgQIECBAgAABAv0rIIDv375T8wkscM8996Srr746vfTSS4U1mWOOOdI666yT5ptvvglcUx9PgAABAgQIECBAgAABAgQIECBAgAABAgQIECBAgMBYCAjgx0LZZwy0wBtvvJGee+659N5772XtjP3eZ5tttuz/FQIECBAgQIAAAQIECBAgQIAAAQIECBAgQIAAAQIEhkdAAD88fa2lBAgQIECAAAECBAgQIECAAAECBAgQIECAAAECBAgQINBFAQF8F3FdmgABAgQIECBAgAABAgQIECBAgAABAgQIECBAgAABAgSGR0AAPzx9raUECBAgQIAAAQIECBAgQIAAAQIECBAgQIAAAQIECBAg0EUBAXwXcV2aAAECBAgQIECAAAECBAgQIECAAAECBAgQIECAAAECBIZHQAA/PH2tpQQIECBAgAABAgQIECBAgAABAgQIECBAgAABAgQIECDQRQEBfBdxXZoAAQIECBAgQIAAAQIECBAgQIAAAQIECBAgQIAAAQIEhkdAAD88fa2lBAgQIECAAAECBAgQIECAAAECBAgQIECAAAECBAgQINBFAQF8F3FdmgABAgQIECBAgAABAgQIECBAgAABAgQIECBAgAABAgSGR0AAPzx9raUECBAYSIHnn38+/f3vf0/jxo1Lk0wySXrvvffSNNNMkxZYYIE022yztdzmDz74IP3zn/9MTz31VHatKFNPPXWaZ5550lxzzZUmmmiilq/pBAL9LBBjq1I+8pGPZOOhTDGWyig5ZlgEYjy8/fbb6Z133kkxjqabbrqWmv7000+nRx55JL355pvZeZNPPnmaY4450rzzzpsmnnjilq7lYAL9JPD4449X7/241//973+nj370o2n++edv6943lvqp99W1HYH4nnjxxRezf7u08++WTo+Rl156KT366KMp/j/Gb4zjWWaZJfv+Kvt3ynYcnEOAAAECBAgQIEBgQgsI4Cd0D/h8AgQIEGhLIH6Rc8EFF2S/YKpXpp9++rTxxhunT3ziE00/I34hdNFFF6U77rij7rHxS6zVV189rbzyyk2v5wACgyBwzTXXpOuvv77alAj9Dj744PRf//VfdZtnLA1Cz2tDJwTi5ZW77ror3XPPPem5554bMY6++93vZkF8s3Lbbbelyy67LL3//vuFh8b30uKLL5422mijUtdr9nl+TqBXBGLcXHzxxemtt96qe++vuOKKaY011mj4nVQ52VjqlZ5Vj24IxN+94oXkm266KT300ENZ8L7PPvukGWecsfTHdXqMxL/Vzj777Owl6XolXqbZcsstW34prXSjHEiAAAECBAgQIEBgAgoI4Ccgvo8mQIAAgdYF4hdM8QvZ22+/vfTJn/nMZ9J6661X9/gPP/wwHXXUUdnMjDLl05/+dNpqq63amlVS5vqOIdALAi+88EI65phjstlKlRIvtey77751ww5jqRd6Th0mtECE5eeee2667777CqvSbBxVToqXzCLAL1PimnvvvXdbM4LLXN8xBMZKIL5zzjzzzPSXv/yl1EfGDNo99tij4UxaY6kUpYP6UCD+rnbLLbdkLxDHSiuVEgF8/H1thhlmKNWqTo+Ru+++O51//vmlPjvqussuu6S555671PEOIkCAAAECBAgQINAvAgL4fukp9SRAgACBTCDC95ihkS+xFG8EEM8++2x6+eWXR/18nXXWSSussMKoP49f9J5xxhnZbJHaEsvZx/KmsQz9ww8/PCKEjONWWWWVtOqqq+oVAgMpEOPi+OOPz8ZTbYmg44ADDigM4I2lgbwVNKpFgVdffTV7oevdd9+te2ajcVQ56cYbb0xXXHHFiGtESPHxj388TTbZZNn3UixnX1tiueGdd97Zy2Et9pnDe0sg7vu4//MllqyOEi9L1gaN8Wfxsz333LPwu8lY6q3+VZvxF4jvl3g5K2a713t5uJUAvtNj5Mknn0w/+tGPCv+tNvPMM6f4ef7farEizEEHHZSmmGKK8QdyBQIECBAgQIAAAQI9IiCA75GOUA0CBAgQaC4QYeBxxx034sAIHGI2eu1+urHk4WmnnTZiyd74xc6hhx6a7RNfW4p+SRQz5iOwryyzHSHHj3/842xf+Erxi6Lm/eWI/hUo+mVstKZRcGgs9W9/q3lnBN544410+OGHjwrf43snlspeeOGFsxfFYv/b2M6hXokXvw455JAR14mXzHbcccc05ZRTZqfFCy+xNP3NN9884jI77LBD+uQnP9mZBrkKgTEWiFAuXmCpDdjj73lbb711mnbaabPaxAoTl1566agtg9Zdd920/PLLj6ixsTTGHejjui4Q/8Y5+eSTm35O2QC+02MkvptOOumk9Pjjj4/4N1O8HDbXXHNV/yy2mDjnnHNGtGOllVZKa665ZtO2OYAAAQIECBAgQIBAvwgI4Pulp9STAAECBNLpp58+Yqb6ggsumLbbbrtCmdhv8MgjjxwRwm+66aZpiSWWGHH8L3/5y/SHP/yh+mdLL710tpduvhTNCN5www3TMssso2cIDJRAjJ0jjjhi1AzDaGSjAN5YGqjbQGNaFKi3asQXv/jFbLWUygtdZS577733ZvvmVkrMGIzZvUV7xudXhVlkkUWy/XQVAv0oEEtpR7hee+/vtddeheMn/50z33zzpW984xsjmm0s9eNdoM6NBP7xj39kLxnny+yzzz5i1aKyAXynx0j+75Dx3Rd70Rcthf/AAw9k201USvwdc//99y/8rnNXECBAgAABAgQIEOhHAQF8P/aaOhMgQGAIBSLciEC9stRio1/oVHguueSSdOutt1a18gF87Fcdswzfeuut7JgINw488MDqDMM8c37WieV+h/BGHPAmF81cqm1yvQDeWBrwG0PzmgrkQ4wIPyIMnHfeeZuemz8gAokIJipl2223TQsttFDhdd5+++1sdZeYFVz5HrOMb8vkTugRgfzf27bYYou06KKLFtYuH/QVhXfGUo90rGp0TOBvf/tbtnVWlEknnTRb9WG55ZZL8aLWiSeeWJ15XjaA7/QYib3oL7zwwmp7Y/uvWFWsqMTfOaPOTzzxRPbjqHOs9BJbrSgECBAgQIAAAQIEBkFAAD8IvagNBAgQGAKBWNr3sMMOq4YMZfbQjT1yTz311KrOUkstlTbeeOPqf+eXzG4WqEfAEYF9Zd9dMzWG4MYbsibefffd6fzzz6+2eskll8xeeomXT6LUG3fG0pDdKJo7QiBChB/84AfpmWeeqf75ZpttlhZffPGWpfLfM/W2T6lcOD47ZkPG912UCDBituGMM87Y8mc7gcCEFqjd/z1etNxvv/2qS8/n65ZfdSK/D7yxNKF70+d3QyC2abjqqquy4D1e8IpnfpT891CZAL7TY6To+6jZi2j5LY+sLtaNu8Y1CRAgQIAAAQIEJpSAAH5CyftcAgQIEGhJIPYojL11Y7Zf7A0aM6I233zzhtfIL224wQYbpGWXXbZ6Tu0skvjDlVdeOa2xxhp1r9nOL7daaqSDCUxAgfxLLpXgL2YnVYLFegG8sTQBO85HT3CBF154IR1zzDFZABIllgLefffdq8FIKxXMj8NmL4bFtWtDy/jvTTbZJMXLMwqBfhOovZcjQIzl5yNYLyqx8kq8mPnaa69lP55++unTvvvuW12u3ljqt95X3/ERaOffKJ0eI/mXYuLvkc1WZMm/LL3YYos1/ffd+Dg5lwABAgQIECBAgMBYCgjgx1LbZxEgQIDAmAo0W8o0v49io6VOKxWvvWaZ2SVj2mAfRmA8BGJJ0wjSKyW2bIgZvMcff3x1X9F6AbyxNB7wTu17geuvvz5dc8011XbssMMO6ZOf/GR69dVXU6wOEUFhvDg2+eSTp4997GPZ/9cr+SXl8yu3FJ334IMPpp/+9KfVHwng+/6WGtoG5F8mWWWVVdKqq65a6BEvhsX3U6XkA3hjaWhvo6FseDsBfKfHSL4O+TFZ1DH5lwAE8EN5+2o0AQIECBAgQGBgBQTwA9u1GkaAAIHhFsjPjCqahZEPDcuEFvnZWTHbaoYZZhhubK3ve4H8ahHzzTdf2mmnnbJ21S6tXTaAN5b6/pbQgJICETjEVif//Oc/szMmm2yybOzEy1qPPfZY4VWWWWaZtN5666X4XsqXdsKIdr7LSjbPYQTGVODZZ59Nxx13XPUzYxn6Pffcc9Qs+PxM2zhhtdVWS1/84her5xpLY9p1PmwCC7QTwHd6jOTHZZntwvIvAQjgJ/CN5OMJECBAgAABAgQ6KiCA7yinixEgQIBArwj86le/SnfeeWe1OkWzCNtZtlcA3ys9rB6dEojtHQ455JD07rvvZpes3Xc3/wvder9MNZY61Ruu028CMUaOPvro9OKLL7ZU9QjqY3nt6aabbsR5+TC9TBghgG+J3sE9LnDOOeeke+65p1rLWG0otgeKv8dNOumkKZasvuCCC1KEh5US302xX/zEE09c/TNjqcc7WvU6KtBOAN/pMZIP0wXwHe1iFyNAgAABAgQIEOhDAQF8H3aaKhMgQIBAY4H8ftQxy/DAAw9MU0455YgThYbuJAIpnXvuuelPf/pTleIrX/lKWnHFFbP/FsC7Qwg0FsjPIGzFK0L47373u0LDVtAcO/AC8b1z4oknpieeeKJUW+PveHvvvfeo1Yg6HS6WqoyDCEwgAQH8BIL3sQQIECBAgAABAgQaCAjg3R4ECBAgMFAC48aNS0ceeWR6//33q+1ad9110/LLLz+qnQL4gep6jWlDIB9QzDLLLNlyvzELPooAvg1UpwyVQH7GX6XxMVM3lplfdNFFs4D9nXfeSRdffHH64x//OMJnpZVWSmuuuWb1z4SGQ3X7aGwdgdhGaP/9908ffPBBU6P4zpptttlGHWcsNaVzwAAJCOAHqDM1hQABAgQIECBAYGAEBPAD05UaQoAAAQIRhBx22GFZ0FEplb2sYwnTfBHAu2eGWSACjlh6/q233soYYozsvvvuafbZZ6+yCOCH+Q7R9jICRQH8zDPPnPbYY48RM9sr17r66qvTDTfcUL10zN499NBD0ySTTJL9mdCwjLpjBlkgVpU49thj0+uvv16qmfHd9Y1vfCPNO++8I443lkrxOWhABATwA9KRmkGAAAECBAgQIDBQAgL4gepOjSFAgMDwCkSYeNRRR6WXXnqpihDL+x500EHVYCOvI4Af3vtFy1O65JJL0q233lqlyM/EjR8I4N0pBBoL5AP4CAP32WefNOOMMxaeGN9V8aLYa6+9Vv35Fltskc2UjyI0dMcNs0DR+KjsAR9jJFZneeyxx9Jll12WYsWjSil6gcxYGuY7afjaLoAfvj7XYgIECBAgQIAAgd4XEMD3fh+pIQECBAg0ESjaL7TenqC1lxLAu7WGVeDJJ59MP/rRj6rNn3766bPQMMZNbcn/QjeO23fffatL1FeONZaG9U7S7nwA/+lPfzptvfXWDWFuueWWdOmll1aP2WyzzdLiiy+e/bfQ0D01zAIRrP/+97+vEsRqErvuumuafPLJR303XXDBBenuu++u/nl+CxVjaZjvpOFruwB++PpciwkQIECAAAECBHpfQADf+32khgQIECDQQCB+4XTWWWelBx54oHpU0Uyookv87W9/S2eccUb1R5tssklacsklG3rXBo3xORFGzjDDDPqIQN8IxJg58sgjR6wWscEGG6QFF1xw1H67Ecifcsop1WNjVYlYpr5Spp122myZbWOpb7pfRTsskA/gl1pqqbTxxhs3/JSHH344nXrqqdVjVllllbTqqqtm/x3Lb8cM+ffffz/778UWWyxtvvnmLV2vzHdZhxlcjsB4C8Q9H9uiVLYRaraaRHyXxVh59dVXs8/OL0VvLI13l7hAHwm0E8B3eoxEHY4//vj07LPPZnJTTz11OuCAA0a9tFnLmv8OLfOd10fdoqoECBAgQIAAAQJDLiCAH/IbQPMJECDQ7wIXX3xxuu2226rNiF/A7rTTTin2fm9W8rOjamch1jv3zDPPrIb9zX453Ozz/ZzAhBC48cYbU7xI0olSCfqMpU5oukY/CuTDg/juie+g+H6oV/LjpXbWfDuB/u23354uuuii6scJ4PvxTlLn559/Ptv7PUK8KGVWk7j33nvT2WefXcWLl8mWXXbZ7L+NJffUMAm0E8B3eoyUXTWptl8irI/QvjLuBfDDdNdqKwECBAgQIEBg8AUE8IPfx1pIgACBgRX43e9+l6688soR7dtqq63SwgsvXKrN+Vm7Sy+9dNpoo43qnpuf2RF7ke6///5pmmmmKfV5DiLQCwL5JX7Hp06VoM9YGh9F5/azQD7AiBl/8b2Q386hto35GfDrrrtuWn755bND8jMS6237UHu9Sy65JN16663VP9pyyy3TIoss0s+s6j6EAvnvkTJB3B//+Md03nnnVbVqzzGWhvAmGuImtxPAd3qMtPPvpPy4X2655dL6668/xD2p6QQIECBAgAABAoMkIIAfpN7UFgIECAyRQOz7ef75549o8YYbbpiWWWaZ0gqxbOnhhx9eXXa7WdCR/0VVmaUVS1fGgQTGSODqq69ON9xwQ0c+bdNNN01LLLFEtgSwsdQRUhfpM4EIHI455pj0wgsvZDUvswVKfg/42hnrcb2jjz46vfjii9n14kWv/fbbL8V2D0UlH3jYGqXPbiDVrQrkV4ZoZzuH2nOMJTfXMAm0E8B3Y4z86le/SnfeeWeVfosttkiLLrpo3a6o3dorDqr8vXKY+k5bCRAgQIAAAQIEBldAAD+4fatlBAgQGFiB/C9po6Grr756+sIXvtBSm/O/eGoWnOSXOi0zO6ulCjmYwBgJvPvuuw335KxUI2bx1oaB8dJJhIGVEvu/RzGWxqjjfExPClx++eXppptuqtat0dLZ+X2r46QddtghffKTn6yenw8wvvKVr6QVV1yxsO3jxo1LRxxxxIgXyfbZZ5+GM/B7ElGlhl4gv5pEvBTZ7F7Oj5X8i5jG0tDfVkMD0E4AHzidHiMPPPBAiu26KmXBBRdM2223XWE/5L8Pbe01NLerhhIgQIAAAQIEhkZAAD80Xa2hBAgQGAyB/F6B0aqVV145rbHGGm018JprrknXX3999dyZZ5457bnnnqPCi/jF8GGHHZbeeeed6rHbbrttWmihhdr6XCcR6AeBVvbzNJb6oUfVsRsC+RA8PqPeiiz5cVK0ZP2jjz6aTj755GpV40WYvffeO80wwwwjqh/j88c//nF65JFHqn/+uc99Ln31q1/tRjNdk0BXBd577710yCGHpHhBrFK+/OUvp/hfUXnyySfTCSecUN07OsK73XbbLc0555zVw42lrnaZi/eQQLsBfKfHSPx76Xvf+96IcbzZZpulxRdffJRW/PsrvhMrZZZZZsn+DRYrvygECBAgQIAAAQIEBkFAAD8IvagNBAgQGBKBl156KVvq9/333x/xy5rtt99+xC96GnFMNdVUKQKPSikKTiKE33HHHdN0002XHfb0009nYUjtL4Unn3zydNBBB6XKDOAh6QLNHDKB/C90G227YCwN2c2huSME8rMI44df/OIX0yqrrJJ9T8TLWxdffHGKPatrS+3+75U/L5olHyF8fNd94hOfyA6LLVF+/vOfp8cee6x6uQggI7yYddZZ9Q6BvhS48cYbUyxJXVtiRYl4qaTyAkr8Xezmm29OsZ1KbZl99tnTt7/97RHhnbHUl7eBSrch0G4A340xkv8+jO+mGMMrrLBCtk1LfOZll12WjeNm34dtUDiFAAECBAgQIECAQM8ICOB7pitUhAABAgSaCVxyySXp1ltvbXZYw5//93//d9pmm21GHHPdddela6+9dtR5sfxphP2vv/76qJ9tueWWaZFFFhmvujiZQK8LtBLAR1uMpV7vUfXrlsCHH36YjjrqqBQviuVLvPgVgXm+FAWGlWOKtlqJn0055ZRpsskmSy+//PKo6y233HJp/fXX71YTXZdA1wXy25nUfmDc+5NOOml65ZVXRtUjQr299torxQzafDGWut5tPqAHBNoN4KPqnR4jRbPg43PiZbR4kebFF1+srlxRoTP7vQduIlUgQIAAAQIECBDouIAAvuOkLkiAAAEC3RKIWVExO2p8Sr192y+44IJ01113lbp0o/14S13AQQT6RCB+oXv88cen2PohStFy2fmmGEt90rmq2XGBeGHrpJNOSk899VTTa88333zp61//esO92u++++50/vnnN71WHBCzhLfaaqtsdqFCoJ8FYrWI008/fcTqDo3aEy+kxKpFc889d93DjKV+viPUvYxA/u9rre6n3ukx8sILL2R/f6xdtaxeO+LvlrHNSqwuphAgQIAAAQIECBAYJAEB/CD1prYQIEBgwAXye+e209yll146bbTRRoWn3nPPPdmSpkUzGOOEOeaYI62zzjopghOFwDAIxC90TzzxxPTEE09kzY3tGWKWYbP9OY2lYbg7tLGewE033ZSuuuqq9MEHH4w6JGbxxktcSy21VCnAZ555Jl144YXp8ccfLzx+2mmnzfbIjtnvCoFBErj//vvT5ZdfXvfvZDEbfuWVV862emj2nRQuxtIg3R3akheIv6+ddtpp6eGHH85+FNuW7LfffmmaaaYpjdXpMfLmm2+mSy+9NMXfCaN++TLJJJNky9KvvvrqpcZw6YY4kAABAgQIECBAgECPCAjge6QjVIMAAQIEekcglgp+7rnn0nvvvZdVKmZkzDbbbGZm9E4XqUmfCBhLfdJRqtlxgQgbnnzyyfTqq69my+7GLMCZZpopxbLz7ZTY9zq+lyLQiBLXjO+lmDmoEBhkgRhDce/HGIj7PkqMpXghrJ1iLLWj5pxhEuj0GInvw+effz6NGzcuC+Lj5YAZZ5wxW47eqi3DdGdpKw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HtuzfvAAAgAElEQVQ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QIECAAAECBAgQIECAAAECBAgQIECAAAECXRAQwHcB1SUJECBAgAABAgQIECBAgAABAgQIECBAgAABAgQIECBAYPgEBPDD1+daTIAAAQIECBAgQIAAAQIECBAgQIAAAQIECBAgQIAAAQJdEBDAdwHVJQkQIECAAAECBAgQIECAAAECBAgQIECAAAECBAgQIEBg+AQE8MPX51pMgAABAgQIECBAgAABAgQIECBAgAABAgQIECBAgAABAl0QEMB3AdUlCRAgQIAAAQIECBAgQIAAAQIECBAgQIAAAQIECBAgQGD4BATww9fnWkyAAAECBAgMscAtt9ySHn300TTRRBOld999N6222mpp9tlnH2KRsWv6448/ns4999x0/fXXpw8++CD74KmmmiottdRS6aCDDsr6ROk9gW6NmX//+9/pyiuvTOPGjas2ev3110+TTTZZ7yGoEQEChQLXXXddeu6556rPb2PYjUKAAAECBAgQIECAAAECISCAdx8QIECAAAECBIZEIAK/b37zm+mhhx6qtvjQQw9Nn/3sZ4dEYMI0M9xPO+20dMEFFxRWYI455khnnnlm+shHPjJhKtgHn/r++++nP//5z+mdd95JCyywQJppppnGpNbdHDOvv/562nDDDbMXYaJE/8cLGmPVtjEB9CEEBlggng8777xzevDBB43hAe5nTSNAgAABAgQIECBAgEA7AgL4dtScQ4AAAQIECIyJwPnnn58Fl5USM7UjqJx44olb+vyLL744nXjiidVzNtpoo7Tjjju2dI1BODjCgr322ivdc8891eZ8//vfT8stt9wgNK9n23DkkUema6+9tm79ygbwEdhusskm6a233qpeK/57hx12aKvtRddbd911s0Cpl8qHH36Yttlmm/TUU09l1fqv//qvdMopp6T555+/69Xs5piJfoxn0Ztvvpm1IwL48847L80444xdb9eE/IBYCWLbbbdtqQqzzTZb+vznP5+t2DHvvPO2dK6DCXRLIP98GJYx3C1P1yVAgAABAgQIECBAgMAgCQjgB6k3tYUAAQIECAyYQD6Aj+a1E57nr9OLIeNYdF03w8SxqH8/fka9sHGeeeZJSyyxRHrxxRdT9EusRBDBcqNSNBt7+umnT3F/t/pSSnzOTTfdlA455JARHxn//bnPfa6nqP/1r3+lTTfdtLpsf1Ruyy23zEL5bpdujplhDeD/9re/ZStxtFsWXHDBtPfeewvi2wV0XscEBPAdo3QhAgQIECBAgAABAgQIDJyAAH7gulSDCBAgQIDA4AgUBfDRulNPPbWl2a8C+P/cE90MEwfnrutcS8I7Zr//5je/qV40QvYDDjggrbTSSm19UMykj2vWlljdYaGFFmrpelG3/fffP91xxx3V8yaddNJ00UUXpSmmmKKla3X7YAF8t4XH9vrjG8BXarvLLrukddZZZ2wr79O6IvD0009nz6Opppoqvf322yleUDrooIOq+6p35UM7cFEBfAcQXYIAAQIECBAgQIAAAQIDKiCAH9CO1SwCBAgQIDAIAvUC+Fiy++c//3npWb8C+P/cDQL4sR0V4b377run++67r/rB47NkfFxk3LhxafPNNx+xDP3aa6+ddt1115Ya98orr2Szyiv7j8fJa665Ztpjjz1aus5YHByOu+22W3rggQeyj4tlnn/yk5+kj33sY13/+G6OGTPg/1/3rbLKKmmGGWYY1Z/vvfde+sMf/lDdfiB/wDHHHJOtJKH0t8Bf/vKXFC9UVErZbTkmdKsF8BO6B3w+AQIECBAgQIAAAQIEeldAAN+7faNmBAgQIEBg6AXqBfAB08oS1AL4/9xK3QwTh/5mLQAI76233npEeNjObPXaS1eWq4/l4ytlsskmS5dcckmKGexly/XXX5++//3vjzj8pJNOSp/61KfKXmJMj4t2P/rooykC2ZgdO1az9Ls5ZgTw/7mFJplkknThhRdms5/rlcceeywdddRR6cEHHxxxSKsvY43pTevDSgvkV0WIfj3rrLOabstR+gO6dKAAvkuwLkuAAAECBAgQIECAAIEBEBDAD0AnagIBAgQIEBhUgUYBfCzlffrpp5eaBSuA/88d0s0wcVDvwfFp1+uvv55ixnsErVEiaIx7cbrpphufy6Z777131Ez1VmYCF83MF2QWd0k3x4wA/j/msaLBeeedl2acccaG46Lo5ZM4IV4kWW655cZrTDl5wgoUBfBnnnlmdm/0chHA93LvqBsBAgQIECBAgAABAgQmrIAAfsL6+3QCBAgQIECggUCjAD5OiyWoYynqZr+k7/UA/p133slm9kY74sWCmNHcrHzwwQfp/fffz86LMvXUUzc7pVQAX6lL5WJlrtv0g1NKtdedfPLJS28f0OjaYRD7BU888cSlzMrUs3JM3jdm50400UStXCLrm/XWWy+9+eab2XllZvqW+YC47oYbbphee+216uFf/vKX07777lvm9FS0p/p2222XNttss1Lnx30XPlGPsI/+7FSJ+yRCrRgDrXo3qkO7dS4TwLc7ZjoRwHfiPq11i+tVXhiJP+/UWK39jHzYWjaAj2vkX2qJP2vl3o3jO/0seuONN7J7Nkqnx0OnxlXRdTrtUHu9Vh3++c9/ph122KFazXnnnTd7wa7dZ0An29ZoTAjgu3mHujYBAgQIECBAgAABAgT6W0AA39/9p/YECBAgQGCgBWqD8whp4hfhsfR0bUC04447po022qihQ5kAPn6RHsf9/e9/z64V4eL222+fPvrRjza8dszcbHZOLK8ce9xGiSAwgtJoxy233JLtZR/hQ22JsHedddZJ66+//ojZ0nHuDTfckC3X/I9//GPUORHKhkW9AL8oTIxlnZdaaqmsLvEywxNPPDHiulNOOWXaYostssA3Xg5opUQdzz777Oza0Xe1Zfnll0/bbLNNmn/++eteMtr7gx/8oNrf8d/7779/evbZZ9OPf/zjdMcdd1TPjXbHvTA+JUKbK6+8Mvtfvk+i7bFP9cYbb5wiHKpXnn/++RTLzMdy8K+++mq6++67Rxy6zDLLVJfajntshRVWSKuttlrL1Y5w6txzz62eF5930UUXlVqa/fLLL0/HH3989dwYW//3f/+XZptttrr1eOqpp9JVV12Vfvvb32b+tSXukWhD3COzzjprw7bUjoUIU7/+9a+nyn7PF198cfU+CeO4H8M97tsTTjghjRs3Lrt2hHLf/va3m7500ok6d3PMtBvAR51uvfXW9Mtf/jLdd999I7yjL9dYY41si46ZZpqp1H1Vud4FF1yQ7r///lHnLL744tlzZdlll207EK296PgE8FHX73znO9m+8JWy7rrrpp133rlhW8f3WZS/eDyL4vviF7/4RXr33XdH/Di+M772ta+lFVdcMXuexvMgXmSK46JfFlhggRHHV54Z8YJOlLnnnjt7NjYKn+Ock08+ufry2VxzzZW23Xbbpv3TaYeoR4zpa6+9Nnve1ZbK99jaa6896l6sfbbH99UDDzyQnnzyyerpMe4///nPV/+7TPs63baXXnopewngmmuuGXVvRd3i7wdzzjln2muvvdI999yTHdPKyySlBqeDCBAgQIAAAQIECBAgQKBvBQTwfdt1Kk6AAAECBAZfIB+cr7766tkv6h9//PFq4+MX3hFixy/C65WyAXyEOLV7DB966KHps5/9bN3rRhiUPye/HHL+mKhvhIkRLv7pT39q2IkRQhx99NEpArAIrfbcc88RLx8UnRzXj3D105/+9KgfF4WJ8TLA73//+ywkb1SmnXbadMopp6TZZ5+96Y0XQcwhhxxSDSUanbDWWmul3XbbrTDcz892jbZFgBX9nS9lQrhG9fj1r3+dfvjDHzZtWxwQdd51110LV16I+zN+VrbEixa77LJL2cOrx8UYiMCttpRZijvugW9+85vpoYceqp666KKLpuOOO64wvIuXEr73ve9lgW+ZErPoI3wsCg+Lxku83BEvDlRWCah8RiWUjz4vug/i5YN6AXOn61wbsEX9OjVm2gng4zlwwAEHpAgHm5WodzwzG5V40SQC7RdffLHZ5bKXKw477LD08Y9/vOmxjQ4YnwA+rlvmeV75/E49i2rbE2YxxmtfBCtq79JLL50tqx/hdKUUjdH8M6P23q/n2Oo5nXaIsRzfYdEXZUr+uVC0kkGj6zQy6XTboh7xvDvwwAObNi2e3TfffHP1u1wA35TMAQQIECBAgAABAgQIEBgaAQH80HS1hhIgQIAAgf4TyActEdbFrML8TOdPfepTWahdb4Z2mcCmzFLTecEy5xQd00pPxMzmCHsiVM/PIq93nXovJYxvXeK6MSOw0aoAEQxutdVWTcOp2rovuOCC6Uc/+tGoZelrA8ro2w8//LAuXbsBfJjELPuYFd5KiRcRTj311FGzsFsN4Ndcc81R+7mXqUfUOwL42hULYmwcfPDBDU9/7rnnspcYau+lCJpWXnnlUefF0trRl6+88kqZKlWPiXp897vfHRXCt3L/xfYSca9Fv7cSVE/IOhchNRozrbQrrn3XXXelffbZp6W+iBUbYpWBopIPwsteOF5UWXjhhcsePuq48Q3gTzrppOyljUqpN/Y7+SyqfFar4zvf+KIAvmj/87POOqvhiiOtnNNph6JVCMrcDLUv+kQAHytm5FcPqHed6aefPsUKDfntZjrdtvj8WOnjmGOOKdOkUccI4NticxIBAgQIECBAgAABAgQGUkAAP5DdqlEECBAgQGAwBOoF5zFb94orrhjRyD322CNFmFlUei2AryynH3WN2e2f+cxnsv3BY9ZdfsnyovbEsu1f+tKXsv2ZYxb9TTfdNOqw+Pl+++034s+bBaAxwzX2Eo/ZhrESQFEoHcsFX3LJJdkS6/kSAXksnRxLf9eWuG6ELTGL/plnnsmWO8+/TFBU33xA2eiubjeAv+yyy7IAPl+WW265tOqqq2bGsSx3hD/5OkcoFPdW7HdcKbG/eoRn8WcxMzO2DKgt0c5wCKtYgj6WpK9darmVkZuve/RJLAcdS8LXK/HzWLq6UuqdUzRTPs6JZaU333zzFC9NvP3221n7rr/++lEfFys3LLnkki3df7UHxz1YCSHLBtUTos7jM2bKtitcYqnveAEpfw/G8yPuqejHP//5z6Oei3FuzJj/whe+MKIvou822WST9Nprr43483jxYb311stmbj/88MPpnHPOGRWSxjMg7qPYRqOdMj4BfNGLJ0WrSHT6WRTtjBdRNt1001Ee8TyPvonncoz/GA/5rQEqTmMdwHfDoeiZGS/KxNYHMeZjefnf/OY3I7YJqLQ/VoyJZ3Ucc8YZZ6RYrSLu3XvvvXfEqhyVrRQqL9XF82CDDTYY8VJPN9oWW8UUrUgyzTTTVLeEiS1nYln6ohfiBPDtPBGcQ4AAAQIECBAgQIAAgcEUEMAPZr9qFQECBAgQGAiBesF5hEcR6NYuWx2/+I79eIv2oO61AD46J/YBjqW988toxz62sb910fLG0cbYsz1Ct9oS4VycE7ObKyUC/Wj3dNNNV/2zegF8XDeCoVgyubbE7MIII/J7ftd72SEC0zPPPHPENbbbbrsstKpdkjxCl9jLvXYJ/qJZ+/UC+Dg26hDbA0QwUglxGu2ZXDQgIiyLutUGKfWW8I+Z1TH7+K9//euIS8Us9AjfikoERLH/ceU+jT6J4DJC7E6UqH98du0s0kbbJhSFl/HCRSypni+333571ke1JfYBj9nUeedYkvtb3/rWiHrEHu4xg7322EYvgMQS1RGkxniI/ohjKy82lA2qx7LOnRgzZdtV9GJBfH4sBx8vcNSWePllp512GvFsLHpRJF7aiW0iakvRSgjx2ccee2w2K7i2VILUdu7j8QngI9yOZ1VtKXrBoNPPovi8/Mz7+LNFFlkkHXHEEdmLOrUlXmDafffdR4X1Yx3Ad9ohnmmxqkLtFgjxMk68cJN/rkU/x/dS7fOp3gtc8QzZYYcdqoRFz4/8vdbpttV7gSdeGIhtO2pX2IkXCOLzzz777BHVEsC380RwDgECBAgQIECAAAECBAZTQAA/mP2qVQQIECBAYCAEGgXnRcsx19vLutcC+GYzSGMma4Q3tSV++R/L7Mdy+0Ulvyd4BAGxR2/MaK2UogA0rht7u8fszaISs7RjVnttCF+7PHjlnKIwOML3CFaLSgQ5sRR67XVjRm5tCFMUwMdsyQg9Yobu+JYjjzxyxP7MzZbYD7/ol9rZrVGfWA67aDZwUcDaaO/yVtsT9YmQ/I477qieGoHs4YcfXrgHe9G+8TH7P0LEfIlVCn7+859X/7jRPvFxUD4YLQp96wXwEWDmg+Ta+pQNqseqzp0aM2XbVfSsa7QMfNFs+fyKBHmrohUoap8b+fu+aNZ52fu33QD+lltuSQcddNCIj4nxd+mll45YkWOsnkURPMczOb8seqWCMd623377ES/4jGUA3w2H/N7t9bY7qRjkl+yP44uegUVL6sfLXPVsu9G2/EsA0Yb8d1L+Ho+XjKI9lSKAL/sUcBwBAgQIECBAgAABAgQGX0AAP/h9rIUECBAgQKBvBRoF5xHmRXB33XXXjWhfzOaNWb21pdcC+KIZm7X1jbZtvfXWI5Zyb7a/d9HsvXzYUxSARggeAXujEssDx4zz2nLiiSemhRZaqPpH+WWJiwLY/Gfcdttt2fLYlZI/pyiAj1m7n/vc58b7ns4HSXHBMrN6i2bNf+Mb38iWR86XsgHr+DQmP+s7ZtnHcvmxzH2+5EPXRn0UfXPllVdmwWa8hLHCCiuk1VZbrW5Vo62xKkVl5YaioK3o/ltrrbVGvWzSruNY1blTY6bM/VH0kkWjsLxiFy9WxJislPxKB/lnYoyp/Iz42n64+OKLU4z5SontPvLPhLL3cVEAH9sixDLjca9VSqyAEP/90EMPZS+DxP/nS9FqHN14Fl199dXZLO9KiZcwInytfcGpqP35WdpjGcB3w6HomRwvRM0+++yF3R/9F1saVFYBqbdSTSt72scHdaNt8feJWDq/3vdRUQPzL5IJ4Ms+BRxHgAABAgQIECBAgACBwRcQwA9+H2shAQIECBDoW4FmwXlRiFq09Hqz6wRQUThYFJbUYpY5p+iYZjN+i84perGgE3Up2qs7f8PEcrux7HDsgVwptTZFM8PLhNnNQtt82FPUt+3e3PlZxY2C6/xn5IOaerPOywSs7da/cl7RdgxFL3hEUBSzOeMFgkopEySXrV9R0HbeeeeNWKmg6L4uc/91y7GbdW42ZsK1TLviGRfbJFQCzGaz7yv9ld/LOsLt2hnF+Zcx4oWNn/70p2mGGWao2+Wx1UOlxIsZrW75UDk3H7aWvcfyx8UzKbZEyD8H87P1O/Esyn+HxBLpscJI7bLkRe3InzdWAXy3nslF37mNVjoJkxgLtdt8xAow+dJKAN+NthVds8zzMf9ME8C3O5qdR4AAAQIECBAgQIAAgcETEMAPXp9qEQECBAgQGBiBMsF50V7Gyy23XLY/ciUgKnOdMmF6HrbMOWWOKXPddkL7MjPgm71kUKlbfv/j2nCiKJSJYHWxxRbLwpd6JQLQmOlfCfbz4UWZgLLdm72VJbjzn5FfVjkfblaO72b9a+uU75ui5eLzyys3Wzq6nmsE+LHPePR5hLDx4kLc46+++uqIGdRFQVQ7YyHqMb6OE6LOUe9GY6Zsu/JBenjHjOOpp5667q0f9o899tiIcDq/bcT999+fdttttxHXiDA5XtKIlQ7mmmuudodW0/M6EcDvuuuuae211x71Wd14FhXdt2VC/ajchArgu+EQ7QmLaHvscV9b4v6KIH7JJZcs3I6j2U3RSgDfjbblX2Qq+6KLAL5Zz/o5AQIECBAgQIAAAQIEhldAAD+8fa/lBAgQIECg5wXKBuf5fbCjYYceemj67Gc/m7Wx7HX22muvdM8991RdmoXTZQLFMsfkO6Jb57Rz3UrdLrzwwhTLRFfKuuuumwUxUYqWJW7n5srvWz++wWujOuTviY022ijtuOOOpaqdD7MndAAfS3PHMviVUrT8+xlnnJHOOeec6jGxf3UsKd5sBm+c8PLLL2f73P/qV79K7777bimjCR3AT+g6B1KjMVM0borMOhFWx2fltxuIZ8HBBx+cbr755sL+nHLKKbMXaGLrgaWXXjrNOuuspfq9zEHj06ZY6jxebIj2FJVuPIvaXbmh6LtnrGbAd8Oh4v2Pf/yj4bMywvj47l122WWzbUpiK4FmpZUAvhtty6/GEi+6xPNyxhlnbFh1AXyznvVzAgQIECBAgAABAgQIDK+AAH54+17LCRAgQIBAzwuUCc6jETGDOpZprg0HY3ZuBGARJJW5TjvhdJlzyhyT74hundPOdSt1i/A9PCulGwF8XLs2oOpWAF+0r3YrAXx+tmRR4B1t6Vb9i+6XWEkgZqZXSu3e2LH8fOzPXruFwD777JNWXXXVhs+AcIq9t3/xi1+0/KyYUAF8r9Q5wBqNmbL3x/iE1bWdVnSPhlWMtxtuuKFp/370ox/NZjhHsNru0vOVDylqU6yoMdtss42oR4Sgsfd87WzreK7HyyBTTDFFYZ07Fc7WPovG57k5oWbAd8OhFjxWAYml/muXli/qkHjBZ5111slWVphpppnq3mcTIoCv7eN2n9UC+KaPDgcQIECAAAECBAgQIEBgaAUE8EPb9RpOgAABAgR6X6BMcF5pxfXXX5+FSbXlS1/6Utpvv/0E8P8/yvgESfkZ1N0K4GtXLmg3FGl2ZxcF8BEmrbXWWs1OzX7eawF81Ck/2/pTn/pUNsM9wtJ8uFVmv/swOvzww1OMq6ISs1xjmfK4fmUJ+ljWvFImRADfS3UOh0ZjJn5e5v7uZgBf6asIuM8666x0xx13NL3/m81Ab3qBlArvx7h/p5pqqlGnP/300ynC+dpS++zJn9DJ4LnyLCp6bn7rW99K6623XtPmDkIAX/tMrm3wO++8k37961+nn/70p6VWxqi3bUBcc0IF8JW2Fd03p59+eppvvvka9rEAvukQcAABAgQIECBAgAABAgSGVkAAP7Rdr+EECBAgQKD3BVoJ4ItCkmjhCSeckGLJ8OOPP77a4KIAp51wusw5ZY7J90S3zmnnupW6NeqLovBi2223TTFrtuyS5fE5EebGctfTTTdd9rFlAsp27+JW7q38Z+SXoI9AO65XqXfl+A5WBkYAABq0SURBVG7WP1+n559/Pm2xxRbVGakRgMc+9zGrOL8X+YorrpgtP96o3HTTTSP2dI9j55lnnmyp+6WWWmrUstLvvfdeFki++eab2WUnRADfS3UOg2b3WJn7Ix9MxozifffdNzOO8Vy2xD0a/d5oy4Hou7/+9a9ZEP/HP/4xPfLII4WXj+XfY1WEerPQm9Up36aie6X2Gscdd1y64oorqn9Ue2/nP6sbz6JBWYK+E8/ken37+OOPp3vvvTfddddd6c4776z73K9dmaP2WuMbwI9v2/L3jSXom41iPydAgAABAgQIECBAgACBZgIC+GZCfk6AAAECBAhMMIFmAVa+Yv/617+ypehrl8WNAPILX/hCOu+886qHC+DL73NfQWs0m/f111/PlhiOECNKhBf1ZrS2cjOVCShbuV7tsRFOx/LqldLKEvRlw6Ju1j/f7qKQcJdddklf/epXs2D8tddeq55y9NFHpyWXXLIuXVwrVgS47777qscsuuii6dhjj60b4MY9EGNvQgXwvVbngOvEDPi//OUvKfqxUuadd94UM3PHdxn4MuPmjTfeSL/97W+zFzjyL9LErPRtttmmzGVGHdNqAB/P9Xi5pLYO9V4i6cazqOjeKtrLvQhjQs2A74ZDK50d+8T/7Gc/S7fffvuI0+qtvlH2mRoX60bb8test61Is+dus5dJWjF0LAECBAgQIECAAAECBAj0t4AAvr/7T+0JECBAgMBAC7QawAfGZZddln7wgx80dBHA/78A/ogjjkjLLLNMQ68IoPJ7jNcuS/z+++9n4etLL71UvU69ZYtbuWG7GWDfeOONKepYKbG09plnnjlqZndRfWO57ji2UmqXe689vpv1L6pXfgb4QgstlL7+9a9nYXqlTDbZZOmSSy5JsZd2vVIURlVm09c7p0xb212Bocy1x7LOnRgz4VimXbEEewTdlZeKIuCL2eezzjprK0Np1LGxfHhtifuiXonxHUuuR6haKXPMMUe2bH2jGfX1rtdqAB/Xyb/MEH8WLwbE2Kst3XoW5V/YqWxv0qwT2gngY3uHeMmikW2zwLpbDnEfxrUrJZ4jjV4GufXWW9OBBx44gqno5YVm7el2Hxe9ZBErTXz5y19u2MWWoG82AvycAAECBAgQIECAAAECwysggB/evtdyAgQIECDQ8wLtBPDxC/FvfvOb6aGHHqrbvnoBfH7Wb7NZjmVmRrYTOnbrnKLrlgkZYnnhWOK3ttTOoi66bidm6pYJKNu9ifPLyMd1ms0Mj2NiqfUNN9xwxIzyHXfcMcUM+nzpZv2L2p0PoYuOKTPTv2g55qIl9muvXxSAx6oTM844Y/Wwdu7rOLmM41jWuRNjppV2xf1WWV0izhuf2edxfjwbYyuBSikTpv/5z38e8SJHmXPqjc12Aviie3vBBRdMJ5544oigulvPoosvvjj7rEqJ4DnGxLTTTtvwEVQmgM+vclDGttk53XBoZ/zGOfHd8cQTT1SdygTwjV5C6Fbb9t9//2z7hUqp92JVbYfn/75hBny738jOI0CAAAECBAgQIECAwOAJCOAHr0+1iAABAgQIDIxAOwF8ND4/azQPUhTAxzGxT/zll19ePbzZXtn5ECROzIcL7YYWe+21V7rnnvJLxZf5nKJjmgVJcU7sF37zzTdXXWIP6OibiSeeuPpnt912WzrggANGUJcJKmPv8phdv+uuu6bVV199xPllgtd2b/ailyci+Ipl6Wvblb9+/p6MWaoxG37OOeccVZVu1r9eu4888sh07bXXFv446vqTn/wkxcsRjUo+7IzzTjnllDT//PMXnhaW8bm/+c1vqj8f6z3gx7LOnRozZe+PWNEjVvaolLCNGdIf/ehHG/ZjLP8dY/eHP/xhirC6Uh544IFsvNVer9kKB7G39z777FM9J8ZK3PdRl1ZLOwF8fEZsa3HyySeP+LiilTa68Sx65ZVXslU+apfBj203dthhh7rNf/vtt7OtOWq3fygKn+MZGEvsV1Y5iPEWz6G55pqr7nj7zne+k/7whz+M6I/8igSddohxvvPOO6cHH3yw+rlrrrlmin3d65U4J176qV0dpcgg/11a9B1T+xmdbltcO/awz7fl8MMPT8suu2zd9l1//fXZd37tWMq/eNTq+HA8AQIECBAgQIAAAQIECAyGgAB+MPpRKwgQIECAwEAKtBvAB0ZRWFNBqhfAF4WrMSt68cUXH+Ubs8Jjpn3tzNQ4qN8C+KhzBHnx8kGEHrUlwpOY9RlLlteWohm4H374Ydp4441HBC1xTrxIkA/WK9eKJa2//e1vVw1jud//+Z//qYZ6ZQPKdm/+osAlgsqwKFqS+9e//nUWZtaWRi9pdLv+Re0ueimkclyZpa3j2FhiOvoyQsdKiSX6Tz311DT11FOP+NhYyvyEE05IV1111Yg/H+sAfizr3KkxU/b+yAe08fnhG+61wXptB+SDwQjc11577eyQeFkhwuQ333yzekrcG/GSRdF9H8+BeJkmQvhKKTM7uN64bDeAL1p9oiio7cazKNryv//7v+l3v/vdiGbFSgIbbLDBqKbG/RjPtr/+9a8jflYUPkdQH9eo/S6J75z47skvQx99cdppp6ULLrhgxHWLZs13wyH/HRmVOOigg9JKK61U2N35FzfioHiGLrzwwiOOHzduXNp8882rBs32YO9G24quGf5HHXVUWmKJJUa1L16Q23PPPZs+99r9fnIeAQIECBAgQIAAAQIECPS3gAC+v/tP7QkQIECAwEALjE8AX7T0bQWrXgD/3HPPZcs7V2YiVo7faqutUgStsddtzK6/4oorRixVW9sJ/RjAR/0jaFhvvfXS5z//+TTllFOml19+OQv44kWD2jLJJJOkc845Z8TS4pWfFwXa8bNFFlkkbb/99mnuuefOwt0IFCPUj5CwtuT3YS8bULY7COIeyS87HNeKNsZs3wjBos/DImYcx4zishZxXLfrX9TuCJFiyfLa8LxyXMxejXu/TCmaSR+h2Ne+9rVsJnzMBP7Tn/6ULrroosLLxbH5WdVlVmkoulhZx7Gqc6WO4ztmyrYrPq9oD/T487XWWisbt/FiRPjGSy0xMz2/Bccaa6wxIizM72ke14o+22mnnarPuvizCFBjr/XasD7+vGjmeZn7Ko5pN4CPc/MvFsSfFd3XnX4WxecUbcURfx4zpGMbingZIML0mJkeM/VrZ8tXbOpta1J0784222zZC0wzzDBDdbxF3xZdt96y9Z12qLfNxTLLLJPN4o9Z+/H9GTPeY9n+/Goc9VZOKLpuvBgWL2TFfR3339JLLz1iv/lOty366MYbb8zu7XyJcfbVr341xfP11VdfzV7wq12uvnK8JejLPgUcR4AAAQIECBAgQIAAgcEXEMAPfh9rIQECBAgQ6FuB8QngGwUm9QL4OCeWnL3uuuvaNuvXAL5sg5sFb41WHmj0GbGsdwT7ETZVSisBZdn654+LGdwR4MWe8K2WY445pnBm5FjWv6jO9cLVVpZGLrOffDOv/L3S7QB+rOrcrN35n9cbM63c32F3yCGHpN///vetfnyK2erxMk3tbOqiLRjKXnh8lp+PzxifAL5olnI8O+K5Ey8O1ZZOPosq1y1aBaOsWxxXL4B/6qmnUrzo1W5ptG98px2KZn6XrXe99hc9G2qvGS83xKz//JYHnW5b1OO4445LV155ZdkmjThOAN8Wm5MIECBAgAABAgQIECAwkAIC+IHsVo0iQIAAAQKDITC+AXwoFIWRjQL4VgLZmWeeOb3xxhsjlg4uCuB33333dN9991U7pV4IUTmgKBzrxDn560ZYsN1222Wza/Oz/ovuoGbhe+WcCGj23nvvUteMc6addtpsWeVZZpllxMfmA9VmyxK3e9eHy7HHHjtqGfV614t6RH/EjMxGZazqn69DUZgXM1Tj5ZKY0V+2PPzww9nLCUUzbvPXWGeddVLsyxyrSFRKfn/odu7ruFYrjt2ucyfHTCvtCofwi8AxloovWz7zmc9kM3qL9mqP1Sgi1L/11lvLXi5b8j7u/fx2FaUvUCeAP/fcc9NMM81U6jJFy5rHPuMxCz1fOvUsqr1ubLcQL980K2Ee/6sdP42e4/VmXxd9TqzOEW2rlGYvRXTaoagPGnnEyx+77LJLNou8Xsm/mFF7XKPtMzrdthhnsYJBvdU9auu16KKLpr///e+ll85vds/4OQECBAgQIECAAAECBAgMjoAAfnD6UksIECBAgMDACeRntxXtPd6s0TFjMoKZ2hnOm2yySdphhx3qnloJuiIULgqmI0yIPbK33XbbLLSNPcMrJT8rOq518MEHp5tvvrnuMfmKFC2N3my2ddHnxB7CSy65ZPXy+WNiqfUwjuV9I3C46aabCk0idNtvv/2yJeTLlniR4eyzz04x67peuD/PPPOkzTbbLMXe70XBcFwjnF977bXsY6O+8VLGdNNNV7YaLR13//33ZzOFYxnvojLVVFNl+xTHCxwx67ZZifpH+yrLwTdavr/ZtVr5efTzbrvtlh544IHqaRG+x1LZrZZow89+9rP0y1/+svDUWWedNdsffLHFFsuW6Y8gtVLmnXfe9JOf/KQ687rMPVr0IbH3d4zZso7drHMnx0yr7arYxBYOEcLXG69xXAS0W2+9dYqAsFmJrQRidvGdd95Z99CYRR8v69Q+T5pdt97P80u5x1iKcR0v4pQpRS9yNAqgO/EsytcrnhGHHXbYqC06Ksetuuqq2RiM1VRqvx+avUgVL89873vfG7WFQOW68cyMl5uiP2LrgcqzsWiVg3ydO+0Q3xvx/RFBdSzLXlTiBYR4hm+66aajVigoOj6eWbH9R6wOUVvihY94BtWu4lD78063La4dL6ZEf+XrEj+Ldn3rW99Ka6+9dnbvxt8VoozVM77MOHEMAQIECBAgQIAAAQIECExYAQH8hPX36QQIECBAgEAPC8QM0ZjdFsFf/GI9ZjLGLM1PfOITaeKJJ+7hmrdXtWhfBEARpkQ4GEFXhO4RbrVbwvDJJ59Mzz77bLa8fAQlk002WZpzzjnTNNNM0+5lu3rev/71r8whVjeIfp9iiilSBM2x4kErM8i7WskxvnjcGxGcVkLwuP9jv+f8qgVjXK2GHzcWde7GmClrGAHoY489lvVJ7Bce/x9jLMZWjLFWS4zNZ555Jo0bNy4b/1FijPbyWG2ljd14FsWKD4888kj2fRDXD6/Yu7zybMuv4tIsgK+0J64bz814Bsd1I/CNWeDxHBrf0g2HeGZGneOejBIeUdf47mj1mRltfvDBB7OVL+L5Gy9mxLWmnnrqpk3vdNuiLjHG4vsr2lT5O8ACCyzQcruaVt4BBAgQIECAAAECBAgQIDBQAgL4gepOjSFAgAABAgQIECBAgACBXhBoN4DvhbqrAwECBAgQIECAAAECBAgQINC+gAC+fTtnEiBAgAABAgQIECBAgACBQgEBvBuDAAECBAgQIECAAAECBAgMp4AAfjj7XasJECBAgAABAgQIECBAoIsCAvgu4ro0AQIECBAgQIAAAQIECBDoYQEBfA93jqoRIECAAAECBAgQIECAQH8KCOD7s9/UmgABAgQIECBAgAABAgQIjK+AAH58BZ1PgAABAgQIECBAgAABAgRyAgJ4twQBAgQIECBAgAABAgQIEBhOAQH8cPa7VhMgQIAAAQIECBAgQIBAFwUE8F3EdWkCBAgQIECAAAECBAgQINDDAgL4Hu4cVSNAgAABAgQIECBAgACB/hT4xS9+kX72s59VK//9738/Lbfccv3ZGLUmQIAAAQIECBAgQIAAAQIESgsI4EtTOZAAAQIECBAgQIAAAQIECJQT+OCDD9Jbb71VPXiqqaZKE000UbmTHUWAAAECBAgQIECAAAECBAj0rYAAvm+7TsUJECBAgAABAgQIECBAgAABAgQIECBAgAABAgQIECBAoJcEBPC91BvqQoAAAQIECBAgQIAAAQIECBAgQIAAAQIECBAgQIAAAQJ9KyCA79uuU3ECBAgQIECAAAECBAgQIECAAAECBAgQIECAAAECBAgQ6CUBAXwv9Ya6ECBAgAABAgQIECBAgAABAgQIECBAgAABAgQIECBAgEDfCgjg+7brVJwAAQIECBAgQIAAAQIECBAgQIAAAQIECBAgQIAAAQIEeklAAN9LvaEuBAgQIECAAAECBAgQIECAAAECBAgQIECAAAECBAgQINC3AgL4vu06FSdAgAABAgQIECBAgAABAgQIECBAgAABAgQIECBAgACBXhIQwPdSb6gLAQIECBAgQIAAAQIECBAgQIAAAQIECBAgQIAAAQIECPStgAC+b7tOxQkQIECAAAECBAgQIECAAAECBAgQIECAAAECBAgQIECglwQE8L3UG+pCgAABAgQIECBAgAABAgQIECBAgAABAgQIECBAgAABAn0rIIDv265TcQIECBAgQIAAAQIECBAgQIAAAQIECBAgQIAAAQIECBDoJQEBfC/1hroQIECAAAECBAgQIECAAAECBAgQIECAAAECBAgQIECAQN8KCOD7tutUnAABAgQIECBAgAABAgQIECBAgAABAgQIECBAgAABAgR6SUAA30u9oS4ECBAgQIAAAQIECBAgQIAAAQIECBAgQIAAAQIECBAg0LcCAvi+7ToVJ0CAAAECBAgQIECAAAECBAgQIECAAAECBAgQIECAAIFeEhDA91JvqAsBAgQIECBAgAABAgQIECBAgAABAgQIECBAgAABAgQI9K2AAL5vu07FCRAgQIAAAQIECBAgQIAAAQIECBAgQIAAAQIECBAgQKCXBATwvdQb6kKAAAECBAgQIECAAAECBAgQIECAAAECBAgQIECAAAECfSsggO/brlNxAgQIECBAgAABAgQIECBAgAABAgQIECBAgAABAgQIEOglAQF8L/WGuhAgQIAAAQIECBAgQIAAAQIECBAgQIAAAQIECBAgQIBA3woI4Pu261ScAAECBAgQIECAAAECBAgQIECAAAECBAgQIECAAAECBHpJQADfS72hLgQIECBAgAABAgQIECBAgAABAgQIECBAgAABAgQIECDQtwIC+L7tOhUnQIAAAQIECBAgQIAAAQIECBAgQIAAAQIECBAgQIAAgV4SEMD3Um+oCwECBAgQIECAAAECBAgQIECAAAECBAgQIECAAAECBAj0rYAAvm+7TsUJECBAgAABAgQIECBAgAABAgQIECBAgAABAgQIECBAoJcEBPC91BvqQoAAAQIECBAgQIAAAQIECBAgQIAAAQIECBAgQIAAAQJ9KyCA79uuU3ECBAgQIECAAAECBAgQIECAAAECBAgQIECAAAECBAgQ6CUBAXwv9Ya6ECBAgAABAgQIECBAgAABAgQIECBAgAABAgQIECBAgEDfCgjg+7brVJwAAQIECBAgQIAAAQIECBAgQIAAAQIECBAgQIAAAQIEeklAAN9LvaEuBAgQIECAAAECBAgQIECAAAECBAgQIECAAAECBAgQINC3AgL4vu06FSdAgAABAgQIECBAgAABAgQIECBAgAABAgQIECBAgACBXhIQwPdSb6gLAQIECBAgQIAAAQIECBAgQIAAAQIECBAgQIAAAQIECPStgAC+b7tOxQkQIECAAAECBAgQIECAAAECBAgQIECAAAECBAgQIECglwQE8L3UG+pCgAABAgQIECBAgAABAgQIECBAgAABAgQIECBAgAABAn0rIIDv265TcQIECBAgQIAAAQIECBAgQIAAAQIECBAgQIAAAQIECBDoJQEBfC/1hroQIECAAAECBAgQIECAAAECBAgQIECAAAECBAgQIECAQN8KCOD7tutUnAABAgQIECBAgAABAgQIECBAgAABAgQIECBAgAABAgR6SUAA30u9oS4ECBAgQIAAAQIECBAgQIAAAQIECBAgQIAAAQIECBAg0LcCAvi+7ToVJ0CAAAECBAgQIECAAAECBAgQIECAAAECBAgQIECAAIFeEhDA91JvqAsBAgQIECBAgAABAgQIECBAgAABAgQIECBAgAABAgQI9K2AAL5vu07FCRAgQIAAAQIECBAgQIAAAQIECBAgQIAAAQIECBAgQKCXBATwvdQb6kKAAAECBAgQIECAAAECBAgQIECAAAECBAgQIECAAAECfSsggO/brlNxAgQIECBAgAABAgQIECBAgAABAgQIECBAgAABAgQIEOglAQF8L/WGuhAgQIAAAQIECBAgQIAAAQIECBAgQIAAAQIECBAgQIBA3woI4Pu261ScAAECBAgQIECAAAECBAgQIECAAAECBAgQIECAAAECBHpJQADfS72hLgQIECBAgAABAgQIECBAgAABAgQIECBAgAABAgQIECDQtwIC+L7tOhUnQIAAAQIECBAgQIAAAQIECBAgQIAAAQIECBAgQIAAgV4SEMD3Um+oCwECBAgQIECAAAECBAgQIECAAAECBAgQIECAAAECBAj0rYAAvm+7TsUJECBAgAABAgQIECBAgAABAgQIECBAgAABAgQIECBAoJcEBPC91BvqQoAAAQIECBAgQIAAAQIECBAgQIAAAQIECBAgQIAAAQJ9KyCA79uuU3ECBAgQIECAAAECBAgQIECAAAECBAgQIECAAAECBAgQ6CUBAXwv9Ya6ECBAgAABAgQIECBAgAABAgQIECBAgAABAgQIECBAgEDfCgjg+7brVJwAAQIECBAgQIAAAQIECBAgQIAAAQIECBAgQIAAAQIEeklAAN9LvaEuBAgQIECAAAECBAgQIECAAAECBAgQIECAAAECBAgQINC3AgL4vu06FSdAgAABAgQIECBAgAABAgQIECBAgAABAgQIECBAgACBXhIQwPdSb6gLAQIECBAgQIAAAQIECBAgQIAAAQIECBAgQIAAAQIECPStgAC+b7tOxQkQIECAAAECBAgQIECAAAECBAgQIECAAAECBAgQIECglwQE8L3UG+pCgAABAgQIECBAgAABAgQIECBAgAABAgQIECBAgAABAn0rIIDv265TcQIECBAgQIAAAQIECBAgQIAAAQIECBAgQIAAAQIECBDoJQEBfC/1hroQIECAAAECBAgQIECAAAECBAgQIECAAAECBAgQIECAQN8K/H8w90LyLEQFagAAAABJRU5ErkJggg=="/>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oogle Shape;199;p23" title="Chart"/>
          <p:cNvPicPr preferRelativeResize="0"/>
          <p:nvPr/>
        </p:nvPicPr>
        <p:blipFill>
          <a:blip r:embed="rId3">
            <a:alphaModFix/>
          </a:blip>
          <a:stretch>
            <a:fillRect/>
          </a:stretch>
        </p:blipFill>
        <p:spPr>
          <a:xfrm>
            <a:off x="3949989" y="1443788"/>
            <a:ext cx="8093621" cy="4935749"/>
          </a:xfrm>
          <a:prstGeom prst="rect">
            <a:avLst/>
          </a:prstGeom>
          <a:noFill/>
          <a:ln>
            <a:noFill/>
          </a:ln>
        </p:spPr>
      </p:pic>
    </p:spTree>
    <p:extLst>
      <p:ext uri="{BB962C8B-B14F-4D97-AF65-F5344CB8AC3E}">
        <p14:creationId xmlns:p14="http://schemas.microsoft.com/office/powerpoint/2010/main" val="219972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1835700" y="593367"/>
            <a:ext cx="8520600" cy="763500"/>
          </a:xfrm>
          <a:prstGeom prst="rect">
            <a:avLst/>
          </a:prstGeom>
        </p:spPr>
        <p:txBody>
          <a:bodyPr spcFirstLastPara="1" wrap="square" lIns="91425" tIns="91425" rIns="91425" bIns="91425" anchor="t" anchorCtr="0">
            <a:noAutofit/>
          </a:bodyPr>
          <a:lstStyle/>
          <a:p>
            <a:r>
              <a:rPr lang="en" sz="3600" dirty="0"/>
              <a:t>Performance After Optimizations</a:t>
            </a:r>
            <a:endParaRPr sz="3600" dirty="0"/>
          </a:p>
        </p:txBody>
      </p:sp>
      <p:sp>
        <p:nvSpPr>
          <p:cNvPr id="204" name="Google Shape;204;p24"/>
          <p:cNvSpPr txBox="1">
            <a:spLocks noGrp="1"/>
          </p:cNvSpPr>
          <p:nvPr>
            <p:ph type="body" idx="1"/>
          </p:nvPr>
        </p:nvSpPr>
        <p:spPr>
          <a:xfrm>
            <a:off x="228600" y="1547257"/>
            <a:ext cx="3853055" cy="4555200"/>
          </a:xfrm>
          <a:prstGeom prst="rect">
            <a:avLst/>
          </a:prstGeom>
        </p:spPr>
        <p:txBody>
          <a:bodyPr spcFirstLastPara="1" wrap="square" lIns="91425" tIns="91425" rIns="91425" bIns="91425" anchor="t" anchorCtr="0">
            <a:noAutofit/>
          </a:bodyPr>
          <a:lstStyle/>
          <a:p>
            <a:pPr marL="0" indent="0">
              <a:buNone/>
            </a:pPr>
            <a:r>
              <a:rPr lang="en" sz="1800" dirty="0"/>
              <a:t>After optimization the </a:t>
            </a:r>
            <a:r>
              <a:rPr lang="en" sz="1800" dirty="0" err="1"/>
              <a:t>subsetting</a:t>
            </a:r>
            <a:r>
              <a:rPr lang="en" sz="1800" dirty="0"/>
              <a:t> algorithm performance exceeds the caching algorithm</a:t>
            </a:r>
            <a:endParaRPr sz="1800" dirty="0"/>
          </a:p>
          <a:p>
            <a:pPr marL="0" indent="0">
              <a:spcBef>
                <a:spcPts val="1600"/>
              </a:spcBef>
              <a:spcAft>
                <a:spcPts val="1600"/>
              </a:spcAft>
              <a:buClr>
                <a:schemeClr val="dk1"/>
              </a:buClr>
              <a:buSzPts val="1100"/>
              <a:buNone/>
            </a:pPr>
            <a:r>
              <a:rPr lang="en" sz="1800" dirty="0"/>
              <a:t>Shown: Caching and </a:t>
            </a:r>
            <a:r>
              <a:rPr lang="en" sz="1800" dirty="0" err="1"/>
              <a:t>subsetting</a:t>
            </a:r>
            <a:r>
              <a:rPr lang="en" sz="1800" dirty="0"/>
              <a:t> (yellow and blue) and access when data are stored on s</a:t>
            </a:r>
            <a:r>
              <a:rPr lang="en-US" sz="1800" dirty="0"/>
              <a:t>p</a:t>
            </a:r>
            <a:r>
              <a:rPr lang="en" sz="1800" dirty="0"/>
              <a:t>inning disk (green)</a:t>
            </a:r>
            <a:endParaRPr sz="1800" dirty="0"/>
          </a:p>
        </p:txBody>
      </p:sp>
      <p:pic>
        <p:nvPicPr>
          <p:cNvPr id="5" name="Google Shape;206;p24" title="Chart"/>
          <p:cNvPicPr preferRelativeResize="0"/>
          <p:nvPr/>
        </p:nvPicPr>
        <p:blipFill>
          <a:blip r:embed="rId3">
            <a:alphaModFix/>
          </a:blip>
          <a:stretch>
            <a:fillRect/>
          </a:stretch>
        </p:blipFill>
        <p:spPr>
          <a:xfrm>
            <a:off x="3962255" y="1356867"/>
            <a:ext cx="8044969" cy="4907766"/>
          </a:xfrm>
          <a:prstGeom prst="rect">
            <a:avLst/>
          </a:prstGeom>
          <a:noFill/>
          <a:ln>
            <a:noFill/>
          </a:ln>
        </p:spPr>
      </p:pic>
    </p:spTree>
    <p:extLst>
      <p:ext uri="{BB962C8B-B14F-4D97-AF65-F5344CB8AC3E}">
        <p14:creationId xmlns:p14="http://schemas.microsoft.com/office/powerpoint/2010/main" val="2574454990"/>
      </p:ext>
    </p:extLst>
  </p:cSld>
  <p:clrMapOvr>
    <a:masterClrMapping/>
  </p:clrMapOvr>
</p:sld>
</file>

<file path=ppt/theme/theme1.xml><?xml version="1.0" encoding="utf-8"?>
<a:theme xmlns:a="http://schemas.openxmlformats.org/drawingml/2006/main" name="EOSDIS-EED">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kc2h1bTwvVXNlck5hbWU+PERhdGVUaW1lPjIvMTYvMjAxOCA4OjQwOjIw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aGl0ajgzMjI8L1VzZXJOYW1lPjxEYXRlVGltZT41LzMwLzIwMTggNjozNToyMyBQTTwvRGF0ZVRpbWU+PExhYmVsU3RyaW5nPk9yaWdpbiBKdXJpc2RpY3Rpb246IFVTICB8IFVucmVzdHJpY3RlZCBDb250ZW50IHwgTm8gbWFya2luZyBhcHBsaWVkIGJ5IHRoZSB0b29sIHwgT3RoZXIgSW5mb3JtYXRpb24gKE5vdCBSZXF1aXJpbmcgYW4gRXhwb3J0IENvbnRyb2wgTWFya2luZykgfCBObyBtYXJraW5nIGFwcGxpZWQgYnkgdGhlIHRvb2w8L0xhYmVsU3RyaW5nPjwvaXRlbT48L2xhYmVsSGlzdG9yeT4=</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49D24783-1A73-4953-A251-03BC9F51BED6}">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E37E144F-D568-4202-93EA-3A931DF8089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5024</TotalTime>
  <Words>1600</Words>
  <Application>Microsoft Macintosh PowerPoint</Application>
  <PresentationFormat>Widescreen</PresentationFormat>
  <Paragraphs>140</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vt:lpstr>
      <vt:lpstr>Courier New</vt:lpstr>
      <vt:lpstr>Helvetica Neue</vt:lpstr>
      <vt:lpstr>Roboto</vt:lpstr>
      <vt:lpstr>Source Sans Pro</vt:lpstr>
      <vt:lpstr>Verdana</vt:lpstr>
      <vt:lpstr>EOSDIS-EED</vt:lpstr>
      <vt:lpstr>OPeNDAP in the Cloud</vt:lpstr>
      <vt:lpstr>Some things to keep in mind...</vt:lpstr>
      <vt:lpstr>Outline</vt:lpstr>
      <vt:lpstr>Serving Data Stored in S3: Approaches Evaluated</vt:lpstr>
      <vt:lpstr>Caching Architecture</vt:lpstr>
      <vt:lpstr>Subsetting Architecture - Virtual Sharding</vt:lpstr>
      <vt:lpstr>Optimizations to the Virtual Sharding Approach</vt:lpstr>
      <vt:lpstr>Performance Before Optimizations</vt:lpstr>
      <vt:lpstr>Performance After Optimizations</vt:lpstr>
      <vt:lpstr>Usability of Clients – Web API Consistency</vt:lpstr>
      <vt:lpstr>Clients Applications Tested</vt:lpstr>
      <vt:lpstr>Panoply</vt:lpstr>
      <vt:lpstr>Panoply, continued</vt:lpstr>
      <vt:lpstr>Jupyter notebooks and xarray</vt:lpstr>
      <vt:lpstr>Byproduct: A new way to build data aggregations</vt:lpstr>
      <vt:lpstr>We can use DMR++ to Define Aggregations</vt:lpstr>
      <vt:lpstr>Comparison of NcML vs DMR++ Aggregations</vt:lpstr>
      <vt:lpstr>Orthogonal Accesses – NcML versus DMR++</vt:lpstr>
      <vt:lpstr>Conclusions</vt:lpstr>
      <vt:lpstr>PowerPoint Presentation</vt:lpstr>
      <vt:lpstr>Bonus Material – Short version</vt:lpstr>
      <vt:lpstr>Case Study 2: Web Object Service Interoperability </vt:lpstr>
      <vt:lpstr>Case Study Discussion</vt:lpstr>
      <vt:lpstr>Comparison of Performance</vt:lpstr>
      <vt:lpstr>Case Study 2: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dc:title>
  <dc:subject>[rtnipcontrolcode:unrestricted|rtnipcontrolcodevm:noipvm|rtnexportcontrolcountry:usa|rtnexportcontrolcode:otherinfo|rtnexportcontrolcodevm:nousecvm|]</dc:subject>
  <dc:creator>Dana Shum</dc:creator>
  <cp:lastModifiedBy>James Gallagher</cp:lastModifiedBy>
  <cp:revision>55</cp:revision>
  <dcterms:modified xsi:type="dcterms:W3CDTF">2019-10-08T22:44:56Z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796b8ba6-a9b0-4605-9a3e-9cd06ed7a057</vt:lpwstr>
  </property>
  <property fmtid="{D5CDD505-2E9C-101B-9397-08002B2CF9AE}" pid="3" name="bjSaver">
    <vt:lpwstr>U7h71aia8FOFLJNxzT1eRROYUDZl41YD</vt:lpwstr>
  </property>
  <property fmtid="{D5CDD505-2E9C-101B-9397-08002B2CF9AE}" pid="4" name="rtnipcontrolcode">
    <vt:lpwstr>unrestricted</vt:lpwstr>
  </property>
  <property fmtid="{D5CDD505-2E9C-101B-9397-08002B2CF9AE}" pid="5" name="rtnipcontrolcodevm">
    <vt:lpwstr>noipvm</vt:lpwstr>
  </property>
  <property fmtid="{D5CDD505-2E9C-101B-9397-08002B2CF9AE}" pid="6" name="rtnexportcontrolcountry">
    <vt:lpwstr>usa</vt:lpwstr>
  </property>
  <property fmtid="{D5CDD505-2E9C-101B-9397-08002B2CF9AE}" pid="7" name="rtnexportcontrolcode">
    <vt:lpwstr>otherinfo</vt:lpwstr>
  </property>
  <property fmtid="{D5CDD505-2E9C-101B-9397-08002B2CF9AE}" pid="8" name="rtnexportcontrolcodevm">
    <vt:lpwstr>nousecvm</vt:lpwstr>
  </property>
  <property fmtid="{D5CDD505-2E9C-101B-9397-08002B2CF9AE}" pid="9"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0"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11" name="bjDocumentLabelXML-1">
    <vt:lpwstr>e7d-88d1-fc61674f86fd" value="" /&gt;&lt;element uid="92e993a3-af32-4afb-aa19-3a49cdb82c7a" value="" /&gt;&lt;/sisl&gt;</vt:lpwstr>
  </property>
  <property fmtid="{D5CDD505-2E9C-101B-9397-08002B2CF9AE}" pid="12" name="bjDocumentSecurityLabel">
    <vt:lpwstr>Origin Jurisdiction: US  | Unrestricted Content | No marking applied by the tool | Other Information (Not Requiring an Export Control Marking) | No marking applied by the tool</vt:lpwstr>
  </property>
  <property fmtid="{D5CDD505-2E9C-101B-9397-08002B2CF9AE}" pid="13" name="bjLabelHistoryID">
    <vt:lpwstr>{49D24783-1A73-4953-A251-03BC9F51BED6}</vt:lpwstr>
  </property>
</Properties>
</file>