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67" r:id="rId6"/>
    <p:sldId id="260" r:id="rId7"/>
    <p:sldId id="261" r:id="rId8"/>
    <p:sldId id="273" r:id="rId9"/>
    <p:sldId id="272" r:id="rId10"/>
    <p:sldId id="262" r:id="rId11"/>
    <p:sldId id="275" r:id="rId12"/>
    <p:sldId id="274" r:id="rId13"/>
    <p:sldId id="265" r:id="rId14"/>
    <p:sldId id="263"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3" d="100"/>
          <a:sy n="113"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16D3F-C108-4A4D-AC57-D156B38E560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AA8E990-ADFE-4BFB-A250-14709F387538}">
      <dgm:prSet phldrT="[Text]"/>
      <dgm:spPr/>
      <dgm:t>
        <a:bodyPr/>
        <a:lstStyle/>
        <a:p>
          <a:r>
            <a:rPr lang="en-US" smtClean="0"/>
            <a:t>CEOS initiative</a:t>
          </a:r>
          <a:endParaRPr lang="en-US"/>
        </a:p>
      </dgm:t>
    </dgm:pt>
    <dgm:pt modelId="{3ECE7BB9-D235-4CE8-B384-E6A6A4E37B89}" type="parTrans" cxnId="{7846F851-EA84-40F7-8233-25252ACA4C20}">
      <dgm:prSet/>
      <dgm:spPr/>
      <dgm:t>
        <a:bodyPr/>
        <a:lstStyle/>
        <a:p>
          <a:endParaRPr lang="en-US"/>
        </a:p>
      </dgm:t>
    </dgm:pt>
    <dgm:pt modelId="{6A2A5857-1E3F-426B-897C-FB6FF0E528B0}" type="sibTrans" cxnId="{7846F851-EA84-40F7-8233-25252ACA4C20}">
      <dgm:prSet/>
      <dgm:spPr/>
      <dgm:t>
        <a:bodyPr/>
        <a:lstStyle/>
        <a:p>
          <a:endParaRPr lang="en-US"/>
        </a:p>
      </dgm:t>
    </dgm:pt>
    <dgm:pt modelId="{C9395F02-A270-4419-993F-758C63E26928}">
      <dgm:prSet phldrT="[Text]"/>
      <dgm:spPr/>
      <dgm:t>
        <a:bodyPr/>
        <a:lstStyle/>
        <a:p>
          <a:r>
            <a:rPr lang="en-US" smtClean="0"/>
            <a:t>Forest monitoring progress</a:t>
          </a:r>
          <a:endParaRPr lang="en-US"/>
        </a:p>
      </dgm:t>
    </dgm:pt>
    <dgm:pt modelId="{337BAF0F-4A7E-4EE6-8412-8A4662A17179}" type="parTrans" cxnId="{1EA2F775-DE43-4792-9618-341C03E2C776}">
      <dgm:prSet/>
      <dgm:spPr/>
      <dgm:t>
        <a:bodyPr/>
        <a:lstStyle/>
        <a:p>
          <a:endParaRPr lang="en-US"/>
        </a:p>
      </dgm:t>
    </dgm:pt>
    <dgm:pt modelId="{1C74229C-96AE-450B-B41D-5EE4DD140775}" type="sibTrans" cxnId="{1EA2F775-DE43-4792-9618-341C03E2C776}">
      <dgm:prSet/>
      <dgm:spPr/>
      <dgm:t>
        <a:bodyPr/>
        <a:lstStyle/>
        <a:p>
          <a:endParaRPr lang="en-US"/>
        </a:p>
      </dgm:t>
    </dgm:pt>
    <dgm:pt modelId="{DAF2AA72-98F9-42F3-90A2-931E2D666DB9}">
      <dgm:prSet phldrT="[Text]"/>
      <dgm:spPr/>
      <dgm:t>
        <a:bodyPr/>
        <a:lstStyle/>
        <a:p>
          <a:r>
            <a:rPr lang="en-US" smtClean="0"/>
            <a:t>Vietnam Data Cube</a:t>
          </a:r>
          <a:endParaRPr lang="en-US"/>
        </a:p>
      </dgm:t>
    </dgm:pt>
    <dgm:pt modelId="{032E932E-1D4B-4AE3-AAFA-679695755387}" type="parTrans" cxnId="{AE473836-900C-483F-B0A3-366584B6AD2B}">
      <dgm:prSet/>
      <dgm:spPr/>
      <dgm:t>
        <a:bodyPr/>
        <a:lstStyle/>
        <a:p>
          <a:endParaRPr lang="en-US"/>
        </a:p>
      </dgm:t>
    </dgm:pt>
    <dgm:pt modelId="{49896FB9-6BEE-40CD-B0C9-57EE13E65A56}" type="sibTrans" cxnId="{AE473836-900C-483F-B0A3-366584B6AD2B}">
      <dgm:prSet/>
      <dgm:spPr/>
      <dgm:t>
        <a:bodyPr/>
        <a:lstStyle/>
        <a:p>
          <a:endParaRPr lang="en-US"/>
        </a:p>
      </dgm:t>
    </dgm:pt>
    <dgm:pt modelId="{ADE27C18-A178-43F7-AE5A-534F622E2ECC}" type="pres">
      <dgm:prSet presAssocID="{8FB16D3F-C108-4A4D-AC57-D156B38E5608}" presName="Name0" presStyleCnt="0">
        <dgm:presLayoutVars>
          <dgm:chMax val="7"/>
          <dgm:chPref val="7"/>
          <dgm:dir/>
        </dgm:presLayoutVars>
      </dgm:prSet>
      <dgm:spPr/>
    </dgm:pt>
    <dgm:pt modelId="{EEEFC04E-7A4D-4F4F-9D6A-FE81616B76FD}" type="pres">
      <dgm:prSet presAssocID="{8FB16D3F-C108-4A4D-AC57-D156B38E5608}" presName="Name1" presStyleCnt="0"/>
      <dgm:spPr/>
    </dgm:pt>
    <dgm:pt modelId="{4BE9AF2A-CD20-43F4-87A5-9A958CC74BD0}" type="pres">
      <dgm:prSet presAssocID="{8FB16D3F-C108-4A4D-AC57-D156B38E5608}" presName="cycle" presStyleCnt="0"/>
      <dgm:spPr/>
    </dgm:pt>
    <dgm:pt modelId="{F48F6A0E-C41D-4E35-BD5D-9113BF15F2E1}" type="pres">
      <dgm:prSet presAssocID="{8FB16D3F-C108-4A4D-AC57-D156B38E5608}" presName="srcNode" presStyleLbl="node1" presStyleIdx="0" presStyleCnt="3"/>
      <dgm:spPr/>
    </dgm:pt>
    <dgm:pt modelId="{5E7AAC98-986D-463C-8B5B-29A532A55580}" type="pres">
      <dgm:prSet presAssocID="{8FB16D3F-C108-4A4D-AC57-D156B38E5608}" presName="conn" presStyleLbl="parChTrans1D2" presStyleIdx="0" presStyleCnt="1"/>
      <dgm:spPr/>
    </dgm:pt>
    <dgm:pt modelId="{3CBE4F46-DC2B-4E4A-9B96-0CEE6A4EED0E}" type="pres">
      <dgm:prSet presAssocID="{8FB16D3F-C108-4A4D-AC57-D156B38E5608}" presName="extraNode" presStyleLbl="node1" presStyleIdx="0" presStyleCnt="3"/>
      <dgm:spPr/>
    </dgm:pt>
    <dgm:pt modelId="{DA607C67-A2EA-4FD8-A669-2B82A383FC77}" type="pres">
      <dgm:prSet presAssocID="{8FB16D3F-C108-4A4D-AC57-D156B38E5608}" presName="dstNode" presStyleLbl="node1" presStyleIdx="0" presStyleCnt="3"/>
      <dgm:spPr/>
    </dgm:pt>
    <dgm:pt modelId="{A180C677-A2F7-4B66-A3C3-4DFC9DEA9F83}" type="pres">
      <dgm:prSet presAssocID="{9AA8E990-ADFE-4BFB-A250-14709F387538}" presName="text_1" presStyleLbl="node1" presStyleIdx="0" presStyleCnt="3">
        <dgm:presLayoutVars>
          <dgm:bulletEnabled val="1"/>
        </dgm:presLayoutVars>
      </dgm:prSet>
      <dgm:spPr/>
      <dgm:t>
        <a:bodyPr/>
        <a:lstStyle/>
        <a:p>
          <a:endParaRPr lang="en-US"/>
        </a:p>
      </dgm:t>
    </dgm:pt>
    <dgm:pt modelId="{5857B020-EA55-4C07-9C87-D670D0DE670F}" type="pres">
      <dgm:prSet presAssocID="{9AA8E990-ADFE-4BFB-A250-14709F387538}" presName="accent_1" presStyleCnt="0"/>
      <dgm:spPr/>
    </dgm:pt>
    <dgm:pt modelId="{23229C1E-B193-419E-8583-027B3ECB8D31}" type="pres">
      <dgm:prSet presAssocID="{9AA8E990-ADFE-4BFB-A250-14709F387538}" presName="accentRepeatNode" presStyleLbl="solidFgAcc1" presStyleIdx="0" presStyleCnt="3"/>
      <dgm:spPr/>
    </dgm:pt>
    <dgm:pt modelId="{C8648D70-F8CF-4440-8677-6CD2792277C6}" type="pres">
      <dgm:prSet presAssocID="{C9395F02-A270-4419-993F-758C63E26928}" presName="text_2" presStyleLbl="node1" presStyleIdx="1" presStyleCnt="3">
        <dgm:presLayoutVars>
          <dgm:bulletEnabled val="1"/>
        </dgm:presLayoutVars>
      </dgm:prSet>
      <dgm:spPr/>
    </dgm:pt>
    <dgm:pt modelId="{57A5587A-3ABD-4AFC-8F17-0C57EDA5BCD2}" type="pres">
      <dgm:prSet presAssocID="{C9395F02-A270-4419-993F-758C63E26928}" presName="accent_2" presStyleCnt="0"/>
      <dgm:spPr/>
    </dgm:pt>
    <dgm:pt modelId="{FEFCD53B-E589-4AB6-9A13-6B5FE5E5B4F6}" type="pres">
      <dgm:prSet presAssocID="{C9395F02-A270-4419-993F-758C63E26928}" presName="accentRepeatNode" presStyleLbl="solidFgAcc1" presStyleIdx="1" presStyleCnt="3"/>
      <dgm:spPr/>
    </dgm:pt>
    <dgm:pt modelId="{F49F45FD-5641-4D7D-8769-9785BE91C68B}" type="pres">
      <dgm:prSet presAssocID="{DAF2AA72-98F9-42F3-90A2-931E2D666DB9}" presName="text_3" presStyleLbl="node1" presStyleIdx="2" presStyleCnt="3">
        <dgm:presLayoutVars>
          <dgm:bulletEnabled val="1"/>
        </dgm:presLayoutVars>
      </dgm:prSet>
      <dgm:spPr/>
      <dgm:t>
        <a:bodyPr/>
        <a:lstStyle/>
        <a:p>
          <a:endParaRPr lang="en-US"/>
        </a:p>
      </dgm:t>
    </dgm:pt>
    <dgm:pt modelId="{1654A31E-545D-4501-87CC-A08B3AC621ED}" type="pres">
      <dgm:prSet presAssocID="{DAF2AA72-98F9-42F3-90A2-931E2D666DB9}" presName="accent_3" presStyleCnt="0"/>
      <dgm:spPr/>
    </dgm:pt>
    <dgm:pt modelId="{1CF2A2BA-876D-4FA7-8DF4-25A4A8B4DBF0}" type="pres">
      <dgm:prSet presAssocID="{DAF2AA72-98F9-42F3-90A2-931E2D666DB9}" presName="accentRepeatNode" presStyleLbl="solidFgAcc1" presStyleIdx="2" presStyleCnt="3"/>
      <dgm:spPr/>
    </dgm:pt>
  </dgm:ptLst>
  <dgm:cxnLst>
    <dgm:cxn modelId="{AAEEBD6A-9543-4571-BCE6-4C90D68220FD}" type="presOf" srcId="{8FB16D3F-C108-4A4D-AC57-D156B38E5608}" destId="{ADE27C18-A178-43F7-AE5A-534F622E2ECC}" srcOrd="0" destOrd="0" presId="urn:microsoft.com/office/officeart/2008/layout/VerticalCurvedList"/>
    <dgm:cxn modelId="{7D4E7B5A-24DF-4711-972B-55CBDABDD596}" type="presOf" srcId="{9AA8E990-ADFE-4BFB-A250-14709F387538}" destId="{A180C677-A2F7-4B66-A3C3-4DFC9DEA9F83}" srcOrd="0" destOrd="0" presId="urn:microsoft.com/office/officeart/2008/layout/VerticalCurvedList"/>
    <dgm:cxn modelId="{0F3782E0-B74F-46AC-AF19-B9815C99C2DF}" type="presOf" srcId="{C9395F02-A270-4419-993F-758C63E26928}" destId="{C8648D70-F8CF-4440-8677-6CD2792277C6}" srcOrd="0" destOrd="0" presId="urn:microsoft.com/office/officeart/2008/layout/VerticalCurvedList"/>
    <dgm:cxn modelId="{7846F851-EA84-40F7-8233-25252ACA4C20}" srcId="{8FB16D3F-C108-4A4D-AC57-D156B38E5608}" destId="{9AA8E990-ADFE-4BFB-A250-14709F387538}" srcOrd="0" destOrd="0" parTransId="{3ECE7BB9-D235-4CE8-B384-E6A6A4E37B89}" sibTransId="{6A2A5857-1E3F-426B-897C-FB6FF0E528B0}"/>
    <dgm:cxn modelId="{1EA2F775-DE43-4792-9618-341C03E2C776}" srcId="{8FB16D3F-C108-4A4D-AC57-D156B38E5608}" destId="{C9395F02-A270-4419-993F-758C63E26928}" srcOrd="1" destOrd="0" parTransId="{337BAF0F-4A7E-4EE6-8412-8A4662A17179}" sibTransId="{1C74229C-96AE-450B-B41D-5EE4DD140775}"/>
    <dgm:cxn modelId="{AE473836-900C-483F-B0A3-366584B6AD2B}" srcId="{8FB16D3F-C108-4A4D-AC57-D156B38E5608}" destId="{DAF2AA72-98F9-42F3-90A2-931E2D666DB9}" srcOrd="2" destOrd="0" parTransId="{032E932E-1D4B-4AE3-AAFA-679695755387}" sibTransId="{49896FB9-6BEE-40CD-B0C9-57EE13E65A56}"/>
    <dgm:cxn modelId="{359F9B08-2398-48F3-B849-11A5BDA3D1B1}" type="presOf" srcId="{6A2A5857-1E3F-426B-897C-FB6FF0E528B0}" destId="{5E7AAC98-986D-463C-8B5B-29A532A55580}" srcOrd="0" destOrd="0" presId="urn:microsoft.com/office/officeart/2008/layout/VerticalCurvedList"/>
    <dgm:cxn modelId="{F968F6D8-4399-4124-A96B-06F2785B3CC7}" type="presOf" srcId="{DAF2AA72-98F9-42F3-90A2-931E2D666DB9}" destId="{F49F45FD-5641-4D7D-8769-9785BE91C68B}" srcOrd="0" destOrd="0" presId="urn:microsoft.com/office/officeart/2008/layout/VerticalCurvedList"/>
    <dgm:cxn modelId="{9A2F069D-CC55-4C48-9882-794EC1AD190F}" type="presParOf" srcId="{ADE27C18-A178-43F7-AE5A-534F622E2ECC}" destId="{EEEFC04E-7A4D-4F4F-9D6A-FE81616B76FD}" srcOrd="0" destOrd="0" presId="urn:microsoft.com/office/officeart/2008/layout/VerticalCurvedList"/>
    <dgm:cxn modelId="{CE06B302-203C-4DB5-B770-E7B046AB5814}" type="presParOf" srcId="{EEEFC04E-7A4D-4F4F-9D6A-FE81616B76FD}" destId="{4BE9AF2A-CD20-43F4-87A5-9A958CC74BD0}" srcOrd="0" destOrd="0" presId="urn:microsoft.com/office/officeart/2008/layout/VerticalCurvedList"/>
    <dgm:cxn modelId="{8C57918C-C541-4763-9932-0A949C032D40}" type="presParOf" srcId="{4BE9AF2A-CD20-43F4-87A5-9A958CC74BD0}" destId="{F48F6A0E-C41D-4E35-BD5D-9113BF15F2E1}" srcOrd="0" destOrd="0" presId="urn:microsoft.com/office/officeart/2008/layout/VerticalCurvedList"/>
    <dgm:cxn modelId="{7387AF8B-C86F-4EB9-8958-A3F86B3681F0}" type="presParOf" srcId="{4BE9AF2A-CD20-43F4-87A5-9A958CC74BD0}" destId="{5E7AAC98-986D-463C-8B5B-29A532A55580}" srcOrd="1" destOrd="0" presId="urn:microsoft.com/office/officeart/2008/layout/VerticalCurvedList"/>
    <dgm:cxn modelId="{974B2551-20DC-4441-9D85-1B11F16F306B}" type="presParOf" srcId="{4BE9AF2A-CD20-43F4-87A5-9A958CC74BD0}" destId="{3CBE4F46-DC2B-4E4A-9B96-0CEE6A4EED0E}" srcOrd="2" destOrd="0" presId="urn:microsoft.com/office/officeart/2008/layout/VerticalCurvedList"/>
    <dgm:cxn modelId="{E4FB7DDB-BC6C-45DA-8BDD-A2B4D95155C6}" type="presParOf" srcId="{4BE9AF2A-CD20-43F4-87A5-9A958CC74BD0}" destId="{DA607C67-A2EA-4FD8-A669-2B82A383FC77}" srcOrd="3" destOrd="0" presId="urn:microsoft.com/office/officeart/2008/layout/VerticalCurvedList"/>
    <dgm:cxn modelId="{42C2EF6C-949E-44BA-AB88-05082659A9A0}" type="presParOf" srcId="{EEEFC04E-7A4D-4F4F-9D6A-FE81616B76FD}" destId="{A180C677-A2F7-4B66-A3C3-4DFC9DEA9F83}" srcOrd="1" destOrd="0" presId="urn:microsoft.com/office/officeart/2008/layout/VerticalCurvedList"/>
    <dgm:cxn modelId="{5EB8E492-2E6D-4236-9D9C-1D6BE442166A}" type="presParOf" srcId="{EEEFC04E-7A4D-4F4F-9D6A-FE81616B76FD}" destId="{5857B020-EA55-4C07-9C87-D670D0DE670F}" srcOrd="2" destOrd="0" presId="urn:microsoft.com/office/officeart/2008/layout/VerticalCurvedList"/>
    <dgm:cxn modelId="{2F7C6528-2351-4BFD-9F8B-D902670B99DB}" type="presParOf" srcId="{5857B020-EA55-4C07-9C87-D670D0DE670F}" destId="{23229C1E-B193-419E-8583-027B3ECB8D31}" srcOrd="0" destOrd="0" presId="urn:microsoft.com/office/officeart/2008/layout/VerticalCurvedList"/>
    <dgm:cxn modelId="{751FEBD1-B49A-4AAE-916F-84080CCCC862}" type="presParOf" srcId="{EEEFC04E-7A4D-4F4F-9D6A-FE81616B76FD}" destId="{C8648D70-F8CF-4440-8677-6CD2792277C6}" srcOrd="3" destOrd="0" presId="urn:microsoft.com/office/officeart/2008/layout/VerticalCurvedList"/>
    <dgm:cxn modelId="{F22955E4-E71A-4666-85C9-2BE97D1C48E5}" type="presParOf" srcId="{EEEFC04E-7A4D-4F4F-9D6A-FE81616B76FD}" destId="{57A5587A-3ABD-4AFC-8F17-0C57EDA5BCD2}" srcOrd="4" destOrd="0" presId="urn:microsoft.com/office/officeart/2008/layout/VerticalCurvedList"/>
    <dgm:cxn modelId="{D6FA4B09-9053-4088-8284-A1FFEE94A4F9}" type="presParOf" srcId="{57A5587A-3ABD-4AFC-8F17-0C57EDA5BCD2}" destId="{FEFCD53B-E589-4AB6-9A13-6B5FE5E5B4F6}" srcOrd="0" destOrd="0" presId="urn:microsoft.com/office/officeart/2008/layout/VerticalCurvedList"/>
    <dgm:cxn modelId="{F8B9A9EB-CA90-4764-8C4B-D341DEEFC9F6}" type="presParOf" srcId="{EEEFC04E-7A4D-4F4F-9D6A-FE81616B76FD}" destId="{F49F45FD-5641-4D7D-8769-9785BE91C68B}" srcOrd="5" destOrd="0" presId="urn:microsoft.com/office/officeart/2008/layout/VerticalCurvedList"/>
    <dgm:cxn modelId="{891807ED-B981-47F7-88AA-51BA3CB3833C}" type="presParOf" srcId="{EEEFC04E-7A4D-4F4F-9D6A-FE81616B76FD}" destId="{1654A31E-545D-4501-87CC-A08B3AC621ED}" srcOrd="6" destOrd="0" presId="urn:microsoft.com/office/officeart/2008/layout/VerticalCurvedList"/>
    <dgm:cxn modelId="{E4C12A0E-FFA0-4D8D-AA5B-14757FA0E07C}" type="presParOf" srcId="{1654A31E-545D-4501-87CC-A08B3AC621ED}" destId="{1CF2A2BA-876D-4FA7-8DF4-25A4A8B4DB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AAC98-986D-463C-8B5B-29A532A55580}">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0C677-A2F7-4B66-A3C3-4DFC9DEA9F83}">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smtClean="0"/>
            <a:t>CEOS initiative</a:t>
          </a:r>
          <a:endParaRPr lang="en-US" sz="4500" kern="1200"/>
        </a:p>
      </dsp:txBody>
      <dsp:txXfrm>
        <a:off x="604289" y="435133"/>
        <a:ext cx="9851585" cy="870267"/>
      </dsp:txXfrm>
    </dsp:sp>
    <dsp:sp modelId="{23229C1E-B193-419E-8583-027B3ECB8D31}">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648D70-F8CF-4440-8677-6CD2792277C6}">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smtClean="0"/>
            <a:t>Forest monitoring progress</a:t>
          </a:r>
          <a:endParaRPr lang="en-US" sz="4500" kern="1200"/>
        </a:p>
      </dsp:txBody>
      <dsp:txXfrm>
        <a:off x="920631" y="1740535"/>
        <a:ext cx="9535243" cy="870267"/>
      </dsp:txXfrm>
    </dsp:sp>
    <dsp:sp modelId="{FEFCD53B-E589-4AB6-9A13-6B5FE5E5B4F6}">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9F45FD-5641-4D7D-8769-9785BE91C68B}">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smtClean="0"/>
            <a:t>Vietnam Data Cube</a:t>
          </a:r>
          <a:endParaRPr lang="en-US" sz="4500" kern="1200"/>
        </a:p>
      </dsp:txBody>
      <dsp:txXfrm>
        <a:off x="604289" y="3045936"/>
        <a:ext cx="9851585" cy="870267"/>
      </dsp:txXfrm>
    </dsp:sp>
    <dsp:sp modelId="{1CF2A2BA-876D-4FA7-8DF4-25A4A8B4DBF0}">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326F8-5EE8-46E9-BB03-B6E0947881C5}"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416462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326F8-5EE8-46E9-BB03-B6E0947881C5}"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166917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326F8-5EE8-46E9-BB03-B6E0947881C5}"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290339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326F8-5EE8-46E9-BB03-B6E0947881C5}"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393234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326F8-5EE8-46E9-BB03-B6E0947881C5}"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31271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D326F8-5EE8-46E9-BB03-B6E0947881C5}"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10612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326F8-5EE8-46E9-BB03-B6E0947881C5}"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119493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326F8-5EE8-46E9-BB03-B6E0947881C5}"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173155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326F8-5EE8-46E9-BB03-B6E0947881C5}"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99006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326F8-5EE8-46E9-BB03-B6E0947881C5}"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298644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326F8-5EE8-46E9-BB03-B6E0947881C5}"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5995D-A4E5-4239-BAB4-64E766B96BAB}" type="slidenum">
              <a:rPr lang="en-US" smtClean="0"/>
              <a:t>‹#›</a:t>
            </a:fld>
            <a:endParaRPr lang="en-US"/>
          </a:p>
        </p:txBody>
      </p:sp>
    </p:spTree>
    <p:extLst>
      <p:ext uri="{BB962C8B-B14F-4D97-AF65-F5344CB8AC3E}">
        <p14:creationId xmlns:p14="http://schemas.microsoft.com/office/powerpoint/2010/main" val="84905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326F8-5EE8-46E9-BB03-B6E0947881C5}" type="datetimeFigureOut">
              <a:rPr lang="en-US" smtClean="0"/>
              <a:t>10/8/2019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5995D-A4E5-4239-BAB4-64E766B96BAB}" type="slidenum">
              <a:rPr lang="en-US" smtClean="0"/>
              <a:t>‹#›</a:t>
            </a:fld>
            <a:endParaRPr lang="en-US"/>
          </a:p>
        </p:txBody>
      </p:sp>
    </p:spTree>
    <p:extLst>
      <p:ext uri="{BB962C8B-B14F-4D97-AF65-F5344CB8AC3E}">
        <p14:creationId xmlns:p14="http://schemas.microsoft.com/office/powerpoint/2010/main" val="332698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smtClean="0">
                <a:solidFill>
                  <a:srgbClr val="002060"/>
                </a:solidFill>
              </a:rPr>
              <a:t>CEOS initiative – Forest monitoring and Vietnam DataCube</a:t>
            </a:r>
            <a:endParaRPr lang="en-US" sz="4800" b="1">
              <a:solidFill>
                <a:srgbClr val="002060"/>
              </a:solidFill>
            </a:endParaRPr>
          </a:p>
        </p:txBody>
      </p:sp>
      <p:sp>
        <p:nvSpPr>
          <p:cNvPr id="3" name="Subtitle 2"/>
          <p:cNvSpPr>
            <a:spLocks noGrp="1"/>
          </p:cNvSpPr>
          <p:nvPr>
            <p:ph type="subTitle" idx="1"/>
          </p:nvPr>
        </p:nvSpPr>
        <p:spPr/>
        <p:txBody>
          <a:bodyPr/>
          <a:lstStyle/>
          <a:p>
            <a:r>
              <a:rPr lang="en-US" smtClean="0"/>
              <a:t>Dr. Vu Anh Tuan</a:t>
            </a:r>
          </a:p>
          <a:p>
            <a:r>
              <a:rPr lang="en-US" smtClean="0"/>
              <a:t>WGISS-48 - Hanoi, Oct. 2019</a:t>
            </a:r>
            <a:endParaRPr lang="en-US"/>
          </a:p>
        </p:txBody>
      </p:sp>
    </p:spTree>
    <p:extLst>
      <p:ext uri="{BB962C8B-B14F-4D97-AF65-F5344CB8AC3E}">
        <p14:creationId xmlns:p14="http://schemas.microsoft.com/office/powerpoint/2010/main" val="323349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Forest monitoring progress</a:t>
            </a:r>
            <a:endParaRPr lang="en-US"/>
          </a:p>
        </p:txBody>
      </p:sp>
      <p:sp>
        <p:nvSpPr>
          <p:cNvPr id="3" name="Content Placeholder 2"/>
          <p:cNvSpPr>
            <a:spLocks noGrp="1"/>
          </p:cNvSpPr>
          <p:nvPr>
            <p:ph idx="1"/>
          </p:nvPr>
        </p:nvSpPr>
        <p:spPr>
          <a:xfrm>
            <a:off x="838199" y="1825625"/>
            <a:ext cx="3488267" cy="4351338"/>
          </a:xfrm>
        </p:spPr>
        <p:txBody>
          <a:bodyPr/>
          <a:lstStyle/>
          <a:p>
            <a:pPr marL="0" indent="0">
              <a:buNone/>
            </a:pPr>
            <a:r>
              <a:rPr lang="en-US" smtClean="0"/>
              <a:t>Result</a:t>
            </a:r>
          </a:p>
          <a:p>
            <a:r>
              <a:rPr lang="en-US" smtClean="0"/>
              <a:t>Forest change monthly</a:t>
            </a:r>
          </a:p>
          <a:p>
            <a:r>
              <a:rPr lang="en-US" smtClean="0"/>
              <a:t>Oct. 2017 to Aug. 2018 data</a:t>
            </a:r>
          </a:p>
          <a:p>
            <a:r>
              <a:rPr lang="en-US" smtClean="0"/>
              <a:t>Vietnam</a:t>
            </a:r>
            <a:endParaRPr lang="en-US"/>
          </a:p>
        </p:txBody>
      </p:sp>
      <p:pic>
        <p:nvPicPr>
          <p:cNvPr id="4" name="Picture 3"/>
          <p:cNvPicPr>
            <a:picLocks noChangeAspect="1"/>
          </p:cNvPicPr>
          <p:nvPr/>
        </p:nvPicPr>
        <p:blipFill>
          <a:blip r:embed="rId2"/>
          <a:stretch>
            <a:fillRect/>
          </a:stretch>
        </p:blipFill>
        <p:spPr>
          <a:xfrm>
            <a:off x="3587708" y="1602853"/>
            <a:ext cx="2348147" cy="4963266"/>
          </a:xfrm>
          <a:prstGeom prst="rect">
            <a:avLst/>
          </a:prstGeom>
        </p:spPr>
      </p:pic>
      <p:pic>
        <p:nvPicPr>
          <p:cNvPr id="5" name="Picture 4"/>
          <p:cNvPicPr>
            <a:picLocks noChangeAspect="1"/>
          </p:cNvPicPr>
          <p:nvPr/>
        </p:nvPicPr>
        <p:blipFill>
          <a:blip r:embed="rId3"/>
          <a:stretch>
            <a:fillRect/>
          </a:stretch>
        </p:blipFill>
        <p:spPr>
          <a:xfrm>
            <a:off x="6185397" y="1593334"/>
            <a:ext cx="3400148" cy="2332039"/>
          </a:xfrm>
          <a:prstGeom prst="rect">
            <a:avLst/>
          </a:prstGeom>
          <a:ln>
            <a:solidFill>
              <a:srgbClr val="273F65"/>
            </a:solidFill>
          </a:ln>
        </p:spPr>
      </p:pic>
      <p:pic>
        <p:nvPicPr>
          <p:cNvPr id="6" name="Picture 5"/>
          <p:cNvPicPr>
            <a:picLocks noChangeAspect="1"/>
          </p:cNvPicPr>
          <p:nvPr/>
        </p:nvPicPr>
        <p:blipFill>
          <a:blip r:embed="rId4"/>
          <a:stretch>
            <a:fillRect/>
          </a:stretch>
        </p:blipFill>
        <p:spPr>
          <a:xfrm>
            <a:off x="6185397" y="4179790"/>
            <a:ext cx="3400148" cy="2386329"/>
          </a:xfrm>
          <a:prstGeom prst="rect">
            <a:avLst/>
          </a:prstGeom>
          <a:ln>
            <a:solidFill>
              <a:srgbClr val="273F65"/>
            </a:solidFill>
          </a:ln>
        </p:spPr>
      </p:pic>
      <p:sp>
        <p:nvSpPr>
          <p:cNvPr id="7" name="Down Arrow 6"/>
          <p:cNvSpPr/>
          <p:nvPr/>
        </p:nvSpPr>
        <p:spPr>
          <a:xfrm>
            <a:off x="7694116" y="3772751"/>
            <a:ext cx="257453" cy="55966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9641643" y="1536799"/>
            <a:ext cx="2404564" cy="4963266"/>
          </a:xfrm>
          <a:prstGeom prst="rect">
            <a:avLst/>
          </a:prstGeom>
        </p:spPr>
      </p:pic>
      <p:sp>
        <p:nvSpPr>
          <p:cNvPr id="9" name="TextBox 8"/>
          <p:cNvSpPr txBox="1"/>
          <p:nvPr/>
        </p:nvSpPr>
        <p:spPr>
          <a:xfrm>
            <a:off x="9835087" y="6500065"/>
            <a:ext cx="2182008" cy="307777"/>
          </a:xfrm>
          <a:prstGeom prst="rect">
            <a:avLst/>
          </a:prstGeom>
          <a:noFill/>
        </p:spPr>
        <p:txBody>
          <a:bodyPr wrap="none" rtlCol="0">
            <a:spAutoFit/>
          </a:bodyPr>
          <a:lstStyle/>
          <a:p>
            <a:r>
              <a:rPr lang="en-US" smtClean="0"/>
              <a:t>Forest change 2018 Feb.</a:t>
            </a:r>
            <a:endParaRPr lang="en-US"/>
          </a:p>
        </p:txBody>
      </p:sp>
    </p:spTree>
    <p:extLst>
      <p:ext uri="{BB962C8B-B14F-4D97-AF65-F5344CB8AC3E}">
        <p14:creationId xmlns:p14="http://schemas.microsoft.com/office/powerpoint/2010/main" val="268635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Vietnam Data Cube</a:t>
            </a:r>
            <a:endParaRPr lang="en-US"/>
          </a:p>
        </p:txBody>
      </p:sp>
      <p:sp>
        <p:nvSpPr>
          <p:cNvPr id="3" name="Content Placeholder 2"/>
          <p:cNvSpPr>
            <a:spLocks noGrp="1"/>
          </p:cNvSpPr>
          <p:nvPr>
            <p:ph idx="1"/>
          </p:nvPr>
        </p:nvSpPr>
        <p:spPr>
          <a:xfrm>
            <a:off x="838200" y="1825625"/>
            <a:ext cx="7205133" cy="4351338"/>
          </a:xfrm>
        </p:spPr>
        <p:txBody>
          <a:bodyPr>
            <a:normAutofit fontScale="92500"/>
          </a:bodyPr>
          <a:lstStyle/>
          <a:p>
            <a:pPr lvl="1">
              <a:defRPr/>
            </a:pPr>
            <a:r>
              <a:rPr lang="en-US" kern="0">
                <a:latin typeface="Helvetica"/>
              </a:rPr>
              <a:t>Data collection: RS data has been provided by EC (Corpernicus program), JAXA, USGS/NASA, etc.</a:t>
            </a:r>
          </a:p>
          <a:p>
            <a:pPr lvl="1">
              <a:defRPr/>
            </a:pPr>
            <a:r>
              <a:rPr lang="en-US" kern="0">
                <a:latin typeface="Helvetica"/>
              </a:rPr>
              <a:t>Data Ingestion: in collaboration with CEOS SEO, CSIRO, CNES</a:t>
            </a:r>
          </a:p>
          <a:p>
            <a:pPr lvl="1">
              <a:defRPr/>
            </a:pPr>
            <a:r>
              <a:rPr lang="en-US" kern="0">
                <a:latin typeface="Helvetica"/>
              </a:rPr>
              <a:t>Forest monitoring: Algorithm has been developing in collaboration with CESBIO/CNES, FIPI (Vietnam).</a:t>
            </a:r>
          </a:p>
          <a:p>
            <a:pPr lvl="1">
              <a:defRPr/>
            </a:pPr>
            <a:r>
              <a:rPr lang="en-US" kern="0">
                <a:latin typeface="Helvetica"/>
              </a:rPr>
              <a:t>Rice monitoring: Algorithm has been developing in collaboration with CESBIO/CNES, JAXA/RESTEC.</a:t>
            </a:r>
          </a:p>
          <a:p>
            <a:pPr lvl="1">
              <a:defRPr/>
            </a:pPr>
            <a:r>
              <a:rPr lang="en-US" kern="0">
                <a:latin typeface="Helvetica"/>
              </a:rPr>
              <a:t>Capacity building: in collaboration with WGCapD, SERVIR MEKONG, CESBIO/CNES, </a:t>
            </a:r>
            <a:r>
              <a:rPr lang="en-US" kern="0">
                <a:latin typeface="Helvetica"/>
              </a:rPr>
              <a:t>etc</a:t>
            </a:r>
            <a:r>
              <a:rPr lang="en-US" kern="0" smtClean="0">
                <a:latin typeface="Helvetica"/>
              </a:rPr>
              <a:t>.</a:t>
            </a:r>
            <a:endParaRPr lang="en-US" kern="0">
              <a:latin typeface="Helvetica"/>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200" y="2555328"/>
            <a:ext cx="3810000" cy="221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94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Vietnam Data Cube</a:t>
            </a:r>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666" y="4467989"/>
            <a:ext cx="3903133" cy="213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320031"/>
            <a:ext cx="2895600" cy="335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0266" y="3987031"/>
            <a:ext cx="6121400"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rgbClr val="002569"/>
                </a:solidFill>
                <a:latin typeface="Calibri" pitchFamily="34" charset="0"/>
              </a:rPr>
              <a:t>1 head node, 1 login node, 7 compute nodes (each: 16 core 2.2GHz, 64GB RAM), 40Gb/s Infiniband Interconnect network</a:t>
            </a:r>
          </a:p>
          <a:p>
            <a:pPr marL="285750" indent="-285750">
              <a:spcAft>
                <a:spcPts val="600"/>
              </a:spcAft>
              <a:buFont typeface="Arial" panose="020B0604020202020204" pitchFamily="34" charset="0"/>
              <a:buChar char="•"/>
            </a:pPr>
            <a:r>
              <a:rPr lang="en-US" dirty="0">
                <a:solidFill>
                  <a:srgbClr val="002569"/>
                </a:solidFill>
                <a:latin typeface="Calibri" pitchFamily="34" charset="0"/>
              </a:rPr>
              <a:t>Full redundant parallel storage – LustreFS: 195TB, max read/write speed 1.9GB/s</a:t>
            </a:r>
          </a:p>
          <a:p>
            <a:pPr marL="285750" indent="-285750">
              <a:spcAft>
                <a:spcPts val="600"/>
              </a:spcAft>
              <a:buFont typeface="Arial" panose="020B0604020202020204" pitchFamily="34" charset="0"/>
              <a:buChar char="•"/>
            </a:pPr>
            <a:r>
              <a:rPr lang="en-US" dirty="0">
                <a:solidFill>
                  <a:srgbClr val="002569"/>
                </a:solidFill>
                <a:latin typeface="Calibri" pitchFamily="34" charset="0"/>
              </a:rPr>
              <a:t>Total storage capacity (including work, home, local): ~ 220TB</a:t>
            </a:r>
          </a:p>
          <a:p>
            <a:pPr marL="285750" indent="-285750">
              <a:spcAft>
                <a:spcPts val="600"/>
              </a:spcAft>
              <a:buFont typeface="Arial" panose="020B0604020202020204" pitchFamily="34" charset="0"/>
              <a:buChar char="•"/>
            </a:pPr>
            <a:r>
              <a:rPr lang="en-US" dirty="0">
                <a:solidFill>
                  <a:srgbClr val="002569"/>
                </a:solidFill>
                <a:latin typeface="Calibri" pitchFamily="34" charset="0"/>
              </a:rPr>
              <a:t>Can be expanded to hundreds of compute nodes, hundreds of TBs of storage </a:t>
            </a:r>
          </a:p>
        </p:txBody>
      </p:sp>
      <p:pic>
        <p:nvPicPr>
          <p:cNvPr id="7" name="Picture 6">
            <a:extLst>
              <a:ext uri="{FF2B5EF4-FFF2-40B4-BE49-F238E27FC236}">
                <a16:creationId xmlns="" xmlns:a16="http://schemas.microsoft.com/office/drawing/2014/main" id="{D3EB7BB3-508B-46FE-A9DE-BB617CF98306}"/>
              </a:ext>
            </a:extLst>
          </p:cNvPr>
          <p:cNvPicPr>
            <a:picLocks noChangeAspect="1"/>
          </p:cNvPicPr>
          <p:nvPr/>
        </p:nvPicPr>
        <p:blipFill>
          <a:blip r:embed="rId4"/>
          <a:stretch>
            <a:fillRect/>
          </a:stretch>
        </p:blipFill>
        <p:spPr>
          <a:xfrm>
            <a:off x="1286935" y="1320031"/>
            <a:ext cx="4639732" cy="2667000"/>
          </a:xfrm>
          <a:prstGeom prst="rect">
            <a:avLst/>
          </a:prstGeom>
        </p:spPr>
      </p:pic>
    </p:spTree>
    <p:extLst>
      <p:ext uri="{BB962C8B-B14F-4D97-AF65-F5344CB8AC3E}">
        <p14:creationId xmlns:p14="http://schemas.microsoft.com/office/powerpoint/2010/main" val="317999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Vietnam Data Cube</a:t>
            </a:r>
            <a:endParaRPr lang="en-US"/>
          </a:p>
        </p:txBody>
      </p:sp>
      <p:sp>
        <p:nvSpPr>
          <p:cNvPr id="4" name="ZoneTexte 5">
            <a:extLst>
              <a:ext uri="{FF2B5EF4-FFF2-40B4-BE49-F238E27FC236}">
                <a16:creationId xmlns="" xmlns:a16="http://schemas.microsoft.com/office/drawing/2014/main" id="{2A652616-125E-4B02-8E61-D8050BDF3441}"/>
              </a:ext>
            </a:extLst>
          </p:cNvPr>
          <p:cNvSpPr txBox="1">
            <a:spLocks noChangeArrowheads="1"/>
          </p:cNvSpPr>
          <p:nvPr/>
        </p:nvSpPr>
        <p:spPr bwMode="auto">
          <a:xfrm>
            <a:off x="922866" y="1599126"/>
            <a:ext cx="5943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00"/>
              </a:spcBef>
              <a:buClr>
                <a:srgbClr val="00279F"/>
              </a:buClr>
              <a:buSzPct val="100000"/>
              <a:buFont typeface="Symbol" panose="05050102010706020507" pitchFamily="18" charset="2"/>
              <a:buChar char="•"/>
              <a:defRPr sz="2000" b="1">
                <a:solidFill>
                  <a:srgbClr val="008000"/>
                </a:solidFill>
                <a:latin typeface="Arial" panose="020B0604020202020204" pitchFamily="34" charset="0"/>
                <a:ea typeface="ヒラギノ角ゴ ProN W6" charset="-128"/>
                <a:sym typeface="Arial" panose="020B0604020202020204" pitchFamily="34" charset="0"/>
              </a:defRPr>
            </a:lvl1pPr>
            <a:lvl2pPr marL="742950" indent="-285750">
              <a:lnSpc>
                <a:spcPct val="90000"/>
              </a:lnSpc>
              <a:spcBef>
                <a:spcPts val="600"/>
              </a:spcBef>
              <a:buClr>
                <a:srgbClr val="006B61"/>
              </a:buClr>
              <a:buSzPct val="100000"/>
              <a:buFont typeface="Monotype Sorts" charset="2"/>
              <a:buChar char="ê"/>
              <a:defRPr b="1">
                <a:solidFill>
                  <a:srgbClr val="008000"/>
                </a:solidFill>
                <a:latin typeface="Arial" panose="020B0604020202020204" pitchFamily="34" charset="0"/>
                <a:ea typeface="ヒラギノ角ゴ ProN W6" charset="-128"/>
                <a:sym typeface="Arial" panose="020B0604020202020204" pitchFamily="34" charset="0"/>
              </a:defRPr>
            </a:lvl2pPr>
            <a:lvl3pPr marL="1143000" indent="-228600">
              <a:lnSpc>
                <a:spcPct val="90000"/>
              </a:lnSpc>
              <a:spcBef>
                <a:spcPts val="500"/>
              </a:spcBef>
              <a:buClr>
                <a:srgbClr val="676767"/>
              </a:buClr>
              <a:buSzPct val="100000"/>
              <a:buFont typeface="Arial" panose="020B0604020202020204" pitchFamily="34" charset="0"/>
              <a:buChar char="i"/>
              <a:defRPr sz="1400" b="1">
                <a:solidFill>
                  <a:srgbClr val="008000"/>
                </a:solidFill>
                <a:latin typeface="Arial" panose="020B0604020202020204" pitchFamily="34" charset="0"/>
                <a:ea typeface="ヒラギノ角ゴ ProN W6" charset="-128"/>
                <a:sym typeface="Arial" panose="020B0604020202020204" pitchFamily="34" charset="0"/>
              </a:defRPr>
            </a:lvl3pPr>
            <a:lvl4pPr marL="1600200" indent="-228600">
              <a:lnSpc>
                <a:spcPct val="90000"/>
              </a:lnSpc>
              <a:spcBef>
                <a:spcPts val="500"/>
              </a:spcBef>
              <a:buClr>
                <a:srgbClr val="919191"/>
              </a:buClr>
              <a:buSzPct val="100000"/>
              <a:buFont typeface="Monotype Sorts" charset="2"/>
              <a:buChar char="q"/>
              <a:defRPr sz="1400" b="1">
                <a:solidFill>
                  <a:srgbClr val="008000"/>
                </a:solidFill>
                <a:latin typeface="Arial" panose="020B0604020202020204" pitchFamily="34" charset="0"/>
                <a:ea typeface="ヒラギノ角ゴ ProN W6" charset="-128"/>
                <a:sym typeface="Arial" panose="020B0604020202020204" pitchFamily="34" charset="0"/>
              </a:defRPr>
            </a:lvl4pPr>
            <a:lvl5pPr marL="2057400" indent="-228600">
              <a:lnSpc>
                <a:spcPct val="90000"/>
              </a:lnSpc>
              <a:spcBef>
                <a:spcPts val="500"/>
              </a:spcBef>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9pPr>
          </a:lstStyle>
          <a:p>
            <a:pPr>
              <a:lnSpc>
                <a:spcPct val="100000"/>
              </a:lnSpc>
              <a:spcBef>
                <a:spcPct val="0"/>
              </a:spcBef>
              <a:buClrTx/>
              <a:buSzTx/>
              <a:buNone/>
            </a:pPr>
            <a:r>
              <a:rPr lang="vi-VN" altLang="vi-VN"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Landsat</a:t>
            </a:r>
            <a:r>
              <a:rPr lang="en-US" altLang="vi-VN"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 (by USGS)</a:t>
            </a:r>
            <a:endParaRPr lang="fr-FR" altLang="vi-VN"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endParaRPr>
          </a:p>
          <a:p>
            <a:pPr marL="342900" indent="-342900">
              <a:lnSpc>
                <a:spcPct val="100000"/>
              </a:lnSpc>
              <a:spcBef>
                <a:spcPct val="0"/>
              </a:spcBef>
              <a:buClrTx/>
              <a:buSzTx/>
              <a:buFont typeface="Courier New" panose="02070309020205020404" pitchFamily="49" charset="0"/>
              <a:buChar char="o"/>
            </a:pPr>
            <a:r>
              <a:rPr lang="fr-FR"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36453 </a:t>
            </a:r>
            <a:r>
              <a:rPr lang="vi-VN"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images (Landsat 4, 5, 7, 8)</a:t>
            </a:r>
          </a:p>
          <a:p>
            <a:pPr marL="342900" indent="-342900">
              <a:lnSpc>
                <a:spcPct val="100000"/>
              </a:lnSpc>
              <a:spcBef>
                <a:spcPct val="0"/>
              </a:spcBef>
              <a:buClrTx/>
              <a:buSzTx/>
              <a:buFont typeface="Courier New" panose="02070309020205020404" pitchFamily="49" charset="0"/>
              <a:buChar char="o"/>
            </a:pPr>
            <a:r>
              <a:rPr lang="vi-VN"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Time: from 1986 to </a:t>
            </a:r>
            <a:r>
              <a:rPr lang="en-US"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now</a:t>
            </a:r>
          </a:p>
          <a:p>
            <a:pPr marL="342900" indent="-342900">
              <a:lnSpc>
                <a:spcPct val="100000"/>
              </a:lnSpc>
              <a:spcBef>
                <a:spcPct val="0"/>
              </a:spcBef>
              <a:buClrTx/>
              <a:buSzTx/>
              <a:buFont typeface="Arial" panose="020B0604020202020204" pitchFamily="34" charset="0"/>
              <a:buChar char="•"/>
            </a:pPr>
            <a:endParaRPr lang="vi-VN" altLang="vi-VN" sz="2200" b="0" dirty="0">
              <a:solidFill>
                <a:srgbClr val="000000"/>
              </a:solidFill>
              <a:latin typeface="+mj-lt"/>
              <a:ea typeface="Arial Hebrew" charset="-79"/>
              <a:cs typeface="Arial Hebrew" charset="-79"/>
              <a:sym typeface="Times New Roman" panose="02020603050405020304" pitchFamily="18" charset="0"/>
            </a:endParaRPr>
          </a:p>
          <a:p>
            <a:pPr eaLnBrk="1" hangingPunct="1">
              <a:lnSpc>
                <a:spcPct val="100000"/>
              </a:lnSpc>
              <a:spcBef>
                <a:spcPct val="0"/>
              </a:spcBef>
              <a:buClrTx/>
              <a:buSzTx/>
              <a:buNone/>
            </a:pPr>
            <a:r>
              <a:rPr lang="vi-VN"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ALOS</a:t>
            </a:r>
            <a:r>
              <a:rPr lang="en-US"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-2 </a:t>
            </a:r>
            <a:r>
              <a:rPr lang="en-US" sz="2400" b="0" dirty="0">
                <a:solidFill>
                  <a:srgbClr val="0000FF"/>
                </a:solidFill>
                <a:latin typeface="Calibri" panose="020F0502020204030204" pitchFamily="34" charset="0"/>
                <a:cs typeface="Calibri" panose="020F0502020204030204" pitchFamily="34" charset="0"/>
              </a:rPr>
              <a:t>mosaics</a:t>
            </a:r>
            <a:r>
              <a:rPr lang="en-US" sz="2400" b="0" dirty="0">
                <a:latin typeface="Calibri" panose="020F0502020204030204" pitchFamily="34" charset="0"/>
                <a:cs typeface="Calibri" panose="020F0502020204030204" pitchFamily="34" charset="0"/>
              </a:rPr>
              <a:t> </a:t>
            </a:r>
            <a:r>
              <a:rPr lang="en-US"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(by JAXA)</a:t>
            </a:r>
            <a:endParaRPr lang="fr-FR"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endParaRPr>
          </a:p>
          <a:p>
            <a:pPr marL="342900" indent="-342900">
              <a:lnSpc>
                <a:spcPct val="100000"/>
              </a:lnSpc>
              <a:spcBef>
                <a:spcPct val="0"/>
              </a:spcBef>
              <a:buClrTx/>
              <a:buSzTx/>
              <a:buFont typeface="Courier New" panose="02070309020205020404" pitchFamily="49" charset="0"/>
              <a:buChar char="o"/>
            </a:pPr>
            <a:r>
              <a:rPr lang="vi-VN"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1507 images</a:t>
            </a:r>
          </a:p>
          <a:p>
            <a:pPr marL="342900" indent="-342900">
              <a:lnSpc>
                <a:spcPct val="100000"/>
              </a:lnSpc>
              <a:spcBef>
                <a:spcPct val="0"/>
              </a:spcBef>
              <a:buClrTx/>
              <a:buSzTx/>
              <a:buFont typeface="Courier New" panose="02070309020205020404" pitchFamily="49" charset="0"/>
              <a:buChar char="o"/>
            </a:pPr>
            <a:r>
              <a:rPr lang="vi-VN"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Time: from November 2016 to April 2018</a:t>
            </a:r>
            <a:endParaRPr lang="en-US"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endParaRPr>
          </a:p>
          <a:p>
            <a:pPr marL="342900" indent="-342900">
              <a:lnSpc>
                <a:spcPct val="100000"/>
              </a:lnSpc>
              <a:spcBef>
                <a:spcPct val="0"/>
              </a:spcBef>
              <a:buClrTx/>
              <a:buSzTx/>
              <a:buFont typeface="Arial" panose="020B0604020202020204" pitchFamily="34" charset="0"/>
              <a:buChar char="•"/>
            </a:pPr>
            <a:endParaRPr lang="fr-FR" altLang="fr-FR" sz="2200" b="0" dirty="0">
              <a:solidFill>
                <a:srgbClr val="000000"/>
              </a:solidFill>
              <a:latin typeface="+mj-lt"/>
              <a:ea typeface="Arial Hebrew" charset="-79"/>
              <a:cs typeface="Arial Hebrew" charset="-79"/>
              <a:sym typeface="Times New Roman" panose="02020603050405020304" pitchFamily="18" charset="0"/>
            </a:endParaRPr>
          </a:p>
          <a:p>
            <a:pPr>
              <a:lnSpc>
                <a:spcPct val="100000"/>
              </a:lnSpc>
              <a:spcBef>
                <a:spcPct val="0"/>
              </a:spcBef>
              <a:buClrTx/>
              <a:buSzTx/>
              <a:buNone/>
            </a:pPr>
            <a:r>
              <a:rPr lang="vi-VN"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Sentinel-1:</a:t>
            </a:r>
            <a:r>
              <a:rPr lang="en-US"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 (from ESA, ARD by CESBIO/CNES)</a:t>
            </a:r>
            <a:endParaRPr lang="fr-FR"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endParaRPr>
          </a:p>
          <a:p>
            <a:pPr marL="342900" indent="-342900">
              <a:lnSpc>
                <a:spcPct val="100000"/>
              </a:lnSpc>
              <a:spcBef>
                <a:spcPct val="0"/>
              </a:spcBef>
              <a:buClrTx/>
              <a:buSzTx/>
              <a:buFont typeface="Courier New" panose="02070309020205020404" pitchFamily="49" charset="0"/>
              <a:buChar char="o"/>
            </a:pPr>
            <a:r>
              <a:rPr lang="fr-FR"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S-1 images (VH and VV polarisation)</a:t>
            </a:r>
          </a:p>
          <a:p>
            <a:pPr marL="342900" indent="-342900">
              <a:lnSpc>
                <a:spcPct val="100000"/>
              </a:lnSpc>
              <a:spcBef>
                <a:spcPct val="0"/>
              </a:spcBef>
              <a:buClrTx/>
              <a:buSzTx/>
              <a:buFont typeface="Courier New" panose="02070309020205020404" pitchFamily="49" charset="0"/>
              <a:buChar char="o"/>
            </a:pPr>
            <a:r>
              <a:rPr lang="fr-FR"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Time: </a:t>
            </a:r>
            <a:r>
              <a:rPr lang="fr-FR" altLang="fr-FR" sz="2200" b="0" dirty="0" err="1">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from</a:t>
            </a:r>
            <a:r>
              <a:rPr lang="fr-FR"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 </a:t>
            </a:r>
            <a:r>
              <a:rPr lang="en-US"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January</a:t>
            </a:r>
            <a:r>
              <a:rPr lang="fr-FR"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 2015 to </a:t>
            </a:r>
            <a:r>
              <a:rPr lang="fr-FR" altLang="fr-FR" sz="2200" b="0" dirty="0" err="1">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September</a:t>
            </a:r>
            <a:r>
              <a:rPr lang="fr-FR"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 2018 </a:t>
            </a:r>
          </a:p>
          <a:p>
            <a:pPr marL="342900" indent="-342900">
              <a:lnSpc>
                <a:spcPct val="100000"/>
              </a:lnSpc>
              <a:spcBef>
                <a:spcPct val="0"/>
              </a:spcBef>
              <a:buClrTx/>
              <a:buSzTx/>
              <a:buFont typeface="Courier New" panose="02070309020205020404" pitchFamily="49" charset="0"/>
              <a:buChar char="o"/>
            </a:pPr>
            <a:r>
              <a:rPr lang="en-GB"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Swath</a:t>
            </a:r>
            <a:r>
              <a:rPr lang="fr-FR"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 </a:t>
            </a:r>
            <a:r>
              <a:rPr lang="en-GB"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width</a:t>
            </a:r>
            <a:r>
              <a:rPr lang="fr-FR" altLang="vi-VN"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rPr>
              <a:t>: 250 km, pixel size: 10 m x 10 m</a:t>
            </a:r>
          </a:p>
          <a:p>
            <a:pPr>
              <a:lnSpc>
                <a:spcPct val="100000"/>
              </a:lnSpc>
              <a:spcBef>
                <a:spcPct val="0"/>
              </a:spcBef>
              <a:buClrTx/>
              <a:buSzTx/>
              <a:buNone/>
            </a:pPr>
            <a:endParaRPr lang="fr-FR" altLang="fr-FR" sz="2200" b="0" dirty="0">
              <a:solidFill>
                <a:srgbClr val="002569"/>
              </a:solidFill>
              <a:latin typeface="Calibri" panose="020F0502020204030204" pitchFamily="34" charset="0"/>
              <a:ea typeface="Arial Hebrew" charset="-79"/>
              <a:cs typeface="Calibri" panose="020F0502020204030204" pitchFamily="34" charset="0"/>
              <a:sym typeface="Times New Roman" panose="02020603050405020304" pitchFamily="18" charset="0"/>
            </a:endParaRPr>
          </a:p>
          <a:p>
            <a:pPr>
              <a:lnSpc>
                <a:spcPct val="100000"/>
              </a:lnSpc>
              <a:spcBef>
                <a:spcPct val="0"/>
              </a:spcBef>
              <a:buClrTx/>
              <a:buSzTx/>
              <a:buNone/>
            </a:pPr>
            <a:r>
              <a:rPr lang="en-GB"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Constantly</a:t>
            </a:r>
            <a:r>
              <a:rPr lang="fr-FR"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 update </a:t>
            </a:r>
            <a:r>
              <a:rPr lang="fr-FR" altLang="fr-FR" sz="2400" b="0" dirty="0" err="1">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with</a:t>
            </a:r>
            <a:r>
              <a:rPr lang="fr-FR" altLang="fr-FR" sz="2400" b="0" dirty="0">
                <a:solidFill>
                  <a:srgbClr val="0000FF"/>
                </a:solidFill>
                <a:latin typeface="Calibri" panose="020F0502020204030204" pitchFamily="34" charset="0"/>
                <a:ea typeface="Arial Hebrew" charset="-79"/>
                <a:cs typeface="Calibri" panose="020F0502020204030204" pitchFamily="34" charset="0"/>
                <a:sym typeface="Times New Roman" panose="02020603050405020304" pitchFamily="18" charset="0"/>
              </a:rPr>
              <a:t> new data</a:t>
            </a:r>
          </a:p>
        </p:txBody>
      </p:sp>
      <p:pic>
        <p:nvPicPr>
          <p:cNvPr id="5" name="Picture 4">
            <a:extLst>
              <a:ext uri="{FF2B5EF4-FFF2-40B4-BE49-F238E27FC236}">
                <a16:creationId xmlns="" xmlns:a16="http://schemas.microsoft.com/office/drawing/2014/main" id="{08844DC6-1E22-400E-9E9B-4D867692F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867" y="575735"/>
            <a:ext cx="2590800" cy="3802625"/>
          </a:xfrm>
          <a:prstGeom prst="rect">
            <a:avLst/>
          </a:prstGeom>
        </p:spPr>
      </p:pic>
      <p:pic>
        <p:nvPicPr>
          <p:cNvPr id="6" name="Picture 5"/>
          <p:cNvPicPr/>
          <p:nvPr/>
        </p:nvPicPr>
        <p:blipFill rotWithShape="1">
          <a:blip r:embed="rId3"/>
          <a:srcRect l="10316" t="3129" r="9040" b="6876"/>
          <a:stretch/>
        </p:blipFill>
        <p:spPr bwMode="auto">
          <a:xfrm>
            <a:off x="6951132" y="2990642"/>
            <a:ext cx="2362200" cy="353290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712200" y="286822"/>
            <a:ext cx="1418465" cy="369332"/>
          </a:xfrm>
          <a:prstGeom prst="rect">
            <a:avLst/>
          </a:prstGeom>
          <a:noFill/>
        </p:spPr>
        <p:txBody>
          <a:bodyPr wrap="none" rtlCol="0">
            <a:spAutoFit/>
          </a:bodyPr>
          <a:lstStyle/>
          <a:p>
            <a:r>
              <a:rPr lang="en-US" smtClean="0"/>
              <a:t>Landsat ARD</a:t>
            </a:r>
            <a:endParaRPr lang="en-US"/>
          </a:p>
        </p:txBody>
      </p:sp>
    </p:spTree>
    <p:extLst>
      <p:ext uri="{BB962C8B-B14F-4D97-AF65-F5344CB8AC3E}">
        <p14:creationId xmlns:p14="http://schemas.microsoft.com/office/powerpoint/2010/main" val="140213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work</a:t>
            </a:r>
            <a:endParaRPr lang="en-US"/>
          </a:p>
        </p:txBody>
      </p:sp>
      <p:sp>
        <p:nvSpPr>
          <p:cNvPr id="3" name="Content Placeholder 2"/>
          <p:cNvSpPr>
            <a:spLocks noGrp="1"/>
          </p:cNvSpPr>
          <p:nvPr>
            <p:ph idx="1"/>
          </p:nvPr>
        </p:nvSpPr>
        <p:spPr/>
        <p:txBody>
          <a:bodyPr/>
          <a:lstStyle/>
          <a:p>
            <a:r>
              <a:rPr lang="en-US" smtClean="0"/>
              <a:t>Forest monitoring</a:t>
            </a:r>
          </a:p>
          <a:p>
            <a:pPr marL="685800" lvl="3">
              <a:spcBef>
                <a:spcPts val="1000"/>
              </a:spcBef>
            </a:pPr>
            <a:r>
              <a:rPr lang="en-US" smtClean="0"/>
              <a:t>We plan to test with ALOS-2 data for 4 countries (intended 3 years, up to 2017)</a:t>
            </a:r>
          </a:p>
          <a:p>
            <a:pPr marL="685800" lvl="3">
              <a:spcBef>
                <a:spcPts val="1000"/>
              </a:spcBef>
            </a:pPr>
            <a:r>
              <a:rPr lang="en-US" smtClean="0"/>
              <a:t>The algorithm needs to be verified to work with more steppy slope (in cooperation with FIPI)</a:t>
            </a:r>
          </a:p>
          <a:p>
            <a:pPr marL="685800" lvl="3">
              <a:spcBef>
                <a:spcPts val="1000"/>
              </a:spcBef>
            </a:pPr>
            <a:r>
              <a:rPr lang="en-US" smtClean="0"/>
              <a:t>Transfer result to users: Ministry of Agriculture and Rural Development (Forest Protection Department), Mekong River Commission</a:t>
            </a:r>
          </a:p>
          <a:p>
            <a:pPr marL="228600" lvl="2">
              <a:spcBef>
                <a:spcPts val="1000"/>
              </a:spcBef>
            </a:pPr>
            <a:r>
              <a:rPr lang="en-US" sz="2800"/>
              <a:t>Vietnam </a:t>
            </a:r>
            <a:r>
              <a:rPr lang="en-US" sz="2800" smtClean="0"/>
              <a:t>Data Cube</a:t>
            </a:r>
          </a:p>
          <a:p>
            <a:pPr marL="685800" lvl="3">
              <a:spcBef>
                <a:spcPts val="1000"/>
              </a:spcBef>
              <a:buSzPct val="100000"/>
              <a:defRPr/>
            </a:pPr>
            <a:r>
              <a:rPr lang="en-US">
                <a:sym typeface="Arial Bold"/>
              </a:rPr>
              <a:t>VNSC commits to invest for the operation cost of the system for </a:t>
            </a:r>
            <a:r>
              <a:rPr lang="en-US">
                <a:sym typeface="Arial Bold"/>
              </a:rPr>
              <a:t>long </a:t>
            </a:r>
            <a:r>
              <a:rPr lang="en-US" smtClean="0">
                <a:sym typeface="Arial Bold"/>
              </a:rPr>
              <a:t>term</a:t>
            </a:r>
          </a:p>
          <a:p>
            <a:pPr marL="685800" lvl="3">
              <a:spcBef>
                <a:spcPts val="1000"/>
              </a:spcBef>
              <a:buSzPct val="100000"/>
              <a:defRPr/>
            </a:pPr>
            <a:r>
              <a:rPr lang="en-US"/>
              <a:t>User interface development </a:t>
            </a:r>
            <a:r>
              <a:rPr lang="en-US"/>
              <a:t>and </a:t>
            </a:r>
            <a:r>
              <a:rPr lang="en-US" smtClean="0"/>
              <a:t>maintenance</a:t>
            </a:r>
          </a:p>
          <a:p>
            <a:pPr marL="685800" lvl="3">
              <a:spcBef>
                <a:spcPts val="1000"/>
              </a:spcBef>
              <a:buSzPct val="100000"/>
              <a:defRPr/>
            </a:pPr>
            <a:r>
              <a:rPr lang="en-US" smtClean="0">
                <a:sym typeface="Arial Bold"/>
              </a:rPr>
              <a:t>The </a:t>
            </a:r>
            <a:r>
              <a:rPr lang="en-US">
                <a:sym typeface="Arial Bold"/>
              </a:rPr>
              <a:t>applications of Regional Observatory can be expanded for other “hot” issues in the region such as disaster management, water management</a:t>
            </a:r>
            <a:r>
              <a:rPr lang="en-US"/>
              <a:t> </a:t>
            </a:r>
          </a:p>
        </p:txBody>
      </p:sp>
    </p:spTree>
    <p:extLst>
      <p:ext uri="{BB962C8B-B14F-4D97-AF65-F5344CB8AC3E}">
        <p14:creationId xmlns:p14="http://schemas.microsoft.com/office/powerpoint/2010/main" val="258455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174977" y="3244334"/>
            <a:ext cx="5842049" cy="646331"/>
          </a:xfrm>
          <a:prstGeom prst="rect">
            <a:avLst/>
          </a:prstGeom>
        </p:spPr>
        <p:txBody>
          <a:bodyPr wrap="none">
            <a:spAutoFit/>
          </a:bodyPr>
          <a:lstStyle/>
          <a:p>
            <a:pPr algn="ctr"/>
            <a:r>
              <a:rPr lang="en-US" sz="36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for your attention!</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9144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55868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53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CEOS Initiative</a:t>
            </a:r>
            <a:endParaRPr lang="en-US"/>
          </a:p>
        </p:txBody>
      </p:sp>
      <p:sp>
        <p:nvSpPr>
          <p:cNvPr id="3" name="Content Placeholder 2"/>
          <p:cNvSpPr>
            <a:spLocks noGrp="1"/>
          </p:cNvSpPr>
          <p:nvPr>
            <p:ph idx="1"/>
          </p:nvPr>
        </p:nvSpPr>
        <p:spPr>
          <a:xfrm>
            <a:off x="838200" y="1825625"/>
            <a:ext cx="6070600" cy="4351338"/>
          </a:xfrm>
        </p:spPr>
        <p:txBody>
          <a:bodyPr>
            <a:normAutofit fontScale="77500" lnSpcReduction="20000"/>
          </a:bodyPr>
          <a:lstStyle/>
          <a:p>
            <a:pPr marL="342900" lvl="0" indent="-342900">
              <a:lnSpc>
                <a:spcPct val="100000"/>
              </a:lnSpc>
              <a:spcBef>
                <a:spcPts val="500"/>
              </a:spcBef>
              <a:spcAft>
                <a:spcPts val="600"/>
              </a:spcAft>
              <a:buSzPct val="100000"/>
              <a:buNone/>
              <a:defRPr/>
            </a:pPr>
            <a:r>
              <a:rPr lang="en-US" b="1" kern="0">
                <a:solidFill>
                  <a:srgbClr val="002569"/>
                </a:solidFill>
                <a:latin typeface="Helvetica"/>
                <a:cs typeface="Arial" panose="020B0604020202020204" pitchFamily="34" charset="0"/>
                <a:sym typeface="Arial Bold"/>
              </a:rPr>
              <a:t>Regional application of EO data</a:t>
            </a:r>
          </a:p>
          <a:p>
            <a:pPr lvl="0">
              <a:lnSpc>
                <a:spcPct val="100000"/>
              </a:lnSpc>
              <a:spcBef>
                <a:spcPts val="500"/>
              </a:spcBef>
              <a:spcAft>
                <a:spcPts val="600"/>
              </a:spcAft>
              <a:buSzPct val="100000"/>
              <a:buFont typeface="Courier New" panose="02070309020205020404" pitchFamily="49" charset="0"/>
              <a:buChar char="o"/>
              <a:defRPr/>
            </a:pPr>
            <a:r>
              <a:rPr lang="en-US" kern="0">
                <a:solidFill>
                  <a:srgbClr val="002569"/>
                </a:solidFill>
                <a:latin typeface="Helvetica"/>
                <a:cs typeface="Arial" panose="020B0604020202020204" pitchFamily="34" charset="0"/>
                <a:sym typeface="Arial Bold"/>
              </a:rPr>
              <a:t>To integrate on-going thematic CEOS activities on a regional basis,</a:t>
            </a:r>
          </a:p>
          <a:p>
            <a:pPr lvl="0">
              <a:lnSpc>
                <a:spcPct val="100000"/>
              </a:lnSpc>
              <a:spcBef>
                <a:spcPts val="500"/>
              </a:spcBef>
              <a:spcAft>
                <a:spcPts val="600"/>
              </a:spcAft>
              <a:buSzPct val="100000"/>
              <a:buFont typeface="Courier New" panose="02070309020205020404" pitchFamily="49" charset="0"/>
              <a:buChar char="o"/>
              <a:defRPr/>
            </a:pPr>
            <a:r>
              <a:rPr lang="en-US" kern="0">
                <a:solidFill>
                  <a:srgbClr val="002569"/>
                </a:solidFill>
                <a:latin typeface="Helvetica"/>
                <a:cs typeface="Arial" panose="020B0604020202020204" pitchFamily="34" charset="0"/>
                <a:sym typeface="Arial Bold"/>
              </a:rPr>
              <a:t>To demonstrate for key global programs and initiatives (e.g. GFOI, GEOGLAM) how to downscale from global to regional to local applications,</a:t>
            </a:r>
            <a:endParaRPr lang="fr-FR" kern="0">
              <a:solidFill>
                <a:srgbClr val="002569"/>
              </a:solidFill>
              <a:latin typeface="Helvetica"/>
              <a:cs typeface="Arial" panose="020B0604020202020204" pitchFamily="34" charset="0"/>
              <a:sym typeface="Arial Bold"/>
            </a:endParaRPr>
          </a:p>
          <a:p>
            <a:pPr lvl="0">
              <a:lnSpc>
                <a:spcPct val="100000"/>
              </a:lnSpc>
              <a:spcBef>
                <a:spcPts val="500"/>
              </a:spcBef>
              <a:spcAft>
                <a:spcPts val="600"/>
              </a:spcAft>
              <a:buSzPct val="100000"/>
              <a:buFont typeface="Courier New" panose="02070309020205020404" pitchFamily="49" charset="0"/>
              <a:buChar char="o"/>
              <a:defRPr/>
            </a:pPr>
            <a:r>
              <a:rPr lang="en-US" kern="0">
                <a:solidFill>
                  <a:srgbClr val="002569"/>
                </a:solidFill>
                <a:latin typeface="Helvetica"/>
                <a:cs typeface="Arial" panose="020B0604020202020204" pitchFamily="34" charset="0"/>
                <a:sym typeface="Arial Bold"/>
              </a:rPr>
              <a:t>Incorporation of different datasets (space-based and in situ) from regional observing systems and inclusion of national and regional users downstream who are not directly part of the CEOS community.</a:t>
            </a:r>
          </a:p>
          <a:p>
            <a:endParaRPr lang="en-US"/>
          </a:p>
        </p:txBody>
      </p:sp>
      <p:pic>
        <p:nvPicPr>
          <p:cNvPr id="4" name="Content Placeholder 4"/>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158" y="2433508"/>
            <a:ext cx="5174975" cy="3297708"/>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973" y="1690688"/>
            <a:ext cx="1670026" cy="2526753"/>
          </a:xfrm>
          <a:prstGeom prst="rect">
            <a:avLst/>
          </a:prstGeom>
          <a:noFill/>
          <a:ln>
            <a:noFill/>
          </a:ln>
          <a:extLst/>
        </p:spPr>
      </p:pic>
    </p:spTree>
    <p:extLst>
      <p:ext uri="{BB962C8B-B14F-4D97-AF65-F5344CB8AC3E}">
        <p14:creationId xmlns:p14="http://schemas.microsoft.com/office/powerpoint/2010/main" val="137442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CEOS Initiative</a:t>
            </a:r>
            <a:endParaRPr lang="en-US"/>
          </a:p>
        </p:txBody>
      </p:sp>
      <p:sp>
        <p:nvSpPr>
          <p:cNvPr id="3" name="Content Placeholder 2"/>
          <p:cNvSpPr>
            <a:spLocks noGrp="1"/>
          </p:cNvSpPr>
          <p:nvPr>
            <p:ph idx="1"/>
          </p:nvPr>
        </p:nvSpPr>
        <p:spPr>
          <a:xfrm>
            <a:off x="660400" y="1825625"/>
            <a:ext cx="10346267" cy="4351338"/>
          </a:xfrm>
        </p:spPr>
        <p:txBody>
          <a:bodyPr>
            <a:noAutofit/>
          </a:bodyPr>
          <a:lstStyle/>
          <a:p>
            <a:r>
              <a:rPr lang="en-US" sz="2400" smtClean="0"/>
              <a:t>In 2019, CEOS Chair activities focus on two specific applications:</a:t>
            </a:r>
          </a:p>
          <a:p>
            <a:pPr lvl="1"/>
            <a:r>
              <a:rPr lang="en-US" sz="1800" b="1" smtClean="0">
                <a:solidFill>
                  <a:srgbClr val="002060"/>
                </a:solidFill>
              </a:rPr>
              <a:t>Carbon Observations</a:t>
            </a:r>
            <a:r>
              <a:rPr lang="en-US" sz="1800" smtClean="0"/>
              <a:t>, </a:t>
            </a:r>
            <a:r>
              <a:rPr lang="en-US" sz="1800" b="1">
                <a:solidFill>
                  <a:srgbClr val="002060"/>
                </a:solidFill>
              </a:rPr>
              <a:t>including forested regions</a:t>
            </a:r>
            <a:r>
              <a:rPr lang="en-US" sz="1800" smtClean="0"/>
              <a:t>: to coordinate EO observations to support the effective monitoring and management of the forests in the region, through its Ad Hoc Space Data Coordination Group for GFOI, in support of the development of national forest monitoring and measurement, reporting and verification (MRV) systems;</a:t>
            </a:r>
          </a:p>
          <a:p>
            <a:pPr lvl="1"/>
            <a:r>
              <a:rPr lang="en-US" sz="1800" b="1">
                <a:solidFill>
                  <a:srgbClr val="002060"/>
                </a:solidFill>
              </a:rPr>
              <a:t>Observations for Agriculture</a:t>
            </a:r>
            <a:r>
              <a:rPr lang="en-US" sz="1800" smtClean="0"/>
              <a:t>: in line with the CEOS Ad Hoc WG on GEOGLAM, and within the GEOGLAM Asia-Rice regional network, a key focus will be addressed on the practical use of CEOS data, especially SAR for rice crop monitoring in Asia. </a:t>
            </a:r>
          </a:p>
          <a:p>
            <a:r>
              <a:rPr lang="en-US" sz="2400" smtClean="0"/>
              <a:t>Focus on the </a:t>
            </a:r>
            <a:r>
              <a:rPr lang="en-US" sz="2400" b="1">
                <a:solidFill>
                  <a:srgbClr val="002060"/>
                </a:solidFill>
              </a:rPr>
              <a:t>Mekong basin region</a:t>
            </a:r>
            <a:r>
              <a:rPr lang="en-US" sz="2400" smtClean="0"/>
              <a:t>, which is cross boundary affected by climate change and human activity impacts</a:t>
            </a:r>
          </a:p>
          <a:p>
            <a:pPr lvl="1"/>
            <a:r>
              <a:rPr lang="en-US" sz="1800" smtClean="0"/>
              <a:t>To enhance contribution and cooperation in the region of the CEOS agencies;</a:t>
            </a:r>
          </a:p>
          <a:p>
            <a:pPr lvl="1"/>
            <a:r>
              <a:rPr lang="en-US" sz="1800" smtClean="0"/>
              <a:t>To promote the sharing of CEOS agency data by improving access and use of such data in thematic studies and applications for the whole region.</a:t>
            </a:r>
            <a:endParaRPr lang="en-US" sz="1800"/>
          </a:p>
        </p:txBody>
      </p:sp>
    </p:spTree>
    <p:extLst>
      <p:ext uri="{BB962C8B-B14F-4D97-AF65-F5344CB8AC3E}">
        <p14:creationId xmlns:p14="http://schemas.microsoft.com/office/powerpoint/2010/main" val="332367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Forest monitoring progress</a:t>
            </a:r>
            <a:endParaRPr lang="en-US"/>
          </a:p>
        </p:txBody>
      </p:sp>
      <p:grpSp>
        <p:nvGrpSpPr>
          <p:cNvPr id="19" name="Group 18"/>
          <p:cNvGrpSpPr/>
          <p:nvPr/>
        </p:nvGrpSpPr>
        <p:grpSpPr>
          <a:xfrm>
            <a:off x="7103534" y="2109869"/>
            <a:ext cx="4775200" cy="4189202"/>
            <a:chOff x="3427751" y="1369197"/>
            <a:chExt cx="6913336" cy="5263487"/>
          </a:xfrm>
        </p:grpSpPr>
        <p:pic>
          <p:nvPicPr>
            <p:cNvPr id="4" name="Picture 3"/>
            <p:cNvPicPr>
              <a:picLocks noChangeAspect="1"/>
            </p:cNvPicPr>
            <p:nvPr/>
          </p:nvPicPr>
          <p:blipFill>
            <a:blip r:embed="rId2"/>
            <a:stretch>
              <a:fillRect/>
            </a:stretch>
          </p:blipFill>
          <p:spPr>
            <a:xfrm>
              <a:off x="7063403" y="3680262"/>
              <a:ext cx="1470741" cy="2496701"/>
            </a:xfrm>
            <a:prstGeom prst="rect">
              <a:avLst/>
            </a:prstGeom>
          </p:spPr>
        </p:pic>
        <p:pic>
          <p:nvPicPr>
            <p:cNvPr id="5" name="Picture 4"/>
            <p:cNvPicPr>
              <a:picLocks noChangeAspect="1"/>
            </p:cNvPicPr>
            <p:nvPr/>
          </p:nvPicPr>
          <p:blipFill>
            <a:blip r:embed="rId3"/>
            <a:stretch>
              <a:fillRect/>
            </a:stretch>
          </p:blipFill>
          <p:spPr>
            <a:xfrm>
              <a:off x="7080157" y="1462647"/>
              <a:ext cx="1453987" cy="2226776"/>
            </a:xfrm>
            <a:prstGeom prst="rect">
              <a:avLst/>
            </a:prstGeom>
          </p:spPr>
        </p:pic>
        <p:pic>
          <p:nvPicPr>
            <p:cNvPr id="6" name="Picture 5"/>
            <p:cNvPicPr>
              <a:picLocks noChangeAspect="1"/>
            </p:cNvPicPr>
            <p:nvPr/>
          </p:nvPicPr>
          <p:blipFill>
            <a:blip r:embed="rId4"/>
            <a:stretch>
              <a:fillRect/>
            </a:stretch>
          </p:blipFill>
          <p:spPr>
            <a:xfrm>
              <a:off x="4092605" y="1737349"/>
              <a:ext cx="454381" cy="4336742"/>
            </a:xfrm>
            <a:prstGeom prst="rect">
              <a:avLst/>
            </a:prstGeom>
          </p:spPr>
        </p:pic>
        <p:pic>
          <p:nvPicPr>
            <p:cNvPr id="7" name="Picture 6"/>
            <p:cNvPicPr>
              <a:picLocks noChangeAspect="1"/>
            </p:cNvPicPr>
            <p:nvPr/>
          </p:nvPicPr>
          <p:blipFill>
            <a:blip r:embed="rId5"/>
            <a:stretch>
              <a:fillRect/>
            </a:stretch>
          </p:blipFill>
          <p:spPr>
            <a:xfrm>
              <a:off x="3472142" y="1737349"/>
              <a:ext cx="363305" cy="4335446"/>
            </a:xfrm>
            <a:prstGeom prst="rect">
              <a:avLst/>
            </a:prstGeom>
          </p:spPr>
        </p:pic>
        <p:pic>
          <p:nvPicPr>
            <p:cNvPr id="8" name="Picture 7"/>
            <p:cNvPicPr>
              <a:picLocks noChangeAspect="1"/>
            </p:cNvPicPr>
            <p:nvPr/>
          </p:nvPicPr>
          <p:blipFill>
            <a:blip r:embed="rId6"/>
            <a:stretch>
              <a:fillRect/>
            </a:stretch>
          </p:blipFill>
          <p:spPr>
            <a:xfrm>
              <a:off x="5392840" y="1442946"/>
              <a:ext cx="1584170" cy="4734017"/>
            </a:xfrm>
            <a:prstGeom prst="rect">
              <a:avLst/>
            </a:prstGeom>
          </p:spPr>
        </p:pic>
        <p:cxnSp>
          <p:nvCxnSpPr>
            <p:cNvPr id="9" name="Straight Arrow Connector 8"/>
            <p:cNvCxnSpPr/>
            <p:nvPr/>
          </p:nvCxnSpPr>
          <p:spPr>
            <a:xfrm flipV="1">
              <a:off x="4384171" y="4037446"/>
              <a:ext cx="905522" cy="88776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 name="Rectangle 9"/>
            <p:cNvSpPr/>
            <p:nvPr/>
          </p:nvSpPr>
          <p:spPr>
            <a:xfrm>
              <a:off x="4066942" y="4880823"/>
              <a:ext cx="317229" cy="8877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rotWithShape="1">
            <a:blip r:embed="rId7"/>
            <a:srcRect b="11387"/>
            <a:stretch/>
          </p:blipFill>
          <p:spPr>
            <a:xfrm>
              <a:off x="8637291" y="1462647"/>
              <a:ext cx="1623751" cy="4638899"/>
            </a:xfrm>
            <a:prstGeom prst="rect">
              <a:avLst/>
            </a:prstGeom>
          </p:spPr>
        </p:pic>
        <p:sp>
          <p:nvSpPr>
            <p:cNvPr id="12" name="Rectangle 11"/>
            <p:cNvSpPr/>
            <p:nvPr/>
          </p:nvSpPr>
          <p:spPr>
            <a:xfrm>
              <a:off x="5866741" y="1442946"/>
              <a:ext cx="255393" cy="4734017"/>
            </a:xfrm>
            <a:prstGeom prst="rect">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9124258" y="1462647"/>
              <a:ext cx="255393" cy="4668258"/>
            </a:xfrm>
            <a:prstGeom prst="rect">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7507185" y="1433288"/>
              <a:ext cx="248716" cy="4743675"/>
            </a:xfrm>
            <a:prstGeom prst="rect">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427751" y="1667106"/>
              <a:ext cx="1026243" cy="4434439"/>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p:cNvSpPr/>
            <p:nvPr/>
          </p:nvSpPr>
          <p:spPr>
            <a:xfrm>
              <a:off x="3427751" y="6305704"/>
              <a:ext cx="1019831" cy="307777"/>
            </a:xfrm>
            <a:prstGeom prst="rect">
              <a:avLst/>
            </a:prstGeom>
          </p:spPr>
          <p:txBody>
            <a:bodyPr wrap="none">
              <a:spAutoFit/>
            </a:bodyPr>
            <a:lstStyle/>
            <a:p>
              <a:r>
                <a:rPr lang="en-US"/>
                <a:t>85 </a:t>
              </a:r>
              <a:r>
                <a:rPr lang="en-US" smtClean="0"/>
                <a:t>folders </a:t>
              </a:r>
              <a:endParaRPr lang="vi-VN"/>
            </a:p>
          </p:txBody>
        </p:sp>
        <p:sp>
          <p:nvSpPr>
            <p:cNvPr id="17" name="Rectangle 16"/>
            <p:cNvSpPr/>
            <p:nvPr/>
          </p:nvSpPr>
          <p:spPr>
            <a:xfrm>
              <a:off x="5289693" y="1369197"/>
              <a:ext cx="5051394" cy="488766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8451093" y="6324907"/>
              <a:ext cx="1601721" cy="307777"/>
            </a:xfrm>
            <a:prstGeom prst="rect">
              <a:avLst/>
            </a:prstGeom>
          </p:spPr>
          <p:txBody>
            <a:bodyPr wrap="none">
              <a:spAutoFit/>
            </a:bodyPr>
            <a:lstStyle/>
            <a:p>
              <a:r>
                <a:rPr lang="en-US" smtClean="0"/>
                <a:t>~200 files/1 folder</a:t>
              </a:r>
              <a:endParaRPr lang="vi-VN"/>
            </a:p>
          </p:txBody>
        </p:sp>
      </p:grpSp>
      <p:sp>
        <p:nvSpPr>
          <p:cNvPr id="20" name="Text Placeholder 2"/>
          <p:cNvSpPr txBox="1">
            <a:spLocks/>
          </p:cNvSpPr>
          <p:nvPr/>
        </p:nvSpPr>
        <p:spPr>
          <a:xfrm>
            <a:off x="394945" y="1803400"/>
            <a:ext cx="4107651" cy="43576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buSzPct val="100000"/>
              <a:defRPr/>
            </a:pPr>
            <a:r>
              <a:rPr lang="en-US"/>
              <a:t>Objectives of forest cover change monitoring: </a:t>
            </a:r>
          </a:p>
          <a:p>
            <a:pPr lvl="1">
              <a:spcAft>
                <a:spcPts val="600"/>
              </a:spcAft>
              <a:defRPr/>
            </a:pPr>
            <a:r>
              <a:rPr lang="en-US"/>
              <a:t>Monthly forest cover change monitoring in Vietnam. The forest monitoring will be focus on “forest loss” monthly. Extension to the Mekong region. </a:t>
            </a:r>
          </a:p>
          <a:p>
            <a:pPr lvl="1">
              <a:spcAft>
                <a:spcPts val="600"/>
              </a:spcAft>
              <a:defRPr/>
            </a:pPr>
            <a:r>
              <a:rPr lang="en-US"/>
              <a:t>Yearly forest change result will be created with forest loss and forest regrowing</a:t>
            </a:r>
          </a:p>
          <a:p>
            <a:r>
              <a:rPr lang="en-US" smtClean="0"/>
              <a:t>Data used :Sentinel-1 ARD </a:t>
            </a:r>
          </a:p>
          <a:p>
            <a:pPr lvl="1"/>
            <a:r>
              <a:rPr lang="en-US" smtClean="0"/>
              <a:t>85 scenes S1 ARD</a:t>
            </a:r>
          </a:p>
          <a:p>
            <a:pPr lvl="1"/>
            <a:r>
              <a:rPr lang="en-US" smtClean="0"/>
              <a:t>Period: 10/2017 – 08/2018</a:t>
            </a:r>
          </a:p>
          <a:p>
            <a:pPr lvl="1"/>
            <a:r>
              <a:rPr lang="en-US" smtClean="0"/>
              <a:t>Polarization: VH, VV</a:t>
            </a:r>
          </a:p>
          <a:p>
            <a:pPr lvl="1"/>
            <a:r>
              <a:rPr lang="en-US" smtClean="0"/>
              <a:t>Orbit: Ascending, Descending</a:t>
            </a:r>
          </a:p>
        </p:txBody>
      </p:sp>
      <p:pic>
        <p:nvPicPr>
          <p:cNvPr id="21" name="Picture 20"/>
          <p:cNvPicPr>
            <a:picLocks noChangeAspect="1"/>
          </p:cNvPicPr>
          <p:nvPr/>
        </p:nvPicPr>
        <p:blipFill rotWithShape="1">
          <a:blip r:embed="rId8"/>
          <a:srcRect l="18342"/>
          <a:stretch/>
        </p:blipFill>
        <p:spPr>
          <a:xfrm>
            <a:off x="4573842" y="1513362"/>
            <a:ext cx="2560354" cy="4886343"/>
          </a:xfrm>
          <a:prstGeom prst="rect">
            <a:avLst/>
          </a:prstGeom>
        </p:spPr>
      </p:pic>
    </p:spTree>
    <p:extLst>
      <p:ext uri="{BB962C8B-B14F-4D97-AF65-F5344CB8AC3E}">
        <p14:creationId xmlns:p14="http://schemas.microsoft.com/office/powerpoint/2010/main" val="232240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Forest monitoring progress</a:t>
            </a:r>
            <a:endParaRPr lang="en-US"/>
          </a:p>
        </p:txBody>
      </p:sp>
      <p:sp>
        <p:nvSpPr>
          <p:cNvPr id="3" name="Content Placeholder 2"/>
          <p:cNvSpPr>
            <a:spLocks noGrp="1"/>
          </p:cNvSpPr>
          <p:nvPr>
            <p:ph idx="1"/>
          </p:nvPr>
        </p:nvSpPr>
        <p:spPr/>
        <p:txBody>
          <a:bodyPr>
            <a:normAutofit/>
          </a:bodyPr>
          <a:lstStyle/>
          <a:p>
            <a:r>
              <a:rPr lang="en-US" smtClean="0"/>
              <a:t>Forest monitoring for the Mekong</a:t>
            </a:r>
          </a:p>
          <a:p>
            <a:pPr lvl="1"/>
            <a:r>
              <a:rPr lang="en-US" smtClean="0"/>
              <a:t>Algorithms: </a:t>
            </a:r>
          </a:p>
          <a:p>
            <a:pPr lvl="2"/>
            <a:r>
              <a:rPr lang="en-US" smtClean="0"/>
              <a:t>Developed by VNSC: combination of SAR data and Optical data. Using Sentinel-1 for SAR data; Landsat and Sentinel 2 for optical data </a:t>
            </a:r>
          </a:p>
          <a:p>
            <a:pPr lvl="2"/>
            <a:r>
              <a:rPr lang="en-US" smtClean="0"/>
              <a:t>Developed by CESBIO: using time series of Sentinel-1 data </a:t>
            </a:r>
          </a:p>
          <a:p>
            <a:pPr lvl="1"/>
            <a:r>
              <a:rPr lang="en-US" smtClean="0"/>
              <a:t>In situ data: 2018 and 2019 data of central highland, Vietnam </a:t>
            </a:r>
          </a:p>
          <a:p>
            <a:pPr lvl="1"/>
            <a:r>
              <a:rPr lang="en-US" smtClean="0"/>
              <a:t>Validation: on-progress. VNSC created the forest monitoring product for Vietnam and using in-situ data for validation. From validated model of Vietnam, the forest map of other countries in Mekong region will be created. Validation will be helped by CNES CESBIO</a:t>
            </a:r>
          </a:p>
        </p:txBody>
      </p:sp>
    </p:spTree>
    <p:extLst>
      <p:ext uri="{BB962C8B-B14F-4D97-AF65-F5344CB8AC3E}">
        <p14:creationId xmlns:p14="http://schemas.microsoft.com/office/powerpoint/2010/main" val="74263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Forest monitoring progress</a:t>
            </a:r>
            <a:endParaRPr lang="en-US"/>
          </a:p>
        </p:txBody>
      </p:sp>
      <p:sp>
        <p:nvSpPr>
          <p:cNvPr id="3" name="Content Placeholder 2"/>
          <p:cNvSpPr>
            <a:spLocks noGrp="1"/>
          </p:cNvSpPr>
          <p:nvPr>
            <p:ph idx="1"/>
          </p:nvPr>
        </p:nvSpPr>
        <p:spPr>
          <a:xfrm>
            <a:off x="838200" y="1825625"/>
            <a:ext cx="6342799" cy="4351338"/>
          </a:xfrm>
        </p:spPr>
        <p:txBody>
          <a:bodyPr/>
          <a:lstStyle/>
          <a:p>
            <a:r>
              <a:rPr lang="en-US" smtClean="0"/>
              <a:t>Algorithm</a:t>
            </a:r>
          </a:p>
          <a:p>
            <a:pPr lvl="1"/>
            <a:r>
              <a:rPr lang="en-US" smtClean="0"/>
              <a:t>Using Sentinel -1 data</a:t>
            </a:r>
          </a:p>
          <a:p>
            <a:pPr lvl="1"/>
            <a:r>
              <a:rPr lang="en-US" smtClean="0"/>
              <a:t>ARD dat</a:t>
            </a:r>
            <a:r>
              <a:rPr lang="en-US" smtClean="0"/>
              <a:t>a provided by CNES</a:t>
            </a:r>
          </a:p>
          <a:p>
            <a:pPr lvl="1"/>
            <a:r>
              <a:rPr lang="en-US" smtClean="0"/>
              <a:t>Using RCR (Radar Change Ratio) for forest loss detection</a:t>
            </a:r>
            <a:endParaRPr lang="en-US" smtClean="0"/>
          </a:p>
          <a:p>
            <a:pPr lvl="1"/>
            <a:r>
              <a:rPr lang="en-US" smtClean="0"/>
              <a:t>Using PALSAR-2 Global Forest / Non-forest Map "2017“ (by JAXA) to remove non-forest change </a:t>
            </a:r>
          </a:p>
          <a:p>
            <a:pPr lvl="1"/>
            <a:r>
              <a:rPr lang="en-US" smtClean="0"/>
              <a:t>Using field data for validation (Vietnam only)</a:t>
            </a:r>
            <a:endParaRPr lang="vi-VN" smtClean="0"/>
          </a:p>
        </p:txBody>
      </p:sp>
      <p:pic>
        <p:nvPicPr>
          <p:cNvPr id="4" name="Picture 3"/>
          <p:cNvPicPr>
            <a:picLocks noChangeAspect="1"/>
          </p:cNvPicPr>
          <p:nvPr/>
        </p:nvPicPr>
        <p:blipFill>
          <a:blip r:embed="rId2"/>
          <a:stretch>
            <a:fillRect/>
          </a:stretch>
        </p:blipFill>
        <p:spPr>
          <a:xfrm>
            <a:off x="7646789" y="2890607"/>
            <a:ext cx="1940566" cy="3918540"/>
          </a:xfrm>
          <a:prstGeom prst="rect">
            <a:avLst/>
          </a:prstGeom>
        </p:spPr>
      </p:pic>
      <p:sp>
        <p:nvSpPr>
          <p:cNvPr id="5" name="Text Placeholder 2"/>
          <p:cNvSpPr txBox="1">
            <a:spLocks/>
          </p:cNvSpPr>
          <p:nvPr/>
        </p:nvSpPr>
        <p:spPr>
          <a:xfrm>
            <a:off x="3413195" y="1462692"/>
            <a:ext cx="5718885" cy="1047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vi-VN"/>
          </a:p>
        </p:txBody>
      </p:sp>
      <p:pic>
        <p:nvPicPr>
          <p:cNvPr id="6" name="Picture 5"/>
          <p:cNvPicPr>
            <a:picLocks noChangeAspect="1"/>
          </p:cNvPicPr>
          <p:nvPr/>
        </p:nvPicPr>
        <p:blipFill>
          <a:blip r:embed="rId3"/>
          <a:stretch>
            <a:fillRect/>
          </a:stretch>
        </p:blipFill>
        <p:spPr>
          <a:xfrm>
            <a:off x="6272637" y="6182166"/>
            <a:ext cx="5877189" cy="518576"/>
          </a:xfrm>
          <a:prstGeom prst="rect">
            <a:avLst/>
          </a:prstGeom>
        </p:spPr>
      </p:pic>
      <p:pic>
        <p:nvPicPr>
          <p:cNvPr id="7" name="Picture 6"/>
          <p:cNvPicPr>
            <a:picLocks noChangeAspect="1"/>
          </p:cNvPicPr>
          <p:nvPr/>
        </p:nvPicPr>
        <p:blipFill>
          <a:blip r:embed="rId4"/>
          <a:stretch>
            <a:fillRect/>
          </a:stretch>
        </p:blipFill>
        <p:spPr>
          <a:xfrm>
            <a:off x="7338011" y="1063708"/>
            <a:ext cx="3922878" cy="2233961"/>
          </a:xfrm>
          <a:prstGeom prst="rect">
            <a:avLst/>
          </a:prstGeom>
        </p:spPr>
      </p:pic>
      <p:sp>
        <p:nvSpPr>
          <p:cNvPr id="8" name="Rectangle 7"/>
          <p:cNvSpPr/>
          <p:nvPr/>
        </p:nvSpPr>
        <p:spPr>
          <a:xfrm>
            <a:off x="10359135" y="1718409"/>
            <a:ext cx="188119" cy="30718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p:nvPr/>
        </p:nvCxnSpPr>
        <p:spPr>
          <a:xfrm flipH="1">
            <a:off x="8820895" y="1825625"/>
            <a:ext cx="1632299" cy="2297933"/>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0" name="Rectangle 9"/>
          <p:cNvSpPr/>
          <p:nvPr/>
        </p:nvSpPr>
        <p:spPr>
          <a:xfrm>
            <a:off x="8701107" y="4357144"/>
            <a:ext cx="239574" cy="244974"/>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a:blip r:embed="rId5"/>
          <a:stretch>
            <a:fillRect/>
          </a:stretch>
        </p:blipFill>
        <p:spPr>
          <a:xfrm>
            <a:off x="9854256" y="3967474"/>
            <a:ext cx="992615" cy="1024315"/>
          </a:xfrm>
          <a:prstGeom prst="rect">
            <a:avLst/>
          </a:prstGeom>
          <a:ln>
            <a:solidFill>
              <a:srgbClr val="FF0000"/>
            </a:solidFill>
          </a:ln>
        </p:spPr>
      </p:pic>
      <p:pic>
        <p:nvPicPr>
          <p:cNvPr id="12" name="Picture 11"/>
          <p:cNvPicPr>
            <a:picLocks noChangeAspect="1"/>
          </p:cNvPicPr>
          <p:nvPr/>
        </p:nvPicPr>
        <p:blipFill>
          <a:blip r:embed="rId6"/>
          <a:stretch>
            <a:fillRect/>
          </a:stretch>
        </p:blipFill>
        <p:spPr>
          <a:xfrm>
            <a:off x="10053145" y="5378918"/>
            <a:ext cx="800100" cy="609600"/>
          </a:xfrm>
          <a:prstGeom prst="rect">
            <a:avLst/>
          </a:prstGeom>
        </p:spPr>
      </p:pic>
    </p:spTree>
    <p:extLst>
      <p:ext uri="{BB962C8B-B14F-4D97-AF65-F5344CB8AC3E}">
        <p14:creationId xmlns:p14="http://schemas.microsoft.com/office/powerpoint/2010/main" val="381824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Forest monitoring progress</a:t>
            </a:r>
            <a:endParaRPr lang="en-US"/>
          </a:p>
        </p:txBody>
      </p:sp>
      <p:sp>
        <p:nvSpPr>
          <p:cNvPr id="3" name="Content Placeholder 2"/>
          <p:cNvSpPr>
            <a:spLocks noGrp="1"/>
          </p:cNvSpPr>
          <p:nvPr>
            <p:ph idx="1"/>
          </p:nvPr>
        </p:nvSpPr>
        <p:spPr/>
        <p:txBody>
          <a:bodyPr>
            <a:noAutofit/>
          </a:bodyPr>
          <a:lstStyle/>
          <a:p>
            <a:pPr marL="0" lvl="0" indent="0">
              <a:lnSpc>
                <a:spcPct val="150000"/>
              </a:lnSpc>
              <a:spcBef>
                <a:spcPts val="500"/>
              </a:spcBef>
              <a:buSzPct val="100000"/>
              <a:buNone/>
              <a:defRPr/>
            </a:pPr>
            <a:r>
              <a:rPr lang="en-US" sz="2000" b="1" kern="0" smtClean="0">
                <a:solidFill>
                  <a:srgbClr val="002569"/>
                </a:solidFill>
                <a:latin typeface="Helvetica" panose="020B0604020202020204" pitchFamily="34" charset="0"/>
                <a:cs typeface="Helvetica" panose="020B0604020202020204" pitchFamily="34" charset="0"/>
                <a:sym typeface="Arial Bold"/>
              </a:rPr>
              <a:t>Capacity building</a:t>
            </a:r>
          </a:p>
          <a:p>
            <a:pPr marL="342900" lvl="0" indent="-342900">
              <a:lnSpc>
                <a:spcPct val="150000"/>
              </a:lnSpc>
              <a:spcBef>
                <a:spcPts val="500"/>
              </a:spcBef>
              <a:buSzPct val="100000"/>
              <a:buFont typeface="Arial"/>
              <a:buChar char="•"/>
              <a:defRPr/>
            </a:pPr>
            <a:r>
              <a:rPr lang="en-US" sz="2000" b="1" kern="0" smtClean="0">
                <a:solidFill>
                  <a:srgbClr val="002569"/>
                </a:solidFill>
                <a:latin typeface="Helvetica" panose="020B0604020202020204" pitchFamily="34" charset="0"/>
                <a:cs typeface="Helvetica" panose="020B0604020202020204" pitchFamily="34" charset="0"/>
                <a:sym typeface="Arial Bold"/>
              </a:rPr>
              <a:t>Participants</a:t>
            </a:r>
            <a:r>
              <a:rPr lang="en-US" sz="2000" kern="0">
                <a:solidFill>
                  <a:srgbClr val="002569"/>
                </a:solidFill>
                <a:latin typeface="Helvetica" panose="020B0604020202020204" pitchFamily="34" charset="0"/>
                <a:cs typeface="Helvetica" panose="020B0604020202020204" pitchFamily="34" charset="0"/>
                <a:sym typeface="Arial Bold"/>
              </a:rPr>
              <a:t>: more than 40 young researchers (Vietnamese Academy, ministries and universities: VNSC, FIPI, National Center for remote sensing (MONRE), STI, NIAPP, VNU, Can Tho University, Da Nang University, Viettel Corporation,… &amp; 2 foreigners - SERVIR)</a:t>
            </a:r>
          </a:p>
          <a:p>
            <a:pPr marL="342900" lvl="0" indent="-342900">
              <a:lnSpc>
                <a:spcPct val="150000"/>
              </a:lnSpc>
              <a:spcBef>
                <a:spcPts val="500"/>
              </a:spcBef>
              <a:buSzPct val="100000"/>
              <a:buFont typeface="Arial"/>
              <a:buChar char="•"/>
              <a:defRPr/>
            </a:pPr>
            <a:r>
              <a:rPr lang="en-US" sz="2000" b="1" kern="0">
                <a:solidFill>
                  <a:srgbClr val="002569"/>
                </a:solidFill>
                <a:latin typeface="Helvetica" panose="020B0604020202020204" pitchFamily="34" charset="0"/>
                <a:cs typeface="Helvetica" panose="020B0604020202020204" pitchFamily="34" charset="0"/>
                <a:sym typeface="Arial Bold"/>
              </a:rPr>
              <a:t>Duration</a:t>
            </a:r>
            <a:r>
              <a:rPr lang="en-US" sz="2000" kern="0">
                <a:solidFill>
                  <a:srgbClr val="002569"/>
                </a:solidFill>
                <a:latin typeface="Helvetica" panose="020B0604020202020204" pitchFamily="34" charset="0"/>
                <a:cs typeface="Helvetica" panose="020B0604020202020204" pitchFamily="34" charset="0"/>
                <a:sym typeface="Arial Bold"/>
              </a:rPr>
              <a:t>: 3 days (20-22 Feb. 2019)</a:t>
            </a:r>
          </a:p>
          <a:p>
            <a:pPr marL="342900" lvl="0" indent="-342900">
              <a:lnSpc>
                <a:spcPct val="150000"/>
              </a:lnSpc>
              <a:spcBef>
                <a:spcPts val="500"/>
              </a:spcBef>
              <a:buSzPct val="100000"/>
              <a:buFont typeface="Arial"/>
              <a:buChar char="•"/>
              <a:defRPr/>
            </a:pPr>
            <a:r>
              <a:rPr lang="en-US" sz="2000" b="1" kern="0">
                <a:solidFill>
                  <a:srgbClr val="002569"/>
                </a:solidFill>
                <a:latin typeface="Helvetica" panose="020B0604020202020204" pitchFamily="34" charset="0"/>
                <a:cs typeface="Helvetica" panose="020B0604020202020204" pitchFamily="34" charset="0"/>
                <a:sym typeface="Arial Bold"/>
              </a:rPr>
              <a:t>Location</a:t>
            </a:r>
            <a:r>
              <a:rPr lang="en-US" sz="2000" kern="0">
                <a:solidFill>
                  <a:srgbClr val="002569"/>
                </a:solidFill>
                <a:latin typeface="Helvetica" panose="020B0604020202020204" pitchFamily="34" charset="0"/>
                <a:cs typeface="Helvetica" panose="020B0604020202020204" pitchFamily="34" charset="0"/>
                <a:sym typeface="Arial Bold"/>
              </a:rPr>
              <a:t>: VNSC-Building A6, 18 Hoang Quoc Viet, Hanoi</a:t>
            </a:r>
          </a:p>
          <a:p>
            <a:pPr marL="0" lvl="0" indent="0">
              <a:lnSpc>
                <a:spcPct val="100000"/>
              </a:lnSpc>
              <a:spcBef>
                <a:spcPts val="500"/>
              </a:spcBef>
              <a:buSzPct val="100000"/>
              <a:buNone/>
              <a:defRPr/>
            </a:pPr>
            <a:r>
              <a:rPr lang="en-US" sz="2000" b="1" kern="0">
                <a:solidFill>
                  <a:srgbClr val="002569"/>
                </a:solidFill>
                <a:latin typeface="Helvetica" panose="020B0604020202020204" pitchFamily="34" charset="0"/>
                <a:cs typeface="Helvetica" panose="020B0604020202020204" pitchFamily="34" charset="0"/>
                <a:sym typeface="Arial Bold"/>
              </a:rPr>
              <a:t>Expert team</a:t>
            </a:r>
          </a:p>
          <a:p>
            <a:pPr marL="0" lvl="0" indent="0">
              <a:lnSpc>
                <a:spcPct val="100000"/>
              </a:lnSpc>
              <a:spcBef>
                <a:spcPts val="500"/>
              </a:spcBef>
              <a:buSzPct val="100000"/>
              <a:buNone/>
              <a:defRPr/>
            </a:pPr>
            <a:r>
              <a:rPr lang="en-US" sz="2000" kern="0">
                <a:solidFill>
                  <a:srgbClr val="002060"/>
                </a:solidFill>
                <a:latin typeface="Helvetica" panose="020B0604020202020204" pitchFamily="34" charset="0"/>
                <a:ea typeface="Calibri"/>
                <a:cs typeface="Helvetica" panose="020B0604020202020204" pitchFamily="34" charset="0"/>
                <a:sym typeface="Arial Bold"/>
              </a:rPr>
              <a:t>      Alexandre Bouvet</a:t>
            </a:r>
            <a:r>
              <a:rPr lang="en-US" sz="2000" kern="0" baseline="30000">
                <a:solidFill>
                  <a:srgbClr val="002060"/>
                </a:solidFill>
                <a:latin typeface="Helvetica" panose="020B0604020202020204" pitchFamily="34" charset="0"/>
                <a:ea typeface="Calibri"/>
                <a:cs typeface="Helvetica" panose="020B0604020202020204" pitchFamily="34" charset="0"/>
                <a:sym typeface="Arial Bold"/>
              </a:rPr>
              <a:t>1</a:t>
            </a:r>
            <a:r>
              <a:rPr lang="en-US" sz="2000" kern="0">
                <a:solidFill>
                  <a:srgbClr val="002060"/>
                </a:solidFill>
                <a:latin typeface="Helvetica" panose="020B0604020202020204" pitchFamily="34" charset="0"/>
                <a:ea typeface="Calibri"/>
                <a:cs typeface="Helvetica" panose="020B0604020202020204" pitchFamily="34" charset="0"/>
                <a:sym typeface="Arial Bold"/>
              </a:rPr>
              <a:t>, Thierry Koleck</a:t>
            </a:r>
            <a:r>
              <a:rPr lang="en-US" sz="2000" kern="0" baseline="30000">
                <a:solidFill>
                  <a:srgbClr val="002060"/>
                </a:solidFill>
                <a:latin typeface="Helvetica" panose="020B0604020202020204" pitchFamily="34" charset="0"/>
                <a:ea typeface="Calibri"/>
                <a:cs typeface="Helvetica" panose="020B0604020202020204" pitchFamily="34" charset="0"/>
                <a:sym typeface="Arial Bold"/>
              </a:rPr>
              <a:t>1,2</a:t>
            </a:r>
            <a:r>
              <a:rPr lang="en-US" sz="2000" kern="0">
                <a:solidFill>
                  <a:srgbClr val="002060"/>
                </a:solidFill>
                <a:latin typeface="Helvetica" panose="020B0604020202020204" pitchFamily="34" charset="0"/>
                <a:ea typeface="Calibri"/>
                <a:cs typeface="Helvetica" panose="020B0604020202020204" pitchFamily="34" charset="0"/>
                <a:sym typeface="Arial Bold"/>
              </a:rPr>
              <a:t>, Stéphane Mermoz</a:t>
            </a:r>
            <a:r>
              <a:rPr lang="en-US" sz="2000" kern="0" baseline="30000">
                <a:solidFill>
                  <a:srgbClr val="002060"/>
                </a:solidFill>
                <a:latin typeface="Helvetica" panose="020B0604020202020204" pitchFamily="34" charset="0"/>
                <a:ea typeface="Calibri"/>
                <a:cs typeface="Helvetica" panose="020B0604020202020204" pitchFamily="34" charset="0"/>
                <a:sym typeface="Arial Bold"/>
              </a:rPr>
              <a:t>3</a:t>
            </a:r>
            <a:r>
              <a:rPr lang="en-US" sz="2000" kern="0">
                <a:solidFill>
                  <a:srgbClr val="002060"/>
                </a:solidFill>
                <a:latin typeface="Helvetica" panose="020B0604020202020204" pitchFamily="34" charset="0"/>
                <a:ea typeface="Calibri"/>
                <a:cs typeface="Helvetica" panose="020B0604020202020204" pitchFamily="34" charset="0"/>
                <a:sym typeface="Arial Bold"/>
              </a:rPr>
              <a:t>, Hoa Phan</a:t>
            </a:r>
            <a:r>
              <a:rPr lang="en-US" sz="2000" kern="0" baseline="30000">
                <a:solidFill>
                  <a:srgbClr val="002060"/>
                </a:solidFill>
                <a:latin typeface="Helvetica" panose="020B0604020202020204" pitchFamily="34" charset="0"/>
                <a:ea typeface="Calibri"/>
                <a:cs typeface="Helvetica" panose="020B0604020202020204" pitchFamily="34" charset="0"/>
                <a:sym typeface="Arial Bold"/>
              </a:rPr>
              <a:t>1</a:t>
            </a:r>
            <a:r>
              <a:rPr lang="en-US" sz="2000" kern="0">
                <a:solidFill>
                  <a:srgbClr val="002060"/>
                </a:solidFill>
                <a:latin typeface="Helvetica" panose="020B0604020202020204" pitchFamily="34" charset="0"/>
                <a:ea typeface="Calibri"/>
                <a:cs typeface="Helvetica" panose="020B0604020202020204" pitchFamily="34" charset="0"/>
                <a:sym typeface="Arial Bold"/>
              </a:rPr>
              <a:t> </a:t>
            </a:r>
          </a:p>
          <a:p>
            <a:pPr marL="0" lvl="0" indent="0">
              <a:lnSpc>
                <a:spcPct val="100000"/>
              </a:lnSpc>
              <a:spcBef>
                <a:spcPts val="500"/>
              </a:spcBef>
              <a:buSzPct val="100000"/>
              <a:buNone/>
              <a:defRPr/>
            </a:pPr>
            <a:endParaRPr lang="en-US" sz="800" kern="0">
              <a:solidFill>
                <a:srgbClr val="002060"/>
              </a:solidFill>
              <a:latin typeface="Helvetica" panose="020B0604020202020204" pitchFamily="34" charset="0"/>
              <a:ea typeface="Calibri"/>
              <a:cs typeface="Helvetica" panose="020B0604020202020204" pitchFamily="34" charset="0"/>
              <a:sym typeface="Arial Bold"/>
            </a:endParaRPr>
          </a:p>
          <a:p>
            <a:pPr marL="0" lvl="0" indent="0">
              <a:lnSpc>
                <a:spcPct val="115000"/>
              </a:lnSpc>
              <a:spcBef>
                <a:spcPts val="0"/>
              </a:spcBef>
              <a:buSzPct val="100000"/>
              <a:buNone/>
              <a:defRPr/>
            </a:pPr>
            <a:r>
              <a:rPr lang="fr-FR" sz="2000" kern="0">
                <a:solidFill>
                  <a:srgbClr val="002060"/>
                </a:solidFill>
                <a:latin typeface="Helvetica" panose="020B0604020202020204" pitchFamily="34" charset="0"/>
                <a:ea typeface="Calibri"/>
                <a:cs typeface="Helvetica" panose="020B0604020202020204" pitchFamily="34" charset="0"/>
                <a:sym typeface="Arial Bold"/>
              </a:rPr>
              <a:t>      1. CESBIO, Toulouse, France; 2. CNES, Toulouse, France; 3. GlobEO, Toulouse</a:t>
            </a:r>
            <a:r>
              <a:rPr lang="fr-FR" sz="2000" kern="0">
                <a:solidFill>
                  <a:srgbClr val="002060"/>
                </a:solidFill>
                <a:latin typeface="Helvetica" panose="020B0604020202020204" pitchFamily="34" charset="0"/>
                <a:ea typeface="Calibri"/>
                <a:cs typeface="Helvetica" panose="020B0604020202020204" pitchFamily="34" charset="0"/>
                <a:sym typeface="Arial Bold"/>
              </a:rPr>
              <a:t>, </a:t>
            </a:r>
            <a:r>
              <a:rPr lang="fr-FR" sz="2000" kern="0" smtClean="0">
                <a:solidFill>
                  <a:srgbClr val="002060"/>
                </a:solidFill>
                <a:latin typeface="Helvetica" panose="020B0604020202020204" pitchFamily="34" charset="0"/>
                <a:ea typeface="Calibri"/>
                <a:cs typeface="Helvetica" panose="020B0604020202020204" pitchFamily="34" charset="0"/>
                <a:sym typeface="Arial Bold"/>
              </a:rPr>
              <a:t>France</a:t>
            </a:r>
            <a:endParaRPr lang="en-US" sz="2000" kern="0">
              <a:solidFill>
                <a:srgbClr val="002060"/>
              </a:solidFill>
              <a:latin typeface="Helvetica" panose="020B0604020202020204" pitchFamily="34" charset="0"/>
              <a:ea typeface="Calibri"/>
              <a:cs typeface="Helvetica" panose="020B0604020202020204" pitchFamily="34" charset="0"/>
              <a:sym typeface="Arial Bold"/>
            </a:endParaRPr>
          </a:p>
        </p:txBody>
      </p:sp>
    </p:spTree>
    <p:extLst>
      <p:ext uri="{BB962C8B-B14F-4D97-AF65-F5344CB8AC3E}">
        <p14:creationId xmlns:p14="http://schemas.microsoft.com/office/powerpoint/2010/main" val="353001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 xmlns:a16="http://schemas.microsoft.com/office/drawing/2014/main" xmlns:lc="http://schemas.openxmlformats.org/drawingml/2006/lockedCanvas" id="{1ECCC3B0-A281-4A6D-A715-2235A929B918}"/>
              </a:ext>
            </a:extLst>
          </p:cNvPr>
          <p:cNvPicPr>
            <a:picLocks noChangeAspect="1"/>
          </p:cNvPicPr>
          <p:nvPr/>
        </p:nvPicPr>
        <p:blipFill>
          <a:blip r:embed="rId2"/>
          <a:stretch>
            <a:fillRect/>
          </a:stretch>
        </p:blipFill>
        <p:spPr>
          <a:xfrm rot="1002808">
            <a:off x="2143887" y="3279404"/>
            <a:ext cx="2713409" cy="4032427"/>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6" name="Picture 5" descr="Image may contain: 8 people, people sitting and indoor">
            <a:extLst>
              <a:ext uri="{FF2B5EF4-FFF2-40B4-BE49-F238E27FC236}">
                <a16:creationId xmlns="" xmlns:a16="http://schemas.microsoft.com/office/drawing/2014/main" xmlns:lc="http://schemas.openxmlformats.org/drawingml/2006/lockedCanvas" id="{B6D65A59-7E4B-464E-BE03-C34B578579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2767" y="1139825"/>
            <a:ext cx="4343400" cy="28948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WGCapD - SAR Technical Training - 20-22 Feb.2019 &#10;&#10;ffff">
            <a:extLst>
              <a:ext uri="{FF2B5EF4-FFF2-40B4-BE49-F238E27FC236}">
                <a16:creationId xmlns="" xmlns:a16="http://schemas.microsoft.com/office/drawing/2014/main" xmlns:lc="http://schemas.openxmlformats.org/drawingml/2006/lockedCanvas" id="{4FE1C22A-1808-4E2D-A1CF-6B0632723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6167" y="2394262"/>
            <a:ext cx="6172200" cy="4116955"/>
          </a:xfrm>
          <a:prstGeom prst="rect">
            <a:avLst/>
          </a:prstGeom>
        </p:spPr>
      </p:pic>
    </p:spTree>
    <p:extLst>
      <p:ext uri="{BB962C8B-B14F-4D97-AF65-F5344CB8AC3E}">
        <p14:creationId xmlns:p14="http://schemas.microsoft.com/office/powerpoint/2010/main" val="298340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998</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Bold</vt:lpstr>
      <vt:lpstr>Arial Hebrew</vt:lpstr>
      <vt:lpstr>Calibri</vt:lpstr>
      <vt:lpstr>Calibri Light</vt:lpstr>
      <vt:lpstr>Courier New</vt:lpstr>
      <vt:lpstr>Helvetica</vt:lpstr>
      <vt:lpstr>Symbol</vt:lpstr>
      <vt:lpstr>Times New Roman</vt:lpstr>
      <vt:lpstr>ヒラギノ角ゴ ProN W6</vt:lpstr>
      <vt:lpstr>Office Theme</vt:lpstr>
      <vt:lpstr>CEOS initiative – Forest monitoring and Vietnam DataCube</vt:lpstr>
      <vt:lpstr>PowerPoint Presentation</vt:lpstr>
      <vt:lpstr>CEOS Initiative</vt:lpstr>
      <vt:lpstr>CEOS Initiative</vt:lpstr>
      <vt:lpstr>Forest monitoring progress</vt:lpstr>
      <vt:lpstr>Forest monitoring progress</vt:lpstr>
      <vt:lpstr>Forest monitoring progress</vt:lpstr>
      <vt:lpstr>Forest monitoring progress</vt:lpstr>
      <vt:lpstr>PowerPoint Presentation</vt:lpstr>
      <vt:lpstr>Forest monitoring progress</vt:lpstr>
      <vt:lpstr>Vietnam Data Cube</vt:lpstr>
      <vt:lpstr>Vietnam Data Cube</vt:lpstr>
      <vt:lpstr>Vietnam Data Cube</vt:lpstr>
      <vt:lpstr>Future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Anh Tuân</dc:creator>
  <cp:lastModifiedBy>Vũ Anh Tuân</cp:lastModifiedBy>
  <cp:revision>9</cp:revision>
  <dcterms:created xsi:type="dcterms:W3CDTF">2019-10-08T13:57:08Z</dcterms:created>
  <dcterms:modified xsi:type="dcterms:W3CDTF">2019-10-08T15:18:13Z</dcterms:modified>
</cp:coreProperties>
</file>