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 id="2147483936" r:id="rId2"/>
  </p:sldMasterIdLst>
  <p:notesMasterIdLst>
    <p:notesMasterId r:id="rId23"/>
  </p:notesMasterIdLst>
  <p:handoutMasterIdLst>
    <p:handoutMasterId r:id="rId24"/>
  </p:handoutMasterIdLst>
  <p:sldIdLst>
    <p:sldId id="413" r:id="rId3"/>
    <p:sldId id="409" r:id="rId4"/>
    <p:sldId id="421" r:id="rId5"/>
    <p:sldId id="410" r:id="rId6"/>
    <p:sldId id="424" r:id="rId7"/>
    <p:sldId id="412" r:id="rId8"/>
    <p:sldId id="411" r:id="rId9"/>
    <p:sldId id="414" r:id="rId10"/>
    <p:sldId id="398" r:id="rId11"/>
    <p:sldId id="422" r:id="rId12"/>
    <p:sldId id="417" r:id="rId13"/>
    <p:sldId id="418" r:id="rId14"/>
    <p:sldId id="419" r:id="rId15"/>
    <p:sldId id="420" r:id="rId16"/>
    <p:sldId id="423" r:id="rId17"/>
    <p:sldId id="415" r:id="rId18"/>
    <p:sldId id="397" r:id="rId19"/>
    <p:sldId id="408" r:id="rId20"/>
    <p:sldId id="416" r:id="rId21"/>
    <p:sldId id="388" r:id="rId22"/>
  </p:sldIdLst>
  <p:sldSz cx="9144000" cy="5143500" type="screen16x9"/>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5107D"/>
    <a:srgbClr val="0098DB"/>
    <a:srgbClr val="00B050"/>
    <a:srgbClr val="008000"/>
    <a:srgbClr val="003300"/>
    <a:srgbClr val="99FFCC"/>
    <a:srgbClr val="D9D9D9"/>
    <a:srgbClr val="FDC82F"/>
    <a:srgbClr val="00549F"/>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0" autoAdjust="0"/>
    <p:restoredTop sz="83770" autoAdjust="0"/>
  </p:normalViewPr>
  <p:slideViewPr>
    <p:cSldViewPr snapToGrid="0">
      <p:cViewPr varScale="1">
        <p:scale>
          <a:sx n="97" d="100"/>
          <a:sy n="97" d="100"/>
        </p:scale>
        <p:origin x="-120" y="-552"/>
      </p:cViewPr>
      <p:guideLst>
        <p:guide orient="horz" pos="2160"/>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private:var:folders:t0:ll6h3ckd5ln4h5m3znv4ygn40000gn:T:TemporaryItems:notes:PI%20project%20status%202002%20to_Sept18_Upd_HL_including_ESA_CampaignsUPDA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title>
      <c:tx>
        <c:rich>
          <a:bodyPr/>
          <a:lstStyle/>
          <a:p>
            <a:pPr>
              <a:defRPr sz="1600"/>
            </a:pPr>
            <a:r>
              <a:rPr lang="en-GB" sz="1600">
                <a:solidFill>
                  <a:sysClr val="windowText" lastClr="000000"/>
                </a:solidFill>
              </a:rPr>
              <a:t>Evolution of user projects since 2008 </a:t>
            </a:r>
          </a:p>
        </c:rich>
      </c:tx>
      <c:layout>
        <c:manualLayout>
          <c:xMode val="edge"/>
          <c:yMode val="edge"/>
          <c:x val="0.128007551870478"/>
          <c:y val="0.0998647136019762"/>
        </c:manualLayout>
      </c:layout>
      <c:overlay val="1"/>
      <c:spPr>
        <a:solidFill>
          <a:schemeClr val="bg1"/>
        </a:solidFill>
      </c:spPr>
    </c:title>
    <c:autoTitleDeleted val="0"/>
    <c:plotArea>
      <c:layout>
        <c:manualLayout>
          <c:layoutTarget val="inner"/>
          <c:xMode val="edge"/>
          <c:yMode val="edge"/>
          <c:x val="0.0598153679065979"/>
          <c:y val="0.0180983454416264"/>
          <c:w val="0.906908042041971"/>
          <c:h val="0.881975865202536"/>
        </c:manualLayout>
      </c:layout>
      <c:lineChart>
        <c:grouping val="standard"/>
        <c:varyColors val="0"/>
        <c:ser>
          <c:idx val="0"/>
          <c:order val="0"/>
          <c:tx>
            <c:v>ERS</c:v>
          </c:tx>
          <c:spPr>
            <a:ln w="76200">
              <a:solidFill>
                <a:schemeClr val="accent3">
                  <a:lumMod val="75000"/>
                </a:schemeClr>
              </a:solidFill>
              <a:prstDash val="solid"/>
            </a:ln>
          </c:spPr>
          <c:marker>
            <c:symbol val="triangle"/>
            <c:size val="14"/>
            <c:spPr>
              <a:solidFill>
                <a:schemeClr val="accent3">
                  <a:lumMod val="50000"/>
                </a:schemeClr>
              </a:solidFill>
              <a:ln>
                <a:noFill/>
              </a:ln>
            </c:spPr>
          </c:marker>
          <c:dLbls>
            <c:dLbl>
              <c:idx val="5"/>
              <c:spPr/>
              <c:txPr>
                <a:bodyPr/>
                <a:lstStyle/>
                <a:p>
                  <a:pPr>
                    <a:defRPr sz="1200" b="1" i="1" baseline="0"/>
                  </a:pPr>
                  <a:endParaRPr lang="en-US"/>
                </a:p>
              </c:txPr>
              <c:dLblPos val="t"/>
              <c:showLegendKey val="0"/>
              <c:showVal val="1"/>
              <c:showCatName val="0"/>
              <c:showSerName val="0"/>
              <c:showPercent val="0"/>
              <c:showBubbleSize val="0"/>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Stats_by_Year_New!$A$20:$K$20</c:f>
              <c:strCache>
                <c:ptCount val="11"/>
                <c:pt idx="0">
                  <c:v>2008</c:v>
                </c:pt>
                <c:pt idx="1">
                  <c:v>2009</c:v>
                </c:pt>
                <c:pt idx="2">
                  <c:v>2010</c:v>
                </c:pt>
                <c:pt idx="3">
                  <c:v>2011</c:v>
                </c:pt>
                <c:pt idx="4">
                  <c:v>2012</c:v>
                </c:pt>
                <c:pt idx="5">
                  <c:v>2013</c:v>
                </c:pt>
                <c:pt idx="6">
                  <c:v>2014</c:v>
                </c:pt>
                <c:pt idx="7">
                  <c:v>2015</c:v>
                </c:pt>
                <c:pt idx="8">
                  <c:v>2016</c:v>
                </c:pt>
                <c:pt idx="9">
                  <c:v>2017</c:v>
                </c:pt>
                <c:pt idx="10">
                  <c:v>2018-Sept</c:v>
                </c:pt>
              </c:strCache>
            </c:strRef>
          </c:cat>
          <c:val>
            <c:numRef>
              <c:f>(Stats_by_Year_New!$D$4,Stats_by_Year_New!$G$4,Stats_by_Year_New!$J$4,Stats_by_Year_New!$M$4,Stats_by_Year_New!$P$4,Stats_by_Year_New!$S$4,Stats_by_Year_New!$V$4,Stats_by_Year_New!$Y$4,Stats_by_Year_New!$AB$4,Stats_by_Year_New!$AE$4,Stats_by_Year_New!$AH$4)</c:f>
              <c:numCache>
                <c:formatCode>General</c:formatCode>
                <c:ptCount val="11"/>
                <c:pt idx="0">
                  <c:v>1291.0</c:v>
                </c:pt>
                <c:pt idx="1">
                  <c:v>1472.0</c:v>
                </c:pt>
                <c:pt idx="2">
                  <c:v>1679.0</c:v>
                </c:pt>
                <c:pt idx="3">
                  <c:v>1995.0</c:v>
                </c:pt>
                <c:pt idx="4">
                  <c:v>2261.0</c:v>
                </c:pt>
                <c:pt idx="5">
                  <c:v>2652.0</c:v>
                </c:pt>
                <c:pt idx="6">
                  <c:v>3037.0</c:v>
                </c:pt>
                <c:pt idx="7">
                  <c:v>3336.0</c:v>
                </c:pt>
                <c:pt idx="8">
                  <c:v>3597.0</c:v>
                </c:pt>
                <c:pt idx="9">
                  <c:v>4141.0</c:v>
                </c:pt>
                <c:pt idx="10">
                  <c:v>4739.0</c:v>
                </c:pt>
              </c:numCache>
            </c:numRef>
          </c:val>
          <c:smooth val="0"/>
          <c:extLst xmlns:c16r2="http://schemas.microsoft.com/office/drawing/2015/06/chart">
            <c:ext xmlns:c16="http://schemas.microsoft.com/office/drawing/2014/chart" uri="{C3380CC4-5D6E-409C-BE32-E72D297353CC}">
              <c16:uniqueId val="{00000001-BB8E-448C-959E-D2DF4F7FCD45}"/>
            </c:ext>
          </c:extLst>
        </c:ser>
        <c:ser>
          <c:idx val="1"/>
          <c:order val="1"/>
          <c:tx>
            <c:v>Envisat</c:v>
          </c:tx>
          <c:spPr>
            <a:ln w="88900">
              <a:solidFill>
                <a:schemeClr val="accent3">
                  <a:lumMod val="50000"/>
                </a:schemeClr>
              </a:solidFill>
              <a:prstDash val="solid"/>
            </a:ln>
          </c:spPr>
          <c:marker>
            <c:symbol val="circle"/>
            <c:size val="12"/>
            <c:spPr>
              <a:solidFill>
                <a:schemeClr val="accent3">
                  <a:lumMod val="50000"/>
                </a:schemeClr>
              </a:solidFill>
              <a:ln>
                <a:noFill/>
              </a:ln>
            </c:spPr>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B8E-448C-959E-D2DF4F7FCD45}"/>
                </c:ext>
              </c:extLst>
            </c:dLbl>
            <c:dLbl>
              <c:idx val="7"/>
              <c:layout>
                <c:manualLayout>
                  <c:x val="0.00230912476722533"/>
                  <c:y val="-0.0043576371135426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B8E-448C-959E-D2DF4F7FCD45}"/>
                </c:ext>
              </c:extLst>
            </c:dLbl>
            <c:dLbl>
              <c:idx val="10"/>
              <c:layout>
                <c:manualLayout>
                  <c:x val="-0.034163909606196"/>
                  <c:y val="0.0351236441447809"/>
                </c:manualLayout>
              </c:layout>
              <c:dLblPos val="r"/>
              <c:showLegendKey val="0"/>
              <c:showVal val="1"/>
              <c:showCatName val="0"/>
              <c:showSerName val="0"/>
              <c:showPercent val="0"/>
              <c:showBubbleSize val="0"/>
            </c:dLbl>
            <c:spPr>
              <a:noFill/>
              <a:ln>
                <a:noFill/>
              </a:ln>
              <a:effectLst/>
            </c:spPr>
            <c:txPr>
              <a:bodyPr anchor="t" anchorCtr="0"/>
              <a:lstStyle/>
              <a:p>
                <a:pPr>
                  <a:defRPr b="1" i="1" baseline="0"/>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Stats_by_Year_New!$A$20:$K$20</c:f>
              <c:strCache>
                <c:ptCount val="11"/>
                <c:pt idx="0">
                  <c:v>2008</c:v>
                </c:pt>
                <c:pt idx="1">
                  <c:v>2009</c:v>
                </c:pt>
                <c:pt idx="2">
                  <c:v>2010</c:v>
                </c:pt>
                <c:pt idx="3">
                  <c:v>2011</c:v>
                </c:pt>
                <c:pt idx="4">
                  <c:v>2012</c:v>
                </c:pt>
                <c:pt idx="5">
                  <c:v>2013</c:v>
                </c:pt>
                <c:pt idx="6">
                  <c:v>2014</c:v>
                </c:pt>
                <c:pt idx="7">
                  <c:v>2015</c:v>
                </c:pt>
                <c:pt idx="8">
                  <c:v>2016</c:v>
                </c:pt>
                <c:pt idx="9">
                  <c:v>2017</c:v>
                </c:pt>
                <c:pt idx="10">
                  <c:v>2018-Sept</c:v>
                </c:pt>
              </c:strCache>
            </c:strRef>
          </c:cat>
          <c:val>
            <c:numRef>
              <c:f>(Stats_by_Year_New!$D$3,Stats_by_Year_New!$G$3,Stats_by_Year_New!$J$3,Stats_by_Year_New!$M$3,Stats_by_Year_New!$P$3,Stats_by_Year_New!$S$3,Stats_by_Year_New!$V$3,Stats_by_Year_New!$Y$3,Stats_by_Year_New!$AB$3,Stats_by_Year_New!$AE$3,Stats_by_Year_New!$AH$3)</c:f>
              <c:numCache>
                <c:formatCode>General</c:formatCode>
                <c:ptCount val="11"/>
                <c:pt idx="0">
                  <c:v>2245.0</c:v>
                </c:pt>
                <c:pt idx="1">
                  <c:v>2693.0</c:v>
                </c:pt>
                <c:pt idx="2">
                  <c:v>3178.0</c:v>
                </c:pt>
                <c:pt idx="3">
                  <c:v>3887.0</c:v>
                </c:pt>
                <c:pt idx="4">
                  <c:v>4637.0</c:v>
                </c:pt>
                <c:pt idx="5">
                  <c:v>5405.0</c:v>
                </c:pt>
                <c:pt idx="6">
                  <c:v>6181.0</c:v>
                </c:pt>
                <c:pt idx="7">
                  <c:v>6874.0</c:v>
                </c:pt>
                <c:pt idx="8">
                  <c:v>7762.0</c:v>
                </c:pt>
                <c:pt idx="9">
                  <c:v>9457.0</c:v>
                </c:pt>
                <c:pt idx="10">
                  <c:v>10857.0</c:v>
                </c:pt>
              </c:numCache>
            </c:numRef>
          </c:val>
          <c:smooth val="0"/>
          <c:extLst xmlns:c16r2="http://schemas.microsoft.com/office/drawing/2015/06/chart">
            <c:ext xmlns:c16="http://schemas.microsoft.com/office/drawing/2014/chart" uri="{C3380CC4-5D6E-409C-BE32-E72D297353CC}">
              <c16:uniqueId val="{00000004-BB8E-448C-959E-D2DF4F7FCD45}"/>
            </c:ext>
          </c:extLst>
        </c:ser>
        <c:ser>
          <c:idx val="8"/>
          <c:order val="2"/>
          <c:tx>
            <c:strRef>
              <c:f>Stats_by_Year_New!$A$12</c:f>
              <c:strCache>
                <c:ptCount val="1"/>
                <c:pt idx="0">
                  <c:v>TPM</c:v>
                </c:pt>
              </c:strCache>
            </c:strRef>
          </c:tx>
          <c:spPr>
            <a:ln w="76200" cmpd="sng">
              <a:solidFill>
                <a:schemeClr val="accent6">
                  <a:lumMod val="75000"/>
                </a:schemeClr>
              </a:solidFill>
              <a:prstDash val="solid"/>
            </a:ln>
          </c:spPr>
          <c:marker>
            <c:symbol val="square"/>
            <c:size val="12"/>
            <c:spPr>
              <a:solidFill>
                <a:schemeClr val="accent6">
                  <a:lumMod val="75000"/>
                </a:schemeClr>
              </a:solidFill>
            </c:spPr>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B8E-448C-959E-D2DF4F7FCD45}"/>
                </c:ext>
              </c:extLst>
            </c:dLbl>
            <c:spPr>
              <a:noFill/>
              <a:ln>
                <a:noFill/>
              </a:ln>
              <a:effectLst/>
            </c:sp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Stats_by_Year_New!$A$20:$K$20</c:f>
              <c:strCache>
                <c:ptCount val="11"/>
                <c:pt idx="0">
                  <c:v>2008</c:v>
                </c:pt>
                <c:pt idx="1">
                  <c:v>2009</c:v>
                </c:pt>
                <c:pt idx="2">
                  <c:v>2010</c:v>
                </c:pt>
                <c:pt idx="3">
                  <c:v>2011</c:v>
                </c:pt>
                <c:pt idx="4">
                  <c:v>2012</c:v>
                </c:pt>
                <c:pt idx="5">
                  <c:v>2013</c:v>
                </c:pt>
                <c:pt idx="6">
                  <c:v>2014</c:v>
                </c:pt>
                <c:pt idx="7">
                  <c:v>2015</c:v>
                </c:pt>
                <c:pt idx="8">
                  <c:v>2016</c:v>
                </c:pt>
                <c:pt idx="9">
                  <c:v>2017</c:v>
                </c:pt>
                <c:pt idx="10">
                  <c:v>2018-Sept</c:v>
                </c:pt>
              </c:strCache>
            </c:strRef>
          </c:cat>
          <c:val>
            <c:numRef>
              <c:f>(Stats_by_Year_New!$D$12,Stats_by_Year_New!$G$12,Stats_by_Year_New!$J$12,Stats_by_Year_New!$M$12,Stats_by_Year_New!$P$12,Stats_by_Year_New!$S$12,Stats_by_Year_New!$V$12,Stats_by_Year_New!$Y$12,Stats_by_Year_New!$AB$12,Stats_by_Year_New!$AE$12,Stats_by_Year_New!$AH$12)</c:f>
              <c:numCache>
                <c:formatCode>General</c:formatCode>
                <c:ptCount val="11"/>
                <c:pt idx="0">
                  <c:v>569.0</c:v>
                </c:pt>
                <c:pt idx="1">
                  <c:v>778.0</c:v>
                </c:pt>
                <c:pt idx="2">
                  <c:v>1007.0</c:v>
                </c:pt>
                <c:pt idx="3">
                  <c:v>1297.0</c:v>
                </c:pt>
                <c:pt idx="4">
                  <c:v>1685.0</c:v>
                </c:pt>
                <c:pt idx="5">
                  <c:v>2182.0</c:v>
                </c:pt>
                <c:pt idx="6">
                  <c:v>2651.0</c:v>
                </c:pt>
                <c:pt idx="7">
                  <c:v>3187.0</c:v>
                </c:pt>
                <c:pt idx="8">
                  <c:v>3659.0</c:v>
                </c:pt>
                <c:pt idx="9">
                  <c:v>4691.0</c:v>
                </c:pt>
                <c:pt idx="10">
                  <c:v>5744.0</c:v>
                </c:pt>
              </c:numCache>
            </c:numRef>
          </c:val>
          <c:smooth val="0"/>
          <c:extLst xmlns:c16r2="http://schemas.microsoft.com/office/drawing/2015/06/chart">
            <c:ext xmlns:c16="http://schemas.microsoft.com/office/drawing/2014/chart" uri="{C3380CC4-5D6E-409C-BE32-E72D297353CC}">
              <c16:uniqueId val="{00000006-BB8E-448C-959E-D2DF4F7FCD45}"/>
            </c:ext>
          </c:extLst>
        </c:ser>
        <c:dLbls>
          <c:showLegendKey val="0"/>
          <c:showVal val="0"/>
          <c:showCatName val="0"/>
          <c:showSerName val="0"/>
          <c:showPercent val="0"/>
          <c:showBubbleSize val="0"/>
        </c:dLbls>
        <c:marker val="1"/>
        <c:smooth val="0"/>
        <c:axId val="2109503576"/>
        <c:axId val="2109506808"/>
      </c:lineChart>
      <c:catAx>
        <c:axId val="2109503576"/>
        <c:scaling>
          <c:orientation val="minMax"/>
        </c:scaling>
        <c:delete val="0"/>
        <c:axPos val="b"/>
        <c:numFmt formatCode="General" sourceLinked="1"/>
        <c:majorTickMark val="out"/>
        <c:minorTickMark val="none"/>
        <c:tickLblPos val="nextTo"/>
        <c:txPr>
          <a:bodyPr/>
          <a:lstStyle/>
          <a:p>
            <a:pPr>
              <a:defRPr sz="1400" b="1" i="0" baseline="0">
                <a:solidFill>
                  <a:sysClr val="windowText" lastClr="000000"/>
                </a:solidFill>
              </a:defRPr>
            </a:pPr>
            <a:endParaRPr lang="en-US"/>
          </a:p>
        </c:txPr>
        <c:crossAx val="2109506808"/>
        <c:crossesAt val="10.0"/>
        <c:auto val="0"/>
        <c:lblAlgn val="ctr"/>
        <c:lblOffset val="100"/>
        <c:noMultiLvlLbl val="0"/>
      </c:catAx>
      <c:valAx>
        <c:axId val="2109506808"/>
        <c:scaling>
          <c:orientation val="minMax"/>
          <c:max val="11000.0"/>
          <c:min val="0.0"/>
        </c:scaling>
        <c:delete val="0"/>
        <c:axPos val="l"/>
        <c:majorGridlines>
          <c:spPr>
            <a:ln>
              <a:noFill/>
            </a:ln>
          </c:spPr>
        </c:majorGridlines>
        <c:numFmt formatCode="General" sourceLinked="1"/>
        <c:majorTickMark val="out"/>
        <c:minorTickMark val="none"/>
        <c:tickLblPos val="nextTo"/>
        <c:txPr>
          <a:bodyPr/>
          <a:lstStyle/>
          <a:p>
            <a:pPr>
              <a:defRPr sz="1200" b="1" i="0" baseline="0">
                <a:ln>
                  <a:noFill/>
                </a:ln>
                <a:solidFill>
                  <a:sysClr val="windowText" lastClr="000000"/>
                </a:solidFill>
              </a:defRPr>
            </a:pPr>
            <a:endParaRPr lang="en-US"/>
          </a:p>
        </c:txPr>
        <c:crossAx val="2109503576"/>
        <c:crosses val="autoZero"/>
        <c:crossBetween val="between"/>
        <c:majorUnit val="500.0"/>
      </c:valAx>
      <c:spPr>
        <a:noFill/>
      </c:spPr>
    </c:plotArea>
    <c:legend>
      <c:legendPos val="r"/>
      <c:layout>
        <c:manualLayout>
          <c:xMode val="edge"/>
          <c:yMode val="edge"/>
          <c:x val="0.154733003507305"/>
          <c:y val="0.237259824068564"/>
          <c:w val="0.0965407964390614"/>
          <c:h val="0.176329795330944"/>
        </c:manualLayout>
      </c:layout>
      <c:overlay val="0"/>
    </c:legend>
    <c:plotVisOnly val="1"/>
    <c:dispBlanksAs val="zero"/>
    <c:showDLblsOverMax val="0"/>
  </c:chart>
  <c:txPr>
    <a:bodyPr/>
    <a:lstStyle/>
    <a:p>
      <a:pPr>
        <a:defRPr baseline="0">
          <a:solidFill>
            <a:schemeClr val="accent3">
              <a:lumMod val="75000"/>
            </a:schemeClr>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17899"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8"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04/10/19</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8"/>
            <a:ext cx="5033721" cy="4435871"/>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1" y="9460935"/>
            <a:ext cx="2917899"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60935"/>
            <a:ext cx="2917898"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Aeolus on 22 Aug. 2017, we have </a:t>
            </a:r>
            <a:r>
              <a:rPr lang="en-GB" sz="1200" b="0" dirty="0" smtClean="0"/>
              <a:t>25 satellites in development</a:t>
            </a:r>
            <a:r>
              <a:rPr lang="en-GB" sz="1200" b="0" baseline="0" dirty="0" smtClean="0"/>
              <a:t> and </a:t>
            </a:r>
            <a:r>
              <a:rPr lang="en-GB" sz="1200" b="0" dirty="0" smtClean="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419774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82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23989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marR="0" lvl="0" indent="-180975" algn="l" defTabSz="914400" rtl="0" eaLnBrk="1" fontAlgn="auto" latinLnBrk="0" hangingPunct="1">
              <a:lnSpc>
                <a:spcPct val="100000"/>
              </a:lnSpc>
              <a:spcBef>
                <a:spcPts val="600"/>
              </a:spcBef>
              <a:spcAft>
                <a:spcPts val="0"/>
              </a:spcAft>
              <a:buClrTx/>
              <a:buSzTx/>
              <a:buFont typeface="Arial"/>
              <a:buChar char="•"/>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15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Kick-Off &amp; Progress</a:t>
            </a:r>
            <a:endParaRPr lang="en-GB" sz="12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endParaRP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Potential Sentinel expansion system study activities initiated</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End-to-end performance simulation campaigns </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Scientific studies in support of mission requirements definition</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Pre-developments of most critical technologies. </a:t>
            </a:r>
          </a:p>
          <a:p>
            <a:pPr>
              <a:spcAft>
                <a:spcPts val="600"/>
              </a:spcAft>
            </a:pPr>
            <a:endParaRPr lang="en-US" sz="1400" b="1" dirty="0" smtClean="0">
              <a:solidFill>
                <a:srgbClr val="FFFFFF"/>
              </a:solidFill>
              <a:effectLst>
                <a:outerShdw blurRad="38100" dist="38100" dir="2700000" algn="tl">
                  <a:srgbClr val="000000">
                    <a:alpha val="43137"/>
                  </a:srgbClr>
                </a:outerShdw>
              </a:effectLst>
            </a:endParaRPr>
          </a:p>
          <a:p>
            <a:pPr>
              <a:spcAft>
                <a:spcPts val="600"/>
              </a:spcAft>
            </a:pPr>
            <a:r>
              <a:rPr lang="en-US" sz="1400" b="1" dirty="0" smtClean="0">
                <a:solidFill>
                  <a:srgbClr val="FFFFFF"/>
                </a:solidFill>
                <a:effectLst>
                  <a:outerShdw blurRad="38100" dist="38100" dir="2700000" algn="tl">
                    <a:srgbClr val="000000">
                      <a:alpha val="43137"/>
                    </a:srgbClr>
                  </a:outerShdw>
                </a:effectLst>
              </a:rPr>
              <a:t>Copernicus Long Term Scenario </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20 new spacecraft</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6 new mission domains: </a:t>
            </a:r>
            <a:r>
              <a:rPr lang="en-GB" dirty="0" smtClean="0">
                <a:solidFill>
                  <a:srgbClr val="FFFFFF"/>
                </a:solidFill>
                <a:effectLst>
                  <a:outerShdw blurRad="38100" dist="38100" dir="2700000" algn="tl">
                    <a:srgbClr val="000000">
                      <a:alpha val="43137"/>
                    </a:srgbClr>
                  </a:outerShdw>
                </a:effectLst>
              </a:rPr>
              <a:t>CO</a:t>
            </a:r>
            <a:r>
              <a:rPr lang="en-GB" baseline="-25000" dirty="0" smtClean="0">
                <a:solidFill>
                  <a:srgbClr val="FFFFFF"/>
                </a:solidFill>
                <a:effectLst>
                  <a:outerShdw blurRad="38100" dist="38100" dir="2700000" algn="tl">
                    <a:srgbClr val="000000">
                      <a:alpha val="43137"/>
                    </a:srgbClr>
                  </a:outerShdw>
                </a:effectLst>
              </a:rPr>
              <a:t>2</a:t>
            </a:r>
            <a:r>
              <a:rPr lang="en-GB" dirty="0" smtClean="0">
                <a:solidFill>
                  <a:srgbClr val="FFFFFF"/>
                </a:solidFill>
                <a:effectLst>
                  <a:outerShdw blurRad="38100" dist="38100" dir="2700000" algn="tl">
                    <a:srgbClr val="000000">
                      <a:alpha val="43137"/>
                    </a:srgbClr>
                  </a:outerShdw>
                </a:effectLst>
              </a:rPr>
              <a:t> imaging spectrometry, thermal / </a:t>
            </a:r>
            <a:r>
              <a:rPr lang="en-GB" dirty="0" err="1" smtClean="0">
                <a:solidFill>
                  <a:srgbClr val="FFFFFF"/>
                </a:solidFill>
                <a:effectLst>
                  <a:outerShdw blurRad="38100" dist="38100" dir="2700000" algn="tl">
                    <a:srgbClr val="000000">
                      <a:alpha val="43137"/>
                    </a:srgbClr>
                  </a:outerShdw>
                </a:effectLst>
              </a:rPr>
              <a:t>hyperspectral</a:t>
            </a:r>
            <a:r>
              <a:rPr lang="en-GB" dirty="0" smtClean="0">
                <a:solidFill>
                  <a:srgbClr val="FFFFFF"/>
                </a:solidFill>
                <a:effectLst>
                  <a:outerShdw blurRad="38100" dist="38100" dir="2700000" algn="tl">
                    <a:srgbClr val="000000">
                      <a:alpha val="43137"/>
                    </a:srgbClr>
                  </a:outerShdw>
                </a:effectLst>
              </a:rPr>
              <a:t> / microwave imaging, etc.</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Integration of </a:t>
            </a:r>
            <a:r>
              <a:rPr lang="en-US" dirty="0" err="1" smtClean="0">
                <a:solidFill>
                  <a:srgbClr val="FFFFFF"/>
                </a:solidFill>
                <a:effectLst>
                  <a:outerShdw blurRad="38100" dist="38100" dir="2700000" algn="tl">
                    <a:srgbClr val="000000">
                      <a:alpha val="43137"/>
                    </a:srgbClr>
                  </a:outerShdw>
                </a:effectLst>
              </a:rPr>
              <a:t>NewSpace</a:t>
            </a:r>
            <a:r>
              <a:rPr lang="en-US" dirty="0" smtClean="0">
                <a:solidFill>
                  <a:srgbClr val="FFFFFF"/>
                </a:solidFill>
                <a:effectLst>
                  <a:outerShdw blurRad="38100" dist="38100" dir="2700000" algn="tl">
                    <a:srgbClr val="000000">
                      <a:alpha val="43137"/>
                    </a:srgbClr>
                  </a:outerShdw>
                </a:effectLst>
              </a:rPr>
              <a:t> and national mission data</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Sophisticated, operational data access </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0409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62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dirty="0" smtClean="0">
                <a:latin typeface="Calibri" panose="020F0502020204030204" pitchFamily="34" charset="0"/>
              </a:rPr>
              <a:t>Remarkable</a:t>
            </a:r>
            <a:r>
              <a:rPr lang="en-US" altLang="en-US" sz="1200" baseline="0" dirty="0" smtClean="0">
                <a:latin typeface="Calibri" panose="020F0502020204030204" pitchFamily="34" charset="0"/>
              </a:rPr>
              <a:t> how old missions such as </a:t>
            </a:r>
            <a:r>
              <a:rPr lang="en-US" altLang="en-US" sz="1200" baseline="0" dirty="0" err="1" smtClean="0">
                <a:latin typeface="Calibri" panose="020F0502020204030204" pitchFamily="34" charset="0"/>
              </a:rPr>
              <a:t>Envisat</a:t>
            </a:r>
            <a:r>
              <a:rPr lang="en-US" altLang="en-US" sz="1200" baseline="0" dirty="0" smtClean="0">
                <a:latin typeface="Calibri" panose="020F0502020204030204" pitchFamily="34" charset="0"/>
              </a:rPr>
              <a:t> (and even ERS) remain relevant until today for scientific research.</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dirty="0" smtClean="0">
                <a:latin typeface="Calibri" panose="020F0502020204030204" pitchFamily="34" charset="0"/>
              </a:rPr>
              <a:t>This demonstrates that EO missions have a very long scientific return on their investment, and continue to impact science long after the mission is ended.</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dirty="0" smtClean="0">
                <a:latin typeface="Calibri" panose="020F0502020204030204" pitchFamily="34" charset="0"/>
              </a:rPr>
              <a:t>With</a:t>
            </a:r>
            <a:r>
              <a:rPr lang="en-US" altLang="en-US" sz="1200" baseline="0" dirty="0" smtClean="0">
                <a:latin typeface="Calibri" panose="020F0502020204030204" pitchFamily="34" charset="0"/>
              </a:rPr>
              <a:t> the introduction of operational services with Copernicus, we also see a sharp increase in the science based upon Sentinel data.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aseline="0" dirty="0" smtClean="0">
                <a:latin typeface="Calibri" panose="020F0502020204030204" pitchFamily="34" charset="0"/>
              </a:rPr>
              <a:t>This trend will continue, especially with the deployment of the other Sentinels in development, as well as the Sentinel Expansion.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aseline="0" dirty="0" smtClean="0">
                <a:latin typeface="Calibri" panose="020F0502020204030204" pitchFamily="34" charset="0"/>
              </a:rPr>
              <a:t>Increasingly relevant are also the synergies between science missions and operational monitoring (Variety of data is one element of Big Data).</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aseline="0" dirty="0" smtClean="0">
                <a:latin typeface="Calibri" panose="020F0502020204030204" pitchFamily="34" charset="0"/>
              </a:rPr>
              <a:t>Source: </a:t>
            </a:r>
            <a:r>
              <a:rPr lang="en-GB" sz="1200" dirty="0" smtClean="0">
                <a:solidFill>
                  <a:srgbClr val="0070C0"/>
                </a:solidFill>
                <a:latin typeface="Arial" panose="020B0604020202020204" pitchFamily="34" charset="0"/>
                <a:cs typeface="Arial" panose="020B0604020202020204" pitchFamily="34" charset="0"/>
              </a:rPr>
              <a:t>SCOPUS database, query on Title, Abstracts and Keywords, excluding conference papers</a:t>
            </a:r>
            <a:endParaRPr lang="en-US" altLang="en-US" sz="1200" dirty="0" smtClean="0">
              <a:latin typeface="Calibri" panose="020F0502020204030204" pitchFamily="34" charset="0"/>
            </a:endParaRPr>
          </a:p>
          <a:p>
            <a:endParaRPr lang="en-US" alt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19</a:t>
            </a:fld>
            <a:endParaRPr lang="en-US" altLang="en-US" sz="11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spcBef>
                <a:spcPct val="20000"/>
              </a:spcBef>
              <a:buClr>
                <a:schemeClr val="accent1"/>
              </a:buClr>
              <a:buFont typeface="NotesEsa" charset="0"/>
              <a:buNone/>
            </a:pPr>
            <a:r>
              <a:rPr lang="en-GB" sz="1200" b="1" i="1" dirty="0" smtClean="0"/>
              <a:t>These data must be preserved, kept discoverable and accessible to all users with latest tools and technologies, and continuously improved to ensure fitness for purpose and continuity with present and future missions.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85048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latin typeface="Calibri" panose="020F0502020204030204" pitchFamily="34" charset="0"/>
              </a:rPr>
              <a:t>The Earth science missions “Earth Explorers”</a:t>
            </a:r>
            <a:r>
              <a:rPr lang="en-US" altLang="en-US" sz="1200" baseline="0" dirty="0" smtClean="0">
                <a:latin typeface="Calibri" panose="020F0502020204030204" pitchFamily="34" charset="0"/>
              </a:rPr>
              <a:t> allow us to understand the Earth System and its diverse aspects in more and more detail.</a:t>
            </a:r>
            <a:endParaRPr lang="en-US" altLang="en-US" sz="1200" dirty="0" smtClean="0">
              <a:latin typeface="Calibri" panose="020F0502020204030204" pitchFamily="34" charset="0"/>
            </a:endParaRPr>
          </a:p>
          <a:p>
            <a:endParaRPr lang="en-US" alt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4</a:t>
            </a:fld>
            <a:endParaRPr lang="en-US" altLang="en-US" sz="1100">
              <a:solidFill>
                <a:srgbClr val="000000"/>
              </a:solidFill>
              <a:latin typeface="Verdana" pitchFamily="34" charset="0"/>
            </a:endParaRPr>
          </a:p>
        </p:txBody>
      </p:sp>
    </p:spTree>
    <p:extLst>
      <p:ext uri="{BB962C8B-B14F-4D97-AF65-F5344CB8AC3E}">
        <p14:creationId xmlns:p14="http://schemas.microsoft.com/office/powerpoint/2010/main" val="408300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smtClean="0">
                <a:solidFill>
                  <a:schemeClr val="tx1">
                    <a:lumMod val="85000"/>
                    <a:lumOff val="15000"/>
                  </a:schemeClr>
                </a:solidFill>
              </a:rPr>
              <a:t>Copernicus Main</a:t>
            </a:r>
            <a:r>
              <a:rPr lang="en-GB" b="1" baseline="0" dirty="0" smtClean="0">
                <a:solidFill>
                  <a:schemeClr val="tx1">
                    <a:lumMod val="85000"/>
                    <a:lumOff val="15000"/>
                  </a:schemeClr>
                </a:solidFill>
              </a:rPr>
              <a:t> Points:</a:t>
            </a:r>
            <a:endParaRPr lang="en-GB" b="1" dirty="0" smtClean="0">
              <a:solidFill>
                <a:schemeClr val="tx1">
                  <a:lumMod val="85000"/>
                  <a:lumOff val="15000"/>
                </a:schemeClr>
              </a:solidFill>
            </a:endParaRPr>
          </a:p>
          <a:p>
            <a:pPr marL="266700" indent="-266700">
              <a:buFont typeface="Arial" panose="020B0604020202020204" pitchFamily="34" charset="0"/>
              <a:buChar char="•"/>
            </a:pPr>
            <a:r>
              <a:rPr lang="en-GB" dirty="0" smtClean="0">
                <a:solidFill>
                  <a:schemeClr val="tx1">
                    <a:lumMod val="85000"/>
                    <a:lumOff val="15000"/>
                  </a:schemeClr>
                </a:solidFill>
              </a:rPr>
              <a:t>Copernicus</a:t>
            </a:r>
            <a:r>
              <a:rPr lang="en-GB" baseline="0" dirty="0" smtClean="0">
                <a:solidFill>
                  <a:schemeClr val="tx1">
                    <a:lumMod val="85000"/>
                    <a:lumOff val="15000"/>
                  </a:schemeClr>
                </a:solidFill>
              </a:rPr>
              <a:t> is a </a:t>
            </a:r>
            <a:r>
              <a:rPr lang="en-GB" dirty="0" smtClean="0">
                <a:solidFill>
                  <a:schemeClr val="tx1">
                    <a:lumMod val="85000"/>
                    <a:lumOff val="15000"/>
                  </a:schemeClr>
                </a:solidFill>
              </a:rPr>
              <a:t>System for Global Monitoring of the Environment &amp; Security (formerly known as GMES)</a:t>
            </a:r>
            <a:endParaRPr lang="en-GB" sz="1100" dirty="0" smtClean="0">
              <a:solidFill>
                <a:schemeClr val="tx1">
                  <a:lumMod val="85000"/>
                  <a:lumOff val="15000"/>
                </a:schemeClr>
              </a:solidFill>
            </a:endParaRPr>
          </a:p>
          <a:p>
            <a:pPr marL="266700" indent="-266700">
              <a:buFont typeface="Arial" panose="020B0604020202020204" pitchFamily="34" charset="0"/>
              <a:buChar char="•"/>
            </a:pPr>
            <a:r>
              <a:rPr lang="en-GB" dirty="0" smtClean="0">
                <a:solidFill>
                  <a:schemeClr val="tx1">
                    <a:lumMod val="85000"/>
                    <a:lumOff val="15000"/>
                  </a:schemeClr>
                </a:solidFill>
              </a:rPr>
              <a:t>Integrated “system of systems”, space &amp; in-situ</a:t>
            </a:r>
            <a:endParaRPr lang="en-GB" sz="1100" dirty="0" smtClean="0">
              <a:solidFill>
                <a:schemeClr val="tx1">
                  <a:lumMod val="85000"/>
                  <a:lumOff val="15000"/>
                </a:schemeClr>
              </a:solidFill>
            </a:endParaRPr>
          </a:p>
          <a:p>
            <a:pPr marL="266700" indent="-266700">
              <a:buFont typeface="Arial" panose="020B0604020202020204" pitchFamily="34" charset="0"/>
              <a:buChar char="•"/>
            </a:pPr>
            <a:r>
              <a:rPr lang="en-GB" dirty="0" smtClean="0">
                <a:solidFill>
                  <a:schemeClr val="tx1">
                    <a:lumMod val="85000"/>
                    <a:lumOff val="15000"/>
                  </a:schemeClr>
                </a:solidFill>
              </a:rPr>
              <a:t>Led &amp; mainly financed by the European Union</a:t>
            </a:r>
            <a:endParaRPr lang="en-GB" sz="1100" dirty="0" smtClean="0">
              <a:solidFill>
                <a:schemeClr val="tx1">
                  <a:lumMod val="85000"/>
                  <a:lumOff val="15000"/>
                </a:schemeClr>
              </a:solidFill>
            </a:endParaRPr>
          </a:p>
          <a:p>
            <a:pPr marL="266700" indent="-266700">
              <a:buFont typeface="Arial" panose="020B0604020202020204" pitchFamily="34" charset="0"/>
              <a:buChar char="•"/>
            </a:pPr>
            <a:r>
              <a:rPr lang="en-GB" dirty="0" smtClean="0">
                <a:solidFill>
                  <a:schemeClr val="tx1">
                    <a:lumMod val="85000"/>
                    <a:lumOff val="15000"/>
                  </a:schemeClr>
                </a:solidFill>
              </a:rPr>
              <a:t>Dawn of an operational phase in EO</a:t>
            </a:r>
            <a:endParaRPr lang="en-GB" sz="1100" dirty="0" smtClean="0">
              <a:solidFill>
                <a:schemeClr val="tx1">
                  <a:lumMod val="85000"/>
                  <a:lumOff val="15000"/>
                </a:schemeClr>
              </a:solidFill>
            </a:endParaRPr>
          </a:p>
          <a:p>
            <a:pPr marL="266700" indent="-266700">
              <a:buFont typeface="Arial" panose="020B0604020202020204" pitchFamily="34" charset="0"/>
              <a:buChar char="•"/>
            </a:pPr>
            <a:r>
              <a:rPr lang="en-GB" dirty="0" smtClean="0">
                <a:solidFill>
                  <a:schemeClr val="tx1">
                    <a:lumMod val="85000"/>
                    <a:lumOff val="15000"/>
                  </a:schemeClr>
                </a:solidFill>
              </a:rPr>
              <a:t>Six Services + Full and Open Data Policy</a:t>
            </a:r>
          </a:p>
          <a:p>
            <a:pPr marL="266700" indent="-266700">
              <a:buFont typeface="Arial" panose="020B0604020202020204" pitchFamily="34" charset="0"/>
              <a:buChar char="•"/>
            </a:pPr>
            <a:r>
              <a:rPr lang="en-GB" dirty="0" smtClean="0">
                <a:solidFill>
                  <a:schemeClr val="tx1">
                    <a:lumMod val="85000"/>
                    <a:lumOff val="15000"/>
                  </a:schemeClr>
                </a:solidFill>
              </a:rPr>
              <a:t>ESA is the coordinator of the Copernicus</a:t>
            </a:r>
            <a:r>
              <a:rPr lang="en-GB" baseline="0" dirty="0" smtClean="0">
                <a:solidFill>
                  <a:schemeClr val="tx1">
                    <a:lumMod val="85000"/>
                    <a:lumOff val="15000"/>
                  </a:schemeClr>
                </a:solidFill>
              </a:rPr>
              <a:t> Space Component (6 Sentinels and the related Ground Segment)</a:t>
            </a:r>
          </a:p>
          <a:p>
            <a:pPr marL="266700" indent="-266700">
              <a:buFont typeface="Arial" panose="020B0604020202020204" pitchFamily="34" charset="0"/>
              <a:buChar char="•"/>
            </a:pPr>
            <a:r>
              <a:rPr lang="en-US" altLang="en-US" dirty="0" smtClean="0"/>
              <a:t>ESA is the development and procurement agency for the dedicated space infrastructure.</a:t>
            </a:r>
          </a:p>
          <a:p>
            <a:pPr marL="266700" indent="-266700">
              <a:buFont typeface="Arial" panose="020B0604020202020204" pitchFamily="34" charset="0"/>
              <a:buChar char="•"/>
            </a:pPr>
            <a:r>
              <a:rPr lang="en-US" altLang="en-US" dirty="0" smtClean="0"/>
              <a:t>ESA is responsible for the definition of the overall Copernicus Space Component architecture and its</a:t>
            </a:r>
            <a:r>
              <a:rPr lang="en-US" altLang="en-US" baseline="0" dirty="0" smtClean="0"/>
              <a:t> future evolution</a:t>
            </a:r>
            <a:endParaRPr lang="en-GB"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9624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This infographic captures the key elements of the Copernicus EO</a:t>
            </a:r>
            <a:r>
              <a:rPr lang="en-US" baseline="0" dirty="0" smtClean="0"/>
              <a:t> system </a:t>
            </a:r>
            <a:r>
              <a:rPr lang="en-US" baseline="0" dirty="0" smtClean="0">
                <a:sym typeface="Wingdings" panose="05000000000000000000" pitchFamily="2" charset="2"/>
              </a:rPr>
              <a:t> explain a few</a:t>
            </a:r>
            <a:r>
              <a:rPr lang="en-US" baseline="0" dirty="0" smtClean="0"/>
              <a:t>.</a:t>
            </a:r>
            <a:endParaRPr lang="en-US"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 </a:t>
            </a:r>
            <a:r>
              <a:rPr lang="en-US" dirty="0"/>
              <a:t>is the Reference Backbone for an integrated EO observing </a:t>
            </a:r>
            <a:r>
              <a:rPr lang="en-US" dirty="0" smtClean="0"/>
              <a:t>system and,</a:t>
            </a:r>
            <a:r>
              <a:rPr lang="en-US" baseline="0" dirty="0" smtClean="0"/>
              <a:t> it is an excellent example of European global leadership in space</a:t>
            </a:r>
            <a:r>
              <a:rPr lang="en-US" dirty="0" smtClean="0"/>
              <a:t>.</a:t>
            </a:r>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a:t>
            </a:r>
            <a:r>
              <a:rPr lang="en-US" baseline="0" dirty="0" smtClean="0"/>
              <a:t> enables us to provide </a:t>
            </a:r>
            <a:r>
              <a:rPr lang="en-US" dirty="0" smtClean="0"/>
              <a:t>a </a:t>
            </a:r>
            <a:r>
              <a:rPr lang="en-US" dirty="0"/>
              <a:t>routine</a:t>
            </a:r>
            <a:r>
              <a:rPr lang="en-US" baseline="0" dirty="0"/>
              <a:t> health check of </a:t>
            </a:r>
            <a:r>
              <a:rPr lang="en-US" baseline="0" dirty="0" smtClean="0"/>
              <a:t>our </a:t>
            </a:r>
            <a:r>
              <a:rPr lang="en-US" baseline="0" dirty="0"/>
              <a:t>planet.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2568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7</a:t>
            </a:fld>
            <a:endParaRPr lang="en-US" altLang="en-US" sz="1100">
              <a:solidFill>
                <a:srgbClr val="000000"/>
              </a:solidFill>
              <a:latin typeface="Verdana" pitchFamily="34" charset="0"/>
            </a:endParaRPr>
          </a:p>
        </p:txBody>
      </p:sp>
    </p:spTree>
    <p:extLst>
      <p:ext uri="{BB962C8B-B14F-4D97-AF65-F5344CB8AC3E}">
        <p14:creationId xmlns:p14="http://schemas.microsoft.com/office/powerpoint/2010/main" val="267432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20000"/>
              </a:spcBef>
              <a:buFont typeface="Wingdings" pitchFamily="2" charset="2"/>
              <a:buNone/>
            </a:pPr>
            <a:r>
              <a:rPr lang="de-DE" altLang="en-US" b="0" dirty="0" smtClean="0">
                <a:cs typeface="Times New Roman" pitchFamily="18" charset="0"/>
              </a:rPr>
              <a:t>Green = </a:t>
            </a:r>
            <a:r>
              <a:rPr lang="de-DE" altLang="en-US" b="0" dirty="0" err="1" smtClean="0">
                <a:cs typeface="Times New Roman" pitchFamily="18" charset="0"/>
              </a:rPr>
              <a:t>launched</a:t>
            </a:r>
            <a:endParaRPr lang="de-DE" altLang="en-US" b="0" dirty="0" smtClean="0">
              <a:cs typeface="Times New Roman" pitchFamily="18" charset="0"/>
            </a:endParaRPr>
          </a:p>
          <a:p>
            <a:pPr marL="0" indent="0">
              <a:spcBef>
                <a:spcPct val="20000"/>
              </a:spcBef>
              <a:buFont typeface="Wingdings" pitchFamily="2" charset="2"/>
              <a:buNone/>
            </a:pPr>
            <a:r>
              <a:rPr lang="de-DE" altLang="en-US" b="0" dirty="0" smtClean="0">
                <a:cs typeface="Times New Roman" pitchFamily="18" charset="0"/>
              </a:rPr>
              <a:t>Blue</a:t>
            </a:r>
            <a:r>
              <a:rPr lang="de-DE" altLang="en-US" b="0" baseline="0" dirty="0" smtClean="0">
                <a:cs typeface="Times New Roman" pitchFamily="18" charset="0"/>
              </a:rPr>
              <a:t> = </a:t>
            </a:r>
            <a:r>
              <a:rPr lang="de-DE" altLang="en-US" b="0" baseline="0" dirty="0" err="1" smtClean="0">
                <a:cs typeface="Times New Roman" pitchFamily="18" charset="0"/>
              </a:rPr>
              <a:t>under</a:t>
            </a:r>
            <a:r>
              <a:rPr lang="de-DE" altLang="en-US" b="0" baseline="0" dirty="0" smtClean="0">
                <a:cs typeface="Times New Roman" pitchFamily="18" charset="0"/>
              </a:rPr>
              <a:t> </a:t>
            </a:r>
            <a:r>
              <a:rPr lang="de-DE" altLang="en-US" b="0" baseline="0" dirty="0" err="1" smtClean="0">
                <a:cs typeface="Times New Roman" pitchFamily="18" charset="0"/>
              </a:rPr>
              <a:t>development</a:t>
            </a:r>
            <a:r>
              <a:rPr lang="de-DE" altLang="en-US" b="0" baseline="0" dirty="0" smtClean="0">
                <a:cs typeface="Times New Roman" pitchFamily="18" charset="0"/>
              </a:rPr>
              <a:t> / </a:t>
            </a:r>
            <a:r>
              <a:rPr lang="de-DE" altLang="en-US" b="0" baseline="0" dirty="0" err="1" smtClean="0">
                <a:cs typeface="Times New Roman" pitchFamily="18" charset="0"/>
              </a:rPr>
              <a:t>to</a:t>
            </a:r>
            <a:r>
              <a:rPr lang="de-DE" altLang="en-US" b="0" baseline="0" dirty="0" smtClean="0">
                <a:cs typeface="Times New Roman" pitchFamily="18" charset="0"/>
              </a:rPr>
              <a:t> </a:t>
            </a:r>
            <a:r>
              <a:rPr lang="de-DE" altLang="en-US" b="0" baseline="0" dirty="0" err="1" smtClean="0">
                <a:cs typeface="Times New Roman" pitchFamily="18" charset="0"/>
              </a:rPr>
              <a:t>be</a:t>
            </a:r>
            <a:r>
              <a:rPr lang="de-DE" altLang="en-US" b="0" baseline="0" dirty="0" smtClean="0">
                <a:cs typeface="Times New Roman" pitchFamily="18" charset="0"/>
              </a:rPr>
              <a:t> </a:t>
            </a:r>
            <a:r>
              <a:rPr lang="de-DE" altLang="en-US" b="0" baseline="0" dirty="0" err="1" smtClean="0">
                <a:cs typeface="Times New Roman" pitchFamily="18" charset="0"/>
              </a:rPr>
              <a:t>developed</a:t>
            </a:r>
            <a:endParaRPr lang="de-DE" altLang="en-US" b="0" dirty="0" smtClean="0">
              <a:cs typeface="Times New Roman"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333A6DFB-C0BF-4D3E-AAB2-1A118FFC2FCD}" type="slidenum">
              <a:rPr kumimoji="0" lang="en-US" altLang="en-US" sz="11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altLang="en-US" sz="11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33709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76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6050" y="739775"/>
            <a:ext cx="6565900" cy="3694113"/>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20000"/>
              </a:spcBef>
              <a:buFont typeface="Wingdings" pitchFamily="2" charset="2"/>
              <a:buNone/>
            </a:pPr>
            <a:endParaRPr lang="de-DE" altLang="en-US" b="0" dirty="0" smtClean="0">
              <a:cs typeface="Times New Roman"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10</a:t>
            </a:fld>
            <a:endParaRPr lang="en-US" altLang="en-US" sz="1100" smtClean="0">
              <a:solidFill>
                <a:prstClr val="black"/>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9.png"/><Relationship Id="rId29" Type="http://schemas.openxmlformats.org/officeDocument/2006/relationships/image" Target="../media/image26.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3"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91"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4"/>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9"/>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35" name="Group 34"/>
          <p:cNvGrpSpPr/>
          <p:nvPr userDrawn="1"/>
        </p:nvGrpSpPr>
        <p:grpSpPr>
          <a:xfrm>
            <a:off x="119194" y="4916132"/>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6" y="4915370"/>
            <a:ext cx="163385" cy="108000"/>
          </a:xfrm>
          <a:prstGeom prst="rect">
            <a:avLst/>
          </a:prstGeom>
        </p:spPr>
      </p:pic>
    </p:spTree>
  </p:cSld>
  <p:clrMapOvr>
    <a:masterClrMapping/>
  </p:clrMapOvr>
  <p:timing>
    <p:tnLst>
      <p:par>
        <p:cTn xmlns:p14="http://schemas.microsoft.com/office/powerpoint/2010/mai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62494FDF-D7CA-B64D-A12B-36973EA671C9}" type="datetimeFigureOut">
              <a:rPr lang="en-GB"/>
              <a:pPr>
                <a:defRPr/>
              </a:pPr>
              <a:t>04/10/19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262C467-3639-2A4C-8430-2466CAB18018}" type="slidenum">
              <a:rPr lang="en-GB"/>
              <a:pPr>
                <a:defRPr/>
              </a:pPr>
              <a:t>‹#›</a:t>
            </a:fld>
            <a:endParaRPr lang="en-GB"/>
          </a:p>
        </p:txBody>
      </p:sp>
    </p:spTree>
    <p:extLst>
      <p:ext uri="{BB962C8B-B14F-4D97-AF65-F5344CB8AC3E}">
        <p14:creationId xmlns:p14="http://schemas.microsoft.com/office/powerpoint/2010/main" val="587645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B18187A-137C-1A4A-8FFB-01308924C940}" type="datetimeFigureOut">
              <a:rPr lang="en-GB"/>
              <a:pPr>
                <a:defRPr/>
              </a:pPr>
              <a:t>04/10/19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EE52684-1769-5247-9243-57EA091673F9}" type="slidenum">
              <a:rPr lang="en-GB"/>
              <a:pPr>
                <a:defRPr/>
              </a:pPr>
              <a:t>‹#›</a:t>
            </a:fld>
            <a:endParaRPr lang="en-GB"/>
          </a:p>
        </p:txBody>
      </p:sp>
    </p:spTree>
    <p:extLst>
      <p:ext uri="{BB962C8B-B14F-4D97-AF65-F5344CB8AC3E}">
        <p14:creationId xmlns:p14="http://schemas.microsoft.com/office/powerpoint/2010/main" val="395432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A2BC74-EE4E-5540-A770-354B6B8EAE14}" type="datetimeFigureOut">
              <a:rPr lang="en-GB"/>
              <a:pPr>
                <a:defRPr/>
              </a:pPr>
              <a:t>04/10/19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F41095E-432F-E248-BAFF-BA82F1C6A253}" type="slidenum">
              <a:rPr lang="en-GB"/>
              <a:pPr>
                <a:defRPr/>
              </a:pPr>
              <a:t>‹#›</a:t>
            </a:fld>
            <a:endParaRPr lang="en-GB"/>
          </a:p>
        </p:txBody>
      </p:sp>
    </p:spTree>
    <p:extLst>
      <p:ext uri="{BB962C8B-B14F-4D97-AF65-F5344CB8AC3E}">
        <p14:creationId xmlns:p14="http://schemas.microsoft.com/office/powerpoint/2010/main" val="281059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809561-2F3B-654E-8719-968413A613A2}" type="datetimeFigureOut">
              <a:rPr lang="en-GB"/>
              <a:pPr>
                <a:defRPr/>
              </a:pPr>
              <a:t>04/10/19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D65C561-E6E8-5C45-8ADA-3834D0F73697}" type="slidenum">
              <a:rPr lang="en-GB"/>
              <a:pPr>
                <a:defRPr/>
              </a:pPr>
              <a:t>‹#›</a:t>
            </a:fld>
            <a:endParaRPr lang="en-GB"/>
          </a:p>
        </p:txBody>
      </p:sp>
    </p:spTree>
    <p:extLst>
      <p:ext uri="{BB962C8B-B14F-4D97-AF65-F5344CB8AC3E}">
        <p14:creationId xmlns:p14="http://schemas.microsoft.com/office/powerpoint/2010/main" val="23939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F023B3-E320-1D48-86E1-68D37E9B3E31}" type="datetimeFigureOut">
              <a:rPr lang="en-GB"/>
              <a:pPr>
                <a:defRPr/>
              </a:pPr>
              <a:t>04/10/19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C242027-914C-6A45-89A0-94E52D8EC27B}" type="slidenum">
              <a:rPr lang="en-GB"/>
              <a:pPr>
                <a:defRPr/>
              </a:pPr>
              <a:t>‹#›</a:t>
            </a:fld>
            <a:endParaRPr lang="en-GB"/>
          </a:p>
        </p:txBody>
      </p:sp>
    </p:spTree>
    <p:extLst>
      <p:ext uri="{BB962C8B-B14F-4D97-AF65-F5344CB8AC3E}">
        <p14:creationId xmlns:p14="http://schemas.microsoft.com/office/powerpoint/2010/main" val="400237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C815D50-CFD1-4C4A-8C9F-89C496AA9DAF}" type="datetimeFigureOut">
              <a:rPr lang="en-GB"/>
              <a:pPr>
                <a:defRPr/>
              </a:pPr>
              <a:t>04/10/19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690287D-6E2B-E943-BCAC-96D4D4C5EC7C}" type="slidenum">
              <a:rPr lang="en-GB"/>
              <a:pPr>
                <a:defRPr/>
              </a:pPr>
              <a:t>‹#›</a:t>
            </a:fld>
            <a:endParaRPr lang="en-GB"/>
          </a:p>
        </p:txBody>
      </p:sp>
    </p:spTree>
    <p:extLst>
      <p:ext uri="{BB962C8B-B14F-4D97-AF65-F5344CB8AC3E}">
        <p14:creationId xmlns:p14="http://schemas.microsoft.com/office/powerpoint/2010/main" val="2968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pPr>
              <a:defRPr/>
            </a:pPr>
            <a:fld id="{99913760-703F-E245-9E0E-0BE7A7956CF5}" type="slidenum">
              <a:rPr lang="en-GB"/>
              <a:pPr>
                <a:defRPr/>
              </a:pPr>
              <a:t>‹#›</a:t>
            </a:fld>
            <a:endParaRPr lang="en-GB"/>
          </a:p>
        </p:txBody>
      </p:sp>
    </p:spTree>
    <p:extLst>
      <p:ext uri="{BB962C8B-B14F-4D97-AF65-F5344CB8AC3E}">
        <p14:creationId xmlns:p14="http://schemas.microsoft.com/office/powerpoint/2010/main" val="128550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35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41059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5329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3215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494864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200150"/>
            <a:ext cx="8153400" cy="35433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497205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18, 17-18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228600"/>
            <a:ext cx="4953000" cy="40005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pic>
        <p:nvPicPr>
          <p:cNvPr id="12" name="Picture 3">
            <a:extLst>
              <a:ext uri="{FF2B5EF4-FFF2-40B4-BE49-F238E27FC236}">
                <a16:creationId xmlns="" xmlns:a16="http://schemas.microsoft.com/office/drawing/2014/main" id="{ABB3343E-B386-4CB3-A218-1F866C89DB4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43801" y="4893994"/>
            <a:ext cx="798969" cy="2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54150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342803356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D93F6E2-AC3B-E545-A170-280C0D4A14DD}" type="slidenum">
              <a:rPr lang="en-GB"/>
              <a:pPr>
                <a:defRPr/>
              </a:pPr>
              <a:t>‹#›</a:t>
            </a:fld>
            <a:endParaRPr lang="en-GB"/>
          </a:p>
        </p:txBody>
      </p:sp>
    </p:spTree>
    <p:extLst>
      <p:ext uri="{BB962C8B-B14F-4D97-AF65-F5344CB8AC3E}">
        <p14:creationId xmlns:p14="http://schemas.microsoft.com/office/powerpoint/2010/main" val="360447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465516"/>
            <a:ext cx="8229600" cy="857250"/>
          </a:xfrm>
        </p:spPr>
        <p:txBody>
          <a:bodyPr/>
          <a:lstStyle>
            <a:lvl1pPr>
              <a:defRPr sz="40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3831CACA-8A9D-654D-9B55-965FFE44223B}" type="datetimeFigureOut">
              <a:rPr lang="en-GB"/>
              <a:pPr>
                <a:defRPr/>
              </a:pPr>
              <a:t>04/10/19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1425455-ABBA-9540-9890-166093FA4183}" type="slidenum">
              <a:rPr lang="en-GB"/>
              <a:pPr>
                <a:defRPr/>
              </a:pPr>
              <a:t>‹#›</a:t>
            </a:fld>
            <a:endParaRPr lang="en-GB"/>
          </a:p>
        </p:txBody>
      </p:sp>
    </p:spTree>
    <p:extLst>
      <p:ext uri="{BB962C8B-B14F-4D97-AF65-F5344CB8AC3E}">
        <p14:creationId xmlns:p14="http://schemas.microsoft.com/office/powerpoint/2010/main" val="208968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FA87C8-E41E-124A-AA83-F1EA1C2CBC75}" type="datetimeFigureOut">
              <a:rPr lang="en-GB"/>
              <a:pPr>
                <a:defRPr/>
              </a:pPr>
              <a:t>04/10/19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CA9B89-EFE0-EE46-94F5-7172BF3043FE}" type="slidenum">
              <a:rPr lang="en-GB"/>
              <a:pPr>
                <a:defRPr/>
              </a:pPr>
              <a:t>‹#›</a:t>
            </a:fld>
            <a:endParaRPr lang="en-GB"/>
          </a:p>
        </p:txBody>
      </p:sp>
    </p:spTree>
    <p:extLst>
      <p:ext uri="{BB962C8B-B14F-4D97-AF65-F5344CB8AC3E}">
        <p14:creationId xmlns:p14="http://schemas.microsoft.com/office/powerpoint/2010/main" val="223381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F39F6A4-F677-C14C-9A2D-9424614BC580}" type="datetimeFigureOut">
              <a:rPr lang="en-GB"/>
              <a:pPr>
                <a:defRPr/>
              </a:pPr>
              <a:t>04/10/19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09F6F5B-E809-034B-8833-CCE13D0BA561}" type="slidenum">
              <a:rPr lang="en-GB"/>
              <a:pPr>
                <a:defRPr/>
              </a:pPr>
              <a:t>‹#›</a:t>
            </a:fld>
            <a:endParaRPr lang="en-GB"/>
          </a:p>
        </p:txBody>
      </p:sp>
    </p:spTree>
    <p:extLst>
      <p:ext uri="{BB962C8B-B14F-4D97-AF65-F5344CB8AC3E}">
        <p14:creationId xmlns:p14="http://schemas.microsoft.com/office/powerpoint/2010/main" val="103255409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png"/><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10" Type="http://schemas.openxmlformats.org/officeDocument/2006/relationships/image" Target="../media/image4.png"/><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slideLayout" Target="../slideLayouts/slideLayout21.xml"/><Relationship Id="rId17"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6"/>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50"/>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rotWithShape="1">
          <a:blip r:embed="rId8"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8"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1" name="Picture 40" descr="si.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353356" y="4905134"/>
            <a:ext cx="163385" cy="108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4" r:id="rId3"/>
    <p:sldLayoutId id="2147483935" r:id="rId4"/>
    <p:sldLayoutId id="2147483953" r:id="rId5"/>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72DE2062-9076-FC48-BEE0-8103F504E870}" type="datetimeFigureOut">
              <a:rPr lang="en-GB"/>
              <a:pPr>
                <a:defRPr/>
              </a:pPr>
              <a:t>04/10/19</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2A24DE72-6918-E040-BC2D-A303034D88D3}" type="slidenum">
              <a:rPr lang="en-GB"/>
              <a:pPr>
                <a:defRPr/>
              </a:pPr>
              <a:t>‹#›</a:t>
            </a:fld>
            <a:endParaRPr lang="en-GB"/>
          </a:p>
        </p:txBody>
      </p:sp>
    </p:spTree>
    <p:extLst>
      <p:ext uri="{BB962C8B-B14F-4D97-AF65-F5344CB8AC3E}">
        <p14:creationId xmlns:p14="http://schemas.microsoft.com/office/powerpoint/2010/main" val="135990015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0.png"/><Relationship Id="rId5" Type="http://schemas.openxmlformats.org/officeDocument/2006/relationships/image" Target="../media/image138.jpeg"/><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9" Type="http://schemas.openxmlformats.org/officeDocument/2006/relationships/image" Target="../media/image142.jpeg"/><Relationship Id="rId10" Type="http://schemas.openxmlformats.org/officeDocument/2006/relationships/image" Target="../media/image143.jpe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4.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png"/><Relationship Id="rId5" Type="http://schemas.openxmlformats.org/officeDocument/2006/relationships/image" Target="../media/image153.jpeg"/><Relationship Id="rId6"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0.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jpeg"/><Relationship Id="rId8" Type="http://schemas.openxmlformats.org/officeDocument/2006/relationships/image" Target="../media/image158.jpeg"/><Relationship Id="rId9" Type="http://schemas.openxmlformats.org/officeDocument/2006/relationships/image" Target="../media/image159.jpeg"/><Relationship Id="rId10" Type="http://schemas.openxmlformats.org/officeDocument/2006/relationships/image" Target="../media/image160.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1" Type="http://schemas.openxmlformats.org/officeDocument/2006/relationships/image" Target="../media/image169.jpeg"/><Relationship Id="rId12"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jpeg"/><Relationship Id="rId6" Type="http://schemas.openxmlformats.org/officeDocument/2006/relationships/image" Target="../media/image164.jpeg"/><Relationship Id="rId7" Type="http://schemas.openxmlformats.org/officeDocument/2006/relationships/image" Target="../media/image165.jpeg"/><Relationship Id="rId8" Type="http://schemas.openxmlformats.org/officeDocument/2006/relationships/image" Target="../media/image166.jpeg"/><Relationship Id="rId9" Type="http://schemas.openxmlformats.org/officeDocument/2006/relationships/image" Target="../media/image167.jpeg"/><Relationship Id="rId10" Type="http://schemas.openxmlformats.org/officeDocument/2006/relationships/image" Target="../media/image16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image" Target="../media/image17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emf"/><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1" Type="http://schemas.openxmlformats.org/officeDocument/2006/relationships/image" Target="../media/image181.jpeg"/><Relationship Id="rId12" Type="http://schemas.openxmlformats.org/officeDocument/2006/relationships/image" Target="../media/image182.jpeg"/><Relationship Id="rId13" Type="http://schemas.openxmlformats.org/officeDocument/2006/relationships/image" Target="../media/image183.png"/><Relationship Id="rId14"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0.png"/><Relationship Id="rId4" Type="http://schemas.openxmlformats.org/officeDocument/2006/relationships/image" Target="../media/image174.jpeg"/><Relationship Id="rId5" Type="http://schemas.openxmlformats.org/officeDocument/2006/relationships/image" Target="../media/image175.jpeg"/><Relationship Id="rId6" Type="http://schemas.openxmlformats.org/officeDocument/2006/relationships/image" Target="../media/image176.jpeg"/><Relationship Id="rId7" Type="http://schemas.openxmlformats.org/officeDocument/2006/relationships/image" Target="../media/image177.jpeg"/><Relationship Id="rId8" Type="http://schemas.openxmlformats.org/officeDocument/2006/relationships/image" Target="../media/image178.jpeg"/><Relationship Id="rId9" Type="http://schemas.openxmlformats.org/officeDocument/2006/relationships/image" Target="../media/image179.jpeg"/><Relationship Id="rId10" Type="http://schemas.openxmlformats.org/officeDocument/2006/relationships/image" Target="../media/image180.jpeg"/></Relationships>
</file>

<file path=ppt/slides/_rels/slide2.xml.rels><?xml version="1.0" encoding="UTF-8" standalone="yes"?>
<Relationships xmlns="http://schemas.openxmlformats.org/package/2006/relationships"><Relationship Id="rId9" Type="http://schemas.openxmlformats.org/officeDocument/2006/relationships/image" Target="../media/image36.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27" Type="http://schemas.openxmlformats.org/officeDocument/2006/relationships/image" Target="../media/image53.png"/><Relationship Id="rId28" Type="http://schemas.openxmlformats.org/officeDocument/2006/relationships/image" Target="../media/image54.png"/><Relationship Id="rId29" Type="http://schemas.openxmlformats.org/officeDocument/2006/relationships/image" Target="../media/image55.png"/><Relationship Id="rId30" Type="http://schemas.openxmlformats.org/officeDocument/2006/relationships/image" Target="../media/image56.png"/><Relationship Id="rId10" Type="http://schemas.openxmlformats.org/officeDocument/2006/relationships/image" Target="../media/image37.png"/><Relationship Id="rId11" Type="http://schemas.openxmlformats.org/officeDocument/2006/relationships/image" Target="../media/image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6" Type="http://schemas.microsoft.com/office/2007/relationships/hdphoto" Target="../media/hdphoto1.wdp"/><Relationship Id="rId7" Type="http://schemas.openxmlformats.org/officeDocument/2006/relationships/image" Target="../media/image34.png"/><Relationship Id="rId8"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6" Type="http://schemas.openxmlformats.org/officeDocument/2006/relationships/image" Target="../media/image32.png"/><Relationship Id="rId20" Type="http://schemas.openxmlformats.org/officeDocument/2006/relationships/image" Target="../media/image72.jpeg"/><Relationship Id="rId21" Type="http://schemas.openxmlformats.org/officeDocument/2006/relationships/image" Target="../media/image73.jpeg"/><Relationship Id="rId22" Type="http://schemas.openxmlformats.org/officeDocument/2006/relationships/image" Target="../media/image74.png"/><Relationship Id="rId23" Type="http://schemas.openxmlformats.org/officeDocument/2006/relationships/image" Target="../media/image75.png"/><Relationship Id="rId24" Type="http://schemas.openxmlformats.org/officeDocument/2006/relationships/image" Target="../media/image76.png"/><Relationship Id="rId25" Type="http://schemas.openxmlformats.org/officeDocument/2006/relationships/image" Target="../media/image77.png"/><Relationship Id="rId26" Type="http://schemas.openxmlformats.org/officeDocument/2006/relationships/image" Target="../media/image78.png"/><Relationship Id="rId27" Type="http://schemas.openxmlformats.org/officeDocument/2006/relationships/image" Target="../media/image79.png"/><Relationship Id="rId28" Type="http://schemas.openxmlformats.org/officeDocument/2006/relationships/image" Target="../media/image80.png"/><Relationship Id="rId29" Type="http://schemas.openxmlformats.org/officeDocument/2006/relationships/image" Target="../media/image81.jpeg"/><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notesSlide" Target="../notesSlides/notesSlide2.xml"/><Relationship Id="rId4" Type="http://schemas.openxmlformats.org/officeDocument/2006/relationships/image" Target="../media/image58.jpg"/><Relationship Id="rId5" Type="http://schemas.openxmlformats.org/officeDocument/2006/relationships/image" Target="../media/image59.png"/><Relationship Id="rId30" Type="http://schemas.openxmlformats.org/officeDocument/2006/relationships/image" Target="../media/image82.png"/><Relationship Id="rId31" Type="http://schemas.openxmlformats.org/officeDocument/2006/relationships/image" Target="../media/image83.png"/><Relationship Id="rId32" Type="http://schemas.openxmlformats.org/officeDocument/2006/relationships/image" Target="../media/image84.png"/><Relationship Id="rId9" Type="http://schemas.openxmlformats.org/officeDocument/2006/relationships/image" Target="../media/image61.jpeg"/><Relationship Id="rId6" Type="http://schemas.openxmlformats.org/officeDocument/2006/relationships/package" Target="../embeddings/Microsoft_Word_Document1.docx"/><Relationship Id="rId7" Type="http://schemas.openxmlformats.org/officeDocument/2006/relationships/image" Target="../media/image57.png"/><Relationship Id="rId8" Type="http://schemas.openxmlformats.org/officeDocument/2006/relationships/image" Target="../media/image60.png"/><Relationship Id="rId33" Type="http://schemas.openxmlformats.org/officeDocument/2006/relationships/image" Target="../media/image85.png"/><Relationship Id="rId34" Type="http://schemas.openxmlformats.org/officeDocument/2006/relationships/image" Target="../media/image86.png"/><Relationship Id="rId35" Type="http://schemas.openxmlformats.org/officeDocument/2006/relationships/image" Target="../media/image87.png"/><Relationship Id="rId36" Type="http://schemas.openxmlformats.org/officeDocument/2006/relationships/image" Target="../media/image88.png"/><Relationship Id="rId10" Type="http://schemas.openxmlformats.org/officeDocument/2006/relationships/image" Target="../media/image62.png"/><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png"/><Relationship Id="rId17" Type="http://schemas.openxmlformats.org/officeDocument/2006/relationships/image" Target="../media/image69.png"/><Relationship Id="rId18" Type="http://schemas.openxmlformats.org/officeDocument/2006/relationships/image" Target="../media/image70.png"/><Relationship Id="rId19" Type="http://schemas.openxmlformats.org/officeDocument/2006/relationships/image" Target="../media/image71.png"/><Relationship Id="rId37" Type="http://schemas.openxmlformats.org/officeDocument/2006/relationships/image" Target="../media/image89.png"/><Relationship Id="rId38" Type="http://schemas.openxmlformats.org/officeDocument/2006/relationships/image" Target="../media/image90.png"/><Relationship Id="rId39" Type="http://schemas.openxmlformats.org/officeDocument/2006/relationships/image" Target="../media/image91.png"/><Relationship Id="rId40" Type="http://schemas.openxmlformats.org/officeDocument/2006/relationships/image" Target="../media/image92.png"/><Relationship Id="rId41" Type="http://schemas.openxmlformats.org/officeDocument/2006/relationships/image" Target="../media/image93.png"/><Relationship Id="rId42" Type="http://schemas.openxmlformats.org/officeDocument/2006/relationships/image" Target="../media/image94.png"/><Relationship Id="rId43" Type="http://schemas.openxmlformats.org/officeDocument/2006/relationships/image" Target="../media/image95.png"/><Relationship Id="rId44" Type="http://schemas.openxmlformats.org/officeDocument/2006/relationships/image" Target="../media/image96.png"/><Relationship Id="rId45" Type="http://schemas.openxmlformats.org/officeDocument/2006/relationships/image" Target="../media/image97.png"/></Relationships>
</file>

<file path=ppt/slides/_rels/slide4.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48.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 Id="rId25" Type="http://schemas.openxmlformats.org/officeDocument/2006/relationships/image" Target="../media/image53.png"/><Relationship Id="rId26" Type="http://schemas.openxmlformats.org/officeDocument/2006/relationships/image" Target="../media/image54.png"/><Relationship Id="rId27" Type="http://schemas.openxmlformats.org/officeDocument/2006/relationships/image" Target="../media/image55.png"/><Relationship Id="rId28" Type="http://schemas.openxmlformats.org/officeDocument/2006/relationships/image" Target="../media/image56.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8.jpe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32.png"/><Relationship Id="rId5" Type="http://schemas.openxmlformats.org/officeDocument/2006/relationships/image" Target="../media/image100.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3" Type="http://schemas.microsoft.com/office/2007/relationships/hdphoto" Target="../media/hdphoto6.wdp"/><Relationship Id="rId14" Type="http://schemas.openxmlformats.org/officeDocument/2006/relationships/image" Target="../media/image106.png"/><Relationship Id="rId15" Type="http://schemas.microsoft.com/office/2007/relationships/hdphoto" Target="../media/hdphoto7.wdp"/><Relationship Id="rId16" Type="http://schemas.openxmlformats.org/officeDocument/2006/relationships/image" Target="../media/image107.png"/><Relationship Id="rId17" Type="http://schemas.microsoft.com/office/2007/relationships/hdphoto" Target="../media/hdphoto8.wdp"/><Relationship Id="rId18" Type="http://schemas.openxmlformats.org/officeDocument/2006/relationships/image" Target="../media/image108.png"/><Relationship Id="rId19" Type="http://schemas.microsoft.com/office/2007/relationships/hdphoto" Target="../media/hdphoto9.wdp"/><Relationship Id="rId50" Type="http://schemas.openxmlformats.org/officeDocument/2006/relationships/image" Target="../media/image49.png"/><Relationship Id="rId51" Type="http://schemas.openxmlformats.org/officeDocument/2006/relationships/image" Target="../media/image50.png"/><Relationship Id="rId52" Type="http://schemas.openxmlformats.org/officeDocument/2006/relationships/image" Target="../media/image51.png"/><Relationship Id="rId53" Type="http://schemas.openxmlformats.org/officeDocument/2006/relationships/image" Target="../media/image52.png"/><Relationship Id="rId54" Type="http://schemas.openxmlformats.org/officeDocument/2006/relationships/image" Target="../media/image53.png"/><Relationship Id="rId55" Type="http://schemas.openxmlformats.org/officeDocument/2006/relationships/image" Target="../media/image54.png"/><Relationship Id="rId56" Type="http://schemas.openxmlformats.org/officeDocument/2006/relationships/image" Target="../media/image55.png"/><Relationship Id="rId57" Type="http://schemas.openxmlformats.org/officeDocument/2006/relationships/image" Target="../media/image56.png"/><Relationship Id="rId40" Type="http://schemas.openxmlformats.org/officeDocument/2006/relationships/image" Target="../media/image39.png"/><Relationship Id="rId41" Type="http://schemas.openxmlformats.org/officeDocument/2006/relationships/image" Target="../media/image40.png"/><Relationship Id="rId42" Type="http://schemas.openxmlformats.org/officeDocument/2006/relationships/image" Target="../media/image41.png"/><Relationship Id="rId43" Type="http://schemas.openxmlformats.org/officeDocument/2006/relationships/image" Target="../media/image42.png"/><Relationship Id="rId44" Type="http://schemas.openxmlformats.org/officeDocument/2006/relationships/image" Target="../media/image43.png"/><Relationship Id="rId45" Type="http://schemas.openxmlformats.org/officeDocument/2006/relationships/image" Target="../media/image44.png"/><Relationship Id="rId46" Type="http://schemas.openxmlformats.org/officeDocument/2006/relationships/image" Target="../media/image45.png"/><Relationship Id="rId47" Type="http://schemas.openxmlformats.org/officeDocument/2006/relationships/image" Target="../media/image46.png"/><Relationship Id="rId48" Type="http://schemas.openxmlformats.org/officeDocument/2006/relationships/image" Target="../media/image47.png"/><Relationship Id="rId49"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101.png"/><Relationship Id="rId5" Type="http://schemas.microsoft.com/office/2007/relationships/hdphoto" Target="../media/hdphoto2.wdp"/><Relationship Id="rId6" Type="http://schemas.openxmlformats.org/officeDocument/2006/relationships/image" Target="../media/image102.png"/><Relationship Id="rId7" Type="http://schemas.microsoft.com/office/2007/relationships/hdphoto" Target="../media/hdphoto3.wdp"/><Relationship Id="rId8" Type="http://schemas.openxmlformats.org/officeDocument/2006/relationships/image" Target="../media/image103.png"/><Relationship Id="rId9" Type="http://schemas.microsoft.com/office/2007/relationships/hdphoto" Target="../media/hdphoto4.wdp"/><Relationship Id="rId30" Type="http://schemas.openxmlformats.org/officeDocument/2006/relationships/image" Target="../media/image114.png"/><Relationship Id="rId31" Type="http://schemas.microsoft.com/office/2007/relationships/hdphoto" Target="../media/hdphoto15.wdp"/><Relationship Id="rId32" Type="http://schemas.openxmlformats.org/officeDocument/2006/relationships/image" Target="../media/image115.png"/><Relationship Id="rId33" Type="http://schemas.microsoft.com/office/2007/relationships/hdphoto" Target="../media/hdphoto16.wdp"/><Relationship Id="rId34" Type="http://schemas.openxmlformats.org/officeDocument/2006/relationships/image" Target="../media/image34.png"/><Relationship Id="rId35" Type="http://schemas.openxmlformats.org/officeDocument/2006/relationships/image" Target="../media/image35.png"/><Relationship Id="rId36" Type="http://schemas.openxmlformats.org/officeDocument/2006/relationships/image" Target="../media/image36.png"/><Relationship Id="rId37" Type="http://schemas.openxmlformats.org/officeDocument/2006/relationships/image" Target="../media/image37.png"/><Relationship Id="rId38" Type="http://schemas.openxmlformats.org/officeDocument/2006/relationships/image" Target="../media/image7.png"/><Relationship Id="rId39" Type="http://schemas.openxmlformats.org/officeDocument/2006/relationships/image" Target="../media/image38.png"/><Relationship Id="rId20" Type="http://schemas.openxmlformats.org/officeDocument/2006/relationships/image" Target="../media/image109.png"/><Relationship Id="rId21" Type="http://schemas.microsoft.com/office/2007/relationships/hdphoto" Target="../media/hdphoto10.wdp"/><Relationship Id="rId22" Type="http://schemas.openxmlformats.org/officeDocument/2006/relationships/image" Target="../media/image110.png"/><Relationship Id="rId23" Type="http://schemas.microsoft.com/office/2007/relationships/hdphoto" Target="../media/hdphoto11.wdp"/><Relationship Id="rId24" Type="http://schemas.openxmlformats.org/officeDocument/2006/relationships/image" Target="../media/image111.png"/><Relationship Id="rId25" Type="http://schemas.microsoft.com/office/2007/relationships/hdphoto" Target="../media/hdphoto12.wdp"/><Relationship Id="rId26" Type="http://schemas.openxmlformats.org/officeDocument/2006/relationships/image" Target="../media/image112.png"/><Relationship Id="rId27" Type="http://schemas.microsoft.com/office/2007/relationships/hdphoto" Target="../media/hdphoto13.wdp"/><Relationship Id="rId28" Type="http://schemas.openxmlformats.org/officeDocument/2006/relationships/image" Target="../media/image113.png"/><Relationship Id="rId29" Type="http://schemas.microsoft.com/office/2007/relationships/hdphoto" Target="../media/hdphoto14.wdp"/><Relationship Id="rId10" Type="http://schemas.openxmlformats.org/officeDocument/2006/relationships/image" Target="../media/image104.png"/><Relationship Id="rId11" Type="http://schemas.microsoft.com/office/2007/relationships/hdphoto" Target="../media/hdphoto5.wdp"/><Relationship Id="rId12" Type="http://schemas.openxmlformats.org/officeDocument/2006/relationships/image" Target="../media/image105.png"/></Relationships>
</file>

<file path=ppt/slides/_rels/slide7.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48.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 Id="rId25" Type="http://schemas.openxmlformats.org/officeDocument/2006/relationships/image" Target="../media/image53.png"/><Relationship Id="rId26" Type="http://schemas.openxmlformats.org/officeDocument/2006/relationships/image" Target="../media/image54.png"/><Relationship Id="rId27" Type="http://schemas.openxmlformats.org/officeDocument/2006/relationships/image" Target="../media/image55.png"/><Relationship Id="rId28" Type="http://schemas.openxmlformats.org/officeDocument/2006/relationships/image" Target="../media/image56.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6.jpe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1" Type="http://schemas.openxmlformats.org/officeDocument/2006/relationships/image" Target="../media/image124.jpeg"/><Relationship Id="rId12" Type="http://schemas.openxmlformats.org/officeDocument/2006/relationships/image" Target="../media/image32.png"/><Relationship Id="rId13" Type="http://schemas.openxmlformats.org/officeDocument/2006/relationships/image" Target="../media/image100.pn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7.jpeg"/><Relationship Id="rId4" Type="http://schemas.microsoft.com/office/2007/relationships/hdphoto" Target="../media/hdphoto17.wdp"/><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jpeg"/><Relationship Id="rId9" Type="http://schemas.openxmlformats.org/officeDocument/2006/relationships/image" Target="../media/image122.jpeg"/><Relationship Id="rId10" Type="http://schemas.openxmlformats.org/officeDocument/2006/relationships/image" Target="../media/image123.jpeg"/></Relationships>
</file>

<file path=ppt/slides/_rels/slide9.xml.rels><?xml version="1.0" encoding="UTF-8" standalone="yes"?>
<Relationships xmlns="http://schemas.openxmlformats.org/package/2006/relationships"><Relationship Id="rId11" Type="http://schemas.openxmlformats.org/officeDocument/2006/relationships/image" Target="../media/image131.jpeg"/><Relationship Id="rId12" Type="http://schemas.openxmlformats.org/officeDocument/2006/relationships/image" Target="../media/image132.jpeg"/><Relationship Id="rId13" Type="http://schemas.openxmlformats.org/officeDocument/2006/relationships/image" Target="../media/image133.jpeg"/><Relationship Id="rId14" Type="http://schemas.openxmlformats.org/officeDocument/2006/relationships/image" Target="../media/image134.jpeg"/><Relationship Id="rId15" Type="http://schemas.openxmlformats.org/officeDocument/2006/relationships/image" Target="../media/image135.jpeg"/><Relationship Id="rId16" Type="http://schemas.openxmlformats.org/officeDocument/2006/relationships/image" Target="../media/image136.png"/><Relationship Id="rId17" Type="http://schemas.openxmlformats.org/officeDocument/2006/relationships/image" Target="../media/image137.jpeg"/><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7.jpeg"/><Relationship Id="rId4" Type="http://schemas.microsoft.com/office/2007/relationships/hdphoto" Target="../media/hdphoto17.wdp"/><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jpeg"/><Relationship Id="rId8" Type="http://schemas.openxmlformats.org/officeDocument/2006/relationships/image" Target="../media/image128.jpeg"/><Relationship Id="rId9" Type="http://schemas.openxmlformats.org/officeDocument/2006/relationships/image" Target="../media/image129.jpeg"/><Relationship Id="rId10"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62223" y="3303008"/>
            <a:ext cx="3268730" cy="1183247"/>
          </a:xfrm>
        </p:spPr>
        <p:txBody>
          <a:bodyPr/>
          <a:lstStyle/>
          <a:p>
            <a:r>
              <a:rPr lang="en-US" dirty="0" smtClean="0">
                <a:latin typeface="Calibri" panose="020F0502020204030204" pitchFamily="34" charset="0"/>
              </a:rPr>
              <a:t>WGISS#48 Meeting,</a:t>
            </a:r>
          </a:p>
          <a:p>
            <a:r>
              <a:rPr lang="en-US" dirty="0" smtClean="0">
                <a:latin typeface="Calibri" panose="020F0502020204030204" pitchFamily="34" charset="0"/>
              </a:rPr>
              <a:t>08-11 October 2019, </a:t>
            </a:r>
          </a:p>
          <a:p>
            <a:r>
              <a:rPr lang="en-US" dirty="0" smtClean="0">
                <a:latin typeface="Calibri" panose="020F0502020204030204" pitchFamily="34" charset="0"/>
              </a:rPr>
              <a:t>VAST/VNSC, Ha </a:t>
            </a:r>
            <a:r>
              <a:rPr lang="en-US" dirty="0" err="1" smtClean="0">
                <a:latin typeface="Calibri" panose="020F0502020204030204" pitchFamily="34" charset="0"/>
              </a:rPr>
              <a:t>Noi</a:t>
            </a:r>
            <a:r>
              <a:rPr lang="en-US" dirty="0" smtClean="0">
                <a:latin typeface="Calibri" panose="020F0502020204030204" pitchFamily="34" charset="0"/>
              </a:rPr>
              <a:t>, Vietnam</a:t>
            </a:r>
            <a:endParaRPr lang="en-US" dirty="0">
              <a:latin typeface="Calibri" panose="020F0502020204030204" pitchFamily="34" charset="0"/>
            </a:endParaRPr>
          </a:p>
        </p:txBody>
      </p:sp>
      <p:sp>
        <p:nvSpPr>
          <p:cNvPr id="4" name="Title 3"/>
          <p:cNvSpPr>
            <a:spLocks noGrp="1"/>
          </p:cNvSpPr>
          <p:nvPr>
            <p:ph type="ctrTitle"/>
          </p:nvPr>
        </p:nvSpPr>
        <p:spPr>
          <a:xfrm>
            <a:off x="1741343" y="1742076"/>
            <a:ext cx="5947575" cy="892552"/>
          </a:xfrm>
        </p:spPr>
        <p:txBody>
          <a:bodyPr/>
          <a:lstStyle/>
          <a:p>
            <a:pPr algn="ctr"/>
            <a:r>
              <a:rPr lang="en-US" b="1" dirty="0" smtClean="0">
                <a:latin typeface="Calibri" panose="020F0502020204030204" pitchFamily="34" charset="0"/>
              </a:rPr>
              <a:t>ESA Agency Report</a:t>
            </a:r>
            <a:br>
              <a:rPr lang="en-US" b="1" dirty="0" smtClean="0">
                <a:latin typeface="Calibri" panose="020F0502020204030204" pitchFamily="34" charset="0"/>
              </a:rPr>
            </a:br>
            <a:r>
              <a:rPr lang="en-US" sz="2000" b="1" dirty="0" smtClean="0">
                <a:latin typeface="Calibri" panose="020F0502020204030204" pitchFamily="34" charset="0"/>
              </a:rPr>
              <a:t>Mirko Albani, ESA</a:t>
            </a:r>
            <a:endParaRPr lang="en-GB" dirty="0"/>
          </a:p>
        </p:txBody>
      </p:sp>
    </p:spTree>
    <p:extLst>
      <p:ext uri="{BB962C8B-B14F-4D97-AF65-F5344CB8AC3E}">
        <p14:creationId xmlns:p14="http://schemas.microsoft.com/office/powerpoint/2010/main" val="40234569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8"/>
          <p:cNvSpPr/>
          <p:nvPr/>
        </p:nvSpPr>
        <p:spPr>
          <a:xfrm>
            <a:off x="1" y="1"/>
            <a:ext cx="9142784" cy="4904014"/>
          </a:xfrm>
          <a:prstGeom prst="rect">
            <a:avLst/>
          </a:prstGeom>
          <a:gradFill flip="none" rotWithShape="1">
            <a:gsLst>
              <a:gs pos="17000">
                <a:srgbClr val="0070C0"/>
              </a:gs>
              <a:gs pos="6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77836" y="620125"/>
            <a:ext cx="8755905" cy="638959"/>
          </a:xfrm>
          <a:prstGeom prst="round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FFFFFF"/>
              </a:solidFill>
              <a:latin typeface="Arial" panose="020B0604020202020204" pitchFamily="34" charset="0"/>
              <a:cs typeface="Arial" panose="020B0604020202020204" pitchFamily="34" charset="0"/>
            </a:endParaRPr>
          </a:p>
        </p:txBody>
      </p:sp>
      <p:sp>
        <p:nvSpPr>
          <p:cNvPr id="88" name="Rounded Rectangle 87"/>
          <p:cNvSpPr/>
          <p:nvPr/>
        </p:nvSpPr>
        <p:spPr>
          <a:xfrm>
            <a:off x="177835" y="1311549"/>
            <a:ext cx="8774787" cy="638959"/>
          </a:xfrm>
          <a:prstGeom prst="roundRect">
            <a:avLst/>
          </a:prstGeom>
          <a:gradFill flip="none" rotWithShape="1">
            <a:gsLst>
              <a:gs pos="0">
                <a:schemeClr val="bg1"/>
              </a:gs>
              <a:gs pos="100000">
                <a:schemeClr val="accent6">
                  <a:lumMod val="40000"/>
                  <a:lumOff val="60000"/>
                </a:schemeClr>
              </a:gs>
            </a:gsLst>
            <a:lin ang="189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89" name="Rounded Rectangle 88"/>
          <p:cNvSpPr/>
          <p:nvPr/>
        </p:nvSpPr>
        <p:spPr>
          <a:xfrm>
            <a:off x="177829" y="2002973"/>
            <a:ext cx="8774794" cy="638959"/>
          </a:xfrm>
          <a:prstGeom prst="round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FFFFFF"/>
              </a:solidFill>
              <a:latin typeface="Arial" panose="020B0604020202020204" pitchFamily="34" charset="0"/>
              <a:cs typeface="Arial" panose="020B0604020202020204" pitchFamily="34" charset="0"/>
            </a:endParaRPr>
          </a:p>
        </p:txBody>
      </p:sp>
      <p:sp>
        <p:nvSpPr>
          <p:cNvPr id="90" name="Rounded Rectangle 89"/>
          <p:cNvSpPr/>
          <p:nvPr/>
        </p:nvSpPr>
        <p:spPr>
          <a:xfrm>
            <a:off x="177829" y="2694397"/>
            <a:ext cx="8774793" cy="638959"/>
          </a:xfrm>
          <a:prstGeom prst="roundRect">
            <a:avLst/>
          </a:prstGeom>
          <a:gradFill flip="none" rotWithShape="1">
            <a:gsLst>
              <a:gs pos="0">
                <a:schemeClr val="bg1"/>
              </a:gs>
              <a:gs pos="100000">
                <a:schemeClr val="accent6">
                  <a:lumMod val="40000"/>
                  <a:lumOff val="60000"/>
                </a:schemeClr>
              </a:gs>
            </a:gsLst>
            <a:lin ang="189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91" name="Rounded Rectangle 90"/>
          <p:cNvSpPr/>
          <p:nvPr/>
        </p:nvSpPr>
        <p:spPr>
          <a:xfrm>
            <a:off x="177830" y="3385821"/>
            <a:ext cx="8774793" cy="638959"/>
          </a:xfrm>
          <a:prstGeom prst="round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FFFFFF"/>
              </a:solidFill>
              <a:latin typeface="Arial" panose="020B0604020202020204" pitchFamily="34" charset="0"/>
              <a:cs typeface="Arial" panose="020B0604020202020204" pitchFamily="34" charset="0"/>
            </a:endParaRPr>
          </a:p>
        </p:txBody>
      </p:sp>
      <p:sp>
        <p:nvSpPr>
          <p:cNvPr id="92" name="Rounded Rectangle 91"/>
          <p:cNvSpPr/>
          <p:nvPr/>
        </p:nvSpPr>
        <p:spPr>
          <a:xfrm>
            <a:off x="177835" y="4077245"/>
            <a:ext cx="8774787" cy="638959"/>
          </a:xfrm>
          <a:prstGeom prst="roundRect">
            <a:avLst/>
          </a:prstGeom>
          <a:gradFill flip="none" rotWithShape="1">
            <a:gsLst>
              <a:gs pos="0">
                <a:schemeClr val="bg1"/>
              </a:gs>
              <a:gs pos="100000">
                <a:schemeClr val="accent6">
                  <a:lumMod val="40000"/>
                  <a:lumOff val="60000"/>
                </a:schemeClr>
              </a:gs>
            </a:gsLst>
            <a:lin ang="189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latin typeface="Arial" panose="020B0604020202020204" pitchFamily="34" charset="0"/>
              <a:cs typeface="Arial" panose="020B0604020202020204" pitchFamily="34" charset="0"/>
            </a:endParaRPr>
          </a:p>
        </p:txBody>
      </p:sp>
      <p:pic>
        <p:nvPicPr>
          <p:cNvPr id="6" name="Picture 2" descr="C:\Users\ALAHCEM\Desktop\Sentinels\Cropped\Sentinel-1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35" y="620124"/>
            <a:ext cx="851464" cy="638959"/>
          </a:xfrm>
          <a:prstGeom prst="roundRect">
            <a:avLst>
              <a:gd name="adj" fmla="val 17896"/>
            </a:avLst>
          </a:prstGeom>
          <a:solidFill>
            <a:srgbClr val="FFFFFF">
              <a:shade val="85000"/>
            </a:srgbClr>
          </a:solidFill>
          <a:ln w="9525">
            <a:noFill/>
          </a:ln>
          <a:effectLst/>
          <a:extLst/>
        </p:spPr>
      </p:pic>
      <p:pic>
        <p:nvPicPr>
          <p:cNvPr id="1027" name="Picture 3" descr="C:\Users\ALAHCEM\Desktop\Sentinels\Cropped\Sentinel-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828" y="1311549"/>
            <a:ext cx="851471" cy="639549"/>
          </a:xfrm>
          <a:prstGeom prst="roundRect">
            <a:avLst>
              <a:gd name="adj" fmla="val 17896"/>
            </a:avLst>
          </a:prstGeom>
          <a:solidFill>
            <a:srgbClr val="FFFFFF">
              <a:shade val="85000"/>
            </a:srgbClr>
          </a:solidFill>
          <a:ln w="9525">
            <a:noFill/>
          </a:ln>
          <a:effectLst/>
          <a:extLst/>
        </p:spPr>
      </p:pic>
      <p:pic>
        <p:nvPicPr>
          <p:cNvPr id="1028" name="Picture 4" descr="C:\Users\ALAHCEM\Desktop\Sentinels\Cropped\Sentinel-3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828" y="2002973"/>
            <a:ext cx="851471" cy="638603"/>
          </a:xfrm>
          <a:prstGeom prst="roundRect">
            <a:avLst>
              <a:gd name="adj" fmla="val 17896"/>
            </a:avLst>
          </a:prstGeom>
          <a:solidFill>
            <a:srgbClr val="FFFFFF">
              <a:shade val="85000"/>
            </a:srgbClr>
          </a:solidFill>
          <a:ln w="9525">
            <a:noFill/>
          </a:ln>
          <a:effectLst/>
          <a:extLst/>
        </p:spPr>
      </p:pic>
      <p:pic>
        <p:nvPicPr>
          <p:cNvPr id="1029" name="Picture 5" descr="C:\Users\ALAHCEM\Desktop\Sentinels\Cropped\Sentinel-4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836" y="2694397"/>
            <a:ext cx="851464" cy="639511"/>
          </a:xfrm>
          <a:prstGeom prst="roundRect">
            <a:avLst>
              <a:gd name="adj" fmla="val 17896"/>
            </a:avLst>
          </a:prstGeom>
          <a:solidFill>
            <a:srgbClr val="FFFFFF">
              <a:shade val="85000"/>
            </a:srgbClr>
          </a:solidFill>
          <a:ln w="9525">
            <a:noFill/>
          </a:ln>
          <a:effectLst/>
          <a:extLst/>
        </p:spPr>
      </p:pic>
      <p:pic>
        <p:nvPicPr>
          <p:cNvPr id="1032" name="Picture 8" descr="C:\Users\ALAHCEM\Desktop\Sentinels\Cropped\Sentinel-5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836" y="3383914"/>
            <a:ext cx="851464" cy="639460"/>
          </a:xfrm>
          <a:prstGeom prst="roundRect">
            <a:avLst>
              <a:gd name="adj" fmla="val 17896"/>
            </a:avLst>
          </a:prstGeom>
          <a:solidFill>
            <a:srgbClr val="FFFFFF">
              <a:shade val="85000"/>
            </a:srgbClr>
          </a:solidFill>
          <a:ln w="9525">
            <a:noFill/>
          </a:ln>
          <a:effectLst/>
          <a:extLst/>
        </p:spPr>
      </p:pic>
      <p:pic>
        <p:nvPicPr>
          <p:cNvPr id="1031" name="Picture 7" descr="C:\Users\ALAHCEM\Desktop\Sentinels\Cropped\Sentinel-6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827" y="4077245"/>
            <a:ext cx="851945" cy="638959"/>
          </a:xfrm>
          <a:prstGeom prst="roundRect">
            <a:avLst>
              <a:gd name="adj" fmla="val 17896"/>
            </a:avLst>
          </a:prstGeom>
          <a:solidFill>
            <a:srgbClr val="FFFFFF">
              <a:shade val="85000"/>
            </a:srgbClr>
          </a:solidFill>
          <a:ln w="9525">
            <a:noFill/>
          </a:ln>
          <a:effectLst/>
          <a:extLst/>
        </p:spPr>
      </p:pic>
      <p:sp>
        <p:nvSpPr>
          <p:cNvPr id="5" name="TextBox 4"/>
          <p:cNvSpPr txBox="1"/>
          <p:nvPr/>
        </p:nvSpPr>
        <p:spPr>
          <a:xfrm>
            <a:off x="1037594" y="647224"/>
            <a:ext cx="6068056" cy="553982"/>
          </a:xfrm>
          <a:prstGeom prst="rect">
            <a:avLst/>
          </a:prstGeom>
          <a:noFill/>
        </p:spPr>
        <p:txBody>
          <a:bodyPr wrap="square" lIns="91424" tIns="45712" rIns="91424" bIns="45712" rtlCol="0">
            <a:spAutoFit/>
          </a:bodyPr>
          <a:lstStyle/>
          <a:p>
            <a:r>
              <a:rPr lang="en-GB" sz="1600" b="1" dirty="0" smtClean="0">
                <a:solidFill>
                  <a:srgbClr val="FFFFFF"/>
                </a:solidFill>
                <a:latin typeface="Arial" panose="020B0604020202020204" pitchFamily="34" charset="0"/>
                <a:cs typeface="Arial" panose="020B0604020202020204" pitchFamily="34" charset="0"/>
              </a:rPr>
              <a:t>Sentinel 1</a:t>
            </a:r>
            <a:r>
              <a:rPr lang="en-US" sz="1600" b="1" dirty="0" smtClean="0">
                <a:solidFill>
                  <a:srgbClr val="FFFFFF"/>
                </a:solidFill>
                <a:latin typeface="Arial" panose="020B0604020202020204" pitchFamily="34" charset="0"/>
                <a:cs typeface="Arial" panose="020B0604020202020204" pitchFamily="34" charset="0"/>
              </a:rPr>
              <a:t> </a:t>
            </a:r>
            <a:r>
              <a:rPr lang="en-US" sz="1600" dirty="0" smtClean="0">
                <a:solidFill>
                  <a:srgbClr val="FFFFFF"/>
                </a:solidFill>
                <a:latin typeface="Arial" panose="020B0604020202020204" pitchFamily="34" charset="0"/>
                <a:cs typeface="Arial" panose="020B0604020202020204" pitchFamily="34" charset="0"/>
              </a:rPr>
              <a:t>(</a:t>
            </a:r>
            <a:r>
              <a:rPr lang="en-US" altLang="en-US" sz="1600" dirty="0" smtClean="0">
                <a:solidFill>
                  <a:srgbClr val="FFFFFF"/>
                </a:solidFill>
                <a:latin typeface="Arial" panose="020B0604020202020204" pitchFamily="34" charset="0"/>
                <a:cs typeface="Arial" panose="020B0604020202020204" pitchFamily="34" charset="0"/>
              </a:rPr>
              <a:t>A/B/C/D)</a:t>
            </a:r>
          </a:p>
          <a:p>
            <a:r>
              <a:rPr lang="en-US" altLang="en-US" sz="1400" b="1" dirty="0" smtClean="0">
                <a:solidFill>
                  <a:srgbClr val="FFFFFF"/>
                </a:solidFill>
                <a:latin typeface="Arial" panose="020B0604020202020204" pitchFamily="34" charset="0"/>
                <a:cs typeface="Arial" panose="020B0604020202020204" pitchFamily="34" charset="0"/>
              </a:rPr>
              <a:t>SAR Imaging</a:t>
            </a:r>
            <a:endParaRPr lang="en-GB" sz="1400" b="1" dirty="0">
              <a:solidFill>
                <a:srgbClr val="FFFFFF"/>
              </a:solidFill>
              <a:latin typeface="Arial" panose="020B0604020202020204" pitchFamily="34" charset="0"/>
              <a:cs typeface="Arial" panose="020B0604020202020204" pitchFamily="34" charset="0"/>
            </a:endParaRPr>
          </a:p>
        </p:txBody>
      </p:sp>
      <p:sp>
        <p:nvSpPr>
          <p:cNvPr id="51" name="Title 1"/>
          <p:cNvSpPr>
            <a:spLocks noGrp="1"/>
          </p:cNvSpPr>
          <p:nvPr>
            <p:ph type="title" idx="4294967295"/>
          </p:nvPr>
        </p:nvSpPr>
        <p:spPr>
          <a:xfrm>
            <a:off x="143086" y="145308"/>
            <a:ext cx="7547252" cy="438580"/>
          </a:xfrm>
        </p:spPr>
        <p:txBody>
          <a:bodyPr/>
          <a:lstStyle/>
          <a:p>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CSC: Sentinel Satellites</a:t>
            </a:r>
            <a:endPar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 name="TextBox 92"/>
          <p:cNvSpPr txBox="1"/>
          <p:nvPr/>
        </p:nvSpPr>
        <p:spPr>
          <a:xfrm>
            <a:off x="1037594" y="1363270"/>
            <a:ext cx="6431952" cy="507815"/>
          </a:xfrm>
          <a:prstGeom prst="rect">
            <a:avLst/>
          </a:prstGeom>
          <a:noFill/>
        </p:spPr>
        <p:txBody>
          <a:bodyPr wrap="square" lIns="91424" tIns="45712" rIns="91424" bIns="45712" rtlCol="0">
            <a:spAutoFit/>
          </a:bodyPr>
          <a:lstStyle/>
          <a:p>
            <a:pPr>
              <a:lnSpc>
                <a:spcPct val="90000"/>
              </a:lnSpc>
            </a:pPr>
            <a:r>
              <a:rPr lang="en-GB" sz="1600" b="1" dirty="0" smtClean="0">
                <a:solidFill>
                  <a:srgbClr val="0070C0"/>
                </a:solidFill>
                <a:latin typeface="Arial" panose="020B0604020202020204" pitchFamily="34" charset="0"/>
                <a:cs typeface="Arial" panose="020B0604020202020204" pitchFamily="34" charset="0"/>
              </a:rPr>
              <a:t>Sentinel 2</a:t>
            </a:r>
            <a:r>
              <a:rPr lang="en-US" sz="1600" b="1"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a:t>
            </a:r>
            <a:r>
              <a:rPr lang="en-US" altLang="en-US" sz="1600" dirty="0" smtClean="0">
                <a:solidFill>
                  <a:srgbClr val="0070C0"/>
                </a:solidFill>
                <a:latin typeface="Arial" panose="020B0604020202020204" pitchFamily="34" charset="0"/>
                <a:cs typeface="Arial" panose="020B0604020202020204" pitchFamily="34" charset="0"/>
              </a:rPr>
              <a:t>A/B/C/D</a:t>
            </a:r>
            <a:r>
              <a:rPr lang="en-US" altLang="en-US" sz="1600" dirty="0">
                <a:solidFill>
                  <a:srgbClr val="0070C0"/>
                </a:solidFill>
                <a:latin typeface="Arial" panose="020B0604020202020204" pitchFamily="34" charset="0"/>
                <a:cs typeface="Arial" panose="020B0604020202020204" pitchFamily="34" charset="0"/>
              </a:rPr>
              <a:t>) </a:t>
            </a:r>
            <a:endParaRPr lang="en-US" altLang="en-US" sz="1600" dirty="0" smtClean="0">
              <a:solidFill>
                <a:srgbClr val="0070C0"/>
              </a:solidFill>
              <a:latin typeface="Arial" panose="020B0604020202020204" pitchFamily="34" charset="0"/>
              <a:cs typeface="Arial" panose="020B0604020202020204" pitchFamily="34" charset="0"/>
            </a:endParaRPr>
          </a:p>
          <a:p>
            <a:pPr>
              <a:lnSpc>
                <a:spcPct val="90000"/>
              </a:lnSpc>
            </a:pPr>
            <a:r>
              <a:rPr lang="en-US" altLang="en-US" sz="1400" b="1" dirty="0" smtClean="0">
                <a:solidFill>
                  <a:srgbClr val="0070C0"/>
                </a:solidFill>
                <a:latin typeface="Arial" panose="020B0604020202020204" pitchFamily="34" charset="0"/>
                <a:cs typeface="Arial" panose="020B0604020202020204" pitchFamily="34" charset="0"/>
              </a:rPr>
              <a:t>Multispectral Imaging</a:t>
            </a:r>
            <a:endParaRPr lang="en-US" altLang="en-US" sz="1400" b="1" dirty="0">
              <a:solidFill>
                <a:srgbClr val="0070C0"/>
              </a:solidFill>
              <a:latin typeface="Arial" panose="020B0604020202020204" pitchFamily="34" charset="0"/>
              <a:cs typeface="Arial" panose="020B0604020202020204" pitchFamily="34" charset="0"/>
            </a:endParaRPr>
          </a:p>
        </p:txBody>
      </p:sp>
      <p:sp>
        <p:nvSpPr>
          <p:cNvPr id="94" name="TextBox 93"/>
          <p:cNvSpPr txBox="1"/>
          <p:nvPr/>
        </p:nvSpPr>
        <p:spPr>
          <a:xfrm>
            <a:off x="1029772" y="2054694"/>
            <a:ext cx="5961578" cy="507815"/>
          </a:xfrm>
          <a:prstGeom prst="rect">
            <a:avLst/>
          </a:prstGeom>
          <a:noFill/>
        </p:spPr>
        <p:txBody>
          <a:bodyPr wrap="square" lIns="91424" tIns="45712" rIns="91424" bIns="45712" rtlCol="0">
            <a:spAutoFit/>
          </a:bodyPr>
          <a:lstStyle/>
          <a:p>
            <a:pPr>
              <a:lnSpc>
                <a:spcPct val="90000"/>
              </a:lnSpc>
            </a:pPr>
            <a:r>
              <a:rPr lang="en-GB" sz="1600" b="1" dirty="0" smtClean="0">
                <a:solidFill>
                  <a:srgbClr val="FFFFFF"/>
                </a:solidFill>
                <a:latin typeface="Arial" panose="020B0604020202020204" pitchFamily="34" charset="0"/>
                <a:cs typeface="Arial" panose="020B0604020202020204" pitchFamily="34" charset="0"/>
              </a:rPr>
              <a:t>Sentinel 3</a:t>
            </a:r>
            <a:r>
              <a:rPr lang="en-US" sz="1600" b="1" dirty="0" smtClean="0">
                <a:solidFill>
                  <a:srgbClr val="FFFFFF"/>
                </a:solidFill>
                <a:latin typeface="Arial" panose="020B0604020202020204" pitchFamily="34" charset="0"/>
                <a:cs typeface="Arial" panose="020B0604020202020204" pitchFamily="34" charset="0"/>
              </a:rPr>
              <a:t> </a:t>
            </a:r>
            <a:r>
              <a:rPr lang="en-US" sz="1600" dirty="0" smtClean="0">
                <a:solidFill>
                  <a:srgbClr val="FFFFFF"/>
                </a:solidFill>
                <a:latin typeface="Arial" panose="020B0604020202020204" pitchFamily="34" charset="0"/>
                <a:cs typeface="Arial" panose="020B0604020202020204" pitchFamily="34" charset="0"/>
              </a:rPr>
              <a:t>(</a:t>
            </a:r>
            <a:r>
              <a:rPr lang="en-US" altLang="en-US" sz="1600" dirty="0" smtClean="0">
                <a:solidFill>
                  <a:srgbClr val="FFFFFF"/>
                </a:solidFill>
                <a:latin typeface="Arial" panose="020B0604020202020204" pitchFamily="34" charset="0"/>
                <a:cs typeface="Arial" panose="020B0604020202020204" pitchFamily="34" charset="0"/>
              </a:rPr>
              <a:t>A/B/C/D</a:t>
            </a:r>
            <a:r>
              <a:rPr lang="en-US" altLang="en-US" sz="1600" dirty="0">
                <a:solidFill>
                  <a:srgbClr val="FFFFFF"/>
                </a:solidFill>
                <a:latin typeface="Arial" panose="020B0604020202020204" pitchFamily="34" charset="0"/>
                <a:cs typeface="Arial" panose="020B0604020202020204" pitchFamily="34" charset="0"/>
              </a:rPr>
              <a:t>) </a:t>
            </a:r>
            <a:endParaRPr lang="en-US" altLang="en-US" sz="1600" dirty="0" smtClean="0">
              <a:solidFill>
                <a:srgbClr val="FFFFFF"/>
              </a:solidFill>
              <a:latin typeface="Arial" panose="020B0604020202020204" pitchFamily="34" charset="0"/>
              <a:cs typeface="Arial" panose="020B0604020202020204" pitchFamily="34" charset="0"/>
            </a:endParaRPr>
          </a:p>
          <a:p>
            <a:pPr>
              <a:lnSpc>
                <a:spcPct val="90000"/>
              </a:lnSpc>
            </a:pPr>
            <a:r>
              <a:rPr lang="en-US" altLang="en-US" sz="1400" b="1" dirty="0" smtClean="0">
                <a:solidFill>
                  <a:srgbClr val="FFFFFF"/>
                </a:solidFill>
                <a:latin typeface="Arial" panose="020B0604020202020204" pitchFamily="34" charset="0"/>
                <a:cs typeface="Arial" panose="020B0604020202020204" pitchFamily="34" charset="0"/>
              </a:rPr>
              <a:t>Ocean &amp; Global Land Monitoring</a:t>
            </a:r>
            <a:endParaRPr lang="en-US" altLang="en-US" sz="1400" b="1" dirty="0">
              <a:solidFill>
                <a:srgbClr val="FFFFFF"/>
              </a:solidFill>
              <a:latin typeface="Arial" panose="020B0604020202020204" pitchFamily="34" charset="0"/>
              <a:cs typeface="Arial" panose="020B0604020202020204" pitchFamily="34" charset="0"/>
            </a:endParaRPr>
          </a:p>
        </p:txBody>
      </p:sp>
      <p:sp>
        <p:nvSpPr>
          <p:cNvPr id="95" name="TextBox 94"/>
          <p:cNvSpPr txBox="1"/>
          <p:nvPr/>
        </p:nvSpPr>
        <p:spPr>
          <a:xfrm>
            <a:off x="1037594" y="2721496"/>
            <a:ext cx="4943730" cy="553982"/>
          </a:xfrm>
          <a:prstGeom prst="rect">
            <a:avLst/>
          </a:prstGeom>
          <a:noFill/>
        </p:spPr>
        <p:txBody>
          <a:bodyPr wrap="square" lIns="91424" tIns="45712" rIns="91424" bIns="45712" rtlCol="0">
            <a:spAutoFit/>
          </a:bodyPr>
          <a:lstStyle/>
          <a:p>
            <a:r>
              <a:rPr lang="en-GB" sz="1600" b="1" dirty="0" smtClean="0">
                <a:solidFill>
                  <a:srgbClr val="0070C0"/>
                </a:solidFill>
                <a:latin typeface="Arial" panose="020B0604020202020204" pitchFamily="34" charset="0"/>
                <a:cs typeface="Arial" panose="020B0604020202020204" pitchFamily="34" charset="0"/>
              </a:rPr>
              <a:t>Sentinel 4</a:t>
            </a:r>
            <a:r>
              <a:rPr lang="en-US" sz="1600" b="1"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a:t>
            </a:r>
            <a:r>
              <a:rPr lang="en-US" altLang="en-US" sz="1600" dirty="0" smtClean="0">
                <a:solidFill>
                  <a:srgbClr val="0070C0"/>
                </a:solidFill>
                <a:latin typeface="Arial" panose="020B0604020202020204" pitchFamily="34" charset="0"/>
                <a:cs typeface="Arial" panose="020B0604020202020204" pitchFamily="34" charset="0"/>
              </a:rPr>
              <a:t>A/B)</a:t>
            </a:r>
          </a:p>
          <a:p>
            <a:r>
              <a:rPr lang="en-US" altLang="en-US" sz="1400" b="1" dirty="0" smtClean="0">
                <a:solidFill>
                  <a:srgbClr val="0070C0"/>
                </a:solidFill>
                <a:latin typeface="Arial" panose="020B0604020202020204" pitchFamily="34" charset="0"/>
                <a:cs typeface="Arial" panose="020B0604020202020204" pitchFamily="34" charset="0"/>
              </a:rPr>
              <a:t>Geostationary </a:t>
            </a:r>
            <a:r>
              <a:rPr lang="en-US" altLang="en-US" sz="1400" b="1" dirty="0">
                <a:solidFill>
                  <a:srgbClr val="0070C0"/>
                </a:solidFill>
                <a:latin typeface="Arial" panose="020B0604020202020204" pitchFamily="34" charset="0"/>
                <a:cs typeface="Arial" panose="020B0604020202020204" pitchFamily="34" charset="0"/>
              </a:rPr>
              <a:t>A</a:t>
            </a:r>
            <a:r>
              <a:rPr lang="en-US" altLang="en-US" sz="1400" b="1" dirty="0" smtClean="0">
                <a:solidFill>
                  <a:srgbClr val="0070C0"/>
                </a:solidFill>
                <a:latin typeface="Arial" panose="020B0604020202020204" pitchFamily="34" charset="0"/>
                <a:cs typeface="Arial" panose="020B0604020202020204" pitchFamily="34" charset="0"/>
              </a:rPr>
              <a:t>tmospheric</a:t>
            </a:r>
            <a:endParaRPr lang="en-GB" sz="1400" b="1" dirty="0">
              <a:solidFill>
                <a:srgbClr val="0070C0"/>
              </a:solidFill>
              <a:latin typeface="Arial" panose="020B0604020202020204" pitchFamily="34" charset="0"/>
              <a:cs typeface="Arial" panose="020B0604020202020204" pitchFamily="34" charset="0"/>
            </a:endParaRPr>
          </a:p>
        </p:txBody>
      </p:sp>
      <p:sp>
        <p:nvSpPr>
          <p:cNvPr id="96" name="TextBox 95"/>
          <p:cNvSpPr txBox="1"/>
          <p:nvPr/>
        </p:nvSpPr>
        <p:spPr>
          <a:xfrm>
            <a:off x="1029299" y="3442236"/>
            <a:ext cx="4943730" cy="507815"/>
          </a:xfrm>
          <a:prstGeom prst="rect">
            <a:avLst/>
          </a:prstGeom>
          <a:noFill/>
        </p:spPr>
        <p:txBody>
          <a:bodyPr wrap="square" lIns="91424" tIns="45712" rIns="91424" bIns="45712" rtlCol="0">
            <a:spAutoFit/>
          </a:bodyPr>
          <a:lstStyle/>
          <a:p>
            <a:pPr>
              <a:lnSpc>
                <a:spcPct val="90000"/>
              </a:lnSpc>
            </a:pPr>
            <a:r>
              <a:rPr lang="en-GB" sz="1600" b="1" dirty="0" smtClean="0">
                <a:solidFill>
                  <a:srgbClr val="FFFFFF"/>
                </a:solidFill>
                <a:latin typeface="Arial" panose="020B0604020202020204" pitchFamily="34" charset="0"/>
                <a:cs typeface="Arial" panose="020B0604020202020204" pitchFamily="34" charset="0"/>
              </a:rPr>
              <a:t>Sentinel </a:t>
            </a:r>
            <a:r>
              <a:rPr lang="en-GB" sz="1600" b="1" dirty="0">
                <a:solidFill>
                  <a:srgbClr val="FFFFFF"/>
                </a:solidFill>
                <a:latin typeface="Arial" panose="020B0604020202020204" pitchFamily="34" charset="0"/>
                <a:cs typeface="Arial" panose="020B0604020202020204" pitchFamily="34" charset="0"/>
              </a:rPr>
              <a:t>5 </a:t>
            </a:r>
            <a:r>
              <a:rPr lang="en-GB" sz="1600" dirty="0">
                <a:solidFill>
                  <a:srgbClr val="FFFFFF"/>
                </a:solidFill>
                <a:latin typeface="Arial" panose="020B0604020202020204" pitchFamily="34" charset="0"/>
                <a:cs typeface="Arial" panose="020B0604020202020204" pitchFamily="34" charset="0"/>
              </a:rPr>
              <a:t>(A/B/C) &amp; Precursor </a:t>
            </a:r>
            <a:endParaRPr lang="en-GB" sz="1600" dirty="0" smtClean="0">
              <a:solidFill>
                <a:srgbClr val="FFFFFF"/>
              </a:solidFill>
              <a:latin typeface="Arial" panose="020B0604020202020204" pitchFamily="34" charset="0"/>
              <a:cs typeface="Arial" panose="020B0604020202020204" pitchFamily="34" charset="0"/>
            </a:endParaRPr>
          </a:p>
          <a:p>
            <a:pPr>
              <a:lnSpc>
                <a:spcPct val="90000"/>
              </a:lnSpc>
            </a:pPr>
            <a:r>
              <a:rPr lang="en-US" altLang="en-US" sz="1400" b="1" dirty="0" smtClean="0">
                <a:solidFill>
                  <a:srgbClr val="FFFFFF"/>
                </a:solidFill>
                <a:latin typeface="Arial" panose="020B0604020202020204" pitchFamily="34" charset="0"/>
                <a:cs typeface="Arial" panose="020B0604020202020204" pitchFamily="34" charset="0"/>
              </a:rPr>
              <a:t>Low-Orbit Atmospheric</a:t>
            </a:r>
            <a:endParaRPr lang="en-US" altLang="en-US" sz="1400" b="1" dirty="0">
              <a:solidFill>
                <a:srgbClr val="FFFFFF"/>
              </a:solidFill>
              <a:latin typeface="Arial" panose="020B0604020202020204" pitchFamily="34" charset="0"/>
              <a:cs typeface="Arial" panose="020B0604020202020204" pitchFamily="34" charset="0"/>
            </a:endParaRPr>
          </a:p>
        </p:txBody>
      </p:sp>
      <p:sp>
        <p:nvSpPr>
          <p:cNvPr id="97" name="TextBox 96"/>
          <p:cNvSpPr txBox="1"/>
          <p:nvPr/>
        </p:nvSpPr>
        <p:spPr>
          <a:xfrm>
            <a:off x="1037594" y="4128966"/>
            <a:ext cx="4943730" cy="507815"/>
          </a:xfrm>
          <a:prstGeom prst="rect">
            <a:avLst/>
          </a:prstGeom>
          <a:noFill/>
        </p:spPr>
        <p:txBody>
          <a:bodyPr wrap="square" lIns="91424" tIns="45712" rIns="91424" bIns="45712" rtlCol="0">
            <a:spAutoFit/>
          </a:bodyPr>
          <a:lstStyle/>
          <a:p>
            <a:pPr>
              <a:lnSpc>
                <a:spcPct val="90000"/>
              </a:lnSpc>
            </a:pPr>
            <a:r>
              <a:rPr lang="en-GB" sz="1600" b="1" dirty="0">
                <a:solidFill>
                  <a:srgbClr val="0070C0"/>
                </a:solidFill>
                <a:latin typeface="Arial" panose="020B0604020202020204" pitchFamily="34" charset="0"/>
                <a:cs typeface="Arial" panose="020B0604020202020204" pitchFamily="34" charset="0"/>
              </a:rPr>
              <a:t>Sentinel 6 </a:t>
            </a:r>
            <a:endParaRPr lang="en-US" sz="1600" b="1" dirty="0">
              <a:solidFill>
                <a:srgbClr val="0070C0"/>
              </a:solidFill>
              <a:latin typeface="Arial" panose="020B0604020202020204" pitchFamily="34" charset="0"/>
              <a:cs typeface="Arial" panose="020B0604020202020204" pitchFamily="34" charset="0"/>
            </a:endParaRPr>
          </a:p>
          <a:p>
            <a:pPr>
              <a:lnSpc>
                <a:spcPct val="90000"/>
              </a:lnSpc>
            </a:pPr>
            <a:r>
              <a:rPr lang="en-US" altLang="en-US" sz="1400" b="1" dirty="0" smtClean="0">
                <a:solidFill>
                  <a:srgbClr val="0070C0"/>
                </a:solidFill>
                <a:latin typeface="Arial" panose="020B0604020202020204" pitchFamily="34" charset="0"/>
                <a:cs typeface="Arial" panose="020B0604020202020204" pitchFamily="34" charset="0"/>
              </a:rPr>
              <a:t>Jason </a:t>
            </a:r>
            <a:r>
              <a:rPr lang="en-US" altLang="en-US" sz="1400" b="1" dirty="0">
                <a:solidFill>
                  <a:srgbClr val="0070C0"/>
                </a:solidFill>
                <a:latin typeface="Arial" panose="020B0604020202020204" pitchFamily="34" charset="0"/>
                <a:cs typeface="Arial" panose="020B0604020202020204" pitchFamily="34" charset="0"/>
              </a:rPr>
              <a:t>CS (A/B)</a:t>
            </a:r>
          </a:p>
        </p:txBody>
      </p:sp>
      <p:sp>
        <p:nvSpPr>
          <p:cNvPr id="2" name="Rectangle 1"/>
          <p:cNvSpPr/>
          <p:nvPr/>
        </p:nvSpPr>
        <p:spPr>
          <a:xfrm>
            <a:off x="4495541" y="699538"/>
            <a:ext cx="4419329" cy="286232"/>
          </a:xfrm>
          <a:prstGeom prst="rect">
            <a:avLst/>
          </a:prstGeom>
        </p:spPr>
        <p:txBody>
          <a:bodyPr wrap="square">
            <a:spAutoFit/>
          </a:bodyPr>
          <a:lstStyle/>
          <a:p>
            <a:pPr>
              <a:lnSpc>
                <a:spcPct val="90000"/>
              </a:lnSpc>
            </a:pPr>
            <a:r>
              <a:rPr lang="en-US" altLang="en-US" sz="1400" dirty="0" smtClean="0">
                <a:solidFill>
                  <a:srgbClr val="FFFFFF"/>
                </a:solidFill>
                <a:latin typeface="Arial" panose="020B0604020202020204" pitchFamily="34" charset="0"/>
                <a:cs typeface="Arial" panose="020B0604020202020204" pitchFamily="34" charset="0"/>
              </a:rPr>
              <a:t>All weather, day/night applications, interferometry</a:t>
            </a:r>
            <a:endParaRPr lang="en-US" altLang="en-US" sz="1400"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4495548" y="1390954"/>
            <a:ext cx="4457074" cy="480131"/>
          </a:xfrm>
          <a:prstGeom prst="rect">
            <a:avLst/>
          </a:prstGeom>
        </p:spPr>
        <p:txBody>
          <a:bodyPr wrap="square">
            <a:spAutoFit/>
          </a:bodyPr>
          <a:lstStyle/>
          <a:p>
            <a:pPr>
              <a:lnSpc>
                <a:spcPct val="90000"/>
              </a:lnSpc>
            </a:pPr>
            <a:r>
              <a:rPr lang="en-US" altLang="en-US" sz="1400" dirty="0" smtClean="0">
                <a:solidFill>
                  <a:srgbClr val="0070C0"/>
                </a:solidFill>
                <a:latin typeface="Arial" panose="020B0604020202020204" pitchFamily="34" charset="0"/>
                <a:cs typeface="Arial" panose="020B0604020202020204" pitchFamily="34" charset="0"/>
              </a:rPr>
              <a:t>Land applications: urban, forest, agriculture, … Continuity of Landsat, SPOT</a:t>
            </a:r>
            <a:endParaRPr lang="en-US" altLang="en-US" sz="1400" dirty="0">
              <a:solidFill>
                <a:srgbClr val="0070C0"/>
              </a:solidFill>
              <a:latin typeface="Arial" panose="020B0604020202020204" pitchFamily="34" charset="0"/>
              <a:cs typeface="Arial" panose="020B0604020202020204" pitchFamily="34" charset="0"/>
            </a:endParaRPr>
          </a:p>
        </p:txBody>
      </p:sp>
      <p:sp>
        <p:nvSpPr>
          <p:cNvPr id="8" name="Rectangle 7"/>
          <p:cNvSpPr/>
          <p:nvPr/>
        </p:nvSpPr>
        <p:spPr>
          <a:xfrm>
            <a:off x="4495556" y="2082208"/>
            <a:ext cx="4419322" cy="480131"/>
          </a:xfrm>
          <a:prstGeom prst="rect">
            <a:avLst/>
          </a:prstGeom>
        </p:spPr>
        <p:txBody>
          <a:bodyPr wrap="square">
            <a:spAutoFit/>
          </a:bodyPr>
          <a:lstStyle/>
          <a:p>
            <a:pPr>
              <a:lnSpc>
                <a:spcPct val="90000"/>
              </a:lnSpc>
            </a:pPr>
            <a:r>
              <a:rPr lang="en-US" altLang="en-US" sz="1400" dirty="0">
                <a:solidFill>
                  <a:srgbClr val="FFFFFF"/>
                </a:solidFill>
                <a:latin typeface="Arial" panose="020B0604020202020204" pitchFamily="34" charset="0"/>
                <a:cs typeface="Arial" panose="020B0604020202020204" pitchFamily="34" charset="0"/>
              </a:rPr>
              <a:t>Wide-swath ocean </a:t>
            </a:r>
            <a:r>
              <a:rPr lang="en-US" altLang="en-US" sz="1400" dirty="0" err="1">
                <a:solidFill>
                  <a:srgbClr val="FFFFFF"/>
                </a:solidFill>
                <a:latin typeface="Arial" panose="020B0604020202020204" pitchFamily="34" charset="0"/>
                <a:cs typeface="Arial" panose="020B0604020202020204" pitchFamily="34" charset="0"/>
              </a:rPr>
              <a:t>colour</a:t>
            </a:r>
            <a:r>
              <a:rPr lang="en-US" altLang="en-US" sz="1400" dirty="0">
                <a:solidFill>
                  <a:srgbClr val="FFFFFF"/>
                </a:solidFill>
                <a:latin typeface="Arial" panose="020B0604020202020204" pitchFamily="34" charset="0"/>
                <a:cs typeface="Arial" panose="020B0604020202020204" pitchFamily="34" charset="0"/>
              </a:rPr>
              <a:t>, vegetation, sea/land surface temperature, altimetry</a:t>
            </a:r>
          </a:p>
        </p:txBody>
      </p:sp>
      <p:sp>
        <p:nvSpPr>
          <p:cNvPr id="9" name="Rectangle 8"/>
          <p:cNvSpPr/>
          <p:nvPr/>
        </p:nvSpPr>
        <p:spPr>
          <a:xfrm>
            <a:off x="4495556" y="2758421"/>
            <a:ext cx="4539796" cy="480131"/>
          </a:xfrm>
          <a:prstGeom prst="rect">
            <a:avLst/>
          </a:prstGeom>
        </p:spPr>
        <p:txBody>
          <a:bodyPr wrap="square">
            <a:spAutoFit/>
          </a:bodyPr>
          <a:lstStyle/>
          <a:p>
            <a:pPr>
              <a:lnSpc>
                <a:spcPct val="90000"/>
              </a:lnSpc>
            </a:pPr>
            <a:r>
              <a:rPr lang="en-US" altLang="en-US" sz="1400" dirty="0">
                <a:solidFill>
                  <a:srgbClr val="0070C0"/>
                </a:solidFill>
                <a:latin typeface="Arial" panose="020B0604020202020204" pitchFamily="34" charset="0"/>
                <a:cs typeface="Arial" panose="020B0604020202020204" pitchFamily="34" charset="0"/>
              </a:rPr>
              <a:t>Atmospheric composition monitoring, </a:t>
            </a:r>
            <a:r>
              <a:rPr lang="en-US" altLang="en-US" sz="1400" dirty="0" smtClean="0">
                <a:solidFill>
                  <a:srgbClr val="0070C0"/>
                </a:solidFill>
                <a:latin typeface="Arial" panose="020B0604020202020204" pitchFamily="34" charset="0"/>
                <a:cs typeface="Arial" panose="020B0604020202020204" pitchFamily="34" charset="0"/>
              </a:rPr>
              <a:t>pollution</a:t>
            </a:r>
            <a:r>
              <a:rPr lang="en-US" altLang="en-US" sz="1400" dirty="0">
                <a:solidFill>
                  <a:srgbClr val="0070C0"/>
                </a:solidFill>
                <a:latin typeface="Arial" panose="020B0604020202020204" pitchFamily="34" charset="0"/>
                <a:cs typeface="Arial" panose="020B0604020202020204" pitchFamily="34" charset="0"/>
              </a:rPr>
              <a:t>; </a:t>
            </a:r>
            <a:r>
              <a:rPr lang="en-US" altLang="en-US" sz="1400" dirty="0" smtClean="0">
                <a:solidFill>
                  <a:srgbClr val="0070C0"/>
                </a:solidFill>
                <a:latin typeface="Arial" panose="020B0604020202020204" pitchFamily="34" charset="0"/>
                <a:cs typeface="Arial" panose="020B0604020202020204" pitchFamily="34" charset="0"/>
              </a:rPr>
              <a:t>instrument on MTG </a:t>
            </a:r>
            <a:r>
              <a:rPr lang="en-US" altLang="en-US" sz="1400" dirty="0">
                <a:solidFill>
                  <a:srgbClr val="0070C0"/>
                </a:solidFill>
                <a:latin typeface="Arial" panose="020B0604020202020204" pitchFamily="34" charset="0"/>
                <a:cs typeface="Arial" panose="020B0604020202020204" pitchFamily="34" charset="0"/>
              </a:rPr>
              <a:t>satellites</a:t>
            </a:r>
          </a:p>
        </p:txBody>
      </p:sp>
      <p:sp>
        <p:nvSpPr>
          <p:cNvPr id="10" name="Rectangle 9"/>
          <p:cNvSpPr/>
          <p:nvPr/>
        </p:nvSpPr>
        <p:spPr>
          <a:xfrm>
            <a:off x="4495548" y="3442236"/>
            <a:ext cx="4438193" cy="480131"/>
          </a:xfrm>
          <a:prstGeom prst="rect">
            <a:avLst/>
          </a:prstGeom>
        </p:spPr>
        <p:txBody>
          <a:bodyPr wrap="square">
            <a:spAutoFit/>
          </a:bodyPr>
          <a:lstStyle/>
          <a:p>
            <a:pPr>
              <a:lnSpc>
                <a:spcPct val="90000"/>
              </a:lnSpc>
            </a:pPr>
            <a:r>
              <a:rPr lang="en-US" altLang="en-US" sz="1400" dirty="0">
                <a:solidFill>
                  <a:srgbClr val="FFFFFF"/>
                </a:solidFill>
                <a:latin typeface="Arial" panose="020B0604020202020204" pitchFamily="34" charset="0"/>
                <a:cs typeface="Arial" panose="020B0604020202020204" pitchFamily="34" charset="0"/>
              </a:rPr>
              <a:t>Atmospheric composition </a:t>
            </a:r>
            <a:r>
              <a:rPr lang="en-US" altLang="en-US" sz="1400" dirty="0" smtClean="0">
                <a:solidFill>
                  <a:srgbClr val="FFFFFF"/>
                </a:solidFill>
                <a:latin typeface="Arial" panose="020B0604020202020204" pitchFamily="34" charset="0"/>
                <a:cs typeface="Arial" panose="020B0604020202020204" pitchFamily="34" charset="0"/>
              </a:rPr>
              <a:t>monitoring; instrument on MetOp-SG satellites</a:t>
            </a:r>
            <a:endParaRPr lang="en-US" altLang="en-US" sz="1400" dirty="0">
              <a:solidFill>
                <a:srgbClr val="FFFFFF"/>
              </a:solidFill>
              <a:latin typeface="Arial" panose="020B0604020202020204" pitchFamily="34" charset="0"/>
              <a:cs typeface="Arial" panose="020B0604020202020204" pitchFamily="34" charset="0"/>
            </a:endParaRPr>
          </a:p>
        </p:txBody>
      </p:sp>
      <p:sp>
        <p:nvSpPr>
          <p:cNvPr id="11" name="Rectangle 10"/>
          <p:cNvSpPr/>
          <p:nvPr/>
        </p:nvSpPr>
        <p:spPr>
          <a:xfrm>
            <a:off x="4495556" y="4239757"/>
            <a:ext cx="2343911" cy="286232"/>
          </a:xfrm>
          <a:prstGeom prst="rect">
            <a:avLst/>
          </a:prstGeom>
        </p:spPr>
        <p:txBody>
          <a:bodyPr wrap="none">
            <a:spAutoFit/>
          </a:bodyPr>
          <a:lstStyle/>
          <a:p>
            <a:pPr>
              <a:lnSpc>
                <a:spcPct val="90000"/>
              </a:lnSpc>
            </a:pPr>
            <a:r>
              <a:rPr lang="en-US" altLang="en-US" sz="1400" dirty="0">
                <a:solidFill>
                  <a:srgbClr val="0070C0"/>
                </a:solidFill>
                <a:latin typeface="Arial" panose="020B0604020202020204" pitchFamily="34" charset="0"/>
                <a:cs typeface="Arial" panose="020B0604020202020204" pitchFamily="34" charset="0"/>
              </a:rPr>
              <a:t>Altimetry reference mission</a:t>
            </a:r>
          </a:p>
        </p:txBody>
      </p:sp>
    </p:spTree>
    <p:extLst>
      <p:ext uri="{BB962C8B-B14F-4D97-AF65-F5344CB8AC3E}">
        <p14:creationId xmlns:p14="http://schemas.microsoft.com/office/powerpoint/2010/main" val="1840001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entin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9505" y="252482"/>
            <a:ext cx="1339944" cy="3583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9325" y="741070"/>
            <a:ext cx="3265051" cy="3200876"/>
          </a:xfrm>
          <a:prstGeom prst="rect">
            <a:avLst/>
          </a:prstGeom>
        </p:spPr>
        <p:txBody>
          <a:bodyPr wrap="square">
            <a:spAutoFit/>
          </a:bodyPr>
          <a:lstStyle/>
          <a:p>
            <a:pPr marL="177800" lvl="1" indent="-177800">
              <a:spcBef>
                <a:spcPts val="600"/>
              </a:spcBef>
              <a:spcAft>
                <a:spcPts val="0"/>
              </a:spcAft>
              <a:buFont typeface="Arial" panose="020B0604020202020204" pitchFamily="34" charset="0"/>
              <a:buChar char="•"/>
            </a:pPr>
            <a:r>
              <a:rPr lang="en-GB" sz="1600" dirty="0">
                <a:solidFill>
                  <a:srgbClr val="000000"/>
                </a:solidFill>
                <a:latin typeface="Calibri" panose="020F0502020204030204" pitchFamily="34" charset="0"/>
              </a:rPr>
              <a:t>Optimisation/tuning of the </a:t>
            </a:r>
            <a:r>
              <a:rPr lang="en-GB" sz="1600" b="1" dirty="0">
                <a:solidFill>
                  <a:srgbClr val="000000"/>
                </a:solidFill>
                <a:latin typeface="Calibri" panose="020F0502020204030204" pitchFamily="34" charset="0"/>
              </a:rPr>
              <a:t>observation scenario </a:t>
            </a:r>
            <a:r>
              <a:rPr lang="en-GB" sz="1600" i="1" dirty="0">
                <a:solidFill>
                  <a:srgbClr val="000000"/>
                </a:solidFill>
                <a:latin typeface="Calibri" panose="020F0502020204030204" pitchFamily="34" charset="0"/>
              </a:rPr>
              <a:t>(</a:t>
            </a:r>
            <a:r>
              <a:rPr lang="en-GB" sz="1600" i="1" dirty="0">
                <a:solidFill>
                  <a:srgbClr val="000000"/>
                </a:solidFill>
                <a:latin typeface="Calibri" panose="020F0502020204030204" pitchFamily="34" charset="0"/>
                <a:sym typeface="Wingdings" panose="05000000000000000000" pitchFamily="2" charset="2"/>
              </a:rPr>
              <a:t></a:t>
            </a:r>
            <a:r>
              <a:rPr lang="en-GB" sz="1600" i="1" dirty="0">
                <a:solidFill>
                  <a:srgbClr val="000000"/>
                </a:solidFill>
                <a:latin typeface="Calibri" panose="020F0502020204030204" pitchFamily="34" charset="0"/>
              </a:rPr>
              <a:t> full mission capacity reached)</a:t>
            </a:r>
          </a:p>
          <a:p>
            <a:pPr marL="177800" lvl="1" indent="-177800">
              <a:spcBef>
                <a:spcPts val="600"/>
              </a:spcBef>
              <a:spcAft>
                <a:spcPts val="0"/>
              </a:spcAft>
              <a:buFont typeface="Arial" panose="020B0604020202020204" pitchFamily="34" charset="0"/>
              <a:buChar char="•"/>
            </a:pPr>
            <a:r>
              <a:rPr lang="en-GB" sz="1600" dirty="0">
                <a:solidFill>
                  <a:srgbClr val="000000"/>
                </a:solidFill>
                <a:latin typeface="Calibri" panose="020F0502020204030204" pitchFamily="34" charset="0"/>
              </a:rPr>
              <a:t>Yearly Mission Review held on 24 May 2019, confirming that the overall </a:t>
            </a:r>
            <a:r>
              <a:rPr lang="en-GB" sz="1600" b="1" dirty="0">
                <a:solidFill>
                  <a:srgbClr val="000000"/>
                </a:solidFill>
                <a:latin typeface="Calibri" panose="020F0502020204030204" pitchFamily="34" charset="0"/>
              </a:rPr>
              <a:t>mission is in a very good shape</a:t>
            </a:r>
          </a:p>
          <a:p>
            <a:pPr marL="177800" lvl="1" indent="-177800">
              <a:spcBef>
                <a:spcPts val="600"/>
              </a:spcBef>
              <a:spcAft>
                <a:spcPts val="0"/>
              </a:spcAft>
              <a:buFont typeface="Arial" panose="020B0604020202020204" pitchFamily="34" charset="0"/>
              <a:buChar char="•"/>
            </a:pPr>
            <a:r>
              <a:rPr lang="en-GB" sz="1600" b="1" dirty="0">
                <a:solidFill>
                  <a:srgbClr val="000000"/>
                </a:solidFill>
                <a:latin typeface="Calibri" panose="020F0502020204030204" pitchFamily="34" charset="0"/>
              </a:rPr>
              <a:t>Contribution to emergency situations</a:t>
            </a:r>
            <a:r>
              <a:rPr lang="en-GB" sz="1600" dirty="0">
                <a:solidFill>
                  <a:srgbClr val="000000"/>
                </a:solidFill>
                <a:latin typeface="Calibri" panose="020F0502020204030204" pitchFamily="34" charset="0"/>
              </a:rPr>
              <a:t>, in particular in response to Copernicus EMS and International Charter activations, for flood monitoring in particular</a:t>
            </a:r>
          </a:p>
        </p:txBody>
      </p:sp>
      <p:sp>
        <p:nvSpPr>
          <p:cNvPr id="8" name="TextBox 7"/>
          <p:cNvSpPr txBox="1"/>
          <p:nvPr/>
        </p:nvSpPr>
        <p:spPr>
          <a:xfrm>
            <a:off x="3662332" y="2349766"/>
            <a:ext cx="13915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1" normalizeH="0" baseline="0" noProof="0" dirty="0">
                <a:ln>
                  <a:noFill/>
                </a:ln>
                <a:solidFill>
                  <a:schemeClr val="bg1"/>
                </a:solidFill>
                <a:effectLst/>
                <a:uLnTx/>
                <a:uFill>
                  <a:solidFill>
                    <a:srgbClr val="FFFFFF"/>
                  </a:solidFill>
                </a:uFill>
                <a:latin typeface="Calibri" panose="020F0502020204030204" pitchFamily="34" charset="0"/>
                <a:ea typeface="+mn-ea"/>
                <a:cs typeface="+mn-cs"/>
              </a:rPr>
              <a:t>Ground deformation in Tuscany</a:t>
            </a:r>
            <a:r>
              <a:rPr kumimoji="0" lang="en-GB" sz="1600" b="1" i="1" u="none" strike="noStrike" kern="1200" cap="none" spc="-1" normalizeH="0" noProof="0" dirty="0">
                <a:ln>
                  <a:noFill/>
                </a:ln>
                <a:solidFill>
                  <a:schemeClr val="bg1"/>
                </a:solidFill>
                <a:effectLst/>
                <a:uLnTx/>
                <a:uFill>
                  <a:solidFill>
                    <a:srgbClr val="FFFFFF"/>
                  </a:solidFill>
                </a:uFill>
                <a:latin typeface="Calibri" panose="020F0502020204030204" pitchFamily="34" charset="0"/>
                <a:ea typeface="+mn-ea"/>
                <a:cs typeface="+mn-cs"/>
              </a:rPr>
              <a:t> (</a:t>
            </a:r>
            <a:r>
              <a:rPr kumimoji="0" lang="en-GB" sz="1600" b="1" i="1" u="none" strike="noStrike" kern="1200" cap="none" spc="-1" normalizeH="0" baseline="0" noProof="0" dirty="0">
                <a:ln>
                  <a:noFill/>
                </a:ln>
                <a:solidFill>
                  <a:schemeClr val="bg1"/>
                </a:solidFill>
                <a:effectLst/>
                <a:uLnTx/>
                <a:uFill>
                  <a:solidFill>
                    <a:srgbClr val="FFFFFF"/>
                  </a:solidFill>
                </a:uFill>
                <a:latin typeface="Calibri" panose="020F0502020204030204" pitchFamily="34" charset="0"/>
                <a:ea typeface="+mn-ea"/>
                <a:cs typeface="+mn-cs"/>
              </a:rPr>
              <a:t>2014-2019)</a:t>
            </a:r>
          </a:p>
        </p:txBody>
      </p:sp>
      <p:pic>
        <p:nvPicPr>
          <p:cNvPr id="2050" name="Picture 2" descr="https://emergency.copernicus.eu/mapping/system/files/components/EMSR385_AOI03_FEP_PRODUCT_r1_RTP01_v1.jpg">
            <a:extLst>
              <a:ext uri="{FF2B5EF4-FFF2-40B4-BE49-F238E27FC236}">
                <a16:creationId xmlns="" xmlns:a16="http://schemas.microsoft.com/office/drawing/2014/main" id="{2CF40A95-620A-E343-B30B-514718B859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739" y="843558"/>
            <a:ext cx="4892277" cy="345638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30837781-A094-CD48-A507-7E9849F04D7B}"/>
              </a:ext>
            </a:extLst>
          </p:cNvPr>
          <p:cNvSpPr/>
          <p:nvPr/>
        </p:nvSpPr>
        <p:spPr>
          <a:xfrm>
            <a:off x="248416" y="3908694"/>
            <a:ext cx="3776323" cy="607859"/>
          </a:xfrm>
          <a:prstGeom prst="rect">
            <a:avLst/>
          </a:prstGeom>
        </p:spPr>
        <p:txBody>
          <a:bodyPr wrap="square">
            <a:spAutoFit/>
          </a:bodyPr>
          <a:lstStyle/>
          <a:p>
            <a:pPr lvl="0" algn="r">
              <a:defRPr/>
            </a:pPr>
            <a:r>
              <a:rPr kumimoji="0" lang="en-GB" sz="1400" b="1" i="1" u="none" strike="noStrike" kern="1200" cap="none" spc="0" normalizeH="0" baseline="0" noProof="0" dirty="0" smtClean="0">
                <a:ln>
                  <a:noFill/>
                </a:ln>
                <a:solidFill>
                  <a:srgbClr val="0070C0"/>
                </a:solidFill>
                <a:effectLst/>
                <a:uLnTx/>
                <a:uFillTx/>
                <a:latin typeface="Calibri" panose="020F0502020204030204" pitchFamily="34" charset="0"/>
              </a:rPr>
              <a:t>Impact</a:t>
            </a:r>
            <a:r>
              <a:rPr kumimoji="0" lang="en-GB" sz="1400" b="1" i="1" u="none" strike="noStrike" kern="1200" cap="none" spc="0" normalizeH="0" noProof="0" dirty="0" smtClean="0">
                <a:ln>
                  <a:noFill/>
                </a:ln>
                <a:solidFill>
                  <a:srgbClr val="0070C0"/>
                </a:solidFill>
                <a:effectLst/>
                <a:uLnTx/>
                <a:uFillTx/>
                <a:latin typeface="Calibri" panose="020F0502020204030204" pitchFamily="34" charset="0"/>
              </a:rPr>
              <a:t> </a:t>
            </a:r>
            <a:r>
              <a:rPr lang="en-GB" sz="1400" b="1" i="1" dirty="0">
                <a:solidFill>
                  <a:srgbClr val="0070C0"/>
                </a:solidFill>
                <a:latin typeface="Calibri" panose="020F0502020204030204" pitchFamily="34" charset="0"/>
              </a:rPr>
              <a:t>of cyclone Dorian </a:t>
            </a:r>
            <a:endParaRPr kumimoji="0" lang="en-GB" sz="1400" b="1" i="1" u="none" strike="noStrike" kern="1200" cap="none" spc="0" normalizeH="0" noProof="0" dirty="0" smtClean="0">
              <a:ln>
                <a:noFill/>
              </a:ln>
              <a:solidFill>
                <a:srgbClr val="0070C0"/>
              </a:solidFill>
              <a:effectLst/>
              <a:uLnTx/>
              <a:uFillTx/>
              <a:latin typeface="Calibri" panose="020F050202020403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70C0"/>
                </a:solidFill>
                <a:effectLst/>
                <a:uLnTx/>
                <a:uFillTx/>
                <a:latin typeface="Calibri" panose="020F0502020204030204" pitchFamily="34" charset="0"/>
                <a:ea typeface="+mn-ea"/>
                <a:cs typeface="+mn-cs"/>
              </a:rPr>
              <a:t>Copernicus </a:t>
            </a:r>
            <a:r>
              <a:rPr kumimoji="0" lang="en-GB" sz="10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Emergency Management Service: Activation EMSR385</a:t>
            </a:r>
            <a:endParaRPr kumimoji="0" lang="en-US" sz="105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Authorized User: EC Services | DG </a:t>
            </a:r>
            <a:r>
              <a:rPr kumimoji="0" lang="en-US" sz="900" b="0" i="1" u="none" strike="noStrike" kern="1200" cap="none" spc="0" normalizeH="0" baseline="0" noProof="0" dirty="0" smtClean="0">
                <a:ln>
                  <a:noFill/>
                </a:ln>
                <a:solidFill>
                  <a:srgbClr val="0070C0"/>
                </a:solidFill>
                <a:effectLst/>
                <a:uLnTx/>
                <a:uFillTx/>
                <a:latin typeface="Calibri" panose="020F0502020204030204" pitchFamily="34" charset="0"/>
                <a:ea typeface="+mn-ea"/>
                <a:cs typeface="+mn-cs"/>
              </a:rPr>
              <a:t>ECHO</a:t>
            </a:r>
            <a:endParaRPr kumimoji="0" lang="es-ES" sz="9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2" name="Rectangle 1"/>
          <p:cNvSpPr/>
          <p:nvPr/>
        </p:nvSpPr>
        <p:spPr>
          <a:xfrm>
            <a:off x="3984638" y="4301109"/>
            <a:ext cx="4896544" cy="215444"/>
          </a:xfrm>
          <a:prstGeom prst="rect">
            <a:avLst/>
          </a:prstGeom>
        </p:spPr>
        <p:txBody>
          <a:bodyPr wrap="square">
            <a:spAutoFit/>
          </a:bodyPr>
          <a:lstStyle/>
          <a:p>
            <a:pPr lvl="0" algn="ctr">
              <a:defRPr/>
            </a:pPr>
            <a:r>
              <a:rPr lang="en-US" sz="800" i="1" dirty="0">
                <a:solidFill>
                  <a:srgbClr val="000000"/>
                </a:solidFill>
                <a:latin typeface="Calibri" panose="020F0502020204030204" pitchFamily="34" charset="0"/>
              </a:rPr>
              <a:t>Copyright: Contains modified Copernicus Sentinel data (2019) / processed by CEMS – GAF-AG released by e-geos</a:t>
            </a:r>
          </a:p>
        </p:txBody>
      </p:sp>
      <p:sp>
        <p:nvSpPr>
          <p:cNvPr id="3" name="Rectangle 2"/>
          <p:cNvSpPr/>
          <p:nvPr/>
        </p:nvSpPr>
        <p:spPr>
          <a:xfrm>
            <a:off x="4398459" y="3390967"/>
            <a:ext cx="3205424" cy="738664"/>
          </a:xfrm>
          <a:prstGeom prst="rect">
            <a:avLst/>
          </a:prstGeom>
        </p:spPr>
        <p:txBody>
          <a:bodyPr wrap="square">
            <a:spAutoFit/>
          </a:bodyPr>
          <a:lstStyle/>
          <a:p>
            <a:pPr lvl="0" algn="ctr">
              <a:defRPr/>
            </a:pPr>
            <a:r>
              <a:rPr lang="en-GB" sz="1400" b="1" i="1" dirty="0">
                <a:solidFill>
                  <a:schemeClr val="accent1">
                    <a:lumMod val="20000"/>
                    <a:lumOff val="80000"/>
                  </a:schemeClr>
                </a:solidFill>
                <a:latin typeface="Calibri" panose="020F0502020204030204" pitchFamily="34" charset="0"/>
              </a:rPr>
              <a:t>Grand Bahamas Island </a:t>
            </a:r>
            <a:r>
              <a:rPr lang="en-GB" sz="1400" i="1" dirty="0">
                <a:solidFill>
                  <a:schemeClr val="accent1">
                    <a:lumMod val="20000"/>
                    <a:lumOff val="80000"/>
                  </a:schemeClr>
                </a:solidFill>
                <a:latin typeface="Calibri" panose="020F0502020204030204" pitchFamily="34" charset="0"/>
              </a:rPr>
              <a:t>– </a:t>
            </a:r>
            <a:r>
              <a:rPr lang="en-GB" sz="1400" i="1" dirty="0" smtClean="0">
                <a:solidFill>
                  <a:schemeClr val="accent1">
                    <a:lumMod val="20000"/>
                    <a:lumOff val="80000"/>
                  </a:schemeClr>
                </a:solidFill>
                <a:latin typeface="Calibri" panose="020F0502020204030204" pitchFamily="34" charset="0"/>
              </a:rPr>
              <a:t/>
            </a:r>
            <a:br>
              <a:rPr lang="en-GB" sz="1400" i="1" dirty="0" smtClean="0">
                <a:solidFill>
                  <a:schemeClr val="accent1">
                    <a:lumMod val="20000"/>
                    <a:lumOff val="80000"/>
                  </a:schemeClr>
                </a:solidFill>
                <a:latin typeface="Calibri" panose="020F0502020204030204" pitchFamily="34" charset="0"/>
              </a:rPr>
            </a:br>
            <a:r>
              <a:rPr lang="en-GB" sz="1400" i="1" dirty="0" smtClean="0">
                <a:solidFill>
                  <a:schemeClr val="accent1">
                    <a:lumMod val="20000"/>
                    <a:lumOff val="80000"/>
                  </a:schemeClr>
                </a:solidFill>
                <a:latin typeface="Calibri" panose="020F0502020204030204" pitchFamily="34" charset="0"/>
              </a:rPr>
              <a:t>Flood </a:t>
            </a:r>
            <a:r>
              <a:rPr lang="en-GB" sz="1400" i="1" dirty="0">
                <a:solidFill>
                  <a:schemeClr val="accent1">
                    <a:lumMod val="20000"/>
                    <a:lumOff val="80000"/>
                  </a:schemeClr>
                </a:solidFill>
                <a:latin typeface="Calibri" panose="020F0502020204030204" pitchFamily="34" charset="0"/>
              </a:rPr>
              <a:t>map based on Sentinel-1 imagery </a:t>
            </a:r>
            <a:r>
              <a:rPr lang="en-GB" sz="1400" i="1" dirty="0" smtClean="0">
                <a:solidFill>
                  <a:schemeClr val="accent1">
                    <a:lumMod val="20000"/>
                    <a:lumOff val="80000"/>
                  </a:schemeClr>
                </a:solidFill>
                <a:latin typeface="Calibri" panose="020F0502020204030204" pitchFamily="34" charset="0"/>
              </a:rPr>
              <a:t/>
            </a:r>
            <a:br>
              <a:rPr lang="en-GB" sz="1400" i="1" dirty="0" smtClean="0">
                <a:solidFill>
                  <a:schemeClr val="accent1">
                    <a:lumMod val="20000"/>
                    <a:lumOff val="80000"/>
                  </a:schemeClr>
                </a:solidFill>
                <a:latin typeface="Calibri" panose="020F0502020204030204" pitchFamily="34" charset="0"/>
              </a:rPr>
            </a:br>
            <a:r>
              <a:rPr lang="en-GB" sz="1400" i="1" dirty="0" smtClean="0">
                <a:solidFill>
                  <a:schemeClr val="accent1">
                    <a:lumMod val="20000"/>
                    <a:lumOff val="80000"/>
                  </a:schemeClr>
                </a:solidFill>
                <a:latin typeface="Calibri" panose="020F0502020204030204" pitchFamily="34" charset="0"/>
              </a:rPr>
              <a:t>acquired </a:t>
            </a:r>
            <a:r>
              <a:rPr lang="en-GB" sz="1400" i="1" dirty="0">
                <a:solidFill>
                  <a:schemeClr val="accent1">
                    <a:lumMod val="20000"/>
                    <a:lumOff val="80000"/>
                  </a:schemeClr>
                </a:solidFill>
                <a:latin typeface="Calibri" panose="020F0502020204030204" pitchFamily="34" charset="0"/>
              </a:rPr>
              <a:t>on 4 Sep 2019 </a:t>
            </a:r>
            <a:r>
              <a:rPr lang="en-GB" sz="1200" i="1" dirty="0">
                <a:solidFill>
                  <a:schemeClr val="accent1">
                    <a:lumMod val="20000"/>
                    <a:lumOff val="80000"/>
                  </a:schemeClr>
                </a:solidFill>
                <a:latin typeface="Calibri" panose="020F0502020204030204" pitchFamily="34" charset="0"/>
              </a:rPr>
              <a:t>(11:09 UTC)</a:t>
            </a:r>
          </a:p>
        </p:txBody>
      </p:sp>
      <p:sp>
        <p:nvSpPr>
          <p:cNvPr id="13" name="Title 6"/>
          <p:cNvSpPr>
            <a:spLocks noGrp="1"/>
          </p:cNvSpPr>
          <p:nvPr>
            <p:ph type="title"/>
          </p:nvPr>
        </p:nvSpPr>
        <p:spPr>
          <a:xfrm>
            <a:off x="143086" y="149151"/>
            <a:ext cx="7174846" cy="430887"/>
          </a:xfrm>
        </p:spPr>
        <p:txBody>
          <a:bodyPr/>
          <a:lstStyle/>
          <a:p>
            <a:r>
              <a:rPr lang="en-GB" b="1" spc="300" dirty="0" smtClean="0">
                <a:latin typeface="Arial"/>
                <a:cs typeface="Arial"/>
              </a:rPr>
              <a:t>Sentinel-1 mission status</a:t>
            </a:r>
            <a:endParaRPr lang="en-GB" b="1" spc="300" dirty="0">
              <a:latin typeface="Arial"/>
              <a:cs typeface="Arial"/>
            </a:endParaRPr>
          </a:p>
        </p:txBody>
      </p:sp>
    </p:spTree>
    <p:extLst>
      <p:ext uri="{BB962C8B-B14F-4D97-AF65-F5344CB8AC3E}">
        <p14:creationId xmlns:p14="http://schemas.microsoft.com/office/powerpoint/2010/main" val="40678946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220" y="1151495"/>
            <a:ext cx="4256942" cy="3477876"/>
          </a:xfrm>
          <a:prstGeom prst="rect">
            <a:avLst/>
          </a:prstGeom>
        </p:spPr>
        <p:txBody>
          <a:bodyPr wrap="square">
            <a:spAutoFit/>
          </a:bodyPr>
          <a:lstStyle/>
          <a:p>
            <a:pPr marL="177800" lvl="1" indent="-177800">
              <a:spcBef>
                <a:spcPts val="600"/>
              </a:spcBef>
              <a:spcAft>
                <a:spcPts val="0"/>
              </a:spcAft>
              <a:buFont typeface="Arial" panose="020B0604020202020204" pitchFamily="34" charset="0"/>
              <a:buChar char="•"/>
            </a:pPr>
            <a:r>
              <a:rPr lang="en-GB" sz="1400" dirty="0">
                <a:solidFill>
                  <a:srgbClr val="000000"/>
                </a:solidFill>
              </a:rPr>
              <a:t>Yearly Mission Review held on </a:t>
            </a:r>
            <a:r>
              <a:rPr lang="en-GB" sz="1400" dirty="0" smtClean="0">
                <a:solidFill>
                  <a:srgbClr val="000000"/>
                </a:solidFill>
              </a:rPr>
              <a:t>18 June 2019</a:t>
            </a:r>
            <a:r>
              <a:rPr lang="en-GB" sz="1400" dirty="0">
                <a:solidFill>
                  <a:srgbClr val="000000"/>
                </a:solidFill>
              </a:rPr>
              <a:t>, confirming that the overall </a:t>
            </a:r>
            <a:r>
              <a:rPr lang="en-GB" sz="1400" b="1" dirty="0">
                <a:solidFill>
                  <a:srgbClr val="000000"/>
                </a:solidFill>
              </a:rPr>
              <a:t>mission is in a very good shape</a:t>
            </a:r>
          </a:p>
          <a:p>
            <a:pPr marL="180975" indent="-180975" fontAlgn="auto">
              <a:spcBef>
                <a:spcPts val="600"/>
              </a:spcBef>
              <a:spcAft>
                <a:spcPts val="0"/>
              </a:spcAft>
              <a:buFont typeface="Arial" panose="020B0604020202020204" pitchFamily="34" charset="0"/>
              <a:buChar char="•"/>
              <a:defRPr/>
            </a:pPr>
            <a:r>
              <a:rPr lang="en-GB" sz="1400" b="1" dirty="0" smtClean="0">
                <a:solidFill>
                  <a:prstClr val="black"/>
                </a:solidFill>
              </a:rPr>
              <a:t>Observation scenario </a:t>
            </a:r>
            <a:r>
              <a:rPr lang="en-GB" sz="1400" dirty="0" smtClean="0">
                <a:solidFill>
                  <a:prstClr val="black"/>
                </a:solidFill>
              </a:rPr>
              <a:t>well beyond initial requirements ( analysis of extension to low light area in winter, i.e. Scandinavia)</a:t>
            </a:r>
          </a:p>
          <a:p>
            <a:pPr marL="180975" indent="-180975" fontAlgn="auto">
              <a:spcBef>
                <a:spcPts val="600"/>
              </a:spcBef>
              <a:spcAft>
                <a:spcPts val="0"/>
              </a:spcAft>
              <a:buFont typeface="Arial" panose="020B0604020202020204" pitchFamily="34" charset="0"/>
              <a:buChar char="•"/>
              <a:defRPr/>
            </a:pPr>
            <a:r>
              <a:rPr lang="en-GB" sz="1400" dirty="0" smtClean="0"/>
              <a:t>Several </a:t>
            </a:r>
            <a:r>
              <a:rPr lang="en-GB" sz="1400" dirty="0"/>
              <a:t>mission improvements were performed or are on-going (incl. S2A Star Tracker alignment, OCP reset automatic recovery, improvement of Level-1C products geometry, on-demand access to archived Level-2A product, improvement of Level-2A products scene classification, development of new demonstration product Level-2F, etc.) </a:t>
            </a:r>
          </a:p>
        </p:txBody>
      </p:sp>
      <p:pic>
        <p:nvPicPr>
          <p:cNvPr id="6146" name="Picture 2" descr="Sentinel-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7"/>
          <a:stretch/>
        </p:blipFill>
        <p:spPr bwMode="auto">
          <a:xfrm>
            <a:off x="2425848" y="702642"/>
            <a:ext cx="1472126" cy="4072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72000" y="4510781"/>
            <a:ext cx="2046514" cy="200055"/>
          </a:xfrm>
          <a:prstGeom prst="rect">
            <a:avLst/>
          </a:prstGeom>
        </p:spPr>
        <p:txBody>
          <a:bodyPr wrap="square">
            <a:spAutoFit/>
          </a:bodyPr>
          <a:lstStyle/>
          <a:p>
            <a:r>
              <a:rPr lang="en-US" sz="700" i="1" dirty="0" smtClean="0">
                <a:latin typeface="Calibri" panose="020F0502020204030204" pitchFamily="34" charset="0"/>
              </a:rPr>
              <a:t>Copyright: </a:t>
            </a:r>
            <a:r>
              <a:rPr lang="en-GB" sz="700" i="1" dirty="0" smtClean="0">
                <a:latin typeface="Calibri" panose="020F0502020204030204" pitchFamily="34" charset="0"/>
              </a:rPr>
              <a:t>Copernicus Sentinel data (2016-2019)</a:t>
            </a:r>
            <a:endParaRPr lang="en-GB" sz="700" i="1" dirty="0">
              <a:latin typeface="Calibri" panose="020F050202020403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868" y="2642"/>
            <a:ext cx="4530132" cy="4530132"/>
          </a:xfrm>
          <a:prstGeom prst="rect">
            <a:avLst/>
          </a:prstGeom>
        </p:spPr>
      </p:pic>
      <p:sp>
        <p:nvSpPr>
          <p:cNvPr id="12" name="Title 6"/>
          <p:cNvSpPr>
            <a:spLocks noGrp="1"/>
          </p:cNvSpPr>
          <p:nvPr>
            <p:ph type="title"/>
          </p:nvPr>
        </p:nvSpPr>
        <p:spPr>
          <a:xfrm>
            <a:off x="143086" y="149151"/>
            <a:ext cx="7174846" cy="430887"/>
          </a:xfrm>
        </p:spPr>
        <p:txBody>
          <a:bodyPr/>
          <a:lstStyle/>
          <a:p>
            <a:r>
              <a:rPr lang="en-GB" b="1" spc="300" dirty="0" smtClean="0">
                <a:latin typeface="Arial"/>
                <a:cs typeface="Arial"/>
              </a:rPr>
              <a:t>Sentinel-2 mission status</a:t>
            </a:r>
            <a:endParaRPr lang="en-GB" b="1" spc="300" dirty="0">
              <a:latin typeface="Arial"/>
              <a:cs typeface="Arial"/>
            </a:endParaRPr>
          </a:p>
        </p:txBody>
      </p:sp>
      <p:sp>
        <p:nvSpPr>
          <p:cNvPr id="16" name="Title 1"/>
          <p:cNvSpPr txBox="1">
            <a:spLocks/>
          </p:cNvSpPr>
          <p:nvPr/>
        </p:nvSpPr>
        <p:spPr bwMode="auto">
          <a:xfrm>
            <a:off x="4613868" y="1774"/>
            <a:ext cx="3774556" cy="307777"/>
          </a:xfrm>
          <a:prstGeom prst="rect">
            <a:avLst/>
          </a:prstGeom>
          <a:solidFill>
            <a:srgbClr val="000000"/>
          </a:solid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sz="1400" b="1" kern="0" dirty="0" smtClean="0">
                <a:solidFill>
                  <a:srgbClr val="99FF33"/>
                </a:solidFill>
                <a:latin typeface="Calibri" panose="020F0502020204030204" pitchFamily="34" charset="0"/>
                <a:cs typeface="Calibri" panose="020F0502020204030204" pitchFamily="34" charset="0"/>
              </a:rPr>
              <a:t>3 years of deforestation (Mato Grosso, Brazil)</a:t>
            </a:r>
          </a:p>
        </p:txBody>
      </p:sp>
    </p:spTree>
    <p:extLst>
      <p:ext uri="{BB962C8B-B14F-4D97-AF65-F5344CB8AC3E}">
        <p14:creationId xmlns:p14="http://schemas.microsoft.com/office/powerpoint/2010/main" val="311115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25452" y="693591"/>
            <a:ext cx="7817943" cy="3936456"/>
          </a:xfrm>
          <a:prstGeom prst="rect">
            <a:avLst/>
          </a:prstGeom>
        </p:spPr>
      </p:pic>
      <p:sp>
        <p:nvSpPr>
          <p:cNvPr id="6" name="Rectangle 5"/>
          <p:cNvSpPr/>
          <p:nvPr/>
        </p:nvSpPr>
        <p:spPr>
          <a:xfrm>
            <a:off x="4139952" y="3501207"/>
            <a:ext cx="3750086" cy="553998"/>
          </a:xfrm>
          <a:prstGeom prst="rect">
            <a:avLst/>
          </a:prstGeom>
          <a:noFill/>
        </p:spPr>
        <p:txBody>
          <a:bodyPr wrap="square">
            <a:spAutoFit/>
          </a:bodyPr>
          <a:lstStyle/>
          <a:p>
            <a:pPr algn="ctr"/>
            <a:r>
              <a:rPr lang="en-GB" sz="1600" b="1" kern="0" dirty="0">
                <a:solidFill>
                  <a:schemeClr val="bg1"/>
                </a:solidFill>
                <a:latin typeface="Calibri" panose="020F0502020204030204" pitchFamily="34" charset="0"/>
                <a:cs typeface="Calibri" panose="020F0502020204030204" pitchFamily="34" charset="0"/>
              </a:rPr>
              <a:t>Sentinel-3 </a:t>
            </a:r>
            <a:r>
              <a:rPr lang="en-GB" sz="1600" b="1" kern="0" dirty="0" smtClean="0">
                <a:solidFill>
                  <a:schemeClr val="bg1"/>
                </a:solidFill>
                <a:latin typeface="Calibri" panose="020F0502020204030204" pitchFamily="34" charset="0"/>
                <a:cs typeface="Calibri" panose="020F0502020204030204" pitchFamily="34" charset="0"/>
              </a:rPr>
              <a:t>SLSTR </a:t>
            </a:r>
            <a:br>
              <a:rPr lang="en-GB" sz="1600" b="1" kern="0" dirty="0" smtClean="0">
                <a:solidFill>
                  <a:schemeClr val="bg1"/>
                </a:solidFill>
                <a:latin typeface="Calibri" panose="020F0502020204030204" pitchFamily="34" charset="0"/>
                <a:cs typeface="Calibri" panose="020F0502020204030204" pitchFamily="34" charset="0"/>
              </a:rPr>
            </a:br>
            <a:r>
              <a:rPr lang="en-GB" sz="1400" b="1" i="1" dirty="0" smtClean="0">
                <a:solidFill>
                  <a:schemeClr val="bg1"/>
                </a:solidFill>
                <a:latin typeface="Calibri" panose="020F0502020204030204" pitchFamily="34" charset="0"/>
                <a:cs typeface="Calibri" panose="020F0502020204030204" pitchFamily="34" charset="0"/>
              </a:rPr>
              <a:t>Daytime Land Surface Temperature </a:t>
            </a:r>
            <a:r>
              <a:rPr lang="en-GB" sz="1400" b="1" i="1" dirty="0">
                <a:solidFill>
                  <a:schemeClr val="bg1"/>
                </a:solidFill>
                <a:latin typeface="Calibri" panose="020F0502020204030204" pitchFamily="34" charset="0"/>
                <a:cs typeface="Calibri" panose="020F0502020204030204" pitchFamily="34" charset="0"/>
              </a:rPr>
              <a:t>[June 2019]</a:t>
            </a:r>
          </a:p>
        </p:txBody>
      </p:sp>
      <p:sp>
        <p:nvSpPr>
          <p:cNvPr id="11" name="Rectangle 10"/>
          <p:cNvSpPr/>
          <p:nvPr/>
        </p:nvSpPr>
        <p:spPr>
          <a:xfrm>
            <a:off x="4716016" y="4300398"/>
            <a:ext cx="3988500" cy="230832"/>
          </a:xfrm>
          <a:prstGeom prst="rect">
            <a:avLst/>
          </a:prstGeom>
        </p:spPr>
        <p:txBody>
          <a:bodyPr wrap="square">
            <a:spAutoFit/>
          </a:bodyPr>
          <a:lstStyle/>
          <a:p>
            <a:r>
              <a:rPr lang="en-GB" sz="900" b="1" dirty="0">
                <a:solidFill>
                  <a:schemeClr val="bg1"/>
                </a:solidFill>
                <a:latin typeface="Calibri" panose="020F0502020204030204" pitchFamily="34" charset="0"/>
                <a:cs typeface="Calibri" panose="020F0502020204030204" pitchFamily="34" charset="0"/>
              </a:rPr>
              <a:t>https://www.earthstartsbeating.com/2019/08/29/land-surface-temperature/</a:t>
            </a:r>
          </a:p>
        </p:txBody>
      </p:sp>
      <p:sp>
        <p:nvSpPr>
          <p:cNvPr id="41" name="TextBox 40"/>
          <p:cNvSpPr txBox="1"/>
          <p:nvPr/>
        </p:nvSpPr>
        <p:spPr>
          <a:xfrm>
            <a:off x="466967" y="1900981"/>
            <a:ext cx="2088232" cy="2539157"/>
          </a:xfrm>
          <a:prstGeom prst="rect">
            <a:avLst/>
          </a:prstGeom>
          <a:solidFill>
            <a:srgbClr val="595959">
              <a:alpha val="80000"/>
            </a:srgbClr>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171450" indent="-171450">
              <a:spcBef>
                <a:spcPts val="600"/>
              </a:spcBef>
              <a:buFont typeface="Arial" panose="020B0604020202020204" pitchFamily="34" charset="0"/>
              <a:buChar char="•"/>
            </a:pPr>
            <a:r>
              <a:rPr lang="en-GB" sz="1400" dirty="0" smtClean="0">
                <a:solidFill>
                  <a:schemeClr val="bg1"/>
                </a:solidFill>
                <a:latin typeface="Calibri" panose="020F0502020204030204" pitchFamily="34" charset="0"/>
                <a:cs typeface="Calibri" panose="020F0502020204030204" pitchFamily="34" charset="0"/>
              </a:rPr>
              <a:t>Release of </a:t>
            </a:r>
            <a:r>
              <a:rPr lang="en-GB" sz="1400" b="1" dirty="0" smtClean="0">
                <a:solidFill>
                  <a:schemeClr val="bg1"/>
                </a:solidFill>
                <a:latin typeface="Calibri" panose="020F0502020204030204" pitchFamily="34" charset="0"/>
                <a:cs typeface="Calibri" panose="020F0502020204030204" pitchFamily="34" charset="0"/>
              </a:rPr>
              <a:t>Aerosol </a:t>
            </a:r>
            <a:r>
              <a:rPr lang="en-GB" sz="1400" b="1" dirty="0">
                <a:solidFill>
                  <a:schemeClr val="bg1"/>
                </a:solidFill>
                <a:latin typeface="Calibri" panose="020F0502020204030204" pitchFamily="34" charset="0"/>
                <a:cs typeface="Calibri" panose="020F0502020204030204" pitchFamily="34" charset="0"/>
              </a:rPr>
              <a:t>Optical Depth </a:t>
            </a:r>
            <a:r>
              <a:rPr lang="en-GB" sz="1400" dirty="0">
                <a:solidFill>
                  <a:schemeClr val="bg1"/>
                </a:solidFill>
                <a:latin typeface="Calibri" panose="020F0502020204030204" pitchFamily="34" charset="0"/>
                <a:cs typeface="Calibri" panose="020F0502020204030204" pitchFamily="34" charset="0"/>
              </a:rPr>
              <a:t>(AOD) </a:t>
            </a:r>
            <a:r>
              <a:rPr lang="en-GB" sz="1400" dirty="0" smtClean="0">
                <a:solidFill>
                  <a:schemeClr val="bg1"/>
                </a:solidFill>
                <a:latin typeface="Calibri" panose="020F0502020204030204" pitchFamily="34" charset="0"/>
                <a:cs typeface="Calibri" panose="020F0502020204030204" pitchFamily="34" charset="0"/>
              </a:rPr>
              <a:t>&amp; </a:t>
            </a:r>
            <a:r>
              <a:rPr lang="en-GB" sz="1400" b="1" dirty="0">
                <a:solidFill>
                  <a:schemeClr val="bg1"/>
                </a:solidFill>
                <a:latin typeface="Calibri" panose="020F0502020204030204" pitchFamily="34" charset="0"/>
                <a:cs typeface="Calibri" panose="020F0502020204030204" pitchFamily="34" charset="0"/>
              </a:rPr>
              <a:t>Fire Radiative Power</a:t>
            </a:r>
            <a:r>
              <a:rPr lang="en-GB" sz="1400" dirty="0">
                <a:solidFill>
                  <a:schemeClr val="bg1"/>
                </a:solidFill>
                <a:latin typeface="Calibri" panose="020F0502020204030204" pitchFamily="34" charset="0"/>
                <a:cs typeface="Calibri" panose="020F0502020204030204" pitchFamily="34" charset="0"/>
              </a:rPr>
              <a:t> (FRP</a:t>
            </a:r>
            <a:r>
              <a:rPr lang="en-GB" sz="1400" dirty="0" smtClean="0">
                <a:solidFill>
                  <a:schemeClr val="bg1"/>
                </a:solidFill>
                <a:latin typeface="Calibri" panose="020F0502020204030204" pitchFamily="34" charset="0"/>
                <a:cs typeface="Calibri" panose="020F0502020204030204" pitchFamily="34" charset="0"/>
              </a:rPr>
              <a:t>) </a:t>
            </a:r>
            <a:br>
              <a:rPr lang="en-GB" sz="1400" dirty="0" smtClean="0">
                <a:solidFill>
                  <a:schemeClr val="bg1"/>
                </a:solidFill>
                <a:latin typeface="Calibri" panose="020F0502020204030204" pitchFamily="34" charset="0"/>
                <a:cs typeface="Calibri" panose="020F0502020204030204" pitchFamily="34" charset="0"/>
              </a:rPr>
            </a:br>
            <a:r>
              <a:rPr lang="en-GB" sz="14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t>
            </a:r>
            <a:r>
              <a:rPr lang="en-GB" sz="1400" dirty="0" smtClean="0">
                <a:solidFill>
                  <a:schemeClr val="bg1"/>
                </a:solidFill>
                <a:latin typeface="Calibri" panose="020F0502020204030204" pitchFamily="34" charset="0"/>
                <a:cs typeface="Calibri" panose="020F0502020204030204" pitchFamily="34" charset="0"/>
              </a:rPr>
              <a:t> prototype products available in Q4</a:t>
            </a:r>
            <a:r>
              <a:rPr lang="en-GB" sz="14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GB" sz="1400" dirty="0" smtClean="0">
                <a:solidFill>
                  <a:schemeClr val="bg1"/>
                </a:solidFill>
                <a:latin typeface="Calibri" panose="020F0502020204030204" pitchFamily="34" charset="0"/>
                <a:cs typeface="Calibri" panose="020F0502020204030204" pitchFamily="34" charset="0"/>
              </a:rPr>
              <a:t>2019</a:t>
            </a:r>
          </a:p>
          <a:p>
            <a:pPr marL="171450" indent="-171450">
              <a:spcBef>
                <a:spcPts val="600"/>
              </a:spcBef>
              <a:buFont typeface="Arial" panose="020B0604020202020204" pitchFamily="34" charset="0"/>
              <a:buChar char="•"/>
            </a:pPr>
            <a:r>
              <a:rPr lang="en-GB" sz="1400" dirty="0" smtClean="0">
                <a:solidFill>
                  <a:schemeClr val="bg1"/>
                </a:solidFill>
                <a:latin typeface="Calibri" panose="020F0502020204030204" pitchFamily="34" charset="0"/>
                <a:cs typeface="Calibri" panose="020F0502020204030204" pitchFamily="34" charset="0"/>
              </a:rPr>
              <a:t>On-going analysis for extension of OLCI acquisition over Scandinavia in low sun light conditions</a:t>
            </a:r>
            <a:endParaRPr lang="en-GB" sz="1000" dirty="0">
              <a:solidFill>
                <a:schemeClr val="bg1"/>
              </a:solidFill>
              <a:latin typeface="Calibri" panose="020F0502020204030204" pitchFamily="34" charset="0"/>
              <a:cs typeface="Calibri" panose="020F0502020204030204" pitchFamily="34" charset="0"/>
            </a:endParaRPr>
          </a:p>
        </p:txBody>
      </p:sp>
      <p:sp>
        <p:nvSpPr>
          <p:cNvPr id="42" name="Rectangle 41"/>
          <p:cNvSpPr/>
          <p:nvPr/>
        </p:nvSpPr>
        <p:spPr>
          <a:xfrm>
            <a:off x="3779912" y="4654609"/>
            <a:ext cx="2568024" cy="200055"/>
          </a:xfrm>
          <a:prstGeom prst="rect">
            <a:avLst/>
          </a:prstGeom>
        </p:spPr>
        <p:txBody>
          <a:bodyPr wrap="square">
            <a:spAutoFit/>
          </a:bodyPr>
          <a:lstStyle/>
          <a:p>
            <a:r>
              <a:rPr lang="en-US" sz="700" i="1" dirty="0" smtClean="0">
                <a:latin typeface="Calibri" panose="020F0502020204030204" pitchFamily="34" charset="0"/>
              </a:rPr>
              <a:t>Copyright: Contains modified </a:t>
            </a:r>
            <a:r>
              <a:rPr lang="en-GB" sz="700" i="1" dirty="0" smtClean="0">
                <a:latin typeface="Calibri" panose="020F0502020204030204" pitchFamily="34" charset="0"/>
              </a:rPr>
              <a:t>Copernicus Sentinel data (2019)</a:t>
            </a:r>
            <a:endParaRPr lang="en-GB" sz="700" i="1" dirty="0">
              <a:latin typeface="Calibri" panose="020F0502020204030204" pitchFamily="34" charset="0"/>
            </a:endParaRPr>
          </a:p>
        </p:txBody>
      </p:sp>
      <p:pic>
        <p:nvPicPr>
          <p:cNvPr id="44" name="Picture 43" descr="Image result for eumetsa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704" y="78976"/>
            <a:ext cx="1049624" cy="254006"/>
          </a:xfrm>
          <a:prstGeom prst="rect">
            <a:avLst/>
          </a:prstGeom>
          <a:noFill/>
          <a:extLst>
            <a:ext uri="{909E8E84-426E-40dd-AFC4-6F175D3DCCD1}">
              <a14:hiddenFill xmlns:a14="http://schemas.microsoft.com/office/drawing/2010/main">
                <a:solidFill>
                  <a:srgbClr val="FFFFFF"/>
                </a:solidFill>
              </a14:hiddenFill>
            </a:ext>
          </a:extLst>
        </p:spPr>
      </p:pic>
      <p:sp>
        <p:nvSpPr>
          <p:cNvPr id="45" name="Title 1"/>
          <p:cNvSpPr>
            <a:spLocks noGrp="1"/>
          </p:cNvSpPr>
          <p:nvPr>
            <p:ph type="title"/>
          </p:nvPr>
        </p:nvSpPr>
        <p:spPr>
          <a:xfrm>
            <a:off x="143086" y="133761"/>
            <a:ext cx="7174846" cy="461665"/>
          </a:xfrm>
        </p:spPr>
        <p:txBody>
          <a:bodyPr/>
          <a:lstStyle/>
          <a:p>
            <a:r>
              <a:rPr lang="en-GB" sz="2400" b="1" spc="300" dirty="0" smtClean="0">
                <a:latin typeface="Arial"/>
                <a:cs typeface="Arial"/>
              </a:rPr>
              <a:t>Sentinel-3 mission status</a:t>
            </a:r>
            <a:endParaRPr lang="en-GB" sz="2400" b="1" spc="300" dirty="0">
              <a:latin typeface="Arial"/>
              <a:cs typeface="Arial"/>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732" y="73558"/>
            <a:ext cx="1801368" cy="484632"/>
          </a:xfrm>
          <a:prstGeom prst="rect">
            <a:avLst/>
          </a:prstGeom>
        </p:spPr>
      </p:pic>
    </p:spTree>
    <p:extLst>
      <p:ext uri="{BB962C8B-B14F-4D97-AF65-F5344CB8AC3E}">
        <p14:creationId xmlns:p14="http://schemas.microsoft.com/office/powerpoint/2010/main" val="2348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8645" y="1131590"/>
            <a:ext cx="3362057" cy="3593291"/>
          </a:xfrm>
          <a:prstGeom prst="rect">
            <a:avLst/>
          </a:prstGeom>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lang="en-US" sz="1600" b="1" dirty="0" smtClean="0">
                <a:latin typeface="Calibri"/>
                <a:cs typeface="Calibri"/>
              </a:rPr>
              <a:t>Data</a:t>
            </a:r>
            <a:r>
              <a:rPr kumimoji="0" lang="en-US" sz="1600" b="1" i="0" u="none" strike="noStrike" kern="1200" cap="none" spc="0" normalizeH="0" baseline="0" noProof="0" dirty="0" smtClean="0">
                <a:ln>
                  <a:noFill/>
                </a:ln>
                <a:effectLst/>
                <a:uLnTx/>
                <a:uFillTx/>
                <a:latin typeface="Calibri"/>
                <a:ea typeface="+mn-ea"/>
                <a:cs typeface="Calibri"/>
              </a:rPr>
              <a:t> released progressively </a:t>
            </a:r>
            <a:br>
              <a:rPr kumimoji="0" lang="en-US" sz="1600" b="1" i="0" u="none" strike="noStrike" kern="1200" cap="none" spc="0" normalizeH="0" baseline="0" noProof="0" dirty="0" smtClean="0">
                <a:ln>
                  <a:noFill/>
                </a:ln>
                <a:effectLst/>
                <a:uLnTx/>
                <a:uFillTx/>
                <a:latin typeface="Calibri"/>
                <a:ea typeface="+mn-ea"/>
                <a:cs typeface="Calibri"/>
              </a:rPr>
            </a:br>
            <a:r>
              <a:rPr kumimoji="0" lang="en-US" sz="1600" b="1" i="0" u="none" strike="noStrike" kern="1200" cap="none" spc="0" normalizeH="0" baseline="0" noProof="0" dirty="0" smtClean="0">
                <a:ln>
                  <a:noFill/>
                </a:ln>
                <a:effectLst/>
                <a:uLnTx/>
                <a:uFillTx/>
                <a:latin typeface="Calibri"/>
                <a:ea typeface="+mn-ea"/>
                <a:cs typeface="Calibri"/>
              </a:rPr>
              <a:t>since 2018: </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Radiances/Irradiances (L1)</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Total Columns of Ozone (O</a:t>
            </a:r>
            <a:r>
              <a:rPr lang="en-US" sz="1400" baseline="-25000" dirty="0">
                <a:latin typeface="Calibri"/>
                <a:cs typeface="Calibri"/>
              </a:rPr>
              <a:t>3</a:t>
            </a:r>
            <a:r>
              <a:rPr lang="en-US" sz="1400" dirty="0">
                <a:latin typeface="Calibri"/>
                <a:cs typeface="Calibri"/>
              </a:rPr>
              <a:t>) </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Nitrogen Dioxide (NO</a:t>
            </a:r>
            <a:r>
              <a:rPr lang="en-US" sz="1400" baseline="-25000" dirty="0">
                <a:latin typeface="Calibri"/>
                <a:cs typeface="Calibri"/>
              </a:rPr>
              <a:t>2</a:t>
            </a:r>
            <a:r>
              <a:rPr lang="en-US" sz="1400" dirty="0">
                <a:latin typeface="Calibri"/>
                <a:cs typeface="Calibri"/>
              </a:rPr>
              <a:t>) </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Carbon Monoxide (CO)</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Cloud &amp; Aerosol </a:t>
            </a:r>
            <a:r>
              <a:rPr lang="en-US" sz="1400" dirty="0" smtClean="0">
                <a:latin typeface="Calibri"/>
                <a:cs typeface="Calibri"/>
              </a:rPr>
              <a:t>information</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Sulfur Dioxide (SO</a:t>
            </a:r>
            <a:r>
              <a:rPr lang="en-US" sz="1400" baseline="-25000" dirty="0">
                <a:latin typeface="Calibri"/>
                <a:cs typeface="Calibri"/>
              </a:rPr>
              <a:t>2</a:t>
            </a:r>
            <a:r>
              <a:rPr lang="en-US" sz="1400" dirty="0">
                <a:latin typeface="Calibri"/>
                <a:cs typeface="Calibri"/>
              </a:rPr>
              <a:t>) </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Formaldehyde (OCHO</a:t>
            </a:r>
            <a:r>
              <a:rPr lang="en-US" sz="1400" dirty="0" smtClean="0">
                <a:latin typeface="Calibri"/>
                <a:cs typeface="Calibri"/>
              </a:rPr>
              <a:t>)</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Methane (CH</a:t>
            </a:r>
            <a:r>
              <a:rPr lang="en-US" sz="1400" baseline="-25000" dirty="0">
                <a:latin typeface="Calibri"/>
                <a:cs typeface="Calibri"/>
              </a:rPr>
              <a:t>4</a:t>
            </a:r>
            <a:r>
              <a:rPr lang="en-US" sz="1400" dirty="0">
                <a:latin typeface="Calibri"/>
                <a:cs typeface="Calibri"/>
              </a:rPr>
              <a:t>)</a:t>
            </a:r>
          </a:p>
          <a:p>
            <a:pPr marL="357188" lvl="0" indent="-174625" fontAlgn="auto">
              <a:spcBef>
                <a:spcPts val="300"/>
              </a:spcBef>
              <a:spcAft>
                <a:spcPts val="0"/>
              </a:spcAft>
              <a:buSzPct val="80000"/>
              <a:buFont typeface="Wingdings" panose="05000000000000000000" pitchFamily="2" charset="2"/>
              <a:buChar char="ü"/>
              <a:defRPr/>
            </a:pPr>
            <a:r>
              <a:rPr lang="en-US" sz="1400" dirty="0">
                <a:latin typeface="Calibri"/>
                <a:cs typeface="Calibri"/>
              </a:rPr>
              <a:t>Tropospheric Ozone Column </a:t>
            </a:r>
            <a:r>
              <a:rPr lang="en-US" sz="1400" dirty="0" smtClean="0">
                <a:latin typeface="Calibri"/>
                <a:cs typeface="Calibri"/>
              </a:rPr>
              <a:t/>
            </a:r>
            <a:br>
              <a:rPr lang="en-US" sz="1400" dirty="0" smtClean="0">
                <a:latin typeface="Calibri"/>
                <a:cs typeface="Calibri"/>
              </a:rPr>
            </a:br>
            <a:r>
              <a:rPr lang="en-US" sz="1400" dirty="0" smtClean="0">
                <a:latin typeface="Calibri"/>
                <a:cs typeface="Calibri"/>
              </a:rPr>
              <a:t>(</a:t>
            </a:r>
            <a:r>
              <a:rPr lang="en-US" sz="1400" dirty="0">
                <a:latin typeface="Calibri"/>
                <a:cs typeface="Calibri"/>
              </a:rPr>
              <a:t>trop. O</a:t>
            </a:r>
            <a:r>
              <a:rPr lang="en-US" sz="1400" baseline="-25000" dirty="0">
                <a:latin typeface="Calibri"/>
                <a:cs typeface="Calibri"/>
              </a:rPr>
              <a:t>3</a:t>
            </a:r>
            <a:r>
              <a:rPr lang="en-US" sz="1400" dirty="0" smtClean="0">
                <a:latin typeface="Calibri"/>
                <a:cs typeface="Calibri"/>
              </a:rPr>
              <a:t>)</a:t>
            </a:r>
          </a:p>
          <a:p>
            <a:pPr marL="357188" lvl="0" indent="-174625" fontAlgn="auto">
              <a:spcBef>
                <a:spcPts val="300"/>
              </a:spcBef>
              <a:spcAft>
                <a:spcPts val="0"/>
              </a:spcAft>
              <a:buSzPct val="80000"/>
              <a:buFont typeface="Wingdings" panose="05000000000000000000" pitchFamily="2" charset="2"/>
              <a:buChar char="ü"/>
              <a:defRPr/>
            </a:pPr>
            <a:r>
              <a:rPr lang="en-US" sz="1400" i="1" dirty="0">
                <a:latin typeface="Calibri"/>
                <a:cs typeface="Calibri"/>
              </a:rPr>
              <a:t>Aerosol Layer </a:t>
            </a:r>
            <a:r>
              <a:rPr lang="en-US" sz="1400" i="1" dirty="0" smtClean="0">
                <a:latin typeface="Calibri"/>
                <a:cs typeface="Calibri"/>
              </a:rPr>
              <a:t>Height (ALH): Sept 2019</a:t>
            </a:r>
            <a:endParaRPr lang="en-US" sz="1400" i="1" dirty="0">
              <a:latin typeface="Calibri"/>
              <a:cs typeface="Calibri"/>
            </a:endParaRPr>
          </a:p>
          <a:p>
            <a:pPr marL="357188" lvl="0" indent="-174625" fontAlgn="auto">
              <a:spcBef>
                <a:spcPts val="300"/>
              </a:spcBef>
              <a:spcAft>
                <a:spcPts val="0"/>
              </a:spcAft>
              <a:buSzPct val="80000"/>
              <a:buFont typeface="Wingdings" panose="05000000000000000000" pitchFamily="2" charset="2"/>
              <a:buChar char="ü"/>
              <a:defRPr/>
            </a:pPr>
            <a:r>
              <a:rPr lang="en-US" sz="1400" i="1" dirty="0">
                <a:latin typeface="Calibri"/>
                <a:cs typeface="Calibri"/>
              </a:rPr>
              <a:t>Ozone </a:t>
            </a:r>
            <a:r>
              <a:rPr lang="en-US" sz="1400" i="1" dirty="0" smtClean="0">
                <a:latin typeface="Calibri"/>
                <a:cs typeface="Calibri"/>
              </a:rPr>
              <a:t>Profiles: early 2020</a:t>
            </a:r>
            <a:endParaRPr lang="en-US" sz="1400" b="1" i="1" dirty="0">
              <a:latin typeface="Calibri"/>
              <a:cs typeface="Calibri"/>
            </a:endParaRPr>
          </a:p>
        </p:txBody>
      </p:sp>
      <p:sp>
        <p:nvSpPr>
          <p:cNvPr id="6" name="Right Arrow 5"/>
          <p:cNvSpPr/>
          <p:nvPr/>
        </p:nvSpPr>
        <p:spPr>
          <a:xfrm>
            <a:off x="3070253" y="3232495"/>
            <a:ext cx="871714" cy="1541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 xmlns:a16="http://schemas.microsoft.com/office/drawing/2014/main" id="{6B91EFB6-67BA-C54B-8646-6D555D1D68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 t="4541" r="1367" b="18936"/>
          <a:stretch/>
        </p:blipFill>
        <p:spPr>
          <a:xfrm>
            <a:off x="4427984" y="411510"/>
            <a:ext cx="4195188" cy="4085342"/>
          </a:xfrm>
          <a:prstGeom prst="rect">
            <a:avLst/>
          </a:prstGeom>
        </p:spPr>
      </p:pic>
      <p:sp>
        <p:nvSpPr>
          <p:cNvPr id="18" name="Title 1"/>
          <p:cNvSpPr txBox="1">
            <a:spLocks/>
          </p:cNvSpPr>
          <p:nvPr/>
        </p:nvSpPr>
        <p:spPr bwMode="auto">
          <a:xfrm>
            <a:off x="3704292" y="1404754"/>
            <a:ext cx="1515779" cy="430887"/>
          </a:xfrm>
          <a:prstGeom prst="rect">
            <a:avLst/>
          </a:prstGeom>
          <a:solidFill>
            <a:srgbClr val="1F3B64"/>
          </a:solidFill>
          <a:ln>
            <a:noFill/>
          </a:ln>
          <a:effectLst>
            <a:outerShdw blurRad="50800" dist="38100" dir="2700000" algn="tl" rotWithShape="0">
              <a:prstClr val="black">
                <a:alpha val="40000"/>
              </a:prstClr>
            </a:outerShdw>
          </a:effectLs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sz="1100" b="1" i="1" kern="0" dirty="0">
                <a:solidFill>
                  <a:schemeClr val="bg1"/>
                </a:solidFill>
                <a:latin typeface="Calibri" panose="020F0502020204030204" pitchFamily="34" charset="0"/>
                <a:cs typeface="Calibri" panose="020F0502020204030204" pitchFamily="34" charset="0"/>
              </a:rPr>
              <a:t>Monthly average </a:t>
            </a:r>
            <a:r>
              <a:rPr lang="en-GB" sz="1100" b="1" i="1" kern="0" dirty="0" smtClean="0">
                <a:solidFill>
                  <a:schemeClr val="bg1"/>
                </a:solidFill>
                <a:latin typeface="Calibri" panose="020F0502020204030204" pitchFamily="34" charset="0"/>
                <a:cs typeface="Calibri" panose="020F0502020204030204" pitchFamily="34" charset="0"/>
              </a:rPr>
              <a:t/>
            </a:r>
            <a:br>
              <a:rPr lang="en-GB" sz="1100" b="1" i="1" kern="0" dirty="0" smtClean="0">
                <a:solidFill>
                  <a:schemeClr val="bg1"/>
                </a:solidFill>
                <a:latin typeface="Calibri" panose="020F0502020204030204" pitchFamily="34" charset="0"/>
                <a:cs typeface="Calibri" panose="020F0502020204030204" pitchFamily="34" charset="0"/>
              </a:rPr>
            </a:br>
            <a:r>
              <a:rPr lang="en-GB" sz="1100" b="1" i="1" kern="0" dirty="0" smtClean="0">
                <a:solidFill>
                  <a:schemeClr val="bg1"/>
                </a:solidFill>
                <a:latin typeface="Calibri" panose="020F0502020204030204" pitchFamily="34" charset="0"/>
                <a:cs typeface="Calibri" panose="020F0502020204030204" pitchFamily="34" charset="0"/>
              </a:rPr>
              <a:t>of S-5P Formaldehyde</a:t>
            </a:r>
            <a:endParaRPr lang="en-GB" sz="1100" b="1" i="1" kern="0" dirty="0">
              <a:solidFill>
                <a:schemeClr val="bg1"/>
              </a:solidFill>
              <a:latin typeface="Calibri" panose="020F0502020204030204" pitchFamily="34" charset="0"/>
              <a:cs typeface="Calibri" panose="020F0502020204030204" pitchFamily="34" charset="0"/>
            </a:endParaRPr>
          </a:p>
        </p:txBody>
      </p:sp>
      <p:sp>
        <p:nvSpPr>
          <p:cNvPr id="19" name="Rectangle 18"/>
          <p:cNvSpPr/>
          <p:nvPr/>
        </p:nvSpPr>
        <p:spPr>
          <a:xfrm>
            <a:off x="6629187" y="4569593"/>
            <a:ext cx="2514813" cy="338554"/>
          </a:xfrm>
          <a:prstGeom prst="rect">
            <a:avLst/>
          </a:prstGeom>
        </p:spPr>
        <p:txBody>
          <a:bodyPr wrap="square">
            <a:sp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kumimoji="0" lang="en-US" sz="800" b="0" i="1" u="none" strike="noStrike" kern="1200" cap="none" spc="0" normalizeH="0" baseline="0" noProof="0" dirty="0">
                <a:ln>
                  <a:noFill/>
                </a:ln>
                <a:effectLst/>
                <a:uLnTx/>
                <a:uFillTx/>
                <a:latin typeface="Calibri" panose="020F0502020204030204" pitchFamily="34" charset="0"/>
                <a:ea typeface="+mn-ea"/>
                <a:cs typeface="+mn-cs"/>
              </a:rPr>
              <a:t>Copyright: Contains modified Copernicus Sentinel data (2018-2019) processed by BIRA/IASB</a:t>
            </a:r>
          </a:p>
        </p:txBody>
      </p:sp>
      <p:pic>
        <p:nvPicPr>
          <p:cNvPr id="3" name="Picture 2"/>
          <p:cNvPicPr>
            <a:picLocks noChangeAspect="1"/>
          </p:cNvPicPr>
          <p:nvPr/>
        </p:nvPicPr>
        <p:blipFill>
          <a:blip r:embed="rId4"/>
          <a:stretch>
            <a:fillRect/>
          </a:stretch>
        </p:blipFill>
        <p:spPr>
          <a:xfrm>
            <a:off x="1980154" y="627534"/>
            <a:ext cx="1525956" cy="398689"/>
          </a:xfrm>
          <a:prstGeom prst="rect">
            <a:avLst/>
          </a:prstGeom>
        </p:spPr>
      </p:pic>
      <p:pic>
        <p:nvPicPr>
          <p:cNvPr id="20" name="Picture 19">
            <a:extLst>
              <a:ext uri="{FF2B5EF4-FFF2-40B4-BE49-F238E27FC236}">
                <a16:creationId xmlns="" xmlns:a16="http://schemas.microsoft.com/office/drawing/2014/main" id="{6B91EFB6-67BA-C54B-8646-6D555D1D68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91438" r="52434"/>
          <a:stretch/>
        </p:blipFill>
        <p:spPr>
          <a:xfrm>
            <a:off x="6580447" y="4470635"/>
            <a:ext cx="774218" cy="172714"/>
          </a:xfrm>
          <a:prstGeom prst="rect">
            <a:avLst/>
          </a:prstGeom>
        </p:spPr>
      </p:pic>
      <p:pic>
        <p:nvPicPr>
          <p:cNvPr id="21" name="Picture 20">
            <a:extLst>
              <a:ext uri="{FF2B5EF4-FFF2-40B4-BE49-F238E27FC236}">
                <a16:creationId xmlns="" xmlns:a16="http://schemas.microsoft.com/office/drawing/2014/main" id="{6B91EFB6-67BA-C54B-8646-6D555D1D68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70" t="80901" r="2511" b="7894"/>
          <a:stretch/>
        </p:blipFill>
        <p:spPr>
          <a:xfrm>
            <a:off x="4409813" y="4496852"/>
            <a:ext cx="2062378" cy="301451"/>
          </a:xfrm>
          <a:prstGeom prst="rect">
            <a:avLst/>
          </a:prstGeom>
        </p:spPr>
      </p:pic>
      <p:sp>
        <p:nvSpPr>
          <p:cNvPr id="22" name="Title 1"/>
          <p:cNvSpPr txBox="1">
            <a:spLocks/>
          </p:cNvSpPr>
          <p:nvPr/>
        </p:nvSpPr>
        <p:spPr bwMode="auto">
          <a:xfrm>
            <a:off x="3704293" y="2044779"/>
            <a:ext cx="1515778" cy="769441"/>
          </a:xfrm>
          <a:prstGeom prst="rect">
            <a:avLst/>
          </a:prstGeom>
          <a:solidFill>
            <a:srgbClr val="1F3B64"/>
          </a:solidFill>
          <a:ln>
            <a:noFill/>
          </a:ln>
          <a:effectLst>
            <a:outerShdw blurRad="50800" dist="38100" dir="2700000" algn="tl" rotWithShape="0">
              <a:prstClr val="black">
                <a:alpha val="40000"/>
              </a:prstClr>
            </a:outerShdw>
          </a:effectLs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sz="1100" b="1" i="1" kern="0" dirty="0" smtClean="0">
                <a:solidFill>
                  <a:schemeClr val="bg1"/>
                </a:solidFill>
                <a:latin typeface="Calibri" panose="020F0502020204030204" pitchFamily="34" charset="0"/>
                <a:cs typeface="Calibri" panose="020F0502020204030204" pitchFamily="34" charset="0"/>
              </a:rPr>
              <a:t>Note the effect of fires in August 2019 in South America and in Siberia</a:t>
            </a:r>
            <a:endParaRPr lang="en-GB" sz="1100" b="1" i="1" kern="0" dirty="0">
              <a:solidFill>
                <a:schemeClr val="bg1"/>
              </a:solidFill>
              <a:latin typeface="Calibri" panose="020F0502020204030204" pitchFamily="34" charset="0"/>
              <a:cs typeface="Calibri" panose="020F0502020204030204" pitchFamily="34" charset="0"/>
            </a:endParaRPr>
          </a:p>
        </p:txBody>
      </p:sp>
      <p:sp>
        <p:nvSpPr>
          <p:cNvPr id="8" name="Rectangle 7"/>
          <p:cNvSpPr/>
          <p:nvPr/>
        </p:nvSpPr>
        <p:spPr>
          <a:xfrm>
            <a:off x="1379635" y="3222447"/>
            <a:ext cx="1672447" cy="198174"/>
          </a:xfrm>
          <a:prstGeom prst="rect">
            <a:avLst/>
          </a:prstGeom>
          <a:noFill/>
          <a:ln>
            <a:solidFill>
              <a:srgbClr val="009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143086" y="133761"/>
            <a:ext cx="7174846" cy="461665"/>
          </a:xfrm>
        </p:spPr>
        <p:txBody>
          <a:bodyPr/>
          <a:lstStyle/>
          <a:p>
            <a:r>
              <a:rPr lang="en-GB" sz="2400" b="1" kern="0" spc="300" dirty="0">
                <a:latin typeface="Arial"/>
                <a:cs typeface="Arial"/>
              </a:rPr>
              <a:t>Sentinel-5P mission </a:t>
            </a:r>
            <a:r>
              <a:rPr lang="en-GB" sz="2400" b="1" kern="0" spc="300" dirty="0" smtClean="0">
                <a:latin typeface="Arial"/>
                <a:cs typeface="Arial"/>
              </a:rPr>
              <a:t>status</a:t>
            </a:r>
            <a:endParaRPr lang="en-GB" sz="2400" spc="300" dirty="0">
              <a:latin typeface="Arial"/>
              <a:cs typeface="Arial"/>
            </a:endParaRPr>
          </a:p>
        </p:txBody>
      </p:sp>
    </p:spTree>
    <p:extLst>
      <p:ext uri="{BB962C8B-B14F-4D97-AF65-F5344CB8AC3E}">
        <p14:creationId xmlns:p14="http://schemas.microsoft.com/office/powerpoint/2010/main" val="40374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8" y="-7540"/>
            <a:ext cx="9142365" cy="4791972"/>
          </a:xfrm>
          <a:prstGeom prst="rect">
            <a:avLst/>
          </a:prstGeom>
          <a:gradFill flip="none" rotWithShape="1">
            <a:gsLst>
              <a:gs pos="0">
                <a:schemeClr val="tx1"/>
              </a:gs>
              <a:gs pos="53000">
                <a:schemeClr val="accent6">
                  <a:lumMod val="50000"/>
                  <a:shade val="67500"/>
                  <a:satMod val="115000"/>
                </a:schemeClr>
              </a:gs>
              <a:gs pos="100000">
                <a:srgbClr val="8686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itle 1"/>
          <p:cNvSpPr txBox="1">
            <a:spLocks/>
          </p:cNvSpPr>
          <p:nvPr/>
        </p:nvSpPr>
        <p:spPr bwMode="auto">
          <a:xfrm>
            <a:off x="142880" y="126214"/>
            <a:ext cx="7719672" cy="43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Copernicus</a:t>
            </a: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2.0 </a:t>
            </a: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fr-FR"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New Monitoring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 name="Rounded Rectangle 29"/>
          <p:cNvSpPr/>
          <p:nvPr/>
        </p:nvSpPr>
        <p:spPr>
          <a:xfrm>
            <a:off x="139405" y="2080508"/>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Polar Ice &amp; Snow Topography</a:t>
            </a:r>
          </a:p>
        </p:txBody>
      </p:sp>
      <p:sp>
        <p:nvSpPr>
          <p:cNvPr id="32" name="Rounded Rectangle 31"/>
          <p:cNvSpPr/>
          <p:nvPr/>
        </p:nvSpPr>
        <p:spPr>
          <a:xfrm>
            <a:off x="142880" y="3426428"/>
            <a:ext cx="4271958"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CIMR – Passive </a:t>
            </a:r>
            <a:r>
              <a:rPr lang="en-GB"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Microwave</a:t>
            </a: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Rounded Rectangle 32"/>
          <p:cNvSpPr/>
          <p:nvPr/>
        </p:nvSpPr>
        <p:spPr>
          <a:xfrm>
            <a:off x="142880" y="763881"/>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Anthropogenic CO</a:t>
            </a:r>
            <a:r>
              <a:rPr lang="en-GB"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5" name="Rounded Rectangle 34"/>
          <p:cNvSpPr/>
          <p:nvPr/>
        </p:nvSpPr>
        <p:spPr>
          <a:xfrm>
            <a:off x="4650158" y="2081982"/>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CHIME – Hyperspectral Imaging</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ounded Rectangle 35"/>
          <p:cNvSpPr/>
          <p:nvPr/>
        </p:nvSpPr>
        <p:spPr>
          <a:xfrm>
            <a:off x="4639889" y="3427902"/>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L-band SAR</a:t>
            </a: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ounded Rectangle 36"/>
          <p:cNvSpPr/>
          <p:nvPr/>
        </p:nvSpPr>
        <p:spPr>
          <a:xfrm>
            <a:off x="4653633" y="765355"/>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Surface Temperature</a:t>
            </a:r>
          </a:p>
        </p:txBody>
      </p:sp>
      <p:pic>
        <p:nvPicPr>
          <p:cNvPr id="18" name="Picture 2" descr="C:\Users\ALAHCEM\Downloads\PIA12339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139" y="1103907"/>
            <a:ext cx="1422424" cy="799870"/>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19" name="Picture 4" descr="Afbeeldingsresultaat voor cryos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19" y="2414603"/>
            <a:ext cx="1421586" cy="800114"/>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0" name="Picture 5" descr="C:\Users\ALAHCEM\Downloads\Untitled Cropped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058" y="3753433"/>
            <a:ext cx="1421586" cy="798538"/>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1" name="Picture 3" descr="C:\Users\ALAHCEM\Desktop\lsar.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7975" y="3741481"/>
            <a:ext cx="1422424" cy="798538"/>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2" name="Picture 4" descr="C:\Users\ALAHCEM\Desktop\orb0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7976" y="2420473"/>
            <a:ext cx="1422424" cy="800114"/>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5" name="Picture 2" descr="Afbeeldingsresultaat voor landsat surface temper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7975" y="1103901"/>
            <a:ext cx="1422423" cy="799870"/>
          </a:xfrm>
          <a:prstGeom prst="roundRect">
            <a:avLst>
              <a:gd name="adj" fmla="val 8594"/>
            </a:avLst>
          </a:prstGeom>
          <a:noFill/>
          <a:ln w="9525">
            <a:noFill/>
          </a:ln>
          <a:effectLst>
            <a:outerShdw blurRad="63500" sx="102000" sy="102000" algn="ctr" rotWithShape="0">
              <a:prstClr val="black">
                <a:alpha val="40000"/>
              </a:prstClr>
            </a:outerShdw>
          </a:effectLst>
          <a:extLst/>
        </p:spPr>
      </p:pic>
      <p:graphicFrame>
        <p:nvGraphicFramePr>
          <p:cNvPr id="27" name="Table 26"/>
          <p:cNvGraphicFramePr>
            <a:graphicFrameLocks noGrp="1"/>
          </p:cNvGraphicFramePr>
          <p:nvPr>
            <p:extLst/>
          </p:nvPr>
        </p:nvGraphicFramePr>
        <p:xfrm>
          <a:off x="1763289" y="1111920"/>
          <a:ext cx="7341961" cy="791747"/>
        </p:xfrm>
        <a:graphic>
          <a:graphicData uri="http://schemas.openxmlformats.org/drawingml/2006/table">
            <a:tbl>
              <a:tblPr firstRow="1" bandRow="1">
                <a:tableStyleId>{5C22544A-7EE6-4342-B048-85BDC9FD1C3A}</a:tableStyleId>
              </a:tblPr>
              <a:tblGrid>
                <a:gridCol w="2952382">
                  <a:extLst>
                    <a:ext uri="{9D8B030D-6E8A-4147-A177-3AD203B41FA5}">
                      <a16:colId xmlns:a16="http://schemas.microsoft.com/office/drawing/2014/main" xmlns="" val="1379815983"/>
                    </a:ext>
                  </a:extLst>
                </a:gridCol>
                <a:gridCol w="1562468">
                  <a:extLst>
                    <a:ext uri="{9D8B030D-6E8A-4147-A177-3AD203B41FA5}">
                      <a16:colId xmlns:a16="http://schemas.microsoft.com/office/drawing/2014/main" xmlns="" val="20002"/>
                    </a:ext>
                  </a:extLst>
                </a:gridCol>
                <a:gridCol w="2827111">
                  <a:extLst>
                    <a:ext uri="{9D8B030D-6E8A-4147-A177-3AD203B41FA5}">
                      <a16:colId xmlns:a16="http://schemas.microsoft.com/office/drawing/2014/main" xmlns="" val="1098636373"/>
                    </a:ext>
                  </a:extLst>
                </a:gridCol>
              </a:tblGrid>
              <a:tr h="791747">
                <a:tc>
                  <a:txBody>
                    <a:bodyPr/>
                    <a:lstStyle/>
                    <a:p>
                      <a:pPr algn="l"/>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Causes of </a:t>
                      </a:r>
                    </a:p>
                    <a:p>
                      <a:pPr algn="l"/>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 </a:t>
                      </a:r>
                      <a:endParaRPr lang="en-GB" sz="24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 Productivity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3" name="Table 2"/>
          <p:cNvGraphicFramePr>
            <a:graphicFrameLocks noGrp="1"/>
          </p:cNvGraphicFramePr>
          <p:nvPr>
            <p:extLst/>
          </p:nvPr>
        </p:nvGraphicFramePr>
        <p:xfrm>
          <a:off x="1763289" y="2420473"/>
          <a:ext cx="7379495" cy="794244"/>
        </p:xfrm>
        <a:graphic>
          <a:graphicData uri="http://schemas.openxmlformats.org/drawingml/2006/table">
            <a:tbl>
              <a:tblPr firstRow="1" bandRow="1">
                <a:tableStyleId>{5C22544A-7EE6-4342-B048-85BDC9FD1C3A}</a:tableStyleId>
              </a:tblPr>
              <a:tblGrid>
                <a:gridCol w="2989916">
                  <a:extLst>
                    <a:ext uri="{9D8B030D-6E8A-4147-A177-3AD203B41FA5}">
                      <a16:colId xmlns:a16="http://schemas.microsoft.com/office/drawing/2014/main" xmlns="" val="3569015524"/>
                    </a:ext>
                  </a:extLst>
                </a:gridCol>
                <a:gridCol w="1540439">
                  <a:extLst>
                    <a:ext uri="{9D8B030D-6E8A-4147-A177-3AD203B41FA5}">
                      <a16:colId xmlns:a16="http://schemas.microsoft.com/office/drawing/2014/main" xmlns="" val="2015015322"/>
                    </a:ext>
                  </a:extLst>
                </a:gridCol>
                <a:gridCol w="2849140">
                  <a:extLst>
                    <a:ext uri="{9D8B030D-6E8A-4147-A177-3AD203B41FA5}">
                      <a16:colId xmlns:a16="http://schemas.microsoft.com/office/drawing/2014/main" xmlns="" val="895902040"/>
                    </a:ext>
                  </a:extLst>
                </a:gridCol>
              </a:tblGrid>
              <a:tr h="794244">
                <a:tc>
                  <a:txBody>
                    <a:bodyPr/>
                    <a:lstStyle/>
                    <a:p>
                      <a:pPr marL="0" marR="0" lvl="0" indent="0" algn="l" defTabSz="913277" rtl="0" eaLnBrk="1" fontAlgn="auto" latinLnBrk="0" hangingPunct="1">
                        <a:lnSpc>
                          <a:spcPct val="100000"/>
                        </a:lnSpc>
                        <a:spcBef>
                          <a:spcPts val="0"/>
                        </a:spcBef>
                        <a:spcAft>
                          <a:spcPts val="0"/>
                        </a:spcAft>
                        <a:buClrTx/>
                        <a:buSzTx/>
                        <a:buFontTx/>
                        <a:buNone/>
                        <a:tabLst/>
                        <a:defRPr/>
                      </a:pPr>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Effects of</a:t>
                      </a:r>
                    </a:p>
                    <a:p>
                      <a:pPr algn="l"/>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F</a:t>
                      </a:r>
                      <a:r>
                        <a:rPr lang="en-US"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ood Security, Soil, Biodiversity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8885786"/>
                  </a:ext>
                </a:extLst>
              </a:tr>
            </a:tbl>
          </a:graphicData>
        </a:graphic>
      </p:graphicFrame>
      <p:graphicFrame>
        <p:nvGraphicFramePr>
          <p:cNvPr id="4" name="Table 3"/>
          <p:cNvGraphicFramePr>
            <a:graphicFrameLocks noGrp="1"/>
          </p:cNvGraphicFramePr>
          <p:nvPr>
            <p:extLst/>
          </p:nvPr>
        </p:nvGraphicFramePr>
        <p:xfrm>
          <a:off x="1778882" y="3731523"/>
          <a:ext cx="7065166" cy="820448"/>
        </p:xfrm>
        <a:graphic>
          <a:graphicData uri="http://schemas.openxmlformats.org/drawingml/2006/table">
            <a:tbl>
              <a:tblPr firstRow="1" bandRow="1">
                <a:tableStyleId>{5C22544A-7EE6-4342-B048-85BDC9FD1C3A}</a:tableStyleId>
              </a:tblPr>
              <a:tblGrid>
                <a:gridCol w="2675588">
                  <a:extLst>
                    <a:ext uri="{9D8B030D-6E8A-4147-A177-3AD203B41FA5}">
                      <a16:colId xmlns:a16="http://schemas.microsoft.com/office/drawing/2014/main" xmlns="" val="2062382710"/>
                    </a:ext>
                  </a:extLst>
                </a:gridCol>
                <a:gridCol w="1839262">
                  <a:extLst>
                    <a:ext uri="{9D8B030D-6E8A-4147-A177-3AD203B41FA5}">
                      <a16:colId xmlns:a16="http://schemas.microsoft.com/office/drawing/2014/main" xmlns="" val="2221047409"/>
                    </a:ext>
                  </a:extLst>
                </a:gridCol>
                <a:gridCol w="2550316">
                  <a:extLst>
                    <a:ext uri="{9D8B030D-6E8A-4147-A177-3AD203B41FA5}">
                      <a16:colId xmlns:a16="http://schemas.microsoft.com/office/drawing/2014/main" xmlns="" val="1372231217"/>
                    </a:ext>
                  </a:extLst>
                </a:gridCol>
              </a:tblGrid>
              <a:tr h="820448">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a:t>
                      </a:r>
                      <a:r>
                        <a:rPr lang="en-GB" sz="2000" b="0" kern="1200" baseline="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Surface Temp. </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2000" b="0" kern="1200" baseline="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&amp;</a:t>
                      </a:r>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Ice Concentration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Vegetation &amp; Ground Motion &amp; Moisture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35575725"/>
                  </a:ext>
                </a:extLst>
              </a:tr>
            </a:tbl>
          </a:graphicData>
        </a:graphic>
      </p:graphicFrame>
      <p:sp>
        <p:nvSpPr>
          <p:cNvPr id="2" name="Rounded Rectangle 1"/>
          <p:cNvSpPr/>
          <p:nvPr/>
        </p:nvSpPr>
        <p:spPr>
          <a:xfrm>
            <a:off x="139405" y="765355"/>
            <a:ext cx="8796455" cy="3868637"/>
          </a:xfrm>
          <a:prstGeom prst="roundRect">
            <a:avLst>
              <a:gd name="adj" fmla="val 3329"/>
            </a:avLst>
          </a:prstGeom>
          <a:gradFill flip="none" rotWithShape="1">
            <a:gsLst>
              <a:gs pos="0">
                <a:srgbClr val="800000">
                  <a:alpha val="90000"/>
                </a:srgbClr>
              </a:gs>
              <a:gs pos="100000">
                <a:srgbClr val="500000">
                  <a:alpha val="90000"/>
                </a:srgbClr>
              </a:gs>
            </a:gsLst>
            <a:lin ang="135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a:r>
              <a:rPr lang="en-GB"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Six High Priority Candidate Missions</a:t>
            </a:r>
          </a:p>
          <a:p>
            <a:pPr algn="ctr"/>
            <a:endParaRPr lang="en-GB" sz="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Progress Status</a:t>
            </a:r>
          </a:p>
          <a:p>
            <a:pPr algn="ct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spcBef>
                <a:spcPts val="1200"/>
              </a:spcBef>
              <a:buFont typeface="Arial" panose="020B0604020202020204" pitchFamily="34" charset="0"/>
              <a:buChar char="•"/>
            </a:pPr>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Preliminary Requirements Review concluded successfully for all 12 Phase A/B1 studies </a:t>
            </a:r>
          </a:p>
          <a:p>
            <a:pPr marL="342900" indent="-342900">
              <a:spcBef>
                <a:spcPts val="1200"/>
              </a:spcBef>
              <a:buFont typeface="Arial" panose="020B0604020202020204" pitchFamily="34" charset="0"/>
              <a:buChar char="•"/>
            </a:pPr>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Consolidation of inputs for preparation of ESA ITTs for Phase B2/C/D/E1 contracts</a:t>
            </a:r>
          </a:p>
        </p:txBody>
      </p:sp>
    </p:spTree>
    <p:extLst>
      <p:ext uri="{BB962C8B-B14F-4D97-AF65-F5344CB8AC3E}">
        <p14:creationId xmlns:p14="http://schemas.microsoft.com/office/powerpoint/2010/main" val="382674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575"/>
          <a:stretch/>
        </p:blipFill>
        <p:spPr>
          <a:xfrm>
            <a:off x="713889" y="1302816"/>
            <a:ext cx="5184576" cy="3296581"/>
          </a:xfrm>
          <a:prstGeom prst="rect">
            <a:avLst/>
          </a:prstGeom>
        </p:spPr>
      </p:pic>
      <p:sp>
        <p:nvSpPr>
          <p:cNvPr id="21" name="TextBox 20"/>
          <p:cNvSpPr txBox="1"/>
          <p:nvPr/>
        </p:nvSpPr>
        <p:spPr>
          <a:xfrm>
            <a:off x="3536649" y="4496745"/>
            <a:ext cx="2605152"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Statistics at beg. September</a:t>
            </a:r>
            <a:r>
              <a:rPr kumimoji="0" lang="en-GB" sz="1200" b="1" i="1"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GB" sz="12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2019</a:t>
            </a:r>
            <a:endParaRPr kumimoji="0" lang="en-GB" sz="12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3" name="Title 1"/>
          <p:cNvSpPr txBox="1">
            <a:spLocks/>
          </p:cNvSpPr>
          <p:nvPr/>
        </p:nvSpPr>
        <p:spPr bwMode="auto">
          <a:xfrm>
            <a:off x="585579" y="677996"/>
            <a:ext cx="6192688" cy="369332"/>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sz="1800" b="1" i="1" dirty="0">
                <a:solidFill>
                  <a:schemeClr val="tx1"/>
                </a:solidFill>
                <a:latin typeface="Calibri" panose="020F0502020204030204" pitchFamily="34" charset="0"/>
              </a:rPr>
              <a:t>Evolution of registered users on Sentinel Open Access Hub</a:t>
            </a:r>
            <a:endParaRPr lang="en-GB" sz="1800" i="1" dirty="0">
              <a:solidFill>
                <a:schemeClr val="tx1"/>
              </a:solidFill>
            </a:endParaRPr>
          </a:p>
        </p:txBody>
      </p:sp>
      <p:pic>
        <p:nvPicPr>
          <p:cNvPr id="5" name="Picture 4"/>
          <p:cNvPicPr>
            <a:picLocks noChangeAspect="1"/>
          </p:cNvPicPr>
          <p:nvPr/>
        </p:nvPicPr>
        <p:blipFill>
          <a:blip r:embed="rId4"/>
          <a:stretch>
            <a:fillRect/>
          </a:stretch>
        </p:blipFill>
        <p:spPr>
          <a:xfrm>
            <a:off x="1720844" y="1678949"/>
            <a:ext cx="2374879" cy="1820163"/>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 descr="Sentinel-1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834783"/>
            <a:ext cx="792370" cy="1896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entinel-2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7" y="1379623"/>
            <a:ext cx="801166" cy="2232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entinel-1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58" y="1106150"/>
            <a:ext cx="781112" cy="1869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Sentinel-3a"/>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57" y="1947515"/>
            <a:ext cx="786413" cy="1905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entinel-2b"/>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6762" y="1684644"/>
            <a:ext cx="740307" cy="1780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Sentinel-5p"/>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6762" y="2501706"/>
            <a:ext cx="734710" cy="2190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Sentinel-3b"/>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1186" y="2219863"/>
            <a:ext cx="785937" cy="1900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2"/>
          <a:stretch>
            <a:fillRect/>
          </a:stretch>
        </p:blipFill>
        <p:spPr>
          <a:xfrm>
            <a:off x="4333379" y="1131683"/>
            <a:ext cx="1030313" cy="1012024"/>
          </a:xfrm>
          <a:prstGeom prst="rect">
            <a:avLst/>
          </a:prstGeom>
        </p:spPr>
      </p:pic>
      <p:sp>
        <p:nvSpPr>
          <p:cNvPr id="35" name="TextBox 34"/>
          <p:cNvSpPr txBox="1"/>
          <p:nvPr/>
        </p:nvSpPr>
        <p:spPr>
          <a:xfrm>
            <a:off x="4105446" y="3099939"/>
            <a:ext cx="2126840" cy="954107"/>
          </a:xfrm>
          <a:prstGeom prst="rect">
            <a:avLst/>
          </a:prstGeom>
          <a:noFill/>
        </p:spPr>
        <p:txBody>
          <a:bodyPr wrap="square" rtlCol="0">
            <a:spAutoFit/>
          </a:bodyPr>
          <a:lstStyle/>
          <a:p>
            <a:pPr algn="ctr">
              <a:spcBef>
                <a:spcPts val="600"/>
              </a:spcBef>
            </a:pPr>
            <a:r>
              <a:rPr lang="en-GB" sz="1400" b="1" dirty="0" smtClean="0">
                <a:solidFill>
                  <a:srgbClr val="008542"/>
                </a:solidFill>
                <a:latin typeface="Calibri" panose="020F0502020204030204" pitchFamily="34" charset="0"/>
                <a:cs typeface="Calibri" panose="020F0502020204030204" pitchFamily="34" charset="0"/>
              </a:rPr>
              <a:t>Registration of users on Open Access Hub is still growing at a pace of </a:t>
            </a:r>
            <a:r>
              <a:rPr lang="en-GB" sz="1400" b="1" i="1" u="sng" dirty="0" smtClean="0">
                <a:solidFill>
                  <a:srgbClr val="008542"/>
                </a:solidFill>
                <a:latin typeface="Calibri" panose="020F0502020204030204" pitchFamily="34" charset="0"/>
                <a:cs typeface="Calibri" panose="020F0502020204030204" pitchFamily="34" charset="0"/>
              </a:rPr>
              <a:t>8000 registrations per month</a:t>
            </a:r>
            <a:endParaRPr lang="en-GB" sz="1400" b="1" i="1" u="sng" dirty="0">
              <a:solidFill>
                <a:srgbClr val="008542"/>
              </a:solidFill>
              <a:latin typeface="Calibri" panose="020F0502020204030204" pitchFamily="34" charset="0"/>
              <a:cs typeface="Calibri" panose="020F0502020204030204" pitchFamily="34" charset="0"/>
            </a:endParaRPr>
          </a:p>
        </p:txBody>
      </p:sp>
      <p:sp>
        <p:nvSpPr>
          <p:cNvPr id="37" name="Rectangle 36"/>
          <p:cNvSpPr/>
          <p:nvPr/>
        </p:nvSpPr>
        <p:spPr>
          <a:xfrm>
            <a:off x="0" y="4556233"/>
            <a:ext cx="3475458" cy="246221"/>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r>
              <a:rPr lang="en-GB" sz="1000" dirty="0" smtClean="0">
                <a:latin typeface="Calibri" panose="020F0502020204030204" pitchFamily="34" charset="0"/>
                <a:cs typeface="Calibri" panose="020F0502020204030204" pitchFamily="34" charset="0"/>
              </a:rPr>
              <a:t>More figures available at: </a:t>
            </a:r>
            <a:r>
              <a:rPr lang="en-GB" sz="1000" i="1" dirty="0" err="1" smtClean="0">
                <a:latin typeface="Calibri" panose="020F0502020204030204" pitchFamily="34" charset="0"/>
                <a:cs typeface="Calibri" panose="020F0502020204030204" pitchFamily="34" charset="0"/>
              </a:rPr>
              <a:t>scihub.copernicus.eu</a:t>
            </a:r>
            <a:r>
              <a:rPr lang="en-GB" sz="1000" i="1" dirty="0" smtClean="0">
                <a:latin typeface="Calibri" panose="020F0502020204030204" pitchFamily="34" charset="0"/>
                <a:cs typeface="Calibri" panose="020F0502020204030204" pitchFamily="34" charset="0"/>
              </a:rPr>
              <a:t>/</a:t>
            </a:r>
            <a:r>
              <a:rPr lang="en-GB" sz="1000" i="1" dirty="0" err="1" smtClean="0">
                <a:latin typeface="Calibri" panose="020F0502020204030204" pitchFamily="34" charset="0"/>
                <a:cs typeface="Calibri" panose="020F0502020204030204" pitchFamily="34" charset="0"/>
              </a:rPr>
              <a:t>reportsandstats</a:t>
            </a:r>
            <a:r>
              <a:rPr lang="en-GB" sz="1000" i="1" dirty="0" smtClean="0">
                <a:latin typeface="Calibri" panose="020F0502020204030204" pitchFamily="34" charset="0"/>
                <a:cs typeface="Calibri" panose="020F0502020204030204" pitchFamily="34" charset="0"/>
              </a:rPr>
              <a:t> </a:t>
            </a:r>
            <a:endParaRPr lang="en-GB" sz="1000" i="1" dirty="0">
              <a:latin typeface="Calibri" panose="020F0502020204030204" pitchFamily="34" charset="0"/>
              <a:cs typeface="Calibri" panose="020F0502020204030204" pitchFamily="34" charset="0"/>
            </a:endParaRPr>
          </a:p>
        </p:txBody>
      </p:sp>
      <p:sp>
        <p:nvSpPr>
          <p:cNvPr id="28" name="Title 1"/>
          <p:cNvSpPr>
            <a:spLocks noGrp="1"/>
          </p:cNvSpPr>
          <p:nvPr>
            <p:ph type="title"/>
          </p:nvPr>
        </p:nvSpPr>
        <p:spPr>
          <a:xfrm>
            <a:off x="172622" y="109774"/>
            <a:ext cx="7174846" cy="430887"/>
          </a:xfrm>
        </p:spPr>
        <p:txBody>
          <a:bodyPr>
            <a:noAutofit/>
          </a:bodyPr>
          <a:lstStyle/>
          <a:p>
            <a:r>
              <a:rPr lang="en-GB" sz="2400" b="1" spc="200" dirty="0" smtClean="0">
                <a:latin typeface="Arial"/>
                <a:cs typeface="Arial"/>
              </a:rPr>
              <a:t>Sentinels Data Access</a:t>
            </a:r>
            <a:endParaRPr lang="en-GB" sz="2400" b="1" spc="200" dirty="0">
              <a:latin typeface="Arial"/>
              <a:cs typeface="Arial"/>
            </a:endParaRPr>
          </a:p>
        </p:txBody>
      </p:sp>
      <p:sp>
        <p:nvSpPr>
          <p:cNvPr id="29" name="Rounded Rectangle 28"/>
          <p:cNvSpPr/>
          <p:nvPr/>
        </p:nvSpPr>
        <p:spPr>
          <a:xfrm>
            <a:off x="6616776" y="915493"/>
            <a:ext cx="2527224" cy="3691506"/>
          </a:xfrm>
          <a:prstGeom prst="roundRect">
            <a:avLst>
              <a:gd name="adj" fmla="val 10909"/>
            </a:avLst>
          </a:prstGeom>
          <a:gradFill>
            <a:gsLst>
              <a:gs pos="73000">
                <a:schemeClr val="bg1">
                  <a:alpha val="93000"/>
                </a:schemeClr>
              </a:gs>
              <a:gs pos="100000">
                <a:schemeClr val="bg1">
                  <a:lumMod val="95000"/>
                  <a:alpha val="9300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altLang="en-US" sz="2000" b="1" dirty="0">
                <a:solidFill>
                  <a:srgbClr val="0070C0"/>
                </a:solidFill>
                <a:latin typeface="Arial" panose="020B0604020202020204" pitchFamily="34" charset="0"/>
                <a:cs typeface="Arial" panose="020B0604020202020204" pitchFamily="34" charset="0"/>
              </a:rPr>
              <a:t>Sentinel access through</a:t>
            </a:r>
            <a:endParaRPr lang="en-US" altLang="en-US" sz="1400" b="1" dirty="0">
              <a:solidFill>
                <a:srgbClr val="0070C0"/>
              </a:solidFill>
              <a:latin typeface="Arial" panose="020B0604020202020204" pitchFamily="34" charset="0"/>
              <a:cs typeface="Arial" panose="020B0604020202020204" pitchFamily="34" charset="0"/>
            </a:endParaRPr>
          </a:p>
          <a:p>
            <a:pPr defTabSz="914378">
              <a:defRPr/>
            </a:pPr>
            <a:endParaRPr lang="en-US" altLang="en-US" sz="500" b="1" dirty="0">
              <a:solidFill>
                <a:srgbClr val="0070C0"/>
              </a:solidFill>
              <a:latin typeface="Arial" panose="020B0604020202020204" pitchFamily="34" charset="0"/>
              <a:cs typeface="Arial" panose="020B0604020202020204" pitchFamily="34" charset="0"/>
            </a:endParaRPr>
          </a:p>
          <a:p>
            <a:pPr marL="171446" indent="-171446" defTabSz="914378">
              <a:spcBef>
                <a:spcPts val="600"/>
              </a:spcBef>
              <a:buFont typeface="Arial"/>
              <a:buChar char="•"/>
              <a:defRPr/>
            </a:pPr>
            <a:r>
              <a:rPr lang="en-US" altLang="en-US" sz="1600" dirty="0">
                <a:solidFill>
                  <a:srgbClr val="008000"/>
                </a:solidFill>
                <a:latin typeface="Arial" panose="020B0604020202020204" pitchFamily="34" charset="0"/>
                <a:cs typeface="Arial" panose="020B0604020202020204" pitchFamily="34" charset="0"/>
              </a:rPr>
              <a:t>EU/ESA Copernicus Open Access Hub</a:t>
            </a:r>
          </a:p>
          <a:p>
            <a:pPr marL="171446" indent="-171446" defTabSz="914378">
              <a:spcBef>
                <a:spcPts val="600"/>
              </a:spcBef>
              <a:buFont typeface="Arial"/>
              <a:buChar char="•"/>
              <a:defRPr/>
            </a:pPr>
            <a:r>
              <a:rPr lang="en-US" altLang="en-US" sz="1600" dirty="0">
                <a:solidFill>
                  <a:srgbClr val="0070C0"/>
                </a:solidFill>
                <a:latin typeface="Arial" panose="020B0604020202020204" pitchFamily="34" charset="0"/>
                <a:cs typeface="Arial" panose="020B0604020202020204" pitchFamily="34" charset="0"/>
              </a:rPr>
              <a:t>6 Copernicus services</a:t>
            </a:r>
          </a:p>
          <a:p>
            <a:pPr marL="171446" indent="-171446" defTabSz="914378">
              <a:spcBef>
                <a:spcPts val="600"/>
              </a:spcBef>
              <a:buFont typeface="Arial"/>
              <a:buChar char="•"/>
              <a:defRPr/>
            </a:pPr>
            <a:r>
              <a:rPr lang="en-US" altLang="en-US" sz="1600" dirty="0">
                <a:solidFill>
                  <a:srgbClr val="0070C0"/>
                </a:solidFill>
                <a:latin typeface="Arial" panose="020B0604020202020204" pitchFamily="34" charset="0"/>
                <a:cs typeface="Arial" panose="020B0604020202020204" pitchFamily="34" charset="0"/>
              </a:rPr>
              <a:t>18 ESA Member State hubs </a:t>
            </a:r>
          </a:p>
          <a:p>
            <a:pPr marL="171446" indent="-171446" defTabSz="914378">
              <a:spcBef>
                <a:spcPts val="600"/>
              </a:spcBef>
              <a:buFont typeface="Arial"/>
              <a:buChar char="•"/>
              <a:defRPr/>
            </a:pPr>
            <a:r>
              <a:rPr lang="en-US" altLang="en-US" sz="1600" dirty="0">
                <a:solidFill>
                  <a:srgbClr val="0070C0"/>
                </a:solidFill>
                <a:latin typeface="Arial" panose="020B0604020202020204" pitchFamily="34" charset="0"/>
                <a:cs typeface="Arial" panose="020B0604020202020204" pitchFamily="34" charset="0"/>
              </a:rPr>
              <a:t>NASA, NOAA, USGS, Geoscience Australia</a:t>
            </a:r>
          </a:p>
          <a:p>
            <a:pPr marL="171446" indent="-171446" defTabSz="914378">
              <a:spcBef>
                <a:spcPts val="600"/>
              </a:spcBef>
              <a:buFont typeface="Arial"/>
              <a:buChar char="•"/>
              <a:defRPr/>
            </a:pPr>
            <a:r>
              <a:rPr lang="en-US" altLang="en-US" sz="1600" dirty="0">
                <a:solidFill>
                  <a:srgbClr val="0070C0"/>
                </a:solidFill>
                <a:latin typeface="Arial" panose="020B0604020202020204" pitchFamily="34" charset="0"/>
                <a:cs typeface="Arial" panose="020B0604020202020204" pitchFamily="34" charset="0"/>
              </a:rPr>
              <a:t>Commercial hubs</a:t>
            </a:r>
          </a:p>
        </p:txBody>
      </p:sp>
      <p:sp>
        <p:nvSpPr>
          <p:cNvPr id="13" name="Left-Right Arrow 12"/>
          <p:cNvSpPr/>
          <p:nvPr/>
        </p:nvSpPr>
        <p:spPr>
          <a:xfrm>
            <a:off x="5592239" y="2116464"/>
            <a:ext cx="984549" cy="472512"/>
          </a:xfrm>
          <a:prstGeom prst="lef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33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6700" y="2476500"/>
            <a:ext cx="977900" cy="190500"/>
          </a:xfrm>
          <a:prstGeom prst="rect">
            <a:avLst/>
          </a:prstGeom>
        </p:spPr>
      </p:pic>
      <p:sp>
        <p:nvSpPr>
          <p:cNvPr id="11" name="Title 1"/>
          <p:cNvSpPr>
            <a:spLocks noGrp="1"/>
          </p:cNvSpPr>
          <p:nvPr>
            <p:ph type="title"/>
          </p:nvPr>
        </p:nvSpPr>
        <p:spPr>
          <a:xfrm>
            <a:off x="143085" y="164538"/>
            <a:ext cx="7979445" cy="400110"/>
          </a:xfrm>
        </p:spPr>
        <p:txBody>
          <a:bodyPr/>
          <a:lstStyle/>
          <a:p>
            <a:r>
              <a:rPr lang="en-US" sz="2000" b="1" spc="200" dirty="0">
                <a:latin typeface="Arial"/>
                <a:cs typeface="Arial"/>
              </a:rPr>
              <a:t>ESA Principal Investigators (PI) projects - Statistics</a:t>
            </a:r>
          </a:p>
        </p:txBody>
      </p:sp>
      <p:pic>
        <p:nvPicPr>
          <p:cNvPr id="4" name="Picture 3"/>
          <p:cNvPicPr>
            <a:picLocks noChangeAspect="1"/>
          </p:cNvPicPr>
          <p:nvPr/>
        </p:nvPicPr>
        <p:blipFill>
          <a:blip r:embed="rId3"/>
          <a:stretch>
            <a:fillRect/>
          </a:stretch>
        </p:blipFill>
        <p:spPr>
          <a:xfrm>
            <a:off x="1051245" y="801072"/>
            <a:ext cx="7061200" cy="3784600"/>
          </a:xfrm>
          <a:prstGeom prst="rect">
            <a:avLst/>
          </a:prstGeom>
        </p:spPr>
      </p:pic>
      <p:pic>
        <p:nvPicPr>
          <p:cNvPr id="8" name="Picture 7"/>
          <p:cNvPicPr>
            <a:picLocks noChangeAspect="1"/>
          </p:cNvPicPr>
          <p:nvPr/>
        </p:nvPicPr>
        <p:blipFill>
          <a:blip r:embed="rId4"/>
          <a:stretch>
            <a:fillRect/>
          </a:stretch>
        </p:blipFill>
        <p:spPr>
          <a:xfrm>
            <a:off x="6019941" y="1094022"/>
            <a:ext cx="789020" cy="1199633"/>
          </a:xfrm>
          <a:prstGeom prst="rect">
            <a:avLst/>
          </a:prstGeom>
        </p:spPr>
      </p:pic>
    </p:spTree>
    <p:extLst>
      <p:ext uri="{BB962C8B-B14F-4D97-AF65-F5344CB8AC3E}">
        <p14:creationId xmlns:p14="http://schemas.microsoft.com/office/powerpoint/2010/main" val="21294165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6700" y="2476500"/>
            <a:ext cx="977900" cy="190500"/>
          </a:xfrm>
          <a:prstGeom prst="rect">
            <a:avLst/>
          </a:prstGeom>
        </p:spPr>
      </p:pic>
      <p:sp>
        <p:nvSpPr>
          <p:cNvPr id="11" name="Title 1"/>
          <p:cNvSpPr>
            <a:spLocks noGrp="1"/>
          </p:cNvSpPr>
          <p:nvPr>
            <p:ph type="title"/>
          </p:nvPr>
        </p:nvSpPr>
        <p:spPr/>
        <p:txBody>
          <a:bodyPr/>
          <a:lstStyle/>
          <a:p>
            <a:pPr algn="l" eaLnBrk="1" hangingPunct="1"/>
            <a:r>
              <a:rPr lang="en-US" sz="2000" b="1" spc="200" dirty="0">
                <a:solidFill>
                  <a:srgbClr val="0070C0"/>
                </a:solidFill>
                <a:latin typeface="Arial"/>
                <a:ea typeface="+mj-ea"/>
                <a:cs typeface="Arial"/>
              </a:rPr>
              <a:t>ESA Principal Investigators (PI) projects - Statistics</a:t>
            </a:r>
          </a:p>
        </p:txBody>
      </p:sp>
      <p:graphicFrame>
        <p:nvGraphicFramePr>
          <p:cNvPr id="12" name="Chart 11"/>
          <p:cNvGraphicFramePr>
            <a:graphicFrameLocks/>
          </p:cNvGraphicFramePr>
          <p:nvPr>
            <p:extLst>
              <p:ext uri="{D42A27DB-BD31-4B8C-83A1-F6EECF244321}">
                <p14:modId xmlns:p14="http://schemas.microsoft.com/office/powerpoint/2010/main" val="3075825992"/>
              </p:ext>
            </p:extLst>
          </p:nvPr>
        </p:nvGraphicFramePr>
        <p:xfrm>
          <a:off x="109476" y="753298"/>
          <a:ext cx="8911363" cy="3898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3738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GB" sz="2400" b="1" dirty="0" smtClean="0">
                <a:solidFill>
                  <a:schemeClr val="bg1"/>
                </a:solidFill>
              </a:rPr>
              <a:t>Scientific Impact</a:t>
            </a:r>
            <a:endParaRPr lang="en-GB" sz="2400" b="1" dirty="0">
              <a:solidFill>
                <a:schemeClr val="bg1"/>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41582" y="180898"/>
            <a:ext cx="7478828" cy="646331"/>
          </a:xfrm>
          <a:prstGeom prst="rect">
            <a:avLst/>
          </a:prstGeom>
          <a:noFill/>
        </p:spPr>
        <p:txBody>
          <a:bodyPr wrap="square" rtlCol="0">
            <a:spAutoFit/>
          </a:bodyPr>
          <a:lstStyle/>
          <a:p>
            <a:r>
              <a:rPr lang="en-GB" b="1" dirty="0">
                <a:solidFill>
                  <a:srgbClr val="0070C0"/>
                </a:solidFill>
                <a:latin typeface="Arial" panose="020B0604020202020204" pitchFamily="34" charset="0"/>
                <a:cs typeface="Arial" panose="020B0604020202020204" pitchFamily="34" charset="0"/>
              </a:rPr>
              <a:t>N</a:t>
            </a:r>
            <a:r>
              <a:rPr lang="en-GB" b="1" dirty="0" smtClean="0">
                <a:solidFill>
                  <a:srgbClr val="0070C0"/>
                </a:solidFill>
                <a:latin typeface="Arial" panose="020B0604020202020204" pitchFamily="34" charset="0"/>
                <a:cs typeface="Arial" panose="020B0604020202020204" pitchFamily="34" charset="0"/>
              </a:rPr>
              <a:t>umber of scientific publications based on </a:t>
            </a:r>
            <a:r>
              <a:rPr lang="en-GB" b="1" dirty="0" err="1" smtClean="0">
                <a:solidFill>
                  <a:srgbClr val="0070C0"/>
                </a:solidFill>
                <a:latin typeface="Arial" panose="020B0604020202020204" pitchFamily="34" charset="0"/>
                <a:cs typeface="Arial" panose="020B0604020202020204" pitchFamily="34" charset="0"/>
              </a:rPr>
              <a:t>Envisat</a:t>
            </a:r>
            <a:r>
              <a:rPr lang="en-GB" b="1" dirty="0" smtClean="0">
                <a:solidFill>
                  <a:srgbClr val="0070C0"/>
                </a:solidFill>
                <a:latin typeface="Arial" panose="020B0604020202020204" pitchFamily="34" charset="0"/>
                <a:cs typeface="Arial" panose="020B0604020202020204" pitchFamily="34" charset="0"/>
              </a:rPr>
              <a:t>, ERS, GOCE, SMOS, CryoSat, Swarm and Sentinel data </a:t>
            </a:r>
            <a:r>
              <a:rPr lang="en-GB" sz="1400" b="1" dirty="0" smtClean="0">
                <a:solidFill>
                  <a:srgbClr val="0070C0"/>
                </a:solidFill>
                <a:latin typeface="Arial" panose="020B0604020202020204" pitchFamily="34" charset="0"/>
                <a:cs typeface="Arial" panose="020B0604020202020204" pitchFamily="34" charset="0"/>
              </a:rPr>
              <a:t>(SCOPUS database)</a:t>
            </a:r>
            <a:endParaRPr lang="en-GB" sz="1400" b="1" dirty="0">
              <a:solidFill>
                <a:srgbClr val="0070C0"/>
              </a:solidFill>
              <a:latin typeface="Arial" panose="020B0604020202020204" pitchFamily="34" charset="0"/>
              <a:cs typeface="Arial" panose="020B0604020202020204" pitchFamily="34" charset="0"/>
            </a:endParaRPr>
          </a:p>
        </p:txBody>
      </p:sp>
      <p:pic>
        <p:nvPicPr>
          <p:cNvPr id="13" name="Picture 5" descr="ERS-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78" r="30607" b="6336"/>
          <a:stretch/>
        </p:blipFill>
        <p:spPr bwMode="auto">
          <a:xfrm>
            <a:off x="8066528" y="1463269"/>
            <a:ext cx="487624" cy="229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nvisa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112" r="3354"/>
          <a:stretch/>
        </p:blipFill>
        <p:spPr bwMode="auto">
          <a:xfrm>
            <a:off x="7971303" y="1822435"/>
            <a:ext cx="840304" cy="2136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SMO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29" t="4970" r="14363" b="6554"/>
          <a:stretch/>
        </p:blipFill>
        <p:spPr bwMode="auto">
          <a:xfrm>
            <a:off x="8043214" y="2481052"/>
            <a:ext cx="631555" cy="203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GOC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472" t="5567" r="19569" b="5658"/>
          <a:stretch/>
        </p:blipFill>
        <p:spPr bwMode="auto">
          <a:xfrm>
            <a:off x="8091786" y="2155161"/>
            <a:ext cx="553690" cy="2121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ryoSa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33" t="7127" r="10232" b="7216"/>
          <a:stretch/>
        </p:blipFill>
        <p:spPr bwMode="auto">
          <a:xfrm>
            <a:off x="8085727" y="2786950"/>
            <a:ext cx="688965" cy="1942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Swar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622" r="11030"/>
          <a:stretch/>
        </p:blipFill>
        <p:spPr bwMode="auto">
          <a:xfrm>
            <a:off x="8047148" y="3078502"/>
            <a:ext cx="673071" cy="22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descr="Sentinel-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9843" y="3446221"/>
            <a:ext cx="862869" cy="2307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entinel-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747" t="11899" r="9157" b="13345"/>
          <a:stretch/>
        </p:blipFill>
        <p:spPr bwMode="auto">
          <a:xfrm>
            <a:off x="8089560" y="3798168"/>
            <a:ext cx="812405" cy="1978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Sentinel-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009" b="7332"/>
          <a:stretch/>
        </p:blipFill>
        <p:spPr bwMode="auto">
          <a:xfrm>
            <a:off x="8042531" y="4127703"/>
            <a:ext cx="850544" cy="1948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3"/>
          <a:stretch>
            <a:fillRect/>
          </a:stretch>
        </p:blipFill>
        <p:spPr>
          <a:xfrm>
            <a:off x="143088" y="1230379"/>
            <a:ext cx="7614899" cy="3485628"/>
          </a:xfrm>
          <a:prstGeom prst="rect">
            <a:avLst/>
          </a:prstGeom>
        </p:spPr>
      </p:pic>
      <p:pic>
        <p:nvPicPr>
          <p:cNvPr id="2" name="Picture 1"/>
          <p:cNvPicPr>
            <a:picLocks noChangeAspect="1"/>
          </p:cNvPicPr>
          <p:nvPr/>
        </p:nvPicPr>
        <p:blipFill>
          <a:blip r:embed="rId14"/>
          <a:stretch>
            <a:fillRect/>
          </a:stretch>
        </p:blipFill>
        <p:spPr>
          <a:xfrm>
            <a:off x="8046835" y="4412805"/>
            <a:ext cx="661795" cy="234778"/>
          </a:xfrm>
          <a:prstGeom prst="rect">
            <a:avLst/>
          </a:prstGeom>
        </p:spPr>
      </p:pic>
    </p:spTree>
    <p:extLst>
      <p:ext uri="{BB962C8B-B14F-4D97-AF65-F5344CB8AC3E}">
        <p14:creationId xmlns:p14="http://schemas.microsoft.com/office/powerpoint/2010/main" val="314515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ounded Rectangle 4"/>
          <p:cNvSpPr/>
          <p:nvPr/>
        </p:nvSpPr>
        <p:spPr>
          <a:xfrm>
            <a:off x="6389846" y="684081"/>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b="1" dirty="0" smtClean="0">
                <a:solidFill>
                  <a:srgbClr val="FFFFFF"/>
                </a:solidFill>
                <a:effectLst>
                  <a:outerShdw blurRad="38100" dist="38100" dir="2700000" algn="tl">
                    <a:srgbClr val="000000">
                      <a:alpha val="43137"/>
                    </a:srgbClr>
                  </a:outerShdw>
                </a:effectLst>
                <a:latin typeface="NotesEsa" pitchFamily="50" charset="0"/>
              </a:rPr>
              <a:t>Satellites</a:t>
            </a:r>
          </a:p>
          <a:p>
            <a:pPr algn="r"/>
            <a:r>
              <a:rPr lang="en-GB" sz="2000" b="1" dirty="0" smtClean="0">
                <a:solidFill>
                  <a:srgbClr val="FFFFFF"/>
                </a:solidFill>
                <a:effectLst>
                  <a:outerShdw blurRad="38100" dist="38100" dir="2700000" algn="tl">
                    <a:srgbClr val="000000">
                      <a:alpha val="43137"/>
                    </a:srgbClr>
                  </a:outerShdw>
                </a:effectLst>
                <a:latin typeface="NotesEsa" pitchFamily="50" charset="0"/>
              </a:rPr>
              <a:t>25 </a:t>
            </a:r>
            <a:r>
              <a:rPr lang="en-GB" sz="2000" dirty="0" smtClean="0">
                <a:solidFill>
                  <a:srgbClr val="FFFFFF"/>
                </a:solidFill>
                <a:effectLst>
                  <a:outerShdw blurRad="38100" dist="38100" dir="2700000" algn="tl">
                    <a:srgbClr val="000000">
                      <a:alpha val="43137"/>
                    </a:srgbClr>
                  </a:outerShdw>
                </a:effectLst>
                <a:latin typeface="NotesEsa" pitchFamily="50" charset="0"/>
              </a:rPr>
              <a:t>under development</a:t>
            </a:r>
          </a:p>
          <a:p>
            <a:pPr algn="r"/>
            <a:r>
              <a:rPr lang="en-GB" sz="2000" b="1" dirty="0" smtClean="0">
                <a:solidFill>
                  <a:srgbClr val="FFFFFF"/>
                </a:solidFill>
                <a:effectLst>
                  <a:outerShdw blurRad="38100" dist="38100" dir="2700000" algn="tl">
                    <a:srgbClr val="000000">
                      <a:alpha val="43137"/>
                    </a:srgbClr>
                  </a:outerShdw>
                </a:effectLst>
                <a:latin typeface="NotesEsa" pitchFamily="50" charset="0"/>
              </a:rPr>
              <a:t>15 </a:t>
            </a:r>
            <a:r>
              <a:rPr lang="en-GB" sz="2000" dirty="0" smtClean="0">
                <a:solidFill>
                  <a:srgbClr val="FFFFFF"/>
                </a:solidFill>
                <a:effectLst>
                  <a:outerShdw blurRad="38100" dist="38100" dir="2700000" algn="tl">
                    <a:srgbClr val="000000">
                      <a:alpha val="43137"/>
                    </a:srgbClr>
                  </a:outerShdw>
                </a:effectLst>
                <a:latin typeface="NotesEsa" pitchFamily="50" charset="0"/>
              </a:rPr>
              <a:t>in operation </a:t>
            </a:r>
            <a:endParaRPr lang="en-GB" sz="2000" dirty="0">
              <a:solidFill>
                <a:srgbClr val="FFFFFF"/>
              </a:solidFill>
              <a:effectLst>
                <a:outerShdw blurRad="38100" dist="38100" dir="2700000" algn="tl">
                  <a:srgbClr val="000000">
                    <a:alpha val="43137"/>
                  </a:srgbClr>
                </a:outerShdw>
              </a:effectLst>
              <a:latin typeface="NotesEsa"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8" name="Title 1"/>
          <p:cNvSpPr txBox="1">
            <a:spLocks/>
          </p:cNvSpPr>
          <p:nvPr/>
        </p:nvSpPr>
        <p:spPr bwMode="auto">
          <a:xfrm>
            <a:off x="142879" y="139873"/>
            <a:ext cx="7491618" cy="43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ESA-Developed</a:t>
            </a:r>
            <a:r>
              <a:rPr kumimoji="0" lang="en-US"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Earth Observation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026" name="Picture 2" descr="Afbeeldingsresultaat voor satellite png"/>
          <p:cNvPicPr>
            <a:picLocks noChangeAspect="1" noChangeArrowheads="1"/>
          </p:cNvPicPr>
          <p:nvPr/>
        </p:nvPicPr>
        <p:blipFill>
          <a:blip r:embed="rId5" cstate="print">
            <a:duotone>
              <a:prstClr val="black"/>
              <a:srgbClr val="00893C">
                <a:tint val="45000"/>
                <a:satMod val="400000"/>
              </a:srgbClr>
            </a:duotone>
            <a:extLst>
              <a:ext uri="{BEBA8EAE-BF5A-486C-A8C5-ECC9F3942E4B}">
                <a14:imgProps xmlns:a14="http://schemas.microsoft.com/office/drawing/2010/main">
                  <a14:imgLayer r:embed="rId6">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7813643">
            <a:off x="3113850" y="3158573"/>
            <a:ext cx="362635" cy="266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1708" y="3372781"/>
            <a:ext cx="497541" cy="184666"/>
          </a:xfrm>
          <a:prstGeom prst="rect">
            <a:avLst/>
          </a:prstGeom>
          <a:noFill/>
        </p:spPr>
        <p:txBody>
          <a:bodyPr wrap="square" rtlCol="0">
            <a:spAutoFit/>
          </a:bodyPr>
          <a:lstStyle/>
          <a:p>
            <a:r>
              <a:rPr lang="en-GB" sz="600" dirty="0" smtClean="0">
                <a:solidFill>
                  <a:schemeClr val="bg1"/>
                </a:solidFill>
                <a:latin typeface="NotesEsa" panose="02000506030000020004" pitchFamily="50" charset="0"/>
              </a:rPr>
              <a:t>FORUM</a:t>
            </a:r>
            <a:endParaRPr lang="en-GB" sz="600" dirty="0">
              <a:solidFill>
                <a:schemeClr val="bg1"/>
              </a:solidFill>
              <a:latin typeface="NotesEsa" panose="02000506030000020004" pitchFamily="50" charset="0"/>
            </a:endParaRPr>
          </a:p>
        </p:txBody>
      </p:sp>
      <p:grpSp>
        <p:nvGrpSpPr>
          <p:cNvPr id="9" name="Group 8"/>
          <p:cNvGrpSpPr/>
          <p:nvPr/>
        </p:nvGrpSpPr>
        <p:grpSpPr>
          <a:xfrm>
            <a:off x="147275" y="4904682"/>
            <a:ext cx="6669633" cy="110036"/>
            <a:chOff x="172269" y="6621494"/>
            <a:chExt cx="6826666" cy="111519"/>
          </a:xfrm>
        </p:grpSpPr>
        <p:pic>
          <p:nvPicPr>
            <p:cNvPr id="10" name="Picture 9"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23472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83186" y="1964417"/>
            <a:ext cx="7947025" cy="954107"/>
          </a:xfrm>
        </p:spPr>
        <p:txBody>
          <a:bodyPr/>
          <a:lstStyle/>
          <a:p>
            <a:pPr lvl="0" defTabSz="307754" fontAlgn="auto">
              <a:lnSpc>
                <a:spcPct val="120000"/>
              </a:lnSpc>
              <a:spcBef>
                <a:spcPct val="25000"/>
              </a:spcBef>
              <a:spcAft>
                <a:spcPts val="0"/>
              </a:spcAft>
              <a:defRPr/>
            </a:pPr>
            <a:r>
              <a:rPr lang="en-GB" altLang="en-US" sz="48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Thank you for your attention!</a:t>
            </a:r>
          </a:p>
        </p:txBody>
      </p:sp>
    </p:spTree>
    <p:extLst>
      <p:ext uri="{BB962C8B-B14F-4D97-AF65-F5344CB8AC3E}">
        <p14:creationId xmlns:p14="http://schemas.microsoft.com/office/powerpoint/2010/main" val="34249211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Segnaposto immagine 6">
            <a:extLst>
              <a:ext uri="{FF2B5EF4-FFF2-40B4-BE49-F238E27FC236}">
                <a16:creationId xmlns:a16="http://schemas.microsoft.com/office/drawing/2014/main" xmlns="" id="{3FDB4970-6056-49C3-B502-B288CBC2FC94}"/>
              </a:ext>
            </a:extLst>
          </p:cNvPr>
          <p:cNvPicPr>
            <a:picLocks noChangeAspect="1"/>
          </p:cNvPicPr>
          <p:nvPr/>
        </p:nvPicPr>
        <p:blipFill>
          <a:blip r:embed="rId4">
            <a:extLst>
              <a:ext uri="{28A0092B-C50C-407E-A947-70E740481C1C}">
                <a14:useLocalDpi xmlns:a14="http://schemas.microsoft.com/office/drawing/2010/main" val="0"/>
              </a:ext>
            </a:extLst>
          </a:blip>
          <a:srcRect l="3406" r="3406"/>
          <a:stretch>
            <a:fillRect/>
          </a:stretch>
        </p:blipFill>
        <p:spPr bwMode="auto">
          <a:xfrm>
            <a:off x="0" y="0"/>
            <a:ext cx="9144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149" y="3244252"/>
            <a:ext cx="1478983" cy="143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287241246"/>
              </p:ext>
            </p:extLst>
          </p:nvPr>
        </p:nvGraphicFramePr>
        <p:xfrm>
          <a:off x="4743641" y="3265840"/>
          <a:ext cx="4114800" cy="1328635"/>
        </p:xfrm>
        <a:graphic>
          <a:graphicData uri="http://schemas.openxmlformats.org/presentationml/2006/ole">
            <mc:AlternateContent xmlns:mc="http://schemas.openxmlformats.org/markup-compatibility/2006">
              <mc:Choice xmlns:v="urn:schemas-microsoft-com:vml" Requires="v">
                <p:oleObj spid="_x0000_s1065" name="Document" r:id="rId6" imgW="5270500" imgH="1701800" progId="Word.Document.12">
                  <p:embed/>
                </p:oleObj>
              </mc:Choice>
              <mc:Fallback>
                <p:oleObj name="Document" r:id="rId6" imgW="5270500" imgH="1701800" progId="Word.Document.12">
                  <p:embed/>
                  <p:pic>
                    <p:nvPicPr>
                      <p:cNvPr id="0" name=""/>
                      <p:cNvPicPr/>
                      <p:nvPr/>
                    </p:nvPicPr>
                    <p:blipFill>
                      <a:blip r:embed="rId7"/>
                      <a:stretch>
                        <a:fillRect/>
                      </a:stretch>
                    </p:blipFill>
                    <p:spPr>
                      <a:xfrm>
                        <a:off x="4743641" y="3265840"/>
                        <a:ext cx="4114800" cy="1328635"/>
                      </a:xfrm>
                      <a:prstGeom prst="rect">
                        <a:avLst/>
                      </a:prstGeom>
                    </p:spPr>
                  </p:pic>
                </p:oleObj>
              </mc:Fallback>
            </mc:AlternateContent>
          </a:graphicData>
        </a:graphic>
      </p:graphicFrame>
      <p:grpSp>
        <p:nvGrpSpPr>
          <p:cNvPr id="174" name="Group 173"/>
          <p:cNvGrpSpPr/>
          <p:nvPr/>
        </p:nvGrpSpPr>
        <p:grpSpPr>
          <a:xfrm>
            <a:off x="169008" y="970351"/>
            <a:ext cx="8843413" cy="2088368"/>
            <a:chOff x="71988" y="979170"/>
            <a:chExt cx="8843413" cy="2088368"/>
          </a:xfrm>
        </p:grpSpPr>
        <p:sp>
          <p:nvSpPr>
            <p:cNvPr id="175" name="Rectangle 174"/>
            <p:cNvSpPr/>
            <p:nvPr/>
          </p:nvSpPr>
          <p:spPr>
            <a:xfrm>
              <a:off x="2413001" y="990600"/>
              <a:ext cx="6502400" cy="2076938"/>
            </a:xfrm>
            <a:prstGeom prst="rect">
              <a:avLst/>
            </a:prstGeom>
            <a:ln w="38100">
              <a:solidFill>
                <a:srgbClr val="E372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i="1" dirty="0" smtClean="0">
                <a:solidFill>
                  <a:srgbClr val="E37222"/>
                </a:solidFill>
                <a:latin typeface="Calibri" panose="020F0502020204030204" pitchFamily="34" charset="0"/>
              </a:endParaRPr>
            </a:p>
            <a:p>
              <a:pPr algn="ctr"/>
              <a:endParaRPr lang="en-GB" sz="2400" b="1" i="1" dirty="0">
                <a:solidFill>
                  <a:srgbClr val="E37222"/>
                </a:solidFill>
                <a:latin typeface="Calibri" panose="020F0502020204030204" pitchFamily="34" charset="0"/>
              </a:endParaRPr>
            </a:p>
            <a:p>
              <a:pPr algn="ctr"/>
              <a:endParaRPr lang="en-GB" sz="2400" b="1" i="1" dirty="0" smtClean="0">
                <a:solidFill>
                  <a:srgbClr val="E37222"/>
                </a:solidFill>
                <a:latin typeface="Calibri" panose="020F0502020204030204" pitchFamily="34" charset="0"/>
              </a:endParaRPr>
            </a:p>
            <a:p>
              <a:pPr algn="r"/>
              <a:endParaRPr lang="en-GB" sz="800" b="1" i="1" dirty="0">
                <a:solidFill>
                  <a:srgbClr val="E37222"/>
                </a:solidFill>
                <a:latin typeface="Calibri" panose="020F0502020204030204" pitchFamily="34" charset="0"/>
              </a:endParaRPr>
            </a:p>
            <a:p>
              <a:pPr algn="ctr"/>
              <a:r>
                <a:rPr lang="en-GB" sz="800" b="1" i="1" dirty="0">
                  <a:solidFill>
                    <a:srgbClr val="E37222"/>
                  </a:solidFill>
                  <a:latin typeface="Calibri" panose="020F0502020204030204" pitchFamily="34" charset="0"/>
                </a:rPr>
                <a:t>	</a:t>
              </a:r>
              <a:r>
                <a:rPr lang="en-GB" sz="800" b="1" i="1" dirty="0" smtClean="0">
                  <a:solidFill>
                    <a:srgbClr val="E37222"/>
                  </a:solidFill>
                  <a:latin typeface="Calibri" panose="020F0502020204030204" pitchFamily="34" charset="0"/>
                </a:rPr>
                <a:t>															                </a:t>
              </a:r>
              <a:r>
                <a:rPr lang="en-GB" sz="1600" b="1" i="1" dirty="0" smtClean="0">
                  <a:solidFill>
                    <a:srgbClr val="E37222"/>
                  </a:solidFill>
                  <a:latin typeface="Calibri" panose="020F0502020204030204" pitchFamily="34" charset="0"/>
                </a:rPr>
                <a:t>ESA Heritage </a:t>
              </a:r>
            </a:p>
            <a:p>
              <a:pPr algn="r"/>
              <a:r>
                <a:rPr lang="en-GB" sz="1600" b="1" i="1" dirty="0" smtClean="0">
                  <a:solidFill>
                    <a:srgbClr val="E37222"/>
                  </a:solidFill>
                  <a:latin typeface="Calibri" panose="020F0502020204030204" pitchFamily="34" charset="0"/>
                </a:rPr>
                <a:t>Third Party Missions</a:t>
              </a:r>
              <a:endParaRPr lang="en-GB" b="1" i="1" dirty="0" smtClean="0">
                <a:solidFill>
                  <a:srgbClr val="E37222"/>
                </a:solidFill>
                <a:latin typeface="Calibri" panose="020F0502020204030204" pitchFamily="34" charset="0"/>
              </a:endParaRPr>
            </a:p>
          </p:txBody>
        </p:sp>
        <p:sp>
          <p:nvSpPr>
            <p:cNvPr id="176" name="Rectangle 175"/>
            <p:cNvSpPr/>
            <p:nvPr/>
          </p:nvSpPr>
          <p:spPr>
            <a:xfrm>
              <a:off x="71988" y="979170"/>
              <a:ext cx="2214016" cy="2078599"/>
            </a:xfrm>
            <a:prstGeom prst="rect">
              <a:avLst/>
            </a:prstGeom>
            <a:ln w="38100">
              <a:solidFill>
                <a:srgbClr val="00B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2400" b="1" i="1" dirty="0" smtClean="0">
                <a:solidFill>
                  <a:srgbClr val="00B050"/>
                </a:solidFill>
                <a:latin typeface="Calibri" panose="020F0502020204030204" pitchFamily="34" charset="0"/>
              </a:endParaRPr>
            </a:p>
            <a:p>
              <a:pPr algn="ctr"/>
              <a:endParaRPr lang="en-GB" sz="2400" b="1" i="1" dirty="0">
                <a:solidFill>
                  <a:srgbClr val="00B050"/>
                </a:solidFill>
                <a:latin typeface="Calibri" panose="020F0502020204030204" pitchFamily="34" charset="0"/>
              </a:endParaRPr>
            </a:p>
            <a:p>
              <a:pPr algn="ctr"/>
              <a:endParaRPr lang="en-GB" sz="2400" b="1" i="1" dirty="0" smtClean="0">
                <a:solidFill>
                  <a:srgbClr val="00B050"/>
                </a:solidFill>
                <a:latin typeface="Calibri" panose="020F0502020204030204" pitchFamily="34" charset="0"/>
              </a:endParaRPr>
            </a:p>
            <a:p>
              <a:pPr algn="ctr"/>
              <a:endParaRPr lang="en-GB" sz="100" b="1" i="1" dirty="0" smtClean="0">
                <a:solidFill>
                  <a:srgbClr val="00B050"/>
                </a:solidFill>
                <a:latin typeface="Calibri" panose="020F0502020204030204" pitchFamily="34" charset="0"/>
              </a:endParaRPr>
            </a:p>
            <a:p>
              <a:pPr algn="ctr"/>
              <a:endParaRPr lang="en-GB" sz="1600" b="1" i="1" dirty="0" smtClean="0">
                <a:solidFill>
                  <a:srgbClr val="00B050"/>
                </a:solidFill>
                <a:latin typeface="Calibri" panose="020F0502020204030204" pitchFamily="34" charset="0"/>
              </a:endParaRPr>
            </a:p>
            <a:p>
              <a:pPr algn="ctr"/>
              <a:r>
                <a:rPr lang="en-GB" sz="1600" b="1" i="1" dirty="0" smtClean="0">
                  <a:solidFill>
                    <a:srgbClr val="00B050"/>
                  </a:solidFill>
                  <a:latin typeface="Calibri" panose="020F0502020204030204" pitchFamily="34" charset="0"/>
                </a:rPr>
                <a:t>ESA Heritage Missions</a:t>
              </a:r>
              <a:endParaRPr lang="en-GB" dirty="0">
                <a:solidFill>
                  <a:schemeClr val="accent3">
                    <a:lumMod val="50000"/>
                  </a:schemeClr>
                </a:solidFill>
                <a:latin typeface="Calibri" panose="020F0502020204030204" pitchFamily="34" charset="0"/>
              </a:endParaRPr>
            </a:p>
          </p:txBody>
        </p:sp>
        <p:pic>
          <p:nvPicPr>
            <p:cNvPr id="177"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6678" y="1751444"/>
              <a:ext cx="811289" cy="5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8" name="Picture 59" descr="spot-4_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3181" y="2342725"/>
              <a:ext cx="86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82761" y="1749200"/>
              <a:ext cx="849270"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 name="Group 6"/>
            <p:cNvGrpSpPr>
              <a:grpSpLocks/>
            </p:cNvGrpSpPr>
            <p:nvPr/>
          </p:nvGrpSpPr>
          <p:grpSpPr bwMode="auto">
            <a:xfrm>
              <a:off x="2519118" y="1075990"/>
              <a:ext cx="792162" cy="608409"/>
              <a:chOff x="-1294454" y="4205128"/>
              <a:chExt cx="1131512" cy="947252"/>
            </a:xfrm>
          </p:grpSpPr>
          <p:pic>
            <p:nvPicPr>
              <p:cNvPr id="252"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4454" y="4221088"/>
                <a:ext cx="1131512" cy="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Rectangle 108"/>
              <p:cNvSpPr>
                <a:spLocks noChangeArrowheads="1"/>
              </p:cNvSpPr>
              <p:nvPr/>
            </p:nvSpPr>
            <p:spPr bwMode="auto">
              <a:xfrm>
                <a:off x="-1244568" y="4205128"/>
                <a:ext cx="833615" cy="35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HCMM</a:t>
                </a:r>
              </a:p>
            </p:txBody>
          </p:sp>
        </p:grpSp>
        <p:grpSp>
          <p:nvGrpSpPr>
            <p:cNvPr id="181" name="Group 85"/>
            <p:cNvGrpSpPr>
              <a:grpSpLocks/>
            </p:cNvGrpSpPr>
            <p:nvPr/>
          </p:nvGrpSpPr>
          <p:grpSpPr bwMode="auto">
            <a:xfrm>
              <a:off x="3385893" y="1075990"/>
              <a:ext cx="862012" cy="608409"/>
              <a:chOff x="2141" y="4052"/>
              <a:chExt cx="606" cy="568"/>
            </a:xfrm>
          </p:grpSpPr>
          <p:pic>
            <p:nvPicPr>
              <p:cNvPr id="250" name="Picture 8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1" y="4052"/>
                <a:ext cx="606" cy="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 name="Rectangle 87"/>
              <p:cNvSpPr>
                <a:spLocks noChangeArrowheads="1"/>
              </p:cNvSpPr>
              <p:nvPr/>
            </p:nvSpPr>
            <p:spPr bwMode="auto">
              <a:xfrm>
                <a:off x="2141" y="4070"/>
                <a:ext cx="5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Nimbus 7</a:t>
                </a:r>
              </a:p>
            </p:txBody>
          </p:sp>
        </p:grpSp>
        <p:pic>
          <p:nvPicPr>
            <p:cNvPr id="182"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06888" y="1089422"/>
              <a:ext cx="792162"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Group 3"/>
            <p:cNvGrpSpPr>
              <a:grpSpLocks/>
            </p:cNvGrpSpPr>
            <p:nvPr/>
          </p:nvGrpSpPr>
          <p:grpSpPr bwMode="auto">
            <a:xfrm>
              <a:off x="4306888" y="1752600"/>
              <a:ext cx="792162" cy="579835"/>
              <a:chOff x="4360660" y="3212976"/>
              <a:chExt cx="1316239" cy="1346324"/>
            </a:xfrm>
          </p:grpSpPr>
          <p:pic>
            <p:nvPicPr>
              <p:cNvPr id="248"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60660" y="3212976"/>
                <a:ext cx="1316239" cy="134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Text Box 14"/>
              <p:cNvSpPr txBox="1">
                <a:spLocks noChangeArrowheads="1"/>
              </p:cNvSpPr>
              <p:nvPr/>
            </p:nvSpPr>
            <p:spPr bwMode="auto">
              <a:xfrm>
                <a:off x="4360660" y="3212976"/>
                <a:ext cx="1316239" cy="5359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ADEOS-1</a:t>
                </a:r>
              </a:p>
            </p:txBody>
          </p:sp>
        </p:grpSp>
        <p:pic>
          <p:nvPicPr>
            <p:cNvPr id="184" name="Picture 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10411" y="1468897"/>
              <a:ext cx="546945" cy="336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85" name="Group 106"/>
            <p:cNvGrpSpPr>
              <a:grpSpLocks/>
            </p:cNvGrpSpPr>
            <p:nvPr/>
          </p:nvGrpSpPr>
          <p:grpSpPr bwMode="auto">
            <a:xfrm>
              <a:off x="4668839" y="1089424"/>
              <a:ext cx="1366837" cy="646352"/>
              <a:chOff x="2219" y="3582"/>
              <a:chExt cx="861" cy="574"/>
            </a:xfrm>
          </p:grpSpPr>
          <p:pic>
            <p:nvPicPr>
              <p:cNvPr id="245" name="Picture 10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7" y="3582"/>
                <a:ext cx="573" cy="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6" name="Rectangle 108"/>
              <p:cNvSpPr>
                <a:spLocks noChangeArrowheads="1"/>
              </p:cNvSpPr>
              <p:nvPr/>
            </p:nvSpPr>
            <p:spPr bwMode="auto">
              <a:xfrm>
                <a:off x="2553" y="3582"/>
                <a:ext cx="401"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JERS-1</a:t>
                </a:r>
              </a:p>
            </p:txBody>
          </p:sp>
          <p:pic>
            <p:nvPicPr>
              <p:cNvPr id="247" name="Picture 10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19" y="4020"/>
                <a:ext cx="454"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86" name="Group 110"/>
            <p:cNvGrpSpPr>
              <a:grpSpLocks/>
            </p:cNvGrpSpPr>
            <p:nvPr/>
          </p:nvGrpSpPr>
          <p:grpSpPr bwMode="auto">
            <a:xfrm>
              <a:off x="6067673" y="2330231"/>
              <a:ext cx="981075" cy="651341"/>
              <a:chOff x="2195" y="3672"/>
              <a:chExt cx="618" cy="611"/>
            </a:xfrm>
          </p:grpSpPr>
          <p:grpSp>
            <p:nvGrpSpPr>
              <p:cNvPr id="241" name="Group 111"/>
              <p:cNvGrpSpPr>
                <a:grpSpLocks/>
              </p:cNvGrpSpPr>
              <p:nvPr/>
            </p:nvGrpSpPr>
            <p:grpSpPr bwMode="auto">
              <a:xfrm>
                <a:off x="2195" y="3696"/>
                <a:ext cx="582" cy="587"/>
                <a:chOff x="2195" y="3696"/>
                <a:chExt cx="582" cy="587"/>
              </a:xfrm>
            </p:grpSpPr>
            <p:pic>
              <p:nvPicPr>
                <p:cNvPr id="243" name="Picture 1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5" y="3696"/>
                  <a:ext cx="582" cy="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4" name="Picture 1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6" y="4047"/>
                  <a:ext cx="22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42" name="Rectangle 114"/>
              <p:cNvSpPr>
                <a:spLocks noChangeArrowheads="1"/>
              </p:cNvSpPr>
              <p:nvPr/>
            </p:nvSpPr>
            <p:spPr bwMode="auto">
              <a:xfrm>
                <a:off x="2409" y="3672"/>
                <a:ext cx="404"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a:t>
                </a:r>
                <a:r>
                  <a:rPr lang="en-GB" sz="900" b="1" dirty="0" smtClean="0">
                    <a:solidFill>
                      <a:schemeClr val="bg1"/>
                    </a:solidFill>
                  </a:rPr>
                  <a:t>P3</a:t>
                </a:r>
                <a:endParaRPr lang="en-GB" sz="900" b="1" dirty="0">
                  <a:solidFill>
                    <a:schemeClr val="bg1"/>
                  </a:solidFill>
                </a:endParaRPr>
              </a:p>
            </p:txBody>
          </p:sp>
        </p:grpSp>
        <p:grpSp>
          <p:nvGrpSpPr>
            <p:cNvPr id="187" name="Group 9"/>
            <p:cNvGrpSpPr>
              <a:grpSpLocks/>
            </p:cNvGrpSpPr>
            <p:nvPr/>
          </p:nvGrpSpPr>
          <p:grpSpPr bwMode="auto">
            <a:xfrm>
              <a:off x="209210" y="1842120"/>
              <a:ext cx="863600" cy="647700"/>
              <a:chOff x="1586" y="3248"/>
              <a:chExt cx="902" cy="574"/>
            </a:xfrm>
          </p:grpSpPr>
          <p:pic>
            <p:nvPicPr>
              <p:cNvPr id="239" name="Picture 67" descr="Envisat-2.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586" y="3248"/>
                <a:ext cx="902"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Text Box 11"/>
              <p:cNvSpPr txBox="1">
                <a:spLocks noChangeArrowheads="1"/>
              </p:cNvSpPr>
              <p:nvPr/>
            </p:nvSpPr>
            <p:spPr bwMode="auto">
              <a:xfrm>
                <a:off x="1729" y="3250"/>
                <a:ext cx="725" cy="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Envisat</a:t>
                </a:r>
              </a:p>
            </p:txBody>
          </p:sp>
        </p:grpSp>
        <p:grpSp>
          <p:nvGrpSpPr>
            <p:cNvPr id="188" name="Group 12"/>
            <p:cNvGrpSpPr>
              <a:grpSpLocks/>
            </p:cNvGrpSpPr>
            <p:nvPr/>
          </p:nvGrpSpPr>
          <p:grpSpPr bwMode="auto">
            <a:xfrm>
              <a:off x="185253" y="1080204"/>
              <a:ext cx="900112" cy="686990"/>
              <a:chOff x="2579" y="3250"/>
              <a:chExt cx="668" cy="604"/>
            </a:xfrm>
          </p:grpSpPr>
          <p:pic>
            <p:nvPicPr>
              <p:cNvPr id="237" name="Picture 68" descr="ers-2.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579" y="3250"/>
                <a:ext cx="668"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Text Box 14"/>
              <p:cNvSpPr txBox="1">
                <a:spLocks noChangeArrowheads="1"/>
              </p:cNvSpPr>
              <p:nvPr/>
            </p:nvSpPr>
            <p:spPr bwMode="auto">
              <a:xfrm>
                <a:off x="2677" y="3250"/>
                <a:ext cx="519" cy="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ERS-1</a:t>
                </a:r>
              </a:p>
            </p:txBody>
          </p:sp>
        </p:grpSp>
        <p:grpSp>
          <p:nvGrpSpPr>
            <p:cNvPr id="189" name="Group 12"/>
            <p:cNvGrpSpPr>
              <a:grpSpLocks/>
            </p:cNvGrpSpPr>
            <p:nvPr/>
          </p:nvGrpSpPr>
          <p:grpSpPr bwMode="auto">
            <a:xfrm>
              <a:off x="1228481" y="1087347"/>
              <a:ext cx="866775" cy="679847"/>
              <a:chOff x="2579" y="3250"/>
              <a:chExt cx="630" cy="604"/>
            </a:xfrm>
          </p:grpSpPr>
          <p:pic>
            <p:nvPicPr>
              <p:cNvPr id="235" name="Picture 68" descr="ers-2.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579" y="3250"/>
                <a:ext cx="630"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 name="Text Box 14"/>
              <p:cNvSpPr txBox="1">
                <a:spLocks noChangeArrowheads="1"/>
              </p:cNvSpPr>
              <p:nvPr/>
            </p:nvSpPr>
            <p:spPr bwMode="auto">
              <a:xfrm>
                <a:off x="2684" y="3284"/>
                <a:ext cx="447" cy="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ERS-2</a:t>
                </a:r>
              </a:p>
            </p:txBody>
          </p:sp>
        </p:grpSp>
        <p:sp>
          <p:nvSpPr>
            <p:cNvPr id="190" name="Rectangle 108"/>
            <p:cNvSpPr>
              <a:spLocks noChangeArrowheads="1"/>
            </p:cNvSpPr>
            <p:nvPr/>
          </p:nvSpPr>
          <p:spPr bwMode="auto">
            <a:xfrm>
              <a:off x="4244976" y="1078707"/>
              <a:ext cx="8539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MOS-1/1b</a:t>
              </a:r>
            </a:p>
          </p:txBody>
        </p:sp>
        <p:grpSp>
          <p:nvGrpSpPr>
            <p:cNvPr id="191" name="Group 10"/>
            <p:cNvGrpSpPr>
              <a:grpSpLocks/>
            </p:cNvGrpSpPr>
            <p:nvPr/>
          </p:nvGrpSpPr>
          <p:grpSpPr bwMode="auto">
            <a:xfrm>
              <a:off x="5157790" y="1752600"/>
              <a:ext cx="864323" cy="577631"/>
              <a:chOff x="1259632" y="3501008"/>
              <a:chExt cx="864096" cy="936104"/>
            </a:xfrm>
          </p:grpSpPr>
          <p:pic>
            <p:nvPicPr>
              <p:cNvPr id="232" name="Picture 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259632" y="3501008"/>
                <a:ext cx="86409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 name="Rectangle 108"/>
              <p:cNvSpPr>
                <a:spLocks noChangeArrowheads="1"/>
              </p:cNvSpPr>
              <p:nvPr/>
            </p:nvSpPr>
            <p:spPr bwMode="auto">
              <a:xfrm>
                <a:off x="1259632" y="3501008"/>
                <a:ext cx="863374" cy="82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GB" sz="900" b="1" dirty="0">
                    <a:solidFill>
                      <a:schemeClr val="bg1"/>
                    </a:solidFill>
                  </a:rPr>
                  <a:t>POES AVHRR 7-14</a:t>
                </a:r>
              </a:p>
            </p:txBody>
          </p:sp>
          <p:pic>
            <p:nvPicPr>
              <p:cNvPr id="234" name="Picture 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737776" y="4035066"/>
                <a:ext cx="373601" cy="3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2" name="Rectangle 87"/>
            <p:cNvSpPr>
              <a:spLocks noChangeArrowheads="1"/>
            </p:cNvSpPr>
            <p:nvPr/>
          </p:nvSpPr>
          <p:spPr bwMode="auto">
            <a:xfrm>
              <a:off x="3633543" y="1717780"/>
              <a:ext cx="68538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SEASAT</a:t>
              </a:r>
            </a:p>
          </p:txBody>
        </p:sp>
        <p:sp>
          <p:nvSpPr>
            <p:cNvPr id="193" name="Rectangle 77"/>
            <p:cNvSpPr>
              <a:spLocks noChangeArrowheads="1"/>
            </p:cNvSpPr>
            <p:nvPr/>
          </p:nvSpPr>
          <p:spPr bwMode="auto">
            <a:xfrm>
              <a:off x="2493718" y="2021347"/>
              <a:ext cx="8366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900" b="1" dirty="0" err="1" smtClean="0">
                  <a:solidFill>
                    <a:schemeClr val="bg1"/>
                  </a:solidFill>
                </a:rPr>
                <a:t>Quickscat</a:t>
              </a:r>
              <a:endParaRPr lang="en-GB" sz="900" b="1" dirty="0">
                <a:solidFill>
                  <a:schemeClr val="bg1"/>
                </a:solidFill>
              </a:endParaRPr>
            </a:p>
          </p:txBody>
        </p:sp>
        <p:sp>
          <p:nvSpPr>
            <p:cNvPr id="194" name="Text Box 58"/>
            <p:cNvSpPr txBox="1">
              <a:spLocks noChangeArrowheads="1"/>
            </p:cNvSpPr>
            <p:nvPr/>
          </p:nvSpPr>
          <p:spPr bwMode="auto">
            <a:xfrm>
              <a:off x="3291743" y="2384397"/>
              <a:ext cx="1022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ＭＳ Ｐゴシック" charset="0"/>
                  <a:cs typeface="ＭＳ Ｐゴシック" charset="0"/>
                </a:defRPr>
              </a:lvl1pPr>
              <a:lvl2pPr marL="742950" indent="-285750" eaLnBrk="0" hangingPunct="0">
                <a:defRPr sz="2400">
                  <a:solidFill>
                    <a:schemeClr val="accent2"/>
                  </a:solidFill>
                  <a:latin typeface="Verdana" charset="0"/>
                  <a:ea typeface="ＭＳ Ｐゴシック" charset="0"/>
                </a:defRPr>
              </a:lvl2pPr>
              <a:lvl3pPr marL="1143000" indent="-228600" eaLnBrk="0" hangingPunct="0">
                <a:defRPr sz="2400">
                  <a:solidFill>
                    <a:schemeClr val="accent2"/>
                  </a:solidFill>
                  <a:latin typeface="Verdana" charset="0"/>
                  <a:ea typeface="ＭＳ Ｐゴシック" charset="0"/>
                </a:defRPr>
              </a:lvl3pPr>
              <a:lvl4pPr marL="1600200" indent="-228600" eaLnBrk="0" hangingPunct="0">
                <a:defRPr sz="2400">
                  <a:solidFill>
                    <a:schemeClr val="accent2"/>
                  </a:solidFill>
                  <a:latin typeface="Verdana" charset="0"/>
                  <a:ea typeface="ＭＳ Ｐゴシック" charset="0"/>
                </a:defRPr>
              </a:lvl4pPr>
              <a:lvl5pPr marL="2057400" indent="-228600" eaLnBrk="0" hangingPunct="0">
                <a:defRPr sz="2400">
                  <a:solidFill>
                    <a:schemeClr val="accent2"/>
                  </a:solidFill>
                  <a:latin typeface="Verdana" charset="0"/>
                  <a:ea typeface="ＭＳ Ｐゴシック" charset="0"/>
                </a:defRPr>
              </a:lvl5pPr>
              <a:lvl6pPr marL="2514600" indent="-228600" eaLnBrk="0" fontAlgn="base" hangingPunct="0">
                <a:spcBef>
                  <a:spcPct val="0"/>
                </a:spcBef>
                <a:spcAft>
                  <a:spcPct val="0"/>
                </a:spcAft>
                <a:defRPr sz="2400">
                  <a:solidFill>
                    <a:schemeClr val="accent2"/>
                  </a:solidFill>
                  <a:latin typeface="Verdana" charset="0"/>
                  <a:ea typeface="ＭＳ Ｐゴシック" charset="0"/>
                </a:defRPr>
              </a:lvl6pPr>
              <a:lvl7pPr marL="2971800" indent="-228600" eaLnBrk="0" fontAlgn="base" hangingPunct="0">
                <a:spcBef>
                  <a:spcPct val="0"/>
                </a:spcBef>
                <a:spcAft>
                  <a:spcPct val="0"/>
                </a:spcAft>
                <a:defRPr sz="2400">
                  <a:solidFill>
                    <a:schemeClr val="accent2"/>
                  </a:solidFill>
                  <a:latin typeface="Verdana" charset="0"/>
                  <a:ea typeface="ＭＳ Ｐゴシック" charset="0"/>
                </a:defRPr>
              </a:lvl7pPr>
              <a:lvl8pPr marL="3429000" indent="-228600" eaLnBrk="0" fontAlgn="base" hangingPunct="0">
                <a:spcBef>
                  <a:spcPct val="0"/>
                </a:spcBef>
                <a:spcAft>
                  <a:spcPct val="0"/>
                </a:spcAft>
                <a:defRPr sz="2400">
                  <a:solidFill>
                    <a:schemeClr val="accent2"/>
                  </a:solidFill>
                  <a:latin typeface="Verdana" charset="0"/>
                  <a:ea typeface="ＭＳ Ｐゴシック" charset="0"/>
                </a:defRPr>
              </a:lvl8pPr>
              <a:lvl9pPr marL="3886200" indent="-228600" eaLnBrk="0" fontAlgn="base" hangingPunct="0">
                <a:spcBef>
                  <a:spcPct val="0"/>
                </a:spcBef>
                <a:spcAft>
                  <a:spcPct val="0"/>
                </a:spcAft>
                <a:defRPr sz="2400">
                  <a:solidFill>
                    <a:schemeClr val="accent2"/>
                  </a:solidFill>
                  <a:latin typeface="Verdana" charset="0"/>
                  <a:ea typeface="ＭＳ Ｐゴシック" charset="0"/>
                </a:defRPr>
              </a:lvl9pPr>
            </a:lstStyle>
            <a:p>
              <a:pPr eaLnBrk="1" hangingPunct="1">
                <a:spcBef>
                  <a:spcPct val="50000"/>
                </a:spcBef>
              </a:pPr>
              <a:r>
                <a:rPr lang="en-GB" sz="900" b="1" dirty="0">
                  <a:solidFill>
                    <a:srgbClr val="FFFFFF"/>
                  </a:solidFill>
                </a:rPr>
                <a:t>SPOT 1-</a:t>
              </a:r>
              <a:r>
                <a:rPr lang="en-GB" sz="900" b="1" dirty="0" smtClean="0">
                  <a:solidFill>
                    <a:srgbClr val="FFFFFF"/>
                  </a:solidFill>
                </a:rPr>
                <a:t>2-3</a:t>
              </a:r>
              <a:endParaRPr lang="en-GB" sz="900" b="1" dirty="0">
                <a:solidFill>
                  <a:srgbClr val="FFFFFF"/>
                </a:solidFill>
              </a:endParaRPr>
            </a:p>
          </p:txBody>
        </p:sp>
        <p:pic>
          <p:nvPicPr>
            <p:cNvPr id="195" name="Picture 1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579082" y="2740394"/>
              <a:ext cx="585787" cy="13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14"/>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600244" y="1605268"/>
              <a:ext cx="474662" cy="13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93"/>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29716" y="1605268"/>
              <a:ext cx="474663" cy="13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 name="Group 197"/>
            <p:cNvGrpSpPr/>
            <p:nvPr/>
          </p:nvGrpSpPr>
          <p:grpSpPr>
            <a:xfrm>
              <a:off x="7810241" y="1078861"/>
              <a:ext cx="952500" cy="592979"/>
              <a:chOff x="7823200" y="3009901"/>
              <a:chExt cx="952500" cy="592979"/>
            </a:xfrm>
          </p:grpSpPr>
          <p:pic>
            <p:nvPicPr>
              <p:cNvPr id="230" name="Picture 14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23200" y="3009901"/>
                <a:ext cx="952500" cy="59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1" name="Rectangle 149"/>
              <p:cNvSpPr>
                <a:spLocks noChangeArrowheads="1"/>
              </p:cNvSpPr>
              <p:nvPr/>
            </p:nvSpPr>
            <p:spPr bwMode="auto">
              <a:xfrm>
                <a:off x="7823200" y="3026569"/>
                <a:ext cx="8913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GB" sz="900" b="1" dirty="0">
                    <a:solidFill>
                      <a:schemeClr val="bg1"/>
                    </a:solidFill>
                  </a:rPr>
                  <a:t>Kompsat-1</a:t>
                </a:r>
              </a:p>
            </p:txBody>
          </p:sp>
        </p:grpSp>
        <p:pic>
          <p:nvPicPr>
            <p:cNvPr id="199" name="Picture 9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24878" y="2321750"/>
              <a:ext cx="474663"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0" name="Group 40"/>
            <p:cNvGrpSpPr>
              <a:grpSpLocks/>
            </p:cNvGrpSpPr>
            <p:nvPr/>
          </p:nvGrpSpPr>
          <p:grpSpPr bwMode="auto">
            <a:xfrm>
              <a:off x="6069013" y="1070403"/>
              <a:ext cx="996753" cy="656004"/>
              <a:chOff x="362" y="2537"/>
              <a:chExt cx="774" cy="632"/>
            </a:xfrm>
          </p:grpSpPr>
          <p:pic>
            <p:nvPicPr>
              <p:cNvPr id="227" name="Picture 4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2" y="2555"/>
                <a:ext cx="678" cy="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8" name="Text Box 42"/>
              <p:cNvSpPr txBox="1">
                <a:spLocks noChangeArrowheads="1"/>
              </p:cNvSpPr>
              <p:nvPr/>
            </p:nvSpPr>
            <p:spPr bwMode="auto">
              <a:xfrm>
                <a:off x="603" y="2537"/>
                <a:ext cx="533" cy="2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ALOS</a:t>
                </a:r>
              </a:p>
            </p:txBody>
          </p:sp>
          <p:pic>
            <p:nvPicPr>
              <p:cNvPr id="229" name="Picture 4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5" y="2971"/>
                <a:ext cx="461" cy="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01" name="Group 135"/>
            <p:cNvGrpSpPr>
              <a:grpSpLocks/>
            </p:cNvGrpSpPr>
            <p:nvPr/>
          </p:nvGrpSpPr>
          <p:grpSpPr bwMode="auto">
            <a:xfrm>
              <a:off x="5997575" y="1726407"/>
              <a:ext cx="936625" cy="594122"/>
              <a:chOff x="1071" y="2608"/>
              <a:chExt cx="626" cy="672"/>
            </a:xfrm>
          </p:grpSpPr>
          <p:pic>
            <p:nvPicPr>
              <p:cNvPr id="224" name="Picture 136" descr="DMC_Auto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16" y="2654"/>
                <a:ext cx="581"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Rectangle 137"/>
              <p:cNvSpPr>
                <a:spLocks noChangeArrowheads="1"/>
              </p:cNvSpPr>
              <p:nvPr/>
            </p:nvSpPr>
            <p:spPr bwMode="auto">
              <a:xfrm>
                <a:off x="1071" y="2608"/>
                <a:ext cx="567"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DMC-UK-1</a:t>
                </a:r>
              </a:p>
            </p:txBody>
          </p:sp>
          <p:pic>
            <p:nvPicPr>
              <p:cNvPr id="226" name="Picture 13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30" y="3069"/>
                <a:ext cx="3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02" name="Picture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75385" y="2396019"/>
              <a:ext cx="890587" cy="60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3" name="Picture 3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73968" y="2834581"/>
              <a:ext cx="433387" cy="139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 name="Text Box 42"/>
            <p:cNvSpPr txBox="1">
              <a:spLocks noChangeArrowheads="1"/>
            </p:cNvSpPr>
            <p:nvPr/>
          </p:nvSpPr>
          <p:spPr bwMode="auto">
            <a:xfrm>
              <a:off x="4300785" y="2356439"/>
              <a:ext cx="865187" cy="2308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Orbview-2</a:t>
              </a:r>
            </a:p>
          </p:txBody>
        </p:sp>
        <p:pic>
          <p:nvPicPr>
            <p:cNvPr id="205" name="Picture 16"/>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250610" y="1870503"/>
              <a:ext cx="8636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115"/>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561809" y="2302700"/>
              <a:ext cx="474662"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Text Box 123"/>
            <p:cNvSpPr txBox="1">
              <a:spLocks noChangeArrowheads="1"/>
            </p:cNvSpPr>
            <p:nvPr/>
          </p:nvSpPr>
          <p:spPr bwMode="auto">
            <a:xfrm>
              <a:off x="1228899" y="1855867"/>
              <a:ext cx="720725" cy="2308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GOCE</a:t>
              </a:r>
            </a:p>
          </p:txBody>
        </p:sp>
        <p:pic>
          <p:nvPicPr>
            <p:cNvPr id="208" name="Picture 2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973888" y="1725216"/>
              <a:ext cx="863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86589" y="2163366"/>
              <a:ext cx="287337" cy="2071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10" name="Group 209"/>
            <p:cNvGrpSpPr/>
            <p:nvPr/>
          </p:nvGrpSpPr>
          <p:grpSpPr>
            <a:xfrm>
              <a:off x="2426332" y="2279605"/>
              <a:ext cx="919162" cy="639431"/>
              <a:chOff x="7851776" y="1045369"/>
              <a:chExt cx="919162" cy="684610"/>
            </a:xfrm>
          </p:grpSpPr>
          <p:pic>
            <p:nvPicPr>
              <p:cNvPr id="220" name="Picture 14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934326" y="1082279"/>
                <a:ext cx="7921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1" name="Text Box 143"/>
              <p:cNvSpPr txBox="1">
                <a:spLocks noChangeArrowheads="1"/>
              </p:cNvSpPr>
              <p:nvPr/>
            </p:nvSpPr>
            <p:spPr bwMode="auto">
              <a:xfrm>
                <a:off x="7851776" y="1045369"/>
                <a:ext cx="81597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a:solidFill>
                      <a:schemeClr val="bg1"/>
                    </a:solidFill>
                  </a:rPr>
                  <a:t>Ikonos-2</a:t>
                </a:r>
              </a:p>
            </p:txBody>
          </p:sp>
          <p:pic>
            <p:nvPicPr>
              <p:cNvPr id="222" name="Picture 14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134350" y="1568054"/>
                <a:ext cx="636588" cy="15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3" name="Picture 14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939089" y="1621631"/>
                <a:ext cx="339725" cy="10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11" name="Picture 22"/>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7934326" y="1783556"/>
              <a:ext cx="792163"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Rectangle 114"/>
            <p:cNvSpPr>
              <a:spLocks noChangeArrowheads="1"/>
            </p:cNvSpPr>
            <p:nvPr/>
          </p:nvSpPr>
          <p:spPr bwMode="auto">
            <a:xfrm>
              <a:off x="8150225" y="1772842"/>
              <a:ext cx="64199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IRS-P6</a:t>
              </a:r>
            </a:p>
          </p:txBody>
        </p:sp>
        <p:pic>
          <p:nvPicPr>
            <p:cNvPr id="213" name="Picture 15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994526" y="1088232"/>
              <a:ext cx="792163" cy="59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4" name="Rectangle 154"/>
            <p:cNvSpPr>
              <a:spLocks noChangeArrowheads="1"/>
            </p:cNvSpPr>
            <p:nvPr/>
          </p:nvSpPr>
          <p:spPr bwMode="auto">
            <a:xfrm>
              <a:off x="6924675" y="1088232"/>
              <a:ext cx="9223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a:solidFill>
                    <a:schemeClr val="bg1"/>
                  </a:solidFill>
                </a:rPr>
                <a:t>Kompsat-2</a:t>
              </a:r>
            </a:p>
          </p:txBody>
        </p:sp>
        <p:pic>
          <p:nvPicPr>
            <p:cNvPr id="215" name="Picture 15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94793" y="1518048"/>
              <a:ext cx="377825" cy="1643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6" name="Picture 13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953864" y="2256938"/>
              <a:ext cx="619125" cy="1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7" name="Picture 216"/>
            <p:cNvPicPr>
              <a:picLocks noChangeAspect="1"/>
            </p:cNvPicPr>
            <p:nvPr/>
          </p:nvPicPr>
          <p:blipFill>
            <a:blip r:embed="rId42"/>
            <a:stretch>
              <a:fillRect/>
            </a:stretch>
          </p:blipFill>
          <p:spPr>
            <a:xfrm>
              <a:off x="5204072" y="2371238"/>
              <a:ext cx="802700" cy="628650"/>
            </a:xfrm>
            <a:prstGeom prst="rect">
              <a:avLst/>
            </a:prstGeom>
          </p:spPr>
        </p:pic>
        <p:sp>
          <p:nvSpPr>
            <p:cNvPr id="218" name="Rectangle 154"/>
            <p:cNvSpPr>
              <a:spLocks noChangeArrowheads="1"/>
            </p:cNvSpPr>
            <p:nvPr/>
          </p:nvSpPr>
          <p:spPr bwMode="auto">
            <a:xfrm>
              <a:off x="5169147" y="2373620"/>
              <a:ext cx="9223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smtClean="0">
                  <a:solidFill>
                    <a:schemeClr val="bg1"/>
                  </a:solidFill>
                </a:rPr>
                <a:t>DEIMOS-1</a:t>
              </a:r>
              <a:endParaRPr lang="en-GB" sz="900" b="1" dirty="0">
                <a:solidFill>
                  <a:schemeClr val="bg1"/>
                </a:solidFill>
              </a:endParaRPr>
            </a:p>
          </p:txBody>
        </p:sp>
        <p:pic>
          <p:nvPicPr>
            <p:cNvPr id="219" name="Picture 218"/>
            <p:cNvPicPr>
              <a:picLocks noChangeAspect="1"/>
            </p:cNvPicPr>
            <p:nvPr/>
          </p:nvPicPr>
          <p:blipFill>
            <a:blip r:embed="rId43"/>
            <a:stretch>
              <a:fillRect/>
            </a:stretch>
          </p:blipFill>
          <p:spPr>
            <a:xfrm>
              <a:off x="5450255" y="2789849"/>
              <a:ext cx="508000" cy="184804"/>
            </a:xfrm>
            <a:prstGeom prst="rect">
              <a:avLst/>
            </a:prstGeom>
          </p:spPr>
        </p:pic>
      </p:grpSp>
      <p:pic>
        <p:nvPicPr>
          <p:cNvPr id="254" name="Picture 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49937" y="3281242"/>
            <a:ext cx="2169687" cy="14143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88"/>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0" y="-20892"/>
            <a:ext cx="1396556" cy="633540"/>
          </a:xfrm>
          <a:prstGeom prst="rect">
            <a:avLst/>
          </a:prstGeom>
        </p:spPr>
      </p:pic>
      <p:pic>
        <p:nvPicPr>
          <p:cNvPr id="90" name="Picture 89"/>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628414" y="-95527"/>
            <a:ext cx="1518556" cy="749810"/>
          </a:xfrm>
          <a:prstGeom prst="rect">
            <a:avLst/>
          </a:prstGeom>
        </p:spPr>
      </p:pic>
      <p:sp>
        <p:nvSpPr>
          <p:cNvPr id="91" name="TextBox 90"/>
          <p:cNvSpPr txBox="1"/>
          <p:nvPr/>
        </p:nvSpPr>
        <p:spPr>
          <a:xfrm>
            <a:off x="1732409" y="91505"/>
            <a:ext cx="5692206" cy="6477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fontAlgn="base">
              <a:spcBef>
                <a:spcPct val="0"/>
              </a:spcBef>
              <a:spcAft>
                <a:spcPct val="0"/>
              </a:spcAft>
              <a:buFont typeface="Arial" pitchFamily="34" charset="0"/>
              <a:buNone/>
              <a:defRPr sz="2800" b="1">
                <a:latin typeface="Arial   "/>
              </a:defRPr>
            </a:lvl1pPr>
            <a:lvl2pPr fontAlgn="base">
              <a:spcBef>
                <a:spcPct val="0"/>
              </a:spcBef>
              <a:spcAft>
                <a:spcPct val="0"/>
              </a:spcAft>
              <a:defRPr>
                <a:solidFill>
                  <a:schemeClr val="lt1"/>
                </a:solidFill>
              </a:defRPr>
            </a:lvl2pPr>
            <a:lvl3pPr fontAlgn="base">
              <a:spcBef>
                <a:spcPct val="0"/>
              </a:spcBef>
              <a:spcAft>
                <a:spcPct val="0"/>
              </a:spcAft>
              <a:defRPr>
                <a:solidFill>
                  <a:schemeClr val="lt1"/>
                </a:solidFill>
              </a:defRPr>
            </a:lvl3pPr>
            <a:lvl4pPr fontAlgn="base">
              <a:spcBef>
                <a:spcPct val="0"/>
              </a:spcBef>
              <a:spcAft>
                <a:spcPct val="0"/>
              </a:spcAft>
              <a:defRPr>
                <a:solidFill>
                  <a:schemeClr val="lt1"/>
                </a:solidFill>
              </a:defRPr>
            </a:lvl4pPr>
            <a:lvl5pPr fontAlgn="base">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smtClean="0">
                <a:solidFill>
                  <a:schemeClr val="bg1"/>
                </a:solidFill>
                <a:latin typeface="Arial"/>
                <a:cs typeface="Arial"/>
              </a:rPr>
              <a:t>Earth Observation Heritage Missions</a:t>
            </a:r>
            <a:endParaRPr lang="en-US" sz="2000" dirty="0">
              <a:solidFill>
                <a:schemeClr val="bg1"/>
              </a:solidFill>
              <a:latin typeface="Arial"/>
              <a:cs typeface="Arial"/>
            </a:endParaRPr>
          </a:p>
        </p:txBody>
      </p:sp>
      <p:sp>
        <p:nvSpPr>
          <p:cNvPr id="92" name="TextBox 91"/>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Tree>
    <p:extLst>
      <p:ext uri="{BB962C8B-B14F-4D97-AF65-F5344CB8AC3E}">
        <p14:creationId xmlns:p14="http://schemas.microsoft.com/office/powerpoint/2010/main" val="29155911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2"/>
            <a:ext cx="9144000" cy="514293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sp>
        <p:nvSpPr>
          <p:cNvPr id="8" name="Title 1"/>
          <p:cNvSpPr>
            <a:spLocks noGrp="1"/>
          </p:cNvSpPr>
          <p:nvPr>
            <p:ph type="title" idx="4294967295"/>
          </p:nvPr>
        </p:nvSpPr>
        <p:spPr>
          <a:xfrm>
            <a:off x="143088" y="140826"/>
            <a:ext cx="7174846" cy="461665"/>
          </a:xfrm>
        </p:spPr>
        <p:txBody>
          <a:bodyPr/>
          <a:lstStyle/>
          <a:p>
            <a:r>
              <a:rPr lang="en-GB" sz="2400" b="1" dirty="0" smtClean="0">
                <a:solidFill>
                  <a:schemeClr val="bg1"/>
                </a:solidFill>
                <a:effectLst>
                  <a:outerShdw blurRad="38100" dist="38100" dir="2700000" algn="tl">
                    <a:srgbClr val="000000">
                      <a:alpha val="43137"/>
                    </a:srgbClr>
                  </a:outerShdw>
                </a:effectLst>
                <a:latin typeface="Arial"/>
                <a:cs typeface="Arial"/>
              </a:rPr>
              <a:t>Science: Earth Explorers</a:t>
            </a:r>
            <a:endParaRPr lang="en-GB" sz="2400" b="1" dirty="0">
              <a:solidFill>
                <a:schemeClr val="bg1"/>
              </a:solidFill>
              <a:effectLst>
                <a:outerShdw blurRad="38100" dist="38100" dir="2700000" algn="tl">
                  <a:srgbClr val="000000">
                    <a:alpha val="43137"/>
                  </a:srgbClr>
                </a:outerShdw>
              </a:effectLst>
              <a:latin typeface="Arial"/>
              <a:cs typeface="Arial"/>
            </a:endParaRPr>
          </a:p>
        </p:txBody>
      </p:sp>
      <p:grpSp>
        <p:nvGrpSpPr>
          <p:cNvPr id="6" name="Group 5"/>
          <p:cNvGrpSpPr/>
          <p:nvPr/>
        </p:nvGrpSpPr>
        <p:grpSpPr>
          <a:xfrm>
            <a:off x="147275" y="4904682"/>
            <a:ext cx="6669633" cy="110036"/>
            <a:chOff x="172269" y="6621494"/>
            <a:chExt cx="6826666" cy="111519"/>
          </a:xfrm>
        </p:grpSpPr>
        <p:pic>
          <p:nvPicPr>
            <p:cNvPr id="7" name="Picture 6"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0" name="Picture 9"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92038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74"/>
            <a:ext cx="9144000" cy="515317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rgbClr val="FFFFFF"/>
              </a:solidFill>
              <a:latin typeface="Arial" panose="020B0604020202020204" pitchFamily="34" charset="0"/>
              <a:cs typeface="Arial" panose="020B0604020202020204" pitchFamily="34" charset="0"/>
            </a:endParaRPr>
          </a:p>
        </p:txBody>
      </p:sp>
      <p:pic>
        <p:nvPicPr>
          <p:cNvPr id="4" name="Picture 3" descr="C:\Users\ALAHCEM\Downloads\maxresdefault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568" y="697974"/>
            <a:ext cx="6572314" cy="37706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28" name="Title 3"/>
          <p:cNvSpPr txBox="1">
            <a:spLocks/>
          </p:cNvSpPr>
          <p:nvPr/>
        </p:nvSpPr>
        <p:spPr>
          <a:xfrm>
            <a:off x="143087" y="133767"/>
            <a:ext cx="7944999" cy="461663"/>
          </a:xfrm>
          <a:prstGeom prst="rect">
            <a:avLst/>
          </a:prstGeom>
          <a:noFill/>
          <a:ln>
            <a:noFill/>
          </a:ln>
        </p:spPr>
        <p:txBody>
          <a:bodyPr vert="horz" wrap="square" lIns="91428" tIns="45714" rIns="91428" bIns="45714"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4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 a new Phase in EO</a:t>
            </a:r>
            <a:endParaRPr lang="en-US" sz="2400" b="1" ker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3087" y="626771"/>
            <a:ext cx="5712223" cy="3477875"/>
          </a:xfrm>
          <a:prstGeom prst="rect">
            <a:avLst/>
          </a:prstGeom>
        </p:spPr>
        <p:txBody>
          <a:bodyPr wrap="square">
            <a:spAutoFit/>
          </a:bodyPr>
          <a:lstStyle/>
          <a:p>
            <a:pPr>
              <a:defRPr/>
            </a:pPr>
            <a:r>
              <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European Earth Observation </a:t>
            </a: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System </a:t>
            </a:r>
          </a:p>
          <a:p>
            <a:pPr marL="285750" indent="-285750">
              <a:buFont typeface="Arial" panose="020B0604020202020204" pitchFamily="34" charset="0"/>
              <a:buChar char="•"/>
              <a:defRPr/>
            </a:pPr>
            <a:r>
              <a:rPr lang="en-US" sz="20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Led by the EU</a:t>
            </a:r>
          </a:p>
          <a:p>
            <a:pPr marL="285750" indent="-285750">
              <a:buFont typeface="Arial" panose="020B0604020202020204" pitchFamily="34" charset="0"/>
              <a:buChar char="•"/>
              <a:defRPr/>
            </a:pPr>
            <a:r>
              <a:rPr lang="en-US" sz="20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EU-ESA Collaboration</a:t>
            </a:r>
            <a:endPar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European </a:t>
            </a: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a:t>
            </a:r>
          </a:p>
          <a:p>
            <a:pPr>
              <a:defRP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needs: </a:t>
            </a:r>
            <a:endPar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itchFamily="34" charset="0"/>
              <a:buChar char="•"/>
              <a:defRPr/>
            </a:pPr>
            <a:r>
              <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manage the </a:t>
            </a:r>
            <a:r>
              <a:rPr lang="en-US" sz="20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environment</a:t>
            </a:r>
            <a:endPar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itchFamily="34" charset="0"/>
              <a:buChar char="•"/>
              <a:defRPr/>
            </a:pPr>
            <a:r>
              <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mitigate the effects of climate </a:t>
            </a:r>
            <a:r>
              <a:rPr lang="en-US" sz="20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a:t>
            </a:r>
            <a:endPar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itchFamily="34" charset="0"/>
              <a:buChar char="•"/>
              <a:defRPr/>
            </a:pPr>
            <a:r>
              <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ensure civil security</a:t>
            </a:r>
          </a:p>
          <a:p>
            <a:pPr>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5475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18" y="-7540"/>
            <a:ext cx="9142365" cy="515104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192153" y="720099"/>
            <a:ext cx="8758478" cy="3893995"/>
          </a:xfrm>
          <a:prstGeom prst="roundRect">
            <a:avLst>
              <a:gd name="adj" fmla="val 3916"/>
            </a:avLst>
          </a:prstGeom>
          <a:gradFill flip="none" rotWithShape="1">
            <a:gsLst>
              <a:gs pos="0">
                <a:srgbClr val="420016"/>
              </a:gs>
              <a:gs pos="70000">
                <a:srgbClr val="800000"/>
              </a:gs>
            </a:gsLst>
            <a:lin ang="2700000" scaled="1"/>
            <a:tileRect/>
          </a:gra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algn="ctr"/>
            <a:endParaRPr lang="en-GB"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9" name="Title 1"/>
          <p:cNvSpPr txBox="1">
            <a:spLocks/>
          </p:cNvSpPr>
          <p:nvPr/>
        </p:nvSpPr>
        <p:spPr bwMode="auto">
          <a:xfrm>
            <a:off x="142878" y="138653"/>
            <a:ext cx="8048495" cy="43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Copernicus – continue</a:t>
            </a:r>
            <a:r>
              <a:rPr kumimoji="0" lang="en-GB"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global leadership in EO</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028" name="Picture 4" descr="Afbeeldingsresultaat voor speed meter transparent background"/>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43179" y="2490406"/>
            <a:ext cx="778050" cy="7780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9088" y="728710"/>
            <a:ext cx="2597838" cy="707886"/>
          </a:xfrm>
          <a:prstGeom prst="rect">
            <a:avLst/>
          </a:prstGeom>
          <a:noFill/>
        </p:spPr>
        <p:txBody>
          <a:bodyPr wrap="square" rtlCol="0">
            <a:spAutoFit/>
          </a:bodyPr>
          <a:lstStyle/>
          <a:p>
            <a:pPr algn="ctr"/>
            <a:r>
              <a:rPr lang="fr-FR" sz="40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 </a:t>
            </a:r>
            <a:r>
              <a:rPr lang="fr-FR" sz="40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265.000</a:t>
            </a:r>
            <a:endParaRPr lang="fr-FR" sz="40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p:nvPr/>
        </p:nvCxnSpPr>
        <p:spPr>
          <a:xfrm>
            <a:off x="343144" y="2254577"/>
            <a:ext cx="8430616" cy="833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67332" y="2479406"/>
            <a:ext cx="3229802" cy="830997"/>
          </a:xfrm>
          <a:prstGeom prst="rect">
            <a:avLst/>
          </a:prstGeom>
          <a:noFill/>
        </p:spPr>
        <p:txBody>
          <a:bodyPr wrap="square" rtlCol="0">
            <a:spAutoFit/>
          </a:bodyPr>
          <a:lstStyle/>
          <a:p>
            <a:r>
              <a:rPr lang="fr-FR" sz="24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250 TB </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satellite data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distributed</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per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2" name="Straight Connector 31"/>
          <p:cNvCxnSpPr/>
          <p:nvPr/>
        </p:nvCxnSpPr>
        <p:spPr>
          <a:xfrm flipH="1">
            <a:off x="3062237" y="878962"/>
            <a:ext cx="6018" cy="120950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03262" y="781804"/>
            <a:ext cx="5847369" cy="523220"/>
          </a:xfrm>
          <a:prstGeom prst="rect">
            <a:avLst/>
          </a:prstGeom>
          <a:noFill/>
        </p:spPr>
        <p:txBody>
          <a:bodyPr wrap="square" rtlCol="0">
            <a:spAutoFit/>
          </a:bodyPr>
          <a:lstStyle/>
          <a:p>
            <a:pPr algn="ctr"/>
            <a:r>
              <a:rPr lang="fr-FR" sz="28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a:t>
            </a:r>
            <a:r>
              <a:rPr lang="fr-FR" sz="2800" b="1" dirty="0" err="1">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a:t>
            </a:r>
            <a:r>
              <a:rPr lang="fr-FR" sz="28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services</a:t>
            </a:r>
          </a:p>
        </p:txBody>
      </p:sp>
      <p:sp>
        <p:nvSpPr>
          <p:cNvPr id="34" name="TextBox 33"/>
          <p:cNvSpPr txBox="1"/>
          <p:nvPr/>
        </p:nvSpPr>
        <p:spPr>
          <a:xfrm>
            <a:off x="291305" y="1314278"/>
            <a:ext cx="2460153" cy="800219"/>
          </a:xfrm>
          <a:prstGeom prst="rect">
            <a:avLst/>
          </a:prstGeom>
          <a:noFill/>
        </p:spPr>
        <p:txBody>
          <a:bodyPr wrap="square" rtlCol="0">
            <a:spAutoFit/>
          </a:bodyPr>
          <a:lstStyle/>
          <a:p>
            <a:pPr algn="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registered</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users</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endParaRPr lang="fr-FR" sz="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fr-FR"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tip </a:t>
            </a:r>
            <a:r>
              <a:rPr lang="fr-FR"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iceberg</a:t>
            </a:r>
          </a:p>
        </p:txBody>
      </p:sp>
      <p:sp>
        <p:nvSpPr>
          <p:cNvPr id="40" name="TextBox 39"/>
          <p:cNvSpPr txBox="1"/>
          <p:nvPr/>
        </p:nvSpPr>
        <p:spPr>
          <a:xfrm>
            <a:off x="1167332" y="3589193"/>
            <a:ext cx="2901553" cy="830997"/>
          </a:xfrm>
          <a:prstGeom prst="rect">
            <a:avLst/>
          </a:prstGeom>
          <a:noFill/>
        </p:spPr>
        <p:txBody>
          <a:bodyPr wrap="square" rtlCol="0">
            <a:spAutoFit/>
          </a:bodyPr>
          <a:lstStyle/>
          <a:p>
            <a:r>
              <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 free &amp; open </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policy</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1" name="Straight Connector 40"/>
          <p:cNvCxnSpPr/>
          <p:nvPr/>
        </p:nvCxnSpPr>
        <p:spPr>
          <a:xfrm>
            <a:off x="4279292" y="2394796"/>
            <a:ext cx="0" cy="20859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8" name="Picture 14" descr="Afbeeldingsresultaat voor document logo"/>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28249" y="3532969"/>
            <a:ext cx="979188" cy="9791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305706" y="3479800"/>
            <a:ext cx="3834779" cy="243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12" descr="Afbeeldingsresultaat voor cloud symbol transparent background"/>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210335" y="1174066"/>
            <a:ext cx="797608" cy="7976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Afbeeldingsresultaat voor climate change transparent background"/>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382771" y="1311476"/>
            <a:ext cx="574693" cy="5642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Afbeeldingsresultaat voor red alert icon transparent background"/>
          <p:cNvPicPr>
            <a:picLocks noChangeAspect="1" noChangeArrowheads="1"/>
          </p:cNvPicPr>
          <p:nvPr/>
        </p:nvPicPr>
        <p:blipFill>
          <a:blip r:embed="rId12" cstate="print">
            <a:biLevel thresh="25000"/>
            <a:extLst>
              <a:ext uri="{BEBA8EAE-BF5A-486C-A8C5-ECC9F3942E4B}">
                <a14:imgProps xmlns:a14="http://schemas.microsoft.com/office/drawing/2010/main">
                  <a14:imgLayer r:embed="rId13">
                    <a14:imgEffect>
                      <a14:artisticPhotocopy/>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289772" y="1311000"/>
            <a:ext cx="533879" cy="533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Afbeeldingsresultaat voor waves icon transparent background"/>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368360" y="1270928"/>
            <a:ext cx="617047" cy="61704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Afbeeldingsresultaat voor icon land"/>
          <p:cNvPicPr>
            <a:picLocks noChangeAspect="1" noChangeArrowheads="1"/>
          </p:cNvPicPr>
          <p:nvPr/>
        </p:nvPicPr>
        <p:blipFill>
          <a:blip r:embed="rId16" cstate="print">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295030" y="1216905"/>
            <a:ext cx="587211" cy="59935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Afbeeldingsresultaat voor lock transparent background"/>
          <p:cNvPicPr>
            <a:picLocks noChangeAspect="1" noChangeArrowheads="1"/>
          </p:cNvPicPr>
          <p:nvPr/>
        </p:nvPicPr>
        <p:blipFill>
          <a:blip r:embed="rId18" cstate="print">
            <a:lum bright="70000" contrast="-70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081354" y="1286240"/>
            <a:ext cx="533313" cy="5333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3BCE754E-2FBB-5D48-8CDC-09CB33635584}"/>
              </a:ext>
            </a:extLst>
          </p:cNvPr>
          <p:cNvSpPr txBox="1"/>
          <p:nvPr/>
        </p:nvSpPr>
        <p:spPr>
          <a:xfrm>
            <a:off x="6220826" y="1870793"/>
            <a:ext cx="802114"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0862AC5A-22B5-124F-9F14-4B9C625F53C1}"/>
              </a:ext>
            </a:extLst>
          </p:cNvPr>
          <p:cNvSpPr txBox="1"/>
          <p:nvPr/>
        </p:nvSpPr>
        <p:spPr>
          <a:xfrm>
            <a:off x="5274360" y="1867870"/>
            <a:ext cx="810509"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Ocean</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C9FBD595-BD0F-C44F-BE43-920B01A7497B}"/>
              </a:ext>
            </a:extLst>
          </p:cNvPr>
          <p:cNvSpPr txBox="1"/>
          <p:nvPr/>
        </p:nvSpPr>
        <p:spPr>
          <a:xfrm>
            <a:off x="7743775" y="1865034"/>
            <a:ext cx="1046436" cy="307777"/>
          </a:xfrm>
          <a:prstGeom prst="rect">
            <a:avLst/>
          </a:prstGeom>
          <a:noFill/>
          <a:ln>
            <a:noFill/>
          </a:ln>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402590F2-A3A5-8841-A487-5B665B6B0544}"/>
              </a:ext>
            </a:extLst>
          </p:cNvPr>
          <p:cNvSpPr txBox="1"/>
          <p:nvPr/>
        </p:nvSpPr>
        <p:spPr>
          <a:xfrm>
            <a:off x="3029323" y="1865806"/>
            <a:ext cx="1046436"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1B14D5E6-7E1A-F54E-86C3-79241C0B9391}"/>
              </a:ext>
            </a:extLst>
          </p:cNvPr>
          <p:cNvSpPr txBox="1"/>
          <p:nvPr/>
        </p:nvSpPr>
        <p:spPr>
          <a:xfrm>
            <a:off x="3944233" y="1863112"/>
            <a:ext cx="1315992"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Atmosphere</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6E989CD1-709D-4043-8EF5-0A610356B2B1}"/>
              </a:ext>
            </a:extLst>
          </p:cNvPr>
          <p:cNvSpPr txBox="1"/>
          <p:nvPr/>
        </p:nvSpPr>
        <p:spPr>
          <a:xfrm>
            <a:off x="6727758" y="1865035"/>
            <a:ext cx="1264176" cy="307777"/>
          </a:xfrm>
          <a:prstGeom prst="rect">
            <a:avLst/>
          </a:prstGeom>
          <a:noFill/>
          <a:ln>
            <a:noFill/>
          </a:ln>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Disaster</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Rectangle 49"/>
          <p:cNvSpPr/>
          <p:nvPr/>
        </p:nvSpPr>
        <p:spPr>
          <a:xfrm>
            <a:off x="4391325" y="2271680"/>
            <a:ext cx="4362456" cy="461665"/>
          </a:xfrm>
          <a:prstGeom prst="rect">
            <a:avLst/>
          </a:prstGeom>
        </p:spPr>
        <p:txBody>
          <a:bodyPr wrap="square">
            <a:spAutoFit/>
          </a:bodyPr>
          <a:lstStyle/>
          <a:p>
            <a:pPr algn="ctr"/>
            <a:r>
              <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fr-FR" sz="24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satellites flying</a:t>
            </a:r>
            <a:endPar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1" name="Table 50"/>
          <p:cNvGraphicFramePr>
            <a:graphicFrameLocks noGrp="1"/>
          </p:cNvGraphicFramePr>
          <p:nvPr>
            <p:extLst/>
          </p:nvPr>
        </p:nvGraphicFramePr>
        <p:xfrm>
          <a:off x="4431329" y="2620821"/>
          <a:ext cx="4297700" cy="1291073"/>
        </p:xfrm>
        <a:graphic>
          <a:graphicData uri="http://schemas.openxmlformats.org/drawingml/2006/table">
            <a:tbl>
              <a:tblPr firstRow="1" bandRow="1">
                <a:tableStyleId>{5C22544A-7EE6-4342-B048-85BDC9FD1C3A}</a:tableStyleId>
              </a:tblPr>
              <a:tblGrid>
                <a:gridCol w="579669">
                  <a:extLst>
                    <a:ext uri="{9D8B030D-6E8A-4147-A177-3AD203B41FA5}">
                      <a16:colId xmlns:a16="http://schemas.microsoft.com/office/drawing/2014/main" xmlns="" val="3383877273"/>
                    </a:ext>
                  </a:extLst>
                </a:gridCol>
                <a:gridCol w="579669">
                  <a:extLst>
                    <a:ext uri="{9D8B030D-6E8A-4147-A177-3AD203B41FA5}">
                      <a16:colId xmlns:a16="http://schemas.microsoft.com/office/drawing/2014/main" xmlns="" val="941613383"/>
                    </a:ext>
                  </a:extLst>
                </a:gridCol>
                <a:gridCol w="579669">
                  <a:extLst>
                    <a:ext uri="{9D8B030D-6E8A-4147-A177-3AD203B41FA5}">
                      <a16:colId xmlns:a16="http://schemas.microsoft.com/office/drawing/2014/main" xmlns="" val="489653235"/>
                    </a:ext>
                  </a:extLst>
                </a:gridCol>
                <a:gridCol w="579669">
                  <a:extLst>
                    <a:ext uri="{9D8B030D-6E8A-4147-A177-3AD203B41FA5}">
                      <a16:colId xmlns:a16="http://schemas.microsoft.com/office/drawing/2014/main" xmlns="" val="3181365897"/>
                    </a:ext>
                  </a:extLst>
                </a:gridCol>
                <a:gridCol w="681741">
                  <a:extLst>
                    <a:ext uri="{9D8B030D-6E8A-4147-A177-3AD203B41FA5}">
                      <a16:colId xmlns:a16="http://schemas.microsoft.com/office/drawing/2014/main" xmlns="" val="3657319256"/>
                    </a:ext>
                  </a:extLst>
                </a:gridCol>
                <a:gridCol w="657610">
                  <a:extLst>
                    <a:ext uri="{9D8B030D-6E8A-4147-A177-3AD203B41FA5}">
                      <a16:colId xmlns:a16="http://schemas.microsoft.com/office/drawing/2014/main" xmlns="" val="2730586701"/>
                    </a:ext>
                  </a:extLst>
                </a:gridCol>
                <a:gridCol w="639673">
                  <a:extLst>
                    <a:ext uri="{9D8B030D-6E8A-4147-A177-3AD203B41FA5}">
                      <a16:colId xmlns:a16="http://schemas.microsoft.com/office/drawing/2014/main" xmlns="" val="909505068"/>
                    </a:ext>
                  </a:extLst>
                </a:gridCol>
              </a:tblGrid>
              <a:tr h="489717">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S1</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S2</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S3</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S4</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S5P</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S6</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10161194"/>
                  </a:ext>
                </a:extLst>
              </a:tr>
              <a:tr h="801356">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105" rtl="0" eaLnBrk="1" fontAlgn="auto" latinLnBrk="0" hangingPunct="1">
                        <a:lnSpc>
                          <a:spcPct val="100000"/>
                        </a:lnSpc>
                        <a:spcBef>
                          <a:spcPts val="0"/>
                        </a:spcBef>
                        <a:spcAft>
                          <a:spcPts val="0"/>
                        </a:spcAft>
                        <a:buClrTx/>
                        <a:buSzTx/>
                        <a:buFontTx/>
                        <a:buNone/>
                        <a:tabLst/>
                        <a:defRPr/>
                      </a:pPr>
                      <a:endParaRPr lang="en-GB" sz="1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073948563"/>
                  </a:ext>
                </a:extLst>
              </a:tr>
            </a:tbl>
          </a:graphicData>
        </a:graphic>
      </p:graphicFrame>
      <p:pic>
        <p:nvPicPr>
          <p:cNvPr id="52" name="Picture 51"/>
          <p:cNvPicPr>
            <a:picLocks noChangeAspect="1"/>
          </p:cNvPicPr>
          <p:nvPr/>
        </p:nvPicPr>
        <p:blipFill>
          <a:blip r:embed="rId20" cstate="print">
            <a:biLevel thresh="25000"/>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4498008" y="3056149"/>
            <a:ext cx="568392" cy="568392"/>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22" cstate="print">
            <a:lum bright="70000" contrast="-70000"/>
            <a:extLst>
              <a:ext uri="{BEBA8EAE-BF5A-486C-A8C5-ECC9F3942E4B}">
                <a14:imgProps xmlns:a14="http://schemas.microsoft.com/office/drawing/2010/main">
                  <a14:imgLayer r:embed="rId23">
                    <a14:imgEffect>
                      <a14:artisticPaintStrokes/>
                    </a14:imgEffect>
                  </a14:imgLayer>
                </a14:imgProps>
              </a:ext>
              <a:ext uri="{28A0092B-C50C-407E-A947-70E740481C1C}">
                <a14:useLocalDpi xmlns:a14="http://schemas.microsoft.com/office/drawing/2010/main" val="0"/>
              </a:ext>
            </a:extLst>
          </a:blip>
          <a:stretch>
            <a:fillRect/>
          </a:stretch>
        </p:blipFill>
        <p:spPr>
          <a:xfrm>
            <a:off x="5066400" y="3061058"/>
            <a:ext cx="584690" cy="584690"/>
          </a:xfrm>
          <a:prstGeom prst="rect">
            <a:avLst/>
          </a:prstGeom>
          <a:effectLst>
            <a:outerShdw blurRad="63500" sx="102000" sy="102000" algn="ctr" rotWithShape="0">
              <a:prstClr val="black">
                <a:alpha val="40000"/>
              </a:prstClr>
            </a:outerShdw>
          </a:effectLst>
        </p:spPr>
      </p:pic>
      <p:pic>
        <p:nvPicPr>
          <p:cNvPr id="54" name="Picture 53"/>
          <p:cNvPicPr>
            <a:picLocks noChangeAspect="1"/>
          </p:cNvPicPr>
          <p:nvPr/>
        </p:nvPicPr>
        <p:blipFill>
          <a:blip r:embed="rId24" cstate="print">
            <a:lum bright="70000" contrast="-70000"/>
            <a:extLst>
              <a:ext uri="{BEBA8EAE-BF5A-486C-A8C5-ECC9F3942E4B}">
                <a14:imgProps xmlns:a14="http://schemas.microsoft.com/office/drawing/2010/main">
                  <a14:imgLayer r:embed="rId25">
                    <a14:imgEffect>
                      <a14:artisticPaintStrokes/>
                    </a14:imgEffect>
                  </a14:imgLayer>
                </a14:imgProps>
              </a:ext>
              <a:ext uri="{28A0092B-C50C-407E-A947-70E740481C1C}">
                <a14:useLocalDpi xmlns:a14="http://schemas.microsoft.com/office/drawing/2010/main" val="0"/>
              </a:ext>
            </a:extLst>
          </a:blip>
          <a:stretch>
            <a:fillRect/>
          </a:stretch>
        </p:blipFill>
        <p:spPr>
          <a:xfrm rot="3004186">
            <a:off x="5527893" y="3033986"/>
            <a:ext cx="577445" cy="577445"/>
          </a:xfrm>
          <a:prstGeom prst="rect">
            <a:avLst/>
          </a:prstGeom>
          <a:effectLst>
            <a:outerShdw blurRad="63500" sx="102000" sy="102000" algn="ctr" rotWithShape="0">
              <a:prstClr val="black">
                <a:alpha val="40000"/>
              </a:prstClr>
            </a:outerShdw>
          </a:effectLst>
        </p:spPr>
      </p:pic>
      <p:pic>
        <p:nvPicPr>
          <p:cNvPr id="55" name="Picture 54"/>
          <p:cNvPicPr>
            <a:picLocks noChangeAspect="1"/>
          </p:cNvPicPr>
          <p:nvPr/>
        </p:nvPicPr>
        <p:blipFill>
          <a:blip r:embed="rId26" cstate="print">
            <a:lum bright="70000" contrast="-70000"/>
            <a:extLst>
              <a:ext uri="{BEBA8EAE-BF5A-486C-A8C5-ECC9F3942E4B}">
                <a14:imgProps xmlns:a14="http://schemas.microsoft.com/office/drawing/2010/main">
                  <a14:imgLayer r:embed="rId27">
                    <a14:imgEffect>
                      <a14:artisticPaintStrokes/>
                    </a14:imgEffect>
                  </a14:imgLayer>
                </a14:imgProps>
              </a:ext>
              <a:ext uri="{28A0092B-C50C-407E-A947-70E740481C1C}">
                <a14:useLocalDpi xmlns:a14="http://schemas.microsoft.com/office/drawing/2010/main" val="0"/>
              </a:ext>
            </a:extLst>
          </a:blip>
          <a:stretch>
            <a:fillRect/>
          </a:stretch>
        </p:blipFill>
        <p:spPr>
          <a:xfrm>
            <a:off x="6042108" y="2956346"/>
            <a:ext cx="783981" cy="783981"/>
          </a:xfrm>
          <a:prstGeom prst="rect">
            <a:avLst/>
          </a:prstGeom>
          <a:effectLst>
            <a:outerShdw blurRad="63500" sx="102000" sy="102000" algn="ctr" rotWithShape="0">
              <a:prstClr val="black">
                <a:alpha val="40000"/>
              </a:prstClr>
            </a:outerShdw>
          </a:effectLst>
        </p:spPr>
      </p:pic>
      <p:pic>
        <p:nvPicPr>
          <p:cNvPr id="56" name="Picture 55"/>
          <p:cNvPicPr>
            <a:picLocks noChangeAspect="1"/>
          </p:cNvPicPr>
          <p:nvPr/>
        </p:nvPicPr>
        <p:blipFill>
          <a:blip r:embed="rId28" cstate="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tretch>
            <a:fillRect/>
          </a:stretch>
        </p:blipFill>
        <p:spPr>
          <a:xfrm>
            <a:off x="7334413" y="2913185"/>
            <a:ext cx="895986" cy="895986"/>
          </a:xfrm>
          <a:prstGeom prst="rect">
            <a:avLst/>
          </a:prstGeom>
          <a:effectLst>
            <a:outerShdw blurRad="63500" sx="102000" sy="102000" algn="ctr" rotWithShape="0">
              <a:prstClr val="black">
                <a:alpha val="40000"/>
              </a:prstClr>
            </a:outerShdw>
          </a:effectLst>
        </p:spPr>
      </p:pic>
      <p:pic>
        <p:nvPicPr>
          <p:cNvPr id="57" name="Picture 56"/>
          <p:cNvPicPr>
            <a:picLocks noChangeAspect="1"/>
          </p:cNvPicPr>
          <p:nvPr/>
        </p:nvPicPr>
        <p:blipFill>
          <a:blip r:embed="rId30" cstate="print">
            <a:lum bright="70000" contrast="-70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tretch>
            <a:fillRect/>
          </a:stretch>
        </p:blipFill>
        <p:spPr>
          <a:xfrm>
            <a:off x="6591082" y="2913185"/>
            <a:ext cx="854319" cy="854319"/>
          </a:xfrm>
          <a:prstGeom prst="rect">
            <a:avLst/>
          </a:prstGeom>
          <a:effectLst>
            <a:outerShdw blurRad="63500" sx="102000" sy="102000" algn="ctr" rotWithShape="0">
              <a:prstClr val="black">
                <a:alpha val="40000"/>
              </a:prstClr>
            </a:outerShdw>
          </a:effectLst>
        </p:spPr>
      </p:pic>
      <p:pic>
        <p:nvPicPr>
          <p:cNvPr id="58" name="Picture 57"/>
          <p:cNvPicPr>
            <a:picLocks noChangeAspect="1"/>
          </p:cNvPicPr>
          <p:nvPr/>
        </p:nvPicPr>
        <p:blipFill>
          <a:blip r:embed="rId32" cstate="print">
            <a:lum bright="70000" contrast="-70000"/>
            <a:extLst>
              <a:ext uri="{BEBA8EAE-BF5A-486C-A8C5-ECC9F3942E4B}">
                <a14:imgProps xmlns:a14="http://schemas.microsoft.com/office/drawing/2010/main">
                  <a14:imgLayer r:embed="rId33">
                    <a14:imgEffect>
                      <a14:artisticPhotocopy/>
                    </a14:imgEffect>
                  </a14:imgLayer>
                </a14:imgProps>
              </a:ext>
              <a:ext uri="{28A0092B-C50C-407E-A947-70E740481C1C}">
                <a14:useLocalDpi xmlns:a14="http://schemas.microsoft.com/office/drawing/2010/main" val="0"/>
              </a:ext>
            </a:extLst>
          </a:blip>
          <a:stretch>
            <a:fillRect/>
          </a:stretch>
        </p:blipFill>
        <p:spPr>
          <a:xfrm>
            <a:off x="7994524" y="2978511"/>
            <a:ext cx="725365" cy="725365"/>
          </a:xfrm>
          <a:prstGeom prst="rect">
            <a:avLst/>
          </a:prstGeom>
          <a:effectLst>
            <a:outerShdw blurRad="63500" sx="102000" sy="102000" algn="ctr" rotWithShape="0">
              <a:prstClr val="black">
                <a:alpha val="40000"/>
              </a:prstClr>
            </a:outerShdw>
          </a:effectLst>
        </p:spPr>
      </p:pic>
      <p:sp>
        <p:nvSpPr>
          <p:cNvPr id="60" name="Rectangle 59"/>
          <p:cNvSpPr/>
          <p:nvPr/>
        </p:nvSpPr>
        <p:spPr>
          <a:xfrm>
            <a:off x="4210335" y="4046619"/>
            <a:ext cx="4740296" cy="492443"/>
          </a:xfrm>
          <a:prstGeom prst="rect">
            <a:avLst/>
          </a:prstGeom>
        </p:spPr>
        <p:txBody>
          <a:bodyPr wrap="square">
            <a:spAutoFit/>
          </a:bodyPr>
          <a:lstStyle/>
          <a:p>
            <a:pPr algn="ctr"/>
            <a:r>
              <a:rPr lang="fr-FR" sz="2600" b="1" dirty="0" err="1"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preparing</a:t>
            </a:r>
            <a:r>
              <a:rPr lang="fr-FR" sz="26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Copernicus 4.0</a:t>
            </a:r>
            <a:endParaRPr lang="fr-FR" sz="26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61" name="Straight Connector 60"/>
          <p:cNvCxnSpPr/>
          <p:nvPr/>
        </p:nvCxnSpPr>
        <p:spPr>
          <a:xfrm>
            <a:off x="4418100" y="3981450"/>
            <a:ext cx="4372111" cy="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47275" y="4904682"/>
            <a:ext cx="6669633" cy="110036"/>
            <a:chOff x="172269" y="6621494"/>
            <a:chExt cx="6826666" cy="111519"/>
          </a:xfrm>
        </p:grpSpPr>
        <p:pic>
          <p:nvPicPr>
            <p:cNvPr id="59" name="Picture 58" descr="a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2" name="Picture 61" descr="b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3" name="Picture 62" descr="ca.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4" name="Picture 63" descr="ch.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5" name="TextBox 84"/>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86"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29386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 y="0"/>
            <a:ext cx="9141420" cy="5143500"/>
          </a:xfrm>
          <a:prstGeom prst="rect">
            <a:avLst/>
          </a:prstGeom>
        </p:spPr>
      </p:pic>
      <p:sp>
        <p:nvSpPr>
          <p:cNvPr id="7" name="Title 1"/>
          <p:cNvSpPr>
            <a:spLocks noGrp="1"/>
          </p:cNvSpPr>
          <p:nvPr>
            <p:ph type="title" idx="4294967295"/>
          </p:nvPr>
        </p:nvSpPr>
        <p:spPr>
          <a:xfrm>
            <a:off x="143088" y="261265"/>
            <a:ext cx="7781712" cy="461665"/>
          </a:xfrm>
        </p:spPr>
        <p:txBody>
          <a:bodyPr/>
          <a:lstStyle/>
          <a:p>
            <a:r>
              <a:rPr lang="en-GB" sz="2400" b="1" dirty="0" smtClean="0">
                <a:solidFill>
                  <a:schemeClr val="bg1"/>
                </a:solidFill>
                <a:effectLst>
                  <a:outerShdw blurRad="38100" dist="38100" dir="2700000" algn="tl">
                    <a:srgbClr val="000000">
                      <a:alpha val="43137"/>
                    </a:srgbClr>
                  </a:outerShdw>
                </a:effectLst>
                <a:latin typeface="Arial"/>
                <a:cs typeface="Arial"/>
              </a:rPr>
              <a:t>Environmental Monitoring: Copernicus Sentinels</a:t>
            </a:r>
            <a:endParaRPr lang="en-GB" sz="2400" b="1" dirty="0">
              <a:solidFill>
                <a:schemeClr val="bg1"/>
              </a:solidFill>
              <a:effectLst>
                <a:outerShdw blurRad="38100" dist="38100" dir="2700000" algn="tl">
                  <a:srgbClr val="000000">
                    <a:alpha val="43137"/>
                  </a:srgbClr>
                </a:outerShdw>
              </a:effectLst>
              <a:latin typeface="Arial"/>
              <a:cs typeface="Aria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grpSp>
        <p:nvGrpSpPr>
          <p:cNvPr id="6" name="Group 5"/>
          <p:cNvGrpSpPr/>
          <p:nvPr/>
        </p:nvGrpSpPr>
        <p:grpSpPr>
          <a:xfrm>
            <a:off x="147275" y="4904682"/>
            <a:ext cx="6669633" cy="110036"/>
            <a:chOff x="172269" y="6621494"/>
            <a:chExt cx="6826666" cy="111519"/>
          </a:xfrm>
        </p:grpSpPr>
        <p:pic>
          <p:nvPicPr>
            <p:cNvPr id="8" name="Picture 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0" name="Picture 9"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33883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2556"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5" name="TextBox 4"/>
          <p:cNvSpPr txBox="1"/>
          <p:nvPr/>
        </p:nvSpPr>
        <p:spPr>
          <a:xfrm>
            <a:off x="334274" y="647386"/>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S-1</a:t>
            </a:r>
          </a:p>
        </p:txBody>
      </p:sp>
      <p:pic>
        <p:nvPicPr>
          <p:cNvPr id="6" name="Picture 2" descr="C:\Users\ALAHCEM\Desktop\Sentinels\Cropped\Sentinel-1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60" y="1012410"/>
            <a:ext cx="893167" cy="670254"/>
          </a:xfrm>
          <a:prstGeom prst="roundRect">
            <a:avLst>
              <a:gd name="adj" fmla="val 8594"/>
            </a:avLst>
          </a:prstGeom>
          <a:solidFill>
            <a:srgbClr val="FFFFFF">
              <a:shade val="85000"/>
            </a:srgbClr>
          </a:solidFill>
          <a:ln w="9525">
            <a:solidFill>
              <a:schemeClr val="bg1"/>
            </a:solidFill>
          </a:ln>
          <a:effectLst/>
          <a:extLst/>
        </p:spPr>
      </p:pic>
      <p:sp>
        <p:nvSpPr>
          <p:cNvPr id="27" name="TextBox 26"/>
          <p:cNvSpPr txBox="1"/>
          <p:nvPr/>
        </p:nvSpPr>
        <p:spPr>
          <a:xfrm>
            <a:off x="190656" y="1675679"/>
            <a:ext cx="1168974" cy="267176"/>
          </a:xfrm>
          <a:prstGeom prst="rect">
            <a:avLst/>
          </a:prstGeom>
          <a:noFill/>
          <a:effectLst/>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Radar</a:t>
            </a:r>
          </a:p>
        </p:txBody>
      </p:sp>
      <p:sp>
        <p:nvSpPr>
          <p:cNvPr id="7" name="Rounded Rectangle 6"/>
          <p:cNvSpPr/>
          <p:nvPr/>
        </p:nvSpPr>
        <p:spPr>
          <a:xfrm>
            <a:off x="249902" y="2344000"/>
            <a:ext cx="974271" cy="545971"/>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A</a:t>
            </a:r>
            <a:endParaRPr lang="en-GB" sz="5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3 Apr. 2014</a:t>
            </a:r>
          </a:p>
        </p:txBody>
      </p:sp>
      <p:sp>
        <p:nvSpPr>
          <p:cNvPr id="29" name="Rounded Rectangle 28"/>
          <p:cNvSpPr/>
          <p:nvPr/>
        </p:nvSpPr>
        <p:spPr>
          <a:xfrm>
            <a:off x="249898" y="2937551"/>
            <a:ext cx="974276" cy="534730"/>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B</a:t>
            </a:r>
            <a:endParaRPr lang="en-GB" sz="7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25 Apr. 2016</a:t>
            </a:r>
          </a:p>
        </p:txBody>
      </p:sp>
      <p:sp>
        <p:nvSpPr>
          <p:cNvPr id="30" name="Rounded Rectangle 29"/>
          <p:cNvSpPr/>
          <p:nvPr/>
        </p:nvSpPr>
        <p:spPr>
          <a:xfrm>
            <a:off x="1434890"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31" name="TextBox 30"/>
          <p:cNvSpPr txBox="1"/>
          <p:nvPr/>
        </p:nvSpPr>
        <p:spPr>
          <a:xfrm>
            <a:off x="1610972"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S-2</a:t>
            </a:r>
          </a:p>
        </p:txBody>
      </p:sp>
      <p:sp>
        <p:nvSpPr>
          <p:cNvPr id="33" name="TextBox 32"/>
          <p:cNvSpPr txBox="1"/>
          <p:nvPr/>
        </p:nvSpPr>
        <p:spPr>
          <a:xfrm>
            <a:off x="1434890" y="1676473"/>
            <a:ext cx="1168974" cy="451842"/>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High Res. Optical</a:t>
            </a:r>
          </a:p>
        </p:txBody>
      </p:sp>
      <p:sp>
        <p:nvSpPr>
          <p:cNvPr id="34" name="Rounded Rectangle 33"/>
          <p:cNvSpPr/>
          <p:nvPr/>
        </p:nvSpPr>
        <p:spPr>
          <a:xfrm>
            <a:off x="1526602" y="2344794"/>
            <a:ext cx="974271" cy="54517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A</a:t>
            </a:r>
            <a:endParaRPr lang="en-GB" sz="7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23 Jun. 2015</a:t>
            </a:r>
          </a:p>
        </p:txBody>
      </p:sp>
      <p:sp>
        <p:nvSpPr>
          <p:cNvPr id="36" name="Rounded Rectangle 35"/>
          <p:cNvSpPr/>
          <p:nvPr/>
        </p:nvSpPr>
        <p:spPr>
          <a:xfrm>
            <a:off x="1526598" y="2938343"/>
            <a:ext cx="974276" cy="53393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B</a:t>
            </a:r>
            <a:endParaRPr lang="en-GB" sz="7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6 Mar. 2017</a:t>
            </a:r>
          </a:p>
        </p:txBody>
      </p:sp>
      <p:sp>
        <p:nvSpPr>
          <p:cNvPr id="37" name="Rounded Rectangle 36"/>
          <p:cNvSpPr/>
          <p:nvPr/>
        </p:nvSpPr>
        <p:spPr>
          <a:xfrm>
            <a:off x="2715053"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38" name="TextBox 37"/>
          <p:cNvSpPr txBox="1"/>
          <p:nvPr/>
        </p:nvSpPr>
        <p:spPr>
          <a:xfrm>
            <a:off x="2888689"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S-3</a:t>
            </a:r>
          </a:p>
        </p:txBody>
      </p:sp>
      <p:sp>
        <p:nvSpPr>
          <p:cNvPr id="40" name="TextBox 39"/>
          <p:cNvSpPr txBox="1"/>
          <p:nvPr/>
        </p:nvSpPr>
        <p:spPr>
          <a:xfrm>
            <a:off x="2715053" y="1676470"/>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Medium Res. Optical &amp; Altimetry</a:t>
            </a:r>
          </a:p>
        </p:txBody>
      </p:sp>
      <p:sp>
        <p:nvSpPr>
          <p:cNvPr id="41" name="Rounded Rectangle 40"/>
          <p:cNvSpPr/>
          <p:nvPr/>
        </p:nvSpPr>
        <p:spPr>
          <a:xfrm>
            <a:off x="2804318" y="2344794"/>
            <a:ext cx="974271" cy="54517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A</a:t>
            </a:r>
            <a:endParaRPr lang="en-GB" sz="7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16 Feb. 2016</a:t>
            </a:r>
          </a:p>
        </p:txBody>
      </p:sp>
      <p:sp>
        <p:nvSpPr>
          <p:cNvPr id="42" name="Rounded Rectangle 41"/>
          <p:cNvSpPr/>
          <p:nvPr/>
        </p:nvSpPr>
        <p:spPr>
          <a:xfrm>
            <a:off x="2804314" y="2938343"/>
            <a:ext cx="974276" cy="53393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B</a:t>
            </a:r>
            <a:endParaRPr lang="en-GB" sz="700" b="1" dirty="0">
              <a:solidFill>
                <a:srgbClr val="FFFFFF"/>
              </a:solidFill>
              <a:latin typeface="Arial" panose="020B0604020202020204" pitchFamily="34" charset="0"/>
              <a:cs typeface="Arial" panose="020B0604020202020204" pitchFamily="34" charset="0"/>
            </a:endParaRPr>
          </a:p>
          <a:p>
            <a:pPr defTabSz="914378">
              <a:defRPr/>
            </a:pPr>
            <a:r>
              <a:rPr lang="en-GB" sz="900" b="1" dirty="0">
                <a:solidFill>
                  <a:srgbClr val="FFFFFF"/>
                </a:solidFill>
                <a:latin typeface="Arial" panose="020B0604020202020204" pitchFamily="34" charset="0"/>
                <a:cs typeface="Arial" panose="020B0604020202020204" pitchFamily="34" charset="0"/>
              </a:rPr>
              <a:t>25 Apr. 2018</a:t>
            </a:r>
          </a:p>
        </p:txBody>
      </p:sp>
      <p:sp>
        <p:nvSpPr>
          <p:cNvPr id="43" name="Rounded Rectangle 42"/>
          <p:cNvSpPr/>
          <p:nvPr/>
        </p:nvSpPr>
        <p:spPr>
          <a:xfrm>
            <a:off x="3994667" y="626411"/>
            <a:ext cx="1168974" cy="302248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44" name="TextBox 43"/>
          <p:cNvSpPr txBox="1"/>
          <p:nvPr/>
        </p:nvSpPr>
        <p:spPr>
          <a:xfrm>
            <a:off x="4160683" y="647394"/>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S-4</a:t>
            </a:r>
          </a:p>
        </p:txBody>
      </p:sp>
      <p:sp>
        <p:nvSpPr>
          <p:cNvPr id="46" name="TextBox 45"/>
          <p:cNvSpPr txBox="1"/>
          <p:nvPr/>
        </p:nvSpPr>
        <p:spPr>
          <a:xfrm>
            <a:off x="4009907" y="1675685"/>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Atmospheric Chemistry (GEO)</a:t>
            </a:r>
          </a:p>
        </p:txBody>
      </p:sp>
      <p:sp>
        <p:nvSpPr>
          <p:cNvPr id="47" name="Rounded Rectangle 46"/>
          <p:cNvSpPr/>
          <p:nvPr/>
        </p:nvSpPr>
        <p:spPr>
          <a:xfrm>
            <a:off x="4091552" y="2344010"/>
            <a:ext cx="974271" cy="545962"/>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A</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endParaRPr lang="en-GB" sz="4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2022</a:t>
            </a:r>
            <a:endParaRPr lang="en-GB" sz="900" dirty="0">
              <a:solidFill>
                <a:srgbClr val="FFFFFF"/>
              </a:solidFill>
              <a:latin typeface="Arial" panose="020B0604020202020204" pitchFamily="34" charset="0"/>
              <a:cs typeface="Arial" panose="020B0604020202020204" pitchFamily="34" charset="0"/>
            </a:endParaRPr>
          </a:p>
        </p:txBody>
      </p:sp>
      <p:sp>
        <p:nvSpPr>
          <p:cNvPr id="48" name="Rounded Rectangle 47"/>
          <p:cNvSpPr/>
          <p:nvPr/>
        </p:nvSpPr>
        <p:spPr>
          <a:xfrm>
            <a:off x="4091548" y="2937559"/>
            <a:ext cx="974276" cy="534722"/>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B</a:t>
            </a:r>
          </a:p>
          <a:p>
            <a:pPr algn="ctr" defTabSz="914378">
              <a:defRPr/>
            </a:pPr>
            <a:endParaRPr lang="en-GB" sz="3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2027</a:t>
            </a:r>
          </a:p>
        </p:txBody>
      </p:sp>
      <p:sp>
        <p:nvSpPr>
          <p:cNvPr id="49" name="Rounded Rectangle 48"/>
          <p:cNvSpPr/>
          <p:nvPr/>
        </p:nvSpPr>
        <p:spPr>
          <a:xfrm>
            <a:off x="5275369" y="627266"/>
            <a:ext cx="1168974" cy="2439618"/>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50" name="TextBox 49"/>
          <p:cNvSpPr txBox="1"/>
          <p:nvPr/>
        </p:nvSpPr>
        <p:spPr>
          <a:xfrm>
            <a:off x="5441385"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S-5P</a:t>
            </a:r>
          </a:p>
        </p:txBody>
      </p:sp>
      <p:sp>
        <p:nvSpPr>
          <p:cNvPr id="52" name="TextBox 51"/>
          <p:cNvSpPr txBox="1"/>
          <p:nvPr/>
        </p:nvSpPr>
        <p:spPr>
          <a:xfrm>
            <a:off x="5308715" y="1676471"/>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Atmospheric Chemistry (LEO)</a:t>
            </a:r>
          </a:p>
        </p:txBody>
      </p:sp>
      <p:sp>
        <p:nvSpPr>
          <p:cNvPr id="53" name="Rounded Rectangle 52"/>
          <p:cNvSpPr/>
          <p:nvPr/>
        </p:nvSpPr>
        <p:spPr>
          <a:xfrm>
            <a:off x="5357015" y="2344794"/>
            <a:ext cx="974271" cy="545178"/>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 A</a:t>
            </a:r>
            <a:endParaRPr lang="en-GB" sz="700" b="1" dirty="0">
              <a:solidFill>
                <a:srgbClr val="FFFFFF"/>
              </a:solidFill>
              <a:latin typeface="Arial" panose="020B0604020202020204" pitchFamily="34" charset="0"/>
              <a:cs typeface="Arial" panose="020B0604020202020204" pitchFamily="34" charset="0"/>
            </a:endParaRPr>
          </a:p>
          <a:p>
            <a:pPr algn="ctr" defTabSz="914378">
              <a:defRPr/>
            </a:pPr>
            <a:r>
              <a:rPr lang="en-GB" sz="900" b="1" dirty="0">
                <a:solidFill>
                  <a:srgbClr val="FFFFFF"/>
                </a:solidFill>
                <a:latin typeface="Arial" panose="020B0604020202020204" pitchFamily="34" charset="0"/>
                <a:cs typeface="Arial" panose="020B0604020202020204" pitchFamily="34" charset="0"/>
              </a:rPr>
              <a:t>13 Oct. 2017</a:t>
            </a:r>
          </a:p>
        </p:txBody>
      </p:sp>
      <p:sp>
        <p:nvSpPr>
          <p:cNvPr id="55" name="Rounded Rectangle 54"/>
          <p:cNvSpPr/>
          <p:nvPr/>
        </p:nvSpPr>
        <p:spPr>
          <a:xfrm>
            <a:off x="6552951" y="627266"/>
            <a:ext cx="1168974" cy="3718585"/>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56" name="TextBox 55"/>
          <p:cNvSpPr txBox="1"/>
          <p:nvPr/>
        </p:nvSpPr>
        <p:spPr>
          <a:xfrm>
            <a:off x="6726587"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S-5</a:t>
            </a:r>
          </a:p>
        </p:txBody>
      </p:sp>
      <p:sp>
        <p:nvSpPr>
          <p:cNvPr id="58" name="TextBox 57"/>
          <p:cNvSpPr txBox="1"/>
          <p:nvPr/>
        </p:nvSpPr>
        <p:spPr>
          <a:xfrm>
            <a:off x="6568191" y="1676471"/>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Atmospheric Chemistry (LEO)</a:t>
            </a:r>
          </a:p>
        </p:txBody>
      </p:sp>
      <p:sp>
        <p:nvSpPr>
          <p:cNvPr id="59" name="Rounded Rectangle 58"/>
          <p:cNvSpPr/>
          <p:nvPr/>
        </p:nvSpPr>
        <p:spPr>
          <a:xfrm>
            <a:off x="6642217" y="2344794"/>
            <a:ext cx="974271" cy="545177"/>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Arial" panose="020B0604020202020204" pitchFamily="34" charset="0"/>
                <a:cs typeface="Arial" panose="020B0604020202020204" pitchFamily="34" charset="0"/>
              </a:rPr>
              <a:t>A</a:t>
            </a:r>
          </a:p>
          <a:p>
            <a:pPr algn="ctr" defTabSz="914378">
              <a:defRPr/>
            </a:pPr>
            <a:endParaRPr lang="en-GB" sz="4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2021</a:t>
            </a:r>
          </a:p>
          <a:p>
            <a:pPr algn="ctr" defTabSz="914378">
              <a:defRPr/>
            </a:pPr>
            <a:endParaRPr lang="en-GB" sz="900" b="1" dirty="0">
              <a:solidFill>
                <a:srgbClr val="FFFFFF"/>
              </a:solidFill>
              <a:latin typeface="Arial" panose="020B0604020202020204" pitchFamily="34" charset="0"/>
              <a:cs typeface="Arial" panose="020B0604020202020204" pitchFamily="34" charset="0"/>
            </a:endParaRPr>
          </a:p>
        </p:txBody>
      </p:sp>
      <p:sp>
        <p:nvSpPr>
          <p:cNvPr id="60" name="Rounded Rectangle 59"/>
          <p:cNvSpPr/>
          <p:nvPr/>
        </p:nvSpPr>
        <p:spPr>
          <a:xfrm>
            <a:off x="6642213" y="2938344"/>
            <a:ext cx="974276" cy="533938"/>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Arial" panose="020B0604020202020204" pitchFamily="34" charset="0"/>
                <a:cs typeface="Arial" panose="020B0604020202020204" pitchFamily="34" charset="0"/>
              </a:rPr>
              <a:t>B</a:t>
            </a:r>
          </a:p>
          <a:p>
            <a:pPr algn="ctr" defTabSz="914378">
              <a:defRPr/>
            </a:pPr>
            <a:endParaRPr lang="en-GB" sz="4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2027</a:t>
            </a:r>
          </a:p>
        </p:txBody>
      </p:sp>
      <p:sp>
        <p:nvSpPr>
          <p:cNvPr id="61" name="Rounded Rectangle 60"/>
          <p:cNvSpPr/>
          <p:nvPr/>
        </p:nvSpPr>
        <p:spPr>
          <a:xfrm>
            <a:off x="7822225" y="627266"/>
            <a:ext cx="1168974" cy="316445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Arial" panose="020B0604020202020204" pitchFamily="34" charset="0"/>
              <a:cs typeface="Arial" panose="020B0604020202020204" pitchFamily="34" charset="0"/>
            </a:endParaRPr>
          </a:p>
        </p:txBody>
      </p:sp>
      <p:sp>
        <p:nvSpPr>
          <p:cNvPr id="62" name="TextBox 61"/>
          <p:cNvSpPr txBox="1"/>
          <p:nvPr/>
        </p:nvSpPr>
        <p:spPr>
          <a:xfrm>
            <a:off x="8003481"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Arial" panose="020B0604020202020204" pitchFamily="34" charset="0"/>
                <a:cs typeface="Arial" panose="020B0604020202020204" pitchFamily="34" charset="0"/>
              </a:rPr>
              <a:t>S-6</a:t>
            </a:r>
          </a:p>
        </p:txBody>
      </p:sp>
      <p:sp>
        <p:nvSpPr>
          <p:cNvPr id="64" name="TextBox 63"/>
          <p:cNvSpPr txBox="1"/>
          <p:nvPr/>
        </p:nvSpPr>
        <p:spPr>
          <a:xfrm>
            <a:off x="7822225" y="1676473"/>
            <a:ext cx="1168974" cy="267176"/>
          </a:xfrm>
          <a:prstGeom prst="rect">
            <a:avLst/>
          </a:prstGeom>
          <a:noFill/>
          <a:effectLst/>
        </p:spPr>
        <p:txBody>
          <a:bodyPr wrap="square" lIns="36000" tIns="36000" rIns="91424" bIns="45712" rtlCol="0">
            <a:spAutoFit/>
          </a:bodyPr>
          <a:lstStyle/>
          <a:p>
            <a:pPr algn="ctr" defTabSz="914378">
              <a:defRPr/>
            </a:pPr>
            <a:r>
              <a:rPr lang="en-GB" sz="1200" dirty="0">
                <a:solidFill>
                  <a:srgbClr val="005DA2"/>
                </a:solidFill>
                <a:latin typeface="Arial" panose="020B0604020202020204" pitchFamily="34" charset="0"/>
                <a:cs typeface="Arial" panose="020B0604020202020204" pitchFamily="34" charset="0"/>
              </a:rPr>
              <a:t>Altimetry</a:t>
            </a:r>
          </a:p>
        </p:txBody>
      </p:sp>
      <p:sp>
        <p:nvSpPr>
          <p:cNvPr id="65" name="Rounded Rectangle 64"/>
          <p:cNvSpPr/>
          <p:nvPr/>
        </p:nvSpPr>
        <p:spPr>
          <a:xfrm>
            <a:off x="7919110" y="2344794"/>
            <a:ext cx="974271" cy="54517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Arial" panose="020B0604020202020204" pitchFamily="34" charset="0"/>
                <a:cs typeface="Arial" panose="020B0604020202020204" pitchFamily="34" charset="0"/>
              </a:rPr>
              <a:t>A</a:t>
            </a:r>
          </a:p>
          <a:p>
            <a:pPr algn="ctr" defTabSz="914378">
              <a:defRPr/>
            </a:pPr>
            <a:endParaRPr lang="en-GB" sz="4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2020</a:t>
            </a:r>
          </a:p>
        </p:txBody>
      </p:sp>
      <p:sp>
        <p:nvSpPr>
          <p:cNvPr id="66" name="Rounded Rectangle 65"/>
          <p:cNvSpPr/>
          <p:nvPr/>
        </p:nvSpPr>
        <p:spPr>
          <a:xfrm>
            <a:off x="7919106" y="2938344"/>
            <a:ext cx="974276" cy="53393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Arial" panose="020B0604020202020204" pitchFamily="34" charset="0"/>
                <a:cs typeface="Arial" panose="020B0604020202020204" pitchFamily="34" charset="0"/>
              </a:rPr>
              <a:t>B</a:t>
            </a:r>
          </a:p>
          <a:p>
            <a:pPr algn="ctr" defTabSz="914378">
              <a:defRPr/>
            </a:pPr>
            <a:endParaRPr lang="en-GB" sz="400"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2025</a:t>
            </a:r>
          </a:p>
        </p:txBody>
      </p:sp>
      <p:pic>
        <p:nvPicPr>
          <p:cNvPr id="1027" name="Picture 3" descr="C:\Users\ALAHCEM\Desktop\Sentinels\Cropped\Sentinel-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160" y="1013213"/>
            <a:ext cx="893167" cy="670867"/>
          </a:xfrm>
          <a:prstGeom prst="roundRect">
            <a:avLst>
              <a:gd name="adj" fmla="val 8594"/>
            </a:avLst>
          </a:prstGeom>
          <a:solidFill>
            <a:srgbClr val="FFFFFF">
              <a:shade val="85000"/>
            </a:srgbClr>
          </a:solidFill>
          <a:ln w="952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4877" y="1014205"/>
            <a:ext cx="893167" cy="669875"/>
          </a:xfrm>
          <a:prstGeom prst="roundRect">
            <a:avLst>
              <a:gd name="adj" fmla="val 8594"/>
            </a:avLst>
          </a:prstGeom>
          <a:solidFill>
            <a:srgbClr val="FFFFFF">
              <a:shade val="85000"/>
            </a:srgbClr>
          </a:solidFill>
          <a:ln w="952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6732" y="1012427"/>
            <a:ext cx="893441" cy="671039"/>
          </a:xfrm>
          <a:prstGeom prst="roundRect">
            <a:avLst>
              <a:gd name="adj" fmla="val 8594"/>
            </a:avLst>
          </a:prstGeom>
          <a:solidFill>
            <a:srgbClr val="FFFFFF">
              <a:shade val="85000"/>
            </a:srgbClr>
          </a:solidFill>
          <a:ln w="952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436" y="1014205"/>
            <a:ext cx="893441" cy="670081"/>
          </a:xfrm>
          <a:prstGeom prst="roundRect">
            <a:avLst>
              <a:gd name="adj" fmla="val 8594"/>
            </a:avLst>
          </a:prstGeom>
          <a:solidFill>
            <a:srgbClr val="FFFFFF">
              <a:shade val="85000"/>
            </a:srgbClr>
          </a:solidFill>
          <a:ln w="952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9530" y="1017539"/>
            <a:ext cx="893441" cy="670081"/>
          </a:xfrm>
          <a:prstGeom prst="roundRect">
            <a:avLst>
              <a:gd name="adj" fmla="val 8594"/>
            </a:avLst>
          </a:prstGeom>
          <a:solidFill>
            <a:srgbClr val="FFFFFF">
              <a:shade val="85000"/>
            </a:srgbClr>
          </a:solidFill>
          <a:ln w="952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295" y="1014205"/>
            <a:ext cx="900112" cy="675995"/>
          </a:xfrm>
          <a:prstGeom prst="roundRect">
            <a:avLst>
              <a:gd name="adj" fmla="val 8594"/>
            </a:avLst>
          </a:prstGeom>
          <a:solidFill>
            <a:srgbClr val="FFFFFF">
              <a:shade val="85000"/>
            </a:srgbClr>
          </a:solidFill>
          <a:ln w="9525">
            <a:solidFill>
              <a:schemeClr val="bg1"/>
            </a:solidFill>
          </a:ln>
          <a:effectLst/>
          <a:extLst/>
        </p:spPr>
      </p:pic>
      <p:sp>
        <p:nvSpPr>
          <p:cNvPr id="51" name="Title 1"/>
          <p:cNvSpPr>
            <a:spLocks noGrp="1"/>
          </p:cNvSpPr>
          <p:nvPr>
            <p:ph type="title" idx="4294967295"/>
          </p:nvPr>
        </p:nvSpPr>
        <p:spPr>
          <a:xfrm>
            <a:off x="143086" y="76401"/>
            <a:ext cx="7547252" cy="438580"/>
          </a:xfrm>
        </p:spPr>
        <p:txBody>
          <a:bodyPr/>
          <a:lstStyle/>
          <a:p>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Sentinel </a:t>
            </a:r>
            <a:r>
              <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Status</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sp>
        <p:nvSpPr>
          <p:cNvPr id="57" name="Rounded Rectangle 56"/>
          <p:cNvSpPr/>
          <p:nvPr/>
        </p:nvSpPr>
        <p:spPr>
          <a:xfrm>
            <a:off x="249898"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C</a:t>
            </a:r>
          </a:p>
          <a:p>
            <a:pPr algn="ctr" defTabSz="914378">
              <a:defRPr/>
            </a:pPr>
            <a:r>
              <a:rPr lang="en-GB" sz="1200" dirty="0">
                <a:solidFill>
                  <a:srgbClr val="FFFFFF"/>
                </a:solidFill>
                <a:latin typeface="Arial" panose="020B0604020202020204" pitchFamily="34" charset="0"/>
                <a:cs typeface="Arial" panose="020B0604020202020204" pitchFamily="34" charset="0"/>
              </a:rPr>
              <a:t>2022/23</a:t>
            </a:r>
            <a:endParaRPr lang="en-GB" sz="900" dirty="0">
              <a:solidFill>
                <a:srgbClr val="FFFFFF"/>
              </a:solidFill>
              <a:latin typeface="Arial" panose="020B0604020202020204" pitchFamily="34" charset="0"/>
              <a:cs typeface="Arial" panose="020B0604020202020204" pitchFamily="34" charset="0"/>
            </a:endParaRPr>
          </a:p>
        </p:txBody>
      </p:sp>
      <p:sp>
        <p:nvSpPr>
          <p:cNvPr id="68" name="Rounded Rectangle 67"/>
          <p:cNvSpPr/>
          <p:nvPr/>
        </p:nvSpPr>
        <p:spPr>
          <a:xfrm>
            <a:off x="1532239"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C</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2022/23</a:t>
            </a:r>
            <a:endParaRPr lang="en-GB" sz="900" dirty="0">
              <a:solidFill>
                <a:srgbClr val="FFFFFF"/>
              </a:solidFill>
              <a:latin typeface="Arial" panose="020B0604020202020204" pitchFamily="34" charset="0"/>
              <a:cs typeface="Arial" panose="020B0604020202020204" pitchFamily="34" charset="0"/>
            </a:endParaRPr>
          </a:p>
        </p:txBody>
      </p:sp>
      <p:sp>
        <p:nvSpPr>
          <p:cNvPr id="73" name="Rounded Rectangle 72"/>
          <p:cNvSpPr/>
          <p:nvPr/>
        </p:nvSpPr>
        <p:spPr>
          <a:xfrm>
            <a:off x="1518889"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D</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&gt; 2022/23</a:t>
            </a:r>
            <a:endParaRPr lang="en-GB" sz="900" dirty="0">
              <a:solidFill>
                <a:srgbClr val="FFFFFF"/>
              </a:solidFill>
              <a:latin typeface="Arial" panose="020B0604020202020204" pitchFamily="34" charset="0"/>
              <a:cs typeface="Arial" panose="020B0604020202020204" pitchFamily="34" charset="0"/>
            </a:endParaRPr>
          </a:p>
        </p:txBody>
      </p:sp>
      <p:sp>
        <p:nvSpPr>
          <p:cNvPr id="74" name="Rounded Rectangle 73"/>
          <p:cNvSpPr/>
          <p:nvPr/>
        </p:nvSpPr>
        <p:spPr>
          <a:xfrm>
            <a:off x="2804314"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C</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2023</a:t>
            </a:r>
            <a:endParaRPr lang="en-GB" sz="900" dirty="0">
              <a:solidFill>
                <a:srgbClr val="FFFFFF"/>
              </a:solidFill>
              <a:latin typeface="Arial" panose="020B0604020202020204" pitchFamily="34" charset="0"/>
              <a:cs typeface="Arial" panose="020B0604020202020204" pitchFamily="34" charset="0"/>
            </a:endParaRPr>
          </a:p>
        </p:txBody>
      </p:sp>
      <p:sp>
        <p:nvSpPr>
          <p:cNvPr id="75" name="Rounded Rectangle 74"/>
          <p:cNvSpPr/>
          <p:nvPr/>
        </p:nvSpPr>
        <p:spPr>
          <a:xfrm>
            <a:off x="2804314"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D</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&gt; 2023</a:t>
            </a:r>
            <a:endParaRPr lang="en-GB" sz="900" dirty="0">
              <a:solidFill>
                <a:srgbClr val="FFFFFF"/>
              </a:solidFill>
              <a:latin typeface="Arial" panose="020B0604020202020204" pitchFamily="34" charset="0"/>
              <a:cs typeface="Arial" panose="020B0604020202020204" pitchFamily="34" charset="0"/>
            </a:endParaRPr>
          </a:p>
        </p:txBody>
      </p:sp>
      <p:sp>
        <p:nvSpPr>
          <p:cNvPr id="76" name="Rounded Rectangle 75"/>
          <p:cNvSpPr/>
          <p:nvPr/>
        </p:nvSpPr>
        <p:spPr>
          <a:xfrm>
            <a:off x="6642211" y="3512987"/>
            <a:ext cx="974276" cy="53472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C</a:t>
            </a:r>
            <a:endParaRPr lang="en-GB" sz="900" b="1" dirty="0">
              <a:solidFill>
                <a:srgbClr val="FFFFFF"/>
              </a:solidFill>
              <a:latin typeface="Arial" panose="020B0604020202020204" pitchFamily="34" charset="0"/>
              <a:cs typeface="Arial" panose="020B0604020202020204" pitchFamily="34" charset="0"/>
            </a:endParaRPr>
          </a:p>
          <a:p>
            <a:pPr algn="ctr" defTabSz="914378">
              <a:defRPr/>
            </a:pPr>
            <a:r>
              <a:rPr lang="en-GB" sz="1200" dirty="0">
                <a:solidFill>
                  <a:srgbClr val="FFFFFF"/>
                </a:solidFill>
                <a:latin typeface="Arial" panose="020B0604020202020204" pitchFamily="34" charset="0"/>
                <a:cs typeface="Arial" panose="020B0604020202020204" pitchFamily="34" charset="0"/>
              </a:rPr>
              <a:t>&gt; 2027</a:t>
            </a:r>
            <a:endParaRPr lang="en-GB" sz="900" dirty="0">
              <a:solidFill>
                <a:srgbClr val="FFFFFF"/>
              </a:solidFill>
              <a:latin typeface="Arial" panose="020B0604020202020204" pitchFamily="34" charset="0"/>
              <a:cs typeface="Arial" panose="020B0604020202020204" pitchFamily="34" charset="0"/>
            </a:endParaRPr>
          </a:p>
        </p:txBody>
      </p:sp>
      <p:sp>
        <p:nvSpPr>
          <p:cNvPr id="77" name="Rounded Rectangle 76"/>
          <p:cNvSpPr/>
          <p:nvPr/>
        </p:nvSpPr>
        <p:spPr>
          <a:xfrm>
            <a:off x="237735"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Arial" panose="020B0604020202020204" pitchFamily="34" charset="0"/>
                <a:cs typeface="Arial" panose="020B0604020202020204" pitchFamily="34" charset="0"/>
              </a:rPr>
              <a:t>D</a:t>
            </a:r>
          </a:p>
          <a:p>
            <a:pPr algn="ctr" defTabSz="914378">
              <a:defRPr/>
            </a:pPr>
            <a:r>
              <a:rPr lang="en-GB" sz="1200" dirty="0">
                <a:solidFill>
                  <a:srgbClr val="FFFFFF"/>
                </a:solidFill>
                <a:latin typeface="Arial" panose="020B0604020202020204" pitchFamily="34" charset="0"/>
                <a:cs typeface="Arial" panose="020B0604020202020204" pitchFamily="34" charset="0"/>
              </a:rPr>
              <a:t>&gt; 2022/23</a:t>
            </a:r>
          </a:p>
        </p:txBody>
      </p:sp>
      <p:pic>
        <p:nvPicPr>
          <p:cNvPr id="6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45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 xmlns:a16="http://schemas.microsoft.com/office/drawing/2014/main" id="{F1251834-CD54-4343-A6C4-B8AFD8FDB594}"/>
              </a:ext>
            </a:extLst>
          </p:cNvPr>
          <p:cNvSpPr>
            <a:spLocks noGrp="1"/>
          </p:cNvSpPr>
          <p:nvPr>
            <p:ph sz="quarter" idx="4294967295"/>
          </p:nvPr>
        </p:nvSpPr>
        <p:spPr>
          <a:xfrm>
            <a:off x="746505" y="133287"/>
            <a:ext cx="6765605" cy="458270"/>
          </a:xfrm>
        </p:spPr>
        <p:txBody>
          <a:bodyPr/>
          <a:lstStyle/>
          <a:p>
            <a:pPr marL="0" indent="0">
              <a:buNone/>
            </a:pPr>
            <a:r>
              <a:rPr lang="en-US" sz="2400" b="1" dirty="0">
                <a:solidFill>
                  <a:prstClr val="white"/>
                </a:solidFill>
                <a:latin typeface="Arial"/>
                <a:ea typeface="Verdana" pitchFamily="34" charset="0"/>
                <a:cs typeface="Arial"/>
              </a:rPr>
              <a:t>Copernicus Space Component: State of Play</a:t>
            </a:r>
          </a:p>
        </p:txBody>
      </p:sp>
      <p:sp>
        <p:nvSpPr>
          <p:cNvPr id="44" name="Title 1">
            <a:extLst>
              <a:ext uri="{FF2B5EF4-FFF2-40B4-BE49-F238E27FC236}">
                <a16:creationId xmlns="" xmlns:a16="http://schemas.microsoft.com/office/drawing/2014/main" id="{530A45CE-2007-41ED-AE60-F291E3AB8D93}"/>
              </a:ext>
            </a:extLst>
          </p:cNvPr>
          <p:cNvSpPr txBox="1">
            <a:spLocks/>
          </p:cNvSpPr>
          <p:nvPr/>
        </p:nvSpPr>
        <p:spPr>
          <a:xfrm>
            <a:off x="662452" y="1200150"/>
            <a:ext cx="7819096" cy="212563"/>
          </a:xfrm>
          <a:prstGeom prst="rect">
            <a:avLst/>
          </a:prstGeom>
          <a:solidFill>
            <a:srgbClr val="25408F"/>
          </a:solidFill>
        </p:spPr>
        <p:txBody>
          <a:bodyPr vert="horz" lIns="91440" tIns="45720" rIns="91440" bIns="45720" rtlCol="0" anchor="ctr">
            <a:noAutofit/>
          </a:bodyPr>
          <a:lstStyle>
            <a:lvl1pPr algn="l" defTabSz="914400" rtl="0" eaLnBrk="1" latinLnBrk="0" hangingPunct="1">
              <a:spcBef>
                <a:spcPct val="0"/>
              </a:spcBef>
              <a:buNone/>
              <a:defRPr sz="1800" b="0" kern="1200" spc="7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800" b="0" i="0" u="none" strike="noStrike" kern="1200" cap="none" spc="700" normalizeH="0" baseline="0" noProof="0">
                <a:ln>
                  <a:noFill/>
                </a:ln>
                <a:solidFill>
                  <a:sysClr val="window" lastClr="FFFFFF"/>
                </a:solidFill>
                <a:effectLst/>
                <a:uLnTx/>
                <a:uFillTx/>
                <a:latin typeface="Calibri"/>
                <a:ea typeface="+mj-ea"/>
                <a:cs typeface="+mj-cs"/>
              </a:rPr>
              <a:t>THE SENTINELS</a:t>
            </a:r>
            <a:endParaRPr kumimoji="0" lang="de-DE" sz="1800" b="0" i="0" u="none" strike="noStrike" kern="1200" cap="none" spc="700" normalizeH="0" baseline="0" noProof="0" dirty="0">
              <a:ln>
                <a:noFill/>
              </a:ln>
              <a:solidFill>
                <a:sysClr val="window" lastClr="FFFFFF"/>
              </a:solidFill>
              <a:effectLst/>
              <a:uLnTx/>
              <a:uFillTx/>
              <a:latin typeface="Calibri"/>
              <a:ea typeface="+mj-ea"/>
              <a:cs typeface="+mj-cs"/>
            </a:endParaRPr>
          </a:p>
        </p:txBody>
      </p:sp>
      <p:sp>
        <p:nvSpPr>
          <p:cNvPr id="45" name="TextBox 44">
            <a:extLst>
              <a:ext uri="{FF2B5EF4-FFF2-40B4-BE49-F238E27FC236}">
                <a16:creationId xmlns="" xmlns:a16="http://schemas.microsoft.com/office/drawing/2014/main" id="{FE692BCD-3180-41D6-9825-C5FD7FDC08CE}"/>
              </a:ext>
            </a:extLst>
          </p:cNvPr>
          <p:cNvSpPr txBox="1"/>
          <p:nvPr/>
        </p:nvSpPr>
        <p:spPr>
          <a:xfrm>
            <a:off x="1126390" y="1367736"/>
            <a:ext cx="4248473" cy="276999"/>
          </a:xfrm>
          <a:prstGeom prst="rect">
            <a:avLst/>
          </a:prstGeom>
          <a:noFill/>
        </p:spPr>
        <p:txBody>
          <a:bodyPr wrap="square" rtlCol="0">
            <a:spAutoFit/>
          </a:bodyPr>
          <a:lstStyle/>
          <a:p>
            <a:pPr algn="ctr" defTabSz="914400" rtl="0"/>
            <a:r>
              <a:rPr lang="en-US" sz="1200" b="1" i="1" kern="1200" dirty="0">
                <a:solidFill>
                  <a:srgbClr val="FFFFFF"/>
                </a:solidFill>
                <a:latin typeface="Calibri"/>
                <a:ea typeface="+mn-ea"/>
                <a:cs typeface="+mn-cs"/>
              </a:rPr>
              <a:t>Sentinel Mission and Status</a:t>
            </a:r>
          </a:p>
        </p:txBody>
      </p:sp>
      <p:sp>
        <p:nvSpPr>
          <p:cNvPr id="46" name="TextBox 45">
            <a:extLst>
              <a:ext uri="{FF2B5EF4-FFF2-40B4-BE49-F238E27FC236}">
                <a16:creationId xmlns="" xmlns:a16="http://schemas.microsoft.com/office/drawing/2014/main" id="{CFCE2296-4E97-4D37-BE95-0957108B99C4}"/>
              </a:ext>
            </a:extLst>
          </p:cNvPr>
          <p:cNvSpPr txBox="1"/>
          <p:nvPr/>
        </p:nvSpPr>
        <p:spPr>
          <a:xfrm>
            <a:off x="5886061" y="1369713"/>
            <a:ext cx="2387036" cy="307777"/>
          </a:xfrm>
          <a:prstGeom prst="rect">
            <a:avLst/>
          </a:prstGeom>
          <a:noFill/>
        </p:spPr>
        <p:txBody>
          <a:bodyPr wrap="square" rtlCol="0">
            <a:spAutoFit/>
          </a:bodyPr>
          <a:lstStyle/>
          <a:p>
            <a:pPr algn="ctr" defTabSz="914400" rtl="0"/>
            <a:r>
              <a:rPr lang="en-US" sz="1400" b="1" i="1" kern="1200" dirty="0">
                <a:solidFill>
                  <a:srgbClr val="FFFFFF"/>
                </a:solidFill>
                <a:latin typeface="Calibri"/>
                <a:ea typeface="+mn-ea"/>
                <a:cs typeface="+mn-cs"/>
              </a:rPr>
              <a:t>Key Features</a:t>
            </a:r>
          </a:p>
        </p:txBody>
      </p:sp>
      <p:sp>
        <p:nvSpPr>
          <p:cNvPr id="47" name="Rectangle 46">
            <a:extLst>
              <a:ext uri="{FF2B5EF4-FFF2-40B4-BE49-F238E27FC236}">
                <a16:creationId xmlns="" xmlns:a16="http://schemas.microsoft.com/office/drawing/2014/main" id="{B1D326C4-6105-4036-91F3-EF3E4D8941B5}"/>
              </a:ext>
            </a:extLst>
          </p:cNvPr>
          <p:cNvSpPr/>
          <p:nvPr/>
        </p:nvSpPr>
        <p:spPr>
          <a:xfrm>
            <a:off x="975058" y="1583751"/>
            <a:ext cx="3751741"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4-40m resolution, 3 day revisit at equator</a:t>
            </a:r>
          </a:p>
        </p:txBody>
      </p:sp>
      <p:sp>
        <p:nvSpPr>
          <p:cNvPr id="48" name="TextBox 47">
            <a:extLst>
              <a:ext uri="{FF2B5EF4-FFF2-40B4-BE49-F238E27FC236}">
                <a16:creationId xmlns="" xmlns:a16="http://schemas.microsoft.com/office/drawing/2014/main" id="{D431BE14-0AB1-4242-B6BA-EA8D22966435}"/>
              </a:ext>
            </a:extLst>
          </p:cNvPr>
          <p:cNvSpPr txBox="1"/>
          <p:nvPr/>
        </p:nvSpPr>
        <p:spPr>
          <a:xfrm>
            <a:off x="5947098" y="1616948"/>
            <a:ext cx="2313497"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Polar-orbiting, all-weather, day-and-night radar imaging</a:t>
            </a:r>
            <a:endParaRPr lang="en-US" sz="1400" i="1" kern="1200" dirty="0">
              <a:solidFill>
                <a:srgbClr val="FFFFFF"/>
              </a:solidFill>
              <a:latin typeface="Calibri"/>
              <a:ea typeface="+mn-ea"/>
              <a:cs typeface="+mn-cs"/>
            </a:endParaRPr>
          </a:p>
        </p:txBody>
      </p:sp>
      <p:sp>
        <p:nvSpPr>
          <p:cNvPr id="49" name="Triangle 3">
            <a:extLst>
              <a:ext uri="{FF2B5EF4-FFF2-40B4-BE49-F238E27FC236}">
                <a16:creationId xmlns="" xmlns:a16="http://schemas.microsoft.com/office/drawing/2014/main" id="{A2519AB7-873F-4A13-8913-6E6F5623CB32}"/>
              </a:ext>
            </a:extLst>
          </p:cNvPr>
          <p:cNvSpPr/>
          <p:nvPr/>
        </p:nvSpPr>
        <p:spPr>
          <a:xfrm rot="5400000">
            <a:off x="5670601" y="1702393"/>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a:extLst>
              <a:ext uri="{FF2B5EF4-FFF2-40B4-BE49-F238E27FC236}">
                <a16:creationId xmlns="" xmlns:a16="http://schemas.microsoft.com/office/drawing/2014/main" id="{869EAC46-B6F2-45F4-B0F7-EA3CC8208614}"/>
              </a:ext>
            </a:extLst>
          </p:cNvPr>
          <p:cNvSpPr/>
          <p:nvPr/>
        </p:nvSpPr>
        <p:spPr>
          <a:xfrm>
            <a:off x="4679957" y="1583751"/>
            <a:ext cx="1016491"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62626"/>
                </a:solidFill>
                <a:effectLst/>
                <a:uLnTx/>
                <a:uFillTx/>
                <a:latin typeface="Calibri"/>
                <a:ea typeface="+mn-ea"/>
                <a:cs typeface="+mn-cs"/>
              </a:rPr>
              <a:t>2 </a:t>
            </a:r>
            <a:r>
              <a:rPr kumimoji="0" lang="en-US" sz="1200" b="0" i="1" u="none" strike="noStrike" kern="1200" cap="none" spc="0" normalizeH="0" baseline="0" noProof="0" dirty="0" err="1">
                <a:ln>
                  <a:noFill/>
                </a:ln>
                <a:solidFill>
                  <a:srgbClr val="262626"/>
                </a:solidFill>
                <a:effectLst/>
                <a:uLnTx/>
                <a:uFillTx/>
                <a:latin typeface="Calibri"/>
                <a:ea typeface="+mn-ea"/>
                <a:cs typeface="+mn-cs"/>
              </a:rPr>
              <a:t>Sats</a:t>
            </a:r>
            <a:r>
              <a:rPr kumimoji="0" lang="en-US" sz="1200" b="0" i="1" u="none" strike="noStrike" kern="1200" cap="none" spc="0" normalizeH="0" baseline="0" noProof="0" dirty="0">
                <a:ln>
                  <a:noFill/>
                </a:ln>
                <a:solidFill>
                  <a:srgbClr val="262626"/>
                </a:solidFill>
                <a:effectLst/>
                <a:uLnTx/>
                <a:uFillTx/>
                <a:latin typeface="Calibri"/>
                <a:ea typeface="+mn-ea"/>
                <a:cs typeface="+mn-cs"/>
              </a:rPr>
              <a:t> in orbit</a:t>
            </a:r>
          </a:p>
        </p:txBody>
      </p:sp>
      <p:pic>
        <p:nvPicPr>
          <p:cNvPr id="51" name="Picture 4" descr="Image result for sentinel-1">
            <a:extLst>
              <a:ext uri="{FF2B5EF4-FFF2-40B4-BE49-F238E27FC236}">
                <a16:creationId xmlns="" xmlns:a16="http://schemas.microsoft.com/office/drawing/2014/main" id="{54FAA32D-98A4-42C9-B185-AE05EE0510F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0086" y="1571033"/>
            <a:ext cx="549706" cy="390760"/>
          </a:xfrm>
          <a:prstGeom prst="ellipse">
            <a:avLst/>
          </a:prstGeom>
          <a:noFill/>
          <a:ln>
            <a:solidFill>
              <a:sysClr val="window" lastClr="FFFFFF"/>
            </a:solidFill>
          </a:ln>
        </p:spPr>
      </p:pic>
      <p:sp>
        <p:nvSpPr>
          <p:cNvPr id="52" name="Rectangle 51">
            <a:extLst>
              <a:ext uri="{FF2B5EF4-FFF2-40B4-BE49-F238E27FC236}">
                <a16:creationId xmlns="" xmlns:a16="http://schemas.microsoft.com/office/drawing/2014/main" id="{198B5261-899D-4AC9-9EB4-199E0182D89B}"/>
              </a:ext>
            </a:extLst>
          </p:cNvPr>
          <p:cNvSpPr/>
          <p:nvPr/>
        </p:nvSpPr>
        <p:spPr>
          <a:xfrm>
            <a:off x="982379" y="2014767"/>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10-60m resolution, 5 days revisit time </a:t>
            </a:r>
          </a:p>
        </p:txBody>
      </p:sp>
      <p:sp>
        <p:nvSpPr>
          <p:cNvPr id="53" name="Rectangle 52">
            <a:extLst>
              <a:ext uri="{FF2B5EF4-FFF2-40B4-BE49-F238E27FC236}">
                <a16:creationId xmlns="" xmlns:a16="http://schemas.microsoft.com/office/drawing/2014/main" id="{4F5D3EFC-053B-455D-AFC7-98A285336CC2}"/>
              </a:ext>
            </a:extLst>
          </p:cNvPr>
          <p:cNvSpPr/>
          <p:nvPr/>
        </p:nvSpPr>
        <p:spPr>
          <a:xfrm>
            <a:off x="4693251" y="2014767"/>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62626"/>
                </a:solidFill>
                <a:effectLst/>
                <a:uLnTx/>
                <a:uFillTx/>
                <a:latin typeface="Calibri"/>
                <a:ea typeface="+mn-ea"/>
                <a:cs typeface="+mn-cs"/>
              </a:rPr>
              <a:t>2 </a:t>
            </a:r>
            <a:r>
              <a:rPr kumimoji="0" lang="en-US" sz="1200" b="0" i="1" u="none" strike="noStrike" kern="1200" cap="none" spc="0" normalizeH="0" baseline="0" noProof="0" dirty="0" err="1">
                <a:ln>
                  <a:noFill/>
                </a:ln>
                <a:solidFill>
                  <a:srgbClr val="262626"/>
                </a:solidFill>
                <a:effectLst/>
                <a:uLnTx/>
                <a:uFillTx/>
                <a:latin typeface="Calibri"/>
                <a:ea typeface="+mn-ea"/>
                <a:cs typeface="+mn-cs"/>
              </a:rPr>
              <a:t>Sats</a:t>
            </a:r>
            <a:r>
              <a:rPr kumimoji="0" lang="en-US" sz="1200" b="0" i="1" u="none" strike="noStrike" kern="1200" cap="none" spc="0" normalizeH="0" baseline="0" noProof="0" dirty="0">
                <a:ln>
                  <a:noFill/>
                </a:ln>
                <a:solidFill>
                  <a:srgbClr val="262626"/>
                </a:solidFill>
                <a:effectLst/>
                <a:uLnTx/>
                <a:uFillTx/>
                <a:latin typeface="Calibri"/>
                <a:ea typeface="+mn-ea"/>
                <a:cs typeface="+mn-cs"/>
              </a:rPr>
              <a:t> in Orbit</a:t>
            </a:r>
          </a:p>
        </p:txBody>
      </p:sp>
      <p:sp>
        <p:nvSpPr>
          <p:cNvPr id="54" name="TextBox 53">
            <a:extLst>
              <a:ext uri="{FF2B5EF4-FFF2-40B4-BE49-F238E27FC236}">
                <a16:creationId xmlns="" xmlns:a16="http://schemas.microsoft.com/office/drawing/2014/main" id="{2E3A0AA0-F26A-4294-83CE-E4AA2B8D58E5}"/>
              </a:ext>
            </a:extLst>
          </p:cNvPr>
          <p:cNvSpPr txBox="1"/>
          <p:nvPr/>
        </p:nvSpPr>
        <p:spPr>
          <a:xfrm>
            <a:off x="5947081" y="2052453"/>
            <a:ext cx="2264996"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Polar-orbiting, multispectral optical, high-res imaging </a:t>
            </a:r>
            <a:endParaRPr lang="en-US" sz="1400" i="1" kern="1200" dirty="0">
              <a:solidFill>
                <a:srgbClr val="FFFFFF"/>
              </a:solidFill>
              <a:latin typeface="Calibri"/>
              <a:ea typeface="+mn-ea"/>
              <a:cs typeface="+mn-cs"/>
            </a:endParaRPr>
          </a:p>
        </p:txBody>
      </p:sp>
      <p:sp>
        <p:nvSpPr>
          <p:cNvPr id="55" name="Triangle 22">
            <a:extLst>
              <a:ext uri="{FF2B5EF4-FFF2-40B4-BE49-F238E27FC236}">
                <a16:creationId xmlns="" xmlns:a16="http://schemas.microsoft.com/office/drawing/2014/main" id="{2C533AC0-25C1-4BE0-91C9-95D75926FE7B}"/>
              </a:ext>
            </a:extLst>
          </p:cNvPr>
          <p:cNvSpPr/>
          <p:nvPr/>
        </p:nvSpPr>
        <p:spPr>
          <a:xfrm rot="5400000">
            <a:off x="5648986" y="2128227"/>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pic>
        <p:nvPicPr>
          <p:cNvPr id="56" name="Picture 2" descr="Image result for sentinel-2">
            <a:extLst>
              <a:ext uri="{FF2B5EF4-FFF2-40B4-BE49-F238E27FC236}">
                <a16:creationId xmlns="" xmlns:a16="http://schemas.microsoft.com/office/drawing/2014/main" id="{843241AE-34D1-413B-8A84-947300215A80}"/>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669649" y="1994895"/>
            <a:ext cx="549707" cy="390622"/>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 xmlns:a16="http://schemas.microsoft.com/office/drawing/2014/main" id="{51BD2C22-7DDC-4260-9A71-040DAAB01F1A}"/>
              </a:ext>
            </a:extLst>
          </p:cNvPr>
          <p:cNvSpPr/>
          <p:nvPr/>
        </p:nvSpPr>
        <p:spPr>
          <a:xfrm>
            <a:off x="975053" y="2434964"/>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300-1200m resolution, &lt;2 days revisit </a:t>
            </a:r>
          </a:p>
        </p:txBody>
      </p:sp>
      <p:sp>
        <p:nvSpPr>
          <p:cNvPr id="58" name="Rectangle 57">
            <a:extLst>
              <a:ext uri="{FF2B5EF4-FFF2-40B4-BE49-F238E27FC236}">
                <a16:creationId xmlns="" xmlns:a16="http://schemas.microsoft.com/office/drawing/2014/main" id="{4A2700C8-33FF-4E48-BD7C-D12E217F82A5}"/>
              </a:ext>
            </a:extLst>
          </p:cNvPr>
          <p:cNvSpPr/>
          <p:nvPr/>
        </p:nvSpPr>
        <p:spPr>
          <a:xfrm>
            <a:off x="4693251" y="2434964"/>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62626"/>
                </a:solidFill>
                <a:effectLst/>
                <a:uLnTx/>
                <a:uFillTx/>
                <a:latin typeface="Calibri"/>
                <a:ea typeface="+mn-ea"/>
                <a:cs typeface="+mn-cs"/>
              </a:rPr>
              <a:t>2 </a:t>
            </a:r>
            <a:r>
              <a:rPr kumimoji="0" lang="en-US" sz="1200" b="0" i="1" u="none" strike="noStrike" kern="1200" cap="none" spc="0" normalizeH="0" baseline="0" noProof="0" dirty="0" err="1">
                <a:ln>
                  <a:noFill/>
                </a:ln>
                <a:solidFill>
                  <a:srgbClr val="262626"/>
                </a:solidFill>
                <a:effectLst/>
                <a:uLnTx/>
                <a:uFillTx/>
                <a:latin typeface="Calibri"/>
                <a:ea typeface="+mn-ea"/>
                <a:cs typeface="+mn-cs"/>
              </a:rPr>
              <a:t>Sats</a:t>
            </a:r>
            <a:r>
              <a:rPr kumimoji="0" lang="en-US" sz="1200" b="0" i="1" u="none" strike="noStrike" kern="1200" cap="none" spc="0" normalizeH="0" baseline="0" noProof="0" dirty="0">
                <a:ln>
                  <a:noFill/>
                </a:ln>
                <a:solidFill>
                  <a:srgbClr val="262626"/>
                </a:solidFill>
                <a:effectLst/>
                <a:uLnTx/>
                <a:uFillTx/>
                <a:latin typeface="Calibri"/>
                <a:ea typeface="+mn-ea"/>
                <a:cs typeface="+mn-cs"/>
              </a:rPr>
              <a:t> in Orbit</a:t>
            </a:r>
          </a:p>
        </p:txBody>
      </p:sp>
      <p:sp>
        <p:nvSpPr>
          <p:cNvPr id="59" name="Triangle 26">
            <a:extLst>
              <a:ext uri="{FF2B5EF4-FFF2-40B4-BE49-F238E27FC236}">
                <a16:creationId xmlns="" xmlns:a16="http://schemas.microsoft.com/office/drawing/2014/main" id="{DE33B58C-DF86-445B-95F4-CA6319A15EA9}"/>
              </a:ext>
            </a:extLst>
          </p:cNvPr>
          <p:cNvSpPr/>
          <p:nvPr/>
        </p:nvSpPr>
        <p:spPr>
          <a:xfrm rot="5400000">
            <a:off x="5632423" y="2548424"/>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60" name="TextBox 59">
            <a:extLst>
              <a:ext uri="{FF2B5EF4-FFF2-40B4-BE49-F238E27FC236}">
                <a16:creationId xmlns="" xmlns:a16="http://schemas.microsoft.com/office/drawing/2014/main" id="{4BACBD6E-7F12-4C61-A1C1-25E90DF552A1}"/>
              </a:ext>
            </a:extLst>
          </p:cNvPr>
          <p:cNvSpPr txBox="1"/>
          <p:nvPr/>
        </p:nvSpPr>
        <p:spPr>
          <a:xfrm>
            <a:off x="5913967" y="2472650"/>
            <a:ext cx="2979019"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Optical and altimeter mission monitoring sea and land parameters</a:t>
            </a:r>
            <a:endParaRPr lang="en-US" sz="1400" i="1" kern="1200" dirty="0">
              <a:solidFill>
                <a:srgbClr val="FFFFFF"/>
              </a:solidFill>
              <a:latin typeface="Calibri"/>
              <a:ea typeface="+mn-ea"/>
              <a:cs typeface="+mn-cs"/>
            </a:endParaRPr>
          </a:p>
        </p:txBody>
      </p:sp>
      <p:pic>
        <p:nvPicPr>
          <p:cNvPr id="61" name="Picture 2" descr="Image result for sentinel-3">
            <a:extLst>
              <a:ext uri="{FF2B5EF4-FFF2-40B4-BE49-F238E27FC236}">
                <a16:creationId xmlns="" xmlns:a16="http://schemas.microsoft.com/office/drawing/2014/main" id="{E0E611C9-32DA-4787-A51D-E41D8798DE4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71475" y="2418604"/>
            <a:ext cx="553213" cy="387412"/>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 xmlns:a16="http://schemas.microsoft.com/office/drawing/2014/main" id="{E1C953A6-90F9-455A-BA37-5C5589781BF7}"/>
              </a:ext>
            </a:extLst>
          </p:cNvPr>
          <p:cNvSpPr/>
          <p:nvPr/>
        </p:nvSpPr>
        <p:spPr>
          <a:xfrm>
            <a:off x="975053" y="2852694"/>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8km resolution, 60 min revisit time</a:t>
            </a:r>
          </a:p>
        </p:txBody>
      </p:sp>
      <p:sp>
        <p:nvSpPr>
          <p:cNvPr id="63" name="Rectangle 62">
            <a:extLst>
              <a:ext uri="{FF2B5EF4-FFF2-40B4-BE49-F238E27FC236}">
                <a16:creationId xmlns="" xmlns:a16="http://schemas.microsoft.com/office/drawing/2014/main" id="{7948BBCA-27A7-42A2-9CB1-FF3EE84A03A0}"/>
              </a:ext>
            </a:extLst>
          </p:cNvPr>
          <p:cNvSpPr/>
          <p:nvPr/>
        </p:nvSpPr>
        <p:spPr>
          <a:xfrm>
            <a:off x="4693251" y="2852694"/>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1st Launch in 2020</a:t>
            </a:r>
          </a:p>
        </p:txBody>
      </p:sp>
      <p:sp>
        <p:nvSpPr>
          <p:cNvPr id="64" name="Triangle 31">
            <a:extLst>
              <a:ext uri="{FF2B5EF4-FFF2-40B4-BE49-F238E27FC236}">
                <a16:creationId xmlns="" xmlns:a16="http://schemas.microsoft.com/office/drawing/2014/main" id="{B316E464-95F6-4447-8267-5A9FFAC8F99C}"/>
              </a:ext>
            </a:extLst>
          </p:cNvPr>
          <p:cNvSpPr/>
          <p:nvPr/>
        </p:nvSpPr>
        <p:spPr>
          <a:xfrm rot="5400000">
            <a:off x="5632423" y="2973842"/>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65" name="TextBox 64">
            <a:extLst>
              <a:ext uri="{FF2B5EF4-FFF2-40B4-BE49-F238E27FC236}">
                <a16:creationId xmlns="" xmlns:a16="http://schemas.microsoft.com/office/drawing/2014/main" id="{EFC9EAFB-FD03-44E3-9DD2-425168056FC1}"/>
              </a:ext>
            </a:extLst>
          </p:cNvPr>
          <p:cNvSpPr txBox="1"/>
          <p:nvPr/>
        </p:nvSpPr>
        <p:spPr>
          <a:xfrm>
            <a:off x="5924234" y="2860380"/>
            <a:ext cx="2618978"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Payload for atmosphere chemistry monitoring</a:t>
            </a:r>
            <a:r>
              <a:rPr lang="en-US" sz="1400" kern="1200">
                <a:solidFill>
                  <a:srgbClr val="FFFFFF"/>
                </a:solidFill>
                <a:latin typeface="Calibri"/>
                <a:ea typeface="+mn-ea"/>
                <a:cs typeface="+mn-cs"/>
              </a:rPr>
              <a:t> on </a:t>
            </a:r>
            <a:r>
              <a:rPr lang="en-US" sz="1400" kern="1200" dirty="0">
                <a:solidFill>
                  <a:srgbClr val="FFFFFF"/>
                </a:solidFill>
                <a:latin typeface="Calibri"/>
                <a:ea typeface="+mn-ea"/>
                <a:cs typeface="+mn-cs"/>
              </a:rPr>
              <a:t>MTG-S</a:t>
            </a:r>
          </a:p>
        </p:txBody>
      </p:sp>
      <p:pic>
        <p:nvPicPr>
          <p:cNvPr id="66" name="Picture 2" descr="Image result for mtg-s eumetsat">
            <a:extLst>
              <a:ext uri="{FF2B5EF4-FFF2-40B4-BE49-F238E27FC236}">
                <a16:creationId xmlns="" xmlns:a16="http://schemas.microsoft.com/office/drawing/2014/main" id="{5A59088B-E4A1-41DB-9E70-FD0748D39803}"/>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50531" y="2839111"/>
            <a:ext cx="568814" cy="394271"/>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 xmlns:a16="http://schemas.microsoft.com/office/drawing/2014/main" id="{BA316ED6-82D6-4C48-B126-52133BB75A2C}"/>
              </a:ext>
            </a:extLst>
          </p:cNvPr>
          <p:cNvSpPr/>
          <p:nvPr/>
        </p:nvSpPr>
        <p:spPr>
          <a:xfrm>
            <a:off x="996049" y="3294057"/>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SENTINEL-5p: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7-68km resolution, 1 day revisit </a:t>
            </a:r>
          </a:p>
        </p:txBody>
      </p:sp>
      <p:sp>
        <p:nvSpPr>
          <p:cNvPr id="68" name="Rectangle 67">
            <a:extLst>
              <a:ext uri="{FF2B5EF4-FFF2-40B4-BE49-F238E27FC236}">
                <a16:creationId xmlns="" xmlns:a16="http://schemas.microsoft.com/office/drawing/2014/main" id="{5B1D582A-D232-47D0-8817-74FF43CC4F16}"/>
              </a:ext>
            </a:extLst>
          </p:cNvPr>
          <p:cNvSpPr/>
          <p:nvPr/>
        </p:nvSpPr>
        <p:spPr>
          <a:xfrm>
            <a:off x="4714248" y="3294057"/>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62626"/>
                </a:solidFill>
                <a:effectLst/>
                <a:uLnTx/>
                <a:uFillTx/>
                <a:latin typeface="Calibri"/>
                <a:ea typeface="+mn-ea"/>
                <a:cs typeface="+mn-cs"/>
              </a:rPr>
              <a:t>1 Sat in Orbit</a:t>
            </a:r>
          </a:p>
        </p:txBody>
      </p:sp>
      <p:sp>
        <p:nvSpPr>
          <p:cNvPr id="69" name="Triangle 41">
            <a:extLst>
              <a:ext uri="{FF2B5EF4-FFF2-40B4-BE49-F238E27FC236}">
                <a16:creationId xmlns="" xmlns:a16="http://schemas.microsoft.com/office/drawing/2014/main" id="{5868BDF7-8947-4900-AB3D-9F7AC27D1F17}"/>
              </a:ext>
            </a:extLst>
          </p:cNvPr>
          <p:cNvSpPr/>
          <p:nvPr/>
        </p:nvSpPr>
        <p:spPr>
          <a:xfrm rot="5400000">
            <a:off x="5621452" y="3415206"/>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70" name="TextBox 69">
            <a:extLst>
              <a:ext uri="{FF2B5EF4-FFF2-40B4-BE49-F238E27FC236}">
                <a16:creationId xmlns="" xmlns:a16="http://schemas.microsoft.com/office/drawing/2014/main" id="{939D903F-8231-4483-95BD-1DC4818CBCD1}"/>
              </a:ext>
            </a:extLst>
          </p:cNvPr>
          <p:cNvSpPr txBox="1"/>
          <p:nvPr/>
        </p:nvSpPr>
        <p:spPr>
          <a:xfrm>
            <a:off x="5951373" y="3291341"/>
            <a:ext cx="2292034"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Mission to reduce data gaps between </a:t>
            </a:r>
            <a:r>
              <a:rPr lang="en-US" sz="1400" kern="1200" dirty="0" err="1">
                <a:solidFill>
                  <a:srgbClr val="FFFFFF"/>
                </a:solidFill>
                <a:latin typeface="Calibri"/>
                <a:ea typeface="+mn-ea"/>
                <a:cs typeface="+mn-cs"/>
              </a:rPr>
              <a:t>Envisat</a:t>
            </a:r>
            <a:r>
              <a:rPr lang="en-US" sz="1400" kern="1200" dirty="0">
                <a:solidFill>
                  <a:srgbClr val="FFFFFF"/>
                </a:solidFill>
                <a:latin typeface="Calibri"/>
                <a:ea typeface="+mn-ea"/>
                <a:cs typeface="+mn-cs"/>
              </a:rPr>
              <a:t>, and S-5</a:t>
            </a:r>
            <a:endParaRPr lang="en-US" sz="1400" i="1" kern="1200" dirty="0">
              <a:solidFill>
                <a:srgbClr val="FFFFFF"/>
              </a:solidFill>
              <a:latin typeface="Calibri"/>
              <a:ea typeface="+mn-ea"/>
              <a:cs typeface="+mn-cs"/>
            </a:endParaRPr>
          </a:p>
        </p:txBody>
      </p:sp>
      <p:pic>
        <p:nvPicPr>
          <p:cNvPr id="71" name="Picture 2" descr="Image result for sentinel-5">
            <a:extLst>
              <a:ext uri="{FF2B5EF4-FFF2-40B4-BE49-F238E27FC236}">
                <a16:creationId xmlns="" xmlns:a16="http://schemas.microsoft.com/office/drawing/2014/main" id="{D7DD280A-A2DF-4BBF-A7D4-64355A896CC4}"/>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691745" y="3285890"/>
            <a:ext cx="547221" cy="386255"/>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 xmlns:a16="http://schemas.microsoft.com/office/drawing/2014/main" id="{9BE162E8-52D1-4340-9A13-98E482C1FC53}"/>
              </a:ext>
            </a:extLst>
          </p:cNvPr>
          <p:cNvSpPr/>
          <p:nvPr/>
        </p:nvSpPr>
        <p:spPr>
          <a:xfrm>
            <a:off x="989634" y="3727438"/>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7.5-50km resolution, 1 day revisit </a:t>
            </a:r>
          </a:p>
        </p:txBody>
      </p:sp>
      <p:sp>
        <p:nvSpPr>
          <p:cNvPr id="73" name="Rectangle 72">
            <a:extLst>
              <a:ext uri="{FF2B5EF4-FFF2-40B4-BE49-F238E27FC236}">
                <a16:creationId xmlns="" xmlns:a16="http://schemas.microsoft.com/office/drawing/2014/main" id="{AB97C4DE-419D-46E9-875B-DFB20BA2F2E0}"/>
              </a:ext>
            </a:extLst>
          </p:cNvPr>
          <p:cNvSpPr/>
          <p:nvPr/>
        </p:nvSpPr>
        <p:spPr>
          <a:xfrm>
            <a:off x="4707846" y="3727438"/>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1st Launch in 2021</a:t>
            </a:r>
          </a:p>
        </p:txBody>
      </p:sp>
      <p:sp>
        <p:nvSpPr>
          <p:cNvPr id="74" name="Triangle 48">
            <a:extLst>
              <a:ext uri="{FF2B5EF4-FFF2-40B4-BE49-F238E27FC236}">
                <a16:creationId xmlns="" xmlns:a16="http://schemas.microsoft.com/office/drawing/2014/main" id="{51AA382E-A1C0-4F1A-8F52-21A33BE5E495}"/>
              </a:ext>
            </a:extLst>
          </p:cNvPr>
          <p:cNvSpPr/>
          <p:nvPr/>
        </p:nvSpPr>
        <p:spPr>
          <a:xfrm rot="5400000">
            <a:off x="5615027" y="3848587"/>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75" name="TextBox 74">
            <a:extLst>
              <a:ext uri="{FF2B5EF4-FFF2-40B4-BE49-F238E27FC236}">
                <a16:creationId xmlns="" xmlns:a16="http://schemas.microsoft.com/office/drawing/2014/main" id="{3F1A76F2-CE95-4DE1-8BC1-A278CBC22793}"/>
              </a:ext>
            </a:extLst>
          </p:cNvPr>
          <p:cNvSpPr txBox="1"/>
          <p:nvPr/>
        </p:nvSpPr>
        <p:spPr>
          <a:xfrm>
            <a:off x="5944958" y="3724722"/>
            <a:ext cx="2886286"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Payload for atmosphere chemistry monitoring on </a:t>
            </a:r>
            <a:r>
              <a:rPr lang="en-US" sz="1400" kern="1200" dirty="0" err="1">
                <a:solidFill>
                  <a:srgbClr val="FFFFFF"/>
                </a:solidFill>
                <a:latin typeface="Calibri"/>
                <a:ea typeface="+mn-ea"/>
                <a:cs typeface="+mn-cs"/>
              </a:rPr>
              <a:t>MetOp</a:t>
            </a:r>
            <a:r>
              <a:rPr lang="en-US" sz="1400" kern="1200" dirty="0">
                <a:solidFill>
                  <a:srgbClr val="FFFFFF"/>
                </a:solidFill>
                <a:latin typeface="Calibri"/>
                <a:ea typeface="+mn-ea"/>
                <a:cs typeface="+mn-cs"/>
              </a:rPr>
              <a:t> 2</a:t>
            </a:r>
            <a:r>
              <a:rPr lang="en-US" sz="1400" kern="1200" baseline="30000" dirty="0">
                <a:solidFill>
                  <a:srgbClr val="FFFFFF"/>
                </a:solidFill>
                <a:latin typeface="Calibri"/>
                <a:ea typeface="+mn-ea"/>
                <a:cs typeface="+mn-cs"/>
              </a:rPr>
              <a:t>nd</a:t>
            </a:r>
            <a:r>
              <a:rPr lang="en-US" sz="1400" kern="1200" dirty="0">
                <a:solidFill>
                  <a:srgbClr val="FFFFFF"/>
                </a:solidFill>
                <a:latin typeface="Calibri"/>
                <a:ea typeface="+mn-ea"/>
                <a:cs typeface="+mn-cs"/>
              </a:rPr>
              <a:t>Gen</a:t>
            </a:r>
            <a:endParaRPr lang="en-US" sz="1400" i="1" kern="1200" dirty="0">
              <a:solidFill>
                <a:srgbClr val="FFFFFF"/>
              </a:solidFill>
              <a:latin typeface="Calibri"/>
              <a:ea typeface="+mn-ea"/>
              <a:cs typeface="+mn-cs"/>
            </a:endParaRPr>
          </a:p>
        </p:txBody>
      </p:sp>
      <p:pic>
        <p:nvPicPr>
          <p:cNvPr id="76" name="Picture 2" descr="Image result for sentinel-5">
            <a:extLst>
              <a:ext uri="{FF2B5EF4-FFF2-40B4-BE49-F238E27FC236}">
                <a16:creationId xmlns="" xmlns:a16="http://schemas.microsoft.com/office/drawing/2014/main" id="{849228BC-D703-4FF4-9AD6-8F527AF8FD5C}"/>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678185" y="3716862"/>
            <a:ext cx="571870" cy="403654"/>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 xmlns:a16="http://schemas.microsoft.com/office/drawing/2014/main" id="{846A1C97-4348-471D-B464-9698F5A6B95F}"/>
              </a:ext>
            </a:extLst>
          </p:cNvPr>
          <p:cNvSpPr/>
          <p:nvPr/>
        </p:nvSpPr>
        <p:spPr>
          <a:xfrm>
            <a:off x="969083" y="4164431"/>
            <a:ext cx="3710873"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SENTINEL-6: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10 day revisit time</a:t>
            </a:r>
          </a:p>
        </p:txBody>
      </p:sp>
      <p:sp>
        <p:nvSpPr>
          <p:cNvPr id="78" name="Rectangle 77">
            <a:extLst>
              <a:ext uri="{FF2B5EF4-FFF2-40B4-BE49-F238E27FC236}">
                <a16:creationId xmlns="" xmlns:a16="http://schemas.microsoft.com/office/drawing/2014/main" id="{38F9322E-2E33-410D-937D-98E8C43A8EAE}"/>
              </a:ext>
            </a:extLst>
          </p:cNvPr>
          <p:cNvSpPr/>
          <p:nvPr/>
        </p:nvSpPr>
        <p:spPr>
          <a:xfrm>
            <a:off x="4687288" y="4164431"/>
            <a:ext cx="969647" cy="367108"/>
          </a:xfrm>
          <a:prstGeom prst="rect">
            <a:avLst/>
          </a:prstGeom>
          <a:solidFill>
            <a:srgbClr val="0B6192">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1st Launch in 2020</a:t>
            </a:r>
          </a:p>
        </p:txBody>
      </p:sp>
      <p:sp>
        <p:nvSpPr>
          <p:cNvPr id="79" name="Triangle 55">
            <a:extLst>
              <a:ext uri="{FF2B5EF4-FFF2-40B4-BE49-F238E27FC236}">
                <a16:creationId xmlns="" xmlns:a16="http://schemas.microsoft.com/office/drawing/2014/main" id="{90DB0381-151B-496C-A9B0-0592EAE2D34F}"/>
              </a:ext>
            </a:extLst>
          </p:cNvPr>
          <p:cNvSpPr/>
          <p:nvPr/>
        </p:nvSpPr>
        <p:spPr>
          <a:xfrm rot="5400000">
            <a:off x="5594469" y="4285580"/>
            <a:ext cx="367108" cy="140184"/>
          </a:xfrm>
          <a:prstGeom prst="triangle">
            <a:avLst/>
          </a:prstGeom>
          <a:solidFill>
            <a:srgbClr val="0B6192"/>
          </a:solidFill>
          <a:ln w="12700" cap="flat" cmpd="sng" algn="ctr">
            <a:solidFill>
              <a:srgbClr val="5AC4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80" name="TextBox 79">
            <a:extLst>
              <a:ext uri="{FF2B5EF4-FFF2-40B4-BE49-F238E27FC236}">
                <a16:creationId xmlns="" xmlns:a16="http://schemas.microsoft.com/office/drawing/2014/main" id="{42CE9E4B-3D48-4CB2-B024-C5A31E20CFAC}"/>
              </a:ext>
            </a:extLst>
          </p:cNvPr>
          <p:cNvSpPr txBox="1"/>
          <p:nvPr/>
        </p:nvSpPr>
        <p:spPr>
          <a:xfrm>
            <a:off x="5899128" y="4127469"/>
            <a:ext cx="2886286" cy="523220"/>
          </a:xfrm>
          <a:prstGeom prst="rect">
            <a:avLst/>
          </a:prstGeom>
          <a:noFill/>
        </p:spPr>
        <p:txBody>
          <a:bodyPr wrap="square" rtlCol="0">
            <a:spAutoFit/>
          </a:bodyPr>
          <a:lstStyle/>
          <a:p>
            <a:pPr algn="l" defTabSz="914400" rtl="0"/>
            <a:r>
              <a:rPr lang="en-US" sz="1400" kern="1200" dirty="0">
                <a:solidFill>
                  <a:srgbClr val="FFFFFF"/>
                </a:solidFill>
                <a:latin typeface="Calibri"/>
                <a:ea typeface="+mn-ea"/>
                <a:cs typeface="+mn-cs"/>
              </a:rPr>
              <a:t>Radar altimeter to measure sea-surface height globally</a:t>
            </a:r>
            <a:endParaRPr lang="en-US" sz="1400" i="1" kern="1200" dirty="0">
              <a:solidFill>
                <a:srgbClr val="FFFFFF"/>
              </a:solidFill>
              <a:latin typeface="Calibri"/>
              <a:ea typeface="+mn-ea"/>
              <a:cs typeface="+mn-cs"/>
            </a:endParaRPr>
          </a:p>
        </p:txBody>
      </p:sp>
      <p:pic>
        <p:nvPicPr>
          <p:cNvPr id="81" name="Picture 2" descr="Image result for sentinel-6">
            <a:extLst>
              <a:ext uri="{FF2B5EF4-FFF2-40B4-BE49-F238E27FC236}">
                <a16:creationId xmlns="" xmlns:a16="http://schemas.microsoft.com/office/drawing/2014/main" id="{CF761E29-2147-4F27-8315-AF603B2B8FCB}"/>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85030" y="4153602"/>
            <a:ext cx="558180" cy="400478"/>
          </a:xfrm>
          <a:prstGeom prst="ellipse">
            <a:avLst/>
          </a:prstGeom>
          <a:noFill/>
          <a:ln>
            <a:solidFill>
              <a:sysClr val="window" lastClr="FFFFFF"/>
            </a:solidFill>
          </a:ln>
          <a:extLst>
            <a:ext uri="{909E8E84-426E-40dd-AFC4-6F175D3DCCD1}">
              <a14:hiddenFill xmlns:a14="http://schemas.microsoft.com/office/drawing/2010/main">
                <a:solidFill>
                  <a:srgbClr val="FFFFFF"/>
                </a:solidFill>
              </a14:hiddenFill>
            </a:ext>
          </a:extLst>
        </p:spPr>
      </p:pic>
      <p:pic>
        <p:nvPicPr>
          <p:cNvPr id="83" name="Picture 69" descr="sentinel1spacecraf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74" y="677804"/>
            <a:ext cx="1235075" cy="51704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86749" y="678177"/>
            <a:ext cx="1236663" cy="5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23412" y="678549"/>
            <a:ext cx="1323975" cy="5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07861" y="686884"/>
            <a:ext cx="1325562" cy="5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33424" y="688074"/>
            <a:ext cx="1382713" cy="51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 name="Picture 11" descr="SENTINEL4-0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47387" y="675197"/>
            <a:ext cx="1260475" cy="51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a:extLst>
              <a:ext uri="{FF2B5EF4-FFF2-40B4-BE49-F238E27FC236}">
                <a16:creationId xmlns="" xmlns:a16="http://schemas.microsoft.com/office/drawing/2014/main" id="{5099B462-A0B2-4BFC-8D39-F1A961DA1809}"/>
              </a:ext>
            </a:extLst>
          </p:cNvPr>
          <p:cNvSpPr txBox="1"/>
          <p:nvPr/>
        </p:nvSpPr>
        <p:spPr>
          <a:xfrm rot="1534533">
            <a:off x="7732792" y="974230"/>
            <a:ext cx="1280026" cy="646331"/>
          </a:xfrm>
          <a:prstGeom prst="rect">
            <a:avLst/>
          </a:prstGeom>
          <a:solidFill>
            <a:sysClr val="window" lastClr="FFFFFF"/>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FULL, FREE AND OPEN</a:t>
            </a:r>
          </a:p>
        </p:txBody>
      </p:sp>
    </p:spTree>
    <p:extLst>
      <p:ext uri="{BB962C8B-B14F-4D97-AF65-F5344CB8AC3E}">
        <p14:creationId xmlns:p14="http://schemas.microsoft.com/office/powerpoint/2010/main" val="3567364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ESA Presentation</Template>
  <TotalTime>3871</TotalTime>
  <Words>1780</Words>
  <Application>Microsoft Macintosh PowerPoint</Application>
  <PresentationFormat>On-screen Show (16:9)</PresentationFormat>
  <Paragraphs>336</Paragraphs>
  <Slides>20</Slides>
  <Notes>15</Notes>
  <HiddenSlides>2</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3" baseType="lpstr">
      <vt:lpstr>ESA Presentation</vt:lpstr>
      <vt:lpstr>Office Theme</vt:lpstr>
      <vt:lpstr>Document</vt:lpstr>
      <vt:lpstr>ESA Agency Report Mirko Albani, ESA</vt:lpstr>
      <vt:lpstr>PowerPoint Presentation</vt:lpstr>
      <vt:lpstr>PowerPoint Presentation</vt:lpstr>
      <vt:lpstr>Science: Earth Explorers</vt:lpstr>
      <vt:lpstr>PowerPoint Presentation</vt:lpstr>
      <vt:lpstr>PowerPoint Presentation</vt:lpstr>
      <vt:lpstr>Environmental Monitoring: Copernicus Sentinels</vt:lpstr>
      <vt:lpstr>Copernicus Sentinel Status</vt:lpstr>
      <vt:lpstr>PowerPoint Presentation</vt:lpstr>
      <vt:lpstr>CSC: Sentinel Satellites</vt:lpstr>
      <vt:lpstr>Sentinel-1 mission status</vt:lpstr>
      <vt:lpstr>Sentinel-2 mission status</vt:lpstr>
      <vt:lpstr>Sentinel-3 mission status</vt:lpstr>
      <vt:lpstr>Sentinel-5P mission status</vt:lpstr>
      <vt:lpstr>PowerPoint Presentation</vt:lpstr>
      <vt:lpstr>Sentinels Data Access</vt:lpstr>
      <vt:lpstr>ESA Principal Investigators (PI) projects - Statistics</vt:lpstr>
      <vt:lpstr>ESA Principal Investigators (PI) projects - Statistics</vt:lpstr>
      <vt:lpstr>Scientific Impact</vt:lpstr>
      <vt:lpstr>Thank you for your attention!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ESA/PB-EO/168/RoomDoc(2016)xx</dc:title>
  <dc:creator>Veronique Eliet</dc:creator>
  <cp:lastModifiedBy>Mirko Albani</cp:lastModifiedBy>
  <cp:revision>442</cp:revision>
  <cp:lastPrinted>2015-11-19T14:55:01Z</cp:lastPrinted>
  <dcterms:created xsi:type="dcterms:W3CDTF">2015-07-01T15:01:13Z</dcterms:created>
  <dcterms:modified xsi:type="dcterms:W3CDTF">2019-10-04T12:48:19Z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