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3"/>
  </p:notesMasterIdLst>
  <p:handoutMasterIdLst>
    <p:handoutMasterId r:id="rId14"/>
  </p:handoutMasterIdLst>
  <p:sldIdLst>
    <p:sldId id="333" r:id="rId5"/>
    <p:sldId id="343" r:id="rId6"/>
    <p:sldId id="355" r:id="rId7"/>
    <p:sldId id="335" r:id="rId8"/>
    <p:sldId id="358" r:id="rId9"/>
    <p:sldId id="338" r:id="rId10"/>
    <p:sldId id="359" r:id="rId11"/>
    <p:sldId id="354" r:id="rId12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s Coene" initials="YC" lastIdx="6" clrIdx="0">
    <p:extLst>
      <p:ext uri="{19B8F6BF-5375-455C-9EA6-DF929625EA0E}">
        <p15:presenceInfo xmlns:p15="http://schemas.microsoft.com/office/powerpoint/2012/main" userId="S-1-5-21-95821832-879232042-305008010-1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16" autoAdjust="0"/>
    <p:restoredTop sz="96552" autoAdjust="0"/>
  </p:normalViewPr>
  <p:slideViewPr>
    <p:cSldViewPr snapToGrid="0">
      <p:cViewPr varScale="1">
        <p:scale>
          <a:sx n="214" d="100"/>
          <a:sy n="214" d="100"/>
        </p:scale>
        <p:origin x="3296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10/7/2019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9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6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kern="1200" baseline="0" noProof="1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CEOS WGISS#48 –</a:t>
            </a:r>
            <a:r>
              <a:rPr lang="en-GB" sz="800" kern="1200" baseline="0" dirty="0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Vietnam National Space </a:t>
            </a:r>
            <a:r>
              <a:rPr lang="en-GB" sz="800" kern="1200" baseline="0" dirty="0" err="1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Center</a:t>
            </a:r>
            <a:r>
              <a:rPr lang="en-GB" sz="800" kern="1200" baseline="0" dirty="0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 (VNSC) – Vietnam Academy of Science and Technology (VAST) </a:t>
            </a:r>
            <a:r>
              <a:rPr lang="en-GB" sz="800" noProof="1" smtClean="0">
                <a:solidFill>
                  <a:schemeClr val="bg2"/>
                </a:solidFill>
              </a:rPr>
              <a:t>| 8</a:t>
            </a:r>
            <a:r>
              <a:rPr lang="en-GB" sz="800" baseline="30000" noProof="1" smtClean="0">
                <a:solidFill>
                  <a:schemeClr val="bg2"/>
                </a:solidFill>
              </a:rPr>
              <a:t>th</a:t>
            </a:r>
            <a:r>
              <a:rPr lang="en-GB" sz="800" baseline="0" noProof="1" smtClean="0">
                <a:solidFill>
                  <a:schemeClr val="bg2"/>
                </a:solidFill>
              </a:rPr>
              <a:t> – 11</a:t>
            </a:r>
            <a:r>
              <a:rPr lang="en-GB" sz="800" baseline="30000" noProof="1" smtClean="0">
                <a:solidFill>
                  <a:schemeClr val="bg2"/>
                </a:solidFill>
              </a:rPr>
              <a:t>th</a:t>
            </a:r>
            <a:r>
              <a:rPr lang="en-GB" sz="800" baseline="0" noProof="1" smtClean="0">
                <a:solidFill>
                  <a:schemeClr val="bg2"/>
                </a:solidFill>
              </a:rPr>
              <a:t> October </a:t>
            </a:r>
            <a:r>
              <a:rPr lang="en-GB" sz="800" noProof="1" smtClean="0">
                <a:solidFill>
                  <a:schemeClr val="bg2"/>
                </a:solidFill>
              </a:rPr>
              <a:t>2019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wp-content/uploads/2016/02/IDN_Collection_Metadata_Cardinality_20190228.xlsx" TargetMode="External"/><Relationship Id="rId2" Type="http://schemas.openxmlformats.org/officeDocument/2006/relationships/hyperlink" Target="https://cmr.earthdata.nasa.gov/ingest/site/docs/ingest/api.html#validate-collec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sar-ds.eo.esa.int/oads/meta/ASA_IMP_1P/index/" TargetMode="External"/><Relationship Id="rId13" Type="http://schemas.openxmlformats.org/officeDocument/2006/relationships/hyperlink" Target="https://earth.esa.int/eogateway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s://eocat.esa.int/opensearch/description.xml" TargetMode="External"/><Relationship Id="rId12" Type="http://schemas.openxmlformats.org/officeDocument/2006/relationships/hyperlink" Target="https://datacube.pdgs.eo.esa.int/wcs?service=WCS&amp;request=GetCapabiliti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sauri.eo.esa.int/thesaurus/en/" TargetMode="External"/><Relationship Id="rId11" Type="http://schemas.openxmlformats.org/officeDocument/2006/relationships/hyperlink" Target="https://datacube.pdgs.eo.esa.int/" TargetMode="External"/><Relationship Id="rId5" Type="http://schemas.openxmlformats.org/officeDocument/2006/relationships/hyperlink" Target="https://eocat.esa.int/sec/#data-services-area" TargetMode="External"/><Relationship Id="rId10" Type="http://schemas.openxmlformats.org/officeDocument/2006/relationships/hyperlink" Target="https://scihub.esa.int/dhus/" TargetMode="External"/><Relationship Id="rId4" Type="http://schemas.openxmlformats.org/officeDocument/2006/relationships/image" Target="../media/image31.jpeg"/><Relationship Id="rId9" Type="http://schemas.openxmlformats.org/officeDocument/2006/relationships/hyperlink" Target="https://smos-diss.eo.esa.int/oads/meta/SMOS_Open/index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fedeo.spacebel.be/rest/v1/thesaurus/data?uri=https://earth.esa.int/concept/meris&amp;format=application/json" TargetMode="External"/><Relationship Id="rId3" Type="http://schemas.openxmlformats.org/officeDocument/2006/relationships/hyperlink" Target="http://fedeo.spacebel.be/thesaurus/en/?clang=en" TargetMode="External"/><Relationship Id="rId7" Type="http://schemas.openxmlformats.org/officeDocument/2006/relationships/hyperlink" Target="http://fedeo.spacebel.be/rest/v1/thesaurus/data?uri=https://earth.esa.int/concept/envisat&amp;format=application/json" TargetMode="External"/><Relationship Id="rId2" Type="http://schemas.openxmlformats.org/officeDocument/2006/relationships/hyperlink" Target="http://thesauri.eo.esa.int/thesaurus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deo.spacebel.be/rest/v1/thesaurus/data?uri=https://earth.esa.int/concept/envisat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://skosmo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kosmos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7"/>
            <a:ext cx="797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ESA EO Thesauri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017377" y="2793600"/>
            <a:ext cx="7003584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Andrea Della Vecchia (Randstad), </a:t>
            </a:r>
            <a:r>
              <a:rPr lang="en-GB" dirty="0">
                <a:solidFill>
                  <a:schemeClr val="bg1"/>
                </a:solidFill>
              </a:rPr>
              <a:t>Yves </a:t>
            </a:r>
            <a:r>
              <a:rPr lang="en-GB" dirty="0" err="1">
                <a:solidFill>
                  <a:schemeClr val="bg1"/>
                </a:solidFill>
              </a:rPr>
              <a:t>Coene</a:t>
            </a:r>
            <a:r>
              <a:rPr lang="en-GB" dirty="0">
                <a:solidFill>
                  <a:schemeClr val="bg1"/>
                </a:solidFill>
              </a:rPr>
              <a:t> (</a:t>
            </a:r>
            <a:r>
              <a:rPr lang="en-GB" dirty="0" err="1">
                <a:solidFill>
                  <a:schemeClr val="bg1"/>
                </a:solidFill>
              </a:rPr>
              <a:t>Spacebel</a:t>
            </a:r>
            <a:r>
              <a:rPr lang="en-GB" dirty="0">
                <a:solidFill>
                  <a:schemeClr val="bg1"/>
                </a:solidFill>
              </a:rPr>
              <a:t>) </a:t>
            </a:r>
            <a:endParaRPr lang="en-GB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dirty="0" err="1" smtClean="0">
                <a:solidFill>
                  <a:schemeClr val="bg1"/>
                </a:solidFill>
              </a:rPr>
              <a:t>Damiano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Guerrucci</a:t>
            </a:r>
            <a:r>
              <a:rPr lang="en-GB" dirty="0" smtClean="0">
                <a:solidFill>
                  <a:schemeClr val="bg1"/>
                </a:solidFill>
              </a:rPr>
              <a:t> (ESA)</a:t>
            </a:r>
          </a:p>
          <a:p>
            <a:pPr algn="ctr">
              <a:spcBef>
                <a:spcPts val="0"/>
              </a:spcBef>
            </a:pPr>
            <a:endParaRPr lang="en-GB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noProof="1">
                <a:solidFill>
                  <a:schemeClr val="bg1"/>
                </a:solidFill>
              </a:rPr>
              <a:t>CEOS </a:t>
            </a:r>
            <a:r>
              <a:rPr lang="en-GB" noProof="1" smtClean="0">
                <a:solidFill>
                  <a:schemeClr val="bg1"/>
                </a:solidFill>
              </a:rPr>
              <a:t>WGISS#48 </a:t>
            </a:r>
            <a:endParaRPr lang="en-GB" noProof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noProof="1" smtClean="0">
                <a:solidFill>
                  <a:schemeClr val="bg1"/>
                </a:solidFill>
              </a:rPr>
              <a:t>10</a:t>
            </a:r>
            <a:r>
              <a:rPr lang="en-GB" baseline="30000" noProof="1" smtClean="0">
                <a:solidFill>
                  <a:schemeClr val="bg1"/>
                </a:solidFill>
              </a:rPr>
              <a:t>th</a:t>
            </a:r>
            <a:r>
              <a:rPr lang="en-GB" noProof="1" smtClean="0">
                <a:solidFill>
                  <a:schemeClr val="bg1"/>
                </a:solidFill>
              </a:rPr>
              <a:t> October 2019</a:t>
            </a:r>
            <a:endParaRPr lang="en-GB" noProof="1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4323000" cy="3823200"/>
          </a:xfrm>
        </p:spPr>
        <p:txBody>
          <a:bodyPr/>
          <a:lstStyle/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Common Terminology to avoid naming inconsistencies about platform, instrument, instrument type and Scientific keyword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err="1" smtClean="0"/>
              <a:t>FedEO</a:t>
            </a:r>
            <a:r>
              <a:rPr lang="en-GB" dirty="0"/>
              <a:t> </a:t>
            </a:r>
            <a:r>
              <a:rPr lang="en-GB" dirty="0" smtClean="0"/>
              <a:t>metadata entries natively ready for being exported into DIF10, according to both IDN metadata guideline and encoding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Permit metadata discovery and browse, via semantic search</a:t>
            </a:r>
          </a:p>
          <a:p>
            <a:pPr indent="0"/>
            <a:endParaRPr lang="en-GB" dirty="0" smtClean="0"/>
          </a:p>
          <a:p>
            <a:pPr indent="0"/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247" y="727200"/>
            <a:ext cx="4271962" cy="325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ESA / NASA Thesauri Alignment for IDN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35141"/>
            <a:ext cx="8748000" cy="46243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1050" b="1" dirty="0" smtClean="0"/>
              <a:t>Automatic Procedure </a:t>
            </a:r>
            <a:r>
              <a:rPr lang="en-GB" sz="1050" dirty="0" smtClean="0"/>
              <a:t>– Available on </a:t>
            </a:r>
            <a:r>
              <a:rPr lang="en-GB" sz="1050" dirty="0" err="1" smtClean="0"/>
              <a:t>FedEO</a:t>
            </a:r>
            <a:r>
              <a:rPr lang="en-GB" sz="1050" dirty="0" smtClean="0"/>
              <a:t> reference environment, on Operational environment at ESA by October 2019</a:t>
            </a:r>
          </a:p>
          <a:p>
            <a:pPr algn="ctr">
              <a:lnSpc>
                <a:spcPct val="150000"/>
              </a:lnSpc>
            </a:pPr>
            <a:endParaRPr lang="en-GB" sz="1050" dirty="0"/>
          </a:p>
        </p:txBody>
      </p:sp>
      <p:sp>
        <p:nvSpPr>
          <p:cNvPr id="7" name="Can 6"/>
          <p:cNvSpPr/>
          <p:nvPr/>
        </p:nvSpPr>
        <p:spPr>
          <a:xfrm>
            <a:off x="212169" y="1234178"/>
            <a:ext cx="907312" cy="777539"/>
          </a:xfrm>
          <a:prstGeom prst="ca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bg2"/>
                </a:solidFill>
              </a:rPr>
              <a:t>Partner Metadata repository</a:t>
            </a:r>
            <a:endParaRPr lang="en-GB" sz="1000" dirty="0">
              <a:solidFill>
                <a:schemeClr val="bg2"/>
              </a:solidFill>
            </a:endParaRPr>
          </a:p>
        </p:txBody>
      </p:sp>
      <p:cxnSp>
        <p:nvCxnSpPr>
          <p:cNvPr id="10" name="Straight Arrow Connector 9"/>
          <p:cNvCxnSpPr>
            <a:stCxn id="7" idx="4"/>
            <a:endCxn id="8" idx="1"/>
          </p:cNvCxnSpPr>
          <p:nvPr/>
        </p:nvCxnSpPr>
        <p:spPr>
          <a:xfrm>
            <a:off x="1119481" y="1622948"/>
            <a:ext cx="2782404" cy="1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43269" y="1347143"/>
            <a:ext cx="1809736" cy="2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 smtClean="0"/>
              <a:t>Metadata Import</a:t>
            </a:r>
            <a:endParaRPr lang="en-GB" sz="900" kern="0" dirty="0"/>
          </a:p>
        </p:txBody>
      </p:sp>
      <p:sp>
        <p:nvSpPr>
          <p:cNvPr id="17" name="Can 16"/>
          <p:cNvSpPr/>
          <p:nvPr/>
        </p:nvSpPr>
        <p:spPr>
          <a:xfrm>
            <a:off x="4422828" y="4010630"/>
            <a:ext cx="907312" cy="680484"/>
          </a:xfrm>
          <a:prstGeom prst="ca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chemeClr val="bg2"/>
                </a:solidFill>
              </a:rPr>
              <a:t>IDN</a:t>
            </a:r>
          </a:p>
          <a:p>
            <a:pPr algn="ctr"/>
            <a:r>
              <a:rPr lang="en-GB" sz="1050" dirty="0" smtClean="0">
                <a:solidFill>
                  <a:schemeClr val="bg2"/>
                </a:solidFill>
              </a:rPr>
              <a:t>repository</a:t>
            </a:r>
            <a:endParaRPr lang="en-GB" sz="1050" dirty="0">
              <a:solidFill>
                <a:schemeClr val="bg2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369050" y="3658897"/>
            <a:ext cx="2551750" cy="5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050" b="1" kern="0" dirty="0"/>
              <a:t>Metadata Export</a:t>
            </a:r>
          </a:p>
          <a:p>
            <a:pPr marL="177800" indent="-177800"/>
            <a:r>
              <a:rPr lang="en-GB" sz="1050" kern="0" dirty="0" smtClean="0"/>
              <a:t>   DIF-10 Encoding </a:t>
            </a:r>
          </a:p>
        </p:txBody>
      </p:sp>
      <p:cxnSp>
        <p:nvCxnSpPr>
          <p:cNvPr id="20" name="Straight Arrow Connector 19"/>
          <p:cNvCxnSpPr>
            <a:stCxn id="16" idx="2"/>
            <a:endCxn id="17" idx="1"/>
          </p:cNvCxnSpPr>
          <p:nvPr/>
        </p:nvCxnSpPr>
        <p:spPr>
          <a:xfrm>
            <a:off x="4875294" y="3602251"/>
            <a:ext cx="1190" cy="4083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n 24"/>
          <p:cNvSpPr/>
          <p:nvPr/>
        </p:nvSpPr>
        <p:spPr>
          <a:xfrm>
            <a:off x="1884363" y="2213197"/>
            <a:ext cx="907312" cy="941121"/>
          </a:xfrm>
          <a:prstGeom prst="can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IDN</a:t>
            </a:r>
          </a:p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Complementary </a:t>
            </a:r>
          </a:p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Information</a:t>
            </a:r>
            <a:br>
              <a:rPr lang="en-GB" sz="700" dirty="0" smtClean="0">
                <a:solidFill>
                  <a:schemeClr val="bg2"/>
                </a:solidFill>
              </a:rPr>
            </a:br>
            <a:r>
              <a:rPr lang="en-GB" sz="700" dirty="0" err="1" smtClean="0">
                <a:solidFill>
                  <a:schemeClr val="bg2"/>
                </a:solidFill>
              </a:rPr>
              <a:t>gcmd</a:t>
            </a:r>
            <a:r>
              <a:rPr lang="en-GB" sz="700" dirty="0" smtClean="0">
                <a:solidFill>
                  <a:schemeClr val="bg2"/>
                </a:solidFill>
              </a:rPr>
              <a:t> keyword </a:t>
            </a:r>
            <a:endParaRPr lang="en-GB" sz="700" dirty="0">
              <a:solidFill>
                <a:schemeClr val="bg2"/>
              </a:solidFill>
            </a:endParaRPr>
          </a:p>
        </p:txBody>
      </p:sp>
      <p:cxnSp>
        <p:nvCxnSpPr>
          <p:cNvPr id="27" name="Elbow Connector 26"/>
          <p:cNvCxnSpPr>
            <a:stCxn id="25" idx="1"/>
            <a:endCxn id="39" idx="1"/>
          </p:cNvCxnSpPr>
          <p:nvPr/>
        </p:nvCxnSpPr>
        <p:spPr>
          <a:xfrm rot="5400000" flipH="1" flipV="1">
            <a:off x="3077331" y="1389095"/>
            <a:ext cx="84790" cy="156341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364859" y="3287355"/>
            <a:ext cx="907313" cy="62979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DIF-10 Validator</a:t>
            </a:r>
          </a:p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(</a:t>
            </a:r>
            <a:r>
              <a:rPr lang="en-GB" sz="700" dirty="0" smtClean="0">
                <a:solidFill>
                  <a:schemeClr val="bg2"/>
                </a:solidFill>
                <a:hlinkClick r:id="rId2"/>
              </a:rPr>
              <a:t>HERE</a:t>
            </a:r>
            <a:r>
              <a:rPr lang="en-GB" sz="700" dirty="0" smtClean="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36" name="Straight Arrow Connector 35"/>
          <p:cNvCxnSpPr>
            <a:stCxn id="16" idx="1"/>
            <a:endCxn id="34" idx="3"/>
          </p:cNvCxnSpPr>
          <p:nvPr/>
        </p:nvCxnSpPr>
        <p:spPr>
          <a:xfrm flipH="1">
            <a:off x="2272172" y="3297451"/>
            <a:ext cx="1628469" cy="3048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77525" y="3459930"/>
            <a:ext cx="1809736" cy="19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 smtClean="0"/>
              <a:t>DIF-10 Validation</a:t>
            </a:r>
            <a:endParaRPr lang="en-GB" sz="900" kern="0" dirty="0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1743269" y="1856600"/>
            <a:ext cx="1809736" cy="25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 smtClean="0"/>
              <a:t>Metadata Preparation</a:t>
            </a:r>
            <a:endParaRPr lang="en-GB" sz="900" kern="0" dirty="0"/>
          </a:p>
        </p:txBody>
      </p:sp>
      <p:sp>
        <p:nvSpPr>
          <p:cNvPr id="66" name="Left Brace 65"/>
          <p:cNvSpPr/>
          <p:nvPr/>
        </p:nvSpPr>
        <p:spPr>
          <a:xfrm rot="10800000">
            <a:off x="5986530" y="1369979"/>
            <a:ext cx="382520" cy="22053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6369050" y="2181392"/>
            <a:ext cx="2597150" cy="9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050" b="1" kern="0" dirty="0" smtClean="0"/>
              <a:t>Metadata Preparation   </a:t>
            </a:r>
          </a:p>
          <a:p>
            <a:pPr marL="177800" indent="0"/>
            <a:r>
              <a:rPr lang="en-GB" sz="1050" kern="0" dirty="0" smtClean="0"/>
              <a:t>IDN guideline for Information Content completeness and consistency (</a:t>
            </a:r>
            <a:r>
              <a:rPr lang="en-GB" sz="1050" kern="0" dirty="0" smtClean="0">
                <a:hlinkClick r:id="rId3"/>
              </a:rPr>
              <a:t>HERE</a:t>
            </a:r>
            <a:r>
              <a:rPr lang="en-GB" sz="1050" kern="0" dirty="0" smtClean="0"/>
              <a:t>)</a:t>
            </a:r>
          </a:p>
        </p:txBody>
      </p:sp>
      <p:sp>
        <p:nvSpPr>
          <p:cNvPr id="68" name="Left Brace 67"/>
          <p:cNvSpPr/>
          <p:nvPr/>
        </p:nvSpPr>
        <p:spPr>
          <a:xfrm rot="10800000">
            <a:off x="5986530" y="3658898"/>
            <a:ext cx="382520" cy="4861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898560" y="1369979"/>
            <a:ext cx="1952631" cy="2232272"/>
            <a:chOff x="3898560" y="1263963"/>
            <a:chExt cx="1952631" cy="2232272"/>
          </a:xfrm>
        </p:grpSpPr>
        <p:sp>
          <p:nvSpPr>
            <p:cNvPr id="8" name="Rectangle 7"/>
            <p:cNvSpPr/>
            <p:nvPr/>
          </p:nvSpPr>
          <p:spPr>
            <a:xfrm>
              <a:off x="3901885" y="1263963"/>
              <a:ext cx="1949306" cy="5083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Harvester tool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00641" y="2277035"/>
              <a:ext cx="1949306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 smtClean="0">
                  <a:solidFill>
                    <a:schemeClr val="bg2"/>
                  </a:solidFill>
                </a:rPr>
                <a:t>FedEO</a:t>
              </a:r>
              <a:r>
                <a:rPr lang="en-GB" sz="1000" dirty="0" smtClean="0">
                  <a:solidFill>
                    <a:schemeClr val="bg2"/>
                  </a:solidFill>
                </a:rPr>
                <a:t> Collection Catalogue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00641" y="2886635"/>
              <a:ext cx="1949306" cy="609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 smtClean="0">
                  <a:solidFill>
                    <a:schemeClr val="bg1"/>
                  </a:solidFill>
                </a:rPr>
                <a:t>FedEO</a:t>
              </a:r>
              <a:r>
                <a:rPr lang="en-GB" sz="1000" dirty="0" smtClean="0">
                  <a:solidFill>
                    <a:schemeClr val="bg1"/>
                  </a:solidFill>
                </a:rPr>
                <a:t> Gateway</a:t>
              </a:r>
            </a:p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ISO to DIF-10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01434" y="1768213"/>
              <a:ext cx="1949306" cy="5083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Metadata Mediator 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98560" y="1263963"/>
              <a:ext cx="1951387" cy="22322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3249" y="2382585"/>
            <a:ext cx="889144" cy="6131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ESA Thesauri Service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29" name="Elbow Connector 28"/>
          <p:cNvCxnSpPr>
            <a:stCxn id="26" idx="0"/>
          </p:cNvCxnSpPr>
          <p:nvPr/>
        </p:nvCxnSpPr>
        <p:spPr>
          <a:xfrm rot="5400000" flipH="1" flipV="1">
            <a:off x="2084989" y="570259"/>
            <a:ext cx="265158" cy="3359495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>
          <a:xfrm>
            <a:off x="1019713" y="2701500"/>
            <a:ext cx="821527" cy="79021"/>
          </a:xfrm>
          <a:prstGeom prst="left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1184062" y="2482210"/>
            <a:ext cx="883306" cy="2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 smtClean="0"/>
              <a:t>sync</a:t>
            </a:r>
            <a:endParaRPr lang="en-GB" sz="900" kern="0" dirty="0"/>
          </a:p>
        </p:txBody>
      </p:sp>
    </p:spTree>
    <p:extLst>
      <p:ext uri="{BB962C8B-B14F-4D97-AF65-F5344CB8AC3E}">
        <p14:creationId xmlns:p14="http://schemas.microsoft.com/office/powerpoint/2010/main" val="33841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Semantic Annotation of EO Resource Metadata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15950" y="749299"/>
            <a:ext cx="7572228" cy="3689763"/>
            <a:chOff x="143352" y="-6791"/>
            <a:chExt cx="8741969" cy="4687154"/>
          </a:xfrm>
        </p:grpSpPr>
        <p:sp>
          <p:nvSpPr>
            <p:cNvPr id="5" name="Rectangle 4"/>
            <p:cNvSpPr/>
            <p:nvPr/>
          </p:nvSpPr>
          <p:spPr>
            <a:xfrm>
              <a:off x="1799766" y="3238195"/>
              <a:ext cx="251288" cy="1426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46898" y="3119205"/>
              <a:ext cx="5139830" cy="14571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GB" sz="800" dirty="0" smtClean="0">
                  <a:solidFill>
                    <a:schemeClr val="tx1"/>
                  </a:solidFill>
                </a:rPr>
                <a:t>Data Repositories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012369" y="3223330"/>
              <a:ext cx="2234629" cy="104912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600" b="1" i="1" dirty="0" smtClean="0"/>
                <a:t>ESA Missions Data </a:t>
              </a:r>
              <a:r>
                <a:rPr lang="en-GB" sz="600" b="1" i="1" dirty="0"/>
                <a:t>Repositories</a:t>
              </a:r>
            </a:p>
          </p:txBody>
        </p:sp>
        <p:cxnSp>
          <p:nvCxnSpPr>
            <p:cNvPr id="8" name="Elbow Connector 7"/>
            <p:cNvCxnSpPr/>
            <p:nvPr/>
          </p:nvCxnSpPr>
          <p:spPr>
            <a:xfrm rot="5400000">
              <a:off x="3927178" y="4326958"/>
              <a:ext cx="690758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95608" y="206170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21005" y="110610"/>
              <a:ext cx="1031171" cy="19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dirty="0" smtClean="0"/>
                <a:t>Query and service requests</a:t>
              </a:r>
              <a:endParaRPr lang="en-GB" sz="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95608" y="440972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21005" y="345412"/>
              <a:ext cx="940492" cy="19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dirty="0" smtClean="0"/>
                <a:t>Operational Data Access</a:t>
              </a:r>
              <a:endParaRPr lang="en-GB" sz="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42406" y="658371"/>
              <a:ext cx="1960535" cy="86686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600" b="1" i="1" dirty="0" smtClean="0"/>
                <a:t>Web User Interface for pixel-based access, analysis and processing</a:t>
              </a:r>
              <a:endParaRPr lang="en-GB" sz="600" b="1" i="1" dirty="0"/>
            </a:p>
          </p:txBody>
        </p:sp>
        <p:cxnSp>
          <p:nvCxnSpPr>
            <p:cNvPr id="14" name="Elbow Connector 13"/>
            <p:cNvCxnSpPr>
              <a:stCxn id="93" idx="2"/>
              <a:endCxn id="33" idx="1"/>
            </p:cNvCxnSpPr>
            <p:nvPr/>
          </p:nvCxnSpPr>
          <p:spPr>
            <a:xfrm rot="16200000" flipH="1">
              <a:off x="3380539" y="1424218"/>
              <a:ext cx="378942" cy="58093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3" idx="2"/>
              <a:endCxn id="20" idx="0"/>
            </p:cNvCxnSpPr>
            <p:nvPr/>
          </p:nvCxnSpPr>
          <p:spPr>
            <a:xfrm rot="5400000">
              <a:off x="1039294" y="1750951"/>
              <a:ext cx="1709099" cy="1257662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854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143352" y="3455734"/>
              <a:ext cx="2240489" cy="115598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400" b="1" i="1" dirty="0" smtClean="0">
                  <a:solidFill>
                    <a:srgbClr val="FF0000"/>
                  </a:solidFill>
                </a:rPr>
                <a:t>IT Resources provided as services (</a:t>
              </a:r>
              <a:r>
                <a:rPr lang="en-GB" sz="400" b="1" i="1" dirty="0" err="1" smtClean="0">
                  <a:solidFill>
                    <a:srgbClr val="FF0000"/>
                  </a:solidFill>
                </a:rPr>
                <a:t>IaaS</a:t>
              </a:r>
              <a:r>
                <a:rPr lang="en-GB" sz="400" b="1" i="1" dirty="0" smtClean="0">
                  <a:solidFill>
                    <a:srgbClr val="FF0000"/>
                  </a:solidFill>
                </a:rPr>
                <a:t>, </a:t>
              </a:r>
              <a:r>
                <a:rPr lang="en-GB" sz="400" b="1" i="1" dirty="0" err="1" smtClean="0">
                  <a:solidFill>
                    <a:srgbClr val="FF0000"/>
                  </a:solidFill>
                </a:rPr>
                <a:t>PaaS</a:t>
              </a:r>
              <a:r>
                <a:rPr lang="en-GB" sz="400" b="1" i="1" dirty="0" smtClean="0">
                  <a:solidFill>
                    <a:srgbClr val="FF0000"/>
                  </a:solidFill>
                </a:rPr>
                <a:t>, </a:t>
              </a:r>
              <a:r>
                <a:rPr lang="en-GB" sz="400" b="1" i="1" dirty="0" err="1" smtClean="0">
                  <a:solidFill>
                    <a:srgbClr val="FF0000"/>
                  </a:solidFill>
                </a:rPr>
                <a:t>SaaS</a:t>
              </a:r>
              <a:r>
                <a:rPr lang="en-GB" sz="400" b="1" i="1" dirty="0" smtClean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06752" y="4251511"/>
              <a:ext cx="1254137" cy="134846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400" dirty="0" smtClean="0"/>
                <a:t>VM – Browse Images Generation</a:t>
              </a:r>
              <a:endParaRPr lang="en-GB" sz="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06753" y="4437851"/>
              <a:ext cx="1254136" cy="11254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400" dirty="0" smtClean="0"/>
                <a:t>VM – </a:t>
              </a:r>
              <a:r>
                <a:rPr lang="en-GB" sz="400" dirty="0" err="1" smtClean="0"/>
                <a:t>DataCube</a:t>
              </a:r>
              <a:r>
                <a:rPr lang="en-GB" sz="400" dirty="0" smtClean="0"/>
                <a:t> Engine/API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06753" y="4080664"/>
              <a:ext cx="1254136" cy="117203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400" dirty="0" smtClean="0"/>
                <a:t>VM – Processors </a:t>
              </a:r>
              <a:endParaRPr lang="en-GB" sz="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45378" y="3234332"/>
              <a:ext cx="2239267" cy="21940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b="1" dirty="0" smtClean="0">
                  <a:solidFill>
                    <a:schemeClr val="tx1"/>
                  </a:solidFill>
                </a:rPr>
                <a:t>Standardised Interoperable </a:t>
              </a:r>
              <a:r>
                <a:rPr lang="en-GB" sz="500" b="1" dirty="0" smtClean="0">
                  <a:solidFill>
                    <a:srgbClr val="000000"/>
                  </a:solidFill>
                </a:rPr>
                <a:t>Services </a:t>
              </a:r>
              <a:r>
                <a:rPr lang="en-GB" sz="500" b="1" dirty="0" smtClean="0">
                  <a:solidFill>
                    <a:schemeClr val="tx1"/>
                  </a:solidFill>
                </a:rPr>
                <a:t>Interfaces </a:t>
              </a:r>
              <a:endParaRPr lang="en-GB" sz="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Elbow Connector 20"/>
            <p:cNvCxnSpPr>
              <a:stCxn id="35" idx="1"/>
              <a:endCxn id="13" idx="0"/>
            </p:cNvCxnSpPr>
            <p:nvPr/>
          </p:nvCxnSpPr>
          <p:spPr>
            <a:xfrm rot="10800000" flipV="1">
              <a:off x="2522674" y="373573"/>
              <a:ext cx="1175720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3654468" y="658371"/>
              <a:ext cx="4257807" cy="86686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600" b="1" i="1" dirty="0" smtClean="0"/>
                <a:t>Web User Interface for granule-based discovery and/or retrieval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506198" y="907025"/>
              <a:ext cx="1539111" cy="29346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numCol="2" rtlCol="0" anchor="t" anchorCtr="0"/>
            <a:lstStyle/>
            <a:p>
              <a:r>
                <a:rPr lang="en-GB" sz="400" dirty="0" smtClean="0"/>
                <a:t>Mission oriented GUI</a:t>
              </a:r>
            </a:p>
            <a:p>
              <a:pPr marL="90488" lvl="1"/>
              <a:r>
                <a:rPr lang="en-GB" sz="400" i="1" dirty="0" smtClean="0"/>
                <a:t>- SWARM</a:t>
              </a:r>
            </a:p>
            <a:p>
              <a:pPr marL="90488" lvl="1"/>
              <a:r>
                <a:rPr lang="en-GB" sz="400" i="1" dirty="0" smtClean="0"/>
                <a:t>- </a:t>
              </a:r>
              <a:r>
                <a:rPr lang="en-GB" sz="400" i="1" dirty="0"/>
                <a:t>SMOS</a:t>
              </a:r>
            </a:p>
            <a:p>
              <a:pPr marL="90488" lvl="1"/>
              <a:endParaRPr lang="en-GB" sz="400" i="1" dirty="0" smtClean="0"/>
            </a:p>
            <a:p>
              <a:pPr marL="90488" lvl="1"/>
              <a:r>
                <a:rPr lang="en-GB" sz="400" i="1" dirty="0" smtClean="0"/>
                <a:t>- </a:t>
              </a:r>
              <a:r>
                <a:rPr lang="en-GB" sz="400" i="1" dirty="0"/>
                <a:t>Cryosat</a:t>
              </a:r>
            </a:p>
            <a:p>
              <a:pPr marL="90488" lvl="1"/>
              <a:r>
                <a:rPr lang="en-GB" sz="400" i="1" dirty="0"/>
                <a:t>- External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506198" y="1230345"/>
              <a:ext cx="1539111" cy="22909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400" dirty="0" smtClean="0"/>
                <a:t>Multi Mission GUI:</a:t>
              </a:r>
            </a:p>
            <a:p>
              <a:pPr marL="88900"/>
              <a:r>
                <a:rPr lang="en-GB" sz="400" dirty="0" smtClean="0"/>
                <a:t>– </a:t>
              </a:r>
              <a:r>
                <a:rPr lang="en-GB" sz="400" i="1" dirty="0" smtClean="0"/>
                <a:t>ESA EOCAT</a:t>
              </a:r>
              <a:endParaRPr lang="en-GB" sz="400" i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865210" y="1230344"/>
              <a:ext cx="1540448" cy="22909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400" dirty="0" smtClean="0"/>
                <a:t>ESA EO Information Page:</a:t>
              </a:r>
            </a:p>
            <a:p>
              <a:pPr marL="88900"/>
              <a:r>
                <a:rPr lang="en-GB" sz="400" dirty="0" smtClean="0"/>
                <a:t>- </a:t>
              </a:r>
              <a:r>
                <a:rPr lang="en-GB" sz="400" i="1" dirty="0" smtClean="0"/>
                <a:t>ESA EO Gateway</a:t>
              </a:r>
              <a:endParaRPr lang="en-GB" sz="400" i="1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865210" y="907025"/>
              <a:ext cx="1540448" cy="29218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rtlCol="0" anchor="t" anchorCtr="0"/>
            <a:lstStyle/>
            <a:p>
              <a:r>
                <a:rPr lang="en-GB" sz="400" dirty="0" smtClean="0"/>
                <a:t>International EO Information Page:</a:t>
              </a:r>
              <a:endParaRPr lang="en-GB" sz="400" i="1" dirty="0" smtClean="0"/>
            </a:p>
            <a:p>
              <a:pPr marL="88900"/>
              <a:r>
                <a:rPr lang="en-GB" sz="400" i="1" dirty="0" smtClean="0"/>
                <a:t>- CEOS IDN </a:t>
              </a:r>
              <a:endParaRPr lang="en-GB" sz="400" dirty="0"/>
            </a:p>
          </p:txBody>
        </p:sp>
        <p:cxnSp>
          <p:nvCxnSpPr>
            <p:cNvPr id="27" name="Elbow Connector 26"/>
            <p:cNvCxnSpPr>
              <a:stCxn id="35" idx="3"/>
              <a:endCxn id="22" idx="0"/>
            </p:cNvCxnSpPr>
            <p:nvPr/>
          </p:nvCxnSpPr>
          <p:spPr>
            <a:xfrm>
              <a:off x="4287789" y="373573"/>
              <a:ext cx="1495583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22" idx="2"/>
              <a:endCxn id="86" idx="0"/>
            </p:cNvCxnSpPr>
            <p:nvPr/>
          </p:nvCxnSpPr>
          <p:spPr>
            <a:xfrm rot="16200000" flipH="1">
              <a:off x="5646076" y="1662529"/>
              <a:ext cx="275675" cy="1083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3859322" y="1793835"/>
              <a:ext cx="3054786" cy="105847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600" dirty="0" smtClean="0"/>
                <a:t>	      </a:t>
              </a:r>
            </a:p>
            <a:p>
              <a:pPr algn="r"/>
              <a:endParaRPr lang="en-GB" sz="600" b="1" dirty="0" smtClean="0"/>
            </a:p>
            <a:p>
              <a:pPr algn="r"/>
              <a:r>
                <a:rPr lang="en-GB" sz="600" b="1" i="1" dirty="0" smtClean="0"/>
                <a:t>Knowledge-Base Facility </a:t>
              </a:r>
            </a:p>
            <a:p>
              <a:pPr algn="ctr"/>
              <a:endParaRPr lang="en-GB" sz="600" dirty="0"/>
            </a:p>
            <a:p>
              <a:pPr algn="ctr"/>
              <a:endParaRPr lang="en-GB" sz="600" dirty="0" smtClean="0"/>
            </a:p>
            <a:p>
              <a:pPr algn="ctr"/>
              <a:endParaRPr lang="en-GB" sz="600" dirty="0"/>
            </a:p>
            <a:p>
              <a:pPr algn="ctr"/>
              <a:endParaRPr lang="en-GB" sz="600" dirty="0" smtClean="0"/>
            </a:p>
            <a:p>
              <a:pPr algn="ctr"/>
              <a:endParaRPr lang="en-GB" sz="600" dirty="0" smtClean="0"/>
            </a:p>
            <a:p>
              <a:pPr algn="ctr"/>
              <a:endParaRPr lang="en-GB" sz="6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065381" y="2573834"/>
              <a:ext cx="2715364" cy="22887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chemeClr val="tx1"/>
                  </a:solidFill>
                </a:rPr>
                <a:t>EO Data &amp; Service Metadata Repository</a:t>
              </a:r>
              <a:endParaRPr lang="en-GB" sz="4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069994" y="2079316"/>
              <a:ext cx="1012800" cy="2414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chemeClr val="tx1"/>
                  </a:solidFill>
                </a:rPr>
                <a:t>Thesauri Repository</a:t>
              </a:r>
              <a:endParaRPr lang="en-GB" sz="400" dirty="0">
                <a:solidFill>
                  <a:schemeClr val="tx1"/>
                </a:solidFill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 rot="10800000" flipV="1">
              <a:off x="4494548" y="2375195"/>
              <a:ext cx="148485" cy="163915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860476" y="1796336"/>
              <a:ext cx="3052478" cy="21563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>
                  <a:solidFill>
                    <a:schemeClr val="tx1"/>
                  </a:solidFill>
                </a:rPr>
                <a:t>Standardised Interoperable </a:t>
              </a:r>
              <a:r>
                <a:rPr lang="en-GB" sz="600" b="1" dirty="0" smtClean="0">
                  <a:solidFill>
                    <a:schemeClr val="tx1"/>
                  </a:solidFill>
                </a:rPr>
                <a:t>Interfaces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pic>
          <p:nvPicPr>
            <p:cNvPr id="34" name="Picture 12" descr="https://static.thenounproject.com/png/1873915-20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75" y="1822403"/>
              <a:ext cx="758360" cy="735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6" descr="Decision making Free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394" y="87776"/>
              <a:ext cx="589395" cy="57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Straight Connector 35"/>
            <p:cNvCxnSpPr>
              <a:stCxn id="38" idx="3"/>
            </p:cNvCxnSpPr>
            <p:nvPr/>
          </p:nvCxnSpPr>
          <p:spPr>
            <a:xfrm flipH="1">
              <a:off x="3295206" y="3942691"/>
              <a:ext cx="14789" cy="44366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Down Arrow 36"/>
            <p:cNvSpPr/>
            <p:nvPr/>
          </p:nvSpPr>
          <p:spPr>
            <a:xfrm flipV="1">
              <a:off x="3279912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38" name="Can 37"/>
            <p:cNvSpPr/>
            <p:nvPr/>
          </p:nvSpPr>
          <p:spPr>
            <a:xfrm>
              <a:off x="3130079" y="3576150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TPMs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 flipV="1">
              <a:off x="4081703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40" name="Can 39"/>
            <p:cNvSpPr/>
            <p:nvPr/>
          </p:nvSpPr>
          <p:spPr>
            <a:xfrm>
              <a:off x="3931869" y="3576149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HMs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flipV="1">
              <a:off x="4920659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42" name="Can 41"/>
            <p:cNvSpPr/>
            <p:nvPr/>
          </p:nvSpPr>
          <p:spPr>
            <a:xfrm>
              <a:off x="4770825" y="3576150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EEs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013564" y="3223334"/>
              <a:ext cx="223343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b="1" dirty="0" smtClean="0">
                  <a:solidFill>
                    <a:schemeClr val="tx1"/>
                  </a:solidFill>
                </a:rPr>
                <a:t>External Web Interfaces </a:t>
              </a:r>
              <a:endParaRPr lang="en-GB" sz="5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Connector 43"/>
            <p:cNvCxnSpPr>
              <a:stCxn id="40" idx="3"/>
            </p:cNvCxnSpPr>
            <p:nvPr/>
          </p:nvCxnSpPr>
          <p:spPr>
            <a:xfrm flipH="1">
              <a:off x="4109344" y="3942690"/>
              <a:ext cx="1" cy="43008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2" idx="3"/>
              <a:endCxn id="42" idx="3"/>
            </p:cNvCxnSpPr>
            <p:nvPr/>
          </p:nvCxnSpPr>
          <p:spPr>
            <a:xfrm>
              <a:off x="4948301" y="3942692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/>
            <p:cNvSpPr/>
            <p:nvPr/>
          </p:nvSpPr>
          <p:spPr>
            <a:xfrm>
              <a:off x="5753991" y="3217827"/>
              <a:ext cx="2128110" cy="104912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600" b="1" i="1" dirty="0" smtClean="0"/>
                <a:t>Copernicus </a:t>
              </a:r>
              <a:r>
                <a:rPr lang="en-GB" sz="600" b="1" i="1" dirty="0"/>
                <a:t>Data Repositories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755188" y="3217827"/>
              <a:ext cx="212691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b="1" dirty="0" smtClean="0">
                  <a:solidFill>
                    <a:schemeClr val="tx1"/>
                  </a:solidFill>
                </a:rPr>
                <a:t>External Web Interface</a:t>
              </a:r>
              <a:endParaRPr lang="en-GB" sz="5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Down Arrow 47"/>
            <p:cNvSpPr/>
            <p:nvPr/>
          </p:nvSpPr>
          <p:spPr>
            <a:xfrm flipV="1">
              <a:off x="7561620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49" name="Can 48"/>
            <p:cNvSpPr/>
            <p:nvPr/>
          </p:nvSpPr>
          <p:spPr>
            <a:xfrm>
              <a:off x="7406663" y="3578228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S-5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50" name="Down Arrow 49"/>
            <p:cNvSpPr/>
            <p:nvPr/>
          </p:nvSpPr>
          <p:spPr>
            <a:xfrm flipV="1">
              <a:off x="6541566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51" name="Can 50"/>
            <p:cNvSpPr/>
            <p:nvPr/>
          </p:nvSpPr>
          <p:spPr>
            <a:xfrm>
              <a:off x="6386609" y="3574072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S-2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>
              <a:stCxn id="51" idx="3"/>
            </p:cNvCxnSpPr>
            <p:nvPr/>
          </p:nvCxnSpPr>
          <p:spPr>
            <a:xfrm>
              <a:off x="6564085" y="3940613"/>
              <a:ext cx="0" cy="44574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n 52"/>
            <p:cNvSpPr/>
            <p:nvPr/>
          </p:nvSpPr>
          <p:spPr>
            <a:xfrm>
              <a:off x="6896635" y="3574317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S-3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Straight Connector 53"/>
            <p:cNvCxnSpPr>
              <a:stCxn id="53" idx="3"/>
            </p:cNvCxnSpPr>
            <p:nvPr/>
          </p:nvCxnSpPr>
          <p:spPr>
            <a:xfrm>
              <a:off x="7074111" y="3940858"/>
              <a:ext cx="0" cy="43870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Down Arrow 54"/>
            <p:cNvSpPr/>
            <p:nvPr/>
          </p:nvSpPr>
          <p:spPr>
            <a:xfrm flipV="1">
              <a:off x="7051592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56" name="Down Arrow 55"/>
            <p:cNvSpPr/>
            <p:nvPr/>
          </p:nvSpPr>
          <p:spPr>
            <a:xfrm flipV="1">
              <a:off x="6029099" y="3420808"/>
              <a:ext cx="45037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sp>
          <p:nvSpPr>
            <p:cNvPr id="57" name="Can 56"/>
            <p:cNvSpPr/>
            <p:nvPr/>
          </p:nvSpPr>
          <p:spPr>
            <a:xfrm>
              <a:off x="5871702" y="3574072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S-1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Straight Connector 57"/>
            <p:cNvCxnSpPr>
              <a:stCxn id="57" idx="3"/>
              <a:endCxn id="57" idx="3"/>
            </p:cNvCxnSpPr>
            <p:nvPr/>
          </p:nvCxnSpPr>
          <p:spPr>
            <a:xfrm>
              <a:off x="6051618" y="3940613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7" idx="3"/>
            </p:cNvCxnSpPr>
            <p:nvPr/>
          </p:nvCxnSpPr>
          <p:spPr>
            <a:xfrm>
              <a:off x="6051618" y="3940613"/>
              <a:ext cx="0" cy="432161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1612904" y="981261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/>
                <a:t>……….</a:t>
              </a:r>
              <a:endParaRPr lang="en-GB" sz="600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1661813" y="1094739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600" dirty="0"/>
                <a:t>……….</a:t>
              </a:r>
            </a:p>
            <a:p>
              <a:pPr algn="ctr"/>
              <a:endParaRPr lang="en-GB" sz="6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1713725" y="1231409"/>
              <a:ext cx="1725526" cy="240944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/>
                <a:t>ESA PDGS Data Cube GUI</a:t>
              </a:r>
              <a:r>
                <a:rPr lang="en-GB" sz="400" dirty="0" smtClean="0">
                  <a:solidFill>
                    <a:srgbClr val="FF0000"/>
                  </a:solidFill>
                </a:rPr>
                <a:t>, VIRES GUI, </a:t>
              </a:r>
              <a:r>
                <a:rPr lang="en-GB" sz="400" dirty="0" err="1" smtClean="0">
                  <a:solidFill>
                    <a:srgbClr val="FF0000"/>
                  </a:solidFill>
                </a:rPr>
                <a:t>etc</a:t>
              </a:r>
              <a:r>
                <a:rPr lang="mr-IN" sz="400" dirty="0" smtClean="0">
                  <a:solidFill>
                    <a:srgbClr val="FF0000"/>
                  </a:solidFill>
                </a:rPr>
                <a:t>…</a:t>
              </a:r>
              <a:endParaRPr lang="en-GB" sz="400" dirty="0">
                <a:solidFill>
                  <a:srgbClr val="FF0000"/>
                </a:solidFill>
              </a:endParaRPr>
            </a:p>
          </p:txBody>
        </p:sp>
        <p:cxnSp>
          <p:nvCxnSpPr>
            <p:cNvPr id="63" name="Straight Connector 62"/>
            <p:cNvCxnSpPr>
              <a:stCxn id="42" idx="3"/>
            </p:cNvCxnSpPr>
            <p:nvPr/>
          </p:nvCxnSpPr>
          <p:spPr>
            <a:xfrm>
              <a:off x="4948301" y="3942691"/>
              <a:ext cx="0" cy="436875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8310569" y="2194240"/>
              <a:ext cx="574752" cy="32297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FF0000"/>
                  </a:solidFill>
                </a:rPr>
                <a:t>ESA Operational Service</a:t>
              </a:r>
              <a:endParaRPr lang="en-GB" sz="400" dirty="0">
                <a:solidFill>
                  <a:srgbClr val="FF0000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015523" y="71134"/>
              <a:ext cx="586109" cy="242236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FF0000"/>
                  </a:solidFill>
                </a:rPr>
                <a:t>User Community</a:t>
              </a:r>
              <a:endParaRPr lang="en-GB" sz="4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1801713" y="2740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/>
                <a:t>ESA</a:t>
              </a:r>
              <a:endParaRPr lang="en-GB" sz="400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1801713" y="17446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/>
                <a:t>External</a:t>
              </a:r>
              <a:endParaRPr lang="en-GB" sz="400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728652" y="1573587"/>
              <a:ext cx="1008482" cy="17693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400" dirty="0">
                  <a:solidFill>
                    <a:schemeClr val="tx1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400" dirty="0">
                  <a:solidFill>
                    <a:schemeClr val="tx1"/>
                  </a:solidFill>
                </a:rPr>
                <a:t>(collections and </a:t>
              </a:r>
              <a:r>
                <a:rPr lang="en-GB" sz="400" dirty="0" smtClean="0">
                  <a:solidFill>
                    <a:schemeClr val="tx1"/>
                  </a:solidFill>
                </a:rPr>
                <a:t>granules)</a:t>
              </a:r>
              <a:endParaRPr lang="en-GB" sz="400" dirty="0">
                <a:solidFill>
                  <a:schemeClr val="tx1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3171825" y="1818110"/>
              <a:ext cx="739775" cy="229824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400" dirty="0" smtClean="0">
                  <a:solidFill>
                    <a:srgbClr val="000000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400" dirty="0" smtClean="0">
                  <a:solidFill>
                    <a:srgbClr val="000000"/>
                  </a:solidFill>
                </a:rPr>
                <a:t>(collections </a:t>
              </a:r>
            </a:p>
            <a:p>
              <a:pPr algn="ctr">
                <a:lnSpc>
                  <a:spcPct val="120000"/>
                </a:lnSpc>
              </a:pPr>
              <a:r>
                <a:rPr lang="en-GB" sz="400" dirty="0" smtClean="0">
                  <a:solidFill>
                    <a:srgbClr val="000000"/>
                  </a:solidFill>
                </a:rPr>
                <a:t>and granules)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22152" y="1878280"/>
              <a:ext cx="1361350" cy="122230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chemeClr val="tx1"/>
                  </a:solidFill>
                </a:rPr>
                <a:t>Standard services request Interfaces (e.g., restful API)</a:t>
              </a:r>
              <a:endParaRPr lang="en-GB" sz="400" dirty="0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206753" y="3732552"/>
              <a:ext cx="1254136" cy="118962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400" dirty="0" smtClean="0"/>
                <a:t>User Applications</a:t>
              </a:r>
              <a:endParaRPr lang="en-GB" sz="400" dirty="0"/>
            </a:p>
          </p:txBody>
        </p:sp>
        <p:cxnSp>
          <p:nvCxnSpPr>
            <p:cNvPr id="72" name="Elbow Connector 71"/>
            <p:cNvCxnSpPr>
              <a:stCxn id="34" idx="2"/>
              <a:endCxn id="77" idx="3"/>
            </p:cNvCxnSpPr>
            <p:nvPr/>
          </p:nvCxnSpPr>
          <p:spPr>
            <a:xfrm rot="5400000">
              <a:off x="4155368" y="446752"/>
              <a:ext cx="1882383" cy="6104593"/>
            </a:xfrm>
            <a:prstGeom prst="bentConnector3">
              <a:avLst>
                <a:gd name="adj1" fmla="val 112144"/>
              </a:avLst>
            </a:prstGeom>
            <a:ln w="12700" cmpd="sng">
              <a:solidFill>
                <a:srgbClr val="3366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295608" y="88769"/>
              <a:ext cx="208246" cy="0"/>
            </a:xfrm>
            <a:prstGeom prst="straightConnector1">
              <a:avLst/>
            </a:prstGeom>
            <a:ln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21005" y="-6791"/>
              <a:ext cx="838706" cy="19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dirty="0" smtClean="0"/>
                <a:t>Operational interface</a:t>
              </a:r>
              <a:endParaRPr lang="en-GB" sz="400" dirty="0"/>
            </a:p>
          </p:txBody>
        </p:sp>
        <p:cxnSp>
          <p:nvCxnSpPr>
            <p:cNvPr id="75" name="Elbow Connector 74"/>
            <p:cNvCxnSpPr>
              <a:stCxn id="49" idx="3"/>
            </p:cNvCxnSpPr>
            <p:nvPr/>
          </p:nvCxnSpPr>
          <p:spPr>
            <a:xfrm rot="5400000">
              <a:off x="4747064" y="1542492"/>
              <a:ext cx="434799" cy="523935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>
              <a:stCxn id="95" idx="2"/>
            </p:cNvCxnSpPr>
            <p:nvPr/>
          </p:nvCxnSpPr>
          <p:spPr>
            <a:xfrm rot="5400000">
              <a:off x="6203409" y="2125579"/>
              <a:ext cx="1459540" cy="239258"/>
            </a:xfrm>
            <a:prstGeom prst="bentConnector3">
              <a:avLst>
                <a:gd name="adj1" fmla="val 99598"/>
              </a:avLst>
            </a:prstGeom>
            <a:ln w="12700" cmpd="sng">
              <a:solidFill>
                <a:srgbClr val="0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an 76"/>
            <p:cNvSpPr/>
            <p:nvPr/>
          </p:nvSpPr>
          <p:spPr>
            <a:xfrm>
              <a:off x="1772599" y="4114262"/>
              <a:ext cx="543326" cy="325978"/>
            </a:xfrm>
            <a:prstGeom prst="can">
              <a:avLst/>
            </a:prstGeom>
            <a:solidFill>
              <a:srgbClr val="FFFFFF"/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Storage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78" name="Can 77"/>
            <p:cNvSpPr/>
            <p:nvPr/>
          </p:nvSpPr>
          <p:spPr>
            <a:xfrm>
              <a:off x="1772410" y="3871889"/>
              <a:ext cx="543326" cy="325978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Temporary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226124" y="2353557"/>
              <a:ext cx="1475557" cy="311339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400" dirty="0" smtClean="0">
                  <a:solidFill>
                    <a:srgbClr val="000000"/>
                  </a:solidFill>
                </a:rPr>
                <a:t>Protocol </a:t>
              </a:r>
              <a:r>
                <a:rPr lang="en-GB" sz="400" dirty="0">
                  <a:solidFill>
                    <a:srgbClr val="000000"/>
                  </a:solidFill>
                </a:rPr>
                <a:t>for data </a:t>
              </a:r>
              <a:r>
                <a:rPr lang="en-GB" sz="400" dirty="0" smtClean="0">
                  <a:solidFill>
                    <a:srgbClr val="000000"/>
                  </a:solidFill>
                </a:rPr>
                <a:t>access</a:t>
              </a:r>
            </a:p>
            <a:p>
              <a:pPr algn="ctr">
                <a:lnSpc>
                  <a:spcPct val="120000"/>
                </a:lnSpc>
              </a:pPr>
              <a:r>
                <a:rPr lang="en-GB" sz="400" dirty="0" smtClean="0">
                  <a:solidFill>
                    <a:srgbClr val="000000"/>
                  </a:solidFill>
                </a:rPr>
                <a:t>(e.g., OGC</a:t>
              </a:r>
              <a:r>
                <a:rPr lang="en-GB" sz="400" dirty="0">
                  <a:solidFill>
                    <a:srgbClr val="000000"/>
                  </a:solidFill>
                </a:rPr>
                <a:t>, Open </a:t>
              </a:r>
              <a:r>
                <a:rPr lang="en-GB" sz="400" dirty="0" err="1">
                  <a:solidFill>
                    <a:srgbClr val="000000"/>
                  </a:solidFill>
                </a:rPr>
                <a:t>Datacube</a:t>
              </a:r>
              <a:r>
                <a:rPr lang="en-GB" sz="4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206753" y="3909818"/>
              <a:ext cx="1254136" cy="13003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400" dirty="0" smtClean="0"/>
                <a:t>ESA User Applications</a:t>
              </a:r>
              <a:endParaRPr lang="en-GB" sz="400" dirty="0"/>
            </a:p>
          </p:txBody>
        </p:sp>
        <p:cxnSp>
          <p:nvCxnSpPr>
            <p:cNvPr id="81" name="Elbow Connector 80"/>
            <p:cNvCxnSpPr>
              <a:stCxn id="89" idx="1"/>
              <a:endCxn id="91" idx="3"/>
            </p:cNvCxnSpPr>
            <p:nvPr/>
          </p:nvCxnSpPr>
          <p:spPr>
            <a:xfrm rot="10800000">
              <a:off x="5766827" y="2318316"/>
              <a:ext cx="1988767" cy="191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ounded Rectangle 81"/>
            <p:cNvSpPr/>
            <p:nvPr/>
          </p:nvSpPr>
          <p:spPr>
            <a:xfrm>
              <a:off x="7120012" y="911711"/>
              <a:ext cx="710708" cy="54530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/>
                <a:t>External catalogue application</a:t>
              </a:r>
              <a:endParaRPr lang="en-GB" sz="400" dirty="0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295608" y="323571"/>
              <a:ext cx="208246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521005" y="228011"/>
              <a:ext cx="851661" cy="19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dirty="0" smtClean="0"/>
                <a:t>Data access interface</a:t>
              </a:r>
              <a:endParaRPr lang="en-GB" sz="400" dirty="0"/>
            </a:p>
          </p:txBody>
        </p:sp>
        <p:cxnSp>
          <p:nvCxnSpPr>
            <p:cNvPr id="85" name="Elbow Connector 84"/>
            <p:cNvCxnSpPr>
              <a:endCxn id="43" idx="0"/>
            </p:cNvCxnSpPr>
            <p:nvPr/>
          </p:nvCxnSpPr>
          <p:spPr>
            <a:xfrm rot="16200000" flipH="1">
              <a:off x="2706413" y="1799467"/>
              <a:ext cx="1710822" cy="1136911"/>
            </a:xfrm>
            <a:prstGeom prst="bentConnector3">
              <a:avLst>
                <a:gd name="adj1" fmla="val 85062"/>
              </a:avLst>
            </a:prstGeom>
            <a:ln w="127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5698656" y="1800909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10051" y="3802760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923535" y="377242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755593" y="2272343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303769" y="3712162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595229" y="2263964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931364" y="3215117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207232" y="1429447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840570" y="3225265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980496" y="141967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96" name="Elbow Connector 95"/>
            <p:cNvCxnSpPr>
              <a:stCxn id="47" idx="0"/>
            </p:cNvCxnSpPr>
            <p:nvPr/>
          </p:nvCxnSpPr>
          <p:spPr>
            <a:xfrm rot="16200000" flipV="1">
              <a:off x="5353235" y="1752417"/>
              <a:ext cx="249200" cy="2681619"/>
            </a:xfrm>
            <a:prstGeom prst="bentConnector2">
              <a:avLst/>
            </a:prstGeom>
            <a:ln w="12700" cmpd="sng">
              <a:solidFill>
                <a:srgbClr val="008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4762032" y="2838233"/>
              <a:ext cx="981206" cy="19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dirty="0" smtClean="0">
                  <a:solidFill>
                    <a:srgbClr val="008542"/>
                  </a:solidFill>
                </a:rPr>
                <a:t>Products Access Interface</a:t>
              </a:r>
              <a:endParaRPr lang="en-GB" sz="400" dirty="0">
                <a:solidFill>
                  <a:srgbClr val="008542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794525" y="2183136"/>
              <a:ext cx="899778" cy="19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dirty="0" smtClean="0">
                  <a:solidFill>
                    <a:srgbClr val="0000FF"/>
                  </a:solidFill>
                </a:rPr>
                <a:t>Metadata management</a:t>
              </a:r>
              <a:endParaRPr lang="en-GB" sz="400" dirty="0">
                <a:solidFill>
                  <a:srgbClr val="0000FF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108069" y="3263408"/>
              <a:ext cx="764681" cy="19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dirty="0" smtClean="0">
                  <a:solidFill>
                    <a:srgbClr val="0000FF"/>
                  </a:solidFill>
                </a:rPr>
                <a:t>Data management</a:t>
              </a:r>
              <a:endParaRPr lang="en-GB" sz="400" dirty="0">
                <a:solidFill>
                  <a:srgbClr val="0000FF"/>
                </a:solidFill>
              </a:endParaRPr>
            </a:p>
          </p:txBody>
        </p:sp>
        <p:cxnSp>
          <p:nvCxnSpPr>
            <p:cNvPr id="100" name="Straight Connector 99"/>
            <p:cNvCxnSpPr>
              <a:endCxn id="19" idx="3"/>
            </p:cNvCxnSpPr>
            <p:nvPr/>
          </p:nvCxnSpPr>
          <p:spPr>
            <a:xfrm flipH="1" flipV="1">
              <a:off x="1460889" y="4139266"/>
              <a:ext cx="288768" cy="630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/>
            <p:nvPr/>
          </p:nvCxnSpPr>
          <p:spPr>
            <a:xfrm rot="16200000" flipH="1">
              <a:off x="6559038" y="4330970"/>
              <a:ext cx="698784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1877566" y="1685758"/>
              <a:ext cx="213268" cy="430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/>
            </a:p>
          </p:txBody>
        </p:sp>
        <p:cxnSp>
          <p:nvCxnSpPr>
            <p:cNvPr id="103" name="Elbow Connector 102"/>
            <p:cNvCxnSpPr/>
            <p:nvPr/>
          </p:nvCxnSpPr>
          <p:spPr>
            <a:xfrm rot="5400000">
              <a:off x="729850" y="1728814"/>
              <a:ext cx="1689903" cy="1282702"/>
            </a:xfrm>
            <a:prstGeom prst="bentConnector3">
              <a:avLst>
                <a:gd name="adj1" fmla="val 30836"/>
              </a:avLst>
            </a:prstGeom>
            <a:ln w="1270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Oval 103"/>
          <p:cNvSpPr/>
          <p:nvPr/>
        </p:nvSpPr>
        <p:spPr>
          <a:xfrm>
            <a:off x="3857496" y="2335159"/>
            <a:ext cx="1139153" cy="322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0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3352" y="-6791"/>
            <a:ext cx="8752112" cy="4687154"/>
            <a:chOff x="143352" y="-6791"/>
            <a:chExt cx="8752112" cy="4687154"/>
          </a:xfrm>
        </p:grpSpPr>
        <p:sp>
          <p:nvSpPr>
            <p:cNvPr id="257" name="Rectangle 256"/>
            <p:cNvSpPr/>
            <p:nvPr/>
          </p:nvSpPr>
          <p:spPr>
            <a:xfrm>
              <a:off x="1799766" y="3238195"/>
              <a:ext cx="251288" cy="1426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846898" y="3119205"/>
              <a:ext cx="5139830" cy="14571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GB" sz="900" dirty="0" smtClean="0">
                  <a:solidFill>
                    <a:schemeClr val="tx1"/>
                  </a:solidFill>
                </a:rPr>
                <a:t>Data Repositories</a:t>
              </a:r>
              <a:endParaRPr lang="en-GB" sz="9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12369" y="3223330"/>
              <a:ext cx="2234629" cy="104912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700" b="1" i="1" dirty="0" smtClean="0"/>
                <a:t>ESA Missions Data </a:t>
              </a:r>
              <a:r>
                <a:rPr lang="en-GB" sz="700" b="1" i="1" dirty="0"/>
                <a:t>Repositories</a:t>
              </a:r>
            </a:p>
          </p:txBody>
        </p:sp>
        <p:cxnSp>
          <p:nvCxnSpPr>
            <p:cNvPr id="247" name="Elbow Connector 246"/>
            <p:cNvCxnSpPr/>
            <p:nvPr/>
          </p:nvCxnSpPr>
          <p:spPr>
            <a:xfrm rot="5400000">
              <a:off x="3927178" y="4326958"/>
              <a:ext cx="690758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95608" y="206170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21005" y="110610"/>
              <a:ext cx="106952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/>
                <a:t>Query and service requests</a:t>
              </a:r>
              <a:endParaRPr lang="en-GB" sz="500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295608" y="440972"/>
              <a:ext cx="208246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21005" y="345412"/>
              <a:ext cx="97975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/>
                <a:t>Operational Data Access</a:t>
              </a:r>
              <a:endParaRPr lang="en-GB" sz="500" dirty="0"/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1542406" y="658371"/>
              <a:ext cx="1960535" cy="866862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 smtClean="0"/>
                <a:t>Web User Interface for pixel-based access, analysis and processing</a:t>
              </a:r>
              <a:endParaRPr lang="en-GB" sz="700" b="1" i="1" dirty="0"/>
            </a:p>
          </p:txBody>
        </p:sp>
        <p:cxnSp>
          <p:nvCxnSpPr>
            <p:cNvPr id="172" name="Elbow Connector 171"/>
            <p:cNvCxnSpPr>
              <a:stCxn id="138" idx="2"/>
              <a:endCxn id="54" idx="1"/>
            </p:cNvCxnSpPr>
            <p:nvPr/>
          </p:nvCxnSpPr>
          <p:spPr>
            <a:xfrm rot="16200000" flipH="1">
              <a:off x="3380539" y="1424218"/>
              <a:ext cx="378942" cy="58093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Elbow Connector 199"/>
            <p:cNvCxnSpPr>
              <a:stCxn id="169" idx="2"/>
              <a:endCxn id="52" idx="0"/>
            </p:cNvCxnSpPr>
            <p:nvPr/>
          </p:nvCxnSpPr>
          <p:spPr>
            <a:xfrm rot="5400000">
              <a:off x="1039294" y="1750951"/>
              <a:ext cx="1709099" cy="1257662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00854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143352" y="3455734"/>
              <a:ext cx="2240489" cy="115598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500" b="1" i="1" dirty="0" smtClean="0">
                  <a:solidFill>
                    <a:srgbClr val="FF0000"/>
                  </a:solidFill>
                </a:rPr>
                <a:t>IT Resources provided as services (</a:t>
              </a:r>
              <a:r>
                <a:rPr lang="en-GB" sz="500" b="1" i="1" dirty="0" err="1" smtClean="0">
                  <a:solidFill>
                    <a:srgbClr val="FF0000"/>
                  </a:solidFill>
                </a:rPr>
                <a:t>IaaS</a:t>
              </a:r>
              <a:r>
                <a:rPr lang="en-GB" sz="500" b="1" i="1" dirty="0" smtClean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 smtClean="0">
                  <a:solidFill>
                    <a:srgbClr val="FF0000"/>
                  </a:solidFill>
                </a:rPr>
                <a:t>PaaS</a:t>
              </a:r>
              <a:r>
                <a:rPr lang="en-GB" sz="500" b="1" i="1" dirty="0" smtClean="0">
                  <a:solidFill>
                    <a:srgbClr val="FF0000"/>
                  </a:solidFill>
                </a:rPr>
                <a:t>, </a:t>
              </a:r>
              <a:r>
                <a:rPr lang="en-GB" sz="500" b="1" i="1" dirty="0" err="1" smtClean="0">
                  <a:solidFill>
                    <a:srgbClr val="FF0000"/>
                  </a:solidFill>
                </a:rPr>
                <a:t>SaaS</a:t>
              </a:r>
              <a:r>
                <a:rPr lang="en-GB" sz="500" b="1" i="1" dirty="0" smtClean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06752" y="4251511"/>
              <a:ext cx="1254137" cy="134846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 smtClean="0"/>
                <a:t>VM – Browse Images Generation</a:t>
              </a:r>
              <a:endParaRPr lang="en-GB" sz="5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06753" y="4437851"/>
              <a:ext cx="1254136" cy="11254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 smtClean="0"/>
                <a:t>VM – </a:t>
              </a:r>
              <a:r>
                <a:rPr lang="en-GB" sz="500" dirty="0" err="1" smtClean="0"/>
                <a:t>DataCube</a:t>
              </a:r>
              <a:r>
                <a:rPr lang="en-GB" sz="500" dirty="0" smtClean="0"/>
                <a:t> Engine/API</a:t>
              </a: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753" y="4080664"/>
              <a:ext cx="1254136" cy="117203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 smtClean="0"/>
                <a:t>VM – Processors </a:t>
              </a:r>
              <a:endParaRPr lang="en-GB" sz="5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45378" y="3234332"/>
              <a:ext cx="2239267" cy="21940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 smtClean="0">
                  <a:solidFill>
                    <a:schemeClr val="tx1"/>
                  </a:solidFill>
                </a:rPr>
                <a:t>Standardised Interoperable </a:t>
              </a:r>
              <a:r>
                <a:rPr lang="en-GB" sz="600" b="1" dirty="0" smtClean="0">
                  <a:solidFill>
                    <a:srgbClr val="000000"/>
                  </a:solidFill>
                </a:rPr>
                <a:t>Services </a:t>
              </a:r>
              <a:r>
                <a:rPr lang="en-GB" sz="600" b="1" dirty="0" smtClean="0">
                  <a:solidFill>
                    <a:schemeClr val="tx1"/>
                  </a:solidFill>
                </a:rPr>
                <a:t>Interfaces 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Elbow Connector 54"/>
            <p:cNvCxnSpPr>
              <a:stCxn id="1040" idx="1"/>
              <a:endCxn id="169" idx="0"/>
            </p:cNvCxnSpPr>
            <p:nvPr/>
          </p:nvCxnSpPr>
          <p:spPr>
            <a:xfrm rot="10800000" flipV="1">
              <a:off x="2522674" y="373573"/>
              <a:ext cx="1175720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3654468" y="658371"/>
              <a:ext cx="4257807" cy="86686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72000" rtlCol="0" anchor="t" anchorCtr="0"/>
            <a:lstStyle/>
            <a:p>
              <a:pPr algn="ctr"/>
              <a:r>
                <a:rPr lang="en-GB" sz="700" b="1" i="1" dirty="0" smtClean="0"/>
                <a:t>Web User Interface for granule-based discovery and/or retrieval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506198" y="907025"/>
              <a:ext cx="1539111" cy="29346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numCol="2" rtlCol="0" anchor="t" anchorCtr="0"/>
            <a:lstStyle/>
            <a:p>
              <a:r>
                <a:rPr lang="en-GB" sz="500" dirty="0" smtClean="0"/>
                <a:t>Mission oriented GUI</a:t>
              </a:r>
            </a:p>
            <a:p>
              <a:pPr marL="90488" lvl="1"/>
              <a:r>
                <a:rPr lang="en-GB" sz="500" i="1" dirty="0" smtClean="0"/>
                <a:t>- SWARM</a:t>
              </a:r>
            </a:p>
            <a:p>
              <a:pPr marL="90488" lvl="1"/>
              <a:r>
                <a:rPr lang="en-GB" sz="500" i="1" dirty="0" smtClean="0"/>
                <a:t>- </a:t>
              </a:r>
              <a:r>
                <a:rPr lang="en-GB" sz="500" i="1" dirty="0"/>
                <a:t>SMOS</a:t>
              </a:r>
            </a:p>
            <a:p>
              <a:pPr marL="90488" lvl="1"/>
              <a:endParaRPr lang="en-GB" sz="500" i="1" dirty="0" smtClean="0"/>
            </a:p>
            <a:p>
              <a:pPr marL="90488" lvl="1"/>
              <a:r>
                <a:rPr lang="en-GB" sz="500" i="1" dirty="0" smtClean="0"/>
                <a:t>- </a:t>
              </a:r>
              <a:r>
                <a:rPr lang="en-GB" sz="500" i="1" dirty="0"/>
                <a:t>Cryosat</a:t>
              </a:r>
            </a:p>
            <a:p>
              <a:pPr marL="90488" lvl="1"/>
              <a:r>
                <a:rPr lang="en-GB" sz="500" i="1" dirty="0"/>
                <a:t>- External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506198" y="1230345"/>
              <a:ext cx="1539111" cy="229090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 smtClean="0"/>
                <a:t>Multi Mission GUI:</a:t>
              </a:r>
            </a:p>
            <a:p>
              <a:pPr marL="88900"/>
              <a:r>
                <a:rPr lang="en-GB" sz="500" dirty="0" smtClean="0"/>
                <a:t>– </a:t>
              </a:r>
              <a:r>
                <a:rPr lang="en-GB" sz="500" i="1" dirty="0" smtClean="0"/>
                <a:t>ESA EOCAT</a:t>
              </a:r>
              <a:endParaRPr lang="en-GB" sz="500" i="1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865210" y="1230344"/>
              <a:ext cx="1540448" cy="229091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t" anchorCtr="0"/>
            <a:lstStyle/>
            <a:p>
              <a:r>
                <a:rPr lang="en-GB" sz="500" dirty="0" smtClean="0"/>
                <a:t>ESA EO Information Page:</a:t>
              </a:r>
            </a:p>
            <a:p>
              <a:pPr marL="88900"/>
              <a:r>
                <a:rPr lang="en-GB" sz="500" dirty="0" smtClean="0"/>
                <a:t>- </a:t>
              </a:r>
              <a:r>
                <a:rPr lang="en-GB" sz="500" i="1" dirty="0" smtClean="0"/>
                <a:t>ESA EO Gateway</a:t>
              </a:r>
              <a:endParaRPr lang="en-GB" sz="500" i="1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865210" y="907025"/>
              <a:ext cx="1540448" cy="29218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tIns="36000" rIns="72000" bIns="36000" rtlCol="0" anchor="t" anchorCtr="0"/>
            <a:lstStyle/>
            <a:p>
              <a:r>
                <a:rPr lang="en-GB" sz="500" dirty="0" smtClean="0"/>
                <a:t>International EO Information Page:</a:t>
              </a:r>
              <a:endParaRPr lang="en-GB" sz="500" i="1" dirty="0" smtClean="0"/>
            </a:p>
            <a:p>
              <a:pPr marL="88900"/>
              <a:r>
                <a:rPr lang="en-GB" sz="500" i="1" dirty="0" smtClean="0"/>
                <a:t>- CEOS IDN </a:t>
              </a:r>
              <a:endParaRPr lang="en-GB" sz="500" dirty="0"/>
            </a:p>
          </p:txBody>
        </p:sp>
        <p:cxnSp>
          <p:nvCxnSpPr>
            <p:cNvPr id="96" name="Elbow Connector 95"/>
            <p:cNvCxnSpPr>
              <a:stCxn id="1040" idx="3"/>
              <a:endCxn id="69" idx="0"/>
            </p:cNvCxnSpPr>
            <p:nvPr/>
          </p:nvCxnSpPr>
          <p:spPr>
            <a:xfrm>
              <a:off x="4287789" y="373573"/>
              <a:ext cx="1495583" cy="284798"/>
            </a:xfrm>
            <a:prstGeom prst="bentConnector2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69" idx="2"/>
              <a:endCxn id="175" idx="0"/>
            </p:cNvCxnSpPr>
            <p:nvPr/>
          </p:nvCxnSpPr>
          <p:spPr>
            <a:xfrm rot="16200000" flipH="1">
              <a:off x="5646076" y="1662529"/>
              <a:ext cx="275675" cy="1083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/>
            <p:cNvSpPr/>
            <p:nvPr/>
          </p:nvSpPr>
          <p:spPr>
            <a:xfrm>
              <a:off x="3859322" y="1793835"/>
              <a:ext cx="3054786" cy="1058478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GB" sz="700" dirty="0" smtClean="0"/>
                <a:t>	      </a:t>
              </a:r>
            </a:p>
            <a:p>
              <a:pPr algn="r"/>
              <a:endParaRPr lang="en-GB" sz="700" b="1" dirty="0" smtClean="0"/>
            </a:p>
            <a:p>
              <a:pPr algn="r"/>
              <a:r>
                <a:rPr lang="en-GB" sz="700" b="1" i="1" dirty="0" smtClean="0"/>
                <a:t>Knowledge-Base Facility </a:t>
              </a:r>
            </a:p>
            <a:p>
              <a:pPr algn="ctr"/>
              <a:endParaRPr lang="en-GB" sz="700" dirty="0"/>
            </a:p>
            <a:p>
              <a:pPr algn="ctr"/>
              <a:endParaRPr lang="en-GB" sz="700" dirty="0" smtClean="0"/>
            </a:p>
            <a:p>
              <a:pPr algn="ctr"/>
              <a:endParaRPr lang="en-GB" sz="700" dirty="0"/>
            </a:p>
            <a:p>
              <a:pPr algn="ctr"/>
              <a:endParaRPr lang="en-GB" sz="700" dirty="0" smtClean="0"/>
            </a:p>
            <a:p>
              <a:pPr algn="ctr"/>
              <a:endParaRPr lang="en-GB" sz="700" dirty="0" smtClean="0"/>
            </a:p>
            <a:p>
              <a:pPr algn="ctr"/>
              <a:endParaRPr lang="en-GB" sz="7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065381" y="2573834"/>
              <a:ext cx="2715364" cy="22887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EO Data &amp; Service Metadata Repository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069994" y="2079316"/>
              <a:ext cx="1012800" cy="24145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Thesauri Repository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51" name="Down Arrow 50"/>
            <p:cNvSpPr/>
            <p:nvPr/>
          </p:nvSpPr>
          <p:spPr>
            <a:xfrm rot="10800000" flipV="1">
              <a:off x="4494548" y="2375195"/>
              <a:ext cx="148485" cy="163915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860476" y="1796336"/>
              <a:ext cx="3052478" cy="215638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b="1" dirty="0">
                  <a:solidFill>
                    <a:schemeClr val="tx1"/>
                  </a:solidFill>
                </a:rPr>
                <a:t>Standardised Interoperable </a:t>
              </a:r>
              <a:r>
                <a:rPr lang="en-GB" sz="700" b="1" dirty="0" smtClean="0">
                  <a:solidFill>
                    <a:schemeClr val="tx1"/>
                  </a:solidFill>
                </a:rPr>
                <a:t>Interfaces</a:t>
              </a:r>
              <a:endParaRPr lang="en-GB" sz="700" b="1" dirty="0">
                <a:solidFill>
                  <a:schemeClr val="tx1"/>
                </a:solidFill>
              </a:endParaRPr>
            </a:p>
          </p:txBody>
        </p:sp>
        <p:pic>
          <p:nvPicPr>
            <p:cNvPr id="153" name="Picture 12" descr="https://static.thenounproject.com/png/1873915-2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75" y="1822403"/>
              <a:ext cx="758360" cy="73545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Decision making Free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394" y="87776"/>
              <a:ext cx="589395" cy="5715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5" name="Straight Connector 134"/>
            <p:cNvCxnSpPr>
              <a:stCxn id="37" idx="3"/>
            </p:cNvCxnSpPr>
            <p:nvPr/>
          </p:nvCxnSpPr>
          <p:spPr>
            <a:xfrm flipH="1">
              <a:off x="3295206" y="3942691"/>
              <a:ext cx="14789" cy="44366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own Arrow 8"/>
            <p:cNvSpPr/>
            <p:nvPr/>
          </p:nvSpPr>
          <p:spPr>
            <a:xfrm flipV="1">
              <a:off x="3279912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37" name="Can 36"/>
            <p:cNvSpPr/>
            <p:nvPr/>
          </p:nvSpPr>
          <p:spPr>
            <a:xfrm>
              <a:off x="3130079" y="3576150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TPMs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sp>
          <p:nvSpPr>
            <p:cNvPr id="111" name="Down Arrow 110"/>
            <p:cNvSpPr/>
            <p:nvPr/>
          </p:nvSpPr>
          <p:spPr>
            <a:xfrm flipV="1">
              <a:off x="4081703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12" name="Can 111"/>
            <p:cNvSpPr/>
            <p:nvPr/>
          </p:nvSpPr>
          <p:spPr>
            <a:xfrm>
              <a:off x="3931869" y="3576149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HMs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sp>
          <p:nvSpPr>
            <p:cNvPr id="114" name="Down Arrow 113"/>
            <p:cNvSpPr/>
            <p:nvPr/>
          </p:nvSpPr>
          <p:spPr>
            <a:xfrm flipV="1">
              <a:off x="4920659" y="3420809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15" name="Can 114"/>
            <p:cNvSpPr/>
            <p:nvPr/>
          </p:nvSpPr>
          <p:spPr>
            <a:xfrm>
              <a:off x="4770825" y="3576150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EEs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3013564" y="3223334"/>
              <a:ext cx="223343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 smtClean="0">
                  <a:solidFill>
                    <a:schemeClr val="tx1"/>
                  </a:solidFill>
                </a:rPr>
                <a:t>External Web Interfaces 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11" name="Straight Connector 210"/>
            <p:cNvCxnSpPr>
              <a:stCxn id="112" idx="3"/>
            </p:cNvCxnSpPr>
            <p:nvPr/>
          </p:nvCxnSpPr>
          <p:spPr>
            <a:xfrm flipH="1">
              <a:off x="4109344" y="3942690"/>
              <a:ext cx="1" cy="43008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115" idx="3"/>
              <a:endCxn id="115" idx="3"/>
            </p:cNvCxnSpPr>
            <p:nvPr/>
          </p:nvCxnSpPr>
          <p:spPr>
            <a:xfrm>
              <a:off x="4948301" y="3942692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ounded Rectangle 192"/>
            <p:cNvSpPr/>
            <p:nvPr/>
          </p:nvSpPr>
          <p:spPr>
            <a:xfrm>
              <a:off x="5753991" y="3217827"/>
              <a:ext cx="2128110" cy="1049123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72000" rtlCol="0" anchor="b"/>
            <a:lstStyle/>
            <a:p>
              <a:pPr algn="ctr"/>
              <a:r>
                <a:rPr lang="en-GB" sz="700" b="1" i="1" dirty="0" smtClean="0"/>
                <a:t>Copernicus </a:t>
              </a:r>
              <a:r>
                <a:rPr lang="en-GB" sz="700" b="1" i="1" dirty="0"/>
                <a:t>Data Repositories</a:t>
              </a: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755188" y="3217827"/>
              <a:ext cx="2126912" cy="187823"/>
            </a:xfrm>
            <a:prstGeom prst="roundRect">
              <a:avLst>
                <a:gd name="adj" fmla="val 0"/>
              </a:avLst>
            </a:prstGeom>
            <a:solidFill>
              <a:schemeClr val="tx2">
                <a:alpha val="5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b="1" dirty="0" smtClean="0">
                  <a:solidFill>
                    <a:schemeClr val="tx1"/>
                  </a:solidFill>
                </a:rPr>
                <a:t>External Web Interface</a:t>
              </a:r>
              <a:endParaRPr lang="en-GB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204" name="Down Arrow 203"/>
            <p:cNvSpPr/>
            <p:nvPr/>
          </p:nvSpPr>
          <p:spPr>
            <a:xfrm flipV="1">
              <a:off x="7561620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205" name="Can 204"/>
            <p:cNvSpPr/>
            <p:nvPr/>
          </p:nvSpPr>
          <p:spPr>
            <a:xfrm>
              <a:off x="7406663" y="3578228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S-5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sp>
          <p:nvSpPr>
            <p:cNvPr id="199" name="Down Arrow 198"/>
            <p:cNvSpPr/>
            <p:nvPr/>
          </p:nvSpPr>
          <p:spPr>
            <a:xfrm flipV="1">
              <a:off x="6541566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201" name="Can 200"/>
            <p:cNvSpPr/>
            <p:nvPr/>
          </p:nvSpPr>
          <p:spPr>
            <a:xfrm>
              <a:off x="6386609" y="3574072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S-2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229" name="Straight Connector 228"/>
            <p:cNvCxnSpPr>
              <a:stCxn id="201" idx="3"/>
            </p:cNvCxnSpPr>
            <p:nvPr/>
          </p:nvCxnSpPr>
          <p:spPr>
            <a:xfrm>
              <a:off x="6564085" y="3940613"/>
              <a:ext cx="0" cy="445744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Can 233"/>
            <p:cNvSpPr/>
            <p:nvPr/>
          </p:nvSpPr>
          <p:spPr>
            <a:xfrm>
              <a:off x="6896635" y="3574317"/>
              <a:ext cx="35495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S-3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235" name="Straight Connector 234"/>
            <p:cNvCxnSpPr>
              <a:stCxn id="234" idx="3"/>
            </p:cNvCxnSpPr>
            <p:nvPr/>
          </p:nvCxnSpPr>
          <p:spPr>
            <a:xfrm>
              <a:off x="7074111" y="3940858"/>
              <a:ext cx="0" cy="438708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Down Arrow 235"/>
            <p:cNvSpPr/>
            <p:nvPr/>
          </p:nvSpPr>
          <p:spPr>
            <a:xfrm flipV="1">
              <a:off x="7051592" y="3420808"/>
              <a:ext cx="45038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96" name="Down Arrow 195"/>
            <p:cNvSpPr/>
            <p:nvPr/>
          </p:nvSpPr>
          <p:spPr>
            <a:xfrm flipV="1">
              <a:off x="6029099" y="3420808"/>
              <a:ext cx="45037" cy="138147"/>
            </a:xfrm>
            <a:prstGeom prst="downArrow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700"/>
            </a:p>
          </p:txBody>
        </p:sp>
        <p:sp>
          <p:nvSpPr>
            <p:cNvPr id="197" name="Can 196"/>
            <p:cNvSpPr/>
            <p:nvPr/>
          </p:nvSpPr>
          <p:spPr>
            <a:xfrm>
              <a:off x="5871702" y="3574072"/>
              <a:ext cx="359831" cy="366541"/>
            </a:xfrm>
            <a:prstGeom prst="can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600" dirty="0" smtClean="0">
                  <a:solidFill>
                    <a:schemeClr val="tx1"/>
                  </a:solidFill>
                </a:rPr>
                <a:t>S-1</a:t>
              </a:r>
              <a:endParaRPr lang="en-GB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225" name="Straight Connector 224"/>
            <p:cNvCxnSpPr>
              <a:stCxn id="197" idx="3"/>
              <a:endCxn id="197" idx="3"/>
            </p:cNvCxnSpPr>
            <p:nvPr/>
          </p:nvCxnSpPr>
          <p:spPr>
            <a:xfrm>
              <a:off x="6051618" y="3940613"/>
              <a:ext cx="0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197" idx="3"/>
            </p:cNvCxnSpPr>
            <p:nvPr/>
          </p:nvCxnSpPr>
          <p:spPr>
            <a:xfrm>
              <a:off x="6051618" y="3940613"/>
              <a:ext cx="0" cy="432161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ounded Rectangle 255"/>
            <p:cNvSpPr/>
            <p:nvPr/>
          </p:nvSpPr>
          <p:spPr>
            <a:xfrm>
              <a:off x="1612904" y="981261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 smtClean="0"/>
                <a:t>……….</a:t>
              </a:r>
              <a:endParaRPr lang="en-GB" sz="700" dirty="0"/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1661813" y="1094739"/>
              <a:ext cx="1725526" cy="240944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700" dirty="0"/>
                <a:t>……….</a:t>
              </a:r>
            </a:p>
            <a:p>
              <a:pPr algn="ctr"/>
              <a:endParaRPr lang="en-GB" sz="700" dirty="0"/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1713725" y="1231409"/>
              <a:ext cx="1725526" cy="240944"/>
            </a:xfrm>
            <a:prstGeom prst="roundRect">
              <a:avLst>
                <a:gd name="adj" fmla="val 0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/>
                <a:t>ESA PDGS Data Cube GUI</a:t>
              </a:r>
              <a:r>
                <a:rPr lang="en-GB" sz="500" dirty="0" smtClean="0">
                  <a:solidFill>
                    <a:srgbClr val="FF0000"/>
                  </a:solidFill>
                </a:rPr>
                <a:t>, VIRES GUI, </a:t>
              </a:r>
              <a:r>
                <a:rPr lang="en-GB" sz="500" dirty="0" err="1" smtClean="0">
                  <a:solidFill>
                    <a:srgbClr val="FF0000"/>
                  </a:solidFill>
                </a:rPr>
                <a:t>etc</a:t>
              </a:r>
              <a:r>
                <a:rPr lang="mr-IN" sz="500" dirty="0" smtClean="0">
                  <a:solidFill>
                    <a:srgbClr val="FF0000"/>
                  </a:solidFill>
                </a:rPr>
                <a:t>…</a:t>
              </a:r>
              <a:endParaRPr lang="en-GB" sz="500" dirty="0">
                <a:solidFill>
                  <a:srgbClr val="FF0000"/>
                </a:solidFill>
              </a:endParaRPr>
            </a:p>
          </p:txBody>
        </p:sp>
        <p:cxnSp>
          <p:nvCxnSpPr>
            <p:cNvPr id="285" name="Straight Connector 284"/>
            <p:cNvCxnSpPr>
              <a:stCxn id="115" idx="3"/>
            </p:cNvCxnSpPr>
            <p:nvPr/>
          </p:nvCxnSpPr>
          <p:spPr>
            <a:xfrm>
              <a:off x="4948301" y="3942691"/>
              <a:ext cx="0" cy="436875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ounded Rectangle 101"/>
            <p:cNvSpPr/>
            <p:nvPr/>
          </p:nvSpPr>
          <p:spPr>
            <a:xfrm>
              <a:off x="8310569" y="2194240"/>
              <a:ext cx="574752" cy="32297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rgbClr val="FF0000"/>
                  </a:solidFill>
                </a:rPr>
                <a:t>ESA Operational Service</a:t>
              </a:r>
              <a:endParaRPr lang="en-GB" sz="500" dirty="0">
                <a:solidFill>
                  <a:srgbClr val="FF0000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4015523" y="71134"/>
              <a:ext cx="586109" cy="242236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rgbClr val="FF0000"/>
                  </a:solidFill>
                </a:rPr>
                <a:t>User Community</a:t>
              </a:r>
              <a:endParaRPr lang="en-GB" sz="500" dirty="0">
                <a:solidFill>
                  <a:srgbClr val="FF0000"/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801713" y="2740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/>
                <a:t>ESA</a:t>
              </a:r>
              <a:endParaRPr lang="en-GB" sz="5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801713" y="174468"/>
              <a:ext cx="543074" cy="11536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/>
                <a:t>External</a:t>
              </a:r>
              <a:endParaRPr lang="en-GB" sz="5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5728652" y="1573587"/>
              <a:ext cx="1008482" cy="176933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chemeClr val="tx1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>
                  <a:solidFill>
                    <a:schemeClr val="tx1"/>
                  </a:solidFill>
                </a:rPr>
                <a:t>(collections and </a:t>
              </a:r>
              <a:r>
                <a:rPr lang="en-GB" sz="500" dirty="0" smtClean="0">
                  <a:solidFill>
                    <a:schemeClr val="tx1"/>
                  </a:solidFill>
                </a:rPr>
                <a:t>granules)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171825" y="1818110"/>
              <a:ext cx="739775" cy="229824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 smtClean="0">
                  <a:solidFill>
                    <a:srgbClr val="000000"/>
                  </a:solidFill>
                </a:rPr>
                <a:t>OpenSearch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 smtClean="0">
                  <a:solidFill>
                    <a:srgbClr val="000000"/>
                  </a:solidFill>
                </a:rPr>
                <a:t>(collections 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 smtClean="0">
                  <a:solidFill>
                    <a:srgbClr val="000000"/>
                  </a:solidFill>
                </a:rPr>
                <a:t>and granules)</a:t>
              </a:r>
              <a:endParaRPr lang="en-GB" sz="500" dirty="0">
                <a:solidFill>
                  <a:srgbClr val="000000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722152" y="1878280"/>
              <a:ext cx="1361350" cy="122230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>
                  <a:solidFill>
                    <a:schemeClr val="tx1"/>
                  </a:solidFill>
                </a:rPr>
                <a:t>Standard services request Interfaces (e.g., restful API)</a:t>
              </a:r>
              <a:endParaRPr lang="en-GB" sz="500" dirty="0">
                <a:solidFill>
                  <a:schemeClr val="tx1"/>
                </a:solidFill>
              </a:endParaRP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206753" y="3732552"/>
              <a:ext cx="1254136" cy="118962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 smtClean="0"/>
                <a:t>User Applications</a:t>
              </a:r>
              <a:endParaRPr lang="en-GB" sz="500" dirty="0"/>
            </a:p>
          </p:txBody>
        </p:sp>
        <p:cxnSp>
          <p:nvCxnSpPr>
            <p:cNvPr id="26" name="Elbow Connector 25"/>
            <p:cNvCxnSpPr>
              <a:stCxn id="153" idx="2"/>
              <a:endCxn id="36" idx="3"/>
            </p:cNvCxnSpPr>
            <p:nvPr/>
          </p:nvCxnSpPr>
          <p:spPr>
            <a:xfrm rot="5400000">
              <a:off x="4155368" y="446752"/>
              <a:ext cx="1882383" cy="6104593"/>
            </a:xfrm>
            <a:prstGeom prst="bentConnector3">
              <a:avLst>
                <a:gd name="adj1" fmla="val 112144"/>
              </a:avLst>
            </a:prstGeom>
            <a:ln w="12700" cmpd="sng">
              <a:solidFill>
                <a:srgbClr val="3366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295608" y="88769"/>
              <a:ext cx="208246" cy="0"/>
            </a:xfrm>
            <a:prstGeom prst="straightConnector1">
              <a:avLst/>
            </a:prstGeom>
            <a:ln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521005" y="-6791"/>
              <a:ext cx="86433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/>
                <a:t>Operational interface</a:t>
              </a:r>
              <a:endParaRPr lang="en-GB" sz="500" dirty="0"/>
            </a:p>
          </p:txBody>
        </p:sp>
        <p:cxnSp>
          <p:nvCxnSpPr>
            <p:cNvPr id="190" name="Elbow Connector 189"/>
            <p:cNvCxnSpPr>
              <a:stCxn id="205" idx="3"/>
            </p:cNvCxnSpPr>
            <p:nvPr/>
          </p:nvCxnSpPr>
          <p:spPr>
            <a:xfrm rot="5400000">
              <a:off x="4747064" y="1542492"/>
              <a:ext cx="434799" cy="523935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Elbow Connector 176"/>
            <p:cNvCxnSpPr>
              <a:stCxn id="144" idx="2"/>
            </p:cNvCxnSpPr>
            <p:nvPr/>
          </p:nvCxnSpPr>
          <p:spPr>
            <a:xfrm rot="5400000">
              <a:off x="6203409" y="2125579"/>
              <a:ext cx="1459540" cy="239258"/>
            </a:xfrm>
            <a:prstGeom prst="bentConnector3">
              <a:avLst>
                <a:gd name="adj1" fmla="val 99598"/>
              </a:avLst>
            </a:prstGeom>
            <a:ln w="12700" cmpd="sng">
              <a:solidFill>
                <a:srgbClr val="008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n 35"/>
            <p:cNvSpPr/>
            <p:nvPr/>
          </p:nvSpPr>
          <p:spPr>
            <a:xfrm>
              <a:off x="1772599" y="4114262"/>
              <a:ext cx="543326" cy="325978"/>
            </a:xfrm>
            <a:prstGeom prst="can">
              <a:avLst/>
            </a:prstGeom>
            <a:solidFill>
              <a:srgbClr val="FFFFFF"/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Storage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03" name="Can 202"/>
            <p:cNvSpPr/>
            <p:nvPr/>
          </p:nvSpPr>
          <p:spPr>
            <a:xfrm>
              <a:off x="1772410" y="3871889"/>
              <a:ext cx="543326" cy="325978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Temporary</a:t>
              </a:r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226124" y="2353557"/>
              <a:ext cx="1475557" cy="311339"/>
            </a:xfrm>
            <a:prstGeom prst="roundRect">
              <a:avLst>
                <a:gd name="adj" fmla="val 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GB" sz="500" dirty="0" smtClean="0">
                  <a:solidFill>
                    <a:srgbClr val="000000"/>
                  </a:solidFill>
                </a:rPr>
                <a:t>Protocol </a:t>
              </a:r>
              <a:r>
                <a:rPr lang="en-GB" sz="500" dirty="0">
                  <a:solidFill>
                    <a:srgbClr val="000000"/>
                  </a:solidFill>
                </a:rPr>
                <a:t>for data </a:t>
              </a:r>
              <a:r>
                <a:rPr lang="en-GB" sz="500" dirty="0" smtClean="0">
                  <a:solidFill>
                    <a:srgbClr val="000000"/>
                  </a:solidFill>
                </a:rPr>
                <a:t>access</a:t>
              </a:r>
            </a:p>
            <a:p>
              <a:pPr algn="ctr">
                <a:lnSpc>
                  <a:spcPct val="120000"/>
                </a:lnSpc>
              </a:pPr>
              <a:r>
                <a:rPr lang="en-GB" sz="500" dirty="0" smtClean="0">
                  <a:solidFill>
                    <a:srgbClr val="000000"/>
                  </a:solidFill>
                </a:rPr>
                <a:t>(e.g., OGC</a:t>
              </a:r>
              <a:r>
                <a:rPr lang="en-GB" sz="500" dirty="0">
                  <a:solidFill>
                    <a:srgbClr val="000000"/>
                  </a:solidFill>
                </a:rPr>
                <a:t>, Open </a:t>
              </a:r>
              <a:r>
                <a:rPr lang="en-GB" sz="500" dirty="0" err="1">
                  <a:solidFill>
                    <a:srgbClr val="000000"/>
                  </a:solidFill>
                </a:rPr>
                <a:t>Datacube</a:t>
              </a:r>
              <a:r>
                <a:rPr lang="en-GB" sz="5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06753" y="3909818"/>
              <a:ext cx="1254136" cy="13003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500" dirty="0" smtClean="0"/>
                <a:t>ESA User Applications</a:t>
              </a:r>
              <a:endParaRPr lang="en-GB" sz="500" dirty="0"/>
            </a:p>
          </p:txBody>
        </p:sp>
        <p:cxnSp>
          <p:nvCxnSpPr>
            <p:cNvPr id="123" name="Elbow Connector 122"/>
            <p:cNvCxnSpPr>
              <a:stCxn id="109" idx="1"/>
              <a:endCxn id="128" idx="3"/>
            </p:cNvCxnSpPr>
            <p:nvPr/>
          </p:nvCxnSpPr>
          <p:spPr>
            <a:xfrm rot="10800000">
              <a:off x="5766827" y="2318316"/>
              <a:ext cx="1988767" cy="191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ounded Rectangle 123"/>
            <p:cNvSpPr/>
            <p:nvPr/>
          </p:nvSpPr>
          <p:spPr>
            <a:xfrm>
              <a:off x="7120012" y="911711"/>
              <a:ext cx="710708" cy="545305"/>
            </a:xfrm>
            <a:prstGeom prst="roundRect">
              <a:avLst>
                <a:gd name="adj" fmla="val 0"/>
              </a:avLst>
            </a:prstGeom>
            <a:solidFill>
              <a:srgbClr val="C5EDFF"/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500" dirty="0" smtClean="0"/>
                <a:t>External catalogue application</a:t>
              </a:r>
              <a:endParaRPr lang="en-GB" sz="500" dirty="0"/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>
              <a:off x="295608" y="323571"/>
              <a:ext cx="208246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521005" y="228011"/>
              <a:ext cx="87716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/>
                <a:t>Data access interface</a:t>
              </a:r>
              <a:endParaRPr lang="en-GB" sz="500" dirty="0"/>
            </a:p>
          </p:txBody>
        </p:sp>
        <p:cxnSp>
          <p:nvCxnSpPr>
            <p:cNvPr id="139" name="Elbow Connector 138"/>
            <p:cNvCxnSpPr>
              <a:endCxn id="163" idx="0"/>
            </p:cNvCxnSpPr>
            <p:nvPr/>
          </p:nvCxnSpPr>
          <p:spPr>
            <a:xfrm rot="16200000" flipH="1">
              <a:off x="2706413" y="1799467"/>
              <a:ext cx="1710822" cy="1136911"/>
            </a:xfrm>
            <a:prstGeom prst="bentConnector3">
              <a:avLst>
                <a:gd name="adj1" fmla="val 85062"/>
              </a:avLst>
            </a:prstGeom>
            <a:ln w="12700" cmpd="sng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5698656" y="1800909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010051" y="3802760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923535" y="377242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755593" y="2272343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303769" y="3712162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595229" y="2263964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931364" y="3215117"/>
              <a:ext cx="171597" cy="10870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207232" y="1429447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840570" y="3225265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80496" y="1419672"/>
              <a:ext cx="144624" cy="957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Elbow Connector 147"/>
            <p:cNvCxnSpPr>
              <a:stCxn id="202" idx="0"/>
            </p:cNvCxnSpPr>
            <p:nvPr/>
          </p:nvCxnSpPr>
          <p:spPr>
            <a:xfrm rot="16200000" flipV="1">
              <a:off x="5353235" y="1752417"/>
              <a:ext cx="249200" cy="2681619"/>
            </a:xfrm>
            <a:prstGeom prst="bentConnector2">
              <a:avLst/>
            </a:prstGeom>
            <a:ln w="12700" cmpd="sng">
              <a:solidFill>
                <a:srgbClr val="008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4762032" y="2838232"/>
              <a:ext cx="100540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>
                  <a:solidFill>
                    <a:srgbClr val="008542"/>
                  </a:solidFill>
                </a:rPr>
                <a:t>Products Access Interface</a:t>
              </a:r>
              <a:endParaRPr lang="en-GB" sz="500" dirty="0">
                <a:solidFill>
                  <a:srgbClr val="008542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794525" y="2183136"/>
              <a:ext cx="954107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>
                  <a:solidFill>
                    <a:srgbClr val="0000FF"/>
                  </a:solidFill>
                </a:rPr>
                <a:t>Metadata management</a:t>
              </a:r>
              <a:endParaRPr lang="en-GB" sz="500" dirty="0">
                <a:solidFill>
                  <a:srgbClr val="0000FF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8108069" y="3263407"/>
              <a:ext cx="787395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dirty="0" smtClean="0">
                  <a:solidFill>
                    <a:srgbClr val="0000FF"/>
                  </a:solidFill>
                </a:rPr>
                <a:t>Data management</a:t>
              </a:r>
              <a:endParaRPr lang="en-GB" sz="500" dirty="0">
                <a:solidFill>
                  <a:srgbClr val="0000FF"/>
                </a:solidFill>
              </a:endParaRPr>
            </a:p>
          </p:txBody>
        </p:sp>
        <p:cxnSp>
          <p:nvCxnSpPr>
            <p:cNvPr id="158" name="Straight Connector 157"/>
            <p:cNvCxnSpPr>
              <a:endCxn id="110" idx="3"/>
            </p:cNvCxnSpPr>
            <p:nvPr/>
          </p:nvCxnSpPr>
          <p:spPr>
            <a:xfrm flipH="1" flipV="1">
              <a:off x="1460889" y="4139266"/>
              <a:ext cx="288768" cy="630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/>
            <p:nvPr/>
          </p:nvCxnSpPr>
          <p:spPr>
            <a:xfrm rot="16200000" flipH="1">
              <a:off x="6559038" y="4330970"/>
              <a:ext cx="698784" cy="1"/>
            </a:xfrm>
            <a:prstGeom prst="bentConnector3">
              <a:avLst>
                <a:gd name="adj1" fmla="val 50000"/>
              </a:avLst>
            </a:prstGeom>
            <a:ln w="127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877566" y="1685757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00" name="Elbow Connector 99"/>
            <p:cNvCxnSpPr/>
            <p:nvPr/>
          </p:nvCxnSpPr>
          <p:spPr>
            <a:xfrm rot="5400000">
              <a:off x="729850" y="1728814"/>
              <a:ext cx="1689903" cy="1282702"/>
            </a:xfrm>
            <a:prstGeom prst="bentConnector3">
              <a:avLst>
                <a:gd name="adj1" fmla="val 30836"/>
              </a:avLst>
            </a:prstGeom>
            <a:ln w="12700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ounded Rectangle 2"/>
          <p:cNvSpPr/>
          <p:nvPr/>
        </p:nvSpPr>
        <p:spPr>
          <a:xfrm>
            <a:off x="5488693" y="1237295"/>
            <a:ext cx="1556616" cy="23625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https://eocat.esa.int/sec/#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data-services-area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899656" y="2076319"/>
            <a:ext cx="1413763" cy="23625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https://thesauri.eo.esa.int/thesaurus/en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/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4032576" y="2578854"/>
            <a:ext cx="2780974" cy="23625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https://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eocat.esa.int/opensearch/description.xml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2968018" y="3111635"/>
            <a:ext cx="2405465" cy="40151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/>
              </a:rPr>
              <a:t>https://esar-ds.eo.esa.int/oads/meta/ASA_IMP_1P/index</a:t>
            </a:r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/>
              </a:rPr>
              <a:t>/</a:t>
            </a:r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/>
              </a:rPr>
              <a:t>https://smos-diss.eo.esa.int/oads/meta/SMOS_Open/index</a:t>
            </a:r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/>
              </a:rPr>
              <a:t>/</a:t>
            </a:r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</a:t>
            </a:r>
          </a:p>
          <a:p>
            <a:r>
              <a:rPr lang="en-GB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</a:t>
            </a:r>
            <a:endParaRPr lang="en-GB" sz="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5766827" y="3215115"/>
            <a:ext cx="2115274" cy="20569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/>
              </a:rPr>
              <a:t>https://scihub.esa.int/dhus/</a:t>
            </a:r>
            <a:r>
              <a:rPr lang="en-GB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729573" y="1243702"/>
            <a:ext cx="1706675" cy="23625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1"/>
              </a:rPr>
              <a:t>https://datacube.pdgs.eo.esa.int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1"/>
              </a:rPr>
              <a:t>/</a:t>
            </a:r>
            <a:r>
              <a:rPr lang="en-GB" sz="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167443" y="4433324"/>
            <a:ext cx="1670107" cy="27781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2"/>
              </a:rPr>
              <a:t>https://</a:t>
            </a:r>
            <a:r>
              <a:rPr lang="en-US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2"/>
              </a:rPr>
              <a:t>datacube.pdgs.eo.esa.int/wcs?service=WCS&amp;request=GetCapabilities</a:t>
            </a:r>
            <a:r>
              <a:rPr lang="en-US" sz="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870253" y="179571"/>
            <a:ext cx="325441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</a:rPr>
              <a:t>Current Instantiation</a:t>
            </a:r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3680384" y="1247934"/>
            <a:ext cx="1706675" cy="23625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" b="1" dirty="0">
                <a:hlinkClick r:id="rId13"/>
              </a:rPr>
              <a:t>https://</a:t>
            </a:r>
            <a:r>
              <a:rPr lang="en-GB" sz="600" b="1" dirty="0" smtClean="0">
                <a:hlinkClick r:id="rId13"/>
              </a:rPr>
              <a:t>earth.esa.int/eogateway</a:t>
            </a:r>
            <a:r>
              <a:rPr lang="en-GB" sz="600" b="1" dirty="0" smtClean="0"/>
              <a:t> </a:t>
            </a:r>
            <a:endParaRPr lang="en-GB" sz="600" b="1" dirty="0"/>
          </a:p>
        </p:txBody>
      </p:sp>
    </p:spTree>
    <p:extLst>
      <p:ext uri="{BB962C8B-B14F-4D97-AF65-F5344CB8AC3E}">
        <p14:creationId xmlns:p14="http://schemas.microsoft.com/office/powerpoint/2010/main" val="54538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Vocabulary</a:t>
            </a:r>
            <a:r>
              <a:rPr lang="fr-BE" dirty="0" smtClean="0"/>
              <a:t> Server - GUI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2800" y="727200"/>
            <a:ext cx="3896280" cy="3823200"/>
          </a:xfrm>
        </p:spPr>
        <p:txBody>
          <a:bodyPr/>
          <a:lstStyle/>
          <a:p>
            <a:r>
              <a:rPr lang="en-GB" sz="1200" dirty="0" smtClean="0"/>
              <a:t>ESA Thesauri: </a:t>
            </a:r>
          </a:p>
          <a:p>
            <a:pPr marL="177800" indent="-177800"/>
            <a:r>
              <a:rPr lang="en-GB" sz="1100" b="1" dirty="0" smtClean="0"/>
              <a:t>Operational (October ‘19) </a:t>
            </a:r>
            <a:r>
              <a:rPr lang="en-GB" sz="1100" dirty="0" smtClean="0">
                <a:hlinkClick r:id="rId2"/>
              </a:rPr>
              <a:t>http</a:t>
            </a:r>
            <a:r>
              <a:rPr lang="en-GB" sz="1100" dirty="0">
                <a:hlinkClick r:id="rId2"/>
              </a:rPr>
              <a:t>://thesauri.eo.esa.int/thesaurus/en</a:t>
            </a:r>
            <a:r>
              <a:rPr lang="en-GB" sz="1100" dirty="0" smtClean="0">
                <a:hlinkClick r:id="rId2"/>
              </a:rPr>
              <a:t>/</a:t>
            </a:r>
            <a:r>
              <a:rPr lang="en-GB" sz="1100" dirty="0" smtClean="0"/>
              <a:t> </a:t>
            </a:r>
          </a:p>
          <a:p>
            <a:pPr marL="177800" indent="-177800"/>
            <a:endParaRPr lang="en-GB" sz="1100" b="1" dirty="0" smtClean="0"/>
          </a:p>
          <a:p>
            <a:pPr marL="177800" indent="-177800"/>
            <a:r>
              <a:rPr lang="en-GB" sz="1100" b="1" dirty="0" smtClean="0"/>
              <a:t>Reference </a:t>
            </a:r>
            <a:endParaRPr lang="en-GB" sz="1100" b="1" dirty="0"/>
          </a:p>
          <a:p>
            <a:pPr marL="177800" indent="0"/>
            <a:r>
              <a:rPr lang="en-GB" sz="1100" dirty="0">
                <a:hlinkClick r:id="rId3"/>
              </a:rPr>
              <a:t>http://fedeo.spacebel.be/thesaurus/en/?clang=en</a:t>
            </a:r>
            <a:r>
              <a:rPr lang="en-GB" sz="1100" dirty="0"/>
              <a:t> </a:t>
            </a:r>
          </a:p>
          <a:p>
            <a:endParaRPr lang="en-GB" sz="1200" dirty="0"/>
          </a:p>
          <a:p>
            <a:r>
              <a:rPr lang="en-GB" sz="1200" dirty="0" smtClean="0"/>
              <a:t>SKOSMOS tool makes available APIs here documented </a:t>
            </a:r>
            <a:r>
              <a:rPr lang="en-GB" sz="1200" dirty="0" smtClean="0">
                <a:hlinkClick r:id="rId4"/>
              </a:rPr>
              <a:t>http</a:t>
            </a:r>
            <a:r>
              <a:rPr lang="en-GB" sz="1200" dirty="0">
                <a:hlinkClick r:id="rId4"/>
              </a:rPr>
              <a:t>://skosmos.org/</a:t>
            </a:r>
            <a:endParaRPr lang="en-GB" sz="1200" dirty="0" smtClean="0"/>
          </a:p>
          <a:p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448" y="0"/>
            <a:ext cx="4947552" cy="4781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800" y="3423390"/>
            <a:ext cx="8971200" cy="12772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GB" sz="1100" b="1" dirty="0" smtClean="0">
                <a:solidFill>
                  <a:schemeClr val="bg2"/>
                </a:solidFill>
                <a:latin typeface="Verdana"/>
                <a:cs typeface="Verdana"/>
              </a:rPr>
              <a:t>Examples</a:t>
            </a:r>
          </a:p>
          <a:p>
            <a:r>
              <a:rPr lang="en-GB" sz="1100" u="sng" dirty="0" smtClean="0">
                <a:hlinkClick r:id="rId6"/>
              </a:rPr>
              <a:t>http</a:t>
            </a:r>
            <a:r>
              <a:rPr lang="en-GB" sz="1100" u="sng" dirty="0">
                <a:hlinkClick r:id="rId6"/>
              </a:rPr>
              <a:t>://fedeo.spacebel.be/rest/v1/thesaurus/data?uri=https://earth.esa.int/concept/envisat</a:t>
            </a:r>
            <a:r>
              <a:rPr lang="en-GB" sz="1100" dirty="0">
                <a:hlinkClick r:id="rId6"/>
              </a:rPr>
              <a:t> </a:t>
            </a:r>
          </a:p>
          <a:p>
            <a:endParaRPr lang="en-GB" sz="1100" u="sng" dirty="0">
              <a:hlinkClick r:id="rId6"/>
            </a:endParaRPr>
          </a:p>
          <a:p>
            <a:r>
              <a:rPr lang="en-GB" sz="1100" u="sng" dirty="0">
                <a:hlinkClick r:id="rId6"/>
              </a:rPr>
              <a:t/>
            </a:r>
            <a:br>
              <a:rPr lang="en-GB" sz="1100" u="sng" dirty="0">
                <a:hlinkClick r:id="rId6"/>
              </a:rPr>
            </a:br>
            <a:r>
              <a:rPr lang="en-GB" sz="1100" u="sng" dirty="0">
                <a:hlinkClick r:id="rId7"/>
              </a:rPr>
              <a:t>http://fedeo.spacebel.be/rest/v1/thesaurus/data?uri=https://earth.esa.int/concept/envisat&amp;format=application/json </a:t>
            </a:r>
            <a:br>
              <a:rPr lang="en-GB" sz="1100" u="sng" dirty="0">
                <a:hlinkClick r:id="rId7"/>
              </a:rPr>
            </a:br>
            <a:endParaRPr lang="en-GB" sz="1100" u="sng" dirty="0"/>
          </a:p>
          <a:p>
            <a:r>
              <a:rPr lang="en-GB" sz="1100" u="sng" dirty="0">
                <a:hlinkClick r:id="rId8"/>
              </a:rPr>
              <a:t>http://fedeo.spacebel.be/rest/v1/thesaurus/data?uri=https://earth.esa.int/concept/meris&amp;format=application/json </a:t>
            </a:r>
          </a:p>
        </p:txBody>
      </p:sp>
    </p:spTree>
    <p:extLst>
      <p:ext uri="{BB962C8B-B14F-4D97-AF65-F5344CB8AC3E}">
        <p14:creationId xmlns:p14="http://schemas.microsoft.com/office/powerpoint/2010/main" val="15020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9" y="1381058"/>
            <a:ext cx="3720967" cy="346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SLT Actions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820721"/>
              </p:ext>
            </p:extLst>
          </p:nvPr>
        </p:nvGraphicFramePr>
        <p:xfrm>
          <a:off x="143086" y="836623"/>
          <a:ext cx="8300925" cy="601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862">
                  <a:extLst>
                    <a:ext uri="{9D8B030D-6E8A-4147-A177-3AD203B41FA5}">
                      <a16:colId xmlns:a16="http://schemas.microsoft.com/office/drawing/2014/main" val="792775504"/>
                    </a:ext>
                  </a:extLst>
                </a:gridCol>
                <a:gridCol w="2914025">
                  <a:extLst>
                    <a:ext uri="{9D8B030D-6E8A-4147-A177-3AD203B41FA5}">
                      <a16:colId xmlns:a16="http://schemas.microsoft.com/office/drawing/2014/main" val="1348927805"/>
                    </a:ext>
                  </a:extLst>
                </a:gridCol>
                <a:gridCol w="874208">
                  <a:extLst>
                    <a:ext uri="{9D8B030D-6E8A-4147-A177-3AD203B41FA5}">
                      <a16:colId xmlns:a16="http://schemas.microsoft.com/office/drawing/2014/main" val="1882170177"/>
                    </a:ext>
                  </a:extLst>
                </a:gridCol>
                <a:gridCol w="801357">
                  <a:extLst>
                    <a:ext uri="{9D8B030D-6E8A-4147-A177-3AD203B41FA5}">
                      <a16:colId xmlns:a16="http://schemas.microsoft.com/office/drawing/2014/main" val="1541949323"/>
                    </a:ext>
                  </a:extLst>
                </a:gridCol>
                <a:gridCol w="708270">
                  <a:extLst>
                    <a:ext uri="{9D8B030D-6E8A-4147-A177-3AD203B41FA5}">
                      <a16:colId xmlns:a16="http://schemas.microsoft.com/office/drawing/2014/main" val="3957094387"/>
                    </a:ext>
                  </a:extLst>
                </a:gridCol>
                <a:gridCol w="1987203">
                  <a:extLst>
                    <a:ext uri="{9D8B030D-6E8A-4147-A177-3AD203B41FA5}">
                      <a16:colId xmlns:a16="http://schemas.microsoft.com/office/drawing/2014/main" val="376295195"/>
                    </a:ext>
                  </a:extLst>
                </a:gridCol>
              </a:tblGrid>
              <a:tr h="601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WGISS-47-25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Andrea Della Vecchia to put together a guide (e.g. video, short doc, demo) on the use of SKOS interface and tool by July 31, 2019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Andrea Della Vecchia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31-Jul-19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Closed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July 17: The guide has been circulated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2262876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47618"/>
              </p:ext>
            </p:extLst>
          </p:nvPr>
        </p:nvGraphicFramePr>
        <p:xfrm>
          <a:off x="4824243" y="1057477"/>
          <a:ext cx="4251555" cy="173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6282459" imgH="2559355" progId="Word.Document.8">
                  <p:embed/>
                </p:oleObj>
              </mc:Choice>
              <mc:Fallback>
                <p:oleObj name="Document" r:id="rId4" imgW="6282459" imgH="255935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4243" y="1057477"/>
                        <a:ext cx="4251555" cy="1731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71489" y="3903542"/>
            <a:ext cx="3583402" cy="8765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66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fr-BE" dirty="0" smtClean="0"/>
              <a:t>ESA </a:t>
            </a:r>
            <a:r>
              <a:rPr lang="fr-BE" dirty="0" err="1" smtClean="0"/>
              <a:t>Thesauri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 err="1">
                <a:latin typeface="Verdana" pitchFamily="34" charset="0"/>
              </a:rPr>
              <a:t>Provide</a:t>
            </a:r>
            <a:r>
              <a:rPr lang="fr-BE" sz="1400" dirty="0">
                <a:latin typeface="Verdana" pitchFamily="34" charset="0"/>
              </a:rPr>
              <a:t> online </a:t>
            </a:r>
            <a:r>
              <a:rPr lang="fr-BE" sz="1400" dirty="0" err="1">
                <a:latin typeface="Verdana" pitchFamily="34" charset="0"/>
              </a:rPr>
              <a:t>access</a:t>
            </a:r>
            <a:r>
              <a:rPr lang="fr-BE" sz="1400" dirty="0">
                <a:latin typeface="Verdana" pitchFamily="34" charset="0"/>
              </a:rPr>
              <a:t> to </a:t>
            </a:r>
            <a:r>
              <a:rPr lang="fr-BE" sz="1400" dirty="0" err="1">
                <a:latin typeface="Verdana" pitchFamily="34" charset="0"/>
              </a:rPr>
              <a:t>Thesauri</a:t>
            </a:r>
            <a:endParaRPr lang="fr-BE" sz="1400" dirty="0">
              <a:latin typeface="Verdana" pitchFamily="34" charset="0"/>
            </a:endParaRPr>
          </a:p>
          <a:p>
            <a:pPr marL="358775" lvl="2" indent="-179388">
              <a:lnSpc>
                <a:spcPct val="150000"/>
              </a:lnSpc>
              <a:buFont typeface="Arial" pitchFamily="34" charset="0"/>
              <a:buChar char="–"/>
            </a:pPr>
            <a:r>
              <a:rPr lang="fr-BE" sz="1400" dirty="0" smtClean="0">
                <a:latin typeface="Verdana" pitchFamily="34" charset="0"/>
              </a:rPr>
              <a:t>API </a:t>
            </a:r>
            <a:r>
              <a:rPr lang="fr-BE" sz="1400" dirty="0">
                <a:latin typeface="Verdana" pitchFamily="34" charset="0"/>
              </a:rPr>
              <a:t>(</a:t>
            </a:r>
            <a:r>
              <a:rPr lang="fr-BE" sz="1400" dirty="0" err="1">
                <a:latin typeface="Verdana" pitchFamily="34" charset="0"/>
              </a:rPr>
              <a:t>OpenAPI</a:t>
            </a:r>
            <a:r>
              <a:rPr lang="fr-BE" sz="1400" dirty="0">
                <a:latin typeface="Verdana" pitchFamily="34" charset="0"/>
              </a:rPr>
              <a:t> description), </a:t>
            </a:r>
            <a:r>
              <a:rPr lang="fr-BE" sz="1400" dirty="0" err="1">
                <a:latin typeface="Verdana" pitchFamily="34" charset="0"/>
              </a:rPr>
              <a:t>wrapped</a:t>
            </a:r>
            <a:r>
              <a:rPr lang="fr-BE" sz="1400" dirty="0">
                <a:latin typeface="Verdana" pitchFamily="34" charset="0"/>
              </a:rPr>
              <a:t> in </a:t>
            </a:r>
            <a:r>
              <a:rPr lang="en-GB" sz="1400" dirty="0">
                <a:latin typeface="Verdana" pitchFamily="34" charset="0"/>
              </a:rPr>
              <a:t>Vocabulary of Interlinked Datasets (</a:t>
            </a:r>
            <a:r>
              <a:rPr lang="en-GB" sz="1400" dirty="0" err="1">
                <a:latin typeface="Verdana" pitchFamily="34" charset="0"/>
              </a:rPr>
              <a:t>VoID</a:t>
            </a:r>
            <a:r>
              <a:rPr lang="en-GB" sz="1400" dirty="0">
                <a:latin typeface="Verdana" pitchFamily="34" charset="0"/>
              </a:rPr>
              <a:t>)</a:t>
            </a:r>
            <a:r>
              <a:rPr lang="fr-BE" sz="1400" dirty="0">
                <a:latin typeface="Verdana" pitchFamily="34" charset="0"/>
              </a:rPr>
              <a:t> and OSDD description</a:t>
            </a:r>
          </a:p>
          <a:p>
            <a:pPr marL="358775" lvl="2" indent="-179388">
              <a:lnSpc>
                <a:spcPct val="150000"/>
              </a:lnSpc>
              <a:buFont typeface="Arial" pitchFamily="34" charset="0"/>
              <a:buChar char="–"/>
            </a:pPr>
            <a:r>
              <a:rPr lang="fr-BE" sz="1400" dirty="0" smtClean="0">
                <a:latin typeface="Verdana" pitchFamily="34" charset="0"/>
              </a:rPr>
              <a:t>GUI </a:t>
            </a:r>
            <a:r>
              <a:rPr lang="fr-BE" sz="1400" dirty="0">
                <a:latin typeface="Verdana" pitchFamily="34" charset="0"/>
              </a:rPr>
              <a:t>(</a:t>
            </a:r>
            <a:r>
              <a:rPr lang="fr-BE" sz="1400" dirty="0" err="1">
                <a:latin typeface="Verdana" pitchFamily="34" charset="0"/>
              </a:rPr>
              <a:t>Graphical</a:t>
            </a:r>
            <a:r>
              <a:rPr lang="fr-BE" sz="1400" dirty="0">
                <a:latin typeface="Verdana" pitchFamily="34" charset="0"/>
              </a:rPr>
              <a:t> User Interface)</a:t>
            </a:r>
          </a:p>
          <a:p>
            <a:pPr marL="228600" lvl="1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 err="1">
                <a:latin typeface="Verdana" pitchFamily="34" charset="0"/>
              </a:rPr>
              <a:t>Similar</a:t>
            </a:r>
            <a:r>
              <a:rPr lang="fr-BE" sz="1400" dirty="0">
                <a:latin typeface="Verdana" pitchFamily="34" charset="0"/>
              </a:rPr>
              <a:t> </a:t>
            </a:r>
            <a:r>
              <a:rPr lang="fr-BE" sz="1400" dirty="0" err="1">
                <a:latin typeface="Verdana" pitchFamily="34" charset="0"/>
              </a:rPr>
              <a:t>RESTFul</a:t>
            </a:r>
            <a:r>
              <a:rPr lang="fr-BE" sz="1400" dirty="0">
                <a:latin typeface="Verdana" pitchFamily="34" charset="0"/>
              </a:rPr>
              <a:t> API </a:t>
            </a:r>
            <a:r>
              <a:rPr lang="fr-BE" sz="1400" dirty="0" err="1">
                <a:latin typeface="Verdana" pitchFamily="34" charset="0"/>
              </a:rPr>
              <a:t>capabilities</a:t>
            </a:r>
            <a:r>
              <a:rPr lang="fr-BE" sz="1400" dirty="0">
                <a:latin typeface="Verdana" pitchFamily="34" charset="0"/>
              </a:rPr>
              <a:t> as NASA GCMD</a:t>
            </a:r>
          </a:p>
          <a:p>
            <a:pPr marL="228600" lvl="1" indent="-228600">
              <a:lnSpc>
                <a:spcPct val="150000"/>
              </a:lnSpc>
              <a:buFont typeface="+mj-lt"/>
              <a:buAutoNum type="arabicPeriod"/>
            </a:pPr>
            <a:r>
              <a:rPr lang="fr-BE" sz="1400" dirty="0">
                <a:latin typeface="Verdana" pitchFamily="34" charset="0"/>
              </a:rPr>
              <a:t>May </a:t>
            </a:r>
            <a:r>
              <a:rPr lang="fr-BE" sz="1400" dirty="0" err="1">
                <a:latin typeface="Verdana" pitchFamily="34" charset="0"/>
              </a:rPr>
              <a:t>be</a:t>
            </a:r>
            <a:r>
              <a:rPr lang="fr-BE" sz="1400" dirty="0">
                <a:latin typeface="Verdana" pitchFamily="34" charset="0"/>
              </a:rPr>
              <a:t> </a:t>
            </a:r>
            <a:r>
              <a:rPr lang="fr-BE" sz="1400" dirty="0" err="1">
                <a:latin typeface="Verdana" pitchFamily="34" charset="0"/>
              </a:rPr>
              <a:t>realised</a:t>
            </a:r>
            <a:r>
              <a:rPr lang="fr-BE" sz="1400" dirty="0">
                <a:latin typeface="Verdana" pitchFamily="34" charset="0"/>
              </a:rPr>
              <a:t> </a:t>
            </a:r>
            <a:r>
              <a:rPr lang="fr-BE" sz="1400" dirty="0" err="1">
                <a:latin typeface="Verdana" pitchFamily="34" charset="0"/>
              </a:rPr>
              <a:t>selecting</a:t>
            </a:r>
            <a:r>
              <a:rPr lang="fr-BE" sz="1400" dirty="0">
                <a:latin typeface="Verdana" pitchFamily="34" charset="0"/>
              </a:rPr>
              <a:t> an open-source solution.  </a:t>
            </a:r>
          </a:p>
          <a:p>
            <a:pPr marL="358775" lvl="2" indent="-179388">
              <a:lnSpc>
                <a:spcPct val="150000"/>
              </a:lnSpc>
              <a:buFont typeface="Arial" pitchFamily="34" charset="0"/>
              <a:buChar char="–"/>
            </a:pPr>
            <a:r>
              <a:rPr lang="fr-BE" sz="1400" dirty="0" err="1" smtClean="0">
                <a:latin typeface="Verdana" pitchFamily="34" charset="0"/>
              </a:rPr>
              <a:t>Criteria</a:t>
            </a:r>
            <a:r>
              <a:rPr lang="fr-BE" sz="1400" dirty="0">
                <a:latin typeface="Verdana" pitchFamily="34" charset="0"/>
              </a:rPr>
              <a:t>: </a:t>
            </a:r>
            <a:r>
              <a:rPr lang="fr-BE" sz="1400" dirty="0" err="1">
                <a:latin typeface="Verdana" pitchFamily="34" charset="0"/>
              </a:rPr>
              <a:t>license</a:t>
            </a:r>
            <a:r>
              <a:rPr lang="fr-BE" sz="1400" dirty="0">
                <a:latin typeface="Verdana" pitchFamily="34" charset="0"/>
              </a:rPr>
              <a:t>, API, adoption, customisation options etc..</a:t>
            </a:r>
          </a:p>
          <a:p>
            <a:pPr marL="358775" lvl="2" indent="-179388">
              <a:lnSpc>
                <a:spcPct val="150000"/>
              </a:lnSpc>
              <a:buFont typeface="Arial" pitchFamily="34" charset="0"/>
              <a:buChar char="–"/>
            </a:pPr>
            <a:r>
              <a:rPr lang="fr-BE" sz="1400" dirty="0" smtClean="0">
                <a:latin typeface="Verdana" pitchFamily="34" charset="0"/>
              </a:rPr>
              <a:t>Candidate</a:t>
            </a:r>
            <a:r>
              <a:rPr lang="fr-BE" sz="1400" dirty="0">
                <a:latin typeface="Verdana" pitchFamily="34" charset="0"/>
              </a:rPr>
              <a:t>: SKOSMOS </a:t>
            </a:r>
            <a:r>
              <a:rPr lang="fr-BE" sz="1400" dirty="0" err="1">
                <a:latin typeface="Verdana" pitchFamily="34" charset="0"/>
              </a:rPr>
              <a:t>tool</a:t>
            </a:r>
            <a:r>
              <a:rPr lang="fr-BE" sz="1400" dirty="0">
                <a:latin typeface="Verdana" pitchFamily="34" charset="0"/>
              </a:rPr>
              <a:t> (</a:t>
            </a:r>
            <a:r>
              <a:rPr lang="fr-BE" sz="1400" dirty="0">
                <a:latin typeface="Verdana" pitchFamily="34" charset="0"/>
                <a:hlinkClick r:id="rId2"/>
              </a:rPr>
              <a:t>http://skosmos.org/</a:t>
            </a:r>
            <a:r>
              <a:rPr lang="fr-BE" sz="1400" dirty="0">
                <a:latin typeface="Verdana" pitchFamily="34" charset="0"/>
              </a:rPr>
              <a:t>), </a:t>
            </a:r>
            <a:r>
              <a:rPr lang="fr-BE" sz="1400" dirty="0" err="1">
                <a:latin typeface="Verdana" pitchFamily="34" charset="0"/>
              </a:rPr>
              <a:t>used</a:t>
            </a:r>
            <a:r>
              <a:rPr lang="fr-BE" sz="1400" dirty="0">
                <a:latin typeface="Verdana" pitchFamily="34" charset="0"/>
              </a:rPr>
              <a:t> by UNESCO, MIT License</a:t>
            </a:r>
            <a:endParaRPr lang="en-US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2760952-b3bb-408f-ace6-eb1e07642b8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0</TotalTime>
  <Words>739</Words>
  <Application>Microsoft Office PowerPoint</Application>
  <PresentationFormat>On-screen Show (16:9)</PresentationFormat>
  <Paragraphs>215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NEW ESA Presentation 16-9</vt:lpstr>
      <vt:lpstr>Document</vt:lpstr>
      <vt:lpstr>PowerPoint Presentation</vt:lpstr>
      <vt:lpstr>Objectives</vt:lpstr>
      <vt:lpstr>ESA / NASA Thesauri Alignment for IDN</vt:lpstr>
      <vt:lpstr>Semantic Annotation of EO Resource Metadata</vt:lpstr>
      <vt:lpstr>PowerPoint Presentation</vt:lpstr>
      <vt:lpstr>Vocabulary Server - GUI</vt:lpstr>
      <vt:lpstr>SLT Actions</vt:lpstr>
      <vt:lpstr>ESA Thesauri</vt:lpstr>
    </vt:vector>
  </TitlesOfParts>
  <Company>European Space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Andrea Della Vecchia</dc:creator>
  <cp:lastModifiedBy>Damiano Guerrucci</cp:lastModifiedBy>
  <cp:revision>247</cp:revision>
  <cp:lastPrinted>2008-08-26T16:26:23Z</cp:lastPrinted>
  <dcterms:created xsi:type="dcterms:W3CDTF">2017-03-30T07:17:22Z</dcterms:created>
  <dcterms:modified xsi:type="dcterms:W3CDTF">2019-10-07T07:47:59Z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2017-03-29T22:00:00Z</vt:filetime>
  </property>
</Properties>
</file>