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1"/>
  </p:notesMasterIdLst>
  <p:handoutMasterIdLst>
    <p:handoutMasterId r:id="rId22"/>
  </p:handoutMasterIdLst>
  <p:sldIdLst>
    <p:sldId id="347" r:id="rId5"/>
    <p:sldId id="363" r:id="rId6"/>
    <p:sldId id="364" r:id="rId7"/>
    <p:sldId id="365" r:id="rId8"/>
    <p:sldId id="366" r:id="rId9"/>
    <p:sldId id="352" r:id="rId10"/>
    <p:sldId id="350" r:id="rId11"/>
    <p:sldId id="351" r:id="rId12"/>
    <p:sldId id="353" r:id="rId13"/>
    <p:sldId id="354" r:id="rId14"/>
    <p:sldId id="357" r:id="rId15"/>
    <p:sldId id="358" r:id="rId16"/>
    <p:sldId id="355" r:id="rId17"/>
    <p:sldId id="367" r:id="rId18"/>
    <p:sldId id="368" r:id="rId19"/>
    <p:sldId id="256" r:id="rId20"/>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8542"/>
    <a:srgbClr val="00549F"/>
    <a:srgbClr val="FDC82F"/>
    <a:srgbClr val="00338D"/>
    <a:srgbClr val="D0103A"/>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1" autoAdjust="0"/>
    <p:restoredTop sz="80335" autoAdjust="0"/>
  </p:normalViewPr>
  <p:slideViewPr>
    <p:cSldViewPr snapToGrid="0">
      <p:cViewPr varScale="1">
        <p:scale>
          <a:sx n="116" d="100"/>
          <a:sy n="116" d="100"/>
        </p:scale>
        <p:origin x="1480" y="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10/1/2019</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739775"/>
            <a:ext cx="6569075" cy="3695700"/>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286546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739775"/>
            <a:ext cx="6569075" cy="3695700"/>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100363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33709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GB" sz="1100" dirty="0" smtClean="0"/>
              <a:t>Maturity Matrix was developed within WGISS -&gt; focus sur data management,</a:t>
            </a:r>
            <a:r>
              <a:rPr lang="en-GB" sz="1100" baseline="0" dirty="0" smtClean="0"/>
              <a:t> </a:t>
            </a:r>
            <a:r>
              <a:rPr lang="en-GB" sz="1100" baseline="0" dirty="0" err="1" smtClean="0"/>
              <a:t>qualite</a:t>
            </a:r>
            <a:r>
              <a:rPr lang="en-GB" sz="1100" baseline="0" dirty="0" smtClean="0"/>
              <a:t> </a:t>
            </a:r>
            <a:r>
              <a:rPr lang="en-GB" sz="1100" baseline="0" dirty="0" err="1" smtClean="0"/>
              <a:t>faible</a:t>
            </a:r>
            <a:endParaRPr lang="en-GB" sz="1100" dirty="0" smtClean="0"/>
          </a:p>
          <a:p>
            <a:pPr lvl="1">
              <a:buFont typeface="Arial" panose="020B0604020202020204" pitchFamily="34" charset="0"/>
              <a:buChar char="•"/>
            </a:pPr>
            <a:r>
              <a:rPr lang="en-GB" sz="1100" dirty="0" smtClean="0"/>
              <a:t>Maturity Matrix focused on Quality was developed in Climate Change (WMO) -&gt; </a:t>
            </a:r>
            <a:r>
              <a:rPr lang="en-GB" sz="1100" dirty="0" err="1" smtClean="0"/>
              <a:t>qualite</a:t>
            </a:r>
            <a:r>
              <a:rPr lang="en-GB" sz="1100" dirty="0" smtClean="0"/>
              <a:t> forte, pas </a:t>
            </a:r>
            <a:r>
              <a:rPr lang="en-GB" sz="1100" dirty="0" err="1" smtClean="0"/>
              <a:t>pratique</a:t>
            </a:r>
            <a:r>
              <a:rPr lang="en-GB" sz="1100" baseline="0" dirty="0" smtClean="0"/>
              <a:t> pour </a:t>
            </a:r>
            <a:r>
              <a:rPr lang="en-GB" sz="1100" baseline="0" dirty="0" err="1" smtClean="0"/>
              <a:t>edap</a:t>
            </a:r>
            <a:r>
              <a:rPr lang="en-GB" sz="1100" baseline="0" dirty="0" smtClean="0"/>
              <a:t>, bonne baseline</a:t>
            </a:r>
            <a:endParaRPr lang="en-GB" sz="1100" dirty="0" smtClean="0"/>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Next steps -&gt; on </a:t>
            </a:r>
            <a:r>
              <a:rPr lang="en-GB" dirty="0" err="1" smtClean="0"/>
              <a:t>en</a:t>
            </a:r>
            <a:r>
              <a:rPr lang="en-GB" dirty="0" smtClean="0"/>
              <a:t> </a:t>
            </a:r>
            <a:r>
              <a:rPr lang="en-GB" dirty="0" smtClean="0"/>
              <a:t> </a:t>
            </a:r>
            <a:r>
              <a:rPr lang="en-GB" dirty="0" err="1" smtClean="0"/>
              <a:t>est</a:t>
            </a:r>
            <a:r>
              <a:rPr lang="en-GB" dirty="0" smtClean="0"/>
              <a:t> la</a:t>
            </a:r>
          </a:p>
          <a:p>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Discussion (telecom) with USGS, CISRO, NPL (IVOS) -&gt; grand </a:t>
            </a:r>
            <a:r>
              <a:rPr lang="en-GB" sz="1200" dirty="0" err="1" smtClean="0"/>
              <a:t>partenaires</a:t>
            </a: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Discussion/convergence at JACIE -&gt; </a:t>
            </a:r>
            <a:r>
              <a:rPr lang="en-GB" sz="1200" dirty="0" err="1" smtClean="0"/>
              <a:t>attente</a:t>
            </a:r>
            <a:r>
              <a:rPr lang="en-GB" sz="1200" baseline="0" dirty="0" smtClean="0"/>
              <a:t> debriefing Vale</a:t>
            </a: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Discussion/convergence at VHR-RODA (Nov 2019) in ESRIN -&gt; </a:t>
            </a:r>
            <a:r>
              <a:rPr lang="en-GB" sz="1200" dirty="0" err="1" smtClean="0"/>
              <a:t>tous</a:t>
            </a:r>
            <a:r>
              <a:rPr lang="en-GB" sz="1200" dirty="0" smtClean="0"/>
              <a:t> </a:t>
            </a:r>
            <a:r>
              <a:rPr lang="en-GB" sz="1200" dirty="0" err="1" smtClean="0"/>
              <a:t>partenaire</a:t>
            </a:r>
            <a:r>
              <a:rPr lang="en-GB" sz="1200" dirty="0" smtClean="0"/>
              <a:t> (NASA…)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2545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The Very High-resolution Radar &amp; Optical Data Assessment (VH-RODA) workshop will be held in Frascati, Italy from 18-22 November 2019. The Workshop, hosted by ESA/ESRIN, will provide an open forum for the presentation and discussion of current status and future developments related to the calibration and validation of space borne very high-resolution SAR and optical sensors and data products.</a:t>
            </a:r>
            <a:endParaRPr lang="fr-FR"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16</a:t>
            </a:fld>
            <a:endParaRPr lang="en-US" dirty="0"/>
          </a:p>
        </p:txBody>
      </p:sp>
    </p:spTree>
    <p:extLst>
      <p:ext uri="{BB962C8B-B14F-4D97-AF65-F5344CB8AC3E}">
        <p14:creationId xmlns:p14="http://schemas.microsoft.com/office/powerpoint/2010/main" val="14276156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fr-FR" noProof="0"/>
              <a:t>Modifiez le style des sous-titres du masque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fr-FR" noProof="0"/>
              <a:t>Modifiez le style du titre</a:t>
            </a:r>
            <a:endParaRPr lang="en-GB" noProof="0" dirty="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4908007"/>
            <a:ext cx="6826666" cy="111519"/>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idx="1"/>
          </p:nvPr>
        </p:nvSpPr>
        <p:spPr/>
        <p:txBody>
          <a:bodyPr/>
          <a:lstStyle>
            <a:lvl1pPr marL="0">
              <a:defRPr baseline="0"/>
            </a:lvl1pPr>
          </a:lstStyle>
          <a:p>
            <a:pPr lvl="0"/>
            <a:r>
              <a:rPr lang="fr-FR"/>
              <a:t>Modifier les styles du texte du masque
Deuxième niveau
Troisième niveau
Quatrième niveau
Cinquième niveau</a:t>
            </a:r>
            <a:endParaRPr lang="en-US" noProof="0" dirty="0"/>
          </a:p>
        </p:txBody>
      </p:sp>
    </p:spTree>
    <p:extLst>
      <p:ext uri="{BB962C8B-B14F-4D97-AF65-F5344CB8AC3E}">
        <p14:creationId xmlns:p14="http://schemas.microsoft.com/office/powerpoint/2010/main" val="68768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fr-FR"/>
              <a:t>Modifiez le style du titre</a:t>
            </a:r>
            <a:endParaRPr lang="en-GB" dirty="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r-FR" noProof="0"/>
              <a:t>Modifiez le style du titre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Modifier les styles du texte du masque
Deuxième niveau
Troisième niveau
Quatrième niveau
Cinquième niveau</a:t>
            </a:r>
            <a:endParaRPr lang="en-US" noProof="0"/>
          </a:p>
        </p:txBody>
      </p:sp>
    </p:spTree>
    <p:extLst>
      <p:ext uri="{BB962C8B-B14F-4D97-AF65-F5344CB8AC3E}">
        <p14:creationId xmlns:p14="http://schemas.microsoft.com/office/powerpoint/2010/main" val="7304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Modifier les styles du texte du masque
Deuxième niveau
Troisième niveau
Quatrième niveau
Cinquième niveau</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Modifier les styles du texte du masque
Deuxième niveau
Troisième niveau
Quatrième niveau
Cinquième niveau</a:t>
            </a:r>
            <a:endParaRPr lang="en-GB" noProof="0"/>
          </a:p>
        </p:txBody>
      </p:sp>
    </p:spTree>
    <p:extLst>
      <p:ext uri="{BB962C8B-B14F-4D97-AF65-F5344CB8AC3E}">
        <p14:creationId xmlns:p14="http://schemas.microsoft.com/office/powerpoint/2010/main" val="242964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
Deuxième niveau
Troisième niveau
Quatrième niveau
Cinquième niveau</a:t>
            </a:r>
            <a:endParaRPr lang="en-US" noProof="0"/>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Modifier les styles du texte du masque
Deuxième niveau
Troisième niveau
Quatrième niveau
Cinquième niveau</a:t>
            </a:r>
            <a:endParaRPr lang="en-US" noProof="0"/>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Modifier les styles du texte du masque
Deuxième niveau
Troisième niveau
Quatrième niveau
Cinquième niveau</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Modifier les styles du texte du masque
Deuxième niveau
Troisième niveau
Quatrième niveau
Cinquième niveau</a:t>
            </a:r>
            <a:endParaRPr lang="en-GB" noProof="0" dirty="0"/>
          </a:p>
        </p:txBody>
      </p:sp>
      <p:sp>
        <p:nvSpPr>
          <p:cNvPr id="9"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6558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noProof="0"/>
              <a:t>Modifier les styles du texte du masque
Deuxième niveau
Troisième niveau
Quatrième niveau
Cinquième niveau</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Modifier les styles du texte du masque
Deuxième niveau
Troisième niveau
Quatrième niveau
Cinquième niveau</a:t>
            </a:r>
            <a:endParaRPr lang="en-US" noProof="0"/>
          </a:p>
        </p:txBody>
      </p:sp>
      <p:sp>
        <p:nvSpPr>
          <p:cNvPr id="5"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1753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r-FR" noProof="0"/>
              <a:t>Modifiez le style du titre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Modifier les styles du texte du masque
Deuxième niveau
Troisième niveau
Quatrième niveau
Cinquième niveau</a:t>
            </a:r>
            <a:endParaRPr lang="en-US" noProof="0"/>
          </a:p>
        </p:txBody>
      </p:sp>
    </p:spTree>
    <p:extLst>
      <p:ext uri="{BB962C8B-B14F-4D97-AF65-F5344CB8AC3E}">
        <p14:creationId xmlns:p14="http://schemas.microsoft.com/office/powerpoint/2010/main" val="372260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Modifier les styles du texte du masque
Deuxième niveau
Troisième niveau
Quatrième niveau
Cinquième niveau</a:t>
            </a:r>
            <a:endParaRPr lang="en-GB" dirty="0"/>
          </a:p>
        </p:txBody>
      </p:sp>
      <p:sp>
        <p:nvSpPr>
          <p:cNvPr id="9"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fr-FR"/>
              <a:t>Modifiez le style du titre</a:t>
            </a:r>
            <a:endParaRPr lang="en-GB" dirty="0"/>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14" name="Text Box 38"/>
          <p:cNvSpPr txBox="1">
            <a:spLocks noChangeArrowheads="1"/>
          </p:cNvSpPr>
          <p:nvPr userDrawn="1"/>
        </p:nvSpPr>
        <p:spPr bwMode="auto">
          <a:xfrm>
            <a:off x="165600" y="45756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smtClean="0">
                <a:solidFill>
                  <a:schemeClr val="bg2"/>
                </a:solidFill>
              </a:rPr>
              <a:t>EDAP |10/10/2019 </a:t>
            </a:r>
            <a:r>
              <a:rPr lang="en-GB" sz="800" noProof="1">
                <a:solidFill>
                  <a:schemeClr val="bg2"/>
                </a:solidFill>
              </a:rPr>
              <a:t>|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grpSp>
        <p:nvGrpSpPr>
          <p:cNvPr id="65" name="Group 64"/>
          <p:cNvGrpSpPr/>
          <p:nvPr userDrawn="1"/>
        </p:nvGrpSpPr>
        <p:grpSpPr>
          <a:xfrm>
            <a:off x="172269" y="4908007"/>
            <a:ext cx="6826666" cy="111519"/>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txBox="1">
            <a:spLocks noChangeArrowheads="1"/>
          </p:cNvSpPr>
          <p:nvPr/>
        </p:nvSpPr>
        <p:spPr bwMode="auto">
          <a:xfrm>
            <a:off x="0" y="1012525"/>
            <a:ext cx="9143999" cy="2308324"/>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0">
                <a:solidFill>
                  <a:schemeClr val="bg1">
                    <a:lumMod val="95000"/>
                  </a:schemeClr>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US" sz="3600" b="1" kern="0" dirty="0">
                <a:ln w="6350">
                  <a:solidFill>
                    <a:schemeClr val="tx1">
                      <a:lumMod val="95000"/>
                      <a:lumOff val="5000"/>
                    </a:schemeClr>
                  </a:solidFill>
                </a:ln>
                <a:solidFill>
                  <a:schemeClr val="bg1"/>
                </a:solidFill>
                <a:latin typeface="+mj-lt"/>
              </a:rPr>
              <a:t>ESA EDAP</a:t>
            </a:r>
          </a:p>
          <a:p>
            <a:pPr algn="ctr"/>
            <a:r>
              <a:rPr lang="en-US" sz="3600" b="1" kern="0" dirty="0" err="1" smtClean="0">
                <a:ln w="6350">
                  <a:solidFill>
                    <a:schemeClr val="tx1">
                      <a:lumMod val="95000"/>
                      <a:lumOff val="5000"/>
                    </a:schemeClr>
                  </a:solidFill>
                </a:ln>
                <a:solidFill>
                  <a:schemeClr val="bg1"/>
                </a:solidFill>
                <a:latin typeface="+mj-lt"/>
              </a:rPr>
              <a:t>Earthnet</a:t>
            </a:r>
            <a:r>
              <a:rPr lang="en-US" sz="3600" b="1" kern="0" dirty="0" smtClean="0">
                <a:ln w="6350">
                  <a:solidFill>
                    <a:schemeClr val="tx1">
                      <a:lumMod val="95000"/>
                      <a:lumOff val="5000"/>
                    </a:schemeClr>
                  </a:solidFill>
                </a:ln>
                <a:solidFill>
                  <a:schemeClr val="bg1"/>
                </a:solidFill>
                <a:latin typeface="+mj-lt"/>
              </a:rPr>
              <a:t> </a:t>
            </a:r>
            <a:r>
              <a:rPr lang="en-US" sz="3600" b="1" kern="0" dirty="0">
                <a:ln w="6350">
                  <a:solidFill>
                    <a:schemeClr val="tx1">
                      <a:lumMod val="95000"/>
                      <a:lumOff val="5000"/>
                    </a:schemeClr>
                  </a:solidFill>
                </a:ln>
                <a:solidFill>
                  <a:schemeClr val="bg1"/>
                </a:solidFill>
                <a:latin typeface="+mj-lt"/>
              </a:rPr>
              <a:t>Data Assessment </a:t>
            </a:r>
            <a:r>
              <a:rPr lang="en-US" sz="3600" b="1" kern="0" dirty="0" smtClean="0">
                <a:ln w="6350">
                  <a:solidFill>
                    <a:schemeClr val="tx1">
                      <a:lumMod val="95000"/>
                      <a:lumOff val="5000"/>
                    </a:schemeClr>
                  </a:solidFill>
                </a:ln>
                <a:solidFill>
                  <a:schemeClr val="bg1"/>
                </a:solidFill>
                <a:latin typeface="+mj-lt"/>
              </a:rPr>
              <a:t>Pilot</a:t>
            </a:r>
          </a:p>
          <a:p>
            <a:pPr algn="ctr"/>
            <a:endParaRPr lang="en-US" sz="3600" b="1" kern="0" dirty="0" smtClean="0">
              <a:ln w="6350">
                <a:solidFill>
                  <a:schemeClr val="tx1">
                    <a:lumMod val="95000"/>
                    <a:lumOff val="5000"/>
                  </a:schemeClr>
                </a:solidFill>
              </a:ln>
              <a:solidFill>
                <a:schemeClr val="bg1"/>
              </a:solidFill>
              <a:latin typeface="+mj-lt"/>
            </a:endParaRPr>
          </a:p>
          <a:p>
            <a:pPr algn="ctr"/>
            <a:r>
              <a:rPr lang="en-US" b="1" i="1" kern="0" dirty="0" smtClean="0">
                <a:ln w="6350">
                  <a:solidFill>
                    <a:schemeClr val="tx1">
                      <a:lumMod val="95000"/>
                      <a:lumOff val="5000"/>
                    </a:schemeClr>
                  </a:solidFill>
                </a:ln>
                <a:solidFill>
                  <a:schemeClr val="bg1"/>
                </a:solidFill>
                <a:latin typeface="+mj-lt"/>
              </a:rPr>
              <a:t>Quality Assessment Matrix </a:t>
            </a:r>
            <a:endParaRPr lang="en-US" b="1" i="1" kern="0" dirty="0">
              <a:ln w="6350">
                <a:solidFill>
                  <a:schemeClr val="tx1">
                    <a:lumMod val="95000"/>
                    <a:lumOff val="5000"/>
                  </a:schemeClr>
                </a:solidFill>
              </a:ln>
              <a:solidFill>
                <a:schemeClr val="bg1"/>
              </a:solidFill>
              <a:latin typeface="+mj-lt"/>
            </a:endParaRPr>
          </a:p>
        </p:txBody>
      </p:sp>
      <p:sp>
        <p:nvSpPr>
          <p:cNvPr id="6" name="Text Box 24">
            <a:extLst>
              <a:ext uri="{FF2B5EF4-FFF2-40B4-BE49-F238E27FC236}">
                <a16:creationId xmlns:a16="http://schemas.microsoft.com/office/drawing/2014/main" id="{C102986E-A016-EA40-906B-DBBC1EF3AA68}"/>
              </a:ext>
            </a:extLst>
          </p:cNvPr>
          <p:cNvSpPr txBox="1">
            <a:spLocks noChangeArrowheads="1"/>
          </p:cNvSpPr>
          <p:nvPr/>
        </p:nvSpPr>
        <p:spPr bwMode="auto">
          <a:xfrm>
            <a:off x="159018" y="3414664"/>
            <a:ext cx="6168676" cy="600164"/>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Clement </a:t>
            </a:r>
            <a:r>
              <a:rPr lang="en-GB" dirty="0" err="1" smtClean="0">
                <a:solidFill>
                  <a:schemeClr val="bg1"/>
                </a:solidFill>
              </a:rPr>
              <a:t>Albinet</a:t>
            </a:r>
            <a:r>
              <a:rPr lang="en-GB" dirty="0" smtClean="0">
                <a:solidFill>
                  <a:schemeClr val="bg1"/>
                </a:solidFill>
              </a:rPr>
              <a:t> – Paolo </a:t>
            </a:r>
            <a:r>
              <a:rPr lang="en-GB" dirty="0" err="1" smtClean="0">
                <a:solidFill>
                  <a:schemeClr val="bg1"/>
                </a:solidFill>
              </a:rPr>
              <a:t>Castracane</a:t>
            </a:r>
            <a:r>
              <a:rPr lang="en-GB" dirty="0" smtClean="0">
                <a:solidFill>
                  <a:schemeClr val="bg1"/>
                </a:solidFill>
              </a:rPr>
              <a:t> </a:t>
            </a:r>
          </a:p>
          <a:p>
            <a:pPr>
              <a:spcBef>
                <a:spcPts val="0"/>
              </a:spcBef>
            </a:pPr>
            <a:r>
              <a:rPr lang="en-GB" sz="1500" i="1" dirty="0" smtClean="0">
                <a:solidFill>
                  <a:schemeClr val="bg1"/>
                </a:solidFill>
              </a:rPr>
              <a:t>ESA </a:t>
            </a:r>
            <a:r>
              <a:rPr lang="en-GB" sz="1500" i="1" dirty="0">
                <a:solidFill>
                  <a:schemeClr val="bg1"/>
                </a:solidFill>
              </a:rPr>
              <a:t>/ Ground Segment and Mission Management Department</a:t>
            </a:r>
          </a:p>
        </p:txBody>
      </p:sp>
      <p:sp>
        <p:nvSpPr>
          <p:cNvPr id="9" name="Text Box 25">
            <a:extLst>
              <a:ext uri="{FF2B5EF4-FFF2-40B4-BE49-F238E27FC236}">
                <a16:creationId xmlns:a16="http://schemas.microsoft.com/office/drawing/2014/main" id="{6C03EBC3-E8DC-274F-BE01-47F54D637538}"/>
              </a:ext>
            </a:extLst>
          </p:cNvPr>
          <p:cNvSpPr txBox="1">
            <a:spLocks noChangeArrowheads="1"/>
          </p:cNvSpPr>
          <p:nvPr/>
        </p:nvSpPr>
        <p:spPr bwMode="auto">
          <a:xfrm>
            <a:off x="159018" y="4202459"/>
            <a:ext cx="3010183" cy="338554"/>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z="1600" dirty="0" smtClean="0">
                <a:solidFill>
                  <a:schemeClr val="bg1"/>
                </a:solidFill>
              </a:rPr>
              <a:t>10</a:t>
            </a:r>
            <a:r>
              <a:rPr lang="en-GB" sz="1600" baseline="30000" dirty="0" smtClean="0">
                <a:solidFill>
                  <a:schemeClr val="bg1"/>
                </a:solidFill>
              </a:rPr>
              <a:t>th</a:t>
            </a:r>
            <a:r>
              <a:rPr lang="en-GB" sz="1600" dirty="0" smtClean="0">
                <a:solidFill>
                  <a:schemeClr val="bg1"/>
                </a:solidFill>
              </a:rPr>
              <a:t> October 2019, WGISS </a:t>
            </a:r>
            <a:endParaRPr lang="en-GB" sz="1600" dirty="0">
              <a:solidFill>
                <a:schemeClr val="bg1"/>
              </a:solidFill>
            </a:endParaRPr>
          </a:p>
        </p:txBody>
      </p:sp>
    </p:spTree>
    <p:extLst>
      <p:ext uri="{BB962C8B-B14F-4D97-AF65-F5344CB8AC3E}">
        <p14:creationId xmlns:p14="http://schemas.microsoft.com/office/powerpoint/2010/main" val="1252968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4ECA5-3BCB-E244-A5CE-EE802A80AD8A}"/>
              </a:ext>
            </a:extLst>
          </p:cNvPr>
          <p:cNvSpPr>
            <a:spLocks noGrp="1"/>
          </p:cNvSpPr>
          <p:nvPr>
            <p:ph type="title"/>
          </p:nvPr>
        </p:nvSpPr>
        <p:spPr>
          <a:xfrm>
            <a:off x="143085" y="-20127"/>
            <a:ext cx="5983395" cy="769441"/>
          </a:xfrm>
        </p:spPr>
        <p:txBody>
          <a:bodyPr/>
          <a:lstStyle/>
          <a:p>
            <a:r>
              <a:rPr lang="fr-FR" b="1" dirty="0"/>
              <a:t>Common </a:t>
            </a:r>
            <a:r>
              <a:rPr lang="fr-FR" b="1" dirty="0" err="1"/>
              <a:t>framework</a:t>
            </a:r>
            <a:r>
              <a:rPr lang="fr-FR" b="1" dirty="0"/>
              <a:t> for mission </a:t>
            </a:r>
            <a:r>
              <a:rPr lang="fr-FR" b="1" dirty="0" err="1"/>
              <a:t>quality</a:t>
            </a:r>
            <a:r>
              <a:rPr lang="fr-FR" b="1" dirty="0"/>
              <a:t> </a:t>
            </a:r>
            <a:r>
              <a:rPr lang="fr-FR" b="1" dirty="0" err="1"/>
              <a:t>assessments</a:t>
            </a:r>
            <a:endParaRPr lang="fr-FR" b="1" dirty="0"/>
          </a:p>
        </p:txBody>
      </p:sp>
      <p:sp>
        <p:nvSpPr>
          <p:cNvPr id="3" name="Espace réservé du contenu 2">
            <a:extLst>
              <a:ext uri="{FF2B5EF4-FFF2-40B4-BE49-F238E27FC236}">
                <a16:creationId xmlns:a16="http://schemas.microsoft.com/office/drawing/2014/main" id="{681F20F3-1BDA-5F49-A670-F505872AD65C}"/>
              </a:ext>
            </a:extLst>
          </p:cNvPr>
          <p:cNvSpPr>
            <a:spLocks noGrp="1"/>
          </p:cNvSpPr>
          <p:nvPr>
            <p:ph idx="1"/>
          </p:nvPr>
        </p:nvSpPr>
        <p:spPr>
          <a:xfrm>
            <a:off x="376000" y="929892"/>
            <a:ext cx="8310800" cy="1082540"/>
          </a:xfrm>
        </p:spPr>
        <p:txBody>
          <a:bodyPr wrap="square">
            <a:spAutoFit/>
          </a:bodyPr>
          <a:lstStyle/>
          <a:p>
            <a:pPr>
              <a:buFont typeface="Wingdings" pitchFamily="2" charset="2"/>
              <a:buChar char="Ø"/>
            </a:pPr>
            <a:r>
              <a:rPr lang="fr-FR" dirty="0">
                <a:solidFill>
                  <a:schemeClr val="tx1"/>
                </a:solidFill>
              </a:rPr>
              <a:t>To </a:t>
            </a:r>
            <a:r>
              <a:rPr lang="fr-FR" dirty="0" err="1">
                <a:solidFill>
                  <a:schemeClr val="tx1"/>
                </a:solidFill>
              </a:rPr>
              <a:t>ensure</a:t>
            </a:r>
            <a:r>
              <a:rPr lang="fr-FR" dirty="0">
                <a:solidFill>
                  <a:schemeClr val="tx1"/>
                </a:solidFill>
              </a:rPr>
              <a:t>, </a:t>
            </a:r>
            <a:r>
              <a:rPr lang="fr-FR" dirty="0" err="1">
                <a:solidFill>
                  <a:schemeClr val="tx1"/>
                </a:solidFill>
              </a:rPr>
              <a:t>where</a:t>
            </a:r>
            <a:r>
              <a:rPr lang="fr-FR" dirty="0">
                <a:solidFill>
                  <a:schemeClr val="tx1"/>
                </a:solidFill>
              </a:rPr>
              <a:t> applicable, </a:t>
            </a:r>
            <a:r>
              <a:rPr lang="fr-FR" dirty="0" err="1">
                <a:solidFill>
                  <a:schemeClr val="tx1"/>
                </a:solidFill>
              </a:rPr>
              <a:t>community</a:t>
            </a:r>
            <a:r>
              <a:rPr lang="fr-FR" dirty="0">
                <a:solidFill>
                  <a:schemeClr val="tx1"/>
                </a:solidFill>
              </a:rPr>
              <a:t> </a:t>
            </a:r>
            <a:r>
              <a:rPr lang="fr-FR" b="1" dirty="0">
                <a:solidFill>
                  <a:schemeClr val="tx1"/>
                </a:solidFill>
              </a:rPr>
              <a:t>best practice </a:t>
            </a:r>
            <a:r>
              <a:rPr lang="fr-FR" dirty="0" err="1">
                <a:solidFill>
                  <a:schemeClr val="tx1"/>
                </a:solidFill>
              </a:rPr>
              <a:t>is</a:t>
            </a:r>
            <a:r>
              <a:rPr lang="fr-FR" dirty="0">
                <a:solidFill>
                  <a:schemeClr val="tx1"/>
                </a:solidFill>
              </a:rPr>
              <a:t> </a:t>
            </a:r>
            <a:r>
              <a:rPr lang="fr-FR" dirty="0" err="1">
                <a:solidFill>
                  <a:schemeClr val="tx1"/>
                </a:solidFill>
              </a:rPr>
              <a:t>followed</a:t>
            </a:r>
            <a:r>
              <a:rPr lang="fr-FR" dirty="0">
                <a:solidFill>
                  <a:schemeClr val="tx1"/>
                </a:solidFill>
              </a:rPr>
              <a:t>.</a:t>
            </a:r>
          </a:p>
          <a:p>
            <a:pPr>
              <a:buFont typeface="Wingdings" pitchFamily="2" charset="2"/>
              <a:buChar char="Ø"/>
            </a:pPr>
            <a:r>
              <a:rPr lang="fr-FR" dirty="0">
                <a:solidFill>
                  <a:schemeClr val="tx1"/>
                </a:solidFill>
              </a:rPr>
              <a:t>To </a:t>
            </a:r>
            <a:r>
              <a:rPr lang="fr-FR" dirty="0" err="1">
                <a:solidFill>
                  <a:schemeClr val="tx1"/>
                </a:solidFill>
              </a:rPr>
              <a:t>ensure</a:t>
            </a:r>
            <a:r>
              <a:rPr lang="fr-FR" dirty="0">
                <a:solidFill>
                  <a:schemeClr val="tx1"/>
                </a:solidFill>
              </a:rPr>
              <a:t> </a:t>
            </a:r>
            <a:r>
              <a:rPr lang="fr-FR" b="1" dirty="0" err="1">
                <a:solidFill>
                  <a:schemeClr val="tx1"/>
                </a:solidFill>
              </a:rPr>
              <a:t>consistency</a:t>
            </a:r>
            <a:r>
              <a:rPr lang="fr-FR" dirty="0">
                <a:solidFill>
                  <a:schemeClr val="tx1"/>
                </a:solidFill>
              </a:rPr>
              <a:t> of </a:t>
            </a:r>
            <a:r>
              <a:rPr lang="fr-FR" dirty="0" err="1">
                <a:solidFill>
                  <a:schemeClr val="tx1"/>
                </a:solidFill>
              </a:rPr>
              <a:t>approach</a:t>
            </a:r>
            <a:r>
              <a:rPr lang="fr-FR" dirty="0">
                <a:solidFill>
                  <a:schemeClr val="tx1"/>
                </a:solidFill>
              </a:rPr>
              <a:t> </a:t>
            </a:r>
            <a:r>
              <a:rPr lang="fr-FR" dirty="0" err="1">
                <a:solidFill>
                  <a:schemeClr val="tx1"/>
                </a:solidFill>
              </a:rPr>
              <a:t>across</a:t>
            </a:r>
            <a:r>
              <a:rPr lang="fr-FR" dirty="0">
                <a:solidFill>
                  <a:schemeClr val="tx1"/>
                </a:solidFill>
              </a:rPr>
              <a:t> </a:t>
            </a:r>
            <a:r>
              <a:rPr lang="fr-FR" dirty="0" err="1">
                <a:solidFill>
                  <a:schemeClr val="tx1"/>
                </a:solidFill>
              </a:rPr>
              <a:t>project</a:t>
            </a:r>
            <a:r>
              <a:rPr lang="fr-FR" dirty="0">
                <a:solidFill>
                  <a:schemeClr val="tx1"/>
                </a:solidFill>
              </a:rPr>
              <a:t> missions.</a:t>
            </a:r>
          </a:p>
          <a:p>
            <a:r>
              <a:rPr lang="fr-FR" b="1" dirty="0">
                <a:solidFill>
                  <a:schemeClr val="tx1"/>
                </a:solidFill>
              </a:rPr>
              <a:t>	</a:t>
            </a:r>
            <a:r>
              <a:rPr lang="fr-FR" sz="1800" b="1" dirty="0">
                <a:solidFill>
                  <a:schemeClr val="accent1"/>
                </a:solidFill>
              </a:rPr>
              <a:t>➔</a:t>
            </a:r>
            <a:r>
              <a:rPr lang="fr-FR" b="1" dirty="0">
                <a:solidFill>
                  <a:schemeClr val="tx1"/>
                </a:solidFill>
              </a:rPr>
              <a:t> </a:t>
            </a:r>
            <a:r>
              <a:rPr lang="fr-FR" b="1" dirty="0" err="1">
                <a:solidFill>
                  <a:schemeClr val="tx1"/>
                </a:solidFill>
              </a:rPr>
              <a:t>Facilitates</a:t>
            </a:r>
            <a:r>
              <a:rPr lang="fr-FR" b="1" dirty="0">
                <a:solidFill>
                  <a:schemeClr val="tx1"/>
                </a:solidFill>
              </a:rPr>
              <a:t> </a:t>
            </a:r>
            <a:r>
              <a:rPr lang="fr-FR" b="1" dirty="0" err="1">
                <a:solidFill>
                  <a:schemeClr val="tx1"/>
                </a:solidFill>
              </a:rPr>
              <a:t>comparison</a:t>
            </a:r>
            <a:endParaRPr lang="fr-FR" b="1" dirty="0">
              <a:solidFill>
                <a:schemeClr val="tx1"/>
              </a:solidFill>
            </a:endParaRPr>
          </a:p>
        </p:txBody>
      </p:sp>
      <p:sp>
        <p:nvSpPr>
          <p:cNvPr id="6" name="Title 2">
            <a:extLst>
              <a:ext uri="{FF2B5EF4-FFF2-40B4-BE49-F238E27FC236}">
                <a16:creationId xmlns:a16="http://schemas.microsoft.com/office/drawing/2014/main" id="{31C00F08-A354-0545-9184-A5AA69A644B9}"/>
              </a:ext>
            </a:extLst>
          </p:cNvPr>
          <p:cNvSpPr txBox="1">
            <a:spLocks/>
          </p:cNvSpPr>
          <p:nvPr/>
        </p:nvSpPr>
        <p:spPr bwMode="auto">
          <a:xfrm>
            <a:off x="1358900" y="2387790"/>
            <a:ext cx="2627785" cy="338554"/>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fr-FR" sz="1600" b="1" u="sng" kern="0" dirty="0">
                <a:solidFill>
                  <a:schemeClr val="tx1"/>
                </a:solidFill>
              </a:rPr>
              <a:t>Framework </a:t>
            </a:r>
            <a:r>
              <a:rPr lang="fr-FR" sz="1600" b="1" u="sng" kern="0" dirty="0" err="1">
                <a:solidFill>
                  <a:schemeClr val="tx1"/>
                </a:solidFill>
              </a:rPr>
              <a:t>Heritage</a:t>
            </a:r>
            <a:r>
              <a:rPr lang="fr-FR" sz="1600" b="1" u="sng" kern="0" dirty="0">
                <a:solidFill>
                  <a:schemeClr val="tx1"/>
                </a:solidFill>
              </a:rPr>
              <a:t>:</a:t>
            </a:r>
          </a:p>
        </p:txBody>
      </p:sp>
      <p:sp>
        <p:nvSpPr>
          <p:cNvPr id="8" name="Rounded Rectangle 3">
            <a:extLst>
              <a:ext uri="{FF2B5EF4-FFF2-40B4-BE49-F238E27FC236}">
                <a16:creationId xmlns:a16="http://schemas.microsoft.com/office/drawing/2014/main" id="{798167FE-10C2-554E-B0A5-AF88FC1EA27E}"/>
              </a:ext>
            </a:extLst>
          </p:cNvPr>
          <p:cNvSpPr/>
          <p:nvPr/>
        </p:nvSpPr>
        <p:spPr>
          <a:xfrm>
            <a:off x="740729" y="2977170"/>
            <a:ext cx="761214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bg1"/>
                </a:solidFill>
              </a:rPr>
              <a:t>“It is critical data and derived products are easily accessible in an open manner and have associated with them an indicator of their quality traceable to reference standards (preferably SI) to enable users to assess its suitability for their application i.e. its </a:t>
            </a:r>
            <a:r>
              <a:rPr lang="en-GB" sz="1600" b="1" i="1" dirty="0">
                <a:solidFill>
                  <a:schemeClr val="bg1"/>
                </a:solidFill>
              </a:rPr>
              <a:t>fitness for purpose</a:t>
            </a:r>
            <a:r>
              <a:rPr lang="en-GB" sz="1600" dirty="0">
                <a:solidFill>
                  <a:schemeClr val="bg1"/>
                </a:solidFill>
              </a:rPr>
              <a:t>.”</a:t>
            </a:r>
          </a:p>
        </p:txBody>
      </p:sp>
      <p:pic>
        <p:nvPicPr>
          <p:cNvPr id="10" name="Picture 14" descr="Image result for qa4eo">
            <a:extLst>
              <a:ext uri="{FF2B5EF4-FFF2-40B4-BE49-F238E27FC236}">
                <a16:creationId xmlns:a16="http://schemas.microsoft.com/office/drawing/2014/main" id="{C508A5F8-08C9-C243-A7C1-D0F53540ED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6107" y="2373442"/>
            <a:ext cx="1327681" cy="3921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5382CB3F-553B-1C4F-92A9-A02367EE8356}"/>
              </a:ext>
            </a:extLst>
          </p:cNvPr>
          <p:cNvSpPr txBox="1"/>
          <p:nvPr/>
        </p:nvSpPr>
        <p:spPr>
          <a:xfrm>
            <a:off x="5493788" y="2276528"/>
            <a:ext cx="1711072" cy="523220"/>
          </a:xfrm>
          <a:prstGeom prst="rect">
            <a:avLst/>
          </a:prstGeom>
          <a:noFill/>
        </p:spPr>
        <p:txBody>
          <a:bodyPr wrap="square" rtlCol="0">
            <a:spAutoFit/>
          </a:bodyPr>
          <a:lstStyle/>
          <a:p>
            <a:r>
              <a:rPr lang="en-GB" sz="2800" dirty="0">
                <a:solidFill>
                  <a:srgbClr val="2C2E7A"/>
                </a:solidFill>
                <a:latin typeface="Bell MT" panose="02020503060305020303" pitchFamily="18" charset="0"/>
                <a:ea typeface="Batang" panose="02030600000101010101" pitchFamily="18" charset="-127"/>
              </a:rPr>
              <a:t>Principle</a:t>
            </a:r>
          </a:p>
        </p:txBody>
      </p:sp>
    </p:spTree>
    <p:extLst>
      <p:ext uri="{BB962C8B-B14F-4D97-AF65-F5344CB8AC3E}">
        <p14:creationId xmlns:p14="http://schemas.microsoft.com/office/powerpoint/2010/main" val="16712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4ECA5-3BCB-E244-A5CE-EE802A80AD8A}"/>
              </a:ext>
            </a:extLst>
          </p:cNvPr>
          <p:cNvSpPr>
            <a:spLocks noGrp="1"/>
          </p:cNvSpPr>
          <p:nvPr>
            <p:ph type="title"/>
          </p:nvPr>
        </p:nvSpPr>
        <p:spPr>
          <a:xfrm>
            <a:off x="143085" y="-20127"/>
            <a:ext cx="5983395" cy="769441"/>
          </a:xfrm>
        </p:spPr>
        <p:txBody>
          <a:bodyPr/>
          <a:lstStyle/>
          <a:p>
            <a:r>
              <a:rPr lang="fr-FR" b="1" dirty="0"/>
              <a:t>Common </a:t>
            </a:r>
            <a:r>
              <a:rPr lang="fr-FR" b="1" dirty="0" err="1"/>
              <a:t>framework</a:t>
            </a:r>
            <a:r>
              <a:rPr lang="fr-FR" b="1" dirty="0"/>
              <a:t> for mission </a:t>
            </a:r>
            <a:r>
              <a:rPr lang="fr-FR" b="1" dirty="0" err="1"/>
              <a:t>quality</a:t>
            </a:r>
            <a:r>
              <a:rPr lang="fr-FR" b="1" dirty="0"/>
              <a:t> </a:t>
            </a:r>
            <a:r>
              <a:rPr lang="fr-FR" b="1" dirty="0" err="1"/>
              <a:t>assessments</a:t>
            </a:r>
            <a:endParaRPr lang="fr-FR" b="1" dirty="0"/>
          </a:p>
        </p:txBody>
      </p:sp>
      <p:sp>
        <p:nvSpPr>
          <p:cNvPr id="3" name="Espace réservé du contenu 2">
            <a:extLst>
              <a:ext uri="{FF2B5EF4-FFF2-40B4-BE49-F238E27FC236}">
                <a16:creationId xmlns:a16="http://schemas.microsoft.com/office/drawing/2014/main" id="{681F20F3-1BDA-5F49-A670-F505872AD65C}"/>
              </a:ext>
            </a:extLst>
          </p:cNvPr>
          <p:cNvSpPr>
            <a:spLocks noGrp="1"/>
          </p:cNvSpPr>
          <p:nvPr>
            <p:ph idx="1"/>
          </p:nvPr>
        </p:nvSpPr>
        <p:spPr>
          <a:xfrm>
            <a:off x="319104" y="827784"/>
            <a:ext cx="8459136" cy="3519618"/>
          </a:xfrm>
        </p:spPr>
        <p:txBody>
          <a:bodyPr wrap="square">
            <a:spAutoFit/>
          </a:bodyPr>
          <a:lstStyle/>
          <a:p>
            <a:pPr indent="0">
              <a:spcBef>
                <a:spcPts val="1584"/>
              </a:spcBef>
            </a:pPr>
            <a:r>
              <a:rPr lang="fr-FR" b="1" u="sng" dirty="0">
                <a:solidFill>
                  <a:schemeClr val="tx1"/>
                </a:solidFill>
              </a:rPr>
              <a:t>EDAP Framework </a:t>
            </a:r>
            <a:r>
              <a:rPr lang="fr-FR" b="1" u="sng" dirty="0" err="1">
                <a:solidFill>
                  <a:schemeClr val="tx1"/>
                </a:solidFill>
              </a:rPr>
              <a:t>Principles</a:t>
            </a:r>
            <a:r>
              <a:rPr lang="fr-FR" b="1" u="sng" dirty="0">
                <a:solidFill>
                  <a:schemeClr val="tx1"/>
                </a:solidFill>
              </a:rPr>
              <a:t>:</a:t>
            </a:r>
          </a:p>
          <a:p>
            <a:pPr marL="285750" indent="-285750">
              <a:spcBef>
                <a:spcPts val="1584"/>
              </a:spcBef>
              <a:buFont typeface="Arial" panose="020B0604020202020204" pitchFamily="34" charset="0"/>
              <a:buChar char="•"/>
            </a:pPr>
            <a:r>
              <a:rPr lang="fr-FR" dirty="0" err="1">
                <a:solidFill>
                  <a:schemeClr val="tx1"/>
                </a:solidFill>
              </a:rPr>
              <a:t>Should</a:t>
            </a:r>
            <a:r>
              <a:rPr lang="fr-FR" dirty="0">
                <a:solidFill>
                  <a:schemeClr val="tx1"/>
                </a:solidFill>
              </a:rPr>
              <a:t> </a:t>
            </a:r>
            <a:r>
              <a:rPr lang="fr-FR" dirty="0" err="1">
                <a:solidFill>
                  <a:schemeClr val="tx1"/>
                </a:solidFill>
              </a:rPr>
              <a:t>describe</a:t>
            </a:r>
            <a:r>
              <a:rPr lang="fr-FR" dirty="0">
                <a:solidFill>
                  <a:schemeClr val="tx1"/>
                </a:solidFill>
              </a:rPr>
              <a:t> </a:t>
            </a:r>
            <a:r>
              <a:rPr lang="fr-FR" b="1" dirty="0">
                <a:solidFill>
                  <a:schemeClr val="tx1"/>
                </a:solidFill>
              </a:rPr>
              <a:t>high-</a:t>
            </a:r>
            <a:r>
              <a:rPr lang="fr-FR" b="1" dirty="0" err="1">
                <a:solidFill>
                  <a:schemeClr val="tx1"/>
                </a:solidFill>
              </a:rPr>
              <a:t>level</a:t>
            </a:r>
            <a:r>
              <a:rPr lang="fr-FR" b="1" dirty="0">
                <a:solidFill>
                  <a:schemeClr val="tx1"/>
                </a:solidFill>
              </a:rPr>
              <a:t> </a:t>
            </a:r>
            <a:r>
              <a:rPr lang="fr-FR" b="1" dirty="0" err="1">
                <a:solidFill>
                  <a:schemeClr val="tx1"/>
                </a:solidFill>
              </a:rPr>
              <a:t>principles</a:t>
            </a:r>
            <a:r>
              <a:rPr lang="fr-FR" b="1" dirty="0">
                <a:solidFill>
                  <a:schemeClr val="tx1"/>
                </a:solidFill>
              </a:rPr>
              <a:t> </a:t>
            </a:r>
            <a:r>
              <a:rPr lang="fr-FR" dirty="0">
                <a:solidFill>
                  <a:schemeClr val="tx1"/>
                </a:solidFill>
              </a:rPr>
              <a:t>and </a:t>
            </a:r>
            <a:r>
              <a:rPr lang="fr-FR" dirty="0" err="1">
                <a:solidFill>
                  <a:schemeClr val="tx1"/>
                </a:solidFill>
              </a:rPr>
              <a:t>activities</a:t>
            </a:r>
            <a:r>
              <a:rPr lang="fr-FR" dirty="0">
                <a:solidFill>
                  <a:schemeClr val="tx1"/>
                </a:solidFill>
              </a:rPr>
              <a:t> </a:t>
            </a:r>
            <a:r>
              <a:rPr lang="fr-FR" dirty="0" err="1">
                <a:solidFill>
                  <a:schemeClr val="tx1"/>
                </a:solidFill>
              </a:rPr>
              <a:t>common</a:t>
            </a:r>
            <a:r>
              <a:rPr lang="fr-FR" dirty="0">
                <a:solidFill>
                  <a:schemeClr val="tx1"/>
                </a:solidFill>
              </a:rPr>
              <a:t> for </a:t>
            </a:r>
            <a:r>
              <a:rPr lang="fr-FR" b="1" dirty="0" err="1">
                <a:solidFill>
                  <a:schemeClr val="tx1"/>
                </a:solidFill>
              </a:rPr>
              <a:t>assessment</a:t>
            </a:r>
            <a:r>
              <a:rPr lang="fr-FR" b="1" dirty="0">
                <a:solidFill>
                  <a:schemeClr val="tx1"/>
                </a:solidFill>
              </a:rPr>
              <a:t> of all EO missions</a:t>
            </a:r>
            <a:r>
              <a:rPr lang="fr-FR" dirty="0">
                <a:solidFill>
                  <a:schemeClr val="tx1"/>
                </a:solidFill>
              </a:rPr>
              <a:t>.</a:t>
            </a:r>
          </a:p>
          <a:p>
            <a:pPr marL="285750" indent="-285750">
              <a:spcBef>
                <a:spcPts val="1584"/>
              </a:spcBef>
              <a:buFont typeface="Arial" panose="020B0604020202020204" pitchFamily="34" charset="0"/>
              <a:buChar char="•"/>
            </a:pPr>
            <a:r>
              <a:rPr lang="fr-FR" dirty="0" err="1">
                <a:solidFill>
                  <a:schemeClr val="tx1"/>
                </a:solidFill>
              </a:rPr>
              <a:t>Starting</a:t>
            </a:r>
            <a:r>
              <a:rPr lang="fr-FR" dirty="0">
                <a:solidFill>
                  <a:schemeClr val="tx1"/>
                </a:solidFill>
              </a:rPr>
              <a:t> point </a:t>
            </a:r>
            <a:r>
              <a:rPr lang="fr-FR" dirty="0" err="1">
                <a:solidFill>
                  <a:schemeClr val="tx1"/>
                </a:solidFill>
              </a:rPr>
              <a:t>is</a:t>
            </a:r>
            <a:r>
              <a:rPr lang="fr-FR" dirty="0">
                <a:solidFill>
                  <a:schemeClr val="tx1"/>
                </a:solidFill>
              </a:rPr>
              <a:t> to </a:t>
            </a:r>
            <a:r>
              <a:rPr lang="fr-FR" dirty="0" err="1">
                <a:solidFill>
                  <a:schemeClr val="tx1"/>
                </a:solidFill>
              </a:rPr>
              <a:t>describe</a:t>
            </a:r>
            <a:r>
              <a:rPr lang="fr-FR" dirty="0">
                <a:solidFill>
                  <a:schemeClr val="tx1"/>
                </a:solidFill>
              </a:rPr>
              <a:t> the “</a:t>
            </a:r>
            <a:r>
              <a:rPr lang="fr-FR" dirty="0" err="1">
                <a:solidFill>
                  <a:schemeClr val="tx1"/>
                </a:solidFill>
              </a:rPr>
              <a:t>ideal</a:t>
            </a:r>
            <a:r>
              <a:rPr lang="fr-FR" dirty="0">
                <a:solidFill>
                  <a:schemeClr val="tx1"/>
                </a:solidFill>
              </a:rPr>
              <a:t>” case for a </a:t>
            </a:r>
            <a:r>
              <a:rPr lang="fr-FR" dirty="0" err="1">
                <a:solidFill>
                  <a:schemeClr val="tx1"/>
                </a:solidFill>
              </a:rPr>
              <a:t>given</a:t>
            </a:r>
            <a:r>
              <a:rPr lang="fr-FR" dirty="0">
                <a:solidFill>
                  <a:schemeClr val="tx1"/>
                </a:solidFill>
              </a:rPr>
              <a:t> </a:t>
            </a:r>
            <a:r>
              <a:rPr lang="fr-FR" dirty="0" err="1">
                <a:solidFill>
                  <a:schemeClr val="tx1"/>
                </a:solidFill>
              </a:rPr>
              <a:t>category</a:t>
            </a:r>
            <a:r>
              <a:rPr lang="fr-FR" dirty="0">
                <a:solidFill>
                  <a:schemeClr val="tx1"/>
                </a:solidFill>
              </a:rPr>
              <a:t> – aspiration </a:t>
            </a:r>
            <a:r>
              <a:rPr lang="fr-FR" dirty="0" err="1">
                <a:solidFill>
                  <a:schemeClr val="tx1"/>
                </a:solidFill>
              </a:rPr>
              <a:t>which</a:t>
            </a:r>
            <a:r>
              <a:rPr lang="fr-FR" dirty="0">
                <a:solidFill>
                  <a:schemeClr val="tx1"/>
                </a:solidFill>
              </a:rPr>
              <a:t> </a:t>
            </a:r>
            <a:r>
              <a:rPr lang="fr-FR" dirty="0" err="1">
                <a:solidFill>
                  <a:schemeClr val="tx1"/>
                </a:solidFill>
              </a:rPr>
              <a:t>may</a:t>
            </a:r>
            <a:r>
              <a:rPr lang="fr-FR" dirty="0">
                <a:solidFill>
                  <a:schemeClr val="tx1"/>
                </a:solidFill>
              </a:rPr>
              <a:t> not </a:t>
            </a:r>
            <a:r>
              <a:rPr lang="fr-FR" dirty="0" err="1">
                <a:solidFill>
                  <a:schemeClr val="tx1"/>
                </a:solidFill>
              </a:rPr>
              <a:t>often</a:t>
            </a:r>
            <a:r>
              <a:rPr lang="fr-FR" dirty="0">
                <a:solidFill>
                  <a:schemeClr val="tx1"/>
                </a:solidFill>
              </a:rPr>
              <a:t> </a:t>
            </a:r>
            <a:r>
              <a:rPr lang="fr-FR" dirty="0" err="1">
                <a:solidFill>
                  <a:schemeClr val="tx1"/>
                </a:solidFill>
              </a:rPr>
              <a:t>be</a:t>
            </a:r>
            <a:r>
              <a:rPr lang="fr-FR" dirty="0">
                <a:solidFill>
                  <a:schemeClr val="tx1"/>
                </a:solidFill>
              </a:rPr>
              <a:t> met.</a:t>
            </a:r>
          </a:p>
          <a:p>
            <a:pPr marL="285750" indent="-285750">
              <a:spcBef>
                <a:spcPts val="1584"/>
              </a:spcBef>
              <a:buFont typeface="Arial" panose="020B0604020202020204" pitchFamily="34" charset="0"/>
              <a:buChar char="•"/>
            </a:pPr>
            <a:r>
              <a:rPr lang="fr-FR" b="1" dirty="0" err="1">
                <a:solidFill>
                  <a:schemeClr val="tx1"/>
                </a:solidFill>
              </a:rPr>
              <a:t>Grading</a:t>
            </a:r>
            <a:r>
              <a:rPr lang="fr-FR" b="1" dirty="0">
                <a:solidFill>
                  <a:schemeClr val="tx1"/>
                </a:solidFill>
              </a:rPr>
              <a:t> </a:t>
            </a:r>
            <a:r>
              <a:rPr lang="fr-FR" b="1" dirty="0" err="1">
                <a:solidFill>
                  <a:schemeClr val="tx1"/>
                </a:solidFill>
              </a:rPr>
              <a:t>based</a:t>
            </a:r>
            <a:r>
              <a:rPr lang="fr-FR" dirty="0">
                <a:solidFill>
                  <a:schemeClr val="tx1"/>
                </a:solidFill>
              </a:rPr>
              <a:t> on mission </a:t>
            </a:r>
            <a:r>
              <a:rPr lang="fr-FR" b="1" dirty="0">
                <a:solidFill>
                  <a:schemeClr val="tx1"/>
                </a:solidFill>
              </a:rPr>
              <a:t>fitness for </a:t>
            </a:r>
            <a:r>
              <a:rPr lang="fr-FR" b="1" dirty="0" err="1">
                <a:solidFill>
                  <a:schemeClr val="tx1"/>
                </a:solidFill>
              </a:rPr>
              <a:t>purpose</a:t>
            </a:r>
            <a:r>
              <a:rPr lang="fr-FR" b="1" dirty="0">
                <a:solidFill>
                  <a:schemeClr val="tx1"/>
                </a:solidFill>
              </a:rPr>
              <a:t> </a:t>
            </a:r>
            <a:r>
              <a:rPr lang="fr-FR" dirty="0" err="1">
                <a:solidFill>
                  <a:schemeClr val="tx1"/>
                </a:solidFill>
              </a:rPr>
              <a:t>based</a:t>
            </a:r>
            <a:r>
              <a:rPr lang="fr-FR" dirty="0">
                <a:solidFill>
                  <a:schemeClr val="tx1"/>
                </a:solidFill>
              </a:rPr>
              <a:t> on </a:t>
            </a:r>
            <a:r>
              <a:rPr lang="fr-FR" dirty="0" err="1">
                <a:solidFill>
                  <a:schemeClr val="tx1"/>
                </a:solidFill>
              </a:rPr>
              <a:t>stated</a:t>
            </a:r>
            <a:r>
              <a:rPr lang="fr-FR" dirty="0">
                <a:solidFill>
                  <a:schemeClr val="tx1"/>
                </a:solidFill>
              </a:rPr>
              <a:t> performance and application area.</a:t>
            </a:r>
          </a:p>
          <a:p>
            <a:pPr marL="285750" indent="-285750">
              <a:spcBef>
                <a:spcPts val="1584"/>
              </a:spcBef>
              <a:buFont typeface="Arial" panose="020B0604020202020204" pitchFamily="34" charset="0"/>
              <a:buChar char="•"/>
            </a:pPr>
            <a:r>
              <a:rPr lang="fr-FR" dirty="0" err="1">
                <a:solidFill>
                  <a:schemeClr val="tx1"/>
                </a:solidFill>
              </a:rPr>
              <a:t>Assessment</a:t>
            </a:r>
            <a:r>
              <a:rPr lang="fr-FR" dirty="0">
                <a:solidFill>
                  <a:schemeClr val="tx1"/>
                </a:solidFill>
              </a:rPr>
              <a:t> </a:t>
            </a:r>
            <a:r>
              <a:rPr lang="fr-FR" dirty="0" err="1">
                <a:solidFill>
                  <a:schemeClr val="tx1"/>
                </a:solidFill>
              </a:rPr>
              <a:t>itself</a:t>
            </a:r>
            <a:r>
              <a:rPr lang="fr-FR" dirty="0">
                <a:solidFill>
                  <a:schemeClr val="tx1"/>
                </a:solidFill>
              </a:rPr>
              <a:t> </a:t>
            </a:r>
            <a:r>
              <a:rPr lang="fr-FR" dirty="0" err="1">
                <a:solidFill>
                  <a:schemeClr val="tx1"/>
                </a:solidFill>
              </a:rPr>
              <a:t>is</a:t>
            </a:r>
            <a:r>
              <a:rPr lang="fr-FR" dirty="0">
                <a:solidFill>
                  <a:schemeClr val="tx1"/>
                </a:solidFill>
              </a:rPr>
              <a:t> the “</a:t>
            </a:r>
            <a:r>
              <a:rPr lang="fr-FR" dirty="0" err="1">
                <a:solidFill>
                  <a:schemeClr val="tx1"/>
                </a:solidFill>
              </a:rPr>
              <a:t>ideal</a:t>
            </a:r>
            <a:r>
              <a:rPr lang="fr-FR" dirty="0">
                <a:solidFill>
                  <a:schemeClr val="tx1"/>
                </a:solidFill>
              </a:rPr>
              <a:t>” case. </a:t>
            </a:r>
            <a:r>
              <a:rPr lang="fr-FR" dirty="0" err="1">
                <a:solidFill>
                  <a:schemeClr val="tx1"/>
                </a:solidFill>
              </a:rPr>
              <a:t>Some</a:t>
            </a:r>
            <a:r>
              <a:rPr lang="fr-FR" dirty="0">
                <a:solidFill>
                  <a:schemeClr val="tx1"/>
                </a:solidFill>
              </a:rPr>
              <a:t> aspects of </a:t>
            </a:r>
            <a:r>
              <a:rPr lang="fr-FR" dirty="0" err="1">
                <a:solidFill>
                  <a:schemeClr val="tx1"/>
                </a:solidFill>
              </a:rPr>
              <a:t>assessment</a:t>
            </a:r>
            <a:r>
              <a:rPr lang="fr-FR" dirty="0">
                <a:solidFill>
                  <a:schemeClr val="tx1"/>
                </a:solidFill>
              </a:rPr>
              <a:t> </a:t>
            </a:r>
            <a:r>
              <a:rPr lang="fr-FR" dirty="0" err="1">
                <a:solidFill>
                  <a:schemeClr val="tx1"/>
                </a:solidFill>
              </a:rPr>
              <a:t>may</a:t>
            </a:r>
            <a:r>
              <a:rPr lang="fr-FR" dirty="0">
                <a:solidFill>
                  <a:schemeClr val="tx1"/>
                </a:solidFill>
              </a:rPr>
              <a:t> </a:t>
            </a:r>
            <a:r>
              <a:rPr lang="fr-FR" dirty="0" err="1">
                <a:solidFill>
                  <a:schemeClr val="tx1"/>
                </a:solidFill>
              </a:rPr>
              <a:t>be</a:t>
            </a:r>
            <a:r>
              <a:rPr lang="fr-FR" dirty="0">
                <a:solidFill>
                  <a:schemeClr val="tx1"/>
                </a:solidFill>
              </a:rPr>
              <a:t> out of scope </a:t>
            </a:r>
            <a:r>
              <a:rPr lang="fr-FR" dirty="0" err="1">
                <a:solidFill>
                  <a:schemeClr val="tx1"/>
                </a:solidFill>
              </a:rPr>
              <a:t>within</a:t>
            </a:r>
            <a:r>
              <a:rPr lang="fr-FR" dirty="0">
                <a:solidFill>
                  <a:schemeClr val="tx1"/>
                </a:solidFill>
              </a:rPr>
              <a:t> EDAP.</a:t>
            </a:r>
          </a:p>
        </p:txBody>
      </p:sp>
    </p:spTree>
    <p:extLst>
      <p:ext uri="{BB962C8B-B14F-4D97-AF65-F5344CB8AC3E}">
        <p14:creationId xmlns:p14="http://schemas.microsoft.com/office/powerpoint/2010/main" val="47188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B2EC5D-40D9-AB4D-94C7-B4E040273DB1}"/>
              </a:ext>
            </a:extLst>
          </p:cNvPr>
          <p:cNvSpPr/>
          <p:nvPr/>
        </p:nvSpPr>
        <p:spPr>
          <a:xfrm>
            <a:off x="6971695" y="4577901"/>
            <a:ext cx="826105" cy="18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FA68240-9CCE-3A4A-8A29-507E1B3172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53" y="996512"/>
            <a:ext cx="6293030" cy="3772083"/>
          </a:xfrm>
          <a:prstGeom prst="rect">
            <a:avLst/>
          </a:prstGeom>
        </p:spPr>
      </p:pic>
      <p:sp>
        <p:nvSpPr>
          <p:cNvPr id="2" name="Titre 1">
            <a:extLst>
              <a:ext uri="{FF2B5EF4-FFF2-40B4-BE49-F238E27FC236}">
                <a16:creationId xmlns:a16="http://schemas.microsoft.com/office/drawing/2014/main" id="{90B4ECA5-3BCB-E244-A5CE-EE802A80AD8A}"/>
              </a:ext>
            </a:extLst>
          </p:cNvPr>
          <p:cNvSpPr>
            <a:spLocks noGrp="1"/>
          </p:cNvSpPr>
          <p:nvPr>
            <p:ph type="title"/>
          </p:nvPr>
        </p:nvSpPr>
        <p:spPr>
          <a:xfrm>
            <a:off x="-3219" y="164538"/>
            <a:ext cx="8525427" cy="400110"/>
          </a:xfrm>
        </p:spPr>
        <p:txBody>
          <a:bodyPr/>
          <a:lstStyle/>
          <a:p>
            <a:r>
              <a:rPr lang="fr-FR" sz="2000" b="1" dirty="0"/>
              <a:t>Common </a:t>
            </a:r>
            <a:r>
              <a:rPr lang="fr-FR" sz="2000" b="1" dirty="0" err="1"/>
              <a:t>framework</a:t>
            </a:r>
            <a:r>
              <a:rPr lang="fr-FR" sz="2000" b="1" dirty="0"/>
              <a:t> for mission </a:t>
            </a:r>
            <a:r>
              <a:rPr lang="fr-FR" sz="2000" b="1" dirty="0" err="1"/>
              <a:t>quality</a:t>
            </a:r>
            <a:r>
              <a:rPr lang="fr-FR" sz="2000" b="1" dirty="0"/>
              <a:t> </a:t>
            </a:r>
            <a:r>
              <a:rPr lang="fr-FR" sz="2000" b="1" dirty="0" err="1"/>
              <a:t>assessments</a:t>
            </a:r>
            <a:endParaRPr lang="fr-FR" sz="2000" b="1" dirty="0"/>
          </a:p>
        </p:txBody>
      </p:sp>
      <p:sp>
        <p:nvSpPr>
          <p:cNvPr id="3" name="Espace réservé du contenu 2">
            <a:extLst>
              <a:ext uri="{FF2B5EF4-FFF2-40B4-BE49-F238E27FC236}">
                <a16:creationId xmlns:a16="http://schemas.microsoft.com/office/drawing/2014/main" id="{681F20F3-1BDA-5F49-A670-F505872AD65C}"/>
              </a:ext>
            </a:extLst>
          </p:cNvPr>
          <p:cNvSpPr>
            <a:spLocks noGrp="1"/>
          </p:cNvSpPr>
          <p:nvPr>
            <p:ph idx="1"/>
          </p:nvPr>
        </p:nvSpPr>
        <p:spPr>
          <a:xfrm>
            <a:off x="1064390" y="659013"/>
            <a:ext cx="5510146" cy="354649"/>
          </a:xfrm>
        </p:spPr>
        <p:txBody>
          <a:bodyPr wrap="square">
            <a:spAutoFit/>
          </a:bodyPr>
          <a:lstStyle/>
          <a:p>
            <a:pPr indent="0" algn="ctr">
              <a:spcBef>
                <a:spcPts val="1584"/>
              </a:spcBef>
            </a:pPr>
            <a:r>
              <a:rPr lang="fr-FR" b="1" u="sng" dirty="0" err="1">
                <a:solidFill>
                  <a:schemeClr val="tx1"/>
                </a:solidFill>
              </a:rPr>
              <a:t>Example</a:t>
            </a:r>
            <a:r>
              <a:rPr lang="fr-FR" b="1" u="sng" dirty="0">
                <a:solidFill>
                  <a:schemeClr val="tx1"/>
                </a:solidFill>
              </a:rPr>
              <a:t> of Product </a:t>
            </a:r>
            <a:r>
              <a:rPr lang="fr-FR" b="1" u="sng" dirty="0" err="1">
                <a:solidFill>
                  <a:schemeClr val="tx1"/>
                </a:solidFill>
              </a:rPr>
              <a:t>Quality</a:t>
            </a:r>
            <a:r>
              <a:rPr lang="fr-FR" b="1" u="sng" dirty="0">
                <a:solidFill>
                  <a:schemeClr val="tx1"/>
                </a:solidFill>
              </a:rPr>
              <a:t> Evaluation Matrix </a:t>
            </a:r>
          </a:p>
        </p:txBody>
      </p:sp>
      <p:pic>
        <p:nvPicPr>
          <p:cNvPr id="10" name="Image 9">
            <a:extLst>
              <a:ext uri="{FF2B5EF4-FFF2-40B4-BE49-F238E27FC236}">
                <a16:creationId xmlns:a16="http://schemas.microsoft.com/office/drawing/2014/main" id="{31E078BA-247A-DA48-9026-5C6A7B8A9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353" y="1147878"/>
            <a:ext cx="1771523" cy="1701038"/>
          </a:xfrm>
          <a:prstGeom prst="rect">
            <a:avLst/>
          </a:prstGeom>
        </p:spPr>
      </p:pic>
      <p:sp>
        <p:nvSpPr>
          <p:cNvPr id="11" name="Rectangle 10">
            <a:extLst>
              <a:ext uri="{FF2B5EF4-FFF2-40B4-BE49-F238E27FC236}">
                <a16:creationId xmlns:a16="http://schemas.microsoft.com/office/drawing/2014/main" id="{FB0B51F8-12ED-BA42-A8F2-F533FB3AB0FE}"/>
              </a:ext>
            </a:extLst>
          </p:cNvPr>
          <p:cNvSpPr/>
          <p:nvPr/>
        </p:nvSpPr>
        <p:spPr>
          <a:xfrm>
            <a:off x="137160" y="4560059"/>
            <a:ext cx="578081" cy="18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A7F28D6E-4D27-314A-B11E-004FDF374ED5}"/>
              </a:ext>
            </a:extLst>
          </p:cNvPr>
          <p:cNvGrpSpPr/>
          <p:nvPr/>
        </p:nvGrpSpPr>
        <p:grpSpPr>
          <a:xfrm>
            <a:off x="2847993" y="4169999"/>
            <a:ext cx="5082854" cy="523220"/>
            <a:chOff x="3540468" y="4156622"/>
            <a:chExt cx="5082854" cy="523220"/>
          </a:xfrm>
        </p:grpSpPr>
        <p:sp>
          <p:nvSpPr>
            <p:cNvPr id="12" name="Flèche vers la droite 11">
              <a:extLst>
                <a:ext uri="{FF2B5EF4-FFF2-40B4-BE49-F238E27FC236}">
                  <a16:creationId xmlns:a16="http://schemas.microsoft.com/office/drawing/2014/main" id="{5895FE30-CA0B-8349-B929-A45158A6F475}"/>
                </a:ext>
              </a:extLst>
            </p:cNvPr>
            <p:cNvSpPr/>
            <p:nvPr/>
          </p:nvSpPr>
          <p:spPr>
            <a:xfrm>
              <a:off x="3540468" y="4322378"/>
              <a:ext cx="374904" cy="2363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07E1CF8-A7C9-5A48-BF38-0B729830EE7B}"/>
                </a:ext>
              </a:extLst>
            </p:cNvPr>
            <p:cNvSpPr txBox="1"/>
            <p:nvPr/>
          </p:nvSpPr>
          <p:spPr>
            <a:xfrm>
              <a:off x="3915372" y="4156622"/>
              <a:ext cx="4707950" cy="523220"/>
            </a:xfrm>
            <a:prstGeom prst="rect">
              <a:avLst/>
            </a:prstGeom>
            <a:noFill/>
          </p:spPr>
          <p:txBody>
            <a:bodyPr wrap="square" rtlCol="0">
              <a:spAutoFit/>
            </a:bodyPr>
            <a:lstStyle/>
            <a:p>
              <a:r>
                <a:rPr lang="fr-FR" sz="1400" dirty="0" err="1"/>
                <a:t>Quality</a:t>
              </a:r>
              <a:r>
                <a:rPr lang="fr-FR" sz="1400" dirty="0"/>
                <a:t> </a:t>
              </a:r>
              <a:r>
                <a:rPr lang="fr-FR" sz="1400" dirty="0" err="1"/>
                <a:t>Assessment</a:t>
              </a:r>
              <a:r>
                <a:rPr lang="fr-FR" sz="1400" dirty="0"/>
                <a:t> Guidelines document </a:t>
              </a:r>
              <a:r>
                <a:rPr lang="fr-FR" sz="1400" dirty="0" err="1"/>
                <a:t>then</a:t>
              </a:r>
              <a:r>
                <a:rPr lang="fr-FR" sz="1400" dirty="0"/>
                <a:t> </a:t>
              </a:r>
              <a:r>
                <a:rPr lang="fr-FR" sz="1400" dirty="0" err="1"/>
                <a:t>provides</a:t>
              </a:r>
              <a:r>
                <a:rPr lang="fr-FR" sz="1400" dirty="0"/>
                <a:t> </a:t>
              </a:r>
              <a:r>
                <a:rPr lang="fr-FR" sz="1400" dirty="0" err="1"/>
                <a:t>criteria</a:t>
              </a:r>
              <a:r>
                <a:rPr lang="fr-FR" sz="1400" dirty="0"/>
                <a:t> for how to grade </a:t>
              </a:r>
              <a:r>
                <a:rPr lang="fr-FR" sz="1400" dirty="0" err="1"/>
                <a:t>each</a:t>
              </a:r>
              <a:r>
                <a:rPr lang="fr-FR" sz="1400" dirty="0"/>
                <a:t> </a:t>
              </a:r>
              <a:r>
                <a:rPr lang="fr-FR" sz="1400" dirty="0" err="1"/>
                <a:t>category</a:t>
              </a:r>
              <a:r>
                <a:rPr lang="fr-FR" sz="1400" dirty="0"/>
                <a:t>.</a:t>
              </a:r>
            </a:p>
          </p:txBody>
        </p:sp>
      </p:grpSp>
      <p:sp>
        <p:nvSpPr>
          <p:cNvPr id="14" name="Rectangle 13">
            <a:extLst>
              <a:ext uri="{FF2B5EF4-FFF2-40B4-BE49-F238E27FC236}">
                <a16:creationId xmlns:a16="http://schemas.microsoft.com/office/drawing/2014/main" id="{D6E8CA6C-BAAC-434A-9630-EA474C364730}"/>
              </a:ext>
            </a:extLst>
          </p:cNvPr>
          <p:cNvSpPr/>
          <p:nvPr/>
        </p:nvSpPr>
        <p:spPr>
          <a:xfrm>
            <a:off x="2024743" y="1522550"/>
            <a:ext cx="1203089" cy="626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70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1F20F3-1BDA-5F49-A670-F505872AD65C}"/>
              </a:ext>
            </a:extLst>
          </p:cNvPr>
          <p:cNvSpPr>
            <a:spLocks noGrp="1"/>
          </p:cNvSpPr>
          <p:nvPr>
            <p:ph idx="1"/>
          </p:nvPr>
        </p:nvSpPr>
        <p:spPr>
          <a:xfrm>
            <a:off x="172800" y="763776"/>
            <a:ext cx="7755048" cy="354649"/>
          </a:xfrm>
        </p:spPr>
        <p:txBody>
          <a:bodyPr wrap="square">
            <a:spAutoFit/>
          </a:bodyPr>
          <a:lstStyle/>
          <a:p>
            <a:pPr indent="0"/>
            <a:r>
              <a:rPr lang="fr-FR" u="sng" dirty="0" err="1">
                <a:solidFill>
                  <a:schemeClr val="tx1"/>
                </a:solidFill>
              </a:rPr>
              <a:t>Grading</a:t>
            </a:r>
            <a:r>
              <a:rPr lang="fr-FR" u="sng" dirty="0">
                <a:solidFill>
                  <a:schemeClr val="tx1"/>
                </a:solidFill>
              </a:rPr>
              <a:t> </a:t>
            </a:r>
            <a:r>
              <a:rPr lang="fr-FR" u="sng" dirty="0" err="1">
                <a:solidFill>
                  <a:schemeClr val="tx1"/>
                </a:solidFill>
              </a:rPr>
              <a:t>Criteria</a:t>
            </a:r>
            <a:r>
              <a:rPr lang="fr-FR" u="sng" dirty="0">
                <a:solidFill>
                  <a:schemeClr val="tx1"/>
                </a:solidFill>
              </a:rPr>
              <a:t> </a:t>
            </a:r>
            <a:r>
              <a:rPr lang="fr-FR" u="sng" dirty="0" err="1">
                <a:solidFill>
                  <a:schemeClr val="tx1"/>
                </a:solidFill>
              </a:rPr>
              <a:t>example</a:t>
            </a:r>
            <a:r>
              <a:rPr lang="fr-FR" u="sng" dirty="0">
                <a:solidFill>
                  <a:schemeClr val="tx1"/>
                </a:solidFill>
              </a:rPr>
              <a:t>:</a:t>
            </a:r>
            <a:r>
              <a:rPr lang="fr-FR" dirty="0">
                <a:solidFill>
                  <a:schemeClr val="tx1"/>
                </a:solidFill>
              </a:rPr>
              <a:t> </a:t>
            </a:r>
            <a:r>
              <a:rPr lang="fr-FR" dirty="0" err="1">
                <a:solidFill>
                  <a:schemeClr val="tx1"/>
                </a:solidFill>
              </a:rPr>
              <a:t>Sensor</a:t>
            </a:r>
            <a:r>
              <a:rPr lang="fr-FR" dirty="0">
                <a:solidFill>
                  <a:schemeClr val="tx1"/>
                </a:solidFill>
              </a:rPr>
              <a:t> Calibration &amp; </a:t>
            </a:r>
            <a:r>
              <a:rPr lang="fr-FR" dirty="0" err="1">
                <a:solidFill>
                  <a:schemeClr val="tx1"/>
                </a:solidFill>
              </a:rPr>
              <a:t>Characterisation</a:t>
            </a:r>
            <a:r>
              <a:rPr lang="fr-FR" dirty="0">
                <a:solidFill>
                  <a:schemeClr val="tx1"/>
                </a:solidFill>
              </a:rPr>
              <a:t> </a:t>
            </a:r>
            <a:r>
              <a:rPr lang="fr-FR" dirty="0" err="1">
                <a:solidFill>
                  <a:schemeClr val="tx1"/>
                </a:solidFill>
              </a:rPr>
              <a:t>Pre</a:t>
            </a:r>
            <a:r>
              <a:rPr lang="fr-FR" dirty="0">
                <a:solidFill>
                  <a:schemeClr val="tx1"/>
                </a:solidFill>
              </a:rPr>
              <a:t>-flight </a:t>
            </a:r>
          </a:p>
        </p:txBody>
      </p:sp>
      <p:pic>
        <p:nvPicPr>
          <p:cNvPr id="9" name="Picture 9">
            <a:extLst>
              <a:ext uri="{FF2B5EF4-FFF2-40B4-BE49-F238E27FC236}">
                <a16:creationId xmlns:a16="http://schemas.microsoft.com/office/drawing/2014/main" id="{D7ECC326-D7B1-0C45-8814-BB1A2EAD6F77}"/>
              </a:ext>
            </a:extLst>
          </p:cNvPr>
          <p:cNvPicPr>
            <a:picLocks noChangeAspect="1"/>
          </p:cNvPicPr>
          <p:nvPr/>
        </p:nvPicPr>
        <p:blipFill>
          <a:blip r:embed="rId2"/>
          <a:stretch>
            <a:fillRect/>
          </a:stretch>
        </p:blipFill>
        <p:spPr>
          <a:xfrm>
            <a:off x="895039" y="1132887"/>
            <a:ext cx="7353923" cy="3225404"/>
          </a:xfrm>
          <a:prstGeom prst="rect">
            <a:avLst/>
          </a:prstGeom>
        </p:spPr>
      </p:pic>
      <p:pic>
        <p:nvPicPr>
          <p:cNvPr id="5" name="Image 4">
            <a:extLst>
              <a:ext uri="{FF2B5EF4-FFF2-40B4-BE49-F238E27FC236}">
                <a16:creationId xmlns:a16="http://schemas.microsoft.com/office/drawing/2014/main" id="{E868FFDF-589B-0B46-B645-4DE4E759DC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149" r="8954" b="1763"/>
          <a:stretch/>
        </p:blipFill>
        <p:spPr>
          <a:xfrm>
            <a:off x="2882119" y="4385453"/>
            <a:ext cx="2350281" cy="250047"/>
          </a:xfrm>
          <a:prstGeom prst="rect">
            <a:avLst/>
          </a:prstGeom>
        </p:spPr>
      </p:pic>
      <p:sp>
        <p:nvSpPr>
          <p:cNvPr id="6" name="Titre 1">
            <a:extLst>
              <a:ext uri="{FF2B5EF4-FFF2-40B4-BE49-F238E27FC236}">
                <a16:creationId xmlns:a16="http://schemas.microsoft.com/office/drawing/2014/main" id="{B9415855-61F3-2242-803C-DFC747EDBB1A}"/>
              </a:ext>
            </a:extLst>
          </p:cNvPr>
          <p:cNvSpPr txBox="1">
            <a:spLocks/>
          </p:cNvSpPr>
          <p:nvPr/>
        </p:nvSpPr>
        <p:spPr bwMode="auto">
          <a:xfrm>
            <a:off x="-3219" y="164538"/>
            <a:ext cx="8525427" cy="400110"/>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fr-FR" sz="2000" b="1" kern="0"/>
              <a:t>Common framework for mission quality assessments</a:t>
            </a:r>
          </a:p>
        </p:txBody>
      </p:sp>
    </p:spTree>
    <p:extLst>
      <p:ext uri="{BB962C8B-B14F-4D97-AF65-F5344CB8AC3E}">
        <p14:creationId xmlns:p14="http://schemas.microsoft.com/office/powerpoint/2010/main" val="1447807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Maturity Matrix Plan within CEOS WGCV</a:t>
            </a:r>
            <a:endParaRPr lang="en-GB" dirty="0"/>
          </a:p>
        </p:txBody>
      </p:sp>
      <p:sp>
        <p:nvSpPr>
          <p:cNvPr id="3" name="Content Placeholder 2"/>
          <p:cNvSpPr>
            <a:spLocks noGrp="1"/>
          </p:cNvSpPr>
          <p:nvPr>
            <p:ph idx="1"/>
          </p:nvPr>
        </p:nvSpPr>
        <p:spPr>
          <a:xfrm>
            <a:off x="172799" y="727200"/>
            <a:ext cx="8916167" cy="3823200"/>
          </a:xfrm>
        </p:spPr>
        <p:txBody>
          <a:bodyPr/>
          <a:lstStyle/>
          <a:p>
            <a:pPr>
              <a:buFont typeface="Arial" panose="020B0604020202020204" pitchFamily="34" charset="0"/>
              <a:buChar char="•"/>
            </a:pPr>
            <a:r>
              <a:rPr lang="en-GB" sz="1100" dirty="0" smtClean="0"/>
              <a:t>History/Background: </a:t>
            </a:r>
          </a:p>
          <a:p>
            <a:pPr lvl="1">
              <a:buFont typeface="Arial" panose="020B0604020202020204" pitchFamily="34" charset="0"/>
              <a:buChar char="•"/>
            </a:pPr>
            <a:r>
              <a:rPr lang="en-GB" sz="1100" dirty="0" smtClean="0"/>
              <a:t>Maturity Matrix was developed within WGISS</a:t>
            </a:r>
          </a:p>
          <a:p>
            <a:pPr lvl="1">
              <a:buFont typeface="Arial" panose="020B0604020202020204" pitchFamily="34" charset="0"/>
              <a:buChar char="•"/>
            </a:pPr>
            <a:r>
              <a:rPr lang="en-GB" sz="1100" dirty="0" smtClean="0"/>
              <a:t>Maturity Matrix focused on Quality was developed in Climate Change (WMO) </a:t>
            </a:r>
          </a:p>
          <a:p>
            <a:pPr lvl="1">
              <a:buFont typeface="Arial" panose="020B0604020202020204" pitchFamily="34" charset="0"/>
              <a:buChar char="•"/>
            </a:pPr>
            <a:r>
              <a:rPr lang="en-GB" sz="1100" dirty="0" smtClean="0"/>
              <a:t>Need to complement the WGISS maturity matrix with Quality aspect</a:t>
            </a:r>
          </a:p>
          <a:p>
            <a:pPr lvl="1">
              <a:buFont typeface="Arial" panose="020B0604020202020204" pitchFamily="34" charset="0"/>
              <a:buChar char="•"/>
            </a:pPr>
            <a:r>
              <a:rPr lang="en-GB" sz="1100" dirty="0" smtClean="0"/>
              <a:t>WMO maturity matrix is a good baseline.</a:t>
            </a:r>
          </a:p>
          <a:p>
            <a:pPr>
              <a:buFont typeface="Arial" panose="020B0604020202020204" pitchFamily="34" charset="0"/>
              <a:buChar char="•"/>
            </a:pPr>
            <a:r>
              <a:rPr lang="en-GB" sz="1100" dirty="0" smtClean="0"/>
              <a:t>Within EDAP, adaption of the Maturity Matrix more focused on purpose </a:t>
            </a:r>
          </a:p>
          <a:p>
            <a:pPr>
              <a:buFont typeface="Arial" panose="020B0604020202020204" pitchFamily="34" charset="0"/>
              <a:buChar char="•"/>
            </a:pPr>
            <a:r>
              <a:rPr lang="en-GB" sz="1100" dirty="0" smtClean="0"/>
              <a:t>Next Step:  </a:t>
            </a:r>
          </a:p>
          <a:p>
            <a:pPr lvl="1">
              <a:buFont typeface="Arial" panose="020B0604020202020204" pitchFamily="34" charset="0"/>
              <a:buChar char="•"/>
            </a:pPr>
            <a:r>
              <a:rPr lang="en-GB" sz="1100" dirty="0" smtClean="0"/>
              <a:t>Coordinate with international partner for finalising the </a:t>
            </a:r>
            <a:r>
              <a:rPr lang="en-GB" sz="1100" dirty="0" smtClean="0"/>
              <a:t>approach</a:t>
            </a:r>
            <a:endParaRPr lang="en-GB" sz="1100" dirty="0" smtClean="0"/>
          </a:p>
          <a:p>
            <a:pPr lvl="1">
              <a:buFont typeface="Arial" panose="020B0604020202020204" pitchFamily="34" charset="0"/>
              <a:buChar char="•"/>
            </a:pPr>
            <a:r>
              <a:rPr lang="en-GB" sz="1100" dirty="0" smtClean="0"/>
              <a:t>Discussion (telecom) with USGS, CISRO, NPL (IVOS</a:t>
            </a:r>
            <a:r>
              <a:rPr lang="en-GB" sz="1100" dirty="0" smtClean="0"/>
              <a:t>), NASA (JPPG)</a:t>
            </a:r>
            <a:endParaRPr lang="en-GB" sz="1100" dirty="0" smtClean="0"/>
          </a:p>
          <a:p>
            <a:pPr lvl="1">
              <a:buFont typeface="Arial" panose="020B0604020202020204" pitchFamily="34" charset="0"/>
              <a:buChar char="•"/>
            </a:pPr>
            <a:r>
              <a:rPr lang="en-GB" sz="1100" dirty="0" smtClean="0"/>
              <a:t>Discussion/convergence at JACIE</a:t>
            </a:r>
          </a:p>
          <a:p>
            <a:pPr lvl="1">
              <a:buFont typeface="Arial" panose="020B0604020202020204" pitchFamily="34" charset="0"/>
              <a:buChar char="•"/>
            </a:pPr>
            <a:r>
              <a:rPr lang="en-GB" sz="1100" dirty="0" smtClean="0"/>
              <a:t>Presentation at WGISS (now)</a:t>
            </a:r>
          </a:p>
          <a:p>
            <a:pPr lvl="1">
              <a:buFont typeface="Arial" panose="020B0604020202020204" pitchFamily="34" charset="0"/>
              <a:buChar char="•"/>
            </a:pPr>
            <a:r>
              <a:rPr lang="en-GB" sz="1100" dirty="0" smtClean="0"/>
              <a:t>Discussion/convergence at VHR-RODA (Nov 2019) in ESRIN</a:t>
            </a:r>
          </a:p>
          <a:p>
            <a:pPr lvl="1">
              <a:buFont typeface="Arial" panose="020B0604020202020204" pitchFamily="34" charset="0"/>
              <a:buChar char="•"/>
            </a:pPr>
            <a:r>
              <a:rPr lang="en-GB" sz="1100" dirty="0" smtClean="0"/>
              <a:t>Finalisation of discussion and presentation at Next WGCV in Pasadena (March </a:t>
            </a:r>
            <a:r>
              <a:rPr lang="en-GB" sz="1100" dirty="0" smtClean="0"/>
              <a:t>2020)</a:t>
            </a:r>
          </a:p>
          <a:p>
            <a:pPr lvl="1">
              <a:buFont typeface="Arial" panose="020B0604020202020204" pitchFamily="34" charset="0"/>
              <a:buChar char="•"/>
            </a:pPr>
            <a:r>
              <a:rPr lang="en-GB" sz="1100" dirty="0" smtClean="0"/>
              <a:t>Merging Matrix CEOS WGCV/WGISS </a:t>
            </a:r>
            <a:r>
              <a:rPr lang="en-GB" sz="1100" dirty="0" err="1" smtClean="0"/>
              <a:t>Socchi</a:t>
            </a:r>
            <a:r>
              <a:rPr lang="en-GB" sz="1100" smtClean="0"/>
              <a:t> (Sept 2020)</a:t>
            </a:r>
            <a:r>
              <a:rPr lang="en-GB" sz="1100" smtClean="0"/>
              <a:t>   </a:t>
            </a:r>
            <a:endParaRPr lang="en-GB" sz="1100" dirty="0" smtClean="0"/>
          </a:p>
          <a:p>
            <a:pPr lvl="1">
              <a:buFont typeface="Arial" panose="020B0604020202020204" pitchFamily="34" charset="0"/>
              <a:buChar char="•"/>
            </a:pPr>
            <a:endParaRPr lang="en-GB" sz="900" dirty="0"/>
          </a:p>
          <a:p>
            <a:pPr lvl="1"/>
            <a:endParaRPr lang="en-GB" sz="900" dirty="0" smtClean="0"/>
          </a:p>
          <a:p>
            <a:pPr>
              <a:buFont typeface="Arial" panose="020B0604020202020204" pitchFamily="34" charset="0"/>
              <a:buChar char="•"/>
            </a:pPr>
            <a:endParaRPr lang="en-GB" dirty="0"/>
          </a:p>
        </p:txBody>
      </p:sp>
    </p:spTree>
    <p:extLst>
      <p:ext uri="{BB962C8B-B14F-4D97-AF65-F5344CB8AC3E}">
        <p14:creationId xmlns:p14="http://schemas.microsoft.com/office/powerpoint/2010/main" val="35685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 y="179928"/>
            <a:ext cx="4878365" cy="369332"/>
          </a:xfrm>
        </p:spPr>
        <p:txBody>
          <a:bodyPr/>
          <a:lstStyle/>
          <a:p>
            <a:r>
              <a:rPr lang="en-GB" sz="1800" dirty="0" smtClean="0"/>
              <a:t>Maturity Matrix Plan within CEOS WGCV</a:t>
            </a:r>
            <a:endParaRPr lang="en-GB" sz="1800" dirty="0"/>
          </a:p>
        </p:txBody>
      </p:sp>
      <p:sp>
        <p:nvSpPr>
          <p:cNvPr id="3" name="Content Placeholder 2"/>
          <p:cNvSpPr>
            <a:spLocks noGrp="1"/>
          </p:cNvSpPr>
          <p:nvPr>
            <p:ph idx="1"/>
          </p:nvPr>
        </p:nvSpPr>
        <p:spPr>
          <a:xfrm>
            <a:off x="-75174" y="536054"/>
            <a:ext cx="8916167" cy="3823200"/>
          </a:xfrm>
        </p:spPr>
        <p:txBody>
          <a:bodyPr/>
          <a:lstStyle/>
          <a:p>
            <a:pPr lvl="1"/>
            <a:endParaRPr lang="en-GB" sz="900" dirty="0"/>
          </a:p>
          <a:p>
            <a:pPr lvl="1"/>
            <a:endParaRPr lang="en-GB" sz="900" dirty="0" smtClean="0"/>
          </a:p>
          <a:p>
            <a:pPr>
              <a:buFont typeface="Arial" panose="020B0604020202020204" pitchFamily="34" charset="0"/>
              <a:buChar char="•"/>
            </a:pPr>
            <a:endParaRPr lang="en-GB" dirty="0"/>
          </a:p>
        </p:txBody>
      </p:sp>
      <p:sp>
        <p:nvSpPr>
          <p:cNvPr id="4" name="Right Arrow 3"/>
          <p:cNvSpPr/>
          <p:nvPr/>
        </p:nvSpPr>
        <p:spPr>
          <a:xfrm>
            <a:off x="128793" y="1241620"/>
            <a:ext cx="2603501" cy="509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WMO MM </a:t>
            </a:r>
            <a:endParaRPr lang="en-GB" dirty="0"/>
          </a:p>
        </p:txBody>
      </p:sp>
      <p:sp>
        <p:nvSpPr>
          <p:cNvPr id="5" name="Right Arrow 4"/>
          <p:cNvSpPr/>
          <p:nvPr/>
        </p:nvSpPr>
        <p:spPr>
          <a:xfrm>
            <a:off x="1593526" y="743471"/>
            <a:ext cx="4944535" cy="5183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WGISS MM </a:t>
            </a:r>
            <a:endParaRPr lang="en-GB" dirty="0"/>
          </a:p>
        </p:txBody>
      </p:sp>
      <p:sp>
        <p:nvSpPr>
          <p:cNvPr id="6" name="Right Arrow 5"/>
          <p:cNvSpPr/>
          <p:nvPr/>
        </p:nvSpPr>
        <p:spPr>
          <a:xfrm>
            <a:off x="1593527" y="1664077"/>
            <a:ext cx="2827867" cy="612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EDAP MM </a:t>
            </a:r>
            <a:endParaRPr lang="en-GB" dirty="0"/>
          </a:p>
        </p:txBody>
      </p:sp>
      <p:sp>
        <p:nvSpPr>
          <p:cNvPr id="7" name="Right Arrow 6"/>
          <p:cNvSpPr/>
          <p:nvPr/>
        </p:nvSpPr>
        <p:spPr>
          <a:xfrm>
            <a:off x="180814" y="2785466"/>
            <a:ext cx="4392980" cy="676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USGS/Other MM/input</a:t>
            </a:r>
            <a:endParaRPr lang="en-GB" dirty="0"/>
          </a:p>
        </p:txBody>
      </p:sp>
      <p:sp>
        <p:nvSpPr>
          <p:cNvPr id="8" name="Right Arrow 7"/>
          <p:cNvSpPr/>
          <p:nvPr/>
        </p:nvSpPr>
        <p:spPr>
          <a:xfrm>
            <a:off x="4225870" y="2209154"/>
            <a:ext cx="2439189" cy="702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Coordinated MM </a:t>
            </a:r>
            <a:endParaRPr lang="en-GB" dirty="0"/>
          </a:p>
        </p:txBody>
      </p:sp>
      <p:sp>
        <p:nvSpPr>
          <p:cNvPr id="10" name="Right Brace 9"/>
          <p:cNvSpPr/>
          <p:nvPr/>
        </p:nvSpPr>
        <p:spPr>
          <a:xfrm>
            <a:off x="6538062" y="1002654"/>
            <a:ext cx="592666" cy="157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ight Arrow 10"/>
          <p:cNvSpPr/>
          <p:nvPr/>
        </p:nvSpPr>
        <p:spPr>
          <a:xfrm>
            <a:off x="7156130" y="1399275"/>
            <a:ext cx="1736436" cy="702733"/>
          </a:xfrm>
          <a:prstGeom prst="rightArrow">
            <a:avLst/>
          </a:prstGeom>
          <a:gradFill>
            <a:gsLst>
              <a:gs pos="49000">
                <a:srgbClr val="92D050"/>
              </a:gs>
              <a:gs pos="58000">
                <a:schemeClr val="accent1">
                  <a:lumMod val="45000"/>
                  <a:lumOff val="55000"/>
                </a:schemeClr>
              </a:gs>
              <a:gs pos="59000">
                <a:schemeClr val="accent1">
                  <a:lumMod val="45000"/>
                  <a:lumOff val="55000"/>
                </a:schemeClr>
              </a:gs>
              <a:gs pos="68000">
                <a:srgbClr val="0098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Final MM</a:t>
            </a:r>
            <a:endParaRPr lang="en-GB" dirty="0"/>
          </a:p>
        </p:txBody>
      </p:sp>
      <p:cxnSp>
        <p:nvCxnSpPr>
          <p:cNvPr id="13" name="Straight Arrow Connector 12"/>
          <p:cNvCxnSpPr/>
          <p:nvPr/>
        </p:nvCxnSpPr>
        <p:spPr>
          <a:xfrm>
            <a:off x="1817894" y="2166821"/>
            <a:ext cx="0" cy="778933"/>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45980" y="2166820"/>
            <a:ext cx="0" cy="778933"/>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1177" y="2254288"/>
            <a:ext cx="684803" cy="461665"/>
          </a:xfrm>
          <a:prstGeom prst="rect">
            <a:avLst/>
          </a:prstGeom>
          <a:noFill/>
        </p:spPr>
        <p:txBody>
          <a:bodyPr wrap="none" rtlCol="0">
            <a:spAutoFit/>
          </a:bodyPr>
          <a:lstStyle/>
          <a:p>
            <a:r>
              <a:rPr lang="en-GB" sz="1200" b="1" i="1" dirty="0" smtClean="0"/>
              <a:t>VHR </a:t>
            </a:r>
          </a:p>
          <a:p>
            <a:r>
              <a:rPr lang="en-GB" sz="1200" b="1" i="1" dirty="0" smtClean="0"/>
              <a:t>RODA</a:t>
            </a:r>
            <a:endParaRPr lang="en-GB" sz="1200" b="1" i="1" dirty="0"/>
          </a:p>
        </p:txBody>
      </p:sp>
      <p:sp>
        <p:nvSpPr>
          <p:cNvPr id="16" name="TextBox 15"/>
          <p:cNvSpPr txBox="1"/>
          <p:nvPr/>
        </p:nvSpPr>
        <p:spPr>
          <a:xfrm>
            <a:off x="1128282" y="2434885"/>
            <a:ext cx="689612" cy="276999"/>
          </a:xfrm>
          <a:prstGeom prst="rect">
            <a:avLst/>
          </a:prstGeom>
          <a:noFill/>
        </p:spPr>
        <p:txBody>
          <a:bodyPr wrap="none" rtlCol="0">
            <a:spAutoFit/>
          </a:bodyPr>
          <a:lstStyle/>
          <a:p>
            <a:r>
              <a:rPr lang="en-GB" sz="1200" b="1" i="1" dirty="0" smtClean="0"/>
              <a:t>JACIE</a:t>
            </a:r>
            <a:endParaRPr lang="en-GB" sz="1200" b="1" i="1" dirty="0"/>
          </a:p>
        </p:txBody>
      </p:sp>
      <p:cxnSp>
        <p:nvCxnSpPr>
          <p:cNvPr id="18" name="Straight Connector 17"/>
          <p:cNvCxnSpPr/>
          <p:nvPr/>
        </p:nvCxnSpPr>
        <p:spPr>
          <a:xfrm>
            <a:off x="285000" y="3895240"/>
            <a:ext cx="83837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2912" y="3929432"/>
            <a:ext cx="1063112" cy="646331"/>
          </a:xfrm>
          <a:prstGeom prst="rect">
            <a:avLst/>
          </a:prstGeom>
          <a:noFill/>
        </p:spPr>
        <p:txBody>
          <a:bodyPr wrap="none" rtlCol="0">
            <a:spAutoFit/>
          </a:bodyPr>
          <a:lstStyle/>
          <a:p>
            <a:r>
              <a:rPr lang="en-GB" sz="1200" b="1" i="1" dirty="0" smtClean="0"/>
              <a:t>JACIE</a:t>
            </a:r>
          </a:p>
          <a:p>
            <a:endParaRPr lang="en-GB" sz="1200" b="1" i="1" dirty="0" smtClean="0"/>
          </a:p>
          <a:p>
            <a:r>
              <a:rPr lang="en-GB" sz="1200" b="1" i="1" dirty="0" smtClean="0"/>
              <a:t>Sept 2019</a:t>
            </a:r>
            <a:endParaRPr lang="en-GB" sz="1200" b="1" i="1" dirty="0"/>
          </a:p>
        </p:txBody>
      </p:sp>
      <p:sp>
        <p:nvSpPr>
          <p:cNvPr id="20" name="TextBox 19"/>
          <p:cNvSpPr txBox="1"/>
          <p:nvPr/>
        </p:nvSpPr>
        <p:spPr>
          <a:xfrm>
            <a:off x="2843064" y="3895240"/>
            <a:ext cx="1561646" cy="830997"/>
          </a:xfrm>
          <a:prstGeom prst="rect">
            <a:avLst/>
          </a:prstGeom>
          <a:noFill/>
        </p:spPr>
        <p:txBody>
          <a:bodyPr wrap="none" rtlCol="0">
            <a:spAutoFit/>
          </a:bodyPr>
          <a:lstStyle/>
          <a:p>
            <a:r>
              <a:rPr lang="en-GB" sz="1200" b="1" i="1" dirty="0" smtClean="0"/>
              <a:t>VHR-RODA</a:t>
            </a:r>
          </a:p>
          <a:p>
            <a:endParaRPr lang="en-GB" sz="1200" b="1" i="1" dirty="0" smtClean="0"/>
          </a:p>
          <a:p>
            <a:r>
              <a:rPr lang="en-GB" sz="1200" b="1" i="1" dirty="0" smtClean="0"/>
              <a:t>November 2019</a:t>
            </a:r>
            <a:endParaRPr lang="en-GB" sz="1200" b="1" i="1" dirty="0"/>
          </a:p>
          <a:p>
            <a:endParaRPr lang="en-GB" sz="1200" b="1" i="1" dirty="0"/>
          </a:p>
        </p:txBody>
      </p:sp>
      <p:sp>
        <p:nvSpPr>
          <p:cNvPr id="21" name="TextBox 20"/>
          <p:cNvSpPr txBox="1"/>
          <p:nvPr/>
        </p:nvSpPr>
        <p:spPr>
          <a:xfrm>
            <a:off x="4675380" y="3878692"/>
            <a:ext cx="1197764" cy="646331"/>
          </a:xfrm>
          <a:prstGeom prst="rect">
            <a:avLst/>
          </a:prstGeom>
          <a:noFill/>
        </p:spPr>
        <p:txBody>
          <a:bodyPr wrap="none" rtlCol="0">
            <a:spAutoFit/>
          </a:bodyPr>
          <a:lstStyle/>
          <a:p>
            <a:r>
              <a:rPr lang="en-GB" sz="1200" b="1" i="1" dirty="0" smtClean="0"/>
              <a:t>WGCV -46 </a:t>
            </a:r>
          </a:p>
          <a:p>
            <a:endParaRPr lang="en-GB" sz="1200" b="1" i="1" dirty="0"/>
          </a:p>
          <a:p>
            <a:r>
              <a:rPr lang="en-GB" sz="1200" b="1" i="1" dirty="0" smtClean="0"/>
              <a:t>March 2020</a:t>
            </a:r>
            <a:endParaRPr lang="en-GB" sz="1200" b="1" i="1" dirty="0"/>
          </a:p>
        </p:txBody>
      </p:sp>
      <p:sp>
        <p:nvSpPr>
          <p:cNvPr id="22" name="TextBox 21"/>
          <p:cNvSpPr txBox="1"/>
          <p:nvPr/>
        </p:nvSpPr>
        <p:spPr>
          <a:xfrm>
            <a:off x="7156130" y="3900179"/>
            <a:ext cx="1739579" cy="646331"/>
          </a:xfrm>
          <a:prstGeom prst="rect">
            <a:avLst/>
          </a:prstGeom>
          <a:noFill/>
        </p:spPr>
        <p:txBody>
          <a:bodyPr wrap="none" rtlCol="0">
            <a:spAutoFit/>
          </a:bodyPr>
          <a:lstStyle/>
          <a:p>
            <a:r>
              <a:rPr lang="en-GB" sz="1200" b="1" i="1" dirty="0" smtClean="0"/>
              <a:t>WGCV 47/ WGISS</a:t>
            </a:r>
          </a:p>
          <a:p>
            <a:endParaRPr lang="en-GB" sz="1200" b="1" i="1" dirty="0"/>
          </a:p>
          <a:p>
            <a:r>
              <a:rPr lang="en-GB" sz="1200" b="1" i="1" dirty="0" smtClean="0"/>
              <a:t>Sept 2020  </a:t>
            </a:r>
            <a:endParaRPr lang="en-GB" sz="1200" b="1" i="1" dirty="0"/>
          </a:p>
        </p:txBody>
      </p:sp>
      <p:sp>
        <p:nvSpPr>
          <p:cNvPr id="23" name="Rectangle 22"/>
          <p:cNvSpPr/>
          <p:nvPr/>
        </p:nvSpPr>
        <p:spPr>
          <a:xfrm>
            <a:off x="5377911" y="96744"/>
            <a:ext cx="564184" cy="2154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391897" y="425207"/>
            <a:ext cx="564184" cy="215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980761" y="86325"/>
            <a:ext cx="1555234" cy="261610"/>
          </a:xfrm>
          <a:prstGeom prst="rect">
            <a:avLst/>
          </a:prstGeom>
          <a:noFill/>
        </p:spPr>
        <p:txBody>
          <a:bodyPr wrap="none" rtlCol="0">
            <a:spAutoFit/>
          </a:bodyPr>
          <a:lstStyle/>
          <a:p>
            <a:r>
              <a:rPr lang="en-GB" sz="1100" dirty="0" smtClean="0"/>
              <a:t>Data management </a:t>
            </a:r>
            <a:endParaRPr lang="en-GB" sz="1100" dirty="0"/>
          </a:p>
        </p:txBody>
      </p:sp>
      <p:sp>
        <p:nvSpPr>
          <p:cNvPr id="26" name="TextBox 25"/>
          <p:cNvSpPr txBox="1"/>
          <p:nvPr/>
        </p:nvSpPr>
        <p:spPr>
          <a:xfrm>
            <a:off x="5996456" y="434532"/>
            <a:ext cx="1120820" cy="261610"/>
          </a:xfrm>
          <a:prstGeom prst="rect">
            <a:avLst/>
          </a:prstGeom>
          <a:noFill/>
        </p:spPr>
        <p:txBody>
          <a:bodyPr wrap="none" rtlCol="0">
            <a:spAutoFit/>
          </a:bodyPr>
          <a:lstStyle/>
          <a:p>
            <a:r>
              <a:rPr lang="en-GB" sz="1100" dirty="0" smtClean="0"/>
              <a:t>Data Quality </a:t>
            </a:r>
            <a:endParaRPr lang="en-GB" sz="1100" dirty="0"/>
          </a:p>
        </p:txBody>
      </p:sp>
      <p:cxnSp>
        <p:nvCxnSpPr>
          <p:cNvPr id="28" name="Straight Arrow Connector 27"/>
          <p:cNvCxnSpPr>
            <a:stCxn id="4" idx="3"/>
          </p:cNvCxnSpPr>
          <p:nvPr/>
        </p:nvCxnSpPr>
        <p:spPr>
          <a:xfrm>
            <a:off x="2732294" y="1496131"/>
            <a:ext cx="320872" cy="3120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661177" y="1138277"/>
            <a:ext cx="417391" cy="27128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35810" y="3878692"/>
            <a:ext cx="154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51308" y="3780536"/>
            <a:ext cx="0" cy="196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91545" y="3802733"/>
            <a:ext cx="0" cy="196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77173" y="3831276"/>
            <a:ext cx="0" cy="196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70556" y="3780536"/>
            <a:ext cx="0" cy="1963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24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821644" y="519521"/>
            <a:ext cx="775674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algn="ctr" defTabSz="914400" latinLnBrk="0">
              <a:lnSpc>
                <a:spcPct val="100000"/>
              </a:lnSpc>
              <a:buClrTx/>
              <a:buSzTx/>
              <a:buFontTx/>
              <a:buNone/>
              <a:tabLst/>
              <a:defRPr/>
            </a:pPr>
            <a:r>
              <a:rPr lang="en-GB" sz="3200" b="1" dirty="0">
                <a:ln w="6350">
                  <a:solidFill>
                    <a:schemeClr val="tx1">
                      <a:lumMod val="95000"/>
                      <a:lumOff val="5000"/>
                    </a:schemeClr>
                  </a:solidFill>
                </a:ln>
                <a:solidFill>
                  <a:schemeClr val="bg1"/>
                </a:solidFill>
                <a:latin typeface="Verdana"/>
                <a:ea typeface="+mj-ea"/>
                <a:cs typeface="Verdana"/>
              </a:rPr>
              <a:t>VH-RODA: Very High-resolution Radar and Optical Data Assessment workshop</a:t>
            </a:r>
          </a:p>
          <a:p>
            <a:pPr marL="0" marR="0" lvl="0" indent="0" algn="ctr" defTabSz="914400" latinLnBrk="0">
              <a:lnSpc>
                <a:spcPct val="100000"/>
              </a:lnSpc>
              <a:buClrTx/>
              <a:buSzTx/>
              <a:buFontTx/>
              <a:buNone/>
              <a:tabLst/>
              <a:defRPr/>
            </a:pPr>
            <a:endParaRPr lang="en-GB" sz="800" b="1" dirty="0">
              <a:ln w="6350">
                <a:solidFill>
                  <a:schemeClr val="tx1">
                    <a:lumMod val="95000"/>
                    <a:lumOff val="5000"/>
                  </a:schemeClr>
                </a:solidFill>
              </a:ln>
              <a:solidFill>
                <a:schemeClr val="bg1"/>
              </a:solidFill>
              <a:latin typeface="Verdana"/>
              <a:ea typeface="+mj-ea"/>
              <a:cs typeface="Verdana"/>
            </a:endParaRPr>
          </a:p>
          <a:p>
            <a:pPr marL="0" marR="0" lvl="0" indent="0" algn="ctr" defTabSz="914400" latinLnBrk="0">
              <a:lnSpc>
                <a:spcPct val="100000"/>
              </a:lnSpc>
              <a:buClrTx/>
              <a:buSzTx/>
              <a:buFontTx/>
              <a:buNone/>
              <a:tabLst/>
              <a:defRPr/>
            </a:pPr>
            <a:r>
              <a:rPr lang="en-GB" sz="3200" b="1" dirty="0">
                <a:ln w="6350">
                  <a:solidFill>
                    <a:schemeClr val="tx1">
                      <a:lumMod val="95000"/>
                      <a:lumOff val="5000"/>
                    </a:schemeClr>
                  </a:solidFill>
                </a:ln>
                <a:solidFill>
                  <a:schemeClr val="bg1"/>
                </a:solidFill>
                <a:latin typeface="Verdana"/>
                <a:ea typeface="+mj-ea"/>
                <a:cs typeface="Verdana"/>
              </a:rPr>
              <a:t>&amp;</a:t>
            </a:r>
          </a:p>
          <a:p>
            <a:pPr marL="0" marR="0" lvl="0" indent="0" algn="ctr" defTabSz="914400" latinLnBrk="0">
              <a:lnSpc>
                <a:spcPct val="100000"/>
              </a:lnSpc>
              <a:buClrTx/>
              <a:buSzTx/>
              <a:buFontTx/>
              <a:buNone/>
              <a:tabLst/>
              <a:defRPr/>
            </a:pPr>
            <a:endParaRPr lang="en-GB" sz="800" b="1" dirty="0">
              <a:ln w="6350">
                <a:solidFill>
                  <a:schemeClr val="tx1">
                    <a:lumMod val="95000"/>
                    <a:lumOff val="5000"/>
                  </a:schemeClr>
                </a:solidFill>
              </a:ln>
              <a:solidFill>
                <a:schemeClr val="bg1"/>
              </a:solidFill>
              <a:latin typeface="Verdana"/>
              <a:ea typeface="+mj-ea"/>
              <a:cs typeface="Verdana"/>
            </a:endParaRPr>
          </a:p>
          <a:p>
            <a:pPr marL="0" marR="0" lvl="0" indent="0" algn="ctr" defTabSz="914400" latinLnBrk="0">
              <a:lnSpc>
                <a:spcPct val="100000"/>
              </a:lnSpc>
              <a:buClrTx/>
              <a:buSzTx/>
              <a:buFontTx/>
              <a:buNone/>
              <a:tabLst/>
              <a:defRPr/>
            </a:pPr>
            <a:r>
              <a:rPr lang="en-GB" sz="3200" b="1" dirty="0">
                <a:ln w="6350">
                  <a:solidFill>
                    <a:schemeClr val="tx1">
                      <a:lumMod val="95000"/>
                      <a:lumOff val="5000"/>
                    </a:schemeClr>
                  </a:solidFill>
                </a:ln>
                <a:solidFill>
                  <a:schemeClr val="bg1"/>
                </a:solidFill>
                <a:latin typeface="Verdana"/>
                <a:ea typeface="+mj-ea"/>
                <a:cs typeface="Verdana"/>
              </a:rPr>
              <a:t>CEOS WGCV SAR 2019 Workshop</a:t>
            </a:r>
          </a:p>
        </p:txBody>
      </p:sp>
      <p:sp>
        <p:nvSpPr>
          <p:cNvPr id="7" name="Text Box 24"/>
          <p:cNvSpPr txBox="1">
            <a:spLocks noChangeArrowheads="1"/>
          </p:cNvSpPr>
          <p:nvPr/>
        </p:nvSpPr>
        <p:spPr bwMode="auto">
          <a:xfrm>
            <a:off x="162446" y="3893901"/>
            <a:ext cx="3199017" cy="40011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z="2000" dirty="0">
                <a:solidFill>
                  <a:schemeClr val="bg1"/>
                </a:solidFill>
              </a:rPr>
              <a:t>18-22 November 2019 </a:t>
            </a:r>
          </a:p>
        </p:txBody>
      </p:sp>
      <p:sp>
        <p:nvSpPr>
          <p:cNvPr id="5" name="Text Box 24">
            <a:extLst>
              <a:ext uri="{FF2B5EF4-FFF2-40B4-BE49-F238E27FC236}">
                <a16:creationId xmlns:a16="http://schemas.microsoft.com/office/drawing/2014/main" id="{FBA18075-177E-2E4B-B741-9FA8A728260F}"/>
              </a:ext>
            </a:extLst>
          </p:cNvPr>
          <p:cNvSpPr txBox="1">
            <a:spLocks noChangeArrowheads="1"/>
          </p:cNvSpPr>
          <p:nvPr/>
        </p:nvSpPr>
        <p:spPr bwMode="auto">
          <a:xfrm>
            <a:off x="162446" y="4337615"/>
            <a:ext cx="3620928" cy="40011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0"/>
              </a:spcBef>
            </a:pPr>
            <a:r>
              <a:rPr lang="en-GB" sz="2000" dirty="0">
                <a:solidFill>
                  <a:schemeClr val="bg1"/>
                </a:solidFill>
              </a:rPr>
              <a:t>ESA/ESRIN Frascati (Italy)</a:t>
            </a:r>
          </a:p>
        </p:txBody>
      </p:sp>
      <p:sp>
        <p:nvSpPr>
          <p:cNvPr id="9" name="ZoneTexte 8">
            <a:extLst>
              <a:ext uri="{FF2B5EF4-FFF2-40B4-BE49-F238E27FC236}">
                <a16:creationId xmlns:a16="http://schemas.microsoft.com/office/drawing/2014/main" id="{2AE1EBDE-2050-234F-B1FA-32C284E4F97B}"/>
              </a:ext>
            </a:extLst>
          </p:cNvPr>
          <p:cNvSpPr txBox="1"/>
          <p:nvPr/>
        </p:nvSpPr>
        <p:spPr>
          <a:xfrm rot="21092197">
            <a:off x="-21390" y="136146"/>
            <a:ext cx="2282048" cy="369332"/>
          </a:xfrm>
          <a:prstGeom prst="rect">
            <a:avLst/>
          </a:prstGeom>
          <a:solidFill>
            <a:srgbClr val="FFFF00"/>
          </a:solidFill>
        </p:spPr>
        <p:txBody>
          <a:bodyPr wrap="square" rtlCol="0">
            <a:spAutoFit/>
          </a:bodyPr>
          <a:lstStyle/>
          <a:p>
            <a:pPr algn="ctr"/>
            <a:r>
              <a:rPr lang="fr-FR" b="1" dirty="0" err="1"/>
              <a:t>Announcement</a:t>
            </a:r>
            <a:r>
              <a:rPr lang="fr-FR" b="1" dirty="0"/>
              <a:t>!</a:t>
            </a:r>
          </a:p>
        </p:txBody>
      </p:sp>
      <p:pic>
        <p:nvPicPr>
          <p:cNvPr id="3" name="Image 2">
            <a:extLst>
              <a:ext uri="{FF2B5EF4-FFF2-40B4-BE49-F238E27FC236}">
                <a16:creationId xmlns:a16="http://schemas.microsoft.com/office/drawing/2014/main" id="{00B0D5CB-3975-6F44-B251-E3641952E4C3}"/>
              </a:ext>
            </a:extLst>
          </p:cNvPr>
          <p:cNvPicPr>
            <a:picLocks noChangeAspect="1"/>
          </p:cNvPicPr>
          <p:nvPr/>
        </p:nvPicPr>
        <p:blipFill rotWithShape="1">
          <a:blip r:embed="rId3">
            <a:extLst>
              <a:ext uri="{28A0092B-C50C-407E-A947-70E740481C1C}">
                <a14:useLocalDpi xmlns:a14="http://schemas.microsoft.com/office/drawing/2010/main" val="0"/>
              </a:ext>
            </a:extLst>
          </a:blip>
          <a:srcRect l="5855" t="6080" r="5996" b="5772"/>
          <a:stretch/>
        </p:blipFill>
        <p:spPr>
          <a:xfrm>
            <a:off x="7426345" y="3432059"/>
            <a:ext cx="1642242" cy="1642241"/>
          </a:xfrm>
          <a:prstGeom prst="roundRect">
            <a:avLst>
              <a:gd name="adj" fmla="val 9864"/>
            </a:avLst>
          </a:prstGeom>
        </p:spPr>
      </p:pic>
    </p:spTree>
    <p:extLst>
      <p:ext uri="{BB962C8B-B14F-4D97-AF65-F5344CB8AC3E}">
        <p14:creationId xmlns:p14="http://schemas.microsoft.com/office/powerpoint/2010/main" val="88538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3852" y="49237"/>
            <a:ext cx="1547446"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2669" y="490806"/>
            <a:ext cx="8658663" cy="1569660"/>
          </a:xfrm>
          <a:prstGeom prst="rect">
            <a:avLst/>
          </a:prstGeom>
        </p:spPr>
        <p:txBody>
          <a:bodyPr wrap="square">
            <a:spAutoFit/>
          </a:bodyPr>
          <a:lstStyle/>
          <a:p>
            <a:pPr algn="ctr">
              <a:lnSpc>
                <a:spcPct val="200000"/>
              </a:lnSpc>
            </a:pPr>
            <a:r>
              <a:rPr lang="en-GB" sz="2400" b="1" dirty="0">
                <a:solidFill>
                  <a:srgbClr val="000000"/>
                </a:solidFill>
                <a:latin typeface="Helv"/>
              </a:rPr>
              <a:t>ESA and non-ESA missions </a:t>
            </a:r>
          </a:p>
          <a:p>
            <a:pPr algn="ctr">
              <a:lnSpc>
                <a:spcPct val="200000"/>
              </a:lnSpc>
            </a:pPr>
            <a:r>
              <a:rPr lang="en-GB" sz="2400" b="1" i="1" dirty="0">
                <a:solidFill>
                  <a:srgbClr val="000000"/>
                </a:solidFill>
                <a:latin typeface="Helv"/>
              </a:rPr>
              <a:t>(Third Party Missions – TPM)</a:t>
            </a:r>
          </a:p>
        </p:txBody>
      </p:sp>
      <p:graphicFrame>
        <p:nvGraphicFramePr>
          <p:cNvPr id="8" name="Table 7"/>
          <p:cNvGraphicFramePr>
            <a:graphicFrameLocks noGrp="1"/>
          </p:cNvGraphicFramePr>
          <p:nvPr>
            <p:extLst>
              <p:ext uri="{D42A27DB-BD31-4B8C-83A1-F6EECF244321}">
                <p14:modId xmlns:p14="http://schemas.microsoft.com/office/powerpoint/2010/main" val="4072316110"/>
              </p:ext>
            </p:extLst>
          </p:nvPr>
        </p:nvGraphicFramePr>
        <p:xfrm>
          <a:off x="365760" y="2427790"/>
          <a:ext cx="8412480" cy="1864030"/>
        </p:xfrm>
        <a:graphic>
          <a:graphicData uri="http://schemas.openxmlformats.org/drawingml/2006/table">
            <a:tbl>
              <a:tblPr firstRow="1" bandRow="1">
                <a:tableStyleId>{5C22544A-7EE6-4342-B048-85BDC9FD1C3A}</a:tableStyleId>
              </a:tblPr>
              <a:tblGrid>
                <a:gridCol w="4850475">
                  <a:extLst>
                    <a:ext uri="{9D8B030D-6E8A-4147-A177-3AD203B41FA5}">
                      <a16:colId xmlns:a16="http://schemas.microsoft.com/office/drawing/2014/main" val="3977557995"/>
                    </a:ext>
                  </a:extLst>
                </a:gridCol>
                <a:gridCol w="1085019">
                  <a:extLst>
                    <a:ext uri="{9D8B030D-6E8A-4147-A177-3AD203B41FA5}">
                      <a16:colId xmlns:a16="http://schemas.microsoft.com/office/drawing/2014/main" val="1159143680"/>
                    </a:ext>
                  </a:extLst>
                </a:gridCol>
                <a:gridCol w="1106435">
                  <a:extLst>
                    <a:ext uri="{9D8B030D-6E8A-4147-A177-3AD203B41FA5}">
                      <a16:colId xmlns:a16="http://schemas.microsoft.com/office/drawing/2014/main" val="312557962"/>
                    </a:ext>
                  </a:extLst>
                </a:gridCol>
                <a:gridCol w="1370551">
                  <a:extLst>
                    <a:ext uri="{9D8B030D-6E8A-4147-A177-3AD203B41FA5}">
                      <a16:colId xmlns:a16="http://schemas.microsoft.com/office/drawing/2014/main" val="4216817431"/>
                    </a:ext>
                  </a:extLst>
                </a:gridCol>
              </a:tblGrid>
              <a:tr h="385750">
                <a:tc>
                  <a:txBody>
                    <a:bodyPr/>
                    <a:lstStyle/>
                    <a:p>
                      <a:pPr algn="ctr"/>
                      <a:r>
                        <a:rPr lang="en-GB" sz="1400" dirty="0">
                          <a:latin typeface="Calibri" panose="020F0502020204030204" pitchFamily="34" charset="0"/>
                          <a:cs typeface="Calibri" panose="020F0502020204030204" pitchFamily="34" charset="0"/>
                        </a:rPr>
                        <a:t>4 types of activities with Third Party Missions (TPM)</a:t>
                      </a:r>
                    </a:p>
                  </a:txBody>
                  <a:tcPr anchor="ctr">
                    <a:solidFill>
                      <a:schemeClr val="bg2"/>
                    </a:solidFill>
                  </a:tcPr>
                </a:tc>
                <a:tc>
                  <a:txBody>
                    <a:bodyPr/>
                    <a:lstStyle/>
                    <a:p>
                      <a:pPr algn="ctr"/>
                      <a:r>
                        <a:rPr lang="en-GB" sz="1400" dirty="0">
                          <a:latin typeface="Calibri" panose="020F0502020204030204" pitchFamily="34" charset="0"/>
                          <a:cs typeface="Calibri" panose="020F0502020204030204" pitchFamily="34" charset="0"/>
                        </a:rPr>
                        <a:t>New Space</a:t>
                      </a:r>
                    </a:p>
                  </a:txBody>
                  <a:tcPr anchor="ctr">
                    <a:solidFill>
                      <a:schemeClr val="bg2"/>
                    </a:solidFill>
                  </a:tcPr>
                </a:tc>
                <a:tc>
                  <a:txBody>
                    <a:bodyPr/>
                    <a:lstStyle/>
                    <a:p>
                      <a:pPr algn="ctr"/>
                      <a:r>
                        <a:rPr lang="en-GB" sz="1400" dirty="0">
                          <a:latin typeface="Calibri" panose="020F0502020204030204" pitchFamily="34" charset="0"/>
                          <a:cs typeface="Calibri" panose="020F0502020204030204" pitchFamily="34" charset="0"/>
                        </a:rPr>
                        <a:t>“Old Space”</a:t>
                      </a:r>
                    </a:p>
                  </a:txBody>
                  <a:tcPr anchor="ctr">
                    <a:solidFill>
                      <a:schemeClr val="bg2"/>
                    </a:solidFill>
                  </a:tcPr>
                </a:tc>
                <a:tc>
                  <a:txBody>
                    <a:bodyPr/>
                    <a:lstStyle/>
                    <a:p>
                      <a:pPr algn="ctr"/>
                      <a:r>
                        <a:rPr lang="en-GB" sz="1400" dirty="0">
                          <a:latin typeface="Calibri" panose="020F0502020204030204" pitchFamily="34" charset="0"/>
                          <a:cs typeface="Calibri" panose="020F0502020204030204" pitchFamily="34" charset="0"/>
                        </a:rPr>
                        <a:t>Funding</a:t>
                      </a:r>
                    </a:p>
                  </a:txBody>
                  <a:tcPr anchor="ctr">
                    <a:solidFill>
                      <a:schemeClr val="bg2"/>
                    </a:solidFill>
                  </a:tcPr>
                </a:tc>
                <a:extLst>
                  <a:ext uri="{0D108BD9-81ED-4DB2-BD59-A6C34878D82A}">
                    <a16:rowId xmlns:a16="http://schemas.microsoft.com/office/drawing/2014/main" val="2164125356"/>
                  </a:ext>
                </a:extLst>
              </a:tr>
              <a:tr h="323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panose="020F0502020204030204" pitchFamily="34" charset="0"/>
                          <a:cs typeface="Calibri" panose="020F0502020204030204" pitchFamily="34" charset="0"/>
                        </a:rPr>
                        <a:t>1 - Early development support of TPM (New Space)</a:t>
                      </a:r>
                      <a:endParaRPr lang="en-GB" sz="1400" dirty="0">
                        <a:solidFill>
                          <a:srgbClr val="000000"/>
                        </a:solidFill>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chemeClr val="accent1">
                        <a:lumMod val="20000"/>
                        <a:lumOff val="80000"/>
                      </a:schemeClr>
                    </a:solidFill>
                  </a:tcPr>
                </a:tc>
                <a:tc>
                  <a:txBody>
                    <a:bodyPr/>
                    <a:lstStyle/>
                    <a:p>
                      <a:pPr algn="ctr"/>
                      <a:endParaRPr lang="en-GB" sz="1400" b="1" dirty="0">
                        <a:latin typeface="Calibri" panose="020F0502020204030204" pitchFamily="34" charset="0"/>
                        <a:cs typeface="Calibri" panose="020F0502020204030204" pitchFamily="34" charset="0"/>
                      </a:endParaRPr>
                    </a:p>
                  </a:txBody>
                  <a:tcPr anchor="ctr">
                    <a:solidFill>
                      <a:schemeClr val="accent3"/>
                    </a:solidFill>
                  </a:tcPr>
                </a:tc>
                <a:tc>
                  <a:txBody>
                    <a:bodyPr/>
                    <a:lstStyle/>
                    <a:p>
                      <a:pPr algn="ctr"/>
                      <a:r>
                        <a:rPr lang="en-GB" sz="1400" b="1" i="1" dirty="0">
                          <a:latin typeface="Calibri" panose="020F0502020204030204" pitchFamily="34" charset="0"/>
                          <a:cs typeface="Calibri" panose="020F0502020204030204" pitchFamily="34" charset="0"/>
                        </a:rPr>
                        <a:t>ESA </a:t>
                      </a:r>
                      <a:r>
                        <a:rPr lang="en-GB" sz="1400" b="1" i="1" dirty="0" err="1">
                          <a:latin typeface="Calibri" panose="020F0502020204030204" pitchFamily="34" charset="0"/>
                          <a:cs typeface="Calibri" panose="020F0502020204030204" pitchFamily="34" charset="0"/>
                        </a:rPr>
                        <a:t>Incubed</a:t>
                      </a:r>
                      <a:endParaRPr lang="en-GB" sz="1400" b="1" i="1" dirty="0">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2528859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panose="020F0502020204030204" pitchFamily="34" charset="0"/>
                          <a:cs typeface="Calibri" panose="020F0502020204030204" pitchFamily="34" charset="0"/>
                        </a:rPr>
                        <a:t>2 - Support to TPM cal/val and routine data quality monitoring</a:t>
                      </a:r>
                    </a:p>
                  </a:txBody>
                  <a:tcPr anchor="ctr">
                    <a:solidFill>
                      <a:schemeClr val="accent1">
                        <a:lumMod val="20000"/>
                        <a:lumOff val="80000"/>
                      </a:schemeClr>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chemeClr val="accent1">
                        <a:lumMod val="20000"/>
                        <a:lumOff val="80000"/>
                      </a:schemeClr>
                    </a:solidFill>
                  </a:tcPr>
                </a:tc>
                <a:tc>
                  <a:txBody>
                    <a:bodyPr/>
                    <a:lstStyle/>
                    <a:p>
                      <a:pPr algn="ctr"/>
                      <a:r>
                        <a:rPr lang="en-GB" sz="1400" b="1" dirty="0">
                          <a:latin typeface="Calibri" panose="020F0502020204030204" pitchFamily="34" charset="0"/>
                          <a:cs typeface="Calibri" panose="020F0502020204030204" pitchFamily="34" charset="0"/>
                        </a:rPr>
                        <a:t>x</a:t>
                      </a:r>
                    </a:p>
                  </a:txBody>
                  <a:tcPr anchor="ctr">
                    <a:solidFill>
                      <a:schemeClr val="accent1">
                        <a:lumMod val="20000"/>
                        <a:lumOff val="80000"/>
                      </a:schemeClr>
                    </a:solidFill>
                  </a:tcPr>
                </a:tc>
                <a:tc>
                  <a:txBody>
                    <a:bodyPr/>
                    <a:lstStyle/>
                    <a:p>
                      <a:pPr algn="ctr"/>
                      <a:r>
                        <a:rPr lang="en-GB" sz="1400" b="1" i="1" dirty="0">
                          <a:latin typeface="Calibri" panose="020F0502020204030204" pitchFamily="34" charset="0"/>
                          <a:cs typeface="Calibri" panose="020F0502020204030204" pitchFamily="34" charset="0"/>
                        </a:rPr>
                        <a:t>ESA Earthnet</a:t>
                      </a:r>
                    </a:p>
                  </a:txBody>
                  <a:tcPr anchor="ctr">
                    <a:solidFill>
                      <a:schemeClr val="accent1">
                        <a:lumMod val="20000"/>
                        <a:lumOff val="80000"/>
                      </a:schemeClr>
                    </a:solidFill>
                  </a:tcPr>
                </a:tc>
                <a:extLst>
                  <a:ext uri="{0D108BD9-81ED-4DB2-BD59-A6C34878D82A}">
                    <a16:rowId xmlns:a16="http://schemas.microsoft.com/office/drawing/2014/main" val="3051694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panose="020F0502020204030204" pitchFamily="34" charset="0"/>
                          <a:cs typeface="Calibri" panose="020F0502020204030204" pitchFamily="34" charset="0"/>
                        </a:rPr>
                        <a:t>3 - TPM data supply to science and research purposes</a:t>
                      </a:r>
                      <a:endParaRPr lang="en-GB" sz="1400" dirty="0">
                        <a:solidFill>
                          <a:srgbClr val="000000"/>
                        </a:solidFill>
                        <a:latin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chemeClr val="accent1">
                        <a:lumMod val="20000"/>
                        <a:lumOff val="80000"/>
                      </a:schemeClr>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chemeClr val="accent1">
                        <a:lumMod val="20000"/>
                        <a:lumOff val="80000"/>
                      </a:schemeClr>
                    </a:solidFill>
                  </a:tcPr>
                </a:tc>
                <a:tc>
                  <a:txBody>
                    <a:bodyPr/>
                    <a:lstStyle/>
                    <a:p>
                      <a:pPr algn="ctr"/>
                      <a:r>
                        <a:rPr lang="en-GB" sz="1400" b="1" i="1" dirty="0">
                          <a:latin typeface="Calibri" panose="020F0502020204030204" pitchFamily="34" charset="0"/>
                          <a:cs typeface="Calibri" panose="020F0502020204030204" pitchFamily="34" charset="0"/>
                        </a:rPr>
                        <a:t>ESA Earthnet</a:t>
                      </a:r>
                    </a:p>
                  </a:txBody>
                  <a:tcPr anchor="ctr">
                    <a:solidFill>
                      <a:schemeClr val="accent1">
                        <a:lumMod val="20000"/>
                        <a:lumOff val="80000"/>
                      </a:schemeClr>
                    </a:solidFill>
                  </a:tcPr>
                </a:tc>
                <a:extLst>
                  <a:ext uri="{0D108BD9-81ED-4DB2-BD59-A6C34878D82A}">
                    <a16:rowId xmlns:a16="http://schemas.microsoft.com/office/drawing/2014/main" val="1542186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panose="020F0502020204030204" pitchFamily="34" charset="0"/>
                          <a:cs typeface="Calibri" panose="020F0502020204030204" pitchFamily="34" charset="0"/>
                        </a:rPr>
                        <a:t>4 - TPM data supply for operational services </a:t>
                      </a:r>
                    </a:p>
                  </a:txBody>
                  <a:tcPr anchor="ctr">
                    <a:solidFill>
                      <a:srgbClr val="00FF00"/>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rgbClr val="00FF00"/>
                    </a:solidFill>
                  </a:tcPr>
                </a:tc>
                <a:tc>
                  <a:txBody>
                    <a:bodyPr/>
                    <a:lstStyle/>
                    <a:p>
                      <a:pPr algn="ctr"/>
                      <a:r>
                        <a:rPr lang="en-GB" sz="1800" b="1" dirty="0">
                          <a:latin typeface="Calibri" panose="020F0502020204030204" pitchFamily="34" charset="0"/>
                          <a:cs typeface="Calibri" panose="020F0502020204030204" pitchFamily="34" charset="0"/>
                        </a:rPr>
                        <a:t>X</a:t>
                      </a:r>
                    </a:p>
                  </a:txBody>
                  <a:tcPr anchor="ctr">
                    <a:solidFill>
                      <a:srgbClr val="00FF00"/>
                    </a:solidFill>
                  </a:tcPr>
                </a:tc>
                <a:tc>
                  <a:txBody>
                    <a:bodyPr/>
                    <a:lstStyle/>
                    <a:p>
                      <a:pPr algn="ctr"/>
                      <a:r>
                        <a:rPr lang="en-GB" sz="1400" b="1" i="1" dirty="0">
                          <a:latin typeface="Calibri" panose="020F0502020204030204" pitchFamily="34" charset="0"/>
                          <a:cs typeface="Calibri" panose="020F0502020204030204" pitchFamily="34" charset="0"/>
                        </a:rPr>
                        <a:t>EU Copernicus</a:t>
                      </a:r>
                    </a:p>
                  </a:txBody>
                  <a:tcPr anchor="ctr">
                    <a:solidFill>
                      <a:srgbClr val="00FF00"/>
                    </a:solidFill>
                  </a:tcPr>
                </a:tc>
                <a:extLst>
                  <a:ext uri="{0D108BD9-81ED-4DB2-BD59-A6C34878D82A}">
                    <a16:rowId xmlns:a16="http://schemas.microsoft.com/office/drawing/2014/main" val="3902461760"/>
                  </a:ext>
                </a:extLst>
              </a:tr>
            </a:tbl>
          </a:graphicData>
        </a:graphic>
      </p:graphicFrame>
    </p:spTree>
    <p:extLst>
      <p:ext uri="{BB962C8B-B14F-4D97-AF65-F5344CB8AC3E}">
        <p14:creationId xmlns:p14="http://schemas.microsoft.com/office/powerpoint/2010/main" val="103893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3852" y="49237"/>
            <a:ext cx="1547446"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3046" y="1118382"/>
            <a:ext cx="7969348" cy="2831544"/>
          </a:xfrm>
          <a:prstGeom prst="rect">
            <a:avLst/>
          </a:prstGeom>
        </p:spPr>
        <p:txBody>
          <a:bodyPr wrap="square">
            <a:spAutoFit/>
          </a:bodyPr>
          <a:lstStyle/>
          <a:p>
            <a:pPr>
              <a:spcBef>
                <a:spcPts val="600"/>
              </a:spcBef>
            </a:pPr>
            <a:r>
              <a:rPr lang="en-GB" b="1" u="sng" dirty="0">
                <a:solidFill>
                  <a:srgbClr val="0070C0"/>
                </a:solidFill>
                <a:latin typeface="Calibri" panose="020F0502020204030204" pitchFamily="34" charset="0"/>
                <a:cs typeface="Calibri" panose="020F0502020204030204" pitchFamily="34" charset="0"/>
              </a:rPr>
              <a:t>1 - Early development support of TPM </a:t>
            </a:r>
            <a:r>
              <a:rPr lang="en-GB" u="sng" dirty="0">
                <a:solidFill>
                  <a:srgbClr val="0070C0"/>
                </a:solidFill>
                <a:latin typeface="Calibri" panose="020F0502020204030204" pitchFamily="34" charset="0"/>
                <a:cs typeface="Calibri" panose="020F0502020204030204" pitchFamily="34" charset="0"/>
              </a:rPr>
              <a:t>(European context)</a:t>
            </a:r>
          </a:p>
          <a:p>
            <a:pPr marL="541338">
              <a:spcBef>
                <a:spcPts val="600"/>
              </a:spcBef>
            </a:pPr>
            <a:r>
              <a:rPr lang="en-GB" sz="1600" i="1" dirty="0">
                <a:solidFill>
                  <a:srgbClr val="000000"/>
                </a:solidFill>
                <a:latin typeface="Calibri" panose="020F0502020204030204" pitchFamily="34" charset="0"/>
                <a:cs typeface="Calibri" panose="020F0502020204030204" pitchFamily="34" charset="0"/>
              </a:rPr>
              <a:t>Funded by ESA InCubed programme (PPP)</a:t>
            </a:r>
          </a:p>
          <a:p>
            <a:pPr marL="541338">
              <a:spcBef>
                <a:spcPts val="600"/>
              </a:spcBef>
            </a:pPr>
            <a:endParaRPr lang="en-GB" sz="1600" dirty="0">
              <a:solidFill>
                <a:srgbClr val="000000"/>
              </a:solidFill>
              <a:latin typeface="Calibri" panose="020F0502020204030204" pitchFamily="34" charset="0"/>
              <a:cs typeface="Calibri" panose="020F0502020204030204" pitchFamily="34" charset="0"/>
            </a:endParaRPr>
          </a:p>
          <a:p>
            <a:pPr>
              <a:spcBef>
                <a:spcPts val="600"/>
              </a:spcBef>
            </a:pPr>
            <a:r>
              <a:rPr lang="en-GB" b="1" u="sng" dirty="0">
                <a:solidFill>
                  <a:srgbClr val="0070C0"/>
                </a:solidFill>
                <a:latin typeface="Calibri" panose="020F0502020204030204" pitchFamily="34" charset="0"/>
                <a:cs typeface="Calibri" panose="020F0502020204030204" pitchFamily="34" charset="0"/>
              </a:rPr>
              <a:t>2 - Support to TPM cal/val and routine data quality monitoring</a:t>
            </a:r>
          </a:p>
          <a:p>
            <a:pPr marL="541338">
              <a:spcBef>
                <a:spcPts val="600"/>
              </a:spcBef>
            </a:pPr>
            <a:r>
              <a:rPr lang="en-GB" sz="1600" i="1" dirty="0">
                <a:solidFill>
                  <a:srgbClr val="000000"/>
                </a:solidFill>
                <a:latin typeface="Calibri" panose="020F0502020204030204" pitchFamily="34" charset="0"/>
                <a:cs typeface="Calibri" panose="020F0502020204030204" pitchFamily="34" charset="0"/>
              </a:rPr>
              <a:t>Funded by ESA Earthnet programme (part of ESA mandatory activities)</a:t>
            </a:r>
          </a:p>
          <a:p>
            <a:pPr marL="809625" indent="-285750">
              <a:spcBef>
                <a:spcPts val="600"/>
              </a:spcBef>
              <a:buFont typeface="Wingdings" panose="05000000000000000000" pitchFamily="2" charset="2"/>
              <a:buChar char="à"/>
            </a:pPr>
            <a:r>
              <a:rPr lang="en-GB" sz="1600" dirty="0">
                <a:solidFill>
                  <a:srgbClr val="000000"/>
                </a:solidFill>
                <a:latin typeface="Calibri" panose="020F0502020204030204" pitchFamily="34" charset="0"/>
                <a:cs typeface="Calibri" panose="020F0502020204030204" pitchFamily="34" charset="0"/>
              </a:rPr>
              <a:t>Earthnet Data Quality Assessment (</a:t>
            </a:r>
            <a:r>
              <a:rPr lang="en-GB" sz="1600" b="1" dirty="0">
                <a:solidFill>
                  <a:srgbClr val="000000"/>
                </a:solidFill>
                <a:latin typeface="Calibri" panose="020F0502020204030204" pitchFamily="34" charset="0"/>
                <a:cs typeface="Calibri" panose="020F0502020204030204" pitchFamily="34" charset="0"/>
              </a:rPr>
              <a:t>EDAP</a:t>
            </a:r>
            <a:r>
              <a:rPr lang="en-GB" sz="1600" dirty="0">
                <a:solidFill>
                  <a:srgbClr val="000000"/>
                </a:solidFill>
                <a:latin typeface="Calibri" panose="020F0502020204030204" pitchFamily="34" charset="0"/>
                <a:cs typeface="Calibri" panose="020F0502020204030204" pitchFamily="34" charset="0"/>
              </a:rPr>
              <a:t>) pilot project</a:t>
            </a:r>
          </a:p>
          <a:p>
            <a:pPr marL="809625" indent="-285750">
              <a:spcBef>
                <a:spcPts val="600"/>
              </a:spcBef>
              <a:buFont typeface="Wingdings" panose="05000000000000000000" pitchFamily="2" charset="2"/>
              <a:buChar char="à"/>
            </a:pPr>
            <a:r>
              <a:rPr lang="en-GB" sz="1600" dirty="0">
                <a:solidFill>
                  <a:srgbClr val="000000"/>
                </a:solidFill>
                <a:latin typeface="Calibri" panose="020F0502020204030204" pitchFamily="34" charset="0"/>
                <a:cs typeface="Calibri" panose="020F0502020204030204" pitchFamily="34" charset="0"/>
              </a:rPr>
              <a:t>first </a:t>
            </a:r>
            <a:r>
              <a:rPr lang="en-GB" sz="1600" b="1" dirty="0">
                <a:solidFill>
                  <a:srgbClr val="000000"/>
                </a:solidFill>
                <a:latin typeface="Calibri" panose="020F0502020204030204" pitchFamily="34" charset="0"/>
                <a:cs typeface="Calibri" panose="020F0502020204030204" pitchFamily="34" charset="0"/>
              </a:rPr>
              <a:t>Very High-resolution Radar &amp; Optical Data Assessment </a:t>
            </a:r>
            <a:r>
              <a:rPr lang="en-GB" sz="1600" dirty="0">
                <a:solidFill>
                  <a:srgbClr val="000000"/>
                </a:solidFill>
                <a:latin typeface="Calibri" panose="020F0502020204030204" pitchFamily="34" charset="0"/>
                <a:cs typeface="Calibri" panose="020F0502020204030204" pitchFamily="34" charset="0"/>
              </a:rPr>
              <a:t>(VH-RODA) workshop. It will be held in ESRIN from 18 to 22 November 2019 bringing together all these NewSpace companies together with the other data providers.</a:t>
            </a:r>
          </a:p>
        </p:txBody>
      </p:sp>
      <p:sp>
        <p:nvSpPr>
          <p:cNvPr id="6" name="Titre 1">
            <a:extLst>
              <a:ext uri="{FF2B5EF4-FFF2-40B4-BE49-F238E27FC236}">
                <a16:creationId xmlns:a16="http://schemas.microsoft.com/office/drawing/2014/main" id="{8CABBF66-4406-1A44-B6BE-5A8D3CA7C8FD}"/>
              </a:ext>
            </a:extLst>
          </p:cNvPr>
          <p:cNvSpPr>
            <a:spLocks noGrp="1"/>
          </p:cNvSpPr>
          <p:nvPr>
            <p:ph type="title"/>
          </p:nvPr>
        </p:nvSpPr>
        <p:spPr>
          <a:xfrm>
            <a:off x="143086" y="164538"/>
            <a:ext cx="8459307" cy="400110"/>
          </a:xfrm>
        </p:spPr>
        <p:txBody>
          <a:bodyPr/>
          <a:lstStyle/>
          <a:p>
            <a:r>
              <a:rPr lang="en-GB" sz="2000" b="1" dirty="0"/>
              <a:t>4 types of activities with Third Party Missions (TPM)</a:t>
            </a:r>
          </a:p>
        </p:txBody>
      </p:sp>
    </p:spTree>
    <p:extLst>
      <p:ext uri="{BB962C8B-B14F-4D97-AF65-F5344CB8AC3E}">
        <p14:creationId xmlns:p14="http://schemas.microsoft.com/office/powerpoint/2010/main" val="223954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3852" y="49237"/>
            <a:ext cx="1547446"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5760" y="108047"/>
            <a:ext cx="8426547" cy="4539704"/>
          </a:xfrm>
          <a:prstGeom prst="rect">
            <a:avLst/>
          </a:prstGeom>
        </p:spPr>
        <p:txBody>
          <a:bodyPr wrap="square">
            <a:spAutoFit/>
          </a:bodyPr>
          <a:lstStyle/>
          <a:p>
            <a:pPr>
              <a:spcBef>
                <a:spcPts val="600"/>
              </a:spcBef>
            </a:pPr>
            <a:r>
              <a:rPr lang="en-GB" b="1" dirty="0">
                <a:solidFill>
                  <a:srgbClr val="0070C0"/>
                </a:solidFill>
                <a:latin typeface="Calibri" panose="020F0502020204030204" pitchFamily="34" charset="0"/>
                <a:cs typeface="Calibri" panose="020F0502020204030204" pitchFamily="34" charset="0"/>
              </a:rPr>
              <a:t>3 - TPM data supply to different science and research purposes</a:t>
            </a:r>
          </a:p>
          <a:p>
            <a:pPr marL="541338">
              <a:spcBef>
                <a:spcPts val="600"/>
              </a:spcBef>
            </a:pPr>
            <a:r>
              <a:rPr lang="en-GB" sz="1600" i="1" dirty="0">
                <a:solidFill>
                  <a:srgbClr val="000000"/>
                </a:solidFill>
                <a:latin typeface="Calibri" panose="020F0502020204030204" pitchFamily="34" charset="0"/>
                <a:cs typeface="Calibri" panose="020F0502020204030204" pitchFamily="34" charset="0"/>
              </a:rPr>
              <a:t>Funded by ESA Earthnet programme (part of ESA mandatory activities)</a:t>
            </a:r>
          </a:p>
          <a:p>
            <a:pPr marL="809625" indent="-268288">
              <a:spcBef>
                <a:spcPts val="600"/>
              </a:spcBef>
              <a:buFont typeface="Wingdings" panose="05000000000000000000" pitchFamily="2" charset="2"/>
              <a:buChar char="à"/>
            </a:pPr>
            <a:r>
              <a:rPr lang="en-GB" sz="1600" dirty="0">
                <a:solidFill>
                  <a:srgbClr val="000000"/>
                </a:solidFill>
                <a:latin typeface="Calibri" panose="020F0502020204030204" pitchFamily="34" charset="0"/>
                <a:cs typeface="Calibri" panose="020F0502020204030204" pitchFamily="34" charset="0"/>
                <a:sym typeface="Wingdings" panose="05000000000000000000" pitchFamily="2" charset="2"/>
              </a:rPr>
              <a:t>Some TPM well known and available since a while, e.g. Landsat, GOSAT, TanSat, but also commercial VHR missions like TerraSAR-X, Cosmo-Skymed, Pleiades, Spot-6, GRACE</a:t>
            </a:r>
          </a:p>
          <a:p>
            <a:pPr marL="809625" indent="-268288">
              <a:spcBef>
                <a:spcPts val="600"/>
              </a:spcBef>
              <a:buFont typeface="Wingdings" panose="05000000000000000000" pitchFamily="2" charset="2"/>
              <a:buChar char="à"/>
            </a:pPr>
            <a:r>
              <a:rPr lang="en-GB" sz="1600" dirty="0">
                <a:solidFill>
                  <a:srgbClr val="000000"/>
                </a:solidFill>
                <a:latin typeface="Calibri" panose="020F0502020204030204" pitchFamily="34" charset="0"/>
                <a:cs typeface="Calibri" panose="020F0502020204030204" pitchFamily="34" charset="0"/>
                <a:sym typeface="Wingdings" panose="05000000000000000000" pitchFamily="2" charset="2"/>
              </a:rPr>
              <a:t>Funding can be dedicated to </a:t>
            </a:r>
            <a:r>
              <a:rPr lang="en-GB" sz="1600" b="1" dirty="0">
                <a:solidFill>
                  <a:srgbClr val="000000"/>
                </a:solidFill>
                <a:latin typeface="Calibri" panose="020F0502020204030204" pitchFamily="34" charset="0"/>
                <a:cs typeface="Calibri" panose="020F0502020204030204" pitchFamily="34" charset="0"/>
                <a:sym typeface="Wingdings" panose="05000000000000000000" pitchFamily="2" charset="2"/>
              </a:rPr>
              <a:t>TPM data buy </a:t>
            </a:r>
            <a:r>
              <a:rPr lang="en-GB" sz="1600" dirty="0">
                <a:solidFill>
                  <a:srgbClr val="000000"/>
                </a:solidFill>
                <a:latin typeface="Calibri" panose="020F0502020204030204" pitchFamily="34" charset="0"/>
                <a:cs typeface="Calibri" panose="020F0502020204030204" pitchFamily="34" charset="0"/>
                <a:sym typeface="Wingdings" panose="05000000000000000000" pitchFamily="2" charset="2"/>
              </a:rPr>
              <a:t>(commercial VHR), but also </a:t>
            </a:r>
            <a:r>
              <a:rPr lang="en-GB" sz="1600" b="1" dirty="0">
                <a:solidFill>
                  <a:srgbClr val="000000"/>
                </a:solidFill>
                <a:latin typeface="Calibri" panose="020F0502020204030204" pitchFamily="34" charset="0"/>
                <a:cs typeface="Calibri" panose="020F0502020204030204" pitchFamily="34" charset="0"/>
                <a:sym typeface="Wingdings" panose="05000000000000000000" pitchFamily="2" charset="2"/>
              </a:rPr>
              <a:t>funding part of operations</a:t>
            </a:r>
            <a:r>
              <a:rPr lang="en-GB" sz="1600" dirty="0">
                <a:solidFill>
                  <a:srgbClr val="000000"/>
                </a:solidFill>
                <a:latin typeface="Calibri" panose="020F0502020204030204" pitchFamily="34" charset="0"/>
                <a:cs typeface="Calibri" panose="020F0502020204030204" pitchFamily="34" charset="0"/>
                <a:sym typeface="Wingdings" panose="05000000000000000000" pitchFamily="2" charset="2"/>
              </a:rPr>
              <a:t> (usually with science missions beyond their nominal lifetime, e.g. GRACE, e-pop, etc…)</a:t>
            </a:r>
          </a:p>
          <a:p>
            <a:pPr marL="809625" indent="-268288">
              <a:spcBef>
                <a:spcPts val="600"/>
              </a:spcBef>
              <a:buFont typeface="Wingdings" panose="05000000000000000000" pitchFamily="2" charset="2"/>
              <a:buChar char="à"/>
            </a:pPr>
            <a:r>
              <a:rPr lang="en-GB" sz="1600" u="sng" dirty="0">
                <a:solidFill>
                  <a:srgbClr val="000000"/>
                </a:solidFill>
                <a:latin typeface="Calibri" panose="020F0502020204030204" pitchFamily="34" charset="0"/>
                <a:cs typeface="Calibri" panose="020F0502020204030204" pitchFamily="34" charset="0"/>
              </a:rPr>
              <a:t>NewSpace</a:t>
            </a:r>
            <a:r>
              <a:rPr lang="en-GB" sz="1600" dirty="0">
                <a:solidFill>
                  <a:srgbClr val="000000"/>
                </a:solidFill>
                <a:latin typeface="Calibri" panose="020F0502020204030204" pitchFamily="34" charset="0"/>
                <a:cs typeface="Calibri" panose="020F0502020204030204" pitchFamily="34" charset="0"/>
              </a:rPr>
              <a:t>: Planet (SkySat and Dove),  ICEYE,  and Spire to be integrated soon as ESA TPM</a:t>
            </a:r>
          </a:p>
          <a:p>
            <a:pPr marL="809625" indent="-268288">
              <a:spcBef>
                <a:spcPts val="600"/>
              </a:spcBef>
              <a:buFont typeface="Wingdings" panose="05000000000000000000" pitchFamily="2" charset="2"/>
              <a:buChar char="à"/>
            </a:pPr>
            <a:r>
              <a:rPr lang="en-GB" sz="1600" dirty="0">
                <a:solidFill>
                  <a:srgbClr val="000000"/>
                </a:solidFill>
                <a:latin typeface="Calibri" panose="020F0502020204030204" pitchFamily="34" charset="0"/>
                <a:cs typeface="Calibri" panose="020F0502020204030204" pitchFamily="34" charset="0"/>
              </a:rPr>
              <a:t>TPM data also used within ESA science funded projects</a:t>
            </a:r>
          </a:p>
          <a:p>
            <a:pPr>
              <a:spcBef>
                <a:spcPts val="600"/>
              </a:spcBef>
            </a:pPr>
            <a:endParaRPr lang="en-GB" sz="1600" dirty="0">
              <a:solidFill>
                <a:srgbClr val="000000"/>
              </a:solidFill>
              <a:latin typeface="Calibri" panose="020F0502020204030204" pitchFamily="34" charset="0"/>
              <a:cs typeface="Calibri" panose="020F0502020204030204" pitchFamily="34" charset="0"/>
            </a:endParaRPr>
          </a:p>
          <a:p>
            <a:pPr>
              <a:spcBef>
                <a:spcPts val="600"/>
              </a:spcBef>
            </a:pPr>
            <a:r>
              <a:rPr lang="en-GB" b="1" dirty="0">
                <a:solidFill>
                  <a:srgbClr val="0070C0"/>
                </a:solidFill>
                <a:latin typeface="Calibri" panose="020F0502020204030204" pitchFamily="34" charset="0"/>
                <a:cs typeface="Calibri" panose="020F0502020204030204" pitchFamily="34" charset="0"/>
              </a:rPr>
              <a:t>4 - TPM data supply for operational services </a:t>
            </a:r>
          </a:p>
          <a:p>
            <a:pPr marL="541338">
              <a:spcBef>
                <a:spcPts val="600"/>
              </a:spcBef>
            </a:pPr>
            <a:r>
              <a:rPr lang="en-GB" sz="1600" i="1" dirty="0">
                <a:solidFill>
                  <a:srgbClr val="000000"/>
                </a:solidFill>
                <a:latin typeface="Calibri" panose="020F0502020204030204" pitchFamily="34" charset="0"/>
                <a:cs typeface="Calibri" panose="020F0502020204030204" pitchFamily="34" charset="0"/>
              </a:rPr>
              <a:t>Funded by EU Copernicus programme </a:t>
            </a:r>
          </a:p>
          <a:p>
            <a:pPr marL="541338">
              <a:spcBef>
                <a:spcPts val="600"/>
              </a:spcBef>
            </a:pPr>
            <a:r>
              <a:rPr lang="en-GB" sz="1600" dirty="0">
                <a:solidFill>
                  <a:srgbClr val="000000"/>
                </a:solidFill>
                <a:latin typeface="Calibri" panose="020F0502020204030204" pitchFamily="34" charset="0"/>
                <a:cs typeface="Calibri" panose="020F0502020204030204" pitchFamily="34" charset="0"/>
              </a:rPr>
              <a:t>ESA coordinates all the Copernicus Contributing Missions' activities and together with European Commission is assessing the future relation with all these assets in the 2021-2027 timeframe</a:t>
            </a:r>
          </a:p>
        </p:txBody>
      </p:sp>
    </p:spTree>
    <p:extLst>
      <p:ext uri="{BB962C8B-B14F-4D97-AF65-F5344CB8AC3E}">
        <p14:creationId xmlns:p14="http://schemas.microsoft.com/office/powerpoint/2010/main" val="4226299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30CD250-435A-5C40-88D9-CF12775BB777}"/>
              </a:ext>
            </a:extLst>
          </p:cNvPr>
          <p:cNvSpPr/>
          <p:nvPr/>
        </p:nvSpPr>
        <p:spPr>
          <a:xfrm>
            <a:off x="2771999" y="-341967"/>
            <a:ext cx="3600000" cy="3600000"/>
          </a:xfrm>
          <a:prstGeom prst="ellipse">
            <a:avLst/>
          </a:prstGeom>
          <a:gradFill flip="none" rotWithShape="1">
            <a:gsLst>
              <a:gs pos="18000">
                <a:schemeClr val="bg1">
                  <a:alpha val="50000"/>
                </a:schemeClr>
              </a:gs>
              <a:gs pos="47000">
                <a:schemeClr val="bg1">
                  <a:alpha val="31000"/>
                </a:scheme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19"/>
          <p:cNvSpPr txBox="1">
            <a:spLocks noChangeArrowheads="1"/>
          </p:cNvSpPr>
          <p:nvPr/>
        </p:nvSpPr>
        <p:spPr bwMode="auto">
          <a:xfrm>
            <a:off x="796814" y="2844543"/>
            <a:ext cx="7550373" cy="584775"/>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0">
                <a:solidFill>
                  <a:schemeClr val="bg1">
                    <a:lumMod val="95000"/>
                  </a:schemeClr>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US" b="1" kern="0" dirty="0">
                <a:ln w="6350">
                  <a:solidFill>
                    <a:schemeClr val="tx1">
                      <a:lumMod val="95000"/>
                      <a:lumOff val="5000"/>
                    </a:schemeClr>
                  </a:solidFill>
                </a:ln>
                <a:solidFill>
                  <a:schemeClr val="bg1"/>
                </a:solidFill>
                <a:latin typeface="+mj-lt"/>
              </a:rPr>
              <a:t>Earthnet Data Assessment Pilot</a:t>
            </a:r>
          </a:p>
        </p:txBody>
      </p:sp>
      <p:pic>
        <p:nvPicPr>
          <p:cNvPr id="7" name="Picture 2" descr="V:\Documents\Templates\edap-logo-NEW.png">
            <a:extLst>
              <a:ext uri="{FF2B5EF4-FFF2-40B4-BE49-F238E27FC236}">
                <a16:creationId xmlns:a16="http://schemas.microsoft.com/office/drawing/2014/main" id="{C7633F29-64E2-E24A-8019-1E6A5F6E9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06" y="713232"/>
            <a:ext cx="5083789" cy="181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0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EDAP?</a:t>
            </a:r>
          </a:p>
        </p:txBody>
      </p:sp>
      <p:sp>
        <p:nvSpPr>
          <p:cNvPr id="3" name="Content Placeholder 2"/>
          <p:cNvSpPr>
            <a:spLocks noGrp="1"/>
          </p:cNvSpPr>
          <p:nvPr>
            <p:ph idx="1"/>
          </p:nvPr>
        </p:nvSpPr>
        <p:spPr>
          <a:xfrm>
            <a:off x="404260" y="756077"/>
            <a:ext cx="8219975" cy="3531159"/>
          </a:xfrm>
        </p:spPr>
        <p:txBody>
          <a:bodyPr wrap="square">
            <a:spAutoFit/>
          </a:bodyPr>
          <a:lstStyle/>
          <a:p>
            <a:pPr>
              <a:buFont typeface="Arial" panose="020B0604020202020204" pitchFamily="34" charset="0"/>
              <a:buChar char="•"/>
            </a:pPr>
            <a:r>
              <a:rPr lang="en-GB" dirty="0">
                <a:solidFill>
                  <a:schemeClr val="tx1"/>
                </a:solidFill>
              </a:rPr>
              <a:t>The main objective of this activity is to perform </a:t>
            </a:r>
            <a:r>
              <a:rPr lang="en-GB" b="1" dirty="0">
                <a:solidFill>
                  <a:schemeClr val="tx1"/>
                </a:solidFill>
              </a:rPr>
              <a:t>early data quality assessment of existing or future missions</a:t>
            </a:r>
            <a:r>
              <a:rPr lang="en-GB" dirty="0">
                <a:solidFill>
                  <a:schemeClr val="tx1"/>
                </a:solidFill>
              </a:rPr>
              <a:t>.</a:t>
            </a:r>
          </a:p>
          <a:p>
            <a:endParaRPr lang="en-GB" dirty="0">
              <a:solidFill>
                <a:schemeClr val="tx1"/>
              </a:solidFill>
            </a:endParaRPr>
          </a:p>
          <a:p>
            <a:pPr>
              <a:buFont typeface="Arial" panose="020B0604020202020204" pitchFamily="34" charset="0"/>
              <a:buChar char="•"/>
            </a:pPr>
            <a:r>
              <a:rPr lang="en-GB" dirty="0">
                <a:solidFill>
                  <a:schemeClr val="tx1"/>
                </a:solidFill>
              </a:rPr>
              <a:t>It will be achieved through provision of </a:t>
            </a:r>
            <a:r>
              <a:rPr lang="en-GB" b="1" dirty="0">
                <a:solidFill>
                  <a:schemeClr val="tx1"/>
                </a:solidFill>
              </a:rPr>
              <a:t>clusters of expertise in various domains</a:t>
            </a:r>
            <a:r>
              <a:rPr lang="en-GB" dirty="0">
                <a:solidFill>
                  <a:schemeClr val="tx1"/>
                </a:solidFill>
              </a:rPr>
              <a:t>. Specific focus will also be put on </a:t>
            </a:r>
            <a:r>
              <a:rPr lang="en-GB" b="1" dirty="0">
                <a:solidFill>
                  <a:schemeClr val="tx1"/>
                </a:solidFill>
              </a:rPr>
              <a:t>capacity building </a:t>
            </a:r>
            <a:r>
              <a:rPr lang="en-GB" dirty="0">
                <a:solidFill>
                  <a:schemeClr val="tx1"/>
                </a:solidFill>
              </a:rPr>
              <a:t>in the relevant data provider with the set up and evolution of documentations, tools and procedures to allow to efficiently perform data quality assessments in the domains of expertise defined within this activity.</a:t>
            </a:r>
          </a:p>
          <a:p>
            <a:endParaRPr lang="en-GB" dirty="0">
              <a:solidFill>
                <a:schemeClr val="tx1"/>
              </a:solidFill>
            </a:endParaRPr>
          </a:p>
          <a:p>
            <a:r>
              <a:rPr lang="en-GB" dirty="0">
                <a:solidFill>
                  <a:schemeClr val="tx1"/>
                </a:solidFill>
              </a:rPr>
              <a:t>			</a:t>
            </a:r>
            <a:r>
              <a:rPr lang="en-GB" u="sng" dirty="0">
                <a:solidFill>
                  <a:schemeClr val="tx1"/>
                </a:solidFill>
              </a:rPr>
              <a:t>Duration:</a:t>
            </a:r>
            <a:r>
              <a:rPr lang="en-GB" dirty="0">
                <a:solidFill>
                  <a:schemeClr val="tx1"/>
                </a:solidFill>
              </a:rPr>
              <a:t>  2 years</a:t>
            </a:r>
          </a:p>
          <a:p>
            <a:r>
              <a:rPr lang="en-GB" dirty="0">
                <a:solidFill>
                  <a:schemeClr val="tx1"/>
                </a:solidFill>
              </a:rPr>
              <a:t>			</a:t>
            </a:r>
            <a:r>
              <a:rPr lang="en-GB" u="sng" dirty="0">
                <a:solidFill>
                  <a:schemeClr val="tx1"/>
                </a:solidFill>
              </a:rPr>
              <a:t>Kick-Off:</a:t>
            </a:r>
            <a:r>
              <a:rPr lang="en-GB" dirty="0">
                <a:solidFill>
                  <a:schemeClr val="tx1"/>
                </a:solidFill>
              </a:rPr>
              <a:t>   November 2018</a:t>
            </a:r>
          </a:p>
        </p:txBody>
      </p:sp>
    </p:spTree>
    <p:extLst>
      <p:ext uri="{BB962C8B-B14F-4D97-AF65-F5344CB8AC3E}">
        <p14:creationId xmlns:p14="http://schemas.microsoft.com/office/powerpoint/2010/main" val="154500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475DB-1114-5C47-AC45-926DC9DF1654}"/>
              </a:ext>
            </a:extLst>
          </p:cNvPr>
          <p:cNvSpPr>
            <a:spLocks noGrp="1"/>
          </p:cNvSpPr>
          <p:nvPr>
            <p:ph type="title"/>
          </p:nvPr>
        </p:nvSpPr>
        <p:spPr/>
        <p:txBody>
          <a:bodyPr/>
          <a:lstStyle/>
          <a:p>
            <a:r>
              <a:rPr lang="fr-FR" b="1" dirty="0"/>
              <a:t>Organisation and </a:t>
            </a:r>
            <a:r>
              <a:rPr lang="fr-FR" b="1" dirty="0" err="1"/>
              <a:t>generic</a:t>
            </a:r>
            <a:r>
              <a:rPr lang="fr-FR" b="1" dirty="0"/>
              <a:t> </a:t>
            </a:r>
            <a:r>
              <a:rPr lang="fr-FR" b="1" dirty="0" err="1"/>
              <a:t>tasks</a:t>
            </a:r>
            <a:r>
              <a:rPr lang="fr-FR" b="1" dirty="0"/>
              <a:t> </a:t>
            </a:r>
          </a:p>
        </p:txBody>
      </p:sp>
      <p:sp>
        <p:nvSpPr>
          <p:cNvPr id="3" name="Espace réservé du contenu 2">
            <a:extLst>
              <a:ext uri="{FF2B5EF4-FFF2-40B4-BE49-F238E27FC236}">
                <a16:creationId xmlns:a16="http://schemas.microsoft.com/office/drawing/2014/main" id="{F09F5FF2-2CA5-644F-818C-978A58070BC5}"/>
              </a:ext>
            </a:extLst>
          </p:cNvPr>
          <p:cNvSpPr>
            <a:spLocks noGrp="1"/>
          </p:cNvSpPr>
          <p:nvPr>
            <p:ph idx="1"/>
          </p:nvPr>
        </p:nvSpPr>
        <p:spPr>
          <a:xfrm>
            <a:off x="1000571" y="996709"/>
            <a:ext cx="6872893" cy="3092834"/>
          </a:xfrm>
        </p:spPr>
        <p:txBody>
          <a:bodyPr wrap="square">
            <a:spAutoFit/>
          </a:bodyPr>
          <a:lstStyle/>
          <a:p>
            <a:r>
              <a:rPr lang="en-GB" b="1" u="sng" dirty="0">
                <a:solidFill>
                  <a:schemeClr val="tx1"/>
                </a:solidFill>
              </a:rPr>
              <a:t>Four domains of expertise</a:t>
            </a:r>
            <a:r>
              <a:rPr lang="en-GB" u="sng" dirty="0">
                <a:solidFill>
                  <a:schemeClr val="tx1"/>
                </a:solidFill>
              </a:rPr>
              <a:t>:</a:t>
            </a:r>
          </a:p>
          <a:p>
            <a:pPr>
              <a:buFont typeface="+mj-lt"/>
              <a:buAutoNum type="arabicPeriod"/>
            </a:pPr>
            <a:r>
              <a:rPr lang="en-GB" dirty="0">
                <a:solidFill>
                  <a:schemeClr val="tx1"/>
                </a:solidFill>
              </a:rPr>
              <a:t>Optical sensor Very High, High and Medium Resolution </a:t>
            </a:r>
          </a:p>
          <a:p>
            <a:pPr>
              <a:buFont typeface="+mj-lt"/>
              <a:buAutoNum type="arabicPeriod"/>
            </a:pPr>
            <a:r>
              <a:rPr lang="en-GB" dirty="0">
                <a:solidFill>
                  <a:schemeClr val="tx1"/>
                </a:solidFill>
              </a:rPr>
              <a:t>Low Resolution optical sensor</a:t>
            </a:r>
          </a:p>
          <a:p>
            <a:pPr>
              <a:buFont typeface="+mj-lt"/>
              <a:buAutoNum type="arabicPeriod"/>
            </a:pPr>
            <a:r>
              <a:rPr lang="en-GB" dirty="0">
                <a:solidFill>
                  <a:schemeClr val="tx1"/>
                </a:solidFill>
              </a:rPr>
              <a:t>SAR sensor </a:t>
            </a:r>
          </a:p>
          <a:p>
            <a:pPr>
              <a:buFont typeface="+mj-lt"/>
              <a:buAutoNum type="arabicPeriod"/>
            </a:pPr>
            <a:r>
              <a:rPr lang="en-GB" dirty="0">
                <a:solidFill>
                  <a:schemeClr val="tx1"/>
                </a:solidFill>
              </a:rPr>
              <a:t>Atmospheric Missions </a:t>
            </a:r>
          </a:p>
          <a:p>
            <a:pPr>
              <a:buFontTx/>
              <a:buChar char="-"/>
            </a:pPr>
            <a:endParaRPr lang="en-GB" dirty="0">
              <a:solidFill>
                <a:schemeClr val="tx1"/>
              </a:solidFill>
            </a:endParaRPr>
          </a:p>
          <a:p>
            <a:pPr indent="0"/>
            <a:r>
              <a:rPr lang="en-GB" b="1" u="sng" dirty="0">
                <a:solidFill>
                  <a:schemeClr val="tx1"/>
                </a:solidFill>
              </a:rPr>
              <a:t>Specific tasks:</a:t>
            </a:r>
          </a:p>
          <a:p>
            <a:pPr>
              <a:buFont typeface="+mj-lt"/>
              <a:buAutoNum type="arabicPeriod" startAt="5"/>
            </a:pPr>
            <a:r>
              <a:rPr lang="en-GB" dirty="0">
                <a:solidFill>
                  <a:schemeClr val="tx1"/>
                </a:solidFill>
              </a:rPr>
              <a:t>Multi-mission studies (e.g. DEM impact on geometric quality)</a:t>
            </a:r>
          </a:p>
          <a:p>
            <a:pPr>
              <a:buFont typeface="+mj-lt"/>
              <a:buAutoNum type="arabicPeriod" startAt="5"/>
            </a:pPr>
            <a:r>
              <a:rPr lang="en-GB" dirty="0">
                <a:solidFill>
                  <a:schemeClr val="tx1"/>
                </a:solidFill>
              </a:rPr>
              <a:t>Assist ESA in organising workshops related to data quality</a:t>
            </a:r>
          </a:p>
        </p:txBody>
      </p:sp>
    </p:spTree>
    <p:extLst>
      <p:ext uri="{BB962C8B-B14F-4D97-AF65-F5344CB8AC3E}">
        <p14:creationId xmlns:p14="http://schemas.microsoft.com/office/powerpoint/2010/main" val="300541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7CF0F-0F90-D645-9E27-A7CB74ACB39C}"/>
              </a:ext>
            </a:extLst>
          </p:cNvPr>
          <p:cNvSpPr>
            <a:spLocks noGrp="1"/>
          </p:cNvSpPr>
          <p:nvPr>
            <p:ph type="title"/>
          </p:nvPr>
        </p:nvSpPr>
        <p:spPr/>
        <p:txBody>
          <a:bodyPr/>
          <a:lstStyle/>
          <a:p>
            <a:r>
              <a:rPr lang="fr-FR" b="1" dirty="0"/>
              <a:t>A flexible </a:t>
            </a:r>
            <a:r>
              <a:rPr lang="en-GB" b="1" dirty="0"/>
              <a:t>approach</a:t>
            </a:r>
          </a:p>
        </p:txBody>
      </p:sp>
      <p:sp>
        <p:nvSpPr>
          <p:cNvPr id="3" name="Espace réservé du contenu 2">
            <a:extLst>
              <a:ext uri="{FF2B5EF4-FFF2-40B4-BE49-F238E27FC236}">
                <a16:creationId xmlns:a16="http://schemas.microsoft.com/office/drawing/2014/main" id="{960DC3A1-1EF0-3843-AEC4-548EB445A368}"/>
              </a:ext>
            </a:extLst>
          </p:cNvPr>
          <p:cNvSpPr>
            <a:spLocks noGrp="1"/>
          </p:cNvSpPr>
          <p:nvPr>
            <p:ph idx="1"/>
          </p:nvPr>
        </p:nvSpPr>
        <p:spPr>
          <a:xfrm>
            <a:off x="356718" y="1262062"/>
            <a:ext cx="8499562" cy="2309799"/>
          </a:xfrm>
        </p:spPr>
        <p:txBody>
          <a:bodyPr wrap="square">
            <a:spAutoFit/>
          </a:bodyPr>
          <a:lstStyle/>
          <a:p>
            <a:pPr>
              <a:buFont typeface="Arial" panose="020B0604020202020204" pitchFamily="34" charset="0"/>
              <a:buChar char="•"/>
            </a:pPr>
            <a:r>
              <a:rPr lang="en-GB" dirty="0">
                <a:solidFill>
                  <a:schemeClr val="tx1"/>
                </a:solidFill>
              </a:rPr>
              <a:t>The cluster of expertise will have to provide technical reports on data quality from various missions.</a:t>
            </a:r>
          </a:p>
          <a:p>
            <a:endParaRPr lang="en-GB" dirty="0">
              <a:solidFill>
                <a:schemeClr val="tx1"/>
              </a:solidFill>
            </a:endParaRPr>
          </a:p>
          <a:p>
            <a:pPr>
              <a:buFont typeface="Arial" panose="020B0604020202020204" pitchFamily="34" charset="0"/>
              <a:buChar char="•"/>
            </a:pPr>
            <a:r>
              <a:rPr lang="en-GB" dirty="0">
                <a:solidFill>
                  <a:schemeClr val="tx1"/>
                </a:solidFill>
              </a:rPr>
              <a:t>Some missions and studies are already identified; some other missions and studies will be identified in the course of the project.</a:t>
            </a:r>
          </a:p>
          <a:p>
            <a:endParaRPr lang="en-GB" dirty="0">
              <a:solidFill>
                <a:schemeClr val="tx1"/>
              </a:solidFill>
            </a:endParaRPr>
          </a:p>
          <a:p>
            <a:pPr>
              <a:buFont typeface="Arial" panose="020B0604020202020204" pitchFamily="34" charset="0"/>
              <a:buChar char="•"/>
            </a:pPr>
            <a:r>
              <a:rPr lang="en-GB" dirty="0">
                <a:solidFill>
                  <a:schemeClr val="tx1"/>
                </a:solidFill>
              </a:rPr>
              <a:t>In the latter case, a Work Order (WO) will trigger the activity.</a:t>
            </a:r>
          </a:p>
        </p:txBody>
      </p:sp>
    </p:spTree>
    <p:extLst>
      <p:ext uri="{BB962C8B-B14F-4D97-AF65-F5344CB8AC3E}">
        <p14:creationId xmlns:p14="http://schemas.microsoft.com/office/powerpoint/2010/main" val="306442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4ECA5-3BCB-E244-A5CE-EE802A80AD8A}"/>
              </a:ext>
            </a:extLst>
          </p:cNvPr>
          <p:cNvSpPr>
            <a:spLocks noGrp="1"/>
          </p:cNvSpPr>
          <p:nvPr>
            <p:ph type="title"/>
          </p:nvPr>
        </p:nvSpPr>
        <p:spPr>
          <a:xfrm>
            <a:off x="143086" y="149150"/>
            <a:ext cx="5955962" cy="430887"/>
          </a:xfrm>
        </p:spPr>
        <p:txBody>
          <a:bodyPr/>
          <a:lstStyle/>
          <a:p>
            <a:r>
              <a:rPr lang="fr-FR" b="1" dirty="0" err="1"/>
              <a:t>Summary</a:t>
            </a:r>
            <a:r>
              <a:rPr lang="fr-FR" b="1" dirty="0"/>
              <a:t> of the missions </a:t>
            </a:r>
            <a:r>
              <a:rPr lang="fr-FR" b="1" dirty="0" err="1"/>
              <a:t>addressed</a:t>
            </a:r>
            <a:endParaRPr lang="fr-FR" b="1" dirty="0"/>
          </a:p>
        </p:txBody>
      </p:sp>
      <p:graphicFrame>
        <p:nvGraphicFramePr>
          <p:cNvPr id="4" name="Espace réservé du contenu 3">
            <a:extLst>
              <a:ext uri="{FF2B5EF4-FFF2-40B4-BE49-F238E27FC236}">
                <a16:creationId xmlns:a16="http://schemas.microsoft.com/office/drawing/2014/main" id="{A9FC0C4D-8799-3945-84F3-61252A7BCE99}"/>
              </a:ext>
            </a:extLst>
          </p:cNvPr>
          <p:cNvGraphicFramePr>
            <a:graphicFrameLocks noGrp="1"/>
          </p:cNvGraphicFramePr>
          <p:nvPr>
            <p:ph idx="1"/>
            <p:extLst>
              <p:ext uri="{D42A27DB-BD31-4B8C-83A1-F6EECF244321}">
                <p14:modId xmlns:p14="http://schemas.microsoft.com/office/powerpoint/2010/main" val="4082269938"/>
              </p:ext>
            </p:extLst>
          </p:nvPr>
        </p:nvGraphicFramePr>
        <p:xfrm>
          <a:off x="177513" y="632289"/>
          <a:ext cx="8824100" cy="4114800"/>
        </p:xfrm>
        <a:graphic>
          <a:graphicData uri="http://schemas.openxmlformats.org/drawingml/2006/table">
            <a:tbl>
              <a:tblPr firstRow="1" bandRow="1">
                <a:tableStyleId>{5C22544A-7EE6-4342-B048-85BDC9FD1C3A}</a:tableStyleId>
              </a:tblPr>
              <a:tblGrid>
                <a:gridCol w="2206025">
                  <a:extLst>
                    <a:ext uri="{9D8B030D-6E8A-4147-A177-3AD203B41FA5}">
                      <a16:colId xmlns:a16="http://schemas.microsoft.com/office/drawing/2014/main" val="1809300534"/>
                    </a:ext>
                  </a:extLst>
                </a:gridCol>
                <a:gridCol w="2206025">
                  <a:extLst>
                    <a:ext uri="{9D8B030D-6E8A-4147-A177-3AD203B41FA5}">
                      <a16:colId xmlns:a16="http://schemas.microsoft.com/office/drawing/2014/main" val="1209170317"/>
                    </a:ext>
                  </a:extLst>
                </a:gridCol>
                <a:gridCol w="2206025">
                  <a:extLst>
                    <a:ext uri="{9D8B030D-6E8A-4147-A177-3AD203B41FA5}">
                      <a16:colId xmlns:a16="http://schemas.microsoft.com/office/drawing/2014/main" val="13458895"/>
                    </a:ext>
                  </a:extLst>
                </a:gridCol>
                <a:gridCol w="2206025">
                  <a:extLst>
                    <a:ext uri="{9D8B030D-6E8A-4147-A177-3AD203B41FA5}">
                      <a16:colId xmlns:a16="http://schemas.microsoft.com/office/drawing/2014/main" val="237904615"/>
                    </a:ext>
                  </a:extLst>
                </a:gridCol>
              </a:tblGrid>
              <a:tr h="272227">
                <a:tc>
                  <a:txBody>
                    <a:bodyPr/>
                    <a:lstStyle/>
                    <a:p>
                      <a:r>
                        <a:rPr lang="fr-FR" sz="1200" dirty="0"/>
                        <a:t>VHR, HR, MR Optical</a:t>
                      </a:r>
                    </a:p>
                  </a:txBody>
                  <a:tcPr/>
                </a:tc>
                <a:tc>
                  <a:txBody>
                    <a:bodyPr/>
                    <a:lstStyle/>
                    <a:p>
                      <a:r>
                        <a:rPr lang="fr-FR" sz="1200" dirty="0"/>
                        <a:t>LR Optical</a:t>
                      </a:r>
                    </a:p>
                  </a:txBody>
                  <a:tcPr/>
                </a:tc>
                <a:tc>
                  <a:txBody>
                    <a:bodyPr/>
                    <a:lstStyle/>
                    <a:p>
                      <a:r>
                        <a:rPr lang="fr-FR" sz="1200" dirty="0"/>
                        <a:t>SAR</a:t>
                      </a:r>
                    </a:p>
                  </a:txBody>
                  <a:tcPr/>
                </a:tc>
                <a:tc>
                  <a:txBody>
                    <a:bodyPr/>
                    <a:lstStyle/>
                    <a:p>
                      <a:r>
                        <a:rPr lang="fr-FR" sz="1200" dirty="0" err="1"/>
                        <a:t>Atmospheric</a:t>
                      </a:r>
                      <a:endParaRPr lang="fr-FR" sz="1200" dirty="0"/>
                    </a:p>
                  </a:txBody>
                  <a:tcPr/>
                </a:tc>
                <a:extLst>
                  <a:ext uri="{0D108BD9-81ED-4DB2-BD59-A6C34878D82A}">
                    <a16:rowId xmlns:a16="http://schemas.microsoft.com/office/drawing/2014/main" val="3856484915"/>
                  </a:ext>
                </a:extLst>
              </a:tr>
              <a:tr h="272227">
                <a:tc>
                  <a:txBody>
                    <a:bodyPr/>
                    <a:lstStyle/>
                    <a:p>
                      <a:r>
                        <a:rPr lang="fr-FR" sz="1200" b="1" dirty="0" err="1"/>
                        <a:t>Skysat</a:t>
                      </a:r>
                      <a:endParaRPr lang="fr-FR" sz="1200" b="1" dirty="0"/>
                    </a:p>
                  </a:txBody>
                  <a:tcPr/>
                </a:tc>
                <a:tc>
                  <a:txBody>
                    <a:bodyPr/>
                    <a:lstStyle/>
                    <a:p>
                      <a:r>
                        <a:rPr lang="fr-FR" sz="1200" b="1" dirty="0"/>
                        <a:t>OceanSat-2</a:t>
                      </a:r>
                    </a:p>
                  </a:txBody>
                  <a:tcPr/>
                </a:tc>
                <a:tc>
                  <a:txBody>
                    <a:bodyPr/>
                    <a:lstStyle/>
                    <a:p>
                      <a:r>
                        <a:rPr lang="fr-FR" sz="1200" b="1" dirty="0"/>
                        <a:t>ICEYE</a:t>
                      </a:r>
                    </a:p>
                  </a:txBody>
                  <a:tcPr/>
                </a:tc>
                <a:tc>
                  <a:txBody>
                    <a:bodyPr/>
                    <a:lstStyle/>
                    <a:p>
                      <a:r>
                        <a:rPr lang="fr-FR" sz="1200" b="1" dirty="0" err="1"/>
                        <a:t>GHGSat</a:t>
                      </a:r>
                      <a:r>
                        <a:rPr lang="fr-FR" sz="1200" b="1" dirty="0"/>
                        <a:t>-D</a:t>
                      </a:r>
                    </a:p>
                  </a:txBody>
                  <a:tcPr/>
                </a:tc>
                <a:extLst>
                  <a:ext uri="{0D108BD9-81ED-4DB2-BD59-A6C34878D82A}">
                    <a16:rowId xmlns:a16="http://schemas.microsoft.com/office/drawing/2014/main" val="2140937533"/>
                  </a:ext>
                </a:extLst>
              </a:tr>
              <a:tr h="272227">
                <a:tc>
                  <a:txBody>
                    <a:bodyPr/>
                    <a:lstStyle/>
                    <a:p>
                      <a:r>
                        <a:rPr lang="fr-FR" sz="1200" b="1" dirty="0" err="1"/>
                        <a:t>Planet</a:t>
                      </a:r>
                      <a:r>
                        <a:rPr lang="fr-FR" sz="1200" b="1" dirty="0"/>
                        <a:t> Scope</a:t>
                      </a:r>
                    </a:p>
                  </a:txBody>
                  <a:tcPr/>
                </a:tc>
                <a:tc>
                  <a:txBody>
                    <a:bodyPr/>
                    <a:lstStyle/>
                    <a:p>
                      <a:r>
                        <a:rPr lang="fr-FR" sz="1200" b="1" dirty="0"/>
                        <a:t>OceanSat-3</a:t>
                      </a:r>
                    </a:p>
                  </a:txBody>
                  <a:tcPr/>
                </a:tc>
                <a:tc>
                  <a:txBody>
                    <a:bodyPr/>
                    <a:lstStyle/>
                    <a:p>
                      <a:r>
                        <a:rPr lang="fr-FR" sz="1200" b="1" dirty="0"/>
                        <a:t>PAZ</a:t>
                      </a:r>
                    </a:p>
                  </a:txBody>
                  <a:tcPr/>
                </a:tc>
                <a:tc>
                  <a:txBody>
                    <a:bodyPr/>
                    <a:lstStyle/>
                    <a:p>
                      <a:r>
                        <a:rPr lang="fr-FR" sz="1200" b="1" dirty="0"/>
                        <a:t>GCOM-C</a:t>
                      </a:r>
                    </a:p>
                  </a:txBody>
                  <a:tcPr/>
                </a:tc>
                <a:extLst>
                  <a:ext uri="{0D108BD9-81ED-4DB2-BD59-A6C34878D82A}">
                    <a16:rowId xmlns:a16="http://schemas.microsoft.com/office/drawing/2014/main" val="3741197342"/>
                  </a:ext>
                </a:extLst>
              </a:tr>
              <a:tr h="272227">
                <a:tc>
                  <a:txBody>
                    <a:bodyPr/>
                    <a:lstStyle/>
                    <a:p>
                      <a:r>
                        <a:rPr lang="fr-FR" sz="1200" b="1" dirty="0" err="1"/>
                        <a:t>TripleSat</a:t>
                      </a:r>
                      <a:endParaRPr lang="fr-FR" sz="1200" b="1" dirty="0"/>
                    </a:p>
                  </a:txBody>
                  <a:tcPr/>
                </a:tc>
                <a:tc>
                  <a:txBody>
                    <a:bodyPr/>
                    <a:lstStyle/>
                    <a:p>
                      <a:r>
                        <a:rPr lang="fr-FR" sz="1200" b="1" dirty="0" err="1"/>
                        <a:t>OceanSat</a:t>
                      </a:r>
                      <a:r>
                        <a:rPr lang="fr-FR" sz="1200" b="1" dirty="0"/>
                        <a:t> 3A</a:t>
                      </a:r>
                    </a:p>
                  </a:txBody>
                  <a:tcPr/>
                </a:tc>
                <a:tc>
                  <a:txBody>
                    <a:bodyPr/>
                    <a:lstStyle/>
                    <a:p>
                      <a:r>
                        <a:rPr lang="fr-FR" sz="1200" b="1" dirty="0"/>
                        <a:t>SAOCOM</a:t>
                      </a:r>
                    </a:p>
                  </a:txBody>
                  <a:tcPr/>
                </a:tc>
                <a:tc>
                  <a:txBody>
                    <a:bodyPr/>
                    <a:lstStyle/>
                    <a:p>
                      <a:r>
                        <a:rPr lang="fr-FR" sz="1200" b="1" i="0" dirty="0"/>
                        <a:t>GOSAT</a:t>
                      </a:r>
                    </a:p>
                  </a:txBody>
                  <a:tcPr/>
                </a:tc>
                <a:extLst>
                  <a:ext uri="{0D108BD9-81ED-4DB2-BD59-A6C34878D82A}">
                    <a16:rowId xmlns:a16="http://schemas.microsoft.com/office/drawing/2014/main" val="3192511840"/>
                  </a:ext>
                </a:extLst>
              </a:tr>
              <a:tr h="272227">
                <a:tc>
                  <a:txBody>
                    <a:bodyPr/>
                    <a:lstStyle/>
                    <a:p>
                      <a:pPr marL="0" algn="l" defTabSz="914400" rtl="0" eaLnBrk="1" latinLnBrk="0" hangingPunct="1"/>
                      <a:r>
                        <a:rPr lang="fr-FR" sz="1200" b="1" kern="1200" dirty="0">
                          <a:solidFill>
                            <a:schemeClr val="dk1"/>
                          </a:solidFill>
                          <a:latin typeface="+mn-lt"/>
                          <a:ea typeface="+mn-ea"/>
                          <a:cs typeface="+mn-cs"/>
                        </a:rPr>
                        <a:t>Kompsat-3 / 3A</a:t>
                      </a:r>
                    </a:p>
                  </a:txBody>
                  <a:tcPr/>
                </a:tc>
                <a:tc>
                  <a:txBody>
                    <a:bodyPr/>
                    <a:lstStyle/>
                    <a:p>
                      <a:r>
                        <a:rPr lang="fr-FR" sz="1200" b="1" dirty="0"/>
                        <a:t>MOS</a:t>
                      </a:r>
                    </a:p>
                  </a:txBody>
                  <a:tcPr/>
                </a:tc>
                <a:tc>
                  <a:txBody>
                    <a:bodyPr/>
                    <a:lstStyle/>
                    <a:p>
                      <a:r>
                        <a:rPr lang="fr-FR" sz="1200" i="1" dirty="0" err="1"/>
                        <a:t>NovaSAR</a:t>
                      </a:r>
                      <a:endParaRPr lang="fr-FR" sz="12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t>GOSAT-2</a:t>
                      </a:r>
                    </a:p>
                  </a:txBody>
                  <a:tcPr/>
                </a:tc>
                <a:extLst>
                  <a:ext uri="{0D108BD9-81ED-4DB2-BD59-A6C34878D82A}">
                    <a16:rowId xmlns:a16="http://schemas.microsoft.com/office/drawing/2014/main" val="271455401"/>
                  </a:ext>
                </a:extLst>
              </a:tr>
              <a:tr h="272227">
                <a:tc>
                  <a:txBody>
                    <a:bodyPr/>
                    <a:lstStyle/>
                    <a:p>
                      <a:pPr marL="0" algn="l" defTabSz="914400" rtl="0" eaLnBrk="1" latinLnBrk="0" hangingPunct="1"/>
                      <a:r>
                        <a:rPr lang="fr-FR" sz="1200" b="1" kern="1200" dirty="0" err="1">
                          <a:solidFill>
                            <a:schemeClr val="dk1"/>
                          </a:solidFill>
                          <a:latin typeface="+mn-lt"/>
                          <a:ea typeface="+mn-ea"/>
                          <a:cs typeface="+mn-cs"/>
                        </a:rPr>
                        <a:t>Vivid</a:t>
                      </a:r>
                      <a:r>
                        <a:rPr lang="fr-FR" sz="1200" b="1" kern="1200" dirty="0">
                          <a:solidFill>
                            <a:schemeClr val="dk1"/>
                          </a:solidFill>
                          <a:latin typeface="+mn-lt"/>
                          <a:ea typeface="+mn-ea"/>
                          <a:cs typeface="+mn-cs"/>
                        </a:rPr>
                        <a:t>-i / </a:t>
                      </a:r>
                      <a:r>
                        <a:rPr lang="fr-FR" sz="1200" b="1" kern="1200" dirty="0" err="1">
                          <a:solidFill>
                            <a:schemeClr val="dk1"/>
                          </a:solidFill>
                          <a:latin typeface="+mn-lt"/>
                          <a:ea typeface="+mn-ea"/>
                          <a:cs typeface="+mn-cs"/>
                        </a:rPr>
                        <a:t>Carbonite</a:t>
                      </a:r>
                      <a:endParaRPr lang="fr-FR" sz="1200" b="1" kern="1200" dirty="0">
                        <a:solidFill>
                          <a:schemeClr val="dk1"/>
                        </a:solidFill>
                        <a:latin typeface="+mn-lt"/>
                        <a:ea typeface="+mn-ea"/>
                        <a:cs typeface="+mn-cs"/>
                      </a:endParaRPr>
                    </a:p>
                  </a:txBody>
                  <a:tcPr/>
                </a:tc>
                <a:tc>
                  <a:txBody>
                    <a:bodyPr/>
                    <a:lstStyle/>
                    <a:p>
                      <a:r>
                        <a:rPr lang="fr-FR" sz="1200" b="0" i="1" dirty="0"/>
                        <a:t>HuanJing-1A/-1B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GaoFen-3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err="1"/>
                        <a:t>Tansat</a:t>
                      </a:r>
                      <a:endParaRPr lang="fr-FR" sz="1200" b="1" i="0" dirty="0"/>
                    </a:p>
                  </a:txBody>
                  <a:tcPr/>
                </a:tc>
                <a:extLst>
                  <a:ext uri="{0D108BD9-81ED-4DB2-BD59-A6C34878D82A}">
                    <a16:rowId xmlns:a16="http://schemas.microsoft.com/office/drawing/2014/main" val="1051280285"/>
                  </a:ext>
                </a:extLst>
              </a:tr>
              <a:tr h="272227">
                <a:tc>
                  <a:txBody>
                    <a:bodyPr/>
                    <a:lstStyle/>
                    <a:p>
                      <a:pPr marL="0" algn="l" defTabSz="914400" rtl="0" eaLnBrk="1" latinLnBrk="0" hangingPunct="1"/>
                      <a:r>
                        <a:rPr lang="fr-FR" sz="1200" b="1" kern="1200" dirty="0" err="1">
                          <a:solidFill>
                            <a:schemeClr val="dk1"/>
                          </a:solidFill>
                          <a:latin typeface="+mn-lt"/>
                          <a:ea typeface="+mn-ea"/>
                          <a:cs typeface="+mn-cs"/>
                        </a:rPr>
                        <a:t>Landsat</a:t>
                      </a:r>
                      <a:r>
                        <a:rPr lang="fr-FR" sz="1200" b="1" kern="1200" dirty="0">
                          <a:solidFill>
                            <a:schemeClr val="dk1"/>
                          </a:solidFill>
                          <a:latin typeface="+mn-lt"/>
                          <a:ea typeface="+mn-ea"/>
                          <a:cs typeface="+mn-cs"/>
                        </a:rPr>
                        <a:t> 1-7</a:t>
                      </a:r>
                    </a:p>
                  </a:txBody>
                  <a:tcPr/>
                </a:tc>
                <a:tc>
                  <a:txBody>
                    <a:bodyPr/>
                    <a:lstStyle/>
                    <a:p>
                      <a:r>
                        <a:rPr lang="fr-FR" sz="1200" b="0" i="1" dirty="0"/>
                        <a:t>GaoFen-4/-5</a:t>
                      </a:r>
                    </a:p>
                  </a:txBody>
                  <a:tcPr/>
                </a:tc>
                <a:tc>
                  <a:txBody>
                    <a:bodyPr/>
                    <a:lstStyle/>
                    <a:p>
                      <a:endParaRPr lang="fr-FR" sz="1200" i="1" dirty="0"/>
                    </a:p>
                  </a:txBody>
                  <a:tcPr>
                    <a:noFill/>
                  </a:tcPr>
                </a:tc>
                <a:tc>
                  <a:txBody>
                    <a:bodyPr/>
                    <a:lstStyle/>
                    <a:p>
                      <a:r>
                        <a:rPr lang="fr-FR" sz="1200" b="1" i="0" dirty="0"/>
                        <a:t>Spire</a:t>
                      </a:r>
                    </a:p>
                  </a:txBody>
                  <a:tcPr/>
                </a:tc>
                <a:extLst>
                  <a:ext uri="{0D108BD9-81ED-4DB2-BD59-A6C34878D82A}">
                    <a16:rowId xmlns:a16="http://schemas.microsoft.com/office/drawing/2014/main" val="3665942896"/>
                  </a:ext>
                </a:extLst>
              </a:tr>
              <a:tr h="272227">
                <a:tc>
                  <a:txBody>
                    <a:bodyPr/>
                    <a:lstStyle/>
                    <a:p>
                      <a:r>
                        <a:rPr lang="fr-FR" sz="1200" b="1" dirty="0" err="1"/>
                        <a:t>Landsat</a:t>
                      </a:r>
                      <a:r>
                        <a:rPr lang="fr-FR" sz="1200" b="1" dirty="0"/>
                        <a:t> 8</a:t>
                      </a:r>
                    </a:p>
                  </a:txBody>
                  <a:tcPr/>
                </a:tc>
                <a:tc>
                  <a:txBody>
                    <a:bodyPr/>
                    <a:lstStyle/>
                    <a:p>
                      <a:endParaRPr lang="fr-FR" sz="1200" dirty="0"/>
                    </a:p>
                  </a:txBody>
                  <a:tcPr>
                    <a:noFill/>
                  </a:tcPr>
                </a:tc>
                <a:tc>
                  <a:txBody>
                    <a:bodyPr/>
                    <a:lstStyle/>
                    <a:p>
                      <a:endParaRPr lang="fr-FR" sz="12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dirty="0"/>
                    </a:p>
                  </a:txBody>
                  <a:tcPr>
                    <a:noFill/>
                  </a:tcPr>
                </a:tc>
                <a:extLst>
                  <a:ext uri="{0D108BD9-81ED-4DB2-BD59-A6C34878D82A}">
                    <a16:rowId xmlns:a16="http://schemas.microsoft.com/office/drawing/2014/main" val="3607340108"/>
                  </a:ext>
                </a:extLst>
              </a:tr>
              <a:tr h="272227">
                <a:tc>
                  <a:txBody>
                    <a:bodyPr/>
                    <a:lstStyle/>
                    <a:p>
                      <a:r>
                        <a:rPr lang="fr-FR" sz="1200" b="1" dirty="0"/>
                        <a:t>Proba-1</a:t>
                      </a:r>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b="1" i="0" dirty="0"/>
                    </a:p>
                  </a:txBody>
                  <a:tcPr>
                    <a:noFill/>
                  </a:tcPr>
                </a:tc>
                <a:extLst>
                  <a:ext uri="{0D108BD9-81ED-4DB2-BD59-A6C34878D82A}">
                    <a16:rowId xmlns:a16="http://schemas.microsoft.com/office/drawing/2014/main" val="2290773774"/>
                  </a:ext>
                </a:extLst>
              </a:tr>
              <a:tr h="272227">
                <a:tc>
                  <a:txBody>
                    <a:bodyPr/>
                    <a:lstStyle/>
                    <a:p>
                      <a:r>
                        <a:rPr lang="fr-FR" sz="1200" b="1" dirty="0" err="1"/>
                        <a:t>Dove-R</a:t>
                      </a:r>
                      <a:endParaRPr lang="fr-FR" sz="1200" b="1" dirty="0"/>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1296788113"/>
                  </a:ext>
                </a:extLst>
              </a:tr>
              <a:tr h="272227">
                <a:tc>
                  <a:txBody>
                    <a:bodyPr/>
                    <a:lstStyle/>
                    <a:p>
                      <a:r>
                        <a:rPr lang="fr-FR" sz="1200" i="1" dirty="0" err="1"/>
                        <a:t>Blacksky</a:t>
                      </a:r>
                      <a:endParaRPr lang="fr-FR" sz="1200" i="1" dirty="0"/>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560189969"/>
                  </a:ext>
                </a:extLst>
              </a:tr>
              <a:tr h="272227">
                <a:tc>
                  <a:txBody>
                    <a:bodyPr/>
                    <a:lstStyle/>
                    <a:p>
                      <a:r>
                        <a:rPr lang="fr-FR" sz="1200" i="1" dirty="0" err="1"/>
                        <a:t>Superview</a:t>
                      </a:r>
                      <a:endParaRPr lang="fr-FR" sz="1200" i="1" dirty="0"/>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3038665521"/>
                  </a:ext>
                </a:extLst>
              </a:tr>
              <a:tr h="272227">
                <a:tc>
                  <a:txBody>
                    <a:bodyPr/>
                    <a:lstStyle/>
                    <a:p>
                      <a:r>
                        <a:rPr lang="fr-FR" sz="1200" i="1" dirty="0"/>
                        <a:t>Vision-1</a:t>
                      </a:r>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1992547197"/>
                  </a:ext>
                </a:extLst>
              </a:tr>
              <a:tr h="272227">
                <a:tc>
                  <a:txBody>
                    <a:bodyPr/>
                    <a:lstStyle/>
                    <a:p>
                      <a:r>
                        <a:rPr lang="fr-FR" sz="1200" i="1" dirty="0" err="1"/>
                        <a:t>Superdove</a:t>
                      </a:r>
                      <a:endParaRPr lang="fr-FR" sz="1200" i="1" dirty="0"/>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464109126"/>
                  </a:ext>
                </a:extLst>
              </a:tr>
              <a:tr h="27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GaoFen-6</a:t>
                      </a:r>
                    </a:p>
                  </a:txBody>
                  <a:tcPr/>
                </a:tc>
                <a:tc>
                  <a:txBody>
                    <a:bodyPr/>
                    <a:lstStyle/>
                    <a:p>
                      <a:endParaRPr lang="fr-FR" sz="1200" dirty="0"/>
                    </a:p>
                  </a:txBody>
                  <a:tcPr>
                    <a:noFill/>
                  </a:tcPr>
                </a:tc>
                <a:tc>
                  <a:txBody>
                    <a:bodyPr/>
                    <a:lstStyle/>
                    <a:p>
                      <a:endParaRPr lang="fr-FR" sz="1200" dirty="0"/>
                    </a:p>
                  </a:txBody>
                  <a:tcPr>
                    <a:noFill/>
                  </a:tcPr>
                </a:tc>
                <a:tc>
                  <a:txBody>
                    <a:bodyPr/>
                    <a:lstStyle/>
                    <a:p>
                      <a:endParaRPr lang="fr-FR" sz="1200" dirty="0"/>
                    </a:p>
                  </a:txBody>
                  <a:tcPr>
                    <a:noFill/>
                  </a:tcPr>
                </a:tc>
                <a:extLst>
                  <a:ext uri="{0D108BD9-81ED-4DB2-BD59-A6C34878D82A}">
                    <a16:rowId xmlns:a16="http://schemas.microsoft.com/office/drawing/2014/main" val="1873187105"/>
                  </a:ext>
                </a:extLst>
              </a:tr>
            </a:tbl>
          </a:graphicData>
        </a:graphic>
      </p:graphicFrame>
      <p:sp>
        <p:nvSpPr>
          <p:cNvPr id="5" name="ZoneTexte 4">
            <a:extLst>
              <a:ext uri="{FF2B5EF4-FFF2-40B4-BE49-F238E27FC236}">
                <a16:creationId xmlns:a16="http://schemas.microsoft.com/office/drawing/2014/main" id="{07C7DD24-4E56-0643-88A3-3296EBE6BD60}"/>
              </a:ext>
            </a:extLst>
          </p:cNvPr>
          <p:cNvSpPr txBox="1"/>
          <p:nvPr/>
        </p:nvSpPr>
        <p:spPr>
          <a:xfrm>
            <a:off x="4489704" y="3531958"/>
            <a:ext cx="4498848" cy="892552"/>
          </a:xfrm>
          <a:prstGeom prst="rect">
            <a:avLst/>
          </a:prstGeom>
          <a:noFill/>
          <a:ln w="12700">
            <a:solidFill>
              <a:schemeClr val="bg1">
                <a:lumMod val="65000"/>
              </a:schemeClr>
            </a:solidFill>
          </a:ln>
        </p:spPr>
        <p:txBody>
          <a:bodyPr wrap="square" rtlCol="0">
            <a:spAutoFit/>
          </a:bodyPr>
          <a:lstStyle/>
          <a:p>
            <a:pPr>
              <a:spcAft>
                <a:spcPts val="600"/>
              </a:spcAft>
            </a:pPr>
            <a:r>
              <a:rPr lang="fr-FR" sz="1400" u="sng" dirty="0" err="1"/>
              <a:t>Legend</a:t>
            </a:r>
            <a:r>
              <a:rPr lang="fr-FR" sz="1400" u="sng" dirty="0"/>
              <a:t>:</a:t>
            </a:r>
          </a:p>
          <a:p>
            <a:pPr>
              <a:spcAft>
                <a:spcPts val="600"/>
              </a:spcAft>
            </a:pPr>
            <a:r>
              <a:rPr lang="fr-FR" sz="1400" b="1" dirty="0"/>
              <a:t>    </a:t>
            </a:r>
            <a:r>
              <a:rPr lang="fr-FR" sz="1400" b="1" dirty="0" err="1"/>
              <a:t>Activities</a:t>
            </a:r>
            <a:r>
              <a:rPr lang="fr-FR" sz="1400" b="1" dirty="0"/>
              <a:t> </a:t>
            </a:r>
            <a:r>
              <a:rPr lang="fr-FR" sz="1400" b="1" dirty="0" err="1"/>
              <a:t>started</a:t>
            </a:r>
            <a:r>
              <a:rPr lang="fr-FR" sz="1400" b="1" dirty="0"/>
              <a:t> (</a:t>
            </a:r>
            <a:r>
              <a:rPr lang="fr-FR" sz="1400" b="1" dirty="0" err="1"/>
              <a:t>today</a:t>
            </a:r>
            <a:r>
              <a:rPr lang="fr-FR" sz="1400" b="1" dirty="0"/>
              <a:t>)</a:t>
            </a:r>
          </a:p>
          <a:p>
            <a:pPr>
              <a:spcAft>
                <a:spcPts val="600"/>
              </a:spcAft>
            </a:pPr>
            <a:r>
              <a:rPr lang="fr-FR" sz="1400" dirty="0"/>
              <a:t>    </a:t>
            </a:r>
            <a:r>
              <a:rPr lang="fr-FR" sz="1400" i="1" dirty="0" err="1"/>
              <a:t>Activities</a:t>
            </a:r>
            <a:r>
              <a:rPr lang="fr-FR" sz="1400" i="1" dirty="0"/>
              <a:t> </a:t>
            </a:r>
            <a:r>
              <a:rPr lang="fr-FR" sz="1400" i="1" dirty="0" err="1"/>
              <a:t>under</a:t>
            </a:r>
            <a:r>
              <a:rPr lang="fr-FR" sz="1400" i="1" dirty="0"/>
              <a:t> </a:t>
            </a:r>
            <a:r>
              <a:rPr lang="fr-FR" sz="1400" i="1" dirty="0" err="1"/>
              <a:t>definition</a:t>
            </a:r>
            <a:r>
              <a:rPr lang="fr-FR" sz="1400" i="1" dirty="0"/>
              <a:t>/agreement (</a:t>
            </a:r>
            <a:r>
              <a:rPr lang="fr-FR" sz="1400" i="1" dirty="0" err="1"/>
              <a:t>today</a:t>
            </a:r>
            <a:r>
              <a:rPr lang="fr-FR" sz="1400" i="1" dirty="0"/>
              <a:t>)</a:t>
            </a:r>
          </a:p>
        </p:txBody>
      </p:sp>
    </p:spTree>
    <p:extLst>
      <p:ext uri="{BB962C8B-B14F-4D97-AF65-F5344CB8AC3E}">
        <p14:creationId xmlns:p14="http://schemas.microsoft.com/office/powerpoint/2010/main" val="285344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2279E-2C4C-4C93-8498-455A58D1433E}">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2760952-b3bb-408f-ace6-eb1e07642b86"/>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 presentation</Template>
  <TotalTime>0</TotalTime>
  <Words>1190</Words>
  <Application>Microsoft Office PowerPoint</Application>
  <PresentationFormat>On-screen Show (16:9)</PresentationFormat>
  <Paragraphs>192</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Batang</vt:lpstr>
      <vt:lpstr>Bell MT</vt:lpstr>
      <vt:lpstr>Calibri</vt:lpstr>
      <vt:lpstr>Helv</vt:lpstr>
      <vt:lpstr>Verdana</vt:lpstr>
      <vt:lpstr>Wingdings</vt:lpstr>
      <vt:lpstr>Esa presentation</vt:lpstr>
      <vt:lpstr>PowerPoint Presentation</vt:lpstr>
      <vt:lpstr>PowerPoint Presentation</vt:lpstr>
      <vt:lpstr>4 types of activities with Third Party Missions (TPM)</vt:lpstr>
      <vt:lpstr>PowerPoint Presentation</vt:lpstr>
      <vt:lpstr>PowerPoint Presentation</vt:lpstr>
      <vt:lpstr>What is EDAP?</vt:lpstr>
      <vt:lpstr>Organisation and generic tasks </vt:lpstr>
      <vt:lpstr>A flexible approach</vt:lpstr>
      <vt:lpstr>Summary of the missions addressed</vt:lpstr>
      <vt:lpstr>Common framework for mission quality assessments</vt:lpstr>
      <vt:lpstr>Common framework for mission quality assessments</vt:lpstr>
      <vt:lpstr>Common framework for mission quality assessments</vt:lpstr>
      <vt:lpstr>PowerPoint Presentation</vt:lpstr>
      <vt:lpstr>Maturity Matrix Plan within CEOS WGCV</vt:lpstr>
      <vt:lpstr>Maturity Matrix Plan within CEOS WGCV</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Présentation PowerPoint</dc:subject>
  <dc:creator>Clément Albinet</dc:creator>
  <cp:keywords/>
  <dc:description/>
  <cp:lastModifiedBy>Philippe Goryl</cp:lastModifiedBy>
  <cp:revision>127</cp:revision>
  <cp:lastPrinted>2008-08-26T16:26:23Z</cp:lastPrinted>
  <dcterms:created xsi:type="dcterms:W3CDTF">2018-09-20T09:42:11Z</dcterms:created>
  <dcterms:modified xsi:type="dcterms:W3CDTF">2019-10-03T12:18:22Z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