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28"/>
  </p:notesMasterIdLst>
  <p:handoutMasterIdLst>
    <p:handoutMasterId r:id="rId29"/>
  </p:handoutMasterIdLst>
  <p:sldIdLst>
    <p:sldId id="257" r:id="rId2"/>
    <p:sldId id="321" r:id="rId3"/>
    <p:sldId id="259" r:id="rId4"/>
    <p:sldId id="292" r:id="rId5"/>
    <p:sldId id="272" r:id="rId6"/>
    <p:sldId id="291" r:id="rId7"/>
    <p:sldId id="295" r:id="rId8"/>
    <p:sldId id="261" r:id="rId9"/>
    <p:sldId id="322" r:id="rId10"/>
    <p:sldId id="268" r:id="rId11"/>
    <p:sldId id="323" r:id="rId12"/>
    <p:sldId id="271" r:id="rId13"/>
    <p:sldId id="269" r:id="rId14"/>
    <p:sldId id="281" r:id="rId15"/>
    <p:sldId id="301" r:id="rId16"/>
    <p:sldId id="287" r:id="rId17"/>
    <p:sldId id="280" r:id="rId18"/>
    <p:sldId id="304" r:id="rId19"/>
    <p:sldId id="262" r:id="rId20"/>
    <p:sldId id="276" r:id="rId21"/>
    <p:sldId id="306" r:id="rId22"/>
    <p:sldId id="279" r:id="rId23"/>
    <p:sldId id="324" r:id="rId24"/>
    <p:sldId id="277" r:id="rId25"/>
    <p:sldId id="290" r:id="rId26"/>
    <p:sldId id="278" r:id="rId27"/>
  </p:sldIdLst>
  <p:sldSz cx="12192000" cy="6858000"/>
  <p:notesSz cx="6797675" cy="9928225"/>
  <p:defaultTextStyle>
    <a:defPPr>
      <a:defRPr lang="de-CH"/>
    </a:defPPr>
    <a:lvl1pPr algn="l" rtl="0" eaLnBrk="0" fontAlgn="base" hangingPunct="0">
      <a:spcBef>
        <a:spcPct val="0"/>
      </a:spcBef>
      <a:spcAft>
        <a:spcPct val="0"/>
      </a:spcAft>
      <a:defRPr sz="2400" kern="1200">
        <a:solidFill>
          <a:schemeClr val="tx1"/>
        </a:solidFill>
        <a:latin typeface="Arial"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000"/>
    <a:srgbClr val="FFFF00"/>
    <a:srgbClr val="333333"/>
    <a:srgbClr val="A1C3E8"/>
    <a:srgbClr val="000000"/>
    <a:srgbClr val="4F8AC5"/>
    <a:srgbClr val="BED3EA"/>
    <a:srgbClr val="B3CC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47" autoAdjust="0"/>
  </p:normalViewPr>
  <p:slideViewPr>
    <p:cSldViewPr>
      <p:cViewPr varScale="1">
        <p:scale>
          <a:sx n="106" d="100"/>
          <a:sy n="106" d="100"/>
        </p:scale>
        <p:origin x="51" y="591"/>
      </p:cViewPr>
      <p:guideLst>
        <p:guide orient="horz" pos="2160"/>
        <p:guide pos="3840"/>
      </p:guideLst>
    </p:cSldViewPr>
  </p:slideViewPr>
  <p:notesTextViewPr>
    <p:cViewPr>
      <p:scale>
        <a:sx n="3" d="2"/>
        <a:sy n="3" d="2"/>
      </p:scale>
      <p:origin x="0" y="0"/>
    </p:cViewPr>
  </p:notesTextViewPr>
  <p:sorterViewPr>
    <p:cViewPr varScale="1">
      <p:scale>
        <a:sx n="1" d="1"/>
        <a:sy n="1" d="1"/>
      </p:scale>
      <p:origin x="0" y="-273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Wunderle\Documents\swun\antr&#228;ge\ESA_AVHRR_Curation_2017\Deliverables\del_rev_Sept2019\ltdp_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l1b_sat_per_year!$B$1</c:f>
              <c:strCache>
                <c:ptCount val="1"/>
                <c:pt idx="0">
                  <c:v>N06</c:v>
                </c:pt>
              </c:strCache>
            </c:strRef>
          </c:tx>
          <c:spPr>
            <a:solidFill>
              <a:srgbClr val="004586"/>
            </a:solidFill>
            <a:ln>
              <a:noFill/>
            </a:ln>
          </c:spPr>
          <c:invertIfNegative val="0"/>
          <c:dLbls>
            <c:spPr>
              <a:noFill/>
              <a:ln>
                <a:noFill/>
              </a:ln>
              <a:effectLst/>
            </c:spPr>
            <c:txPr>
              <a:bodyPr/>
              <a:lstStyle/>
              <a:p>
                <a:pPr>
                  <a:defRPr lang="de-CH" sz="1000" b="0" strike="noStrike" spc="-1">
                    <a:latin typeface="Arial"/>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l1b_sat_per_year!$A$2:$A$37</c:f>
              <c:numCache>
                <c:formatCode>General</c:formatCode>
                <c:ptCount val="36"/>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numCache>
            </c:numRef>
          </c:cat>
          <c:val>
            <c:numRef>
              <c:f>l1b_sat_per_year!$B$2:$B$37</c:f>
              <c:numCache>
                <c:formatCode>General</c:formatCode>
                <c:ptCount val="36"/>
                <c:pt idx="0">
                  <c:v>689</c:v>
                </c:pt>
                <c:pt idx="1">
                  <c:v>119</c:v>
                </c:pt>
                <c:pt idx="2">
                  <c:v>3</c:v>
                </c:pt>
                <c:pt idx="3">
                  <c:v>233</c:v>
                </c:pt>
                <c:pt idx="4">
                  <c:v>258</c:v>
                </c:pt>
                <c:pt idx="5">
                  <c:v>148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val>
          <c:extLst>
            <c:ext xmlns:c16="http://schemas.microsoft.com/office/drawing/2014/chart" uri="{C3380CC4-5D6E-409C-BE32-E72D297353CC}">
              <c16:uniqueId val="{00000000-9A94-4322-B949-08EDD44A2242}"/>
            </c:ext>
          </c:extLst>
        </c:ser>
        <c:ser>
          <c:idx val="1"/>
          <c:order val="1"/>
          <c:tx>
            <c:strRef>
              <c:f>l1b_sat_per_year!$C$1</c:f>
              <c:strCache>
                <c:ptCount val="1"/>
                <c:pt idx="0">
                  <c:v>N07</c:v>
                </c:pt>
              </c:strCache>
            </c:strRef>
          </c:tx>
          <c:spPr>
            <a:solidFill>
              <a:srgbClr val="FF420E"/>
            </a:solidFill>
            <a:ln>
              <a:noFill/>
            </a:ln>
          </c:spPr>
          <c:invertIfNegative val="0"/>
          <c:dLbls>
            <c:spPr>
              <a:noFill/>
              <a:ln>
                <a:noFill/>
              </a:ln>
              <a:effectLst/>
            </c:spPr>
            <c:txPr>
              <a:bodyPr/>
              <a:lstStyle/>
              <a:p>
                <a:pPr>
                  <a:defRPr lang="de-CH" sz="1000" b="0" strike="noStrike" spc="-1">
                    <a:latin typeface="Arial"/>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l1b_sat_per_year!$A$2:$A$37</c:f>
              <c:numCache>
                <c:formatCode>General</c:formatCode>
                <c:ptCount val="36"/>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numCache>
            </c:numRef>
          </c:cat>
          <c:val>
            <c:numRef>
              <c:f>l1b_sat_per_year!$C$2:$C$37</c:f>
              <c:numCache>
                <c:formatCode>General</c:formatCode>
                <c:ptCount val="36"/>
                <c:pt idx="0">
                  <c:v>289</c:v>
                </c:pt>
                <c:pt idx="1">
                  <c:v>867</c:v>
                </c:pt>
                <c:pt idx="2">
                  <c:v>923</c:v>
                </c:pt>
                <c:pt idx="3">
                  <c:v>933</c:v>
                </c:pt>
                <c:pt idx="4">
                  <c:v>17</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val>
          <c:extLst>
            <c:ext xmlns:c16="http://schemas.microsoft.com/office/drawing/2014/chart" uri="{C3380CC4-5D6E-409C-BE32-E72D297353CC}">
              <c16:uniqueId val="{00000001-9A94-4322-B949-08EDD44A2242}"/>
            </c:ext>
          </c:extLst>
        </c:ser>
        <c:ser>
          <c:idx val="2"/>
          <c:order val="2"/>
          <c:tx>
            <c:strRef>
              <c:f>l1b_sat_per_year!$D$1</c:f>
              <c:strCache>
                <c:ptCount val="1"/>
                <c:pt idx="0">
                  <c:v>N08</c:v>
                </c:pt>
              </c:strCache>
            </c:strRef>
          </c:tx>
          <c:spPr>
            <a:solidFill>
              <a:srgbClr val="FFD320"/>
            </a:solidFill>
            <a:ln>
              <a:noFill/>
            </a:ln>
          </c:spPr>
          <c:invertIfNegative val="0"/>
          <c:dLbls>
            <c:spPr>
              <a:noFill/>
              <a:ln>
                <a:noFill/>
              </a:ln>
              <a:effectLst/>
            </c:spPr>
            <c:txPr>
              <a:bodyPr/>
              <a:lstStyle/>
              <a:p>
                <a:pPr>
                  <a:defRPr lang="de-CH" sz="1000" b="0" strike="noStrike" spc="-1">
                    <a:latin typeface="Arial"/>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l1b_sat_per_year!$A$2:$A$37</c:f>
              <c:numCache>
                <c:formatCode>General</c:formatCode>
                <c:ptCount val="36"/>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numCache>
            </c:numRef>
          </c:cat>
          <c:val>
            <c:numRef>
              <c:f>l1b_sat_per_year!$D$2:$D$37</c:f>
              <c:numCache>
                <c:formatCode>General</c:formatCode>
                <c:ptCount val="36"/>
                <c:pt idx="0">
                  <c:v>0</c:v>
                </c:pt>
                <c:pt idx="1">
                  <c:v>0</c:v>
                </c:pt>
                <c:pt idx="2">
                  <c:v>231</c:v>
                </c:pt>
                <c:pt idx="3">
                  <c:v>148</c:v>
                </c:pt>
                <c:pt idx="4">
                  <c:v>150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val>
          <c:extLst>
            <c:ext xmlns:c16="http://schemas.microsoft.com/office/drawing/2014/chart" uri="{C3380CC4-5D6E-409C-BE32-E72D297353CC}">
              <c16:uniqueId val="{00000002-9A94-4322-B949-08EDD44A2242}"/>
            </c:ext>
          </c:extLst>
        </c:ser>
        <c:ser>
          <c:idx val="3"/>
          <c:order val="3"/>
          <c:tx>
            <c:strRef>
              <c:f>l1b_sat_per_year!$E$1</c:f>
              <c:strCache>
                <c:ptCount val="1"/>
                <c:pt idx="0">
                  <c:v>N09</c:v>
                </c:pt>
              </c:strCache>
            </c:strRef>
          </c:tx>
          <c:spPr>
            <a:solidFill>
              <a:srgbClr val="579D1C"/>
            </a:solidFill>
            <a:ln>
              <a:noFill/>
            </a:ln>
          </c:spPr>
          <c:invertIfNegative val="0"/>
          <c:dLbls>
            <c:spPr>
              <a:noFill/>
              <a:ln>
                <a:noFill/>
              </a:ln>
              <a:effectLst/>
            </c:spPr>
            <c:txPr>
              <a:bodyPr/>
              <a:lstStyle/>
              <a:p>
                <a:pPr>
                  <a:defRPr lang="de-CH" sz="1000" b="0" strike="noStrike" spc="-1">
                    <a:latin typeface="Arial"/>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l1b_sat_per_year!$A$2:$A$37</c:f>
              <c:numCache>
                <c:formatCode>General</c:formatCode>
                <c:ptCount val="36"/>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numCache>
            </c:numRef>
          </c:cat>
          <c:val>
            <c:numRef>
              <c:f>l1b_sat_per_year!$E$2:$E$37</c:f>
              <c:numCache>
                <c:formatCode>General</c:formatCode>
                <c:ptCount val="36"/>
                <c:pt idx="0">
                  <c:v>0</c:v>
                </c:pt>
                <c:pt idx="1">
                  <c:v>0</c:v>
                </c:pt>
                <c:pt idx="2">
                  <c:v>0</c:v>
                </c:pt>
                <c:pt idx="3">
                  <c:v>5</c:v>
                </c:pt>
                <c:pt idx="4">
                  <c:v>924</c:v>
                </c:pt>
                <c:pt idx="5">
                  <c:v>1040</c:v>
                </c:pt>
                <c:pt idx="6">
                  <c:v>1143</c:v>
                </c:pt>
                <c:pt idx="7">
                  <c:v>931</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val>
          <c:extLst>
            <c:ext xmlns:c16="http://schemas.microsoft.com/office/drawing/2014/chart" uri="{C3380CC4-5D6E-409C-BE32-E72D297353CC}">
              <c16:uniqueId val="{00000003-9A94-4322-B949-08EDD44A2242}"/>
            </c:ext>
          </c:extLst>
        </c:ser>
        <c:ser>
          <c:idx val="4"/>
          <c:order val="4"/>
          <c:tx>
            <c:strRef>
              <c:f>l1b_sat_per_year!$F$1</c:f>
              <c:strCache>
                <c:ptCount val="1"/>
                <c:pt idx="0">
                  <c:v>N10</c:v>
                </c:pt>
              </c:strCache>
            </c:strRef>
          </c:tx>
          <c:spPr>
            <a:solidFill>
              <a:srgbClr val="7E0021"/>
            </a:solidFill>
            <a:ln>
              <a:noFill/>
            </a:ln>
          </c:spPr>
          <c:invertIfNegative val="0"/>
          <c:dLbls>
            <c:spPr>
              <a:noFill/>
              <a:ln>
                <a:noFill/>
              </a:ln>
              <a:effectLst/>
            </c:spPr>
            <c:txPr>
              <a:bodyPr/>
              <a:lstStyle/>
              <a:p>
                <a:pPr>
                  <a:defRPr lang="de-CH" sz="1000" b="0" strike="noStrike" spc="-1">
                    <a:latin typeface="Arial"/>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l1b_sat_per_year!$A$2:$A$37</c:f>
              <c:numCache>
                <c:formatCode>General</c:formatCode>
                <c:ptCount val="36"/>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numCache>
            </c:numRef>
          </c:cat>
          <c:val>
            <c:numRef>
              <c:f>l1b_sat_per_year!$F$2:$F$37</c:f>
              <c:numCache>
                <c:formatCode>General</c:formatCode>
                <c:ptCount val="36"/>
                <c:pt idx="0">
                  <c:v>0</c:v>
                </c:pt>
                <c:pt idx="1">
                  <c:v>0</c:v>
                </c:pt>
                <c:pt idx="2">
                  <c:v>0</c:v>
                </c:pt>
                <c:pt idx="3">
                  <c:v>0</c:v>
                </c:pt>
                <c:pt idx="4">
                  <c:v>0</c:v>
                </c:pt>
                <c:pt idx="5">
                  <c:v>74</c:v>
                </c:pt>
                <c:pt idx="6">
                  <c:v>320</c:v>
                </c:pt>
                <c:pt idx="7">
                  <c:v>371</c:v>
                </c:pt>
                <c:pt idx="8">
                  <c:v>142</c:v>
                </c:pt>
                <c:pt idx="9">
                  <c:v>108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val>
          <c:extLst>
            <c:ext xmlns:c16="http://schemas.microsoft.com/office/drawing/2014/chart" uri="{C3380CC4-5D6E-409C-BE32-E72D297353CC}">
              <c16:uniqueId val="{00000004-9A94-4322-B949-08EDD44A2242}"/>
            </c:ext>
          </c:extLst>
        </c:ser>
        <c:ser>
          <c:idx val="5"/>
          <c:order val="5"/>
          <c:tx>
            <c:strRef>
              <c:f>l1b_sat_per_year!$G$1</c:f>
              <c:strCache>
                <c:ptCount val="1"/>
                <c:pt idx="0">
                  <c:v>N11</c:v>
                </c:pt>
              </c:strCache>
            </c:strRef>
          </c:tx>
          <c:spPr>
            <a:solidFill>
              <a:srgbClr val="83CAFF"/>
            </a:solidFill>
            <a:ln>
              <a:noFill/>
            </a:ln>
          </c:spPr>
          <c:invertIfNegative val="0"/>
          <c:dLbls>
            <c:spPr>
              <a:noFill/>
              <a:ln>
                <a:noFill/>
              </a:ln>
              <a:effectLst/>
            </c:spPr>
            <c:txPr>
              <a:bodyPr/>
              <a:lstStyle/>
              <a:p>
                <a:pPr>
                  <a:defRPr lang="de-CH" sz="1000" b="0" strike="noStrike" spc="-1">
                    <a:latin typeface="Arial"/>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l1b_sat_per_year!$A$2:$A$37</c:f>
              <c:numCache>
                <c:formatCode>General</c:formatCode>
                <c:ptCount val="36"/>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numCache>
            </c:numRef>
          </c:cat>
          <c:val>
            <c:numRef>
              <c:f>l1b_sat_per_year!$G$2:$G$37</c:f>
              <c:numCache>
                <c:formatCode>General</c:formatCode>
                <c:ptCount val="36"/>
                <c:pt idx="0">
                  <c:v>0</c:v>
                </c:pt>
                <c:pt idx="1">
                  <c:v>0</c:v>
                </c:pt>
                <c:pt idx="2">
                  <c:v>0</c:v>
                </c:pt>
                <c:pt idx="3">
                  <c:v>0</c:v>
                </c:pt>
                <c:pt idx="4">
                  <c:v>0</c:v>
                </c:pt>
                <c:pt idx="5">
                  <c:v>0</c:v>
                </c:pt>
                <c:pt idx="6">
                  <c:v>0</c:v>
                </c:pt>
                <c:pt idx="7">
                  <c:v>222</c:v>
                </c:pt>
                <c:pt idx="8">
                  <c:v>2022</c:v>
                </c:pt>
                <c:pt idx="9">
                  <c:v>794</c:v>
                </c:pt>
                <c:pt idx="10">
                  <c:v>1871</c:v>
                </c:pt>
                <c:pt idx="11">
                  <c:v>2469</c:v>
                </c:pt>
                <c:pt idx="12">
                  <c:v>2432</c:v>
                </c:pt>
                <c:pt idx="13">
                  <c:v>1669</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numCache>
            </c:numRef>
          </c:val>
          <c:extLst>
            <c:ext xmlns:c16="http://schemas.microsoft.com/office/drawing/2014/chart" uri="{C3380CC4-5D6E-409C-BE32-E72D297353CC}">
              <c16:uniqueId val="{00000005-9A94-4322-B949-08EDD44A2242}"/>
            </c:ext>
          </c:extLst>
        </c:ser>
        <c:ser>
          <c:idx val="6"/>
          <c:order val="6"/>
          <c:tx>
            <c:strRef>
              <c:f>l1b_sat_per_year!$H$1</c:f>
              <c:strCache>
                <c:ptCount val="1"/>
                <c:pt idx="0">
                  <c:v>N12</c:v>
                </c:pt>
              </c:strCache>
            </c:strRef>
          </c:tx>
          <c:spPr>
            <a:solidFill>
              <a:srgbClr val="314004"/>
            </a:solidFill>
            <a:ln>
              <a:noFill/>
            </a:ln>
          </c:spPr>
          <c:invertIfNegative val="0"/>
          <c:dLbls>
            <c:spPr>
              <a:noFill/>
              <a:ln>
                <a:noFill/>
              </a:ln>
              <a:effectLst/>
            </c:spPr>
            <c:txPr>
              <a:bodyPr/>
              <a:lstStyle/>
              <a:p>
                <a:pPr>
                  <a:defRPr lang="de-CH" sz="1000" b="0" strike="noStrike" spc="-1">
                    <a:latin typeface="Arial"/>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l1b_sat_per_year!$A$2:$A$37</c:f>
              <c:numCache>
                <c:formatCode>General</c:formatCode>
                <c:ptCount val="36"/>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numCache>
            </c:numRef>
          </c:cat>
          <c:val>
            <c:numRef>
              <c:f>l1b_sat_per_year!$H$2:$H$37</c:f>
              <c:numCache>
                <c:formatCode>General</c:formatCode>
                <c:ptCount val="36"/>
                <c:pt idx="0">
                  <c:v>0</c:v>
                </c:pt>
                <c:pt idx="1">
                  <c:v>0</c:v>
                </c:pt>
                <c:pt idx="2">
                  <c:v>0</c:v>
                </c:pt>
                <c:pt idx="3">
                  <c:v>0</c:v>
                </c:pt>
                <c:pt idx="4">
                  <c:v>0</c:v>
                </c:pt>
                <c:pt idx="5">
                  <c:v>0</c:v>
                </c:pt>
                <c:pt idx="6">
                  <c:v>0</c:v>
                </c:pt>
                <c:pt idx="7">
                  <c:v>0</c:v>
                </c:pt>
                <c:pt idx="8">
                  <c:v>0</c:v>
                </c:pt>
                <c:pt idx="9">
                  <c:v>0</c:v>
                </c:pt>
                <c:pt idx="10">
                  <c:v>137</c:v>
                </c:pt>
                <c:pt idx="11">
                  <c:v>292</c:v>
                </c:pt>
                <c:pt idx="12">
                  <c:v>328</c:v>
                </c:pt>
                <c:pt idx="13">
                  <c:v>870</c:v>
                </c:pt>
                <c:pt idx="14">
                  <c:v>1914</c:v>
                </c:pt>
                <c:pt idx="15">
                  <c:v>1988</c:v>
                </c:pt>
                <c:pt idx="16">
                  <c:v>1967</c:v>
                </c:pt>
                <c:pt idx="17">
                  <c:v>829</c:v>
                </c:pt>
                <c:pt idx="18">
                  <c:v>755</c:v>
                </c:pt>
                <c:pt idx="19">
                  <c:v>1158</c:v>
                </c:pt>
                <c:pt idx="20">
                  <c:v>689</c:v>
                </c:pt>
                <c:pt idx="21">
                  <c:v>673</c:v>
                </c:pt>
                <c:pt idx="22">
                  <c:v>727</c:v>
                </c:pt>
                <c:pt idx="23">
                  <c:v>769</c:v>
                </c:pt>
                <c:pt idx="24">
                  <c:v>851</c:v>
                </c:pt>
                <c:pt idx="25">
                  <c:v>885</c:v>
                </c:pt>
                <c:pt idx="26">
                  <c:v>371</c:v>
                </c:pt>
                <c:pt idx="27">
                  <c:v>0</c:v>
                </c:pt>
                <c:pt idx="28">
                  <c:v>0</c:v>
                </c:pt>
                <c:pt idx="29">
                  <c:v>0</c:v>
                </c:pt>
                <c:pt idx="30">
                  <c:v>0</c:v>
                </c:pt>
                <c:pt idx="31">
                  <c:v>0</c:v>
                </c:pt>
                <c:pt idx="32">
                  <c:v>0</c:v>
                </c:pt>
                <c:pt idx="33">
                  <c:v>0</c:v>
                </c:pt>
                <c:pt idx="34">
                  <c:v>0</c:v>
                </c:pt>
                <c:pt idx="35">
                  <c:v>0</c:v>
                </c:pt>
              </c:numCache>
            </c:numRef>
          </c:val>
          <c:extLst>
            <c:ext xmlns:c16="http://schemas.microsoft.com/office/drawing/2014/chart" uri="{C3380CC4-5D6E-409C-BE32-E72D297353CC}">
              <c16:uniqueId val="{00000006-9A94-4322-B949-08EDD44A2242}"/>
            </c:ext>
          </c:extLst>
        </c:ser>
        <c:ser>
          <c:idx val="7"/>
          <c:order val="7"/>
          <c:tx>
            <c:strRef>
              <c:f>l1b_sat_per_year!$I$1</c:f>
              <c:strCache>
                <c:ptCount val="1"/>
                <c:pt idx="0">
                  <c:v>N14</c:v>
                </c:pt>
              </c:strCache>
            </c:strRef>
          </c:tx>
          <c:spPr>
            <a:solidFill>
              <a:srgbClr val="AECF00"/>
            </a:solidFill>
            <a:ln>
              <a:noFill/>
            </a:ln>
          </c:spPr>
          <c:invertIfNegative val="0"/>
          <c:dLbls>
            <c:spPr>
              <a:noFill/>
              <a:ln>
                <a:noFill/>
              </a:ln>
              <a:effectLst/>
            </c:spPr>
            <c:txPr>
              <a:bodyPr/>
              <a:lstStyle/>
              <a:p>
                <a:pPr>
                  <a:defRPr lang="de-CH" sz="1000" b="0" strike="noStrike" spc="-1">
                    <a:latin typeface="Arial"/>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l1b_sat_per_year!$A$2:$A$37</c:f>
              <c:numCache>
                <c:formatCode>General</c:formatCode>
                <c:ptCount val="36"/>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numCache>
            </c:numRef>
          </c:cat>
          <c:val>
            <c:numRef>
              <c:f>l1b_sat_per_year!$I$2:$I$37</c:f>
              <c:numCache>
                <c:formatCode>General</c:formatCode>
                <c:ptCount val="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2049</c:v>
                </c:pt>
                <c:pt idx="15">
                  <c:v>2409</c:v>
                </c:pt>
                <c:pt idx="16">
                  <c:v>2411</c:v>
                </c:pt>
                <c:pt idx="17">
                  <c:v>2410</c:v>
                </c:pt>
                <c:pt idx="18">
                  <c:v>2456</c:v>
                </c:pt>
                <c:pt idx="19">
                  <c:v>2466</c:v>
                </c:pt>
                <c:pt idx="20">
                  <c:v>1627</c:v>
                </c:pt>
                <c:pt idx="21">
                  <c:v>600</c:v>
                </c:pt>
                <c:pt idx="22">
                  <c:v>384</c:v>
                </c:pt>
                <c:pt idx="23">
                  <c:v>177</c:v>
                </c:pt>
                <c:pt idx="24">
                  <c:v>242</c:v>
                </c:pt>
                <c:pt idx="25">
                  <c:v>527</c:v>
                </c:pt>
                <c:pt idx="26">
                  <c:v>70</c:v>
                </c:pt>
                <c:pt idx="27">
                  <c:v>0</c:v>
                </c:pt>
                <c:pt idx="28">
                  <c:v>0</c:v>
                </c:pt>
                <c:pt idx="29">
                  <c:v>0</c:v>
                </c:pt>
                <c:pt idx="30">
                  <c:v>0</c:v>
                </c:pt>
                <c:pt idx="31">
                  <c:v>0</c:v>
                </c:pt>
                <c:pt idx="32">
                  <c:v>0</c:v>
                </c:pt>
                <c:pt idx="33">
                  <c:v>0</c:v>
                </c:pt>
                <c:pt idx="34">
                  <c:v>0</c:v>
                </c:pt>
                <c:pt idx="35">
                  <c:v>0</c:v>
                </c:pt>
              </c:numCache>
            </c:numRef>
          </c:val>
          <c:extLst>
            <c:ext xmlns:c16="http://schemas.microsoft.com/office/drawing/2014/chart" uri="{C3380CC4-5D6E-409C-BE32-E72D297353CC}">
              <c16:uniqueId val="{00000007-9A94-4322-B949-08EDD44A2242}"/>
            </c:ext>
          </c:extLst>
        </c:ser>
        <c:ser>
          <c:idx val="8"/>
          <c:order val="8"/>
          <c:tx>
            <c:strRef>
              <c:f>l1b_sat_per_year!$J$1</c:f>
              <c:strCache>
                <c:ptCount val="1"/>
                <c:pt idx="0">
                  <c:v>N15</c:v>
                </c:pt>
              </c:strCache>
            </c:strRef>
          </c:tx>
          <c:spPr>
            <a:solidFill>
              <a:srgbClr val="4B1F6F"/>
            </a:solidFill>
            <a:ln>
              <a:noFill/>
            </a:ln>
          </c:spPr>
          <c:invertIfNegative val="0"/>
          <c:dLbls>
            <c:spPr>
              <a:noFill/>
              <a:ln>
                <a:noFill/>
              </a:ln>
              <a:effectLst/>
            </c:spPr>
            <c:txPr>
              <a:bodyPr/>
              <a:lstStyle/>
              <a:p>
                <a:pPr>
                  <a:defRPr lang="de-CH" sz="1000" b="0" strike="noStrike" spc="-1">
                    <a:latin typeface="Arial"/>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l1b_sat_per_year!$A$2:$A$37</c:f>
              <c:numCache>
                <c:formatCode>General</c:formatCode>
                <c:ptCount val="36"/>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numCache>
            </c:numRef>
          </c:cat>
          <c:val>
            <c:numRef>
              <c:f>l1b_sat_per_year!$J$2:$J$37</c:f>
              <c:numCache>
                <c:formatCode>General</c:formatCode>
                <c:ptCount val="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1073</c:v>
                </c:pt>
                <c:pt idx="18">
                  <c:v>2351</c:v>
                </c:pt>
                <c:pt idx="19">
                  <c:v>1845</c:v>
                </c:pt>
                <c:pt idx="20">
                  <c:v>1535</c:v>
                </c:pt>
                <c:pt idx="21">
                  <c:v>2793</c:v>
                </c:pt>
                <c:pt idx="22">
                  <c:v>1605</c:v>
                </c:pt>
                <c:pt idx="23">
                  <c:v>834</c:v>
                </c:pt>
                <c:pt idx="24">
                  <c:v>961</c:v>
                </c:pt>
                <c:pt idx="25">
                  <c:v>939</c:v>
                </c:pt>
                <c:pt idx="26">
                  <c:v>1027</c:v>
                </c:pt>
                <c:pt idx="27">
                  <c:v>1003</c:v>
                </c:pt>
                <c:pt idx="28">
                  <c:v>688</c:v>
                </c:pt>
                <c:pt idx="29">
                  <c:v>965</c:v>
                </c:pt>
                <c:pt idx="30">
                  <c:v>990</c:v>
                </c:pt>
                <c:pt idx="31">
                  <c:v>969</c:v>
                </c:pt>
                <c:pt idx="32">
                  <c:v>668</c:v>
                </c:pt>
                <c:pt idx="33">
                  <c:v>684</c:v>
                </c:pt>
                <c:pt idx="34">
                  <c:v>736</c:v>
                </c:pt>
                <c:pt idx="35">
                  <c:v>667</c:v>
                </c:pt>
              </c:numCache>
            </c:numRef>
          </c:val>
          <c:extLst>
            <c:ext xmlns:c16="http://schemas.microsoft.com/office/drawing/2014/chart" uri="{C3380CC4-5D6E-409C-BE32-E72D297353CC}">
              <c16:uniqueId val="{00000008-9A94-4322-B949-08EDD44A2242}"/>
            </c:ext>
          </c:extLst>
        </c:ser>
        <c:ser>
          <c:idx val="9"/>
          <c:order val="9"/>
          <c:tx>
            <c:strRef>
              <c:f>l1b_sat_per_year!$K$1</c:f>
              <c:strCache>
                <c:ptCount val="1"/>
                <c:pt idx="0">
                  <c:v>N16</c:v>
                </c:pt>
              </c:strCache>
            </c:strRef>
          </c:tx>
          <c:spPr>
            <a:solidFill>
              <a:srgbClr val="FF950E"/>
            </a:solidFill>
            <a:ln>
              <a:noFill/>
            </a:ln>
          </c:spPr>
          <c:invertIfNegative val="0"/>
          <c:dLbls>
            <c:spPr>
              <a:noFill/>
              <a:ln>
                <a:noFill/>
              </a:ln>
              <a:effectLst/>
            </c:spPr>
            <c:txPr>
              <a:bodyPr/>
              <a:lstStyle/>
              <a:p>
                <a:pPr>
                  <a:defRPr lang="de-CH" sz="1000" b="0" strike="noStrike" spc="-1">
                    <a:latin typeface="Arial"/>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l1b_sat_per_year!$A$2:$A$37</c:f>
              <c:numCache>
                <c:formatCode>General</c:formatCode>
                <c:ptCount val="36"/>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numCache>
            </c:numRef>
          </c:cat>
          <c:val>
            <c:numRef>
              <c:f>l1b_sat_per_year!$K$2:$K$37</c:f>
              <c:numCache>
                <c:formatCode>General</c:formatCode>
                <c:ptCount val="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1477</c:v>
                </c:pt>
                <c:pt idx="21">
                  <c:v>4159</c:v>
                </c:pt>
                <c:pt idx="22">
                  <c:v>5893</c:v>
                </c:pt>
                <c:pt idx="23">
                  <c:v>5709</c:v>
                </c:pt>
                <c:pt idx="24">
                  <c:v>4544</c:v>
                </c:pt>
                <c:pt idx="25">
                  <c:v>28</c:v>
                </c:pt>
                <c:pt idx="26">
                  <c:v>0</c:v>
                </c:pt>
                <c:pt idx="27">
                  <c:v>0</c:v>
                </c:pt>
                <c:pt idx="28">
                  <c:v>0</c:v>
                </c:pt>
                <c:pt idx="29">
                  <c:v>151</c:v>
                </c:pt>
                <c:pt idx="30">
                  <c:v>967</c:v>
                </c:pt>
                <c:pt idx="31">
                  <c:v>926</c:v>
                </c:pt>
                <c:pt idx="32">
                  <c:v>480</c:v>
                </c:pt>
                <c:pt idx="33">
                  <c:v>154</c:v>
                </c:pt>
                <c:pt idx="34">
                  <c:v>0</c:v>
                </c:pt>
                <c:pt idx="35">
                  <c:v>0</c:v>
                </c:pt>
              </c:numCache>
            </c:numRef>
          </c:val>
          <c:extLst>
            <c:ext xmlns:c16="http://schemas.microsoft.com/office/drawing/2014/chart" uri="{C3380CC4-5D6E-409C-BE32-E72D297353CC}">
              <c16:uniqueId val="{00000009-9A94-4322-B949-08EDD44A2242}"/>
            </c:ext>
          </c:extLst>
        </c:ser>
        <c:ser>
          <c:idx val="10"/>
          <c:order val="10"/>
          <c:tx>
            <c:strRef>
              <c:f>l1b_sat_per_year!$L$1</c:f>
              <c:strCache>
                <c:ptCount val="1"/>
                <c:pt idx="0">
                  <c:v>N17</c:v>
                </c:pt>
              </c:strCache>
            </c:strRef>
          </c:tx>
          <c:spPr>
            <a:solidFill>
              <a:srgbClr val="C5000B"/>
            </a:solidFill>
            <a:ln>
              <a:noFill/>
            </a:ln>
          </c:spPr>
          <c:invertIfNegative val="0"/>
          <c:dLbls>
            <c:spPr>
              <a:noFill/>
              <a:ln>
                <a:noFill/>
              </a:ln>
              <a:effectLst/>
            </c:spPr>
            <c:txPr>
              <a:bodyPr/>
              <a:lstStyle/>
              <a:p>
                <a:pPr>
                  <a:defRPr lang="de-CH" sz="1000" b="0" strike="noStrike" spc="-1">
                    <a:latin typeface="Arial"/>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l1b_sat_per_year!$A$2:$A$37</c:f>
              <c:numCache>
                <c:formatCode>General</c:formatCode>
                <c:ptCount val="36"/>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numCache>
            </c:numRef>
          </c:cat>
          <c:val>
            <c:numRef>
              <c:f>l1b_sat_per_year!$L$2:$L$37</c:f>
              <c:numCache>
                <c:formatCode>General</c:formatCode>
                <c:ptCount val="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309</c:v>
                </c:pt>
                <c:pt idx="22">
                  <c:v>822</c:v>
                </c:pt>
                <c:pt idx="23">
                  <c:v>3199</c:v>
                </c:pt>
                <c:pt idx="24">
                  <c:v>2977</c:v>
                </c:pt>
                <c:pt idx="25">
                  <c:v>2539</c:v>
                </c:pt>
                <c:pt idx="26">
                  <c:v>2893</c:v>
                </c:pt>
                <c:pt idx="27">
                  <c:v>2225</c:v>
                </c:pt>
                <c:pt idx="28">
                  <c:v>2392</c:v>
                </c:pt>
                <c:pt idx="29">
                  <c:v>1913</c:v>
                </c:pt>
                <c:pt idx="30">
                  <c:v>735</c:v>
                </c:pt>
                <c:pt idx="31">
                  <c:v>32</c:v>
                </c:pt>
                <c:pt idx="32">
                  <c:v>0</c:v>
                </c:pt>
                <c:pt idx="33">
                  <c:v>0</c:v>
                </c:pt>
                <c:pt idx="34">
                  <c:v>0</c:v>
                </c:pt>
                <c:pt idx="35">
                  <c:v>0</c:v>
                </c:pt>
              </c:numCache>
            </c:numRef>
          </c:val>
          <c:extLst>
            <c:ext xmlns:c16="http://schemas.microsoft.com/office/drawing/2014/chart" uri="{C3380CC4-5D6E-409C-BE32-E72D297353CC}">
              <c16:uniqueId val="{0000000A-9A94-4322-B949-08EDD44A2242}"/>
            </c:ext>
          </c:extLst>
        </c:ser>
        <c:ser>
          <c:idx val="11"/>
          <c:order val="11"/>
          <c:tx>
            <c:strRef>
              <c:f>l1b_sat_per_year!$M$1</c:f>
              <c:strCache>
                <c:ptCount val="1"/>
                <c:pt idx="0">
                  <c:v>N18</c:v>
                </c:pt>
              </c:strCache>
            </c:strRef>
          </c:tx>
          <c:spPr>
            <a:solidFill>
              <a:srgbClr val="0084D1"/>
            </a:solidFill>
            <a:ln>
              <a:noFill/>
            </a:ln>
          </c:spPr>
          <c:invertIfNegative val="0"/>
          <c:dLbls>
            <c:spPr>
              <a:noFill/>
              <a:ln>
                <a:noFill/>
              </a:ln>
              <a:effectLst/>
            </c:spPr>
            <c:txPr>
              <a:bodyPr/>
              <a:lstStyle/>
              <a:p>
                <a:pPr>
                  <a:defRPr lang="de-CH" sz="1000" b="0" strike="noStrike" spc="-1">
                    <a:latin typeface="Arial"/>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l1b_sat_per_year!$A$2:$A$37</c:f>
              <c:numCache>
                <c:formatCode>General</c:formatCode>
                <c:ptCount val="36"/>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numCache>
            </c:numRef>
          </c:cat>
          <c:val>
            <c:numRef>
              <c:f>l1b_sat_per_year!$M$2:$M$37</c:f>
              <c:numCache>
                <c:formatCode>General</c:formatCode>
                <c:ptCount val="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1005</c:v>
                </c:pt>
                <c:pt idx="25">
                  <c:v>2503</c:v>
                </c:pt>
                <c:pt idx="26">
                  <c:v>2669</c:v>
                </c:pt>
                <c:pt idx="27">
                  <c:v>3558</c:v>
                </c:pt>
                <c:pt idx="28">
                  <c:v>3289</c:v>
                </c:pt>
                <c:pt idx="29">
                  <c:v>3240</c:v>
                </c:pt>
                <c:pt idx="30">
                  <c:v>3826</c:v>
                </c:pt>
                <c:pt idx="31">
                  <c:v>2290</c:v>
                </c:pt>
                <c:pt idx="32">
                  <c:v>841</c:v>
                </c:pt>
                <c:pt idx="33">
                  <c:v>918</c:v>
                </c:pt>
                <c:pt idx="34">
                  <c:v>1046</c:v>
                </c:pt>
                <c:pt idx="35">
                  <c:v>1044</c:v>
                </c:pt>
              </c:numCache>
            </c:numRef>
          </c:val>
          <c:extLst>
            <c:ext xmlns:c16="http://schemas.microsoft.com/office/drawing/2014/chart" uri="{C3380CC4-5D6E-409C-BE32-E72D297353CC}">
              <c16:uniqueId val="{0000000B-9A94-4322-B949-08EDD44A2242}"/>
            </c:ext>
          </c:extLst>
        </c:ser>
        <c:ser>
          <c:idx val="12"/>
          <c:order val="12"/>
          <c:tx>
            <c:strRef>
              <c:f>l1b_sat_per_year!$N$1</c:f>
              <c:strCache>
                <c:ptCount val="1"/>
                <c:pt idx="0">
                  <c:v>N19</c:v>
                </c:pt>
              </c:strCache>
            </c:strRef>
          </c:tx>
          <c:spPr>
            <a:solidFill>
              <a:srgbClr val="004586"/>
            </a:solidFill>
            <a:ln>
              <a:noFill/>
            </a:ln>
          </c:spPr>
          <c:invertIfNegative val="0"/>
          <c:dLbls>
            <c:spPr>
              <a:noFill/>
              <a:ln>
                <a:noFill/>
              </a:ln>
              <a:effectLst/>
            </c:spPr>
            <c:txPr>
              <a:bodyPr/>
              <a:lstStyle/>
              <a:p>
                <a:pPr>
                  <a:defRPr lang="de-CH" sz="1000" b="0" strike="noStrike" spc="-1">
                    <a:latin typeface="Arial"/>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l1b_sat_per_year!$A$2:$A$37</c:f>
              <c:numCache>
                <c:formatCode>General</c:formatCode>
                <c:ptCount val="36"/>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numCache>
            </c:numRef>
          </c:cat>
          <c:val>
            <c:numRef>
              <c:f>l1b_sat_per_year!$N$2:$N$37</c:f>
              <c:numCache>
                <c:formatCode>General</c:formatCode>
                <c:ptCount val="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767</c:v>
                </c:pt>
                <c:pt idx="29">
                  <c:v>902</c:v>
                </c:pt>
                <c:pt idx="30">
                  <c:v>886</c:v>
                </c:pt>
                <c:pt idx="31">
                  <c:v>856</c:v>
                </c:pt>
                <c:pt idx="32">
                  <c:v>702</c:v>
                </c:pt>
                <c:pt idx="33">
                  <c:v>1047</c:v>
                </c:pt>
                <c:pt idx="34">
                  <c:v>1047</c:v>
                </c:pt>
                <c:pt idx="35">
                  <c:v>1035</c:v>
                </c:pt>
              </c:numCache>
            </c:numRef>
          </c:val>
          <c:extLst>
            <c:ext xmlns:c16="http://schemas.microsoft.com/office/drawing/2014/chart" uri="{C3380CC4-5D6E-409C-BE32-E72D297353CC}">
              <c16:uniqueId val="{0000000C-9A94-4322-B949-08EDD44A2242}"/>
            </c:ext>
          </c:extLst>
        </c:ser>
        <c:ser>
          <c:idx val="13"/>
          <c:order val="13"/>
          <c:tx>
            <c:strRef>
              <c:f>l1b_sat_per_year!$O$1</c:f>
              <c:strCache>
                <c:ptCount val="1"/>
                <c:pt idx="0">
                  <c:v>MOA</c:v>
                </c:pt>
              </c:strCache>
            </c:strRef>
          </c:tx>
          <c:spPr>
            <a:solidFill>
              <a:srgbClr val="FF420E"/>
            </a:solidFill>
            <a:ln>
              <a:noFill/>
            </a:ln>
          </c:spPr>
          <c:invertIfNegative val="0"/>
          <c:dLbls>
            <c:spPr>
              <a:noFill/>
              <a:ln>
                <a:noFill/>
              </a:ln>
              <a:effectLst/>
            </c:spPr>
            <c:txPr>
              <a:bodyPr/>
              <a:lstStyle/>
              <a:p>
                <a:pPr>
                  <a:defRPr lang="de-CH" sz="1000" b="0" strike="noStrike" spc="-1">
                    <a:latin typeface="Arial"/>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l1b_sat_per_year!$A$2:$A$37</c:f>
              <c:numCache>
                <c:formatCode>General</c:formatCode>
                <c:ptCount val="36"/>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numCache>
            </c:numRef>
          </c:cat>
          <c:val>
            <c:numRef>
              <c:f>l1b_sat_per_year!$O$2:$O$37</c:f>
              <c:numCache>
                <c:formatCode>General</c:formatCode>
                <c:ptCount val="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88</c:v>
                </c:pt>
                <c:pt idx="30">
                  <c:v>488</c:v>
                </c:pt>
                <c:pt idx="31">
                  <c:v>445</c:v>
                </c:pt>
                <c:pt idx="32">
                  <c:v>398</c:v>
                </c:pt>
                <c:pt idx="33">
                  <c:v>429</c:v>
                </c:pt>
                <c:pt idx="34">
                  <c:v>502</c:v>
                </c:pt>
                <c:pt idx="35">
                  <c:v>505</c:v>
                </c:pt>
              </c:numCache>
            </c:numRef>
          </c:val>
          <c:extLst>
            <c:ext xmlns:c16="http://schemas.microsoft.com/office/drawing/2014/chart" uri="{C3380CC4-5D6E-409C-BE32-E72D297353CC}">
              <c16:uniqueId val="{0000000D-9A94-4322-B949-08EDD44A2242}"/>
            </c:ext>
          </c:extLst>
        </c:ser>
        <c:ser>
          <c:idx val="14"/>
          <c:order val="14"/>
          <c:tx>
            <c:strRef>
              <c:f>l1b_sat_per_year!$P$1</c:f>
              <c:strCache>
                <c:ptCount val="1"/>
                <c:pt idx="0">
                  <c:v>MOB</c:v>
                </c:pt>
              </c:strCache>
            </c:strRef>
          </c:tx>
          <c:spPr>
            <a:solidFill>
              <a:srgbClr val="FFD320"/>
            </a:solidFill>
            <a:ln>
              <a:noFill/>
            </a:ln>
          </c:spPr>
          <c:invertIfNegative val="0"/>
          <c:dLbls>
            <c:spPr>
              <a:noFill/>
              <a:ln>
                <a:noFill/>
              </a:ln>
              <a:effectLst/>
            </c:spPr>
            <c:txPr>
              <a:bodyPr/>
              <a:lstStyle/>
              <a:p>
                <a:pPr>
                  <a:defRPr lang="de-CH" sz="1000" b="0" strike="noStrike" spc="-1">
                    <a:latin typeface="Arial"/>
                  </a:defRPr>
                </a:pPr>
                <a:endParaRPr lang="en-US"/>
              </a:p>
            </c:txPr>
            <c:showLegendKey val="0"/>
            <c:showVal val="0"/>
            <c:showCatName val="0"/>
            <c:showSerName val="0"/>
            <c:showPercent val="0"/>
            <c:showBubbleSize val="1"/>
            <c:showLeaderLines val="0"/>
            <c:extLst>
              <c:ext xmlns:c15="http://schemas.microsoft.com/office/drawing/2012/chart" uri="{CE6537A1-D6FC-4f65-9D91-7224C49458BB}">
                <c15:showLeaderLines val="0"/>
              </c:ext>
            </c:extLst>
          </c:dLbls>
          <c:cat>
            <c:numRef>
              <c:f>l1b_sat_per_year!$A$2:$A$37</c:f>
              <c:numCache>
                <c:formatCode>General</c:formatCode>
                <c:ptCount val="36"/>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pt idx="27">
                  <c:v>2008</c:v>
                </c:pt>
                <c:pt idx="28">
                  <c:v>2009</c:v>
                </c:pt>
                <c:pt idx="29">
                  <c:v>2010</c:v>
                </c:pt>
                <c:pt idx="30">
                  <c:v>2011</c:v>
                </c:pt>
                <c:pt idx="31">
                  <c:v>2012</c:v>
                </c:pt>
                <c:pt idx="32">
                  <c:v>2013</c:v>
                </c:pt>
                <c:pt idx="33">
                  <c:v>2014</c:v>
                </c:pt>
                <c:pt idx="34">
                  <c:v>2015</c:v>
                </c:pt>
                <c:pt idx="35">
                  <c:v>2016</c:v>
                </c:pt>
              </c:numCache>
            </c:numRef>
          </c:cat>
          <c:val>
            <c:numRef>
              <c:f>l1b_sat_per_year!$P$2:$P$37</c:f>
              <c:numCache>
                <c:formatCode>General</c:formatCode>
                <c:ptCount val="3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184</c:v>
                </c:pt>
                <c:pt idx="32">
                  <c:v>879</c:v>
                </c:pt>
                <c:pt idx="33">
                  <c:v>1268</c:v>
                </c:pt>
                <c:pt idx="34">
                  <c:v>1042</c:v>
                </c:pt>
                <c:pt idx="35">
                  <c:v>1046</c:v>
                </c:pt>
              </c:numCache>
            </c:numRef>
          </c:val>
          <c:extLst>
            <c:ext xmlns:c16="http://schemas.microsoft.com/office/drawing/2014/chart" uri="{C3380CC4-5D6E-409C-BE32-E72D297353CC}">
              <c16:uniqueId val="{0000000E-9A94-4322-B949-08EDD44A2242}"/>
            </c:ext>
          </c:extLst>
        </c:ser>
        <c:dLbls>
          <c:showLegendKey val="0"/>
          <c:showVal val="0"/>
          <c:showCatName val="0"/>
          <c:showSerName val="0"/>
          <c:showPercent val="0"/>
          <c:showBubbleSize val="0"/>
        </c:dLbls>
        <c:gapWidth val="100"/>
        <c:overlap val="100"/>
        <c:axId val="75271320"/>
        <c:axId val="46858368"/>
      </c:barChart>
      <c:catAx>
        <c:axId val="75271320"/>
        <c:scaling>
          <c:orientation val="minMax"/>
        </c:scaling>
        <c:delete val="0"/>
        <c:axPos val="b"/>
        <c:numFmt formatCode="General" sourceLinked="1"/>
        <c:majorTickMark val="out"/>
        <c:minorTickMark val="none"/>
        <c:tickLblPos val="nextTo"/>
        <c:spPr>
          <a:ln>
            <a:solidFill>
              <a:srgbClr val="B3B3B3"/>
            </a:solidFill>
          </a:ln>
        </c:spPr>
        <c:txPr>
          <a:bodyPr/>
          <a:lstStyle/>
          <a:p>
            <a:pPr>
              <a:defRPr lang="de-CH" sz="1000" b="0" strike="noStrike" spc="-1">
                <a:latin typeface="Arial"/>
              </a:defRPr>
            </a:pPr>
            <a:endParaRPr lang="en-US"/>
          </a:p>
        </c:txPr>
        <c:crossAx val="46858368"/>
        <c:crosses val="autoZero"/>
        <c:auto val="1"/>
        <c:lblAlgn val="ctr"/>
        <c:lblOffset val="100"/>
        <c:noMultiLvlLbl val="1"/>
      </c:catAx>
      <c:valAx>
        <c:axId val="46858368"/>
        <c:scaling>
          <c:orientation val="minMax"/>
        </c:scaling>
        <c:delete val="0"/>
        <c:axPos val="l"/>
        <c:majorGridlines>
          <c:spPr>
            <a:ln>
              <a:solidFill>
                <a:srgbClr val="B3B3B3"/>
              </a:solidFill>
            </a:ln>
          </c:spPr>
        </c:majorGridlines>
        <c:numFmt formatCode="General" sourceLinked="1"/>
        <c:majorTickMark val="out"/>
        <c:minorTickMark val="none"/>
        <c:tickLblPos val="nextTo"/>
        <c:spPr>
          <a:ln>
            <a:solidFill>
              <a:srgbClr val="B3B3B3"/>
            </a:solidFill>
          </a:ln>
        </c:spPr>
        <c:txPr>
          <a:bodyPr/>
          <a:lstStyle/>
          <a:p>
            <a:pPr>
              <a:defRPr lang="de-CH" sz="1000" b="0" strike="noStrike" spc="-1">
                <a:latin typeface="Arial"/>
              </a:defRPr>
            </a:pPr>
            <a:endParaRPr lang="en-US"/>
          </a:p>
        </c:txPr>
        <c:crossAx val="75271320"/>
        <c:crosses val="autoZero"/>
        <c:crossBetween val="between"/>
      </c:valAx>
      <c:spPr>
        <a:noFill/>
        <a:ln>
          <a:solidFill>
            <a:srgbClr val="B3B3B3"/>
          </a:solidFill>
        </a:ln>
      </c:spPr>
    </c:plotArea>
    <c:legend>
      <c:legendPos val="r"/>
      <c:layout/>
      <c:overlay val="0"/>
      <c:spPr>
        <a:noFill/>
        <a:ln>
          <a:noFill/>
        </a:ln>
      </c:spPr>
      <c:txPr>
        <a:bodyPr/>
        <a:lstStyle/>
        <a:p>
          <a:pPr>
            <a:defRPr lang="de-CH" sz="1000" b="0" strike="noStrike" spc="-1">
              <a:latin typeface="Arial"/>
            </a:defRPr>
          </a:pPr>
          <a:endParaRPr lang="en-US"/>
        </a:p>
      </c:txPr>
    </c:legend>
    <c:plotVisOnly val="1"/>
    <c:dispBlanksAs val="gap"/>
    <c:showDLblsOverMax val="1"/>
  </c:chart>
  <c:spPr>
    <a:solidFill>
      <a:srgbClr val="FFFFFF"/>
    </a:solidFill>
    <a:ln>
      <a:noFill/>
    </a:ln>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de-CH"/>
          </a:p>
        </p:txBody>
      </p:sp>
      <p:sp>
        <p:nvSpPr>
          <p:cNvPr id="23555" name="Rectangle 3"/>
          <p:cNvSpPr>
            <a:spLocks noGrp="1" noChangeArrowheads="1"/>
          </p:cNvSpPr>
          <p:nvPr>
            <p:ph type="dt" sz="quarter" idx="1"/>
          </p:nvPr>
        </p:nvSpPr>
        <p:spPr bwMode="auto">
          <a:xfrm>
            <a:off x="3851275" y="0"/>
            <a:ext cx="2946400" cy="49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de-CH"/>
          </a:p>
        </p:txBody>
      </p:sp>
      <p:sp>
        <p:nvSpPr>
          <p:cNvPr id="23556" name="Rectangle 4"/>
          <p:cNvSpPr>
            <a:spLocks noGrp="1" noChangeArrowheads="1"/>
          </p:cNvSpPr>
          <p:nvPr>
            <p:ph type="ftr" sz="quarter" idx="2"/>
          </p:nvPr>
        </p:nvSpPr>
        <p:spPr bwMode="auto">
          <a:xfrm>
            <a:off x="0" y="9431338"/>
            <a:ext cx="2946400" cy="496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de-CH"/>
          </a:p>
        </p:txBody>
      </p:sp>
      <p:sp>
        <p:nvSpPr>
          <p:cNvPr id="23557" name="Rectangle 5"/>
          <p:cNvSpPr>
            <a:spLocks noGrp="1" noChangeArrowheads="1"/>
          </p:cNvSpPr>
          <p:nvPr>
            <p:ph type="sldNum" sz="quarter" idx="3"/>
          </p:nvPr>
        </p:nvSpPr>
        <p:spPr bwMode="auto">
          <a:xfrm>
            <a:off x="3851275" y="9431338"/>
            <a:ext cx="2946400" cy="496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56E255DA-5DCF-E747-B1C0-4DF79738E7CB}" type="slidenum">
              <a:rPr lang="de-CH"/>
              <a:pPr/>
              <a:t>‹Nr.›</a:t>
            </a:fld>
            <a:endParaRPr lang="de-CH"/>
          </a:p>
        </p:txBody>
      </p:sp>
    </p:spTree>
    <p:extLst>
      <p:ext uri="{BB962C8B-B14F-4D97-AF65-F5344CB8AC3E}">
        <p14:creationId xmlns:p14="http://schemas.microsoft.com/office/powerpoint/2010/main" val="26017353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vl1pPr>
          </a:lstStyle>
          <a:p>
            <a:endParaRPr lang="de-CH"/>
          </a:p>
        </p:txBody>
      </p:sp>
      <p:sp>
        <p:nvSpPr>
          <p:cNvPr id="6147" name="Rectangle 3"/>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lvl1pPr>
          </a:lstStyle>
          <a:p>
            <a:endParaRPr lang="de-CH"/>
          </a:p>
        </p:txBody>
      </p:sp>
      <p:sp>
        <p:nvSpPr>
          <p:cNvPr id="6148" name="Rectangle 4"/>
          <p:cNvSpPr>
            <a:spLocks noGrp="1" noRot="1" noChangeAspect="1" noChangeArrowheads="1" noTextEdit="1"/>
          </p:cNvSpPr>
          <p:nvPr>
            <p:ph type="sldImg" idx="2"/>
          </p:nvPr>
        </p:nvSpPr>
        <p:spPr bwMode="auto">
          <a:xfrm>
            <a:off x="90488" y="744538"/>
            <a:ext cx="6616700"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6149" name="Rectangle 5"/>
          <p:cNvSpPr>
            <a:spLocks noGrp="1" noChangeArrowheads="1"/>
          </p:cNvSpPr>
          <p:nvPr>
            <p:ph type="body" sz="quarter" idx="3"/>
          </p:nvPr>
        </p:nvSpPr>
        <p:spPr bwMode="auto">
          <a:xfrm>
            <a:off x="906463" y="4716463"/>
            <a:ext cx="4984750" cy="4467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6150" name="Rectangle 6"/>
          <p:cNvSpPr>
            <a:spLocks noGrp="1" noChangeArrowheads="1"/>
          </p:cNvSpPr>
          <p:nvPr>
            <p:ph type="ftr" sz="quarter" idx="4"/>
          </p:nvPr>
        </p:nvSpPr>
        <p:spPr bwMode="auto">
          <a:xfrm>
            <a:off x="0" y="9431338"/>
            <a:ext cx="2946400" cy="496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lvl1pPr>
          </a:lstStyle>
          <a:p>
            <a:endParaRPr lang="de-CH"/>
          </a:p>
        </p:txBody>
      </p:sp>
      <p:sp>
        <p:nvSpPr>
          <p:cNvPr id="6151" name="Rectangle 7"/>
          <p:cNvSpPr>
            <a:spLocks noGrp="1" noChangeArrowheads="1"/>
          </p:cNvSpPr>
          <p:nvPr>
            <p:ph type="sldNum" sz="quarter" idx="5"/>
          </p:nvPr>
        </p:nvSpPr>
        <p:spPr bwMode="auto">
          <a:xfrm>
            <a:off x="3851275" y="9431338"/>
            <a:ext cx="2946400" cy="496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lvl1pPr>
          </a:lstStyle>
          <a:p>
            <a:fld id="{125A2E21-43DA-4840-8A9E-259090CD9601}" type="slidenum">
              <a:rPr lang="de-CH"/>
              <a:pPr/>
              <a:t>‹Nr.›</a:t>
            </a:fld>
            <a:endParaRPr lang="de-CH"/>
          </a:p>
        </p:txBody>
      </p:sp>
    </p:spTree>
    <p:extLst>
      <p:ext uri="{BB962C8B-B14F-4D97-AF65-F5344CB8AC3E}">
        <p14:creationId xmlns:p14="http://schemas.microsoft.com/office/powerpoint/2010/main" val="300006860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mn-cs"/>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77FC85-DDF0-3B4C-BFAF-0AD62554C4C9}" type="slidenum">
              <a:rPr lang="de-CH"/>
              <a:pPr/>
              <a:t>1</a:t>
            </a:fld>
            <a:endParaRPr lang="de-CH"/>
          </a:p>
        </p:txBody>
      </p:sp>
      <p:sp>
        <p:nvSpPr>
          <p:cNvPr id="52226" name="Rectangle 2"/>
          <p:cNvSpPr>
            <a:spLocks noGrp="1" noRot="1" noChangeAspect="1" noChangeArrowheads="1" noTextEdit="1"/>
          </p:cNvSpPr>
          <p:nvPr>
            <p:ph type="sldImg"/>
          </p:nvPr>
        </p:nvSpPr>
        <p:spPr>
          <a:xfrm>
            <a:off x="90488" y="744538"/>
            <a:ext cx="6616700" cy="3722687"/>
          </a:xfrm>
          <a:ln/>
          <a:extLst>
            <a:ext uri="{FAA26D3D-D897-4be2-8F04-BA451C77F1D7}">
              <ma14:placeholderFlag xmlns:ma14="http://schemas.microsoft.com/office/mac/drawingml/2011/main" xmlns="" val="1"/>
            </a:ext>
          </a:extLst>
        </p:spPr>
      </p:sp>
      <p:sp>
        <p:nvSpPr>
          <p:cNvPr id="52227"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51EB99-2DE1-4B8F-94CA-126F6E7E19D7}" type="slidenum">
              <a:rPr lang="de-CH"/>
              <a:pPr/>
              <a:t>7</a:t>
            </a:fld>
            <a:endParaRPr lang="de-CH"/>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662903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6345CEC6-AFCD-4ABC-8BD3-91F258BEB523}" type="slidenum">
              <a:rPr lang="de-CH" sz="1200"/>
              <a:pPr/>
              <a:t>8</a:t>
            </a:fld>
            <a:endParaRPr lang="de-CH" sz="1200"/>
          </a:p>
        </p:txBody>
      </p:sp>
      <p:sp>
        <p:nvSpPr>
          <p:cNvPr id="6147" name="Rectangle 2"/>
          <p:cNvSpPr>
            <a:spLocks noGrp="1" noRot="1" noChangeAspect="1" noChangeArrowheads="1" noTextEdit="1"/>
          </p:cNvSpPr>
          <p:nvPr>
            <p:ph type="sldImg"/>
          </p:nvPr>
        </p:nvSpPr>
        <p:spPr>
          <a:xfrm>
            <a:off x="90488" y="744538"/>
            <a:ext cx="6616700" cy="3722687"/>
          </a:xfrm>
          <a:ln/>
        </p:spPr>
      </p:sp>
      <p:sp>
        <p:nvSpPr>
          <p:cNvPr id="6148" name="Rectangle 3"/>
          <p:cNvSpPr>
            <a:spLocks noGrp="1" noChangeArrowheads="1"/>
          </p:cNvSpPr>
          <p:nvPr>
            <p:ph type="body" idx="1"/>
          </p:nvPr>
        </p:nvSpPr>
        <p:spPr>
          <a:noFill/>
        </p:spPr>
        <p:txBody>
          <a:bodyPr/>
          <a:lstStyle/>
          <a:p>
            <a:pPr eaLnBrk="1" hangingPunct="1"/>
            <a:endParaRPr lang="de-DE" dirty="0" smtClean="0"/>
          </a:p>
        </p:txBody>
      </p:sp>
    </p:spTree>
    <p:extLst>
      <p:ext uri="{BB962C8B-B14F-4D97-AF65-F5344CB8AC3E}">
        <p14:creationId xmlns:p14="http://schemas.microsoft.com/office/powerpoint/2010/main" val="3756510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8D12A6-61B1-E64D-AB47-E6B0806C97D8}" type="slidenum">
              <a:rPr lang="de-CH"/>
              <a:pPr/>
              <a:t>9</a:t>
            </a:fld>
            <a:endParaRPr lang="de-CH"/>
          </a:p>
        </p:txBody>
      </p:sp>
      <p:sp>
        <p:nvSpPr>
          <p:cNvPr id="43010" name="Rectangle 2"/>
          <p:cNvSpPr>
            <a:spLocks noGrp="1" noRot="1" noChangeAspect="1" noChangeArrowheads="1" noTextEdit="1"/>
          </p:cNvSpPr>
          <p:nvPr>
            <p:ph type="sldImg"/>
          </p:nvPr>
        </p:nvSpPr>
        <p:spPr>
          <a:xfrm>
            <a:off x="90488" y="744538"/>
            <a:ext cx="6616700" cy="3722687"/>
          </a:xfrm>
          <a:ln/>
          <a:extLst>
            <a:ext uri="{FAA26D3D-D897-4be2-8F04-BA451C77F1D7}">
              <ma14:placeholderFlag xmlns:ma14="http://schemas.microsoft.com/office/mac/drawingml/2011/main" xmlns="" val="1"/>
            </a:ext>
          </a:extLst>
        </p:spPr>
      </p:sp>
      <p:sp>
        <p:nvSpPr>
          <p:cNvPr id="43011" name="Rectangle 3"/>
          <p:cNvSpPr>
            <a:spLocks noGrp="1" noChangeArrowheads="1"/>
          </p:cNvSpPr>
          <p:nvPr>
            <p:ph type="body" idx="1"/>
          </p:nvPr>
        </p:nvSpPr>
        <p:spPr/>
        <p:txBody>
          <a:bodyPr/>
          <a:lstStyle/>
          <a:p>
            <a:endParaRPr lang="de-DE"/>
          </a:p>
        </p:txBody>
      </p:sp>
    </p:spTree>
    <p:extLst>
      <p:ext uri="{BB962C8B-B14F-4D97-AF65-F5344CB8AC3E}">
        <p14:creationId xmlns:p14="http://schemas.microsoft.com/office/powerpoint/2010/main" val="2262111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0488" y="744538"/>
            <a:ext cx="6616700" cy="372268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3D2066D4-F49F-4749-9340-94F05C3CA324}" type="slidenum">
              <a:rPr lang="de-CH" smtClean="0"/>
              <a:t>15</a:t>
            </a:fld>
            <a:endParaRPr lang="de-CH"/>
          </a:p>
        </p:txBody>
      </p:sp>
    </p:spTree>
    <p:extLst>
      <p:ext uri="{BB962C8B-B14F-4D97-AF65-F5344CB8AC3E}">
        <p14:creationId xmlns:p14="http://schemas.microsoft.com/office/powerpoint/2010/main" val="28865686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122" name="Rectangle 2"/>
          <p:cNvSpPr>
            <a:spLocks noChangeArrowheads="1"/>
          </p:cNvSpPr>
          <p:nvPr/>
        </p:nvSpPr>
        <p:spPr bwMode="auto">
          <a:xfrm>
            <a:off x="9740900" y="1511301"/>
            <a:ext cx="2446867" cy="5002213"/>
          </a:xfrm>
          <a:prstGeom prst="rect">
            <a:avLst/>
          </a:prstGeom>
          <a:solidFill>
            <a:srgbClr val="B3CCE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de-DE" sz="2400">
              <a:solidFill>
                <a:srgbClr val="BED3EA"/>
              </a:solidFill>
            </a:endParaRPr>
          </a:p>
        </p:txBody>
      </p:sp>
      <p:sp>
        <p:nvSpPr>
          <p:cNvPr id="5123" name="Rectangle 3"/>
          <p:cNvSpPr>
            <a:spLocks noChangeArrowheads="1"/>
          </p:cNvSpPr>
          <p:nvPr/>
        </p:nvSpPr>
        <p:spPr bwMode="auto">
          <a:xfrm>
            <a:off x="1" y="107951"/>
            <a:ext cx="9740900" cy="6640513"/>
          </a:xfrm>
          <a:prstGeom prst="rect">
            <a:avLst/>
          </a:prstGeom>
          <a:solidFill>
            <a:srgbClr val="E1EBF5"/>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de-DE" sz="2400"/>
          </a:p>
        </p:txBody>
      </p:sp>
      <p:sp>
        <p:nvSpPr>
          <p:cNvPr id="5124" name="Rectangle 4"/>
          <p:cNvSpPr>
            <a:spLocks noChangeArrowheads="1"/>
          </p:cNvSpPr>
          <p:nvPr/>
        </p:nvSpPr>
        <p:spPr bwMode="auto">
          <a:xfrm>
            <a:off x="1" y="107951"/>
            <a:ext cx="9740900" cy="6405563"/>
          </a:xfrm>
          <a:prstGeom prst="rect">
            <a:avLst/>
          </a:prstGeom>
          <a:solidFill>
            <a:srgbClr val="9CBDDE"/>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de-DE" sz="2400"/>
          </a:p>
        </p:txBody>
      </p:sp>
      <p:sp>
        <p:nvSpPr>
          <p:cNvPr id="5125" name="Rectangle 5"/>
          <p:cNvSpPr>
            <a:spLocks noGrp="1" noChangeArrowheads="1"/>
          </p:cNvSpPr>
          <p:nvPr>
            <p:ph type="ctrTitle"/>
          </p:nvPr>
        </p:nvSpPr>
        <p:spPr>
          <a:xfrm>
            <a:off x="719668" y="2574032"/>
            <a:ext cx="8828617" cy="1143000"/>
          </a:xfrm>
        </p:spPr>
        <p:txBody>
          <a:bodyPr/>
          <a:lstStyle>
            <a:lvl1pPr>
              <a:defRPr/>
            </a:lvl1pPr>
          </a:lstStyle>
          <a:p>
            <a:pPr lvl="0"/>
            <a:r>
              <a:rPr lang="de-DE" noProof="0" smtClean="0"/>
              <a:t>Titelmasterformat durch Klicken bearbeiten</a:t>
            </a:r>
            <a:endParaRPr lang="de-CH" noProof="0" dirty="0" smtClean="0"/>
          </a:p>
        </p:txBody>
      </p:sp>
      <p:sp>
        <p:nvSpPr>
          <p:cNvPr id="5126" name="Rectangle 6"/>
          <p:cNvSpPr>
            <a:spLocks noGrp="1" noChangeArrowheads="1"/>
          </p:cNvSpPr>
          <p:nvPr>
            <p:ph type="subTitle" idx="1"/>
          </p:nvPr>
        </p:nvSpPr>
        <p:spPr>
          <a:xfrm>
            <a:off x="719668" y="4581128"/>
            <a:ext cx="8828617" cy="1752600"/>
          </a:xfrm>
        </p:spPr>
        <p:txBody>
          <a:bodyPr/>
          <a:lstStyle>
            <a:lvl1pPr marL="0" indent="0">
              <a:buFontTx/>
              <a:buNone/>
              <a:defRPr/>
            </a:lvl1pPr>
          </a:lstStyle>
          <a:p>
            <a:pPr lvl="0"/>
            <a:r>
              <a:rPr lang="de-DE" noProof="0" smtClean="0"/>
              <a:t>Formatvorlage des Untertitelmasters durch Klicken bearbeiten</a:t>
            </a:r>
            <a:endParaRPr lang="de-CH" noProof="0" dirty="0" smtClean="0"/>
          </a:p>
        </p:txBody>
      </p:sp>
      <p:pic>
        <p:nvPicPr>
          <p:cNvPr id="5140" name="Picture 20"/>
          <p:cNvPicPr>
            <a:picLocks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10" y="107950"/>
            <a:ext cx="9729081" cy="140335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1" descr="oeschger_logo_rgb"/>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752138" y="112424"/>
            <a:ext cx="1306513" cy="1303337"/>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39175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Formatvorlagen des Textmasters bearbeiten</a:t>
            </a:r>
          </a:p>
        </p:txBody>
      </p:sp>
    </p:spTree>
    <p:extLst>
      <p:ext uri="{BB962C8B-B14F-4D97-AF65-F5344CB8AC3E}">
        <p14:creationId xmlns:p14="http://schemas.microsoft.com/office/powerpoint/2010/main" val="3815833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719668" y="1654176"/>
            <a:ext cx="5272617" cy="4498975"/>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6195484" y="1654176"/>
            <a:ext cx="5272616" cy="4498975"/>
          </a:xfrm>
        </p:spPr>
        <p:txBody>
          <a:bodyPr/>
          <a:lstStyle>
            <a:lvl1pPr>
              <a:defRPr sz="20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Tree>
    <p:extLst>
      <p:ext uri="{BB962C8B-B14F-4D97-AF65-F5344CB8AC3E}">
        <p14:creationId xmlns:p14="http://schemas.microsoft.com/office/powerpoint/2010/main" val="36042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4999279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64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bwMode="auto">
          <a:xfrm>
            <a:off x="719668" y="647701"/>
            <a:ext cx="8828617" cy="817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CH"/>
              <a:t>Mastertitelformat bearbeiten</a:t>
            </a:r>
          </a:p>
        </p:txBody>
      </p:sp>
      <p:sp>
        <p:nvSpPr>
          <p:cNvPr id="3078" name="Rectangle 6"/>
          <p:cNvSpPr>
            <a:spLocks noGrp="1" noChangeArrowheads="1"/>
          </p:cNvSpPr>
          <p:nvPr>
            <p:ph type="body" idx="1"/>
          </p:nvPr>
        </p:nvSpPr>
        <p:spPr bwMode="auto">
          <a:xfrm>
            <a:off x="719668" y="1654176"/>
            <a:ext cx="10748433" cy="4498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de-CH" dirty="0"/>
              <a:t>Mastertextformat bearbeiten</a:t>
            </a:r>
          </a:p>
          <a:p>
            <a:pPr lvl="1"/>
            <a:r>
              <a:rPr lang="de-CH" dirty="0"/>
              <a:t>Zweite Ebene</a:t>
            </a:r>
          </a:p>
          <a:p>
            <a:pPr lvl="2"/>
            <a:r>
              <a:rPr lang="de-CH" dirty="0"/>
              <a:t>Dritte Ebene</a:t>
            </a:r>
          </a:p>
          <a:p>
            <a:pPr lvl="3"/>
            <a:r>
              <a:rPr lang="de-CH" dirty="0"/>
              <a:t>Vierte Ebene</a:t>
            </a:r>
          </a:p>
          <a:p>
            <a:pPr lvl="4"/>
            <a:r>
              <a:rPr lang="de-CH" dirty="0"/>
              <a:t>Fünfte Ebene</a:t>
            </a:r>
          </a:p>
        </p:txBody>
      </p:sp>
      <p:sp>
        <p:nvSpPr>
          <p:cNvPr id="9" name="Rectangle 9"/>
          <p:cNvSpPr>
            <a:spLocks noGrp="1" noChangeArrowheads="1"/>
          </p:cNvSpPr>
          <p:nvPr>
            <p:ph type="sldNum" sz="quarter" idx="4"/>
          </p:nvPr>
        </p:nvSpPr>
        <p:spPr bwMode="auto">
          <a:xfrm>
            <a:off x="11472598" y="6597353"/>
            <a:ext cx="480484" cy="1793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200">
                <a:solidFill>
                  <a:srgbClr val="333333"/>
                </a:solidFill>
              </a:defRPr>
            </a:lvl1pPr>
          </a:lstStyle>
          <a:p>
            <a:r>
              <a:rPr lang="de-CH" dirty="0" smtClean="0"/>
              <a:t>2</a:t>
            </a:r>
            <a:endParaRPr lang="de-CH" sz="1400" dirty="0"/>
          </a:p>
        </p:txBody>
      </p:sp>
      <p:sp>
        <p:nvSpPr>
          <p:cNvPr id="10" name="Line 14"/>
          <p:cNvSpPr>
            <a:spLocks noChangeShapeType="1"/>
          </p:cNvSpPr>
          <p:nvPr userDrawn="1"/>
        </p:nvSpPr>
        <p:spPr bwMode="auto">
          <a:xfrm>
            <a:off x="143339" y="1628800"/>
            <a:ext cx="11905323" cy="0"/>
          </a:xfrm>
          <a:prstGeom prst="line">
            <a:avLst/>
          </a:prstGeom>
          <a:noFill/>
          <a:ln w="38100">
            <a:solidFill>
              <a:schemeClr val="accent2"/>
            </a:solidFill>
            <a:round/>
            <a:headEnd/>
            <a:tailEnd/>
          </a:ln>
          <a:effectLst/>
        </p:spPr>
        <p:txBody>
          <a:bodyPr wrap="none" anchor="ctr">
            <a:prstTxWarp prst="textNoShape">
              <a:avLst/>
            </a:prstTxWarp>
          </a:bodyPr>
          <a:lstStyle/>
          <a:p>
            <a:endParaRPr lang="de-DE" sz="2400"/>
          </a:p>
        </p:txBody>
      </p:sp>
      <p:sp>
        <p:nvSpPr>
          <p:cNvPr id="11" name="Line 15"/>
          <p:cNvSpPr>
            <a:spLocks noChangeShapeType="1"/>
          </p:cNvSpPr>
          <p:nvPr userDrawn="1"/>
        </p:nvSpPr>
        <p:spPr bwMode="auto">
          <a:xfrm>
            <a:off x="143340" y="6525344"/>
            <a:ext cx="11905323" cy="0"/>
          </a:xfrm>
          <a:prstGeom prst="line">
            <a:avLst/>
          </a:prstGeom>
          <a:noFill/>
          <a:ln w="38100">
            <a:solidFill>
              <a:schemeClr val="accent2"/>
            </a:solidFill>
            <a:round/>
            <a:headEnd/>
            <a:tailEnd/>
          </a:ln>
          <a:effectLst/>
        </p:spPr>
        <p:txBody>
          <a:bodyPr wrap="none" anchor="ctr">
            <a:prstTxWarp prst="textNoShape">
              <a:avLst/>
            </a:prstTxWarp>
          </a:bodyPr>
          <a:lstStyle/>
          <a:p>
            <a:endParaRPr lang="de-DE" sz="2400"/>
          </a:p>
        </p:txBody>
      </p:sp>
      <p:pic>
        <p:nvPicPr>
          <p:cNvPr id="8" name="Picture 11" descr="oeschger_logo_rgb"/>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0752138" y="109538"/>
            <a:ext cx="1306513" cy="1303337"/>
          </a:xfrm>
          <a:prstGeom prst="rect">
            <a:avLst/>
          </a:prstGeom>
          <a:noFill/>
          <a:extLst>
            <a:ext uri="{909E8E84-426E-40dd-AFC4-6F175D3DCCD1}">
              <a14:hiddenFill xmlns:a14="http://schemas.microsoft.com/office/drawing/2010/main" xmlns="">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5" r:id="rId5"/>
    <p:sldLayoutId id="2147483656" r:id="rId6"/>
  </p:sldLayoutIdLst>
  <p:hf hdr="0"/>
  <p:txStyles>
    <p:titleStyle>
      <a:lvl1pPr algn="l" rtl="0" eaLnBrk="1" fontAlgn="base" hangingPunct="1">
        <a:lnSpc>
          <a:spcPct val="90000"/>
        </a:lnSpc>
        <a:spcBef>
          <a:spcPct val="0"/>
        </a:spcBef>
        <a:spcAft>
          <a:spcPct val="0"/>
        </a:spcAft>
        <a:defRPr sz="2600" b="1">
          <a:solidFill>
            <a:srgbClr val="333333"/>
          </a:solidFill>
          <a:latin typeface="+mj-lt"/>
          <a:ea typeface="+mj-ea"/>
          <a:cs typeface="+mj-cs"/>
        </a:defRPr>
      </a:lvl1pPr>
      <a:lvl2pPr algn="l" rtl="0" eaLnBrk="1" fontAlgn="base" hangingPunct="1">
        <a:lnSpc>
          <a:spcPct val="90000"/>
        </a:lnSpc>
        <a:spcBef>
          <a:spcPct val="0"/>
        </a:spcBef>
        <a:spcAft>
          <a:spcPct val="0"/>
        </a:spcAft>
        <a:defRPr sz="2600" b="1">
          <a:solidFill>
            <a:srgbClr val="333333"/>
          </a:solidFill>
          <a:latin typeface="Arial" charset="0"/>
          <a:ea typeface="ＭＳ Ｐゴシック" charset="0"/>
        </a:defRPr>
      </a:lvl2pPr>
      <a:lvl3pPr algn="l" rtl="0" eaLnBrk="1" fontAlgn="base" hangingPunct="1">
        <a:lnSpc>
          <a:spcPct val="90000"/>
        </a:lnSpc>
        <a:spcBef>
          <a:spcPct val="0"/>
        </a:spcBef>
        <a:spcAft>
          <a:spcPct val="0"/>
        </a:spcAft>
        <a:defRPr sz="2600" b="1">
          <a:solidFill>
            <a:srgbClr val="333333"/>
          </a:solidFill>
          <a:latin typeface="Arial" charset="0"/>
          <a:ea typeface="ＭＳ Ｐゴシック" charset="0"/>
        </a:defRPr>
      </a:lvl3pPr>
      <a:lvl4pPr algn="l" rtl="0" eaLnBrk="1" fontAlgn="base" hangingPunct="1">
        <a:lnSpc>
          <a:spcPct val="90000"/>
        </a:lnSpc>
        <a:spcBef>
          <a:spcPct val="0"/>
        </a:spcBef>
        <a:spcAft>
          <a:spcPct val="0"/>
        </a:spcAft>
        <a:defRPr sz="2600" b="1">
          <a:solidFill>
            <a:srgbClr val="333333"/>
          </a:solidFill>
          <a:latin typeface="Arial" charset="0"/>
          <a:ea typeface="ＭＳ Ｐゴシック" charset="0"/>
        </a:defRPr>
      </a:lvl4pPr>
      <a:lvl5pPr algn="l" rtl="0" eaLnBrk="1" fontAlgn="base" hangingPunct="1">
        <a:lnSpc>
          <a:spcPct val="90000"/>
        </a:lnSpc>
        <a:spcBef>
          <a:spcPct val="0"/>
        </a:spcBef>
        <a:spcAft>
          <a:spcPct val="0"/>
        </a:spcAft>
        <a:defRPr sz="2600" b="1">
          <a:solidFill>
            <a:srgbClr val="333333"/>
          </a:solidFill>
          <a:latin typeface="Arial" charset="0"/>
          <a:ea typeface="ＭＳ Ｐゴシック" charset="0"/>
        </a:defRPr>
      </a:lvl5pPr>
      <a:lvl6pPr marL="457200" algn="l" rtl="0" eaLnBrk="1" fontAlgn="base" hangingPunct="1">
        <a:lnSpc>
          <a:spcPct val="90000"/>
        </a:lnSpc>
        <a:spcBef>
          <a:spcPct val="0"/>
        </a:spcBef>
        <a:spcAft>
          <a:spcPct val="0"/>
        </a:spcAft>
        <a:defRPr sz="2600" b="1">
          <a:solidFill>
            <a:srgbClr val="333333"/>
          </a:solidFill>
          <a:latin typeface="Arial" charset="0"/>
          <a:ea typeface="ＭＳ Ｐゴシック" charset="0"/>
        </a:defRPr>
      </a:lvl6pPr>
      <a:lvl7pPr marL="914400" algn="l" rtl="0" eaLnBrk="1" fontAlgn="base" hangingPunct="1">
        <a:lnSpc>
          <a:spcPct val="90000"/>
        </a:lnSpc>
        <a:spcBef>
          <a:spcPct val="0"/>
        </a:spcBef>
        <a:spcAft>
          <a:spcPct val="0"/>
        </a:spcAft>
        <a:defRPr sz="2600" b="1">
          <a:solidFill>
            <a:srgbClr val="333333"/>
          </a:solidFill>
          <a:latin typeface="Arial" charset="0"/>
          <a:ea typeface="ＭＳ Ｐゴシック" charset="0"/>
        </a:defRPr>
      </a:lvl7pPr>
      <a:lvl8pPr marL="1371600" algn="l" rtl="0" eaLnBrk="1" fontAlgn="base" hangingPunct="1">
        <a:lnSpc>
          <a:spcPct val="90000"/>
        </a:lnSpc>
        <a:spcBef>
          <a:spcPct val="0"/>
        </a:spcBef>
        <a:spcAft>
          <a:spcPct val="0"/>
        </a:spcAft>
        <a:defRPr sz="2600" b="1">
          <a:solidFill>
            <a:srgbClr val="333333"/>
          </a:solidFill>
          <a:latin typeface="Arial" charset="0"/>
          <a:ea typeface="ＭＳ Ｐゴシック" charset="0"/>
        </a:defRPr>
      </a:lvl8pPr>
      <a:lvl9pPr marL="1828800" algn="l" rtl="0" eaLnBrk="1" fontAlgn="base" hangingPunct="1">
        <a:lnSpc>
          <a:spcPct val="90000"/>
        </a:lnSpc>
        <a:spcBef>
          <a:spcPct val="0"/>
        </a:spcBef>
        <a:spcAft>
          <a:spcPct val="0"/>
        </a:spcAft>
        <a:defRPr sz="2600" b="1">
          <a:solidFill>
            <a:srgbClr val="333333"/>
          </a:solidFill>
          <a:latin typeface="Arial" charset="0"/>
          <a:ea typeface="ＭＳ Ｐゴシック" charset="0"/>
        </a:defRPr>
      </a:lvl9pPr>
    </p:titleStyle>
    <p:bodyStyle>
      <a:lvl1pPr marL="419100" indent="-419100" algn="l" rtl="0" eaLnBrk="1" fontAlgn="base" hangingPunct="1">
        <a:lnSpc>
          <a:spcPct val="95000"/>
        </a:lnSpc>
        <a:spcBef>
          <a:spcPct val="20000"/>
        </a:spcBef>
        <a:spcAft>
          <a:spcPct val="0"/>
        </a:spcAft>
        <a:buClr>
          <a:schemeClr val="hlink"/>
        </a:buClr>
        <a:buSzPct val="85000"/>
        <a:buFont typeface="Arial" charset="0"/>
        <a:buChar char="&gt;"/>
        <a:defRPr sz="20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charset="0"/>
        <a:buChar char="—"/>
        <a:defRPr sz="2000">
          <a:solidFill>
            <a:srgbClr val="333333"/>
          </a:solidFill>
          <a:latin typeface="+mn-lt"/>
          <a:ea typeface="+mn-ea"/>
        </a:defRPr>
      </a:lvl2pPr>
      <a:lvl3pPr marL="1295400" indent="-381000" algn="l" rtl="0" eaLnBrk="1" fontAlgn="base" hangingPunct="1">
        <a:lnSpc>
          <a:spcPct val="95000"/>
        </a:lnSpc>
        <a:spcBef>
          <a:spcPct val="20000"/>
        </a:spcBef>
        <a:spcAft>
          <a:spcPct val="0"/>
        </a:spcAft>
        <a:buSzPct val="85000"/>
        <a:buFont typeface="Arial" charset="0"/>
        <a:buChar char="–"/>
        <a:defRPr>
          <a:solidFill>
            <a:srgbClr val="333333"/>
          </a:solidFill>
          <a:latin typeface="+mn-lt"/>
          <a:ea typeface="+mn-ea"/>
        </a:defRPr>
      </a:lvl3pPr>
      <a:lvl4pPr marL="1714500" indent="-381000" algn="l" rtl="0" eaLnBrk="1" fontAlgn="base" hangingPunct="1">
        <a:lnSpc>
          <a:spcPct val="95000"/>
        </a:lnSpc>
        <a:spcBef>
          <a:spcPct val="20000"/>
        </a:spcBef>
        <a:spcAft>
          <a:spcPct val="0"/>
        </a:spcAft>
        <a:buSzPct val="85000"/>
        <a:buFont typeface="Arial" charset="0"/>
        <a:buChar char="–"/>
        <a:defRPr>
          <a:solidFill>
            <a:srgbClr val="333333"/>
          </a:solidFill>
          <a:latin typeface="+mn-lt"/>
          <a:ea typeface="+mn-ea"/>
        </a:defRPr>
      </a:lvl4pPr>
      <a:lvl5pPr marL="21336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5pPr>
      <a:lvl6pPr marL="25908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6pPr>
      <a:lvl7pPr marL="30480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7pPr>
      <a:lvl8pPr marL="35052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8pPr>
      <a:lvl9pPr marL="3962400" indent="-381000" algn="l" rtl="0" eaLnBrk="1" fontAlgn="base" hangingPunct="1">
        <a:lnSpc>
          <a:spcPct val="95000"/>
        </a:lnSpc>
        <a:spcBef>
          <a:spcPct val="20000"/>
        </a:spcBef>
        <a:spcAft>
          <a:spcPct val="0"/>
        </a:spcAft>
        <a:buClr>
          <a:schemeClr val="tx1"/>
        </a:buClr>
        <a:buSzPct val="85000"/>
        <a:buFont typeface="Arial" charset="0"/>
        <a:buChar char="–"/>
        <a:defRPr>
          <a:solidFill>
            <a:srgbClr val="333333"/>
          </a:solidFill>
          <a:latin typeface="+mn-lt"/>
          <a:ea typeface="+mn-ea"/>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hyperlink" Target="https://doi.org/10.3390/rs1007099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ceos.org/ard/"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ctrTitle"/>
          </p:nvPr>
        </p:nvSpPr>
        <p:spPr>
          <a:xfrm>
            <a:off x="719668" y="2564904"/>
            <a:ext cx="8184644" cy="1440160"/>
          </a:xfrm>
        </p:spPr>
        <p:txBody>
          <a:bodyPr/>
          <a:lstStyle/>
          <a:p>
            <a:pPr>
              <a:lnSpc>
                <a:spcPts val="4300"/>
              </a:lnSpc>
            </a:pPr>
            <a:r>
              <a:rPr lang="en-GB" sz="3000" dirty="0" smtClean="0"/>
              <a:t>AVHRR (Advanced Very High Resolution Radiometer) European Dataset Preservation and </a:t>
            </a:r>
            <a:r>
              <a:rPr lang="en-GB" sz="3000" dirty="0" err="1" smtClean="0"/>
              <a:t>Valorization</a:t>
            </a:r>
            <a:r>
              <a:rPr lang="en-GB" sz="3000" dirty="0" smtClean="0"/>
              <a:t> Project</a:t>
            </a:r>
            <a:endParaRPr lang="en-GB" sz="3000" dirty="0"/>
          </a:p>
        </p:txBody>
      </p:sp>
      <p:sp>
        <p:nvSpPr>
          <p:cNvPr id="39939" name="Rectangle 3"/>
          <p:cNvSpPr>
            <a:spLocks noGrp="1" noChangeArrowheads="1"/>
          </p:cNvSpPr>
          <p:nvPr>
            <p:ph type="subTitle" idx="1"/>
          </p:nvPr>
        </p:nvSpPr>
        <p:spPr/>
        <p:txBody>
          <a:bodyPr/>
          <a:lstStyle/>
          <a:p>
            <a:r>
              <a:rPr lang="en-GB" dirty="0" smtClean="0"/>
              <a:t>Stefan Wunderle</a:t>
            </a:r>
            <a:r>
              <a:rPr lang="en-GB" baseline="30000" dirty="0" smtClean="0"/>
              <a:t>1</a:t>
            </a:r>
            <a:r>
              <a:rPr lang="en-GB" dirty="0" smtClean="0"/>
              <a:t>, Christoph Neuhaus</a:t>
            </a:r>
            <a:r>
              <a:rPr lang="en-GB" baseline="30000" dirty="0"/>
              <a:t>1</a:t>
            </a:r>
            <a:r>
              <a:rPr lang="en-GB" dirty="0" smtClean="0"/>
              <a:t>, Kathrin Naegeli</a:t>
            </a:r>
            <a:r>
              <a:rPr lang="en-GB" baseline="30000" dirty="0"/>
              <a:t>1</a:t>
            </a:r>
            <a:r>
              <a:rPr lang="en-GB" dirty="0" smtClean="0"/>
              <a:t>, </a:t>
            </a:r>
            <a:r>
              <a:rPr lang="en-GB" dirty="0" err="1" smtClean="0"/>
              <a:t>Gian</a:t>
            </a:r>
            <a:r>
              <a:rPr lang="en-GB" dirty="0" smtClean="0"/>
              <a:t> Lieberherr</a:t>
            </a:r>
            <a:r>
              <a:rPr lang="en-GB" baseline="30000" dirty="0" smtClean="0"/>
              <a:t>1</a:t>
            </a:r>
            <a:endParaRPr lang="en-GB" dirty="0" smtClean="0"/>
          </a:p>
          <a:p>
            <a:r>
              <a:rPr lang="en-GB" dirty="0" smtClean="0"/>
              <a:t>Melanie Sütterlin</a:t>
            </a:r>
            <a:r>
              <a:rPr lang="en-GB" baseline="30000" dirty="0" smtClean="0"/>
              <a:t>1</a:t>
            </a:r>
            <a:r>
              <a:rPr lang="en-GB" dirty="0" smtClean="0"/>
              <a:t>, </a:t>
            </a:r>
            <a:r>
              <a:rPr lang="en-GB" dirty="0" err="1" smtClean="0"/>
              <a:t>Mirko</a:t>
            </a:r>
            <a:r>
              <a:rPr lang="en-GB" dirty="0" smtClean="0"/>
              <a:t> Albani</a:t>
            </a:r>
            <a:r>
              <a:rPr lang="en-GB" baseline="30000" dirty="0" smtClean="0"/>
              <a:t>2</a:t>
            </a:r>
            <a:r>
              <a:rPr lang="en-GB" dirty="0" smtClean="0"/>
              <a:t>, Sergio Folco</a:t>
            </a:r>
            <a:r>
              <a:rPr lang="en-GB" baseline="30000" dirty="0"/>
              <a:t>2</a:t>
            </a:r>
            <a:r>
              <a:rPr lang="en-GB" dirty="0" smtClean="0"/>
              <a:t>, </a:t>
            </a:r>
            <a:r>
              <a:rPr lang="en-GB" dirty="0" err="1" smtClean="0"/>
              <a:t>Razvan</a:t>
            </a:r>
            <a:r>
              <a:rPr lang="en-GB" dirty="0" smtClean="0"/>
              <a:t> Cosac</a:t>
            </a:r>
            <a:r>
              <a:rPr lang="en-GB" baseline="30000" dirty="0"/>
              <a:t>2</a:t>
            </a:r>
            <a:r>
              <a:rPr lang="en-GB" dirty="0" smtClean="0"/>
              <a:t> </a:t>
            </a:r>
          </a:p>
          <a:p>
            <a:r>
              <a:rPr lang="en-GB" baseline="30000" dirty="0" smtClean="0"/>
              <a:t>1</a:t>
            </a:r>
            <a:r>
              <a:rPr lang="en-GB" dirty="0" smtClean="0"/>
              <a:t>Oeschger </a:t>
            </a:r>
            <a:r>
              <a:rPr lang="en-GB" dirty="0"/>
              <a:t>Centre for Climate Change </a:t>
            </a:r>
            <a:r>
              <a:rPr lang="en-GB" dirty="0" smtClean="0"/>
              <a:t>Research, University </a:t>
            </a:r>
            <a:r>
              <a:rPr lang="en-GB" dirty="0"/>
              <a:t>of </a:t>
            </a:r>
            <a:r>
              <a:rPr lang="en-GB" dirty="0" smtClean="0"/>
              <a:t>Bern, CH</a:t>
            </a:r>
          </a:p>
          <a:p>
            <a:r>
              <a:rPr lang="en-GB" baseline="30000" dirty="0"/>
              <a:t>2</a:t>
            </a:r>
            <a:r>
              <a:rPr lang="en-GB" dirty="0" smtClean="0"/>
              <a:t>ESA-ESRIN, </a:t>
            </a:r>
            <a:r>
              <a:rPr lang="en-GB" dirty="0" err="1" smtClean="0"/>
              <a:t>Frascati</a:t>
            </a:r>
            <a:r>
              <a:rPr lang="en-GB" dirty="0" smtClean="0"/>
              <a:t>, Italy</a:t>
            </a:r>
          </a:p>
          <a:p>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z="2800" dirty="0"/>
              <a:t>Overview of work packages of the ESA-University of Bern LTDP project</a:t>
            </a:r>
            <a:endParaRPr lang="en-US" dirty="0"/>
          </a:p>
        </p:txBody>
      </p:sp>
      <p:sp>
        <p:nvSpPr>
          <p:cNvPr id="3" name="Inhaltsplatzhalter 2"/>
          <p:cNvSpPr>
            <a:spLocks noGrp="1"/>
          </p:cNvSpPr>
          <p:nvPr>
            <p:ph idx="1"/>
          </p:nvPr>
        </p:nvSpPr>
        <p:spPr>
          <a:xfrm>
            <a:off x="911424" y="1772817"/>
            <a:ext cx="9505056" cy="4498975"/>
          </a:xfrm>
        </p:spPr>
        <p:txBody>
          <a:bodyPr/>
          <a:lstStyle/>
          <a:p>
            <a:pPr>
              <a:spcAft>
                <a:spcPts val="500"/>
              </a:spcAft>
            </a:pPr>
            <a:r>
              <a:rPr lang="en-US" sz="2200" dirty="0"/>
              <a:t>Overall seven work packages and eighteen deliverables were defined to fulfill SOW</a:t>
            </a:r>
          </a:p>
          <a:p>
            <a:pPr lvl="1">
              <a:spcAft>
                <a:spcPts val="500"/>
              </a:spcAft>
            </a:pPr>
            <a:r>
              <a:rPr lang="en-US" sz="2200" dirty="0"/>
              <a:t>WP_1: </a:t>
            </a:r>
            <a:r>
              <a:rPr lang="en-US" sz="2200" i="1" dirty="0"/>
              <a:t>Inventory and gaps identification of AVHRR </a:t>
            </a:r>
            <a:r>
              <a:rPr lang="en-US" sz="2200" i="1" dirty="0" err="1"/>
              <a:t>UniBe</a:t>
            </a:r>
            <a:r>
              <a:rPr lang="en-US" sz="2200" i="1" dirty="0"/>
              <a:t> data</a:t>
            </a:r>
          </a:p>
          <a:p>
            <a:pPr lvl="1">
              <a:spcAft>
                <a:spcPts val="500"/>
              </a:spcAft>
            </a:pPr>
            <a:r>
              <a:rPr lang="en-US" sz="2200" dirty="0"/>
              <a:t>WP_2</a:t>
            </a:r>
            <a:r>
              <a:rPr lang="en-US" sz="2200" i="1" dirty="0"/>
              <a:t>: Consolidation procedure and reprocessing definition</a:t>
            </a:r>
          </a:p>
          <a:p>
            <a:pPr lvl="1">
              <a:spcAft>
                <a:spcPts val="500"/>
              </a:spcAft>
            </a:pPr>
            <a:r>
              <a:rPr lang="en-US" sz="2200" dirty="0"/>
              <a:t>WP_3</a:t>
            </a:r>
            <a:r>
              <a:rPr lang="en-US" sz="2200" i="1" dirty="0"/>
              <a:t>: AVHRR Master data set consolidation and reprocessing</a:t>
            </a:r>
          </a:p>
          <a:p>
            <a:pPr lvl="1">
              <a:spcAft>
                <a:spcPts val="500"/>
              </a:spcAft>
            </a:pPr>
            <a:r>
              <a:rPr lang="en-US" sz="2200" dirty="0"/>
              <a:t>WP_4:</a:t>
            </a:r>
            <a:r>
              <a:rPr lang="en-US" sz="2200" i="1" dirty="0"/>
              <a:t> Assessment of 1km global AVHRR data set</a:t>
            </a:r>
          </a:p>
          <a:p>
            <a:pPr lvl="1">
              <a:spcAft>
                <a:spcPts val="500"/>
              </a:spcAft>
            </a:pPr>
            <a:r>
              <a:rPr lang="en-US" sz="2200" dirty="0"/>
              <a:t>WP_5</a:t>
            </a:r>
            <a:r>
              <a:rPr lang="en-US" sz="2200" i="1" dirty="0"/>
              <a:t>: AVHRR European Master data set validation</a:t>
            </a:r>
          </a:p>
          <a:p>
            <a:pPr lvl="1">
              <a:spcAft>
                <a:spcPts val="500"/>
              </a:spcAft>
            </a:pPr>
            <a:r>
              <a:rPr lang="en-US" sz="2200" dirty="0"/>
              <a:t>WP_6</a:t>
            </a:r>
            <a:r>
              <a:rPr lang="en-US" sz="2200" i="1" dirty="0"/>
              <a:t>: Consolidation of AVHRR preserved data set composition</a:t>
            </a:r>
          </a:p>
          <a:p>
            <a:pPr lvl="1">
              <a:spcAft>
                <a:spcPts val="500"/>
              </a:spcAft>
            </a:pPr>
            <a:r>
              <a:rPr lang="en-US" sz="2200" dirty="0"/>
              <a:t>WP_7</a:t>
            </a:r>
            <a:r>
              <a:rPr lang="en-US" sz="2200" i="1" dirty="0"/>
              <a:t>: AVHRR master data set handbook and future scenario</a:t>
            </a:r>
            <a:endParaRPr lang="en-US" sz="2200" dirty="0"/>
          </a:p>
        </p:txBody>
      </p:sp>
      <p:sp>
        <p:nvSpPr>
          <p:cNvPr id="4" name="Foliennummernplatzhalter 3"/>
          <p:cNvSpPr>
            <a:spLocks noGrp="1"/>
          </p:cNvSpPr>
          <p:nvPr>
            <p:ph type="sldNum" sz="quarter" idx="4294967295"/>
          </p:nvPr>
        </p:nvSpPr>
        <p:spPr/>
        <p:txBody>
          <a:bodyPr/>
          <a:lstStyle/>
          <a:p>
            <a:endParaRPr lang="de-CH" sz="1400" dirty="0"/>
          </a:p>
        </p:txBody>
      </p:sp>
    </p:spTree>
    <p:extLst>
      <p:ext uri="{BB962C8B-B14F-4D97-AF65-F5344CB8AC3E}">
        <p14:creationId xmlns:p14="http://schemas.microsoft.com/office/powerpoint/2010/main" val="3856098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59628" y="476672"/>
            <a:ext cx="7104524" cy="817563"/>
          </a:xfrm>
        </p:spPr>
        <p:txBody>
          <a:bodyPr/>
          <a:lstStyle/>
          <a:p>
            <a:pPr fontAlgn="t"/>
            <a:r>
              <a:rPr lang="en-US" dirty="0" smtClean="0"/>
              <a:t>DEL-5: AVHRR </a:t>
            </a:r>
            <a:r>
              <a:rPr lang="en-US" dirty="0"/>
              <a:t>master data set </a:t>
            </a:r>
            <a:r>
              <a:rPr lang="en-US" dirty="0" smtClean="0"/>
              <a:t>consolidation </a:t>
            </a:r>
            <a:r>
              <a:rPr lang="en-US" dirty="0"/>
              <a:t>procedure, reprocessing</a:t>
            </a:r>
            <a:r>
              <a:rPr lang="en-US" b="0" dirty="0"/>
              <a:t/>
            </a:r>
            <a:br>
              <a:rPr lang="en-US" b="0" dirty="0"/>
            </a:br>
            <a:endParaRPr lang="en-US" dirty="0"/>
          </a:p>
        </p:txBody>
      </p:sp>
      <p:sp>
        <p:nvSpPr>
          <p:cNvPr id="3" name="Inhaltsplatzhalter 2"/>
          <p:cNvSpPr>
            <a:spLocks noGrp="1"/>
          </p:cNvSpPr>
          <p:nvPr>
            <p:ph idx="1"/>
          </p:nvPr>
        </p:nvSpPr>
        <p:spPr>
          <a:xfrm>
            <a:off x="407368" y="1772816"/>
            <a:ext cx="6888500" cy="4498975"/>
          </a:xfrm>
        </p:spPr>
        <p:txBody>
          <a:bodyPr/>
          <a:lstStyle/>
          <a:p>
            <a:r>
              <a:rPr lang="en-US" dirty="0" smtClean="0"/>
              <a:t>Definition of EO-SIP content and structure</a:t>
            </a:r>
          </a:p>
          <a:p>
            <a:r>
              <a:rPr lang="en-US" dirty="0" smtClean="0"/>
              <a:t>Definition of NOAA AVHRR Level 0, Level 1A and Level 1B</a:t>
            </a:r>
          </a:p>
          <a:p>
            <a:pPr lvl="1"/>
            <a:r>
              <a:rPr lang="en-US" dirty="0" smtClean="0"/>
              <a:t>Recommendation from expert group: provide the Level 1B data set</a:t>
            </a:r>
          </a:p>
          <a:p>
            <a:r>
              <a:rPr lang="en-US" dirty="0" smtClean="0"/>
              <a:t>Quality report</a:t>
            </a:r>
          </a:p>
          <a:p>
            <a:pPr lvl="1"/>
            <a:r>
              <a:rPr lang="en-US" dirty="0" smtClean="0"/>
              <a:t>File integrity (checksum MD5), file content, processing</a:t>
            </a:r>
          </a:p>
          <a:p>
            <a:r>
              <a:rPr lang="en-US" dirty="0" smtClean="0"/>
              <a:t>Reprocessing procedure</a:t>
            </a:r>
          </a:p>
          <a:p>
            <a:pPr lvl="1"/>
            <a:r>
              <a:rPr lang="en-US" dirty="0" smtClean="0"/>
              <a:t>Different archives; inventory files</a:t>
            </a:r>
          </a:p>
          <a:p>
            <a:pPr lvl="1"/>
            <a:r>
              <a:rPr lang="en-US" dirty="0" smtClean="0"/>
              <a:t>Logical structure is to start with Level 0 </a:t>
            </a:r>
            <a:r>
              <a:rPr lang="en-US" dirty="0" smtClean="0">
                <a:sym typeface="Wingdings" panose="05000000000000000000" pitchFamily="2" charset="2"/>
              </a:rPr>
              <a:t> Level 1B</a:t>
            </a:r>
          </a:p>
          <a:p>
            <a:pPr lvl="1"/>
            <a:r>
              <a:rPr lang="en-US" dirty="0" smtClean="0">
                <a:sym typeface="Wingdings" panose="05000000000000000000" pitchFamily="2" charset="2"/>
              </a:rPr>
              <a:t>EO-SIP generation</a:t>
            </a:r>
            <a:endParaRPr lang="en-US" dirty="0" smtClean="0"/>
          </a:p>
          <a:p>
            <a:pPr lvl="1"/>
            <a:endParaRPr lang="en-US" dirty="0"/>
          </a:p>
        </p:txBody>
      </p:sp>
      <p:pic>
        <p:nvPicPr>
          <p:cNvPr id="5" name="Workflow Level 1B EO-SIP"/>
          <p:cNvPicPr/>
          <p:nvPr/>
        </p:nvPicPr>
        <p:blipFill>
          <a:blip r:embed="rId2"/>
          <a:stretch>
            <a:fillRect/>
          </a:stretch>
        </p:blipFill>
        <p:spPr bwMode="auto">
          <a:xfrm>
            <a:off x="7464152" y="116632"/>
            <a:ext cx="4536217" cy="6336704"/>
          </a:xfrm>
          <a:prstGeom prst="rect">
            <a:avLst/>
          </a:prstGeom>
        </p:spPr>
      </p:pic>
    </p:spTree>
    <p:extLst>
      <p:ext uri="{BB962C8B-B14F-4D97-AF65-F5344CB8AC3E}">
        <p14:creationId xmlns:p14="http://schemas.microsoft.com/office/powerpoint/2010/main" val="198788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dirty="0" smtClean="0"/>
              <a:t>AVHRR EO-SIP </a:t>
            </a:r>
            <a:r>
              <a:rPr lang="de-CH" dirty="0" err="1" smtClean="0"/>
              <a:t>package</a:t>
            </a:r>
            <a:r>
              <a:rPr lang="de-CH" dirty="0" smtClean="0"/>
              <a:t> </a:t>
            </a:r>
            <a:br>
              <a:rPr lang="de-CH" dirty="0" smtClean="0"/>
            </a:br>
            <a:r>
              <a:rPr lang="de-CH" dirty="0" smtClean="0"/>
              <a:t>(Earth Observation – Submission Information Package)</a:t>
            </a:r>
            <a:endParaRPr lang="en-US" dirty="0"/>
          </a:p>
        </p:txBody>
      </p:sp>
      <p:sp>
        <p:nvSpPr>
          <p:cNvPr id="3" name="Inhaltsplatzhalter 2"/>
          <p:cNvSpPr>
            <a:spLocks noGrp="1"/>
          </p:cNvSpPr>
          <p:nvPr>
            <p:ph idx="1"/>
          </p:nvPr>
        </p:nvSpPr>
        <p:spPr>
          <a:xfrm>
            <a:off x="719668" y="1916832"/>
            <a:ext cx="9984843" cy="4498975"/>
          </a:xfrm>
        </p:spPr>
        <p:txBody>
          <a:bodyPr/>
          <a:lstStyle/>
          <a:p>
            <a:r>
              <a:rPr lang="en-GB" dirty="0"/>
              <a:t>EO-SIP package structure, content and metadata attributes for the AVHRR products in scope, in line with the ESA Next Generation Multi-Mission PDGS Infrastructure, to be used for archiving and </a:t>
            </a:r>
            <a:r>
              <a:rPr lang="en-GB" dirty="0" smtClean="0"/>
              <a:t>dissemination.</a:t>
            </a:r>
          </a:p>
          <a:p>
            <a:endParaRPr lang="en-US" dirty="0"/>
          </a:p>
        </p:txBody>
      </p:sp>
      <p:grpSp>
        <p:nvGrpSpPr>
          <p:cNvPr id="4" name="Group 10"/>
          <p:cNvGrpSpPr/>
          <p:nvPr/>
        </p:nvGrpSpPr>
        <p:grpSpPr>
          <a:xfrm>
            <a:off x="1127448" y="2996952"/>
            <a:ext cx="7836470" cy="3024336"/>
            <a:chOff x="0" y="0"/>
            <a:chExt cx="5156200" cy="1943100"/>
          </a:xfrm>
        </p:grpSpPr>
        <p:grpSp>
          <p:nvGrpSpPr>
            <p:cNvPr id="5" name="Group 17"/>
            <p:cNvGrpSpPr/>
            <p:nvPr/>
          </p:nvGrpSpPr>
          <p:grpSpPr>
            <a:xfrm>
              <a:off x="0" y="0"/>
              <a:ext cx="5156200" cy="1943100"/>
              <a:chOff x="0" y="53176"/>
              <a:chExt cx="5156200" cy="1943799"/>
            </a:xfrm>
          </p:grpSpPr>
          <p:grpSp>
            <p:nvGrpSpPr>
              <p:cNvPr id="7" name="Group 16"/>
              <p:cNvGrpSpPr/>
              <p:nvPr/>
            </p:nvGrpSpPr>
            <p:grpSpPr>
              <a:xfrm>
                <a:off x="0" y="53176"/>
                <a:ext cx="5156200" cy="1943799"/>
                <a:chOff x="0" y="53176"/>
                <a:chExt cx="5156200" cy="1943799"/>
              </a:xfrm>
            </p:grpSpPr>
            <p:sp>
              <p:nvSpPr>
                <p:cNvPr id="10" name="Rounded Rectangle 27"/>
                <p:cNvSpPr/>
                <p:nvPr/>
              </p:nvSpPr>
              <p:spPr>
                <a:xfrm>
                  <a:off x="0" y="53176"/>
                  <a:ext cx="5156200" cy="1943799"/>
                </a:xfrm>
                <a:prstGeom prst="roundRect">
                  <a:avLst/>
                </a:prstGeom>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Text Box 2"/>
                <p:cNvSpPr txBox="1">
                  <a:spLocks noChangeArrowheads="1"/>
                </p:cNvSpPr>
                <p:nvPr/>
              </p:nvSpPr>
              <p:spPr bwMode="auto">
                <a:xfrm>
                  <a:off x="1641177" y="138237"/>
                  <a:ext cx="1884315" cy="451697"/>
                </a:xfrm>
                <a:prstGeom prst="rect">
                  <a:avLst/>
                </a:prstGeom>
                <a:solidFill>
                  <a:srgbClr val="FFC000"/>
                </a:solidFill>
                <a:ln>
                  <a:noFill/>
                  <a:headEnd/>
                  <a:tailEnd/>
                </a:ln>
              </p:spPr>
              <p:style>
                <a:lnRef idx="1">
                  <a:schemeClr val="accent1"/>
                </a:lnRef>
                <a:fillRef idx="3">
                  <a:schemeClr val="accent1"/>
                </a:fillRef>
                <a:effectRef idx="2">
                  <a:schemeClr val="accent1"/>
                </a:effectRef>
                <a:fontRef idx="minor">
                  <a:schemeClr val="lt1"/>
                </a:fontRef>
              </p:style>
              <p:txBody>
                <a:bodyPr rot="0" vert="horz" wrap="square" lIns="91440" tIns="45720" rIns="91440" bIns="45720" anchor="t" anchorCtr="0">
                  <a:noAutofit/>
                </a:bodyPr>
                <a:lstStyle/>
                <a:p>
                  <a:pPr algn="ctr">
                    <a:spcAft>
                      <a:spcPts val="0"/>
                    </a:spcAft>
                  </a:pPr>
                  <a:r>
                    <a:rPr lang="en-GB" sz="2000" b="1" dirty="0">
                      <a:latin typeface="Verdana" panose="020B0604030504040204" pitchFamily="34" charset="0"/>
                      <a:ea typeface="Times New Roman" panose="02020603050405020304" pitchFamily="18" charset="0"/>
                      <a:cs typeface="Times New Roman" panose="02020603050405020304" pitchFamily="18" charset="0"/>
                    </a:rPr>
                    <a:t>AVHRR EO-SIP </a:t>
                  </a:r>
                  <a:endParaRPr lang="en-US" sz="2000" dirty="0">
                    <a:latin typeface="Georgia" panose="02040502050405020303" pitchFamily="18" charset="0"/>
                    <a:ea typeface="Times New Roman" panose="02020603050405020304" pitchFamily="18" charset="0"/>
                    <a:cs typeface="Times New Roman" panose="02020603050405020304" pitchFamily="18" charset="0"/>
                  </a:endParaRPr>
                </a:p>
                <a:p>
                  <a:pPr algn="ctr">
                    <a:spcAft>
                      <a:spcPts val="0"/>
                    </a:spcAft>
                  </a:pPr>
                  <a:r>
                    <a:rPr lang="en-GB" sz="2000" b="1" dirty="0">
                      <a:latin typeface="Georgia" panose="02040502050405020303" pitchFamily="18" charset="0"/>
                      <a:ea typeface="Times New Roman" panose="02020603050405020304" pitchFamily="18" charset="0"/>
                      <a:cs typeface="Times New Roman" panose="02020603050405020304" pitchFamily="18" charset="0"/>
                    </a:rPr>
                    <a:t> </a:t>
                  </a:r>
                  <a:endParaRPr lang="en-US" sz="2000" dirty="0">
                    <a:latin typeface="Georgia" panose="02040502050405020303" pitchFamily="18" charset="0"/>
                    <a:ea typeface="Times New Roman" panose="02020603050405020304" pitchFamily="18" charset="0"/>
                    <a:cs typeface="Times New Roman" panose="02020603050405020304" pitchFamily="18" charset="0"/>
                  </a:endParaRPr>
                </a:p>
              </p:txBody>
            </p:sp>
            <p:grpSp>
              <p:nvGrpSpPr>
                <p:cNvPr id="12" name="Group 14"/>
                <p:cNvGrpSpPr/>
                <p:nvPr/>
              </p:nvGrpSpPr>
              <p:grpSpPr>
                <a:xfrm>
                  <a:off x="457200" y="489098"/>
                  <a:ext cx="4405546" cy="456565"/>
                  <a:chOff x="0" y="0"/>
                  <a:chExt cx="4405562" cy="456567"/>
                </a:xfrm>
              </p:grpSpPr>
              <p:sp>
                <p:nvSpPr>
                  <p:cNvPr id="18" name="Rounded Rectangle 72"/>
                  <p:cNvSpPr/>
                  <p:nvPr/>
                </p:nvSpPr>
                <p:spPr>
                  <a:xfrm>
                    <a:off x="0" y="0"/>
                    <a:ext cx="1125840" cy="440421"/>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000" dirty="0">
                        <a:latin typeface="Verdana" panose="020B0604030504040204" pitchFamily="34" charset="0"/>
                        <a:ea typeface="Times New Roman" panose="02020603050405020304" pitchFamily="18" charset="0"/>
                        <a:cs typeface="Times New Roman" panose="02020603050405020304" pitchFamily="18" charset="0"/>
                      </a:rPr>
                      <a:t>EO Product</a:t>
                    </a:r>
                    <a:endParaRPr lang="en-US" sz="2000" dirty="0">
                      <a:latin typeface="Georgia" panose="02040502050405020303" pitchFamily="18" charset="0"/>
                      <a:ea typeface="Times New Roman" panose="02020603050405020304" pitchFamily="18" charset="0"/>
                      <a:cs typeface="Times New Roman" panose="02020603050405020304" pitchFamily="18" charset="0"/>
                    </a:endParaRPr>
                  </a:p>
                </p:txBody>
              </p:sp>
              <p:sp>
                <p:nvSpPr>
                  <p:cNvPr id="19" name="Rounded Rectangle 73"/>
                  <p:cNvSpPr/>
                  <p:nvPr/>
                </p:nvSpPr>
                <p:spPr>
                  <a:xfrm>
                    <a:off x="3115340" y="0"/>
                    <a:ext cx="1290222" cy="440421"/>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000" dirty="0">
                        <a:latin typeface="Verdana" panose="020B0604030504040204" pitchFamily="34" charset="0"/>
                        <a:ea typeface="Times New Roman" panose="02020603050405020304" pitchFamily="18" charset="0"/>
                      </a:rPr>
                      <a:t>Metadata Report</a:t>
                    </a:r>
                    <a:endParaRPr lang="en-US" sz="2000" dirty="0">
                      <a:latin typeface="Times New Roman" panose="02020603050405020304" pitchFamily="18" charset="0"/>
                      <a:ea typeface="MS Mincho"/>
                    </a:endParaRPr>
                  </a:p>
                </p:txBody>
              </p:sp>
              <p:sp>
                <p:nvSpPr>
                  <p:cNvPr id="20" name="Text Box 79"/>
                  <p:cNvSpPr txBox="1"/>
                  <p:nvPr/>
                </p:nvSpPr>
                <p:spPr>
                  <a:xfrm>
                    <a:off x="1052620" y="138224"/>
                    <a:ext cx="2147570" cy="318343"/>
                  </a:xfrm>
                  <a:prstGeom prst="rect">
                    <a:avLst/>
                  </a:prstGeom>
                  <a:solidFill>
                    <a:schemeClr val="lt1">
                      <a:alpha val="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ts val="1200"/>
                      </a:lnSpc>
                      <a:spcAft>
                        <a:spcPts val="0"/>
                      </a:spcAft>
                    </a:pPr>
                    <a:r>
                      <a:rPr lang="en-GB" sz="700">
                        <a:latin typeface="Verdana" panose="020B0604030504040204" pitchFamily="34" charset="0"/>
                        <a:ea typeface="Times New Roman" panose="02020603050405020304" pitchFamily="18" charset="0"/>
                        <a:cs typeface="Times New Roman" panose="02020603050405020304" pitchFamily="18" charset="0"/>
                      </a:rPr>
                      <a:t>  1                                                        1</a:t>
                    </a:r>
                    <a:endParaRPr lang="en-US" sz="900">
                      <a:latin typeface="Georgia" panose="02040502050405020303" pitchFamily="18" charset="0"/>
                      <a:ea typeface="Times New Roman" panose="02020603050405020304" pitchFamily="18" charset="0"/>
                      <a:cs typeface="Times New Roman" panose="02020603050405020304" pitchFamily="18" charset="0"/>
                    </a:endParaRPr>
                  </a:p>
                </p:txBody>
              </p:sp>
            </p:grpSp>
            <p:sp>
              <p:nvSpPr>
                <p:cNvPr id="13" name="Rounded Rectangle 83"/>
                <p:cNvSpPr/>
                <p:nvPr/>
              </p:nvSpPr>
              <p:spPr>
                <a:xfrm>
                  <a:off x="3558038" y="1151996"/>
                  <a:ext cx="1365493" cy="731420"/>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000" dirty="0">
                      <a:latin typeface="Verdana" panose="020B0604030504040204" pitchFamily="34" charset="0"/>
                      <a:ea typeface="Times New Roman" panose="02020603050405020304" pitchFamily="18" charset="0"/>
                    </a:rPr>
                    <a:t>SIP Information File (1)</a:t>
                  </a:r>
                  <a:endParaRPr lang="en-US" sz="2000" dirty="0">
                    <a:latin typeface="Times New Roman" panose="02020603050405020304" pitchFamily="18" charset="0"/>
                    <a:ea typeface="MS Mincho"/>
                  </a:endParaRPr>
                </a:p>
              </p:txBody>
            </p:sp>
            <p:sp>
              <p:nvSpPr>
                <p:cNvPr id="14" name="Rounded Rectangle 9"/>
                <p:cNvSpPr/>
                <p:nvPr/>
              </p:nvSpPr>
              <p:spPr>
                <a:xfrm>
                  <a:off x="458297" y="1441940"/>
                  <a:ext cx="1127125" cy="430530"/>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000" dirty="0">
                      <a:latin typeface="Verdana" panose="020B0604030504040204" pitchFamily="34" charset="0"/>
                      <a:ea typeface="Times New Roman" panose="02020603050405020304" pitchFamily="18" charset="0"/>
                    </a:rPr>
                    <a:t>Browse Image</a:t>
                  </a:r>
                  <a:endParaRPr lang="en-US" sz="2000" dirty="0">
                    <a:latin typeface="Times New Roman" panose="02020603050405020304" pitchFamily="18" charset="0"/>
                    <a:ea typeface="MS Mincho"/>
                  </a:endParaRPr>
                </a:p>
              </p:txBody>
            </p:sp>
          </p:grpSp>
          <p:cxnSp>
            <p:nvCxnSpPr>
              <p:cNvPr id="8" name="Straight Connector 76"/>
              <p:cNvCxnSpPr/>
              <p:nvPr/>
            </p:nvCxnSpPr>
            <p:spPr>
              <a:xfrm>
                <a:off x="1584251" y="701749"/>
                <a:ext cx="198818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34"/>
              <p:cNvCxnSpPr>
                <a:stCxn id="14" idx="0"/>
                <a:endCxn id="18" idx="2"/>
              </p:cNvCxnSpPr>
              <p:nvPr/>
            </p:nvCxnSpPr>
            <p:spPr>
              <a:xfrm flipH="1" flipV="1">
                <a:off x="1020118" y="929517"/>
                <a:ext cx="1742" cy="512423"/>
              </a:xfrm>
              <a:prstGeom prst="line">
                <a:avLst/>
              </a:prstGeom>
              <a:noFill/>
              <a:ln w="25400" cap="flat" cmpd="sng" algn="ctr">
                <a:solidFill>
                  <a:srgbClr val="4F81BD"/>
                </a:solidFill>
                <a:prstDash val="solid"/>
              </a:ln>
              <a:effectLst>
                <a:outerShdw blurRad="40000" dist="20000" dir="5400000" rotWithShape="0">
                  <a:srgbClr val="000000">
                    <a:alpha val="38000"/>
                  </a:srgbClr>
                </a:outerShdw>
              </a:effectLst>
            </p:spPr>
          </p:cxnSp>
        </p:grpSp>
        <p:sp>
          <p:nvSpPr>
            <p:cNvPr id="6" name="Rounded Rectangle 11"/>
            <p:cNvSpPr/>
            <p:nvPr/>
          </p:nvSpPr>
          <p:spPr>
            <a:xfrm>
              <a:off x="1992924" y="1179475"/>
              <a:ext cx="1189990" cy="651850"/>
            </a:xfrm>
            <a:prstGeom prst="roundRect">
              <a:avLst/>
            </a:prstGeom>
            <a:solidFill>
              <a:srgbClr val="0070C0"/>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GB" sz="2000" dirty="0">
                  <a:solidFill>
                    <a:srgbClr val="FFFFFF"/>
                  </a:solidFill>
                  <a:latin typeface="Verdana" panose="020B0604030504040204" pitchFamily="34" charset="0"/>
                  <a:ea typeface="Times New Roman" panose="02020603050405020304" pitchFamily="18" charset="0"/>
                </a:rPr>
                <a:t>Quality Report (1)</a:t>
              </a:r>
              <a:endParaRPr lang="en-US" sz="2000" dirty="0">
                <a:latin typeface="Times New Roman" panose="02020603050405020304" pitchFamily="18" charset="0"/>
                <a:ea typeface="MS Mincho"/>
              </a:endParaRPr>
            </a:p>
          </p:txBody>
        </p:sp>
      </p:grpSp>
    </p:spTree>
    <p:extLst>
      <p:ext uri="{BB962C8B-B14F-4D97-AF65-F5344CB8AC3E}">
        <p14:creationId xmlns:p14="http://schemas.microsoft.com/office/powerpoint/2010/main" val="91407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668" y="647701"/>
            <a:ext cx="9192756" cy="817563"/>
          </a:xfrm>
        </p:spPr>
        <p:txBody>
          <a:bodyPr/>
          <a:lstStyle/>
          <a:p>
            <a:r>
              <a:rPr lang="en-US" dirty="0" smtClean="0"/>
              <a:t>Combined University of Bern-ESA-Dundee AVHRR archive</a:t>
            </a:r>
            <a:br>
              <a:rPr lang="en-US" dirty="0" smtClean="0"/>
            </a:br>
            <a:r>
              <a:rPr lang="en-US" dirty="0" smtClean="0"/>
              <a:t>(more than 160.000 data sets covering Europe)</a:t>
            </a:r>
            <a:endParaRPr lang="en-US" dirty="0"/>
          </a:p>
        </p:txBody>
      </p:sp>
      <p:graphicFrame>
        <p:nvGraphicFramePr>
          <p:cNvPr id="6" name="Inhaltsplatzhalter 5"/>
          <p:cNvGraphicFramePr>
            <a:graphicFrameLocks noGrp="1"/>
          </p:cNvGraphicFramePr>
          <p:nvPr>
            <p:ph idx="1"/>
            <p:extLst>
              <p:ext uri="{D42A27DB-BD31-4B8C-83A1-F6EECF244321}">
                <p14:modId xmlns:p14="http://schemas.microsoft.com/office/powerpoint/2010/main" val="3991918741"/>
              </p:ext>
            </p:extLst>
          </p:nvPr>
        </p:nvGraphicFramePr>
        <p:xfrm>
          <a:off x="766763" y="1654175"/>
          <a:ext cx="10701337" cy="44989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82667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le 1"/>
          <p:cNvGraphicFramePr>
            <a:graphicFrameLocks noGrp="1"/>
          </p:cNvGraphicFramePr>
          <p:nvPr>
            <p:extLst>
              <p:ext uri="{D42A27DB-BD31-4B8C-83A1-F6EECF244321}">
                <p14:modId xmlns:p14="http://schemas.microsoft.com/office/powerpoint/2010/main" val="3990104658"/>
              </p:ext>
            </p:extLst>
          </p:nvPr>
        </p:nvGraphicFramePr>
        <p:xfrm>
          <a:off x="623392" y="1772816"/>
          <a:ext cx="11161240" cy="4642426"/>
        </p:xfrm>
        <a:graphic>
          <a:graphicData uri="http://schemas.openxmlformats.org/drawingml/2006/table">
            <a:tbl>
              <a:tblPr/>
              <a:tblGrid>
                <a:gridCol w="2675008">
                  <a:extLst>
                    <a:ext uri="{9D8B030D-6E8A-4147-A177-3AD203B41FA5}">
                      <a16:colId xmlns:a16="http://schemas.microsoft.com/office/drawing/2014/main" val="414337382"/>
                    </a:ext>
                  </a:extLst>
                </a:gridCol>
                <a:gridCol w="8486232">
                  <a:extLst>
                    <a:ext uri="{9D8B030D-6E8A-4147-A177-3AD203B41FA5}">
                      <a16:colId xmlns:a16="http://schemas.microsoft.com/office/drawing/2014/main" val="2865616264"/>
                    </a:ext>
                  </a:extLst>
                </a:gridCol>
              </a:tblGrid>
              <a:tr h="108141">
                <a:tc gridSpan="2">
                  <a:txBody>
                    <a:bodyPr/>
                    <a:lstStyle/>
                    <a:p>
                      <a:pPr algn="ctr"/>
                      <a:r>
                        <a:rPr lang="de-CH" sz="500"/>
                        <a:t> </a:t>
                      </a:r>
                    </a:p>
                  </a:txBody>
                  <a:tcPr marL="2668" marR="2668" marT="2668" marB="2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05773731"/>
                  </a:ext>
                </a:extLst>
              </a:tr>
              <a:tr h="270126">
                <a:tc>
                  <a:txBody>
                    <a:bodyPr/>
                    <a:lstStyle/>
                    <a:p>
                      <a:pPr algn="ctr"/>
                      <a:r>
                        <a:rPr lang="fr-FR" sz="1600" b="1" dirty="0">
                          <a:effectLst/>
                          <a:latin typeface="Arial" panose="020B0604020202020204" pitchFamily="34" charset="0"/>
                        </a:rPr>
                        <a:t>Domain</a:t>
                      </a:r>
                      <a:endParaRPr lang="fr-FR" sz="1600" dirty="0">
                        <a:effectLst/>
                      </a:endParaRPr>
                    </a:p>
                  </a:txBody>
                  <a:tcPr marL="2668" marR="2668" marT="2668" marB="2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a:r>
                        <a:rPr lang="fr-FR" sz="1600" b="1">
                          <a:effectLst/>
                          <a:latin typeface="Arial" panose="020B0604020202020204" pitchFamily="34" charset="0"/>
                        </a:rPr>
                        <a:t>GCOS Essential Climate Variables</a:t>
                      </a:r>
                      <a:endParaRPr lang="fr-FR" sz="1600">
                        <a:effectLst/>
                      </a:endParaRPr>
                    </a:p>
                  </a:txBody>
                  <a:tcPr marL="2668" marR="2668" marT="2668" marB="2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extLst>
                  <a:ext uri="{0D108BD9-81ED-4DB2-BD59-A6C34878D82A}">
                    <a16:rowId xmlns:a16="http://schemas.microsoft.com/office/drawing/2014/main" val="3762865809"/>
                  </a:ext>
                </a:extLst>
              </a:tr>
              <a:tr h="534466">
                <a:tc rowSpan="3">
                  <a:txBody>
                    <a:bodyPr/>
                    <a:lstStyle/>
                    <a:p>
                      <a:pPr algn="ctr"/>
                      <a:r>
                        <a:rPr lang="en-US" sz="1600" dirty="0">
                          <a:effectLst/>
                        </a:rPr>
                        <a:t>Atmospheric</a:t>
                      </a:r>
                    </a:p>
                    <a:p>
                      <a:pPr algn="ctr"/>
                      <a:r>
                        <a:rPr lang="en-US" sz="1600" dirty="0">
                          <a:effectLst/>
                        </a:rPr>
                        <a:t>(over land, sea and ice)</a:t>
                      </a:r>
                    </a:p>
                  </a:txBody>
                  <a:tcPr marL="2668" marR="2668" marT="2668" marB="2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a:r>
                        <a:rPr lang="en-US" sz="1600" b="1" dirty="0"/>
                        <a:t>Surface: </a:t>
                      </a:r>
                      <a:r>
                        <a:rPr lang="en-US" sz="1600" dirty="0">
                          <a:latin typeface="Arial" panose="020B0604020202020204" pitchFamily="34" charset="0"/>
                        </a:rPr>
                        <a:t>Air temperature, Wind speed and direction, Water </a:t>
                      </a:r>
                      <a:r>
                        <a:rPr lang="en-US" sz="1600" dirty="0" err="1">
                          <a:latin typeface="Arial" panose="020B0604020202020204" pitchFamily="34" charset="0"/>
                        </a:rPr>
                        <a:t>vapour</a:t>
                      </a:r>
                      <a:r>
                        <a:rPr lang="en-US" sz="1600" dirty="0">
                          <a:latin typeface="Arial" panose="020B0604020202020204" pitchFamily="34" charset="0"/>
                        </a:rPr>
                        <a:t>, Pressure, Precipitation, Surface radiation budget</a:t>
                      </a:r>
                      <a:endParaRPr lang="en-US" sz="1600" dirty="0"/>
                    </a:p>
                  </a:txBody>
                  <a:tcPr marL="2668" marR="2668" marT="2668" marB="2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4306085"/>
                  </a:ext>
                </a:extLst>
              </a:tr>
              <a:tr h="534466">
                <a:tc vMerge="1">
                  <a:txBody>
                    <a:bodyPr/>
                    <a:lstStyle/>
                    <a:p>
                      <a:endParaRPr lang="en-US"/>
                    </a:p>
                  </a:txBody>
                  <a:tcPr/>
                </a:tc>
                <a:tc>
                  <a:txBody>
                    <a:bodyPr/>
                    <a:lstStyle/>
                    <a:p>
                      <a:pPr algn="ctr"/>
                      <a:r>
                        <a:rPr lang="en-US" sz="1600" b="1" dirty="0"/>
                        <a:t>Upper-Air: </a:t>
                      </a:r>
                      <a:r>
                        <a:rPr lang="en-US" sz="1600" dirty="0">
                          <a:latin typeface="Arial" panose="020B0604020202020204" pitchFamily="34" charset="0"/>
                        </a:rPr>
                        <a:t>Temperature, Wind speed and direction, </a:t>
                      </a:r>
                      <a:r>
                        <a:rPr lang="en-US" sz="1600" b="0" dirty="0" smtClean="0">
                          <a:solidFill>
                            <a:schemeClr val="tx1"/>
                          </a:solidFill>
                          <a:latin typeface="Arial" panose="020B0604020202020204" pitchFamily="34" charset="0"/>
                        </a:rPr>
                        <a:t>Water </a:t>
                      </a:r>
                      <a:r>
                        <a:rPr lang="en-US" sz="1600" b="0" dirty="0" err="1" smtClean="0">
                          <a:solidFill>
                            <a:schemeClr val="tx1"/>
                          </a:solidFill>
                          <a:latin typeface="Arial" panose="020B0604020202020204" pitchFamily="34" charset="0"/>
                        </a:rPr>
                        <a:t>vapour</a:t>
                      </a:r>
                      <a:r>
                        <a:rPr lang="en-US" sz="1600" b="0" dirty="0" smtClean="0">
                          <a:solidFill>
                            <a:schemeClr val="tx1"/>
                          </a:solidFill>
                          <a:latin typeface="Arial" panose="020B0604020202020204" pitchFamily="34" charset="0"/>
                        </a:rPr>
                        <a:t>, </a:t>
                      </a:r>
                      <a:r>
                        <a:rPr lang="en-US" sz="1600" b="0" dirty="0" smtClean="0">
                          <a:solidFill>
                            <a:srgbClr val="00B050"/>
                          </a:solidFill>
                          <a:latin typeface="Arial" panose="020B0604020202020204" pitchFamily="34" charset="0"/>
                        </a:rPr>
                        <a:t>Cloud </a:t>
                      </a:r>
                      <a:r>
                        <a:rPr lang="en-US" sz="1600" dirty="0">
                          <a:solidFill>
                            <a:schemeClr val="tx1"/>
                          </a:solidFill>
                          <a:latin typeface="Arial" panose="020B0604020202020204" pitchFamily="34" charset="0"/>
                        </a:rPr>
                        <a:t>properties</a:t>
                      </a:r>
                      <a:r>
                        <a:rPr lang="en-US" sz="1600" dirty="0">
                          <a:latin typeface="Arial" panose="020B0604020202020204" pitchFamily="34" charset="0"/>
                        </a:rPr>
                        <a:t>, Earth radiation budget (including solar irradiance)</a:t>
                      </a:r>
                      <a:endParaRPr lang="en-US" sz="1600" dirty="0"/>
                    </a:p>
                  </a:txBody>
                  <a:tcPr marL="2668" marR="2668" marT="2668" marB="2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188249"/>
                  </a:ext>
                </a:extLst>
              </a:tr>
              <a:tr h="534466">
                <a:tc vMerge="1">
                  <a:txBody>
                    <a:bodyPr/>
                    <a:lstStyle/>
                    <a:p>
                      <a:endParaRPr lang="en-US"/>
                    </a:p>
                  </a:txBody>
                  <a:tcPr/>
                </a:tc>
                <a:tc>
                  <a:txBody>
                    <a:bodyPr/>
                    <a:lstStyle/>
                    <a:p>
                      <a:pPr algn="ctr"/>
                      <a:r>
                        <a:rPr lang="en-US" sz="1600" b="1" dirty="0"/>
                        <a:t>Composition: </a:t>
                      </a:r>
                      <a:r>
                        <a:rPr lang="en-US" sz="1600" dirty="0">
                          <a:latin typeface="Arial" panose="020B0604020202020204" pitchFamily="34" charset="0"/>
                        </a:rPr>
                        <a:t>Carbon dioxide, Methane, and other long-lived greenhouse gases, </a:t>
                      </a:r>
                      <a:r>
                        <a:rPr lang="en-US" sz="1600" b="0" dirty="0">
                          <a:solidFill>
                            <a:schemeClr val="tx1"/>
                          </a:solidFill>
                          <a:latin typeface="Arial" panose="020B0604020202020204" pitchFamily="34" charset="0"/>
                        </a:rPr>
                        <a:t>Ozone and </a:t>
                      </a:r>
                      <a:r>
                        <a:rPr lang="en-US" sz="1600" b="0" dirty="0">
                          <a:solidFill>
                            <a:srgbClr val="00B050"/>
                          </a:solidFill>
                          <a:latin typeface="Arial" panose="020B0604020202020204" pitchFamily="34" charset="0"/>
                        </a:rPr>
                        <a:t>Aerosol</a:t>
                      </a:r>
                      <a:r>
                        <a:rPr lang="en-US" sz="1600" b="0" dirty="0">
                          <a:solidFill>
                            <a:schemeClr val="tx1"/>
                          </a:solidFill>
                          <a:latin typeface="Arial" panose="020B0604020202020204" pitchFamily="34" charset="0"/>
                        </a:rPr>
                        <a:t>,</a:t>
                      </a:r>
                      <a:r>
                        <a:rPr lang="en-US" sz="1600" dirty="0">
                          <a:latin typeface="Arial" panose="020B0604020202020204" pitchFamily="34" charset="0"/>
                        </a:rPr>
                        <a:t> supported by their precursors</a:t>
                      </a:r>
                      <a:endParaRPr lang="en-US" sz="1600" dirty="0"/>
                    </a:p>
                  </a:txBody>
                  <a:tcPr marL="2668" marR="2668" marT="2668" marB="2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8462628"/>
                  </a:ext>
                </a:extLst>
              </a:tr>
              <a:tr h="798807">
                <a:tc rowSpan="2">
                  <a:txBody>
                    <a:bodyPr/>
                    <a:lstStyle/>
                    <a:p>
                      <a:pPr algn="ctr"/>
                      <a:r>
                        <a:rPr lang="en-GB" sz="1600" b="1">
                          <a:effectLst/>
                          <a:latin typeface="Arial" panose="020B0604020202020204" pitchFamily="34" charset="0"/>
                        </a:rPr>
                        <a:t>Oceanic</a:t>
                      </a:r>
                      <a:endParaRPr lang="en-GB" sz="1600">
                        <a:effectLst/>
                      </a:endParaRPr>
                    </a:p>
                  </a:txBody>
                  <a:tcPr marL="2668" marR="2668" marT="2668" marB="2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a:r>
                        <a:rPr lang="de-CH" sz="1600" b="1" dirty="0"/>
                        <a:t>Surface: </a:t>
                      </a:r>
                      <a:r>
                        <a:rPr lang="de-CH" sz="1600" b="0" dirty="0" err="1">
                          <a:solidFill>
                            <a:schemeClr val="tx1"/>
                          </a:solidFill>
                          <a:latin typeface="Arial" panose="020B0604020202020204" pitchFamily="34" charset="0"/>
                        </a:rPr>
                        <a:t>Sea-surface</a:t>
                      </a:r>
                      <a:r>
                        <a:rPr lang="de-CH" sz="1600" b="0" dirty="0">
                          <a:solidFill>
                            <a:schemeClr val="tx1"/>
                          </a:solidFill>
                          <a:latin typeface="Arial" panose="020B0604020202020204" pitchFamily="34" charset="0"/>
                        </a:rPr>
                        <a:t> </a:t>
                      </a:r>
                      <a:r>
                        <a:rPr lang="de-CH" sz="1600" b="0" dirty="0" err="1">
                          <a:solidFill>
                            <a:schemeClr val="tx1"/>
                          </a:solidFill>
                          <a:latin typeface="Arial" panose="020B0604020202020204" pitchFamily="34" charset="0"/>
                        </a:rPr>
                        <a:t>temperature</a:t>
                      </a:r>
                      <a:r>
                        <a:rPr lang="de-CH" sz="1600" dirty="0">
                          <a:latin typeface="Arial" panose="020B0604020202020204" pitchFamily="34" charset="0"/>
                        </a:rPr>
                        <a:t>, </a:t>
                      </a:r>
                      <a:r>
                        <a:rPr lang="de-CH" sz="1600" dirty="0" err="1">
                          <a:latin typeface="Arial" panose="020B0604020202020204" pitchFamily="34" charset="0"/>
                        </a:rPr>
                        <a:t>Sea-surface</a:t>
                      </a:r>
                      <a:r>
                        <a:rPr lang="de-CH" sz="1600" dirty="0">
                          <a:latin typeface="Arial" panose="020B0604020202020204" pitchFamily="34" charset="0"/>
                        </a:rPr>
                        <a:t> </a:t>
                      </a:r>
                      <a:r>
                        <a:rPr lang="de-CH" sz="1600" dirty="0" err="1">
                          <a:latin typeface="Arial" panose="020B0604020202020204" pitchFamily="34" charset="0"/>
                        </a:rPr>
                        <a:t>salinity</a:t>
                      </a:r>
                      <a:r>
                        <a:rPr lang="de-CH" sz="1600" dirty="0">
                          <a:latin typeface="Arial" panose="020B0604020202020204" pitchFamily="34" charset="0"/>
                        </a:rPr>
                        <a:t>, </a:t>
                      </a:r>
                      <a:r>
                        <a:rPr lang="de-CH" sz="1600" b="0" dirty="0" err="1">
                          <a:solidFill>
                            <a:schemeClr val="tx1"/>
                          </a:solidFill>
                          <a:latin typeface="Arial" panose="020B0604020202020204" pitchFamily="34" charset="0"/>
                        </a:rPr>
                        <a:t>Sea</a:t>
                      </a:r>
                      <a:r>
                        <a:rPr lang="de-CH" sz="1600" b="0" dirty="0">
                          <a:solidFill>
                            <a:schemeClr val="tx1"/>
                          </a:solidFill>
                          <a:latin typeface="Arial" panose="020B0604020202020204" pitchFamily="34" charset="0"/>
                        </a:rPr>
                        <a:t> </a:t>
                      </a:r>
                      <a:r>
                        <a:rPr lang="de-CH" sz="1600" b="0" dirty="0" err="1">
                          <a:solidFill>
                            <a:schemeClr val="tx1"/>
                          </a:solidFill>
                          <a:latin typeface="Arial" panose="020B0604020202020204" pitchFamily="34" charset="0"/>
                        </a:rPr>
                        <a:t>level</a:t>
                      </a:r>
                      <a:r>
                        <a:rPr lang="de-CH" sz="1600" dirty="0">
                          <a:latin typeface="Arial" panose="020B0604020202020204" pitchFamily="34" charset="0"/>
                        </a:rPr>
                        <a:t>, </a:t>
                      </a:r>
                      <a:r>
                        <a:rPr lang="de-CH" sz="1600" dirty="0" err="1">
                          <a:latin typeface="Arial" panose="020B0604020202020204" pitchFamily="34" charset="0"/>
                        </a:rPr>
                        <a:t>Sea</a:t>
                      </a:r>
                      <a:r>
                        <a:rPr lang="de-CH" sz="1600" dirty="0">
                          <a:latin typeface="Arial" panose="020B0604020202020204" pitchFamily="34" charset="0"/>
                        </a:rPr>
                        <a:t> </a:t>
                      </a:r>
                      <a:r>
                        <a:rPr lang="de-CH" sz="1600" dirty="0" err="1">
                          <a:latin typeface="Arial" panose="020B0604020202020204" pitchFamily="34" charset="0"/>
                        </a:rPr>
                        <a:t>state</a:t>
                      </a:r>
                      <a:r>
                        <a:rPr lang="de-CH" sz="1600" dirty="0">
                          <a:latin typeface="Arial" panose="020B0604020202020204" pitchFamily="34" charset="0"/>
                        </a:rPr>
                        <a:t>, </a:t>
                      </a:r>
                      <a:r>
                        <a:rPr lang="de-CH" sz="1600" b="0" dirty="0" err="1">
                          <a:solidFill>
                            <a:schemeClr val="tx1"/>
                          </a:solidFill>
                          <a:latin typeface="Arial" panose="020B0604020202020204" pitchFamily="34" charset="0"/>
                        </a:rPr>
                        <a:t>Sea</a:t>
                      </a:r>
                      <a:r>
                        <a:rPr lang="de-CH" sz="1600" b="0" dirty="0">
                          <a:solidFill>
                            <a:schemeClr val="tx1"/>
                          </a:solidFill>
                          <a:latin typeface="Arial" panose="020B0604020202020204" pitchFamily="34" charset="0"/>
                        </a:rPr>
                        <a:t> </a:t>
                      </a:r>
                      <a:r>
                        <a:rPr lang="de-CH" sz="1600" b="0" dirty="0" err="1">
                          <a:solidFill>
                            <a:schemeClr val="tx1"/>
                          </a:solidFill>
                          <a:latin typeface="Arial" panose="020B0604020202020204" pitchFamily="34" charset="0"/>
                        </a:rPr>
                        <a:t>ice</a:t>
                      </a:r>
                      <a:r>
                        <a:rPr lang="de-CH" sz="1600" dirty="0">
                          <a:latin typeface="Arial" panose="020B0604020202020204" pitchFamily="34" charset="0"/>
                        </a:rPr>
                        <a:t>, Surface </a:t>
                      </a:r>
                      <a:r>
                        <a:rPr lang="de-CH" sz="1600" dirty="0" err="1">
                          <a:latin typeface="Arial" panose="020B0604020202020204" pitchFamily="34" charset="0"/>
                        </a:rPr>
                        <a:t>current</a:t>
                      </a:r>
                      <a:r>
                        <a:rPr lang="de-CH" sz="1600" dirty="0">
                          <a:latin typeface="Arial" panose="020B0604020202020204" pitchFamily="34" charset="0"/>
                        </a:rPr>
                        <a:t>, </a:t>
                      </a:r>
                      <a:r>
                        <a:rPr lang="de-CH" sz="1600" dirty="0" err="1">
                          <a:latin typeface="Arial" panose="020B0604020202020204" pitchFamily="34" charset="0"/>
                        </a:rPr>
                        <a:t>Ocean</a:t>
                      </a:r>
                      <a:r>
                        <a:rPr lang="de-CH" sz="1600" dirty="0">
                          <a:latin typeface="Arial" panose="020B0604020202020204" pitchFamily="34" charset="0"/>
                        </a:rPr>
                        <a:t> </a:t>
                      </a:r>
                      <a:r>
                        <a:rPr lang="de-CH" sz="1600" dirty="0" err="1">
                          <a:latin typeface="Arial" panose="020B0604020202020204" pitchFamily="34" charset="0"/>
                        </a:rPr>
                        <a:t>colour</a:t>
                      </a:r>
                      <a:r>
                        <a:rPr lang="de-CH" sz="1600" dirty="0">
                          <a:latin typeface="Arial" panose="020B0604020202020204" pitchFamily="34" charset="0"/>
                        </a:rPr>
                        <a:t>, Carbon </a:t>
                      </a:r>
                      <a:r>
                        <a:rPr lang="de-CH" sz="1600" dirty="0" err="1">
                          <a:latin typeface="Arial" panose="020B0604020202020204" pitchFamily="34" charset="0"/>
                        </a:rPr>
                        <a:t>dioxide</a:t>
                      </a:r>
                      <a:r>
                        <a:rPr lang="de-CH" sz="1600" dirty="0">
                          <a:latin typeface="Arial" panose="020B0604020202020204" pitchFamily="34" charset="0"/>
                        </a:rPr>
                        <a:t> partial </a:t>
                      </a:r>
                      <a:r>
                        <a:rPr lang="de-CH" sz="1600" dirty="0" err="1">
                          <a:latin typeface="Arial" panose="020B0604020202020204" pitchFamily="34" charset="0"/>
                        </a:rPr>
                        <a:t>pressure</a:t>
                      </a:r>
                      <a:r>
                        <a:rPr lang="de-CH" sz="1600" dirty="0">
                          <a:latin typeface="Arial" panose="020B0604020202020204" pitchFamily="34" charset="0"/>
                        </a:rPr>
                        <a:t>, </a:t>
                      </a:r>
                      <a:r>
                        <a:rPr lang="de-CH" sz="1600" dirty="0" err="1">
                          <a:latin typeface="Arial" panose="020B0604020202020204" pitchFamily="34" charset="0"/>
                        </a:rPr>
                        <a:t>Ocean</a:t>
                      </a:r>
                      <a:r>
                        <a:rPr lang="de-CH" sz="1600" dirty="0">
                          <a:latin typeface="Arial" panose="020B0604020202020204" pitchFamily="34" charset="0"/>
                        </a:rPr>
                        <a:t> </a:t>
                      </a:r>
                      <a:r>
                        <a:rPr lang="de-CH" sz="1600" dirty="0" err="1">
                          <a:latin typeface="Arial" panose="020B0604020202020204" pitchFamily="34" charset="0"/>
                        </a:rPr>
                        <a:t>acidity</a:t>
                      </a:r>
                      <a:r>
                        <a:rPr lang="de-CH" sz="1600" dirty="0">
                          <a:latin typeface="Arial" panose="020B0604020202020204" pitchFamily="34" charset="0"/>
                        </a:rPr>
                        <a:t>, Phytoplankton</a:t>
                      </a:r>
                      <a:endParaRPr lang="de-CH" sz="1600" dirty="0"/>
                    </a:p>
                  </a:txBody>
                  <a:tcPr marL="2668" marR="2668" marT="2668" marB="2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94398790"/>
                  </a:ext>
                </a:extLst>
              </a:tr>
              <a:tr h="534466">
                <a:tc vMerge="1">
                  <a:txBody>
                    <a:bodyPr/>
                    <a:lstStyle/>
                    <a:p>
                      <a:endParaRPr lang="en-US"/>
                    </a:p>
                  </a:txBody>
                  <a:tcPr/>
                </a:tc>
                <a:tc>
                  <a:txBody>
                    <a:bodyPr/>
                    <a:lstStyle/>
                    <a:p>
                      <a:pPr algn="ctr"/>
                      <a:r>
                        <a:rPr lang="de-CH" sz="1600" b="1" dirty="0"/>
                        <a:t>Sub-Surface: </a:t>
                      </a:r>
                      <a:r>
                        <a:rPr lang="de-CH" sz="1600" dirty="0" err="1">
                          <a:latin typeface="Arial" panose="020B0604020202020204" pitchFamily="34" charset="0"/>
                        </a:rPr>
                        <a:t>Temperature</a:t>
                      </a:r>
                      <a:r>
                        <a:rPr lang="de-CH" sz="1600" dirty="0">
                          <a:latin typeface="Arial" panose="020B0604020202020204" pitchFamily="34" charset="0"/>
                        </a:rPr>
                        <a:t>, </a:t>
                      </a:r>
                      <a:r>
                        <a:rPr lang="de-CH" sz="1600" dirty="0" err="1">
                          <a:latin typeface="Arial" panose="020B0604020202020204" pitchFamily="34" charset="0"/>
                        </a:rPr>
                        <a:t>Salinity</a:t>
                      </a:r>
                      <a:r>
                        <a:rPr lang="de-CH" sz="1600" dirty="0">
                          <a:latin typeface="Arial" panose="020B0604020202020204" pitchFamily="34" charset="0"/>
                        </a:rPr>
                        <a:t>, </a:t>
                      </a:r>
                      <a:r>
                        <a:rPr lang="de-CH" sz="1600" dirty="0" err="1">
                          <a:latin typeface="Arial" panose="020B0604020202020204" pitchFamily="34" charset="0"/>
                        </a:rPr>
                        <a:t>Current</a:t>
                      </a:r>
                      <a:r>
                        <a:rPr lang="de-CH" sz="1600" dirty="0">
                          <a:latin typeface="Arial" panose="020B0604020202020204" pitchFamily="34" charset="0"/>
                        </a:rPr>
                        <a:t>, </a:t>
                      </a:r>
                      <a:r>
                        <a:rPr lang="de-CH" sz="1600" dirty="0" err="1">
                          <a:latin typeface="Arial" panose="020B0604020202020204" pitchFamily="34" charset="0"/>
                        </a:rPr>
                        <a:t>Nutrients</a:t>
                      </a:r>
                      <a:r>
                        <a:rPr lang="de-CH" sz="1600" dirty="0">
                          <a:latin typeface="Arial" panose="020B0604020202020204" pitchFamily="34" charset="0"/>
                        </a:rPr>
                        <a:t>, Carbon </a:t>
                      </a:r>
                      <a:r>
                        <a:rPr lang="de-CH" sz="1600" dirty="0" err="1">
                          <a:latin typeface="Arial" panose="020B0604020202020204" pitchFamily="34" charset="0"/>
                        </a:rPr>
                        <a:t>dioxide</a:t>
                      </a:r>
                      <a:r>
                        <a:rPr lang="de-CH" sz="1600" dirty="0">
                          <a:latin typeface="Arial" panose="020B0604020202020204" pitchFamily="34" charset="0"/>
                        </a:rPr>
                        <a:t> partial </a:t>
                      </a:r>
                      <a:r>
                        <a:rPr lang="de-CH" sz="1600" dirty="0" err="1">
                          <a:latin typeface="Arial" panose="020B0604020202020204" pitchFamily="34" charset="0"/>
                        </a:rPr>
                        <a:t>pressure</a:t>
                      </a:r>
                      <a:r>
                        <a:rPr lang="de-CH" sz="1600" dirty="0">
                          <a:latin typeface="Arial" panose="020B0604020202020204" pitchFamily="34" charset="0"/>
                        </a:rPr>
                        <a:t>, </a:t>
                      </a:r>
                      <a:r>
                        <a:rPr lang="de-CH" sz="1600" dirty="0" err="1">
                          <a:latin typeface="Arial" panose="020B0604020202020204" pitchFamily="34" charset="0"/>
                        </a:rPr>
                        <a:t>Ocean</a:t>
                      </a:r>
                      <a:r>
                        <a:rPr lang="de-CH" sz="1600" dirty="0">
                          <a:latin typeface="Arial" panose="020B0604020202020204" pitchFamily="34" charset="0"/>
                        </a:rPr>
                        <a:t> </a:t>
                      </a:r>
                      <a:r>
                        <a:rPr lang="de-CH" sz="1600" dirty="0" err="1">
                          <a:latin typeface="Arial" panose="020B0604020202020204" pitchFamily="34" charset="0"/>
                        </a:rPr>
                        <a:t>acidity</a:t>
                      </a:r>
                      <a:r>
                        <a:rPr lang="de-CH" sz="1600" dirty="0">
                          <a:latin typeface="Arial" panose="020B0604020202020204" pitchFamily="34" charset="0"/>
                        </a:rPr>
                        <a:t>, Oxygen, Tracers</a:t>
                      </a:r>
                      <a:endParaRPr lang="de-CH" sz="1600" dirty="0"/>
                    </a:p>
                  </a:txBody>
                  <a:tcPr marL="2668" marR="2668" marT="2668" marB="2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15583452"/>
                  </a:ext>
                </a:extLst>
              </a:tr>
              <a:tr h="1327488">
                <a:tc>
                  <a:txBody>
                    <a:bodyPr/>
                    <a:lstStyle/>
                    <a:p>
                      <a:pPr algn="ctr"/>
                      <a:r>
                        <a:rPr lang="en-GB" sz="1600" b="1">
                          <a:effectLst/>
                          <a:latin typeface="Arial" panose="020B0604020202020204" pitchFamily="34" charset="0"/>
                        </a:rPr>
                        <a:t>Terrestrial</a:t>
                      </a:r>
                      <a:endParaRPr lang="en-GB" sz="1600">
                        <a:effectLst/>
                      </a:endParaRPr>
                    </a:p>
                  </a:txBody>
                  <a:tcPr marL="2668" marR="2668" marT="2668" marB="2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EEEE"/>
                    </a:solidFill>
                  </a:tcPr>
                </a:tc>
                <a:tc>
                  <a:txBody>
                    <a:bodyPr/>
                    <a:lstStyle/>
                    <a:p>
                      <a:pPr algn="ctr"/>
                      <a:r>
                        <a:rPr lang="en-GB" sz="1600" dirty="0">
                          <a:latin typeface="Arial" panose="020B0604020202020204" pitchFamily="34" charset="0"/>
                        </a:rPr>
                        <a:t>River discharge, Water use, Groundwater, </a:t>
                      </a:r>
                      <a:r>
                        <a:rPr lang="en-GB" sz="1600" b="0" dirty="0">
                          <a:solidFill>
                            <a:srgbClr val="FF0000"/>
                          </a:solidFill>
                          <a:latin typeface="Arial" panose="020B0604020202020204" pitchFamily="34" charset="0"/>
                        </a:rPr>
                        <a:t>Lakes</a:t>
                      </a:r>
                      <a:r>
                        <a:rPr lang="en-GB" sz="1600" b="0" dirty="0">
                          <a:latin typeface="Arial" panose="020B0604020202020204" pitchFamily="34" charset="0"/>
                        </a:rPr>
                        <a:t>, </a:t>
                      </a:r>
                      <a:r>
                        <a:rPr lang="en-GB" sz="1600" b="0" dirty="0">
                          <a:solidFill>
                            <a:srgbClr val="FF0000"/>
                          </a:solidFill>
                          <a:latin typeface="Arial" panose="020B0604020202020204" pitchFamily="34" charset="0"/>
                        </a:rPr>
                        <a:t>Snow cover</a:t>
                      </a:r>
                      <a:r>
                        <a:rPr lang="en-GB" sz="1600" dirty="0">
                          <a:latin typeface="Arial" panose="020B0604020202020204" pitchFamily="34" charset="0"/>
                        </a:rPr>
                        <a:t>, Glaciers and ice caps, Ice sheets, Permafrost, </a:t>
                      </a:r>
                      <a:r>
                        <a:rPr lang="en-GB" sz="1600" dirty="0">
                          <a:solidFill>
                            <a:srgbClr val="FF0000"/>
                          </a:solidFill>
                          <a:latin typeface="Arial" panose="020B0604020202020204" pitchFamily="34" charset="0"/>
                        </a:rPr>
                        <a:t>Albedo</a:t>
                      </a:r>
                      <a:r>
                        <a:rPr lang="en-GB" sz="1600" dirty="0">
                          <a:latin typeface="Arial" panose="020B0604020202020204" pitchFamily="34" charset="0"/>
                        </a:rPr>
                        <a:t>, </a:t>
                      </a:r>
                      <a:r>
                        <a:rPr lang="en-GB" sz="1600" b="0" dirty="0">
                          <a:solidFill>
                            <a:srgbClr val="00B050"/>
                          </a:solidFill>
                          <a:latin typeface="Arial" panose="020B0604020202020204" pitchFamily="34" charset="0"/>
                        </a:rPr>
                        <a:t>Land cover </a:t>
                      </a:r>
                      <a:r>
                        <a:rPr lang="en-GB" sz="1600" dirty="0">
                          <a:latin typeface="Arial" panose="020B0604020202020204" pitchFamily="34" charset="0"/>
                        </a:rPr>
                        <a:t>(including vegetation type), Fraction of absorbed </a:t>
                      </a:r>
                      <a:r>
                        <a:rPr lang="en-GB" sz="1600" dirty="0" err="1">
                          <a:latin typeface="Arial" panose="020B0604020202020204" pitchFamily="34" charset="0"/>
                        </a:rPr>
                        <a:t>photosynthetically</a:t>
                      </a:r>
                      <a:r>
                        <a:rPr lang="en-GB" sz="1600" dirty="0">
                          <a:latin typeface="Arial" panose="020B0604020202020204" pitchFamily="34" charset="0"/>
                        </a:rPr>
                        <a:t> active radiation (FAPAR), Leaf area index (LAI), Above-ground biomass, Soil carbon, </a:t>
                      </a:r>
                      <a:r>
                        <a:rPr lang="en-GB" sz="1600" b="0" dirty="0">
                          <a:solidFill>
                            <a:srgbClr val="00B050"/>
                          </a:solidFill>
                          <a:latin typeface="Arial" panose="020B0604020202020204" pitchFamily="34" charset="0"/>
                        </a:rPr>
                        <a:t>Fire disturbance</a:t>
                      </a:r>
                      <a:r>
                        <a:rPr lang="en-GB" sz="1600" dirty="0">
                          <a:latin typeface="Arial" panose="020B0604020202020204" pitchFamily="34" charset="0"/>
                        </a:rPr>
                        <a:t>, Soil moisture.</a:t>
                      </a:r>
                      <a:endParaRPr lang="en-GB" sz="1600" dirty="0"/>
                    </a:p>
                  </a:txBody>
                  <a:tcPr marL="2668" marR="2668" marT="2668" marB="266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067616"/>
                  </a:ext>
                </a:extLst>
              </a:tr>
            </a:tbl>
          </a:graphicData>
        </a:graphic>
      </p:graphicFrame>
      <p:sp>
        <p:nvSpPr>
          <p:cNvPr id="3" name="Rectangle 2"/>
          <p:cNvSpPr txBox="1">
            <a:spLocks noChangeArrowheads="1"/>
          </p:cNvSpPr>
          <p:nvPr/>
        </p:nvSpPr>
        <p:spPr>
          <a:xfrm>
            <a:off x="656051" y="1052736"/>
            <a:ext cx="8229600" cy="587152"/>
          </a:xfrm>
          <a:prstGeom prst="rect">
            <a:avLst/>
          </a:prstGeom>
        </p:spPr>
        <p:txBody>
          <a:bodyPr/>
          <a:lstStyle>
            <a:lvl1pPr algn="l" defTabSz="449263" rtl="0" eaLnBrk="0" fontAlgn="base" hangingPunct="0">
              <a:lnSpc>
                <a:spcPct val="139000"/>
              </a:lnSpc>
              <a:spcBef>
                <a:spcPct val="0"/>
              </a:spcBef>
              <a:spcAft>
                <a:spcPct val="0"/>
              </a:spcAft>
              <a:buClr>
                <a:srgbClr val="000000"/>
              </a:buClr>
              <a:buSzPct val="100000"/>
              <a:buFont typeface="Times New Roman" charset="0"/>
              <a:defRPr sz="2600" b="1">
                <a:solidFill>
                  <a:srgbClr val="000000"/>
                </a:solidFill>
                <a:latin typeface="+mj-lt"/>
                <a:ea typeface="+mj-ea"/>
                <a:cs typeface="+mj-cs"/>
              </a:defRPr>
            </a:lvl1pPr>
            <a:lvl2pPr algn="l" defTabSz="449263" rtl="0" eaLnBrk="0" fontAlgn="base" hangingPunct="0">
              <a:lnSpc>
                <a:spcPct val="139000"/>
              </a:lnSpc>
              <a:spcBef>
                <a:spcPct val="0"/>
              </a:spcBef>
              <a:spcAft>
                <a:spcPct val="0"/>
              </a:spcAft>
              <a:buClr>
                <a:srgbClr val="000000"/>
              </a:buClr>
              <a:buSzPct val="100000"/>
              <a:buFont typeface="Times New Roman" charset="0"/>
              <a:defRPr sz="2600" b="1">
                <a:solidFill>
                  <a:srgbClr val="000000"/>
                </a:solidFill>
                <a:latin typeface="Arial" charset="0"/>
                <a:ea typeface="ＭＳ Ｐゴシック" charset="0"/>
                <a:cs typeface="Arial Unicode MS" charset="0"/>
              </a:defRPr>
            </a:lvl2pPr>
            <a:lvl3pPr algn="l" defTabSz="449263" rtl="0" eaLnBrk="0" fontAlgn="base" hangingPunct="0">
              <a:lnSpc>
                <a:spcPct val="139000"/>
              </a:lnSpc>
              <a:spcBef>
                <a:spcPct val="0"/>
              </a:spcBef>
              <a:spcAft>
                <a:spcPct val="0"/>
              </a:spcAft>
              <a:buClr>
                <a:srgbClr val="000000"/>
              </a:buClr>
              <a:buSzPct val="100000"/>
              <a:buFont typeface="Times New Roman" charset="0"/>
              <a:defRPr sz="2600" b="1">
                <a:solidFill>
                  <a:srgbClr val="000000"/>
                </a:solidFill>
                <a:latin typeface="Arial" charset="0"/>
                <a:ea typeface="ＭＳ Ｐゴシック" charset="0"/>
                <a:cs typeface="Arial Unicode MS" charset="0"/>
              </a:defRPr>
            </a:lvl3pPr>
            <a:lvl4pPr algn="l" defTabSz="449263" rtl="0" eaLnBrk="0" fontAlgn="base" hangingPunct="0">
              <a:lnSpc>
                <a:spcPct val="139000"/>
              </a:lnSpc>
              <a:spcBef>
                <a:spcPct val="0"/>
              </a:spcBef>
              <a:spcAft>
                <a:spcPct val="0"/>
              </a:spcAft>
              <a:buClr>
                <a:srgbClr val="000000"/>
              </a:buClr>
              <a:buSzPct val="100000"/>
              <a:buFont typeface="Times New Roman" charset="0"/>
              <a:defRPr sz="2600" b="1">
                <a:solidFill>
                  <a:srgbClr val="000000"/>
                </a:solidFill>
                <a:latin typeface="Arial" charset="0"/>
                <a:ea typeface="ＭＳ Ｐゴシック" charset="0"/>
                <a:cs typeface="Arial Unicode MS" charset="0"/>
              </a:defRPr>
            </a:lvl4pPr>
            <a:lvl5pPr algn="l" defTabSz="449263" rtl="0" eaLnBrk="0" fontAlgn="base" hangingPunct="0">
              <a:lnSpc>
                <a:spcPct val="139000"/>
              </a:lnSpc>
              <a:spcBef>
                <a:spcPct val="0"/>
              </a:spcBef>
              <a:spcAft>
                <a:spcPct val="0"/>
              </a:spcAft>
              <a:buClr>
                <a:srgbClr val="000000"/>
              </a:buClr>
              <a:buSzPct val="100000"/>
              <a:buFont typeface="Times New Roman" charset="0"/>
              <a:defRPr sz="2600" b="1">
                <a:solidFill>
                  <a:srgbClr val="000000"/>
                </a:solidFill>
                <a:latin typeface="Arial" charset="0"/>
                <a:ea typeface="ＭＳ Ｐゴシック" charset="0"/>
                <a:cs typeface="Arial Unicode MS" charset="0"/>
              </a:defRPr>
            </a:lvl5pPr>
            <a:lvl6pPr marL="2514600" indent="-228600" algn="l" defTabSz="449263" rtl="0" eaLnBrk="0" fontAlgn="base" hangingPunct="0">
              <a:lnSpc>
                <a:spcPct val="139000"/>
              </a:lnSpc>
              <a:spcBef>
                <a:spcPct val="0"/>
              </a:spcBef>
              <a:spcAft>
                <a:spcPct val="0"/>
              </a:spcAft>
              <a:buClr>
                <a:srgbClr val="000000"/>
              </a:buClr>
              <a:buSzPct val="100000"/>
              <a:buFont typeface="Times New Roman" charset="0"/>
              <a:defRPr sz="2600" b="1">
                <a:solidFill>
                  <a:srgbClr val="000000"/>
                </a:solidFill>
                <a:latin typeface="Arial" charset="0"/>
                <a:ea typeface="Arial Unicode MS" charset="0"/>
                <a:cs typeface="Arial Unicode MS" charset="0"/>
              </a:defRPr>
            </a:lvl6pPr>
            <a:lvl7pPr marL="2971800" indent="-228600" algn="l" defTabSz="449263" rtl="0" eaLnBrk="0" fontAlgn="base" hangingPunct="0">
              <a:lnSpc>
                <a:spcPct val="139000"/>
              </a:lnSpc>
              <a:spcBef>
                <a:spcPct val="0"/>
              </a:spcBef>
              <a:spcAft>
                <a:spcPct val="0"/>
              </a:spcAft>
              <a:buClr>
                <a:srgbClr val="000000"/>
              </a:buClr>
              <a:buSzPct val="100000"/>
              <a:buFont typeface="Times New Roman" charset="0"/>
              <a:defRPr sz="2600" b="1">
                <a:solidFill>
                  <a:srgbClr val="000000"/>
                </a:solidFill>
                <a:latin typeface="Arial" charset="0"/>
                <a:ea typeface="Arial Unicode MS" charset="0"/>
                <a:cs typeface="Arial Unicode MS" charset="0"/>
              </a:defRPr>
            </a:lvl7pPr>
            <a:lvl8pPr marL="3429000" indent="-228600" algn="l" defTabSz="449263" rtl="0" eaLnBrk="0" fontAlgn="base" hangingPunct="0">
              <a:lnSpc>
                <a:spcPct val="139000"/>
              </a:lnSpc>
              <a:spcBef>
                <a:spcPct val="0"/>
              </a:spcBef>
              <a:spcAft>
                <a:spcPct val="0"/>
              </a:spcAft>
              <a:buClr>
                <a:srgbClr val="000000"/>
              </a:buClr>
              <a:buSzPct val="100000"/>
              <a:buFont typeface="Times New Roman" charset="0"/>
              <a:defRPr sz="2600" b="1">
                <a:solidFill>
                  <a:srgbClr val="000000"/>
                </a:solidFill>
                <a:latin typeface="Arial" charset="0"/>
                <a:ea typeface="Arial Unicode MS" charset="0"/>
                <a:cs typeface="Arial Unicode MS" charset="0"/>
              </a:defRPr>
            </a:lvl8pPr>
            <a:lvl9pPr marL="3886200" indent="-228600" algn="l" defTabSz="449263" rtl="0" eaLnBrk="0" fontAlgn="base" hangingPunct="0">
              <a:lnSpc>
                <a:spcPct val="139000"/>
              </a:lnSpc>
              <a:spcBef>
                <a:spcPct val="0"/>
              </a:spcBef>
              <a:spcAft>
                <a:spcPct val="0"/>
              </a:spcAft>
              <a:buClr>
                <a:srgbClr val="000000"/>
              </a:buClr>
              <a:buSzPct val="100000"/>
              <a:buFont typeface="Times New Roman" charset="0"/>
              <a:defRPr sz="2600" b="1">
                <a:solidFill>
                  <a:srgbClr val="000000"/>
                </a:solidFill>
                <a:latin typeface="Arial" charset="0"/>
                <a:ea typeface="Arial Unicode MS" charset="0"/>
                <a:cs typeface="Arial Unicode MS" charset="0"/>
              </a:defRPr>
            </a:lvl9pPr>
          </a:lstStyle>
          <a:p>
            <a:pPr eaLnBrk="1" hangingPunct="1"/>
            <a:r>
              <a:rPr lang="en-US" altLang="zh-CN" sz="2800" dirty="0">
                <a:latin typeface="Arial" charset="0"/>
                <a:ea typeface="华文细黑" charset="0"/>
              </a:rPr>
              <a:t>Essential Climate Variables (ECVs)</a:t>
            </a:r>
            <a:endParaRPr lang="en-US" altLang="zh-CN" sz="2800" b="0" dirty="0">
              <a:solidFill>
                <a:srgbClr val="660066"/>
              </a:solidFill>
              <a:latin typeface="Arial" charset="0"/>
              <a:ea typeface="华文细黑" charset="0"/>
            </a:endParaRPr>
          </a:p>
        </p:txBody>
      </p:sp>
      <p:pic>
        <p:nvPicPr>
          <p:cNvPr id="4" name="Picture 4" descr="gco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7408" y="116632"/>
            <a:ext cx="3744416" cy="1086509"/>
          </a:xfrm>
          <a:prstGeom prst="rect">
            <a:avLst/>
          </a:prstGeom>
        </p:spPr>
      </p:pic>
    </p:spTree>
    <p:extLst>
      <p:ext uri="{BB962C8B-B14F-4D97-AF65-F5344CB8AC3E}">
        <p14:creationId xmlns:p14="http://schemas.microsoft.com/office/powerpoint/2010/main" val="38716434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352" y="188641"/>
            <a:ext cx="6383251" cy="817563"/>
          </a:xfrm>
        </p:spPr>
        <p:txBody>
          <a:bodyPr>
            <a:normAutofit fontScale="90000"/>
          </a:bodyPr>
          <a:lstStyle/>
          <a:p>
            <a:r>
              <a:rPr lang="en-US" sz="2900" dirty="0" smtClean="0"/>
              <a:t>The value of AVHRR LAC data</a:t>
            </a:r>
            <a:br>
              <a:rPr lang="en-US" sz="2900" dirty="0" smtClean="0"/>
            </a:br>
            <a:r>
              <a:rPr lang="en-US" sz="1800" dirty="0"/>
              <a:t/>
            </a:r>
            <a:br>
              <a:rPr lang="en-US" sz="1800" dirty="0"/>
            </a:br>
            <a:r>
              <a:rPr lang="en-US" sz="2200" b="0" dirty="0" smtClean="0"/>
              <a:t>GCOS </a:t>
            </a:r>
            <a:r>
              <a:rPr lang="en-US" sz="2200" b="0" dirty="0"/>
              <a:t>– Essential Climate Variables (ECV)</a:t>
            </a:r>
            <a:br>
              <a:rPr lang="en-US" sz="2200" b="0" dirty="0"/>
            </a:br>
            <a:r>
              <a:rPr lang="en-US" sz="2200" b="0" dirty="0" smtClean="0"/>
              <a:t>Snow </a:t>
            </a:r>
            <a:r>
              <a:rPr lang="en-US" sz="2200" b="0" dirty="0"/>
              <a:t>Extent – Lake Surface Water Temperature – Albedo</a:t>
            </a:r>
            <a:r>
              <a:rPr lang="en-US" sz="2800" dirty="0"/>
              <a:t> </a:t>
            </a:r>
            <a:endParaRPr lang="en-GB" noProof="0" dirty="0"/>
          </a:p>
        </p:txBody>
      </p:sp>
      <p:sp>
        <p:nvSpPr>
          <p:cNvPr id="3" name="Content Placeholder 2"/>
          <p:cNvSpPr>
            <a:spLocks noGrp="1"/>
          </p:cNvSpPr>
          <p:nvPr>
            <p:ph idx="1"/>
          </p:nvPr>
        </p:nvSpPr>
        <p:spPr>
          <a:xfrm>
            <a:off x="850937" y="2060848"/>
            <a:ext cx="4918264" cy="4104456"/>
          </a:xfrm>
        </p:spPr>
        <p:txBody>
          <a:bodyPr>
            <a:normAutofit/>
          </a:bodyPr>
          <a:lstStyle/>
          <a:p>
            <a:pPr marL="381000" indent="-342900">
              <a:buFontTx/>
              <a:buChar char="-"/>
            </a:pPr>
            <a:r>
              <a:rPr lang="en-GB" sz="2400" dirty="0">
                <a:solidFill>
                  <a:schemeClr val="accent1">
                    <a:lumMod val="25000"/>
                  </a:schemeClr>
                </a:solidFill>
              </a:rPr>
              <a:t>Goal: long time series (</a:t>
            </a:r>
            <a:r>
              <a:rPr lang="en-GB" sz="2400" dirty="0" smtClean="0">
                <a:solidFill>
                  <a:schemeClr val="accent1">
                    <a:lumMod val="25000"/>
                  </a:schemeClr>
                </a:solidFill>
              </a:rPr>
              <a:t>1981 </a:t>
            </a:r>
            <a:r>
              <a:rPr lang="en-GB" sz="2400" dirty="0">
                <a:solidFill>
                  <a:schemeClr val="accent1">
                    <a:lumMod val="25000"/>
                  </a:schemeClr>
                </a:solidFill>
              </a:rPr>
              <a:t>– </a:t>
            </a:r>
            <a:r>
              <a:rPr lang="en-GB" sz="2400" dirty="0" smtClean="0">
                <a:solidFill>
                  <a:schemeClr val="accent1">
                    <a:lumMod val="25000"/>
                  </a:schemeClr>
                </a:solidFill>
              </a:rPr>
              <a:t>2019)</a:t>
            </a:r>
            <a:endParaRPr lang="en-GB" sz="2400" dirty="0">
              <a:solidFill>
                <a:schemeClr val="accent1">
                  <a:lumMod val="25000"/>
                </a:schemeClr>
              </a:solidFill>
            </a:endParaRPr>
          </a:p>
          <a:p>
            <a:pPr marL="381000" indent="-342900">
              <a:buFontTx/>
              <a:buChar char="-"/>
            </a:pPr>
            <a:r>
              <a:rPr lang="en-GB" sz="2400" dirty="0">
                <a:solidFill>
                  <a:schemeClr val="accent1">
                    <a:lumMod val="25000"/>
                  </a:schemeClr>
                </a:solidFill>
              </a:rPr>
              <a:t>Challenge: GCOS requirements</a:t>
            </a:r>
          </a:p>
          <a:p>
            <a:pPr marL="381000" indent="-342900">
              <a:buFontTx/>
              <a:buChar char="-"/>
            </a:pPr>
            <a:endParaRPr lang="en-GB" sz="2400" dirty="0">
              <a:solidFill>
                <a:schemeClr val="accent1">
                  <a:lumMod val="25000"/>
                </a:schemeClr>
              </a:solidFill>
            </a:endParaRPr>
          </a:p>
          <a:p>
            <a:pPr marL="381000" indent="-342900">
              <a:buFontTx/>
              <a:buChar char="-"/>
            </a:pPr>
            <a:r>
              <a:rPr lang="en-GB" sz="2400" dirty="0">
                <a:solidFill>
                  <a:schemeClr val="accent1">
                    <a:lumMod val="25000"/>
                  </a:schemeClr>
                </a:solidFill>
              </a:rPr>
              <a:t>Snow Extent (SE)</a:t>
            </a:r>
          </a:p>
          <a:p>
            <a:pPr marL="381000" indent="-342900">
              <a:buFontTx/>
              <a:buChar char="-"/>
            </a:pPr>
            <a:r>
              <a:rPr lang="en-GB" sz="2400" dirty="0">
                <a:solidFill>
                  <a:schemeClr val="accent1">
                    <a:lumMod val="25000"/>
                  </a:schemeClr>
                </a:solidFill>
              </a:rPr>
              <a:t>Lake Surface Water Temperature (LSWT)</a:t>
            </a:r>
          </a:p>
          <a:p>
            <a:pPr marL="381000" indent="-342900">
              <a:buFontTx/>
              <a:buChar char="-"/>
            </a:pPr>
            <a:r>
              <a:rPr lang="en-GB" sz="2400" dirty="0">
                <a:solidFill>
                  <a:schemeClr val="accent1">
                    <a:lumMod val="25000"/>
                  </a:schemeClr>
                </a:solidFill>
              </a:rPr>
              <a:t>Albedo</a:t>
            </a:r>
          </a:p>
          <a:p>
            <a:pPr marL="38100" indent="0">
              <a:buNone/>
            </a:pPr>
            <a:endParaRPr lang="en-GB" sz="1600" b="1" dirty="0">
              <a:solidFill>
                <a:srgbClr val="9E2B3E"/>
              </a:solidFill>
              <a:sym typeface="Wingdings" panose="05000000000000000000" pitchFamily="2" charset="2"/>
            </a:endParaRPr>
          </a:p>
          <a:p>
            <a:pPr marL="0" indent="0">
              <a:buNone/>
            </a:pPr>
            <a:endParaRPr lang="en-GB" sz="1600" dirty="0"/>
          </a:p>
        </p:txBody>
      </p:sp>
      <p:pic>
        <p:nvPicPr>
          <p:cNvPr id="11" name="Picture 2" descr="C:\Users\gian\Documents\03_UNI\08_Abstract_Presentations\Presentation OKT 2014\subset_withlakes.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30000"/>
                    </a14:imgEffect>
                    <a14:imgEffect>
                      <a14:brightnessContrast bright="4000" contrast="-45000"/>
                    </a14:imgEffect>
                  </a14:imgLayer>
                </a14:imgProps>
              </a:ext>
              <a:ext uri="{28A0092B-C50C-407E-A947-70E740481C1C}">
                <a14:useLocalDpi xmlns:a14="http://schemas.microsoft.com/office/drawing/2010/main" val="0"/>
              </a:ext>
            </a:extLst>
          </a:blip>
          <a:srcRect l="9748" t="2050" r="4440" b="15981"/>
          <a:stretch/>
        </p:blipFill>
        <p:spPr bwMode="auto">
          <a:xfrm>
            <a:off x="6646604" y="-30101"/>
            <a:ext cx="4021396" cy="6888101"/>
          </a:xfrm>
          <a:prstGeom prst="rect">
            <a:avLst/>
          </a:prstGeom>
          <a:solidFill>
            <a:schemeClr val="bg1"/>
          </a:solidFill>
          <a:extLst/>
        </p:spPr>
      </p:pic>
      <p:sp>
        <p:nvSpPr>
          <p:cNvPr id="4" name="Rechteck 3"/>
          <p:cNvSpPr/>
          <p:nvPr/>
        </p:nvSpPr>
        <p:spPr bwMode="auto">
          <a:xfrm>
            <a:off x="8153246" y="4653136"/>
            <a:ext cx="1008112" cy="720080"/>
          </a:xfrm>
          <a:prstGeom prst="rect">
            <a:avLst/>
          </a:prstGeom>
          <a:noFill/>
          <a:ln w="38100" cap="flat" cmpd="sng" algn="ctr">
            <a:solidFill>
              <a:schemeClr val="accent1">
                <a:lumMod val="90000"/>
              </a:schemeClr>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cxnSp>
        <p:nvCxnSpPr>
          <p:cNvPr id="6" name="Gewinkelter Verbinder 5"/>
          <p:cNvCxnSpPr/>
          <p:nvPr/>
        </p:nvCxnSpPr>
        <p:spPr bwMode="auto">
          <a:xfrm>
            <a:off x="3791744" y="3861048"/>
            <a:ext cx="4336674" cy="1008112"/>
          </a:xfrm>
          <a:prstGeom prst="bentConnector3">
            <a:avLst>
              <a:gd name="adj1" fmla="val 50000"/>
            </a:avLst>
          </a:prstGeom>
          <a:solidFill>
            <a:schemeClr val="accent1"/>
          </a:solidFill>
          <a:ln w="38100" cap="flat" cmpd="sng" algn="ctr">
            <a:solidFill>
              <a:srgbClr val="B3CCE6"/>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Gewinkelter Verbinder 9"/>
          <p:cNvCxnSpPr/>
          <p:nvPr/>
        </p:nvCxnSpPr>
        <p:spPr bwMode="auto">
          <a:xfrm>
            <a:off x="2639616" y="4639444"/>
            <a:ext cx="5688632" cy="373732"/>
          </a:xfrm>
          <a:prstGeom prst="bentConnector3">
            <a:avLst/>
          </a:prstGeom>
          <a:solidFill>
            <a:schemeClr val="accent1"/>
          </a:solidFill>
          <a:ln w="28575"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Rechteck 12"/>
          <p:cNvSpPr/>
          <p:nvPr/>
        </p:nvSpPr>
        <p:spPr bwMode="auto">
          <a:xfrm>
            <a:off x="6888088" y="2693869"/>
            <a:ext cx="3096344" cy="4047499"/>
          </a:xfrm>
          <a:prstGeom prst="rect">
            <a:avLst/>
          </a:prstGeom>
          <a:noFill/>
          <a:ln w="38100" cap="flat" cmpd="sng" algn="ctr">
            <a:solidFill>
              <a:srgbClr val="FFC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cxnSp>
        <p:nvCxnSpPr>
          <p:cNvPr id="15" name="Gewinkelter Verbinder 14"/>
          <p:cNvCxnSpPr/>
          <p:nvPr/>
        </p:nvCxnSpPr>
        <p:spPr bwMode="auto">
          <a:xfrm>
            <a:off x="2382570" y="5085184"/>
            <a:ext cx="4433510" cy="216024"/>
          </a:xfrm>
          <a:prstGeom prst="bentConnector3">
            <a:avLst/>
          </a:prstGeom>
          <a:solidFill>
            <a:schemeClr val="accent1"/>
          </a:solidFill>
          <a:ln w="28575" cap="flat" cmpd="sng" algn="ctr">
            <a:solidFill>
              <a:srgbClr val="FFC000"/>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0096871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668" y="515222"/>
            <a:ext cx="9336772" cy="817563"/>
          </a:xfrm>
        </p:spPr>
        <p:txBody>
          <a:bodyPr/>
          <a:lstStyle/>
          <a:p>
            <a:r>
              <a:rPr lang="en-US" dirty="0" smtClean="0"/>
              <a:t>Snow cover time series based on AVHRR for Switzerland (up) and European Alps (low)</a:t>
            </a:r>
            <a:endParaRPr lang="en-US" dirty="0"/>
          </a:p>
        </p:txBody>
      </p:sp>
      <p:sp>
        <p:nvSpPr>
          <p:cNvPr id="5" name="Inhaltsplatzhalter 4"/>
          <p:cNvSpPr>
            <a:spLocks noGrp="1"/>
          </p:cNvSpPr>
          <p:nvPr>
            <p:ph idx="1"/>
          </p:nvPr>
        </p:nvSpPr>
        <p:spPr/>
        <p:txBody>
          <a:bodyPr/>
          <a:lstStyle/>
          <a:p>
            <a:endParaRPr lang="en-US" dirty="0"/>
          </a:p>
        </p:txBody>
      </p:sp>
      <p:pic>
        <p:nvPicPr>
          <p:cNvPr id="4" name="Grafik 3"/>
          <p:cNvPicPr>
            <a:picLocks noChangeAspect="1"/>
          </p:cNvPicPr>
          <p:nvPr/>
        </p:nvPicPr>
        <p:blipFill>
          <a:blip r:embed="rId2"/>
          <a:stretch>
            <a:fillRect/>
          </a:stretch>
        </p:blipFill>
        <p:spPr>
          <a:xfrm>
            <a:off x="839416" y="4024799"/>
            <a:ext cx="10792770" cy="2409648"/>
          </a:xfrm>
          <a:prstGeom prst="rect">
            <a:avLst/>
          </a:prstGeom>
        </p:spPr>
      </p:pic>
      <p:pic>
        <p:nvPicPr>
          <p:cNvPr id="7" name="Picture 3" descr="sca_nomodel.png"/>
          <p:cNvPicPr>
            <a:picLocks/>
          </p:cNvPicPr>
          <p:nvPr/>
        </p:nvPicPr>
        <p:blipFill>
          <a:blip r:embed="rId3">
            <a:extLst>
              <a:ext uri="{28A0092B-C50C-407E-A947-70E740481C1C}">
                <a14:useLocalDpi xmlns:a14="http://schemas.microsoft.com/office/drawing/2010/main"/>
              </a:ext>
            </a:extLst>
          </a:blip>
          <a:srcRect/>
          <a:stretch>
            <a:fillRect/>
          </a:stretch>
        </p:blipFill>
        <p:spPr bwMode="auto">
          <a:xfrm>
            <a:off x="2279576" y="1654349"/>
            <a:ext cx="6984776" cy="222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sca_nodiff.png"/>
          <p:cNvPicPr>
            <a:picLocks/>
          </p:cNvPicPr>
          <p:nvPr/>
        </p:nvPicPr>
        <p:blipFill>
          <a:blip r:embed="rId4">
            <a:extLst>
              <a:ext uri="{28A0092B-C50C-407E-A947-70E740481C1C}">
                <a14:useLocalDpi xmlns:a14="http://schemas.microsoft.com/office/drawing/2010/main"/>
              </a:ext>
            </a:extLst>
          </a:blip>
          <a:srcRect/>
          <a:stretch>
            <a:fillRect/>
          </a:stretch>
        </p:blipFill>
        <p:spPr bwMode="auto">
          <a:xfrm>
            <a:off x="2278800" y="1656000"/>
            <a:ext cx="6984000" cy="222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sca.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278800" y="1656000"/>
            <a:ext cx="6977471" cy="2254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feld 17"/>
          <p:cNvSpPr txBox="1"/>
          <p:nvPr/>
        </p:nvSpPr>
        <p:spPr>
          <a:xfrm>
            <a:off x="623392" y="6473444"/>
            <a:ext cx="11017224" cy="461665"/>
          </a:xfrm>
          <a:prstGeom prst="rect">
            <a:avLst/>
          </a:prstGeom>
          <a:noFill/>
        </p:spPr>
        <p:txBody>
          <a:bodyPr wrap="square" rtlCol="0">
            <a:spAutoFit/>
          </a:bodyPr>
          <a:lstStyle/>
          <a:p>
            <a:r>
              <a:rPr lang="en-US" sz="1200" dirty="0" err="1"/>
              <a:t>Hüsler</a:t>
            </a:r>
            <a:r>
              <a:rPr lang="en-US" sz="1200" dirty="0"/>
              <a:t>, F., </a:t>
            </a:r>
            <a:r>
              <a:rPr lang="en-US" sz="1200" dirty="0" err="1"/>
              <a:t>T.Jonas</a:t>
            </a:r>
            <a:r>
              <a:rPr lang="en-US" sz="1200" dirty="0"/>
              <a:t>, </a:t>
            </a:r>
            <a:r>
              <a:rPr lang="en-US" sz="1200" dirty="0" err="1"/>
              <a:t>M.Riffler</a:t>
            </a:r>
            <a:r>
              <a:rPr lang="en-US" sz="1200" dirty="0"/>
              <a:t>, </a:t>
            </a:r>
            <a:r>
              <a:rPr lang="en-US" sz="1200" dirty="0" err="1"/>
              <a:t>J.P.Musial</a:t>
            </a:r>
            <a:r>
              <a:rPr lang="en-US" sz="1200" dirty="0"/>
              <a:t>, S. Wunderle (2014): A satellite-based snow cover </a:t>
            </a:r>
            <a:r>
              <a:rPr lang="en-US" sz="1200" dirty="0" smtClean="0"/>
              <a:t>climatology </a:t>
            </a:r>
            <a:r>
              <a:rPr lang="en-US" sz="1200" dirty="0"/>
              <a:t>(1985 -2011) for the European Alps derived from AVHRR data. The Cryosphere, 8, 73-90 </a:t>
            </a:r>
          </a:p>
        </p:txBody>
      </p:sp>
    </p:spTree>
    <p:extLst>
      <p:ext uri="{BB962C8B-B14F-4D97-AF65-F5344CB8AC3E}">
        <p14:creationId xmlns:p14="http://schemas.microsoft.com/office/powerpoint/2010/main" val="80465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1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3392" y="404664"/>
            <a:ext cx="9624804" cy="1469529"/>
          </a:xfrm>
        </p:spPr>
        <p:txBody>
          <a:bodyPr/>
          <a:lstStyle/>
          <a:p>
            <a:pPr>
              <a:lnSpc>
                <a:spcPts val="3600"/>
              </a:lnSpc>
              <a:spcBef>
                <a:spcPts val="0"/>
              </a:spcBef>
              <a:spcAft>
                <a:spcPts val="0"/>
              </a:spcAft>
            </a:pPr>
            <a:r>
              <a:rPr lang="en-US" sz="3200" dirty="0" smtClean="0"/>
              <a:t>ESA Climate Change Initiative – snow project</a:t>
            </a:r>
            <a:r>
              <a:rPr lang="en-US" dirty="0" smtClean="0"/>
              <a:t/>
            </a:r>
            <a:br>
              <a:rPr lang="en-US" dirty="0" smtClean="0"/>
            </a:br>
            <a:r>
              <a:rPr lang="en-US" dirty="0" smtClean="0"/>
              <a:t>Snow Cover Fraction derived from ESA CCI cloud GAC data</a:t>
            </a:r>
            <a:endParaRPr lang="en-US"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416" y="1772817"/>
            <a:ext cx="5012737" cy="4392488"/>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8177" y="1772817"/>
            <a:ext cx="4085479" cy="3745217"/>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68" y="1748406"/>
            <a:ext cx="9937104" cy="4936516"/>
          </a:xfrm>
          <a:prstGeom prst="rect">
            <a:avLst/>
          </a:prstGeom>
        </p:spPr>
      </p:pic>
    </p:spTree>
    <p:extLst>
      <p:ext uri="{BB962C8B-B14F-4D97-AF65-F5344CB8AC3E}">
        <p14:creationId xmlns:p14="http://schemas.microsoft.com/office/powerpoint/2010/main" val="31505525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47528" y="227297"/>
            <a:ext cx="7992888" cy="817563"/>
          </a:xfrm>
        </p:spPr>
        <p:txBody>
          <a:bodyPr/>
          <a:lstStyle/>
          <a:p>
            <a:r>
              <a:rPr lang="en-US" sz="2800" dirty="0"/>
              <a:t>ECV – Albedo 	1990 - 2014 </a:t>
            </a:r>
            <a:br>
              <a:rPr lang="en-US" sz="2800" dirty="0"/>
            </a:br>
            <a:r>
              <a:rPr lang="en-US" sz="2800" dirty="0"/>
              <a:t>annual August white-sky albedo anomalies</a:t>
            </a:r>
            <a:br>
              <a:rPr lang="en-US" sz="2800" dirty="0"/>
            </a:br>
            <a:r>
              <a:rPr lang="en-US" sz="2800" dirty="0"/>
              <a:t>VIS (left) and NIR (right)</a:t>
            </a:r>
          </a:p>
        </p:txBody>
      </p:sp>
      <p:sp>
        <p:nvSpPr>
          <p:cNvPr id="5" name="Textfeld 4"/>
          <p:cNvSpPr txBox="1"/>
          <p:nvPr/>
        </p:nvSpPr>
        <p:spPr>
          <a:xfrm>
            <a:off x="1464354" y="6093296"/>
            <a:ext cx="9096142" cy="738664"/>
          </a:xfrm>
          <a:prstGeom prst="rect">
            <a:avLst/>
          </a:prstGeom>
          <a:noFill/>
        </p:spPr>
        <p:txBody>
          <a:bodyPr wrap="square" rtlCol="0">
            <a:spAutoFit/>
          </a:bodyPr>
          <a:lstStyle/>
          <a:p>
            <a:r>
              <a:rPr lang="de-CH" sz="1400" dirty="0"/>
              <a:t>Sütterlin, Melanie; Stöckli, R.; Schaaf, C. B.; </a:t>
            </a:r>
            <a:r>
              <a:rPr lang="de-CH" sz="1400" dirty="0" err="1"/>
              <a:t>Wunderle</a:t>
            </a:r>
            <a:r>
              <a:rPr lang="de-CH" sz="1400" dirty="0"/>
              <a:t>, S. (2016). </a:t>
            </a:r>
            <a:r>
              <a:rPr lang="de-CH" sz="1400" i="1" dirty="0"/>
              <a:t>Albedo </a:t>
            </a:r>
            <a:r>
              <a:rPr lang="de-CH" sz="1400" i="1" dirty="0" err="1"/>
              <a:t>climatology</a:t>
            </a:r>
            <a:r>
              <a:rPr lang="de-CH" sz="1400" i="1" dirty="0"/>
              <a:t> </a:t>
            </a:r>
            <a:r>
              <a:rPr lang="de-CH" sz="1400" i="1" dirty="0" err="1"/>
              <a:t>for</a:t>
            </a:r>
            <a:r>
              <a:rPr lang="de-CH" sz="1400" i="1" dirty="0"/>
              <a:t> European </a:t>
            </a:r>
            <a:r>
              <a:rPr lang="de-CH" sz="1400" i="1" dirty="0" err="1"/>
              <a:t>land</a:t>
            </a:r>
            <a:r>
              <a:rPr lang="de-CH" sz="1400" i="1" dirty="0"/>
              <a:t> </a:t>
            </a:r>
            <a:r>
              <a:rPr lang="de-CH" sz="1400" i="1" dirty="0" err="1"/>
              <a:t>surfaces</a:t>
            </a:r>
            <a:r>
              <a:rPr lang="de-CH" sz="1400" i="1" dirty="0"/>
              <a:t> </a:t>
            </a:r>
          </a:p>
          <a:p>
            <a:r>
              <a:rPr lang="de-CH" sz="1400" i="1" dirty="0" err="1"/>
              <a:t>retrieved</a:t>
            </a:r>
            <a:r>
              <a:rPr lang="de-CH" sz="1400" i="1" dirty="0"/>
              <a:t> </a:t>
            </a:r>
            <a:r>
              <a:rPr lang="de-CH" sz="1400" i="1" dirty="0" err="1"/>
              <a:t>from</a:t>
            </a:r>
            <a:r>
              <a:rPr lang="de-CH" sz="1400" i="1" dirty="0"/>
              <a:t> AVHRR </a:t>
            </a:r>
            <a:r>
              <a:rPr lang="de-CH" sz="1400" i="1" dirty="0" err="1"/>
              <a:t>data</a:t>
            </a:r>
            <a:r>
              <a:rPr lang="de-CH" sz="1400" i="1" dirty="0"/>
              <a:t> (1990-2014) </a:t>
            </a:r>
            <a:r>
              <a:rPr lang="de-CH" sz="1400" i="1" dirty="0" err="1"/>
              <a:t>and</a:t>
            </a:r>
            <a:r>
              <a:rPr lang="de-CH" sz="1400" i="1" dirty="0"/>
              <a:t> </a:t>
            </a:r>
            <a:r>
              <a:rPr lang="de-CH" sz="1400" i="1" dirty="0" err="1"/>
              <a:t>its</a:t>
            </a:r>
            <a:r>
              <a:rPr lang="de-CH" sz="1400" i="1" dirty="0"/>
              <a:t> </a:t>
            </a:r>
            <a:r>
              <a:rPr lang="de-CH" sz="1400" i="1" dirty="0" err="1"/>
              <a:t>spatial</a:t>
            </a:r>
            <a:r>
              <a:rPr lang="de-CH" sz="1400" i="1" dirty="0"/>
              <a:t> </a:t>
            </a:r>
            <a:r>
              <a:rPr lang="de-CH" sz="1400" i="1" dirty="0" err="1"/>
              <a:t>and</a:t>
            </a:r>
            <a:r>
              <a:rPr lang="de-CH" sz="1400" i="1" dirty="0"/>
              <a:t> temporal </a:t>
            </a:r>
            <a:r>
              <a:rPr lang="de-CH" sz="1400" i="1" dirty="0" err="1"/>
              <a:t>analysis</a:t>
            </a:r>
            <a:r>
              <a:rPr lang="de-CH" sz="1400" i="1" dirty="0"/>
              <a:t> </a:t>
            </a:r>
            <a:r>
              <a:rPr lang="de-CH" sz="1400" i="1" dirty="0" err="1"/>
              <a:t>from</a:t>
            </a:r>
            <a:r>
              <a:rPr lang="de-CH" sz="1400" i="1" dirty="0"/>
              <a:t> </a:t>
            </a:r>
            <a:r>
              <a:rPr lang="de-CH" sz="1400" i="1" dirty="0" err="1"/>
              <a:t>green-up</a:t>
            </a:r>
            <a:r>
              <a:rPr lang="de-CH" sz="1400" i="1" dirty="0"/>
              <a:t> </a:t>
            </a:r>
            <a:r>
              <a:rPr lang="de-CH" sz="1400" i="1" dirty="0" err="1"/>
              <a:t>to</a:t>
            </a:r>
            <a:r>
              <a:rPr lang="de-CH" sz="1400" i="1" dirty="0"/>
              <a:t> </a:t>
            </a:r>
            <a:r>
              <a:rPr lang="de-CH" sz="1400" i="1" dirty="0" err="1"/>
              <a:t>vegetation</a:t>
            </a:r>
            <a:r>
              <a:rPr lang="de-CH" sz="1400" i="1" dirty="0"/>
              <a:t> </a:t>
            </a:r>
          </a:p>
          <a:p>
            <a:r>
              <a:rPr lang="de-CH" sz="1400" i="1" dirty="0" err="1"/>
              <a:t>senescence</a:t>
            </a:r>
            <a:r>
              <a:rPr lang="de-CH" sz="1400" i="1" dirty="0"/>
              <a:t>. </a:t>
            </a:r>
            <a:r>
              <a:rPr lang="de-CH" sz="1400" dirty="0"/>
              <a:t>Journal </a:t>
            </a:r>
            <a:r>
              <a:rPr lang="de-CH" sz="1400" dirty="0" err="1"/>
              <a:t>of</a:t>
            </a:r>
            <a:r>
              <a:rPr lang="de-CH" sz="1400" dirty="0"/>
              <a:t> </a:t>
            </a:r>
            <a:r>
              <a:rPr lang="de-CH" sz="1400" dirty="0" err="1"/>
              <a:t>Geophysical</a:t>
            </a:r>
            <a:r>
              <a:rPr lang="de-CH" sz="1400" dirty="0"/>
              <a:t> Research: </a:t>
            </a:r>
            <a:r>
              <a:rPr lang="de-CH" sz="1400" dirty="0" err="1"/>
              <a:t>Atmospheres</a:t>
            </a:r>
            <a:r>
              <a:rPr lang="de-CH" sz="1400" dirty="0"/>
              <a:t>, 121(14), pp. 8156-8171.</a:t>
            </a:r>
          </a:p>
        </p:txBody>
      </p:sp>
      <p:pic>
        <p:nvPicPr>
          <p:cNvPr id="3" name="Inhaltsplatzhalt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67686" y="1412777"/>
            <a:ext cx="4043115" cy="2812737"/>
          </a:xfrm>
        </p:spPr>
      </p:pic>
      <p:pic>
        <p:nvPicPr>
          <p:cNvPr id="6" name="Picture 2" descr="cb108-29:Users:bsuetter:Desktop:BRDF_WSA_ANOMALY_0.1_38_20151003_b_fromtiff_20151012.pd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8204" y="1556792"/>
            <a:ext cx="4001773" cy="4451331"/>
          </a:xfrm>
          <a:prstGeom prst="rect">
            <a:avLst/>
          </a:prstGeom>
          <a:noFill/>
          <a:ln>
            <a:noFill/>
          </a:ln>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685" y="3068960"/>
            <a:ext cx="4064865" cy="2827868"/>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2082" y="5496367"/>
            <a:ext cx="2890520" cy="479552"/>
          </a:xfrm>
          <a:prstGeom prst="rect">
            <a:avLst/>
          </a:prstGeom>
        </p:spPr>
      </p:pic>
    </p:spTree>
    <p:extLst>
      <p:ext uri="{BB962C8B-B14F-4D97-AF65-F5344CB8AC3E}">
        <p14:creationId xmlns:p14="http://schemas.microsoft.com/office/powerpoint/2010/main" val="222042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19668" y="499462"/>
            <a:ext cx="8967283" cy="817563"/>
          </a:xfrm>
        </p:spPr>
        <p:txBody>
          <a:bodyPr/>
          <a:lstStyle/>
          <a:p>
            <a:r>
              <a:rPr lang="en-US" dirty="0"/>
              <a:t>Lake Surface Water Temperature Derived </a:t>
            </a:r>
            <a:r>
              <a:rPr lang="en-US" dirty="0" smtClean="0"/>
              <a:t>from 35 </a:t>
            </a:r>
            <a:r>
              <a:rPr lang="en-US" dirty="0"/>
              <a:t>Years of AVHRR Sensor Data for European Lakes</a:t>
            </a:r>
          </a:p>
        </p:txBody>
      </p:sp>
      <p:sp>
        <p:nvSpPr>
          <p:cNvPr id="3" name="Inhaltsplatzhalter 2"/>
          <p:cNvSpPr>
            <a:spLocks noGrp="1"/>
          </p:cNvSpPr>
          <p:nvPr>
            <p:ph idx="1"/>
          </p:nvPr>
        </p:nvSpPr>
        <p:spPr/>
        <p:txBody>
          <a:bodyPr/>
          <a:lstStyle/>
          <a:p>
            <a:endParaRPr lang="en-US"/>
          </a:p>
        </p:txBody>
      </p:sp>
      <p:pic>
        <p:nvPicPr>
          <p:cNvPr id="4" name="Grafik 3"/>
          <p:cNvPicPr>
            <a:picLocks noChangeAspect="1"/>
          </p:cNvPicPr>
          <p:nvPr/>
        </p:nvPicPr>
        <p:blipFill>
          <a:blip r:embed="rId2"/>
          <a:stretch>
            <a:fillRect/>
          </a:stretch>
        </p:blipFill>
        <p:spPr>
          <a:xfrm>
            <a:off x="623392" y="1674078"/>
            <a:ext cx="2878450" cy="4816224"/>
          </a:xfrm>
          <a:prstGeom prst="rect">
            <a:avLst/>
          </a:prstGeom>
        </p:spPr>
      </p:pic>
      <p:pic>
        <p:nvPicPr>
          <p:cNvPr id="5" name="Grafik 4"/>
          <p:cNvPicPr>
            <a:picLocks noChangeAspect="1"/>
          </p:cNvPicPr>
          <p:nvPr/>
        </p:nvPicPr>
        <p:blipFill>
          <a:blip r:embed="rId3">
            <a:lum bright="-20000" contrast="40000"/>
          </a:blip>
          <a:stretch>
            <a:fillRect/>
          </a:stretch>
        </p:blipFill>
        <p:spPr>
          <a:xfrm>
            <a:off x="3598118" y="1700808"/>
            <a:ext cx="7682458" cy="1276752"/>
          </a:xfrm>
          <a:prstGeom prst="rect">
            <a:avLst/>
          </a:prstGeom>
          <a:ln>
            <a:solidFill>
              <a:schemeClr val="tx1"/>
            </a:solidFill>
          </a:ln>
        </p:spPr>
      </p:pic>
      <p:sp>
        <p:nvSpPr>
          <p:cNvPr id="7" name="Textfeld 6"/>
          <p:cNvSpPr txBox="1"/>
          <p:nvPr/>
        </p:nvSpPr>
        <p:spPr>
          <a:xfrm>
            <a:off x="623392" y="6520884"/>
            <a:ext cx="8992655" cy="338554"/>
          </a:xfrm>
          <a:prstGeom prst="rect">
            <a:avLst/>
          </a:prstGeom>
          <a:noFill/>
        </p:spPr>
        <p:txBody>
          <a:bodyPr wrap="none" rtlCol="0">
            <a:spAutoFit/>
          </a:bodyPr>
          <a:lstStyle/>
          <a:p>
            <a:r>
              <a:rPr lang="en-US" sz="1600" dirty="0" err="1" smtClean="0"/>
              <a:t>Lieberherr</a:t>
            </a:r>
            <a:r>
              <a:rPr lang="en-US" sz="1600" dirty="0" smtClean="0"/>
              <a:t> G. </a:t>
            </a:r>
            <a:r>
              <a:rPr lang="en-US" sz="1600" dirty="0"/>
              <a:t>&amp; </a:t>
            </a:r>
            <a:r>
              <a:rPr lang="en-US" sz="1600" dirty="0" smtClean="0"/>
              <a:t>Wunderle S.; </a:t>
            </a:r>
            <a:r>
              <a:rPr lang="fr-FR" sz="1600" i="1" dirty="0" err="1"/>
              <a:t>Remote</a:t>
            </a:r>
            <a:r>
              <a:rPr lang="fr-FR" sz="1600" i="1" dirty="0"/>
              <a:t> Sens.</a:t>
            </a:r>
            <a:r>
              <a:rPr lang="fr-FR" sz="1600" dirty="0"/>
              <a:t> </a:t>
            </a:r>
            <a:r>
              <a:rPr lang="fr-FR" sz="1600" b="1" dirty="0"/>
              <a:t>2018</a:t>
            </a:r>
            <a:r>
              <a:rPr lang="fr-FR" sz="1600" dirty="0"/>
              <a:t>, </a:t>
            </a:r>
            <a:r>
              <a:rPr lang="fr-FR" sz="1600" i="1" dirty="0"/>
              <a:t>10</a:t>
            </a:r>
            <a:r>
              <a:rPr lang="fr-FR" sz="1600" dirty="0"/>
              <a:t>(7), 990; </a:t>
            </a:r>
            <a:r>
              <a:rPr lang="fr-FR" sz="1600" dirty="0">
                <a:hlinkClick r:id="rId4"/>
              </a:rPr>
              <a:t>https://doi.org/10.3390/rs10070990</a:t>
            </a:r>
            <a:endParaRPr lang="en-US" sz="1600" i="1" dirty="0"/>
          </a:p>
        </p:txBody>
      </p:sp>
      <p:grpSp>
        <p:nvGrpSpPr>
          <p:cNvPr id="10" name="Gruppieren 9"/>
          <p:cNvGrpSpPr/>
          <p:nvPr/>
        </p:nvGrpSpPr>
        <p:grpSpPr>
          <a:xfrm>
            <a:off x="2495600" y="1844824"/>
            <a:ext cx="733493" cy="3816424"/>
            <a:chOff x="2123728" y="1844824"/>
            <a:chExt cx="733493" cy="3816424"/>
          </a:xfrm>
        </p:grpSpPr>
        <p:sp>
          <p:nvSpPr>
            <p:cNvPr id="8" name="Ellipse 7"/>
            <p:cNvSpPr/>
            <p:nvPr/>
          </p:nvSpPr>
          <p:spPr bwMode="auto">
            <a:xfrm>
              <a:off x="2123728" y="1844824"/>
              <a:ext cx="432048" cy="360040"/>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9" name="Ellipse 8"/>
            <p:cNvSpPr/>
            <p:nvPr/>
          </p:nvSpPr>
          <p:spPr bwMode="auto">
            <a:xfrm>
              <a:off x="2425173" y="5301208"/>
              <a:ext cx="432048" cy="360040"/>
            </a:xfrm>
            <a:prstGeom prst="ellipse">
              <a:avLst/>
            </a:prstGeom>
            <a:noFill/>
            <a:ln w="2857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grpSp>
      <p:pic>
        <p:nvPicPr>
          <p:cNvPr id="11" name="Grafik 10"/>
          <p:cNvPicPr>
            <a:picLocks noChangeAspect="1"/>
          </p:cNvPicPr>
          <p:nvPr/>
        </p:nvPicPr>
        <p:blipFill>
          <a:blip r:embed="rId5">
            <a:lum bright="-20000" contrast="40000"/>
          </a:blip>
          <a:stretch>
            <a:fillRect/>
          </a:stretch>
        </p:blipFill>
        <p:spPr>
          <a:xfrm>
            <a:off x="3546377" y="1700808"/>
            <a:ext cx="7920682" cy="4818607"/>
          </a:xfrm>
          <a:prstGeom prst="rect">
            <a:avLst/>
          </a:prstGeom>
        </p:spPr>
      </p:pic>
    </p:spTree>
    <p:extLst>
      <p:ext uri="{BB962C8B-B14F-4D97-AF65-F5344CB8AC3E}">
        <p14:creationId xmlns:p14="http://schemas.microsoft.com/office/powerpoint/2010/main" val="174841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Outline of AVHRR </a:t>
            </a:r>
            <a:r>
              <a:rPr lang="en-US" dirty="0" smtClean="0"/>
              <a:t>curation project: </a:t>
            </a:r>
            <a:r>
              <a:rPr lang="en-US" dirty="0" smtClean="0"/>
              <a:t/>
            </a:r>
            <a:br>
              <a:rPr lang="en-US" dirty="0" smtClean="0"/>
            </a:br>
            <a:r>
              <a:rPr lang="en-US" dirty="0" smtClean="0"/>
              <a:t>an </a:t>
            </a:r>
            <a:r>
              <a:rPr lang="en-US" dirty="0" smtClean="0"/>
              <a:t>overview and steps for the future</a:t>
            </a:r>
            <a:endParaRPr lang="en-US" dirty="0"/>
          </a:p>
        </p:txBody>
      </p:sp>
      <p:sp>
        <p:nvSpPr>
          <p:cNvPr id="3" name="Inhaltsplatzhalter 2"/>
          <p:cNvSpPr>
            <a:spLocks noGrp="1"/>
          </p:cNvSpPr>
          <p:nvPr>
            <p:ph idx="1"/>
          </p:nvPr>
        </p:nvSpPr>
        <p:spPr>
          <a:xfrm>
            <a:off x="719668" y="1772816"/>
            <a:ext cx="10748433" cy="4380335"/>
          </a:xfrm>
        </p:spPr>
        <p:txBody>
          <a:bodyPr/>
          <a:lstStyle/>
          <a:p>
            <a:r>
              <a:rPr lang="en-US" sz="2400" dirty="0" smtClean="0"/>
              <a:t>AVHRR – a valuable heritage sensor</a:t>
            </a:r>
          </a:p>
          <a:p>
            <a:r>
              <a:rPr lang="en-US" sz="2400" dirty="0" smtClean="0"/>
              <a:t>AVHRR data holdings at ESA and University of Bern covering Europe and the Earth</a:t>
            </a:r>
          </a:p>
          <a:p>
            <a:r>
              <a:rPr lang="en-US" sz="2400" dirty="0" smtClean="0"/>
              <a:t>Retrieval of ECVs based on FCDR – briefly three examples</a:t>
            </a:r>
          </a:p>
          <a:p>
            <a:r>
              <a:rPr lang="en-US" sz="2400" dirty="0" smtClean="0"/>
              <a:t>The way to make the AVHRR data holdings accessible for users</a:t>
            </a:r>
          </a:p>
          <a:p>
            <a:r>
              <a:rPr lang="en-US" sz="2400" dirty="0" smtClean="0"/>
              <a:t>Next steps to make the Data Ready for Users (in </a:t>
            </a:r>
            <a:r>
              <a:rPr lang="en-US" sz="2400" dirty="0" smtClean="0">
                <a:solidFill>
                  <a:schemeClr val="tx1"/>
                </a:solidFill>
              </a:rPr>
              <a:t>compliance with</a:t>
            </a:r>
            <a:r>
              <a:rPr lang="en-US" sz="2400" dirty="0">
                <a:solidFill>
                  <a:schemeClr val="tx1"/>
                </a:solidFill>
              </a:rPr>
              <a:t> CARD4L specification ( </a:t>
            </a:r>
            <a:r>
              <a:rPr lang="en-US" sz="2400" dirty="0">
                <a:solidFill>
                  <a:schemeClr val="tx1"/>
                </a:solidFill>
                <a:hlinkClick r:id="rId2"/>
              </a:rPr>
              <a:t>http://ceos.org/ard</a:t>
            </a:r>
            <a:r>
              <a:rPr lang="en-US" sz="2400" dirty="0" smtClean="0">
                <a:solidFill>
                  <a:schemeClr val="tx1"/>
                </a:solidFill>
                <a:hlinkClick r:id="rId2"/>
              </a:rPr>
              <a:t>/</a:t>
            </a:r>
            <a:r>
              <a:rPr lang="en-US" sz="2400" dirty="0" smtClean="0">
                <a:solidFill>
                  <a:schemeClr val="tx1"/>
                </a:solidFill>
              </a:rPr>
              <a:t>)</a:t>
            </a:r>
            <a:r>
              <a:rPr lang="en-US" sz="2400" dirty="0" smtClean="0"/>
              <a:t>.</a:t>
            </a:r>
          </a:p>
          <a:p>
            <a:pPr lvl="1"/>
            <a:r>
              <a:rPr lang="en-US" sz="2400" dirty="0" smtClean="0"/>
              <a:t>European AVHRR time series</a:t>
            </a:r>
          </a:p>
          <a:p>
            <a:pPr lvl="1"/>
            <a:r>
              <a:rPr lang="en-US" sz="2400" dirty="0" smtClean="0"/>
              <a:t>Global AVHRR time series</a:t>
            </a:r>
          </a:p>
          <a:p>
            <a:pPr marL="0" indent="0">
              <a:buNone/>
            </a:pPr>
            <a:endParaRPr lang="en-US" sz="2400" dirty="0" smtClean="0"/>
          </a:p>
          <a:p>
            <a:endParaRPr lang="en-US" sz="2400" dirty="0" smtClean="0"/>
          </a:p>
          <a:p>
            <a:endParaRPr lang="en-US" sz="2400" dirty="0" smtClean="0"/>
          </a:p>
          <a:p>
            <a:endParaRPr lang="en-US" sz="2400" dirty="0" smtClean="0"/>
          </a:p>
          <a:p>
            <a:endParaRPr lang="en-US" sz="2400" dirty="0"/>
          </a:p>
        </p:txBody>
      </p:sp>
      <p:pic>
        <p:nvPicPr>
          <p:cNvPr id="4"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015" y="4365104"/>
            <a:ext cx="5018451" cy="1584176"/>
          </a:xfrm>
          <a:prstGeom prst="rect">
            <a:avLst/>
          </a:prstGeom>
          <a:solidFill>
            <a:schemeClr val="accent1">
              <a:lumMod val="50000"/>
            </a:schemeClr>
          </a:solidFill>
        </p:spPr>
      </p:pic>
    </p:spTree>
    <p:extLst>
      <p:ext uri="{BB962C8B-B14F-4D97-AF65-F5344CB8AC3E}">
        <p14:creationId xmlns:p14="http://schemas.microsoft.com/office/powerpoint/2010/main" val="11776957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51384" y="220509"/>
            <a:ext cx="9865096" cy="817563"/>
          </a:xfrm>
        </p:spPr>
        <p:txBody>
          <a:bodyPr/>
          <a:lstStyle/>
          <a:p>
            <a:r>
              <a:rPr lang="en-US" sz="2400" dirty="0"/>
              <a:t>Maturity level of final AVHRR master data set based on CEOS </a:t>
            </a:r>
            <a:r>
              <a:rPr lang="en-US" sz="2400" i="1" dirty="0"/>
              <a:t>W</a:t>
            </a:r>
            <a:r>
              <a:rPr lang="en-US" sz="2400" dirty="0"/>
              <a:t>orking </a:t>
            </a:r>
            <a:r>
              <a:rPr lang="en-US" sz="2400" i="1" dirty="0"/>
              <a:t>G</a:t>
            </a:r>
            <a:r>
              <a:rPr lang="en-US" sz="2400" dirty="0"/>
              <a:t>roup on </a:t>
            </a:r>
            <a:r>
              <a:rPr lang="en-US" sz="2400" i="1" dirty="0"/>
              <a:t>I</a:t>
            </a:r>
            <a:r>
              <a:rPr lang="en-US" sz="2400" dirty="0"/>
              <a:t>nformation </a:t>
            </a:r>
            <a:r>
              <a:rPr lang="en-US" sz="2400" i="1" dirty="0"/>
              <a:t>S</a:t>
            </a:r>
            <a:r>
              <a:rPr lang="en-US" sz="2400" dirty="0"/>
              <a:t>ystems and </a:t>
            </a:r>
            <a:r>
              <a:rPr lang="en-US" sz="2400" i="1" dirty="0"/>
              <a:t>S</a:t>
            </a:r>
            <a:r>
              <a:rPr lang="en-US" sz="2400" dirty="0"/>
              <a:t>ervices </a:t>
            </a:r>
            <a:r>
              <a:rPr lang="en-US" sz="2400" dirty="0" smtClean="0"/>
              <a:t>recommendations</a:t>
            </a:r>
            <a:br>
              <a:rPr lang="en-US" sz="2400" dirty="0" smtClean="0"/>
            </a:br>
            <a:r>
              <a:rPr lang="en-US" sz="2000" b="0" dirty="0" smtClean="0"/>
              <a:t>Usability can be improved to generate a well calibrated and geocoded data set (FCDR)</a:t>
            </a:r>
            <a:endParaRPr lang="en-US" sz="2000" b="0" dirty="0"/>
          </a:p>
        </p:txBody>
      </p:sp>
      <p:sp>
        <p:nvSpPr>
          <p:cNvPr id="3" name="Inhaltsplatzhalter 2"/>
          <p:cNvSpPr>
            <a:spLocks noGrp="1"/>
          </p:cNvSpPr>
          <p:nvPr>
            <p:ph idx="1"/>
          </p:nvPr>
        </p:nvSpPr>
        <p:spPr/>
        <p:txBody>
          <a:bodyPr/>
          <a:lstStyle/>
          <a:p>
            <a:r>
              <a:rPr lang="en-US" dirty="0" smtClean="0"/>
              <a:t>WGISS Data </a:t>
            </a:r>
            <a:r>
              <a:rPr lang="en-US" dirty="0" err="1" smtClean="0"/>
              <a:t>Stewartship</a:t>
            </a:r>
            <a:r>
              <a:rPr lang="en-US" dirty="0" smtClean="0"/>
              <a:t> Maturity Matrix (June 2017) </a:t>
            </a:r>
            <a:endParaRPr lang="en-US" dirty="0"/>
          </a:p>
        </p:txBody>
      </p:sp>
      <p:pic>
        <p:nvPicPr>
          <p:cNvPr id="4" name="Picture 1"/>
          <p:cNvPicPr/>
          <p:nvPr/>
        </p:nvPicPr>
        <p:blipFill>
          <a:blip r:embed="rId2">
            <a:extLst>
              <a:ext uri="{28A0092B-C50C-407E-A947-70E740481C1C}">
                <a14:useLocalDpi xmlns:a14="http://schemas.microsoft.com/office/drawing/2010/main" val="0"/>
              </a:ext>
            </a:extLst>
          </a:blip>
          <a:srcRect/>
          <a:stretch>
            <a:fillRect/>
          </a:stretch>
        </p:blipFill>
        <p:spPr bwMode="auto">
          <a:xfrm>
            <a:off x="1775520" y="2060848"/>
            <a:ext cx="8433692" cy="4357736"/>
          </a:xfrm>
          <a:prstGeom prst="rect">
            <a:avLst/>
          </a:prstGeom>
          <a:noFill/>
          <a:ln>
            <a:solidFill>
              <a:schemeClr val="tx1">
                <a:lumMod val="75000"/>
                <a:lumOff val="25000"/>
              </a:schemeClr>
            </a:solidFill>
          </a:ln>
        </p:spPr>
      </p:pic>
      <p:sp>
        <p:nvSpPr>
          <p:cNvPr id="5" name="Rechteck 4"/>
          <p:cNvSpPr/>
          <p:nvPr/>
        </p:nvSpPr>
        <p:spPr bwMode="auto">
          <a:xfrm>
            <a:off x="2351584" y="2780928"/>
            <a:ext cx="720080" cy="792088"/>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6" name="Rechteck 5"/>
          <p:cNvSpPr/>
          <p:nvPr/>
        </p:nvSpPr>
        <p:spPr bwMode="auto">
          <a:xfrm>
            <a:off x="3143672" y="2780928"/>
            <a:ext cx="720080" cy="792088"/>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7" name="Rechteck 6"/>
          <p:cNvSpPr/>
          <p:nvPr/>
        </p:nvSpPr>
        <p:spPr bwMode="auto">
          <a:xfrm>
            <a:off x="3869695" y="3583645"/>
            <a:ext cx="720080" cy="792088"/>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8" name="Rechteck 7"/>
          <p:cNvSpPr/>
          <p:nvPr/>
        </p:nvSpPr>
        <p:spPr bwMode="auto">
          <a:xfrm>
            <a:off x="4598570" y="2781919"/>
            <a:ext cx="633334" cy="792088"/>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9" name="Rechteck 8"/>
          <p:cNvSpPr/>
          <p:nvPr/>
        </p:nvSpPr>
        <p:spPr bwMode="auto">
          <a:xfrm>
            <a:off x="5276852" y="3645025"/>
            <a:ext cx="715515" cy="730709"/>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10" name="Rechteck 9"/>
          <p:cNvSpPr/>
          <p:nvPr/>
        </p:nvSpPr>
        <p:spPr bwMode="auto">
          <a:xfrm>
            <a:off x="5963929" y="3645025"/>
            <a:ext cx="852151" cy="730709"/>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11" name="Rechteck 10"/>
          <p:cNvSpPr/>
          <p:nvPr/>
        </p:nvSpPr>
        <p:spPr bwMode="auto">
          <a:xfrm>
            <a:off x="6888088" y="2760653"/>
            <a:ext cx="1008112" cy="1676459"/>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12" name="Rechteck 11"/>
          <p:cNvSpPr/>
          <p:nvPr/>
        </p:nvSpPr>
        <p:spPr bwMode="auto">
          <a:xfrm>
            <a:off x="7939573" y="2760653"/>
            <a:ext cx="852349" cy="822992"/>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13" name="Rechteck 12"/>
          <p:cNvSpPr/>
          <p:nvPr/>
        </p:nvSpPr>
        <p:spPr bwMode="auto">
          <a:xfrm>
            <a:off x="8843067" y="2760653"/>
            <a:ext cx="709317" cy="822992"/>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14" name="Rechteck 13"/>
          <p:cNvSpPr/>
          <p:nvPr/>
        </p:nvSpPr>
        <p:spPr bwMode="auto">
          <a:xfrm>
            <a:off x="9597564" y="2780928"/>
            <a:ext cx="633334" cy="792088"/>
          </a:xfrm>
          <a:prstGeom prst="rect">
            <a:avLst/>
          </a:prstGeom>
          <a:noFill/>
          <a:ln w="3810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grpSp>
        <p:nvGrpSpPr>
          <p:cNvPr id="28" name="Gruppieren 27"/>
          <p:cNvGrpSpPr/>
          <p:nvPr/>
        </p:nvGrpSpPr>
        <p:grpSpPr>
          <a:xfrm>
            <a:off x="2351584" y="3607932"/>
            <a:ext cx="7857628" cy="2810652"/>
            <a:chOff x="2351584" y="3607932"/>
            <a:chExt cx="7857628" cy="2810652"/>
          </a:xfrm>
        </p:grpSpPr>
        <p:grpSp>
          <p:nvGrpSpPr>
            <p:cNvPr id="27" name="Gruppieren 26"/>
            <p:cNvGrpSpPr/>
            <p:nvPr/>
          </p:nvGrpSpPr>
          <p:grpSpPr>
            <a:xfrm>
              <a:off x="2351584" y="4375734"/>
              <a:ext cx="6440338" cy="2042850"/>
              <a:chOff x="2351584" y="4375734"/>
              <a:chExt cx="6440338" cy="2042850"/>
            </a:xfrm>
          </p:grpSpPr>
          <p:grpSp>
            <p:nvGrpSpPr>
              <p:cNvPr id="26" name="Gruppieren 25"/>
              <p:cNvGrpSpPr/>
              <p:nvPr/>
            </p:nvGrpSpPr>
            <p:grpSpPr>
              <a:xfrm>
                <a:off x="2351584" y="4375734"/>
                <a:ext cx="4493132" cy="1992163"/>
                <a:chOff x="2351584" y="4375734"/>
                <a:chExt cx="4493132" cy="1992163"/>
              </a:xfrm>
            </p:grpSpPr>
            <p:grpSp>
              <p:nvGrpSpPr>
                <p:cNvPr id="25" name="Gruppieren 24"/>
                <p:cNvGrpSpPr/>
                <p:nvPr/>
              </p:nvGrpSpPr>
              <p:grpSpPr>
                <a:xfrm>
                  <a:off x="2351584" y="4425433"/>
                  <a:ext cx="2925267" cy="1942464"/>
                  <a:chOff x="2351584" y="4425433"/>
                  <a:chExt cx="2925267" cy="1942464"/>
                </a:xfrm>
              </p:grpSpPr>
              <p:sp>
                <p:nvSpPr>
                  <p:cNvPr id="15" name="Rechteck 14"/>
                  <p:cNvSpPr/>
                  <p:nvPr/>
                </p:nvSpPr>
                <p:spPr bwMode="auto">
                  <a:xfrm>
                    <a:off x="2351584" y="5306012"/>
                    <a:ext cx="792088" cy="1061885"/>
                  </a:xfrm>
                  <a:prstGeom prst="rect">
                    <a:avLst/>
                  </a:prstGeom>
                  <a:no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16" name="Rechteck 15"/>
                  <p:cNvSpPr/>
                  <p:nvPr/>
                </p:nvSpPr>
                <p:spPr bwMode="auto">
                  <a:xfrm>
                    <a:off x="3155770" y="5301209"/>
                    <a:ext cx="707982" cy="1061885"/>
                  </a:xfrm>
                  <a:prstGeom prst="rect">
                    <a:avLst/>
                  </a:prstGeom>
                  <a:no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17" name="Rechteck 16"/>
                  <p:cNvSpPr/>
                  <p:nvPr/>
                </p:nvSpPr>
                <p:spPr bwMode="auto">
                  <a:xfrm>
                    <a:off x="3881793" y="4425433"/>
                    <a:ext cx="707982" cy="875776"/>
                  </a:xfrm>
                  <a:prstGeom prst="rect">
                    <a:avLst/>
                  </a:prstGeom>
                  <a:no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18" name="Rechteck 17"/>
                  <p:cNvSpPr/>
                  <p:nvPr/>
                </p:nvSpPr>
                <p:spPr bwMode="auto">
                  <a:xfrm>
                    <a:off x="4568869" y="5301209"/>
                    <a:ext cx="707982" cy="1061885"/>
                  </a:xfrm>
                  <a:prstGeom prst="rect">
                    <a:avLst/>
                  </a:prstGeom>
                  <a:no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grpSp>
            <p:sp>
              <p:nvSpPr>
                <p:cNvPr id="19" name="Rechteck 18"/>
                <p:cNvSpPr/>
                <p:nvPr/>
              </p:nvSpPr>
              <p:spPr bwMode="auto">
                <a:xfrm>
                  <a:off x="5284384" y="5301209"/>
                  <a:ext cx="707982" cy="1061885"/>
                </a:xfrm>
                <a:prstGeom prst="rect">
                  <a:avLst/>
                </a:prstGeom>
                <a:no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20" name="Rechteck 19"/>
                <p:cNvSpPr/>
                <p:nvPr/>
              </p:nvSpPr>
              <p:spPr bwMode="auto">
                <a:xfrm>
                  <a:off x="6028548" y="4375734"/>
                  <a:ext cx="816168" cy="925475"/>
                </a:xfrm>
                <a:prstGeom prst="rect">
                  <a:avLst/>
                </a:prstGeom>
                <a:no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grpSp>
          <p:sp>
            <p:nvSpPr>
              <p:cNvPr id="21" name="Rechteck 20"/>
              <p:cNvSpPr/>
              <p:nvPr/>
            </p:nvSpPr>
            <p:spPr bwMode="auto">
              <a:xfrm>
                <a:off x="6863546" y="5301208"/>
                <a:ext cx="1032654" cy="1117376"/>
              </a:xfrm>
              <a:prstGeom prst="rect">
                <a:avLst/>
              </a:prstGeom>
              <a:noFill/>
              <a:ln w="38100" cap="flat" cmpd="sng" algn="ctr">
                <a:solidFill>
                  <a:srgbClr val="00B050"/>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22" name="Rechteck 21"/>
              <p:cNvSpPr/>
              <p:nvPr/>
            </p:nvSpPr>
            <p:spPr bwMode="auto">
              <a:xfrm>
                <a:off x="7915031" y="5301208"/>
                <a:ext cx="876891" cy="1117376"/>
              </a:xfrm>
              <a:prstGeom prst="rect">
                <a:avLst/>
              </a:prstGeom>
              <a:noFill/>
              <a:ln w="38100" cap="flat" cmpd="sng" algn="ctr">
                <a:solidFill>
                  <a:srgbClr val="00B050"/>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grpSp>
        <p:sp>
          <p:nvSpPr>
            <p:cNvPr id="23" name="Rechteck 22"/>
            <p:cNvSpPr/>
            <p:nvPr/>
          </p:nvSpPr>
          <p:spPr bwMode="auto">
            <a:xfrm>
              <a:off x="8836840" y="3607932"/>
              <a:ext cx="760725" cy="1693276"/>
            </a:xfrm>
            <a:prstGeom prst="rect">
              <a:avLst/>
            </a:prstGeom>
            <a:noFill/>
            <a:ln w="38100" cap="flat" cmpd="sng" algn="ctr">
              <a:solidFill>
                <a:srgbClr val="00B050"/>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
          <p:nvSpPr>
            <p:cNvPr id="24" name="Rechteck 23"/>
            <p:cNvSpPr/>
            <p:nvPr/>
          </p:nvSpPr>
          <p:spPr bwMode="auto">
            <a:xfrm>
              <a:off x="9642482" y="4399006"/>
              <a:ext cx="566730" cy="902203"/>
            </a:xfrm>
            <a:prstGeom prst="rect">
              <a:avLst/>
            </a:prstGeom>
            <a:noFill/>
            <a:ln w="38100" cap="flat" cmpd="sng" algn="ctr">
              <a:solidFill>
                <a:srgbClr val="00B050"/>
              </a:solidFill>
              <a:prstDash val="sysDot"/>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grpSp>
      <p:sp>
        <p:nvSpPr>
          <p:cNvPr id="29" name="Ellipse 28"/>
          <p:cNvSpPr/>
          <p:nvPr/>
        </p:nvSpPr>
        <p:spPr bwMode="auto">
          <a:xfrm>
            <a:off x="8368543" y="3996834"/>
            <a:ext cx="1838282" cy="1728192"/>
          </a:xfrm>
          <a:prstGeom prst="ellipse">
            <a:avLst/>
          </a:prstGeom>
          <a:solidFill>
            <a:srgbClr val="FFC000">
              <a:alpha val="8000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rPr>
              <a:t>Re-processing</a:t>
            </a:r>
            <a:r>
              <a:rPr kumimoji="0" lang="en-US" sz="1800" b="0" i="0" u="none" strike="noStrike" cap="none" normalizeH="0" dirty="0" smtClean="0">
                <a:ln>
                  <a:noFill/>
                </a:ln>
                <a:solidFill>
                  <a:srgbClr val="000000"/>
                </a:solidFill>
                <a:effectLst/>
                <a:latin typeface="Arial" charset="0"/>
                <a:ea typeface="ＭＳ Ｐゴシック" charset="0"/>
              </a:rPr>
              <a:t> for calibration</a:t>
            </a:r>
            <a:endParaRPr kumimoji="0" lang="en-US" sz="1800" b="0" i="0" u="none" strike="noStrike" cap="none" normalizeH="0" baseline="0" dirty="0">
              <a:ln>
                <a:noFill/>
              </a:ln>
              <a:solidFill>
                <a:srgbClr val="000000"/>
              </a:solidFill>
              <a:effectLst/>
              <a:latin typeface="Arial" charset="0"/>
              <a:ea typeface="ＭＳ Ｐゴシック" charset="0"/>
            </a:endParaRPr>
          </a:p>
        </p:txBody>
      </p:sp>
      <p:sp>
        <p:nvSpPr>
          <p:cNvPr id="30" name="Ellipse 29"/>
          <p:cNvSpPr/>
          <p:nvPr/>
        </p:nvSpPr>
        <p:spPr bwMode="auto">
          <a:xfrm>
            <a:off x="8365747" y="5041063"/>
            <a:ext cx="1838282" cy="1728192"/>
          </a:xfrm>
          <a:prstGeom prst="ellipse">
            <a:avLst/>
          </a:prstGeom>
          <a:solidFill>
            <a:srgbClr val="FFC000">
              <a:alpha val="80000"/>
            </a:srgb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rPr>
              <a:t>Re-processing</a:t>
            </a:r>
            <a:r>
              <a:rPr kumimoji="0" lang="en-US" sz="1800" b="0" i="0" u="none" strike="noStrike" cap="none" normalizeH="0" dirty="0" smtClean="0">
                <a:ln>
                  <a:noFill/>
                </a:ln>
                <a:solidFill>
                  <a:srgbClr val="000000"/>
                </a:solidFill>
                <a:effectLst/>
                <a:latin typeface="Arial" charset="0"/>
                <a:ea typeface="ＭＳ Ｐゴシック" charset="0"/>
              </a:rPr>
              <a:t> for time-series</a:t>
            </a:r>
            <a:endParaRPr kumimoji="0" lang="en-US" sz="1800" b="0" i="0" u="none" strike="noStrike" cap="none" normalizeH="0" baseline="0" dirty="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416999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87888" y="824912"/>
            <a:ext cx="4656252" cy="817563"/>
          </a:xfrm>
        </p:spPr>
        <p:txBody>
          <a:bodyPr/>
          <a:lstStyle/>
          <a:p>
            <a:r>
              <a:rPr lang="en-US" dirty="0" smtClean="0"/>
              <a:t>CEOS Ready Data for Users</a:t>
            </a:r>
            <a:endParaRPr lang="en-US" dirty="0"/>
          </a:p>
        </p:txBody>
      </p:sp>
      <p:sp>
        <p:nvSpPr>
          <p:cNvPr id="3" name="Inhaltsplatzhalter 2"/>
          <p:cNvSpPr>
            <a:spLocks noGrp="1"/>
          </p:cNvSpPr>
          <p:nvPr>
            <p:ph idx="1"/>
          </p:nvPr>
        </p:nvSpPr>
        <p:spPr/>
        <p:txBody>
          <a:bodyPr/>
          <a:lstStyle/>
          <a:p>
            <a:r>
              <a:rPr lang="en-US" b="1" dirty="0" smtClean="0"/>
              <a:t>Data Producers</a:t>
            </a:r>
          </a:p>
          <a:p>
            <a:pPr lvl="1"/>
            <a:r>
              <a:rPr lang="en-US" b="1" dirty="0" smtClean="0"/>
              <a:t>Increase Impact: </a:t>
            </a:r>
            <a:r>
              <a:rPr lang="en-US" dirty="0" smtClean="0"/>
              <a:t>Making </a:t>
            </a:r>
            <a:r>
              <a:rPr lang="en-US" dirty="0"/>
              <a:t>data easier to access and use will increase its impact and accelerate the growth of this user base. For continued relevance, data should be easy to use, access, and fit seamlessly into work flows and future data architectures – all of which are properties of CARD4L</a:t>
            </a:r>
            <a:r>
              <a:rPr lang="en-US" dirty="0" smtClean="0"/>
              <a:t>.</a:t>
            </a:r>
          </a:p>
          <a:p>
            <a:pPr lvl="1"/>
            <a:r>
              <a:rPr lang="en-US" dirty="0"/>
              <a:t>Even sophisticated users of EO data typically invest a large proportion (around 80 per cent) of their effort into data preparation. This is a major barrier to full and successful utilization of space-based </a:t>
            </a:r>
            <a:r>
              <a:rPr lang="en-US" dirty="0" smtClean="0"/>
              <a:t>data.</a:t>
            </a:r>
          </a:p>
          <a:p>
            <a:r>
              <a:rPr lang="en-US" b="1" dirty="0" smtClean="0"/>
              <a:t>Data Distributors</a:t>
            </a:r>
          </a:p>
          <a:p>
            <a:pPr lvl="1"/>
            <a:r>
              <a:rPr lang="en-US" dirty="0"/>
              <a:t>Users are increasingly moving their workflows to the cloud. Providing a broad range of analysis-ready data products, ready to use and hosted within the same cloud makes a platform very appealing to customers</a:t>
            </a:r>
            <a:r>
              <a:rPr lang="en-US" b="1" dirty="0" smtClean="0"/>
              <a:t>.</a:t>
            </a:r>
          </a:p>
          <a:p>
            <a:pPr lvl="1"/>
            <a:r>
              <a:rPr lang="en-US" dirty="0"/>
              <a:t>Data processing is costly. Pre-processed datasets eliminate this </a:t>
            </a:r>
            <a:r>
              <a:rPr lang="en-US" dirty="0" smtClean="0"/>
              <a:t>cost.</a:t>
            </a:r>
          </a:p>
          <a:p>
            <a:pPr lvl="1"/>
            <a:r>
              <a:rPr lang="en-US" dirty="0"/>
              <a:t>The integration and combination of consistent and comparable data provides new avenues for analysis – greatly increasing information density</a:t>
            </a:r>
            <a:endParaRPr lang="en-US" b="1" dirty="0"/>
          </a:p>
          <a:p>
            <a:pPr marL="0" indent="0">
              <a:buNone/>
            </a:pPr>
            <a:r>
              <a:rPr lang="en-US" b="1" dirty="0"/>
              <a:t/>
            </a:r>
            <a:br>
              <a:rPr lang="en-US" b="1" dirty="0"/>
            </a:br>
            <a:r>
              <a:rPr lang="en-US" b="1" dirty="0"/>
              <a:t/>
            </a:r>
            <a:br>
              <a:rPr lang="en-US" b="1" dirty="0"/>
            </a:br>
            <a:endParaRPr lang="en-US" dirty="0"/>
          </a:p>
        </p:txBody>
      </p:sp>
      <p:pic>
        <p:nvPicPr>
          <p:cNvPr id="4" name="Grafik 3"/>
          <p:cNvPicPr>
            <a:picLocks noChangeAspect="1"/>
          </p:cNvPicPr>
          <p:nvPr/>
        </p:nvPicPr>
        <p:blipFill>
          <a:blip r:embed="rId2">
            <a:duotone>
              <a:prstClr val="black"/>
              <a:schemeClr val="bg1">
                <a:tint val="45000"/>
                <a:satMod val="400000"/>
              </a:scheme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191344" y="364383"/>
            <a:ext cx="4752528" cy="817054"/>
          </a:xfrm>
          <a:prstGeom prst="rect">
            <a:avLst/>
          </a:prstGeom>
          <a:solidFill>
            <a:srgbClr val="002060"/>
          </a:solidFill>
        </p:spPr>
      </p:pic>
      <p:sp>
        <p:nvSpPr>
          <p:cNvPr id="5" name="Textfeld 4"/>
          <p:cNvSpPr txBox="1"/>
          <p:nvPr/>
        </p:nvSpPr>
        <p:spPr>
          <a:xfrm>
            <a:off x="10128448" y="6458807"/>
            <a:ext cx="1875835" cy="400110"/>
          </a:xfrm>
          <a:prstGeom prst="rect">
            <a:avLst/>
          </a:prstGeom>
          <a:noFill/>
        </p:spPr>
        <p:txBody>
          <a:bodyPr wrap="none" rtlCol="0">
            <a:spAutoFit/>
          </a:bodyPr>
          <a:lstStyle/>
          <a:p>
            <a:r>
              <a:rPr lang="en-US" sz="2000" dirty="0"/>
              <a:t>http://</a:t>
            </a:r>
            <a:r>
              <a:rPr lang="en-US" sz="2000" dirty="0" smtClean="0"/>
              <a:t>ceos.org/</a:t>
            </a:r>
            <a:endParaRPr lang="en-US" sz="2000" dirty="0"/>
          </a:p>
        </p:txBody>
      </p:sp>
    </p:spTree>
    <p:extLst>
      <p:ext uri="{BB962C8B-B14F-4D97-AF65-F5344CB8AC3E}">
        <p14:creationId xmlns:p14="http://schemas.microsoft.com/office/powerpoint/2010/main" val="332329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sz="2800" dirty="0" smtClean="0"/>
              <a:t>Outlook </a:t>
            </a:r>
            <a:r>
              <a:rPr lang="de-CH" sz="2800" dirty="0" err="1" smtClean="0"/>
              <a:t>and</a:t>
            </a:r>
            <a:r>
              <a:rPr lang="de-CH" sz="2800" dirty="0" smtClean="0"/>
              <a:t> </a:t>
            </a:r>
            <a:r>
              <a:rPr lang="de-CH" sz="2800" dirty="0" err="1" smtClean="0"/>
              <a:t>proposed</a:t>
            </a:r>
            <a:r>
              <a:rPr lang="de-CH" sz="2800" dirty="0" smtClean="0"/>
              <a:t> </a:t>
            </a:r>
            <a:r>
              <a:rPr lang="de-CH" sz="2800" dirty="0" err="1" smtClean="0"/>
              <a:t>next</a:t>
            </a:r>
            <a:r>
              <a:rPr lang="de-CH" sz="2800" dirty="0" smtClean="0"/>
              <a:t> </a:t>
            </a:r>
            <a:r>
              <a:rPr lang="de-CH" sz="2800" dirty="0" err="1" smtClean="0"/>
              <a:t>steps</a:t>
            </a:r>
            <a:endParaRPr lang="en-US" sz="2800" dirty="0"/>
          </a:p>
        </p:txBody>
      </p:sp>
      <p:sp>
        <p:nvSpPr>
          <p:cNvPr id="3" name="Inhaltsplatzhalter 2"/>
          <p:cNvSpPr>
            <a:spLocks noGrp="1"/>
          </p:cNvSpPr>
          <p:nvPr>
            <p:ph idx="1"/>
          </p:nvPr>
        </p:nvSpPr>
        <p:spPr>
          <a:xfrm>
            <a:off x="623392" y="1700808"/>
            <a:ext cx="10704924" cy="4498975"/>
          </a:xfrm>
        </p:spPr>
        <p:txBody>
          <a:bodyPr/>
          <a:lstStyle/>
          <a:p>
            <a:r>
              <a:rPr lang="en-US" sz="2400" b="1" dirty="0" smtClean="0"/>
              <a:t>Length of time series matters</a:t>
            </a:r>
            <a:r>
              <a:rPr lang="en-US" sz="2400" dirty="0" smtClean="0"/>
              <a:t>: expand the European ESA-archive with EO-SIP AVHRR data from University of Bern for the years 2017, 2018 and 2019 and afterwards in 3-monthly schedule. </a:t>
            </a:r>
            <a:endParaRPr lang="en-US" sz="2400" dirty="0"/>
          </a:p>
          <a:p>
            <a:r>
              <a:rPr lang="de-CH" sz="2400" b="1" dirty="0" err="1" smtClean="0"/>
              <a:t>Spatial</a:t>
            </a:r>
            <a:r>
              <a:rPr lang="de-CH" sz="2400" b="1" dirty="0" smtClean="0"/>
              <a:t> </a:t>
            </a:r>
            <a:r>
              <a:rPr lang="de-CH" sz="2400" b="1" dirty="0" err="1" smtClean="0"/>
              <a:t>resolution</a:t>
            </a:r>
            <a:r>
              <a:rPr lang="de-CH" sz="2400" b="1" dirty="0" smtClean="0"/>
              <a:t> </a:t>
            </a:r>
            <a:r>
              <a:rPr lang="de-CH" sz="2400" b="1" dirty="0" err="1" smtClean="0"/>
              <a:t>matters</a:t>
            </a:r>
            <a:r>
              <a:rPr lang="de-CH" sz="2400" dirty="0" smtClean="0"/>
              <a:t>: </a:t>
            </a:r>
            <a:r>
              <a:rPr lang="de-CH" sz="2400" dirty="0" err="1" smtClean="0"/>
              <a:t>Integrate</a:t>
            </a:r>
            <a:r>
              <a:rPr lang="de-CH" sz="2400" dirty="0" smtClean="0"/>
              <a:t> </a:t>
            </a:r>
            <a:r>
              <a:rPr lang="de-CH" sz="2400" dirty="0" err="1" smtClean="0"/>
              <a:t>the</a:t>
            </a:r>
            <a:r>
              <a:rPr lang="de-CH" sz="2400" dirty="0" smtClean="0"/>
              <a:t> 1km-global </a:t>
            </a:r>
            <a:r>
              <a:rPr lang="de-CH" sz="2400" dirty="0" err="1" smtClean="0"/>
              <a:t>data</a:t>
            </a:r>
            <a:r>
              <a:rPr lang="de-CH" sz="2400" dirty="0" smtClean="0"/>
              <a:t> </a:t>
            </a:r>
            <a:r>
              <a:rPr lang="de-CH" sz="2400" dirty="0" err="1" smtClean="0"/>
              <a:t>set</a:t>
            </a:r>
            <a:r>
              <a:rPr lang="de-CH" sz="2400" dirty="0" smtClean="0"/>
              <a:t> </a:t>
            </a:r>
            <a:r>
              <a:rPr lang="de-CH" sz="2400" dirty="0" err="1" smtClean="0"/>
              <a:t>into</a:t>
            </a:r>
            <a:r>
              <a:rPr lang="de-CH" sz="2400" dirty="0" smtClean="0"/>
              <a:t> </a:t>
            </a:r>
            <a:r>
              <a:rPr lang="de-CH" sz="2400" dirty="0" err="1" smtClean="0"/>
              <a:t>the</a:t>
            </a:r>
            <a:r>
              <a:rPr lang="de-CH" sz="2400" dirty="0" smtClean="0"/>
              <a:t> ESA </a:t>
            </a:r>
            <a:r>
              <a:rPr lang="de-CH" sz="2400" dirty="0" err="1" smtClean="0"/>
              <a:t>data</a:t>
            </a:r>
            <a:r>
              <a:rPr lang="de-CH" sz="2400" dirty="0" smtClean="0"/>
              <a:t> </a:t>
            </a:r>
            <a:r>
              <a:rPr lang="de-CH" sz="2400" dirty="0" err="1" smtClean="0"/>
              <a:t>archive</a:t>
            </a:r>
            <a:r>
              <a:rPr lang="de-CH" sz="2400" dirty="0" smtClean="0"/>
              <a:t> </a:t>
            </a:r>
            <a:r>
              <a:rPr lang="de-CH" sz="2400" dirty="0" err="1" smtClean="0"/>
              <a:t>and</a:t>
            </a:r>
            <a:r>
              <a:rPr lang="de-CH" sz="2400" dirty="0" smtClean="0"/>
              <a:t> </a:t>
            </a:r>
            <a:r>
              <a:rPr lang="de-CH" sz="2400" dirty="0" err="1" smtClean="0"/>
              <a:t>make</a:t>
            </a:r>
            <a:r>
              <a:rPr lang="de-CH" sz="2400" dirty="0" smtClean="0"/>
              <a:t> </a:t>
            </a:r>
            <a:r>
              <a:rPr lang="de-CH" sz="2400" dirty="0" err="1" smtClean="0"/>
              <a:t>it</a:t>
            </a:r>
            <a:r>
              <a:rPr lang="de-CH" sz="2400" dirty="0" smtClean="0"/>
              <a:t> </a:t>
            </a:r>
            <a:r>
              <a:rPr lang="de-CH" sz="2400" dirty="0" err="1" smtClean="0"/>
              <a:t>accessible</a:t>
            </a:r>
            <a:r>
              <a:rPr lang="de-CH" sz="2400" dirty="0" smtClean="0"/>
              <a:t> </a:t>
            </a:r>
            <a:r>
              <a:rPr lang="de-CH" sz="2400" dirty="0" err="1" smtClean="0"/>
              <a:t>as</a:t>
            </a:r>
            <a:r>
              <a:rPr lang="de-CH" sz="2400" dirty="0" smtClean="0"/>
              <a:t> EO-SIP </a:t>
            </a:r>
            <a:r>
              <a:rPr lang="de-CH" sz="2400" dirty="0" err="1" smtClean="0"/>
              <a:t>files</a:t>
            </a:r>
            <a:r>
              <a:rPr lang="de-CH" sz="2400" dirty="0" smtClean="0"/>
              <a:t>.</a:t>
            </a:r>
          </a:p>
          <a:p>
            <a:pPr lvl="1"/>
            <a:r>
              <a:rPr lang="de-CH" sz="2400" dirty="0" smtClean="0"/>
              <a:t>The 1km global </a:t>
            </a:r>
            <a:r>
              <a:rPr lang="de-CH" sz="2400" dirty="0" err="1" smtClean="0"/>
              <a:t>data</a:t>
            </a:r>
            <a:r>
              <a:rPr lang="de-CH" sz="2400" dirty="0" smtClean="0"/>
              <a:t> </a:t>
            </a:r>
            <a:r>
              <a:rPr lang="de-CH" sz="2400" dirty="0" err="1" smtClean="0"/>
              <a:t>set</a:t>
            </a:r>
            <a:r>
              <a:rPr lang="de-CH" sz="2400" dirty="0" smtClean="0"/>
              <a:t> (1992 – 1999) </a:t>
            </a:r>
            <a:r>
              <a:rPr lang="de-CH" sz="2400" dirty="0" err="1" smtClean="0"/>
              <a:t>can</a:t>
            </a:r>
            <a:r>
              <a:rPr lang="de-CH" sz="2400" dirty="0" smtClean="0"/>
              <a:t> </a:t>
            </a:r>
            <a:r>
              <a:rPr lang="de-CH" sz="2400" dirty="0" err="1" smtClean="0"/>
              <a:t>be</a:t>
            </a:r>
            <a:r>
              <a:rPr lang="de-CH" sz="2400" dirty="0" smtClean="0"/>
              <a:t> </a:t>
            </a:r>
            <a:r>
              <a:rPr lang="de-CH" sz="2400" dirty="0" err="1" smtClean="0"/>
              <a:t>used</a:t>
            </a:r>
            <a:r>
              <a:rPr lang="de-CH" sz="2400" dirty="0" smtClean="0"/>
              <a:t> </a:t>
            </a:r>
            <a:r>
              <a:rPr lang="de-CH" sz="2400" dirty="0" err="1" smtClean="0"/>
              <a:t>to</a:t>
            </a:r>
            <a:r>
              <a:rPr lang="de-CH" sz="2400" dirty="0" smtClean="0"/>
              <a:t> </a:t>
            </a:r>
            <a:r>
              <a:rPr lang="de-CH" sz="2400" dirty="0" err="1" smtClean="0"/>
              <a:t>study</a:t>
            </a:r>
            <a:r>
              <a:rPr lang="de-CH" sz="2400" dirty="0" smtClean="0"/>
              <a:t> </a:t>
            </a:r>
            <a:r>
              <a:rPr lang="de-CH" sz="2400" dirty="0" err="1" smtClean="0"/>
              <a:t>the</a:t>
            </a:r>
            <a:r>
              <a:rPr lang="de-CH" sz="2400" dirty="0" smtClean="0"/>
              <a:t> </a:t>
            </a:r>
            <a:r>
              <a:rPr lang="de-CH" sz="2400" dirty="0" err="1" smtClean="0"/>
              <a:t>accuarcy</a:t>
            </a:r>
            <a:r>
              <a:rPr lang="de-CH" sz="2400" dirty="0" smtClean="0"/>
              <a:t> </a:t>
            </a:r>
            <a:r>
              <a:rPr lang="de-CH" sz="2400" dirty="0" err="1" smtClean="0"/>
              <a:t>of</a:t>
            </a:r>
            <a:r>
              <a:rPr lang="de-CH" sz="2400" dirty="0" smtClean="0"/>
              <a:t> global GAC </a:t>
            </a:r>
            <a:r>
              <a:rPr lang="de-CH" sz="2400" dirty="0" err="1" smtClean="0"/>
              <a:t>products</a:t>
            </a:r>
            <a:r>
              <a:rPr lang="de-CH" sz="2400" dirty="0" smtClean="0"/>
              <a:t>.</a:t>
            </a:r>
          </a:p>
          <a:p>
            <a:pPr lvl="1"/>
            <a:r>
              <a:rPr lang="de-CH" sz="2400" dirty="0" smtClean="0"/>
              <a:t>The MetOp-1km-LAC </a:t>
            </a:r>
            <a:r>
              <a:rPr lang="de-CH" sz="2400" dirty="0" err="1" smtClean="0"/>
              <a:t>data</a:t>
            </a:r>
            <a:r>
              <a:rPr lang="de-CH" sz="2400" dirty="0" smtClean="0"/>
              <a:t> </a:t>
            </a:r>
            <a:r>
              <a:rPr lang="de-CH" sz="2400" dirty="0" err="1" smtClean="0"/>
              <a:t>set</a:t>
            </a:r>
            <a:r>
              <a:rPr lang="de-CH" sz="2400" dirty="0" smtClean="0"/>
              <a:t> </a:t>
            </a:r>
            <a:r>
              <a:rPr lang="de-CH" sz="2400" dirty="0" err="1" smtClean="0"/>
              <a:t>is</a:t>
            </a:r>
            <a:r>
              <a:rPr lang="de-CH" sz="2400" dirty="0" smtClean="0"/>
              <a:t> </a:t>
            </a:r>
            <a:r>
              <a:rPr lang="de-CH" sz="2400" dirty="0" err="1" smtClean="0"/>
              <a:t>globally</a:t>
            </a:r>
            <a:r>
              <a:rPr lang="de-CH" sz="2400" dirty="0" smtClean="0"/>
              <a:t> </a:t>
            </a:r>
            <a:r>
              <a:rPr lang="de-CH" sz="2400" dirty="0" err="1" smtClean="0"/>
              <a:t>available</a:t>
            </a:r>
            <a:r>
              <a:rPr lang="de-CH" sz="2400" dirty="0" smtClean="0"/>
              <a:t> </a:t>
            </a:r>
            <a:r>
              <a:rPr lang="de-CH" sz="2400" dirty="0" err="1" smtClean="0"/>
              <a:t>from</a:t>
            </a:r>
            <a:r>
              <a:rPr lang="de-CH" sz="2400" dirty="0" smtClean="0"/>
              <a:t> 2006 – 2019 at EUMETSAT </a:t>
            </a:r>
            <a:endParaRPr lang="en-US" sz="2400" dirty="0"/>
          </a:p>
          <a:p>
            <a:r>
              <a:rPr lang="en-US" sz="2400" b="1" dirty="0" smtClean="0"/>
              <a:t>Retrieval of ECVs </a:t>
            </a:r>
            <a:r>
              <a:rPr lang="en-US" sz="2400" dirty="0" smtClean="0"/>
              <a:t>require best possible pre-processing (calibration, geocoding). Pre-processing can be applied on European- and Global-1km data set</a:t>
            </a:r>
            <a:endParaRPr lang="en-US" sz="2400" dirty="0"/>
          </a:p>
          <a:p>
            <a:endParaRPr lang="en-US" sz="2400" dirty="0"/>
          </a:p>
        </p:txBody>
      </p:sp>
    </p:spTree>
    <p:extLst>
      <p:ext uri="{BB962C8B-B14F-4D97-AF65-F5344CB8AC3E}">
        <p14:creationId xmlns:p14="http://schemas.microsoft.com/office/powerpoint/2010/main" val="228620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Lessons learnt and project challenges</a:t>
            </a:r>
            <a:endParaRPr lang="en-US" dirty="0"/>
          </a:p>
        </p:txBody>
      </p:sp>
      <p:sp>
        <p:nvSpPr>
          <p:cNvPr id="3" name="Inhaltsplatzhalter 2"/>
          <p:cNvSpPr>
            <a:spLocks noGrp="1"/>
          </p:cNvSpPr>
          <p:nvPr>
            <p:ph idx="1"/>
          </p:nvPr>
        </p:nvSpPr>
        <p:spPr>
          <a:xfrm>
            <a:off x="335360" y="1771611"/>
            <a:ext cx="9361040" cy="4380335"/>
          </a:xfrm>
        </p:spPr>
        <p:txBody>
          <a:bodyPr/>
          <a:lstStyle/>
          <a:p>
            <a:r>
              <a:rPr lang="en-US" b="1" dirty="0" smtClean="0"/>
              <a:t>Challenges of the project</a:t>
            </a:r>
          </a:p>
          <a:p>
            <a:pPr lvl="1"/>
            <a:r>
              <a:rPr lang="en-US" dirty="0" smtClean="0"/>
              <a:t>Data from heritage sensors are often degraded and archived in different formats</a:t>
            </a:r>
          </a:p>
          <a:p>
            <a:pPr lvl="1"/>
            <a:r>
              <a:rPr lang="en-US" dirty="0" smtClean="0"/>
              <a:t>Extraction of all needed information to fill the EO-SIP meta-files and quality reports</a:t>
            </a:r>
          </a:p>
          <a:p>
            <a:r>
              <a:rPr lang="en-US" b="1" dirty="0" smtClean="0"/>
              <a:t>Lessons learnt</a:t>
            </a:r>
          </a:p>
          <a:p>
            <a:pPr lvl="1"/>
            <a:r>
              <a:rPr lang="en-US" dirty="0" smtClean="0"/>
              <a:t>A simple idea (preservation of </a:t>
            </a:r>
            <a:r>
              <a:rPr lang="en-US" dirty="0" err="1" smtClean="0"/>
              <a:t>UniBern</a:t>
            </a:r>
            <a:r>
              <a:rPr lang="en-US" dirty="0" smtClean="0"/>
              <a:t> AVHRR data and donate this unique data set to ESA) generated a very high work load, which was not expected.</a:t>
            </a:r>
          </a:p>
          <a:p>
            <a:pPr lvl="1"/>
            <a:r>
              <a:rPr lang="en-US" dirty="0" smtClean="0"/>
              <a:t>To </a:t>
            </a:r>
            <a:r>
              <a:rPr lang="en-US" dirty="0"/>
              <a:t>start with level 0 data </a:t>
            </a:r>
            <a:r>
              <a:rPr lang="en-US" dirty="0" smtClean="0"/>
              <a:t>is a logical structure but is not always the right decision.</a:t>
            </a:r>
          </a:p>
          <a:p>
            <a:pPr lvl="1"/>
            <a:r>
              <a:rPr lang="en-US" dirty="0" smtClean="0"/>
              <a:t>There was a strong interest and support from ESA (namely, Sergio </a:t>
            </a:r>
            <a:r>
              <a:rPr lang="en-US" dirty="0" err="1" smtClean="0"/>
              <a:t>Folco</a:t>
            </a:r>
            <a:r>
              <a:rPr lang="en-US" dirty="0" smtClean="0"/>
              <a:t> and </a:t>
            </a:r>
            <a:r>
              <a:rPr lang="en-US" dirty="0" err="1" smtClean="0"/>
              <a:t>Razvan</a:t>
            </a:r>
            <a:r>
              <a:rPr lang="en-US" dirty="0" smtClean="0"/>
              <a:t> </a:t>
            </a:r>
            <a:r>
              <a:rPr lang="en-US" dirty="0" err="1" smtClean="0"/>
              <a:t>Cosac</a:t>
            </a:r>
            <a:r>
              <a:rPr lang="en-US" dirty="0" smtClean="0"/>
              <a:t>) which is highly appreciated.</a:t>
            </a:r>
          </a:p>
          <a:p>
            <a:pPr lvl="1"/>
            <a:r>
              <a:rPr lang="en-US" dirty="0" smtClean="0"/>
              <a:t>There is a very high interest </a:t>
            </a:r>
            <a:r>
              <a:rPr lang="en-US" dirty="0" smtClean="0"/>
              <a:t>by many users on the unique AVHRR data set (European </a:t>
            </a:r>
            <a:r>
              <a:rPr lang="en-US" dirty="0" smtClean="0"/>
              <a:t>and global) – so it was a very good decision to start this project.</a:t>
            </a:r>
            <a:endParaRPr lang="en-US" dirty="0"/>
          </a:p>
        </p:txBody>
      </p:sp>
      <p:pic>
        <p:nvPicPr>
          <p:cNvPr id="4" name="Grafik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768408" y="1772816"/>
            <a:ext cx="2292297" cy="1656184"/>
          </a:xfrm>
          <a:prstGeom prst="rect">
            <a:avLst/>
          </a:prstGeom>
        </p:spPr>
      </p:pic>
      <p:pic>
        <p:nvPicPr>
          <p:cNvPr id="5" name="Grafik 4"/>
          <p:cNvPicPr>
            <a:picLocks noChangeAspect="1"/>
          </p:cNvPicPr>
          <p:nvPr/>
        </p:nvPicPr>
        <p:blipFill rotWithShape="1">
          <a:blip r:embed="rId3" cstate="hqprint">
            <a:extLst>
              <a:ext uri="{28A0092B-C50C-407E-A947-70E740481C1C}">
                <a14:useLocalDpi xmlns:a14="http://schemas.microsoft.com/office/drawing/2010/main" val="0"/>
              </a:ext>
            </a:extLst>
          </a:blip>
          <a:srcRect l="-1" t="-2105" r="54550" b="1"/>
          <a:stretch/>
        </p:blipFill>
        <p:spPr>
          <a:xfrm>
            <a:off x="9768408" y="3573016"/>
            <a:ext cx="2294853" cy="2736761"/>
          </a:xfrm>
          <a:prstGeom prst="rect">
            <a:avLst/>
          </a:prstGeom>
        </p:spPr>
      </p:pic>
    </p:spTree>
    <p:extLst>
      <p:ext uri="{BB962C8B-B14F-4D97-AF65-F5344CB8AC3E}">
        <p14:creationId xmlns:p14="http://schemas.microsoft.com/office/powerpoint/2010/main" val="27636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5360" y="692696"/>
            <a:ext cx="10225136" cy="817563"/>
          </a:xfrm>
        </p:spPr>
        <p:txBody>
          <a:bodyPr/>
          <a:lstStyle/>
          <a:p>
            <a:r>
              <a:rPr lang="en-US" dirty="0" smtClean="0"/>
              <a:t>Conclusion of University of Bern – ESA – AVHRR – LTDP project </a:t>
            </a:r>
            <a:endParaRPr lang="en-US" dirty="0"/>
          </a:p>
        </p:txBody>
      </p:sp>
      <p:sp>
        <p:nvSpPr>
          <p:cNvPr id="3" name="Inhaltsplatzhalter 2"/>
          <p:cNvSpPr>
            <a:spLocks noGrp="1"/>
          </p:cNvSpPr>
          <p:nvPr>
            <p:ph idx="1"/>
          </p:nvPr>
        </p:nvSpPr>
        <p:spPr>
          <a:xfrm>
            <a:off x="839416" y="1844824"/>
            <a:ext cx="9577064" cy="4452342"/>
          </a:xfrm>
        </p:spPr>
        <p:txBody>
          <a:bodyPr/>
          <a:lstStyle/>
          <a:p>
            <a:r>
              <a:rPr lang="en-US" sz="2200" dirty="0"/>
              <a:t>All AVHRR data from University of Bern (level </a:t>
            </a:r>
            <a:r>
              <a:rPr lang="en-US" sz="2200" dirty="0" smtClean="0"/>
              <a:t>0, level1a and level1b</a:t>
            </a:r>
            <a:r>
              <a:rPr lang="en-US" sz="2200" dirty="0"/>
              <a:t>) are </a:t>
            </a:r>
            <a:r>
              <a:rPr lang="en-US" sz="2200" dirty="0" smtClean="0"/>
              <a:t>packed in EO-SIP container and </a:t>
            </a:r>
            <a:r>
              <a:rPr lang="en-US" sz="2200" dirty="0"/>
              <a:t>transferred to ESA </a:t>
            </a:r>
            <a:r>
              <a:rPr lang="en-US" sz="2200" dirty="0" smtClean="0"/>
              <a:t>facilities.</a:t>
            </a:r>
            <a:endParaRPr lang="en-US" sz="2200" dirty="0" smtClean="0"/>
          </a:p>
          <a:p>
            <a:r>
              <a:rPr lang="en-US" sz="2200" b="1" dirty="0" smtClean="0"/>
              <a:t>Finally</a:t>
            </a:r>
            <a:r>
              <a:rPr lang="en-US" sz="2200" b="1" dirty="0" smtClean="0"/>
              <a:t>, the whole AVHRR archive at University of Bern is saved for the future and accessible for users via ESA web interfaces. </a:t>
            </a:r>
            <a:endParaRPr lang="en-US" sz="2200" b="1" dirty="0"/>
          </a:p>
          <a:p>
            <a:r>
              <a:rPr lang="en-US" sz="2200" b="1" dirty="0" smtClean="0"/>
              <a:t>Scripts and software </a:t>
            </a:r>
            <a:r>
              <a:rPr lang="en-US" sz="2200" b="1" dirty="0"/>
              <a:t>developed at </a:t>
            </a:r>
            <a:r>
              <a:rPr lang="en-US" sz="2200" b="1" dirty="0" smtClean="0"/>
              <a:t>University of Bern </a:t>
            </a:r>
            <a:r>
              <a:rPr lang="en-US" sz="2200" b="1" dirty="0"/>
              <a:t>are transferred to ESA RSS team to </a:t>
            </a:r>
            <a:r>
              <a:rPr lang="en-US" sz="2200" b="1" dirty="0" smtClean="0"/>
              <a:t>generate EO-SIP files of all </a:t>
            </a:r>
            <a:r>
              <a:rPr lang="en-US" sz="2200" b="1" dirty="0"/>
              <a:t>AVHRR data archived at ESA </a:t>
            </a:r>
            <a:r>
              <a:rPr lang="en-US" sz="2200" b="1" dirty="0" smtClean="0"/>
              <a:t>for advanced level of accessibly </a:t>
            </a:r>
            <a:r>
              <a:rPr lang="en-US" sz="2200" b="1" dirty="0"/>
              <a:t>for </a:t>
            </a:r>
            <a:r>
              <a:rPr lang="en-US" sz="2200" b="1" dirty="0" smtClean="0"/>
              <a:t>users. </a:t>
            </a:r>
            <a:endParaRPr lang="en-US" sz="2200" b="1" dirty="0"/>
          </a:p>
          <a:p>
            <a:r>
              <a:rPr lang="en-US" sz="2200" dirty="0" smtClean="0"/>
              <a:t>The </a:t>
            </a:r>
            <a:r>
              <a:rPr lang="en-US" sz="2200" dirty="0"/>
              <a:t>generated EO-SIP files are validated and show a high degree of consistency (&gt; 99%); also checked by ESA LTDP team</a:t>
            </a:r>
          </a:p>
          <a:p>
            <a:r>
              <a:rPr lang="en-US" sz="2200" dirty="0" smtClean="0"/>
              <a:t>Global </a:t>
            </a:r>
            <a:r>
              <a:rPr lang="en-US" sz="2200" dirty="0"/>
              <a:t>AVHRR-1km data set (1992 – </a:t>
            </a:r>
            <a:r>
              <a:rPr lang="en-US" sz="2200" dirty="0" smtClean="0"/>
              <a:t>1999) </a:t>
            </a:r>
            <a:r>
              <a:rPr lang="en-US" sz="2200" dirty="0"/>
              <a:t>pre-processed </a:t>
            </a:r>
            <a:r>
              <a:rPr lang="en-US" sz="2200" dirty="0" smtClean="0"/>
              <a:t>by </a:t>
            </a:r>
            <a:r>
              <a:rPr lang="en-US" sz="2200" dirty="0"/>
              <a:t>USGS will be </a:t>
            </a:r>
            <a:r>
              <a:rPr lang="en-US" sz="2200" dirty="0" smtClean="0"/>
              <a:t>also included </a:t>
            </a:r>
            <a:r>
              <a:rPr lang="en-US" sz="2200" dirty="0"/>
              <a:t>at ESA </a:t>
            </a:r>
            <a:r>
              <a:rPr lang="en-US" sz="2200" dirty="0" smtClean="0"/>
              <a:t>facilities.</a:t>
            </a:r>
            <a:endParaRPr lang="en-US" sz="2200" dirty="0"/>
          </a:p>
        </p:txBody>
      </p:sp>
    </p:spTree>
    <p:extLst>
      <p:ext uri="{BB962C8B-B14F-4D97-AF65-F5344CB8AC3E}">
        <p14:creationId xmlns:p14="http://schemas.microsoft.com/office/powerpoint/2010/main" val="153112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US"/>
          </a:p>
        </p:txBody>
      </p:sp>
      <p:pic>
        <p:nvPicPr>
          <p:cNvPr id="9" name="Inhaltsplatzhalt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28" y="-1"/>
            <a:ext cx="12144672" cy="6894003"/>
          </a:xfrm>
        </p:spPr>
      </p:pic>
      <p:sp>
        <p:nvSpPr>
          <p:cNvPr id="7" name="Textfeld 6"/>
          <p:cNvSpPr txBox="1"/>
          <p:nvPr/>
        </p:nvSpPr>
        <p:spPr>
          <a:xfrm>
            <a:off x="3719736" y="188640"/>
            <a:ext cx="7128792" cy="4893647"/>
          </a:xfrm>
          <a:prstGeom prst="rect">
            <a:avLst/>
          </a:prstGeom>
          <a:noFill/>
        </p:spPr>
        <p:txBody>
          <a:bodyPr wrap="square" rtlCol="0">
            <a:spAutoFit/>
          </a:bodyPr>
          <a:lstStyle/>
          <a:p>
            <a:r>
              <a:rPr lang="en-US" sz="3600" b="1" dirty="0">
                <a:solidFill>
                  <a:schemeClr val="bg1"/>
                </a:solidFill>
              </a:rPr>
              <a:t>Thank you!</a:t>
            </a:r>
          </a:p>
          <a:p>
            <a:endParaRPr lang="en-US" dirty="0">
              <a:solidFill>
                <a:schemeClr val="bg1"/>
              </a:solidFill>
            </a:endParaRPr>
          </a:p>
          <a:p>
            <a:r>
              <a:rPr lang="en-US" sz="2800" dirty="0">
                <a:solidFill>
                  <a:schemeClr val="bg1"/>
                </a:solidFill>
              </a:rPr>
              <a:t>Acknowledgements:</a:t>
            </a:r>
          </a:p>
          <a:p>
            <a:pPr marL="342900" indent="-342900">
              <a:buFontTx/>
              <a:buChar char="-"/>
            </a:pPr>
            <a:r>
              <a:rPr lang="en-US" sz="2800" dirty="0">
                <a:solidFill>
                  <a:schemeClr val="bg1"/>
                </a:solidFill>
              </a:rPr>
              <a:t>Konstantin </a:t>
            </a:r>
            <a:r>
              <a:rPr lang="en-US" sz="2800" dirty="0" err="1">
                <a:solidFill>
                  <a:schemeClr val="bg1"/>
                </a:solidFill>
              </a:rPr>
              <a:t>Khlopenkov</a:t>
            </a:r>
            <a:endParaRPr lang="en-US" sz="2800" dirty="0">
              <a:solidFill>
                <a:schemeClr val="bg1"/>
              </a:solidFill>
            </a:endParaRPr>
          </a:p>
          <a:p>
            <a:pPr marL="342900" indent="-342900">
              <a:buFontTx/>
              <a:buChar char="-"/>
            </a:pPr>
            <a:r>
              <a:rPr lang="en-US" sz="2800" dirty="0">
                <a:solidFill>
                  <a:schemeClr val="bg1"/>
                </a:solidFill>
              </a:rPr>
              <a:t>Dirk </a:t>
            </a:r>
            <a:r>
              <a:rPr lang="en-US" sz="2800" dirty="0" err="1">
                <a:solidFill>
                  <a:schemeClr val="bg1"/>
                </a:solidFill>
              </a:rPr>
              <a:t>Koslowsky</a:t>
            </a:r>
            <a:endParaRPr lang="en-US" sz="2800" dirty="0">
              <a:solidFill>
                <a:schemeClr val="bg1"/>
              </a:solidFill>
            </a:endParaRPr>
          </a:p>
          <a:p>
            <a:pPr marL="342900" indent="-342900">
              <a:buFontTx/>
              <a:buChar char="-"/>
            </a:pPr>
            <a:r>
              <a:rPr lang="en-US" sz="2800" dirty="0">
                <a:solidFill>
                  <a:schemeClr val="bg1"/>
                </a:solidFill>
              </a:rPr>
              <a:t>Andy </a:t>
            </a:r>
            <a:r>
              <a:rPr lang="en-US" sz="2800" dirty="0" err="1">
                <a:solidFill>
                  <a:schemeClr val="bg1"/>
                </a:solidFill>
              </a:rPr>
              <a:t>Heidinger</a:t>
            </a:r>
            <a:endParaRPr lang="en-US" sz="2800" dirty="0">
              <a:solidFill>
                <a:schemeClr val="bg1"/>
              </a:solidFill>
            </a:endParaRPr>
          </a:p>
          <a:p>
            <a:pPr marL="342900" indent="-342900">
              <a:buFontTx/>
              <a:buChar char="-"/>
            </a:pPr>
            <a:r>
              <a:rPr lang="en-US" sz="2800" dirty="0">
                <a:solidFill>
                  <a:schemeClr val="bg1"/>
                </a:solidFill>
              </a:rPr>
              <a:t>GCOS </a:t>
            </a:r>
            <a:r>
              <a:rPr lang="en-US" sz="2800" dirty="0" err="1">
                <a:solidFill>
                  <a:schemeClr val="bg1"/>
                </a:solidFill>
              </a:rPr>
              <a:t>MeteoSwiss</a:t>
            </a:r>
            <a:endParaRPr lang="en-US" sz="2800" dirty="0">
              <a:solidFill>
                <a:schemeClr val="bg1"/>
              </a:solidFill>
            </a:endParaRPr>
          </a:p>
          <a:p>
            <a:pPr marL="342900" indent="-342900">
              <a:buFontTx/>
              <a:buChar char="-"/>
            </a:pPr>
            <a:r>
              <a:rPr lang="en-US" sz="2800" dirty="0">
                <a:solidFill>
                  <a:schemeClr val="bg1"/>
                </a:solidFill>
              </a:rPr>
              <a:t>Swiss National Science Foundation</a:t>
            </a:r>
          </a:p>
          <a:p>
            <a:pPr marL="342900" indent="-342900">
              <a:buFontTx/>
              <a:buChar char="-"/>
            </a:pPr>
            <a:r>
              <a:rPr lang="en-US" sz="2800" dirty="0">
                <a:solidFill>
                  <a:schemeClr val="bg1"/>
                </a:solidFill>
              </a:rPr>
              <a:t>ESA LTDP team</a:t>
            </a:r>
          </a:p>
          <a:p>
            <a:pPr marL="342900" indent="-342900">
              <a:buFontTx/>
              <a:buChar char="-"/>
            </a:pPr>
            <a:r>
              <a:rPr lang="en-US" sz="2800" dirty="0">
                <a:solidFill>
                  <a:schemeClr val="bg1"/>
                </a:solidFill>
              </a:rPr>
              <a:t>Dundee Satellite Receiving Station </a:t>
            </a:r>
            <a:r>
              <a:rPr lang="en-US" sz="2800" dirty="0" smtClean="0">
                <a:solidFill>
                  <a:schemeClr val="bg1"/>
                </a:solidFill>
              </a:rPr>
              <a:t>team</a:t>
            </a:r>
          </a:p>
          <a:p>
            <a:pPr marL="342900" indent="-342900">
              <a:buFontTx/>
              <a:buChar char="-"/>
            </a:pPr>
            <a:r>
              <a:rPr lang="en-US" sz="2800" dirty="0" smtClean="0"/>
              <a:t>ESA CCI cloud team</a:t>
            </a:r>
            <a:endParaRPr lang="en-US" sz="2800" dirty="0" smtClean="0"/>
          </a:p>
        </p:txBody>
      </p:sp>
      <p:sp>
        <p:nvSpPr>
          <p:cNvPr id="10" name="Textfeld 9"/>
          <p:cNvSpPr txBox="1"/>
          <p:nvPr/>
        </p:nvSpPr>
        <p:spPr>
          <a:xfrm>
            <a:off x="1631505" y="6335174"/>
            <a:ext cx="8584209" cy="584775"/>
          </a:xfrm>
          <a:prstGeom prst="rect">
            <a:avLst/>
          </a:prstGeom>
          <a:noFill/>
        </p:spPr>
        <p:txBody>
          <a:bodyPr wrap="none" rtlCol="0">
            <a:spAutoFit/>
          </a:bodyPr>
          <a:lstStyle/>
          <a:p>
            <a:r>
              <a:rPr lang="de-CH" sz="3200" dirty="0" err="1">
                <a:solidFill>
                  <a:schemeClr val="bg1"/>
                </a:solidFill>
              </a:rPr>
              <a:t>UniBern</a:t>
            </a:r>
            <a:r>
              <a:rPr lang="de-CH" sz="3200" dirty="0">
                <a:solidFill>
                  <a:schemeClr val="bg1"/>
                </a:solidFill>
              </a:rPr>
              <a:t> AVHRR </a:t>
            </a:r>
            <a:r>
              <a:rPr lang="de-CH" sz="3200" dirty="0" err="1">
                <a:solidFill>
                  <a:schemeClr val="bg1"/>
                </a:solidFill>
              </a:rPr>
              <a:t>receiving</a:t>
            </a:r>
            <a:r>
              <a:rPr lang="de-CH" sz="3200" dirty="0">
                <a:solidFill>
                  <a:schemeClr val="bg1"/>
                </a:solidFill>
              </a:rPr>
              <a:t> </a:t>
            </a:r>
            <a:r>
              <a:rPr lang="de-CH" sz="3200" dirty="0" err="1">
                <a:solidFill>
                  <a:schemeClr val="bg1"/>
                </a:solidFill>
              </a:rPr>
              <a:t>station</a:t>
            </a:r>
            <a:r>
              <a:rPr lang="de-CH" sz="3200" dirty="0">
                <a:solidFill>
                  <a:schemeClr val="bg1"/>
                </a:solidFill>
              </a:rPr>
              <a:t>; </a:t>
            </a:r>
            <a:r>
              <a:rPr lang="de-CH" sz="3200" dirty="0" err="1">
                <a:solidFill>
                  <a:schemeClr val="bg1"/>
                </a:solidFill>
              </a:rPr>
              <a:t>winter</a:t>
            </a:r>
            <a:r>
              <a:rPr lang="de-CH" sz="3200" dirty="0">
                <a:solidFill>
                  <a:schemeClr val="bg1"/>
                </a:solidFill>
              </a:rPr>
              <a:t> 2013</a:t>
            </a:r>
          </a:p>
        </p:txBody>
      </p:sp>
    </p:spTree>
    <p:extLst>
      <p:ext uri="{BB962C8B-B14F-4D97-AF65-F5344CB8AC3E}">
        <p14:creationId xmlns:p14="http://schemas.microsoft.com/office/powerpoint/2010/main" val="21795914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63750" y="647701"/>
            <a:ext cx="7056586" cy="817563"/>
          </a:xfrm>
        </p:spPr>
        <p:txBody>
          <a:bodyPr/>
          <a:lstStyle/>
          <a:p>
            <a:r>
              <a:rPr lang="en-US" dirty="0" smtClean="0"/>
              <a:t>Towards a Fundamental Climate Data Record (FCDR) - Availability of AVHRR data</a:t>
            </a:r>
            <a:endParaRPr lang="en-US"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3751" y="1844825"/>
            <a:ext cx="8061325" cy="4478513"/>
          </a:xfrm>
        </p:spPr>
      </p:pic>
      <p:graphicFrame>
        <p:nvGraphicFramePr>
          <p:cNvPr id="5" name="Tabelle 4"/>
          <p:cNvGraphicFramePr>
            <a:graphicFrameLocks noGrp="1"/>
          </p:cNvGraphicFramePr>
          <p:nvPr>
            <p:extLst>
              <p:ext uri="{D42A27DB-BD31-4B8C-83A1-F6EECF244321}">
                <p14:modId xmlns:p14="http://schemas.microsoft.com/office/powerpoint/2010/main" val="2869669889"/>
              </p:ext>
            </p:extLst>
          </p:nvPr>
        </p:nvGraphicFramePr>
        <p:xfrm>
          <a:off x="2458008" y="2030102"/>
          <a:ext cx="7272810" cy="2407920"/>
        </p:xfrm>
        <a:graphic>
          <a:graphicData uri="http://schemas.openxmlformats.org/drawingml/2006/table">
            <a:tbl>
              <a:tblPr firstRow="1" bandRow="1">
                <a:tableStyleId>{21E4AEA4-8DFA-4A89-87EB-49C32662AFE0}</a:tableStyleId>
              </a:tblPr>
              <a:tblGrid>
                <a:gridCol w="2424270">
                  <a:extLst>
                    <a:ext uri="{9D8B030D-6E8A-4147-A177-3AD203B41FA5}">
                      <a16:colId xmlns:a16="http://schemas.microsoft.com/office/drawing/2014/main" val="409582318"/>
                    </a:ext>
                  </a:extLst>
                </a:gridCol>
                <a:gridCol w="2424270">
                  <a:extLst>
                    <a:ext uri="{9D8B030D-6E8A-4147-A177-3AD203B41FA5}">
                      <a16:colId xmlns:a16="http://schemas.microsoft.com/office/drawing/2014/main" val="17757586"/>
                    </a:ext>
                  </a:extLst>
                </a:gridCol>
                <a:gridCol w="2424270">
                  <a:extLst>
                    <a:ext uri="{9D8B030D-6E8A-4147-A177-3AD203B41FA5}">
                      <a16:colId xmlns:a16="http://schemas.microsoft.com/office/drawing/2014/main" val="2023710321"/>
                    </a:ext>
                  </a:extLst>
                </a:gridCol>
              </a:tblGrid>
              <a:tr h="506120">
                <a:tc>
                  <a:txBody>
                    <a:bodyPr/>
                    <a:lstStyle/>
                    <a:p>
                      <a:r>
                        <a:rPr lang="en-US" sz="2800" dirty="0" smtClean="0">
                          <a:solidFill>
                            <a:srgbClr val="FF0000"/>
                          </a:solidFill>
                          <a:effectLst>
                            <a:outerShdw blurRad="38100" dist="38100" dir="2700000" algn="tl">
                              <a:srgbClr val="000000">
                                <a:alpha val="43137"/>
                              </a:srgbClr>
                            </a:outerShdw>
                          </a:effectLst>
                        </a:rPr>
                        <a:t>AVHRR GAC</a:t>
                      </a:r>
                      <a:endParaRPr lang="en-US" sz="2800" dirty="0">
                        <a:solidFill>
                          <a:srgbClr val="FF0000"/>
                        </a:solidFill>
                        <a:effectLst>
                          <a:outerShdw blurRad="38100" dist="38100" dir="2700000" algn="tl">
                            <a:srgbClr val="000000">
                              <a:alpha val="43137"/>
                            </a:srgbClr>
                          </a:outerShdw>
                        </a:effectLst>
                      </a:endParaRPr>
                    </a:p>
                  </a:txBody>
                  <a:tcPr>
                    <a:solidFill>
                      <a:schemeClr val="bg2">
                        <a:lumMod val="90000"/>
                        <a:alpha val="56078"/>
                      </a:schemeClr>
                    </a:solidFill>
                  </a:tcPr>
                </a:tc>
                <a:tc gridSpan="2">
                  <a:txBody>
                    <a:bodyPr/>
                    <a:lstStyle/>
                    <a:p>
                      <a:pPr algn="ctr"/>
                      <a:r>
                        <a:rPr lang="en-US" sz="2800" dirty="0" smtClean="0">
                          <a:solidFill>
                            <a:srgbClr val="FF0000"/>
                          </a:solidFill>
                          <a:effectLst>
                            <a:outerShdw blurRad="38100" dist="38100" dir="2700000" algn="tl">
                              <a:srgbClr val="000000">
                                <a:alpha val="43137"/>
                              </a:srgbClr>
                            </a:outerShdw>
                          </a:effectLst>
                        </a:rPr>
                        <a:t>AVHRR LAC</a:t>
                      </a:r>
                      <a:endParaRPr lang="en-US" sz="2800" dirty="0">
                        <a:solidFill>
                          <a:srgbClr val="FF0000"/>
                        </a:solidFill>
                        <a:effectLst>
                          <a:outerShdw blurRad="38100" dist="38100" dir="2700000" algn="tl">
                            <a:srgbClr val="000000">
                              <a:alpha val="43137"/>
                            </a:srgbClr>
                          </a:outerShdw>
                        </a:effectLst>
                      </a:endParaRPr>
                    </a:p>
                  </a:txBody>
                  <a:tcPr>
                    <a:solidFill>
                      <a:schemeClr val="bg2">
                        <a:lumMod val="90000"/>
                        <a:alpha val="56078"/>
                      </a:schemeClr>
                    </a:solidFill>
                  </a:tcPr>
                </a:tc>
                <a:tc hMerge="1">
                  <a:txBody>
                    <a:bodyPr/>
                    <a:lstStyle/>
                    <a:p>
                      <a:endParaRPr lang="en-US" dirty="0"/>
                    </a:p>
                  </a:txBody>
                  <a:tcPr/>
                </a:tc>
                <a:extLst>
                  <a:ext uri="{0D108BD9-81ED-4DB2-BD59-A6C34878D82A}">
                    <a16:rowId xmlns:a16="http://schemas.microsoft.com/office/drawing/2014/main" val="654163414"/>
                  </a:ext>
                </a:extLst>
              </a:tr>
              <a:tr h="873577">
                <a:tc>
                  <a:txBody>
                    <a:bodyPr/>
                    <a:lstStyle/>
                    <a:p>
                      <a:r>
                        <a:rPr lang="en-US" sz="2800" dirty="0" smtClean="0">
                          <a:effectLst>
                            <a:outerShdw blurRad="38100" dist="38100" dir="2700000" algn="tl">
                              <a:srgbClr val="000000">
                                <a:alpha val="43137"/>
                              </a:srgbClr>
                            </a:outerShdw>
                          </a:effectLst>
                        </a:rPr>
                        <a:t>global</a:t>
                      </a:r>
                      <a:endParaRPr lang="en-US" sz="2800" dirty="0">
                        <a:effectLst>
                          <a:outerShdw blurRad="38100" dist="38100" dir="2700000" algn="tl">
                            <a:srgbClr val="000000">
                              <a:alpha val="43137"/>
                            </a:srgbClr>
                          </a:outerShdw>
                        </a:effectLst>
                      </a:endParaRPr>
                    </a:p>
                  </a:txBody>
                  <a:tcPr>
                    <a:solidFill>
                      <a:schemeClr val="bg2">
                        <a:lumMod val="90000"/>
                        <a:alpha val="56078"/>
                      </a:schemeClr>
                    </a:solidFill>
                  </a:tcPr>
                </a:tc>
                <a:tc>
                  <a:txBody>
                    <a:bodyPr/>
                    <a:lstStyle/>
                    <a:p>
                      <a:r>
                        <a:rPr lang="en-US" sz="2800" dirty="0" smtClean="0">
                          <a:effectLst>
                            <a:outerShdw blurRad="38100" dist="38100" dir="2700000" algn="tl">
                              <a:srgbClr val="000000">
                                <a:alpha val="43137"/>
                              </a:srgbClr>
                            </a:outerShdw>
                          </a:effectLst>
                        </a:rPr>
                        <a:t>Continental</a:t>
                      </a:r>
                      <a:r>
                        <a:rPr lang="en-US" sz="2800" baseline="0" dirty="0" smtClean="0">
                          <a:effectLst>
                            <a:outerShdw blurRad="38100" dist="38100" dir="2700000" algn="tl">
                              <a:srgbClr val="000000">
                                <a:alpha val="43137"/>
                              </a:srgbClr>
                            </a:outerShdw>
                          </a:effectLst>
                        </a:rPr>
                        <a:t> / regional</a:t>
                      </a:r>
                      <a:endParaRPr lang="en-US" sz="2800" dirty="0">
                        <a:effectLst>
                          <a:outerShdw blurRad="38100" dist="38100" dir="2700000" algn="tl">
                            <a:srgbClr val="000000">
                              <a:alpha val="43137"/>
                            </a:srgbClr>
                          </a:outerShdw>
                        </a:effectLst>
                      </a:endParaRPr>
                    </a:p>
                  </a:txBody>
                  <a:tcPr>
                    <a:solidFill>
                      <a:schemeClr val="bg2">
                        <a:lumMod val="90000"/>
                        <a:alpha val="56078"/>
                      </a:schemeClr>
                    </a:solidFill>
                  </a:tcPr>
                </a:tc>
                <a:tc>
                  <a:txBody>
                    <a:bodyPr/>
                    <a:lstStyle/>
                    <a:p>
                      <a:r>
                        <a:rPr lang="en-US" sz="2800" dirty="0" smtClean="0">
                          <a:effectLst>
                            <a:outerShdw blurRad="38100" dist="38100" dir="2700000" algn="tl">
                              <a:srgbClr val="000000">
                                <a:alpha val="43137"/>
                              </a:srgbClr>
                            </a:outerShdw>
                          </a:effectLst>
                        </a:rPr>
                        <a:t>global</a:t>
                      </a:r>
                      <a:endParaRPr lang="en-US" sz="2800" dirty="0">
                        <a:effectLst>
                          <a:outerShdw blurRad="38100" dist="38100" dir="2700000" algn="tl">
                            <a:srgbClr val="000000">
                              <a:alpha val="43137"/>
                            </a:srgbClr>
                          </a:outerShdw>
                        </a:effectLst>
                      </a:endParaRPr>
                    </a:p>
                  </a:txBody>
                  <a:tcPr>
                    <a:solidFill>
                      <a:schemeClr val="bg2">
                        <a:lumMod val="90000"/>
                        <a:alpha val="56078"/>
                      </a:schemeClr>
                    </a:solidFill>
                  </a:tcPr>
                </a:tc>
                <a:extLst>
                  <a:ext uri="{0D108BD9-81ED-4DB2-BD59-A6C34878D82A}">
                    <a16:rowId xmlns:a16="http://schemas.microsoft.com/office/drawing/2014/main" val="3248791130"/>
                  </a:ext>
                </a:extLst>
              </a:tr>
              <a:tr h="506120">
                <a:tc>
                  <a:txBody>
                    <a:bodyPr/>
                    <a:lstStyle/>
                    <a:p>
                      <a:r>
                        <a:rPr lang="en-US" sz="2800" dirty="0" smtClean="0">
                          <a:effectLst>
                            <a:outerShdw blurRad="38100" dist="38100" dir="2700000" algn="tl">
                              <a:srgbClr val="000000">
                                <a:alpha val="43137"/>
                              </a:srgbClr>
                            </a:outerShdw>
                          </a:effectLst>
                        </a:rPr>
                        <a:t>1981 - 2019</a:t>
                      </a:r>
                      <a:endParaRPr lang="en-US" sz="2800" dirty="0">
                        <a:effectLst>
                          <a:outerShdw blurRad="38100" dist="38100" dir="2700000" algn="tl">
                            <a:srgbClr val="000000">
                              <a:alpha val="43137"/>
                            </a:srgbClr>
                          </a:outerShdw>
                        </a:effectLst>
                      </a:endParaRPr>
                    </a:p>
                  </a:txBody>
                  <a:tcPr>
                    <a:solidFill>
                      <a:schemeClr val="bg2">
                        <a:lumMod val="90000"/>
                        <a:alpha val="56078"/>
                      </a:schemeClr>
                    </a:solidFill>
                  </a:tcPr>
                </a:tc>
                <a:tc>
                  <a:txBody>
                    <a:bodyPr/>
                    <a:lstStyle/>
                    <a:p>
                      <a:r>
                        <a:rPr lang="en-US" sz="2800" dirty="0" smtClean="0">
                          <a:effectLst>
                            <a:outerShdw blurRad="38100" dist="38100" dir="2700000" algn="tl">
                              <a:srgbClr val="000000">
                                <a:alpha val="43137"/>
                              </a:srgbClr>
                            </a:outerShdw>
                          </a:effectLst>
                        </a:rPr>
                        <a:t>1981 - 2019</a:t>
                      </a:r>
                      <a:endParaRPr lang="en-US" sz="2800" dirty="0">
                        <a:effectLst>
                          <a:outerShdw blurRad="38100" dist="38100" dir="2700000" algn="tl">
                            <a:srgbClr val="000000">
                              <a:alpha val="43137"/>
                            </a:srgbClr>
                          </a:outerShdw>
                        </a:effectLst>
                      </a:endParaRPr>
                    </a:p>
                  </a:txBody>
                  <a:tcPr>
                    <a:solidFill>
                      <a:schemeClr val="bg2">
                        <a:lumMod val="90000"/>
                        <a:alpha val="56078"/>
                      </a:schemeClr>
                    </a:solidFill>
                  </a:tcPr>
                </a:tc>
                <a:tc>
                  <a:txBody>
                    <a:bodyPr/>
                    <a:lstStyle/>
                    <a:p>
                      <a:r>
                        <a:rPr lang="en-US" sz="2800" dirty="0" smtClean="0">
                          <a:effectLst>
                            <a:outerShdw blurRad="38100" dist="38100" dir="2700000" algn="tl">
                              <a:srgbClr val="000000">
                                <a:alpha val="43137"/>
                              </a:srgbClr>
                            </a:outerShdw>
                          </a:effectLst>
                        </a:rPr>
                        <a:t>1992 – 1999</a:t>
                      </a:r>
                    </a:p>
                    <a:p>
                      <a:r>
                        <a:rPr lang="en-US" sz="2800" dirty="0" smtClean="0">
                          <a:effectLst>
                            <a:outerShdw blurRad="38100" dist="38100" dir="2700000" algn="tl">
                              <a:srgbClr val="000000">
                                <a:alpha val="43137"/>
                              </a:srgbClr>
                            </a:outerShdw>
                          </a:effectLst>
                        </a:rPr>
                        <a:t>2006 – 2019 </a:t>
                      </a:r>
                      <a:endParaRPr lang="en-US" sz="2800" dirty="0">
                        <a:effectLst>
                          <a:outerShdw blurRad="38100" dist="38100" dir="2700000" algn="tl">
                            <a:srgbClr val="000000">
                              <a:alpha val="43137"/>
                            </a:srgbClr>
                          </a:outerShdw>
                        </a:effectLst>
                      </a:endParaRPr>
                    </a:p>
                  </a:txBody>
                  <a:tcPr>
                    <a:solidFill>
                      <a:schemeClr val="bg2">
                        <a:lumMod val="90000"/>
                        <a:alpha val="56078"/>
                      </a:schemeClr>
                    </a:solidFill>
                  </a:tcPr>
                </a:tc>
                <a:extLst>
                  <a:ext uri="{0D108BD9-81ED-4DB2-BD59-A6C34878D82A}">
                    <a16:rowId xmlns:a16="http://schemas.microsoft.com/office/drawing/2014/main" val="2168673853"/>
                  </a:ext>
                </a:extLst>
              </a:tr>
            </a:tbl>
          </a:graphicData>
        </a:graphic>
      </p:graphicFrame>
      <p:sp>
        <p:nvSpPr>
          <p:cNvPr id="6" name="Textfeld 5"/>
          <p:cNvSpPr txBox="1"/>
          <p:nvPr/>
        </p:nvSpPr>
        <p:spPr>
          <a:xfrm>
            <a:off x="2135560" y="4581129"/>
            <a:ext cx="7920880" cy="1384995"/>
          </a:xfrm>
          <a:prstGeom prst="rect">
            <a:avLst/>
          </a:prstGeom>
          <a:solidFill>
            <a:srgbClr val="4F8AC5">
              <a:alpha val="52941"/>
            </a:srgbClr>
          </a:solidFill>
        </p:spPr>
        <p:txBody>
          <a:bodyPr wrap="square" rtlCol="0">
            <a:spAutoFit/>
          </a:bodyPr>
          <a:lstStyle/>
          <a:p>
            <a:r>
              <a:rPr lang="en-US" sz="2800" dirty="0">
                <a:solidFill>
                  <a:schemeClr val="bg1"/>
                </a:solidFill>
                <a:effectLst>
                  <a:outerShdw blurRad="38100" dist="38100" dir="2700000" algn="tl">
                    <a:srgbClr val="000000">
                      <a:alpha val="43137"/>
                    </a:srgbClr>
                  </a:outerShdw>
                </a:effectLst>
              </a:rPr>
              <a:t>More than 30 years are required for a time series </a:t>
            </a:r>
          </a:p>
          <a:p>
            <a:r>
              <a:rPr lang="en-US" sz="2800" dirty="0">
                <a:solidFill>
                  <a:schemeClr val="bg1"/>
                </a:solidFill>
                <a:effectLst>
                  <a:outerShdw blurRad="38100" dist="38100" dir="2700000" algn="tl">
                    <a:srgbClr val="000000">
                      <a:alpha val="43137"/>
                    </a:srgbClr>
                  </a:outerShdw>
                </a:effectLst>
              </a:rPr>
              <a:t>to fulfill WMO / GCOS requirements and </a:t>
            </a:r>
          </a:p>
          <a:p>
            <a:r>
              <a:rPr lang="en-US" sz="2800" dirty="0">
                <a:solidFill>
                  <a:schemeClr val="bg1"/>
                </a:solidFill>
                <a:effectLst>
                  <a:outerShdw blurRad="38100" dist="38100" dir="2700000" algn="tl">
                    <a:srgbClr val="000000">
                      <a:alpha val="43137"/>
                    </a:srgbClr>
                  </a:outerShdw>
                </a:effectLst>
              </a:rPr>
              <a:t>guarantee a sound statistical analysis.</a:t>
            </a:r>
          </a:p>
        </p:txBody>
      </p:sp>
      <p:sp>
        <p:nvSpPr>
          <p:cNvPr id="3" name="Textfeld 2"/>
          <p:cNvSpPr txBox="1"/>
          <p:nvPr/>
        </p:nvSpPr>
        <p:spPr>
          <a:xfrm>
            <a:off x="2135560" y="6472065"/>
            <a:ext cx="3501984" cy="369332"/>
          </a:xfrm>
          <a:prstGeom prst="rect">
            <a:avLst/>
          </a:prstGeom>
          <a:noFill/>
        </p:spPr>
        <p:txBody>
          <a:bodyPr wrap="none" rtlCol="0">
            <a:spAutoFit/>
          </a:bodyPr>
          <a:lstStyle/>
          <a:p>
            <a:r>
              <a:rPr lang="en-US" sz="1800" dirty="0"/>
              <a:t>Background image: David Taylor</a:t>
            </a:r>
          </a:p>
        </p:txBody>
      </p:sp>
    </p:spTree>
    <p:extLst>
      <p:ext uri="{BB962C8B-B14F-4D97-AF65-F5344CB8AC3E}">
        <p14:creationId xmlns:p14="http://schemas.microsoft.com/office/powerpoint/2010/main" val="37785741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95400" y="778962"/>
            <a:ext cx="9192756" cy="817563"/>
          </a:xfrm>
        </p:spPr>
        <p:txBody>
          <a:bodyPr/>
          <a:lstStyle/>
          <a:p>
            <a:r>
              <a:rPr lang="en-US" sz="2800" dirty="0" smtClean="0"/>
              <a:t>Advanced Very High Resolution Radiometer (AVHRR)</a:t>
            </a:r>
            <a:endParaRPr lang="en-US" sz="2800" dirty="0"/>
          </a:p>
        </p:txBody>
      </p:sp>
      <p:sp>
        <p:nvSpPr>
          <p:cNvPr id="3" name="Inhaltsplatzhalter 2"/>
          <p:cNvSpPr>
            <a:spLocks noGrp="1"/>
          </p:cNvSpPr>
          <p:nvPr>
            <p:ph idx="1"/>
          </p:nvPr>
        </p:nvSpPr>
        <p:spPr>
          <a:xfrm>
            <a:off x="5375920" y="1844824"/>
            <a:ext cx="3236987" cy="4498975"/>
          </a:xfrm>
        </p:spPr>
        <p:txBody>
          <a:bodyPr/>
          <a:lstStyle/>
          <a:p>
            <a:r>
              <a:rPr lang="en-US" sz="2200" b="1" dirty="0"/>
              <a:t>1981 – approx. </a:t>
            </a:r>
            <a:r>
              <a:rPr lang="en-US" sz="2200" b="1" dirty="0" smtClean="0"/>
              <a:t>2030</a:t>
            </a:r>
            <a:endParaRPr lang="en-US" sz="2200" b="1" dirty="0"/>
          </a:p>
          <a:p>
            <a:r>
              <a:rPr lang="en-US" dirty="0" smtClean="0"/>
              <a:t>Platform: NOAA and </a:t>
            </a:r>
            <a:r>
              <a:rPr lang="en-US" dirty="0" err="1" smtClean="0"/>
              <a:t>MetOp</a:t>
            </a:r>
            <a:endParaRPr lang="en-US" dirty="0" smtClean="0"/>
          </a:p>
          <a:p>
            <a:r>
              <a:rPr lang="en-US" dirty="0" smtClean="0"/>
              <a:t>(4) 5 channel radiometer</a:t>
            </a:r>
          </a:p>
          <a:p>
            <a:pPr lvl="1"/>
            <a:r>
              <a:rPr lang="en-US" dirty="0" smtClean="0"/>
              <a:t>1: 0.58 – 0.68 um</a:t>
            </a:r>
          </a:p>
          <a:p>
            <a:pPr lvl="1"/>
            <a:r>
              <a:rPr lang="en-US" dirty="0" smtClean="0"/>
              <a:t>2: 0.725 – 1.0 um</a:t>
            </a:r>
          </a:p>
          <a:p>
            <a:pPr lvl="1"/>
            <a:r>
              <a:rPr lang="en-US" dirty="0" smtClean="0"/>
              <a:t>3A: 1.58 – 1.64 um</a:t>
            </a:r>
          </a:p>
          <a:p>
            <a:pPr lvl="1"/>
            <a:r>
              <a:rPr lang="en-US" dirty="0" smtClean="0"/>
              <a:t>3B: 3.55 – 3.93 um</a:t>
            </a:r>
          </a:p>
          <a:p>
            <a:pPr lvl="1"/>
            <a:r>
              <a:rPr lang="en-US" dirty="0" smtClean="0"/>
              <a:t>4: 10.30 – 11:30 um</a:t>
            </a:r>
          </a:p>
          <a:p>
            <a:pPr lvl="1"/>
            <a:r>
              <a:rPr lang="en-US" dirty="0" smtClean="0"/>
              <a:t>5: 11:50 – 12.50 um</a:t>
            </a:r>
          </a:p>
          <a:p>
            <a:r>
              <a:rPr lang="en-US" dirty="0" smtClean="0"/>
              <a:t>Spatial resolution: 1.1km in nadir</a:t>
            </a:r>
          </a:p>
          <a:p>
            <a:r>
              <a:rPr lang="en-US" dirty="0" smtClean="0"/>
              <a:t>Swath: 2.700 km</a:t>
            </a:r>
          </a:p>
          <a:p>
            <a:endParaRPr lang="en-US" dirty="0"/>
          </a:p>
        </p:txBody>
      </p:sp>
      <p:pic>
        <p:nvPicPr>
          <p:cNvPr id="4" name="Grafik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1384" y="1844824"/>
            <a:ext cx="4536306" cy="4032448"/>
          </a:xfrm>
          <a:prstGeom prst="rect">
            <a:avLst/>
          </a:prstGeom>
          <a:noFill/>
          <a:ln>
            <a:noFill/>
          </a:ln>
        </p:spPr>
      </p:pic>
      <p:sp>
        <p:nvSpPr>
          <p:cNvPr id="5" name="Textfeld 4"/>
          <p:cNvSpPr txBox="1"/>
          <p:nvPr/>
        </p:nvSpPr>
        <p:spPr>
          <a:xfrm>
            <a:off x="575772" y="5960965"/>
            <a:ext cx="4546437" cy="461665"/>
          </a:xfrm>
          <a:prstGeom prst="rect">
            <a:avLst/>
          </a:prstGeom>
          <a:noFill/>
        </p:spPr>
        <p:txBody>
          <a:bodyPr wrap="none" rtlCol="0">
            <a:spAutoFit/>
          </a:bodyPr>
          <a:lstStyle/>
          <a:p>
            <a:r>
              <a:rPr lang="en-US" dirty="0"/>
              <a:t>NOAA-6 VIS, 20. January 1980 </a:t>
            </a: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138" y="1772816"/>
            <a:ext cx="2739478" cy="4649814"/>
          </a:xfrm>
          <a:prstGeom prst="rect">
            <a:avLst/>
          </a:prstGeom>
        </p:spPr>
      </p:pic>
      <p:sp>
        <p:nvSpPr>
          <p:cNvPr id="10" name="Textfeld 9"/>
          <p:cNvSpPr txBox="1"/>
          <p:nvPr/>
        </p:nvSpPr>
        <p:spPr>
          <a:xfrm>
            <a:off x="8924090" y="5960965"/>
            <a:ext cx="2759089" cy="400110"/>
          </a:xfrm>
          <a:prstGeom prst="rect">
            <a:avLst/>
          </a:prstGeom>
          <a:noFill/>
        </p:spPr>
        <p:txBody>
          <a:bodyPr wrap="none" rtlCol="0">
            <a:spAutoFit/>
          </a:bodyPr>
          <a:lstStyle/>
          <a:p>
            <a:r>
              <a:rPr lang="en-US" sz="2000" b="1" dirty="0" err="1" smtClean="0"/>
              <a:t>MetOp</a:t>
            </a:r>
            <a:r>
              <a:rPr lang="en-US" sz="2000" b="1" dirty="0" smtClean="0"/>
              <a:t>-A: Oct.5, 2019</a:t>
            </a:r>
            <a:endParaRPr lang="en-US" sz="2000" b="1" dirty="0"/>
          </a:p>
        </p:txBody>
      </p:sp>
    </p:spTree>
    <p:extLst>
      <p:ext uri="{BB962C8B-B14F-4D97-AF65-F5344CB8AC3E}">
        <p14:creationId xmlns:p14="http://schemas.microsoft.com/office/powerpoint/2010/main" val="2396269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Long history of AVHRR onboard </a:t>
            </a:r>
            <a:br>
              <a:rPr lang="en-US" dirty="0" smtClean="0"/>
            </a:br>
            <a:r>
              <a:rPr lang="en-US" dirty="0" smtClean="0"/>
              <a:t>of NOAA – </a:t>
            </a:r>
            <a:r>
              <a:rPr lang="en-US" dirty="0" err="1" smtClean="0"/>
              <a:t>MetOp</a:t>
            </a:r>
            <a:r>
              <a:rPr lang="en-US" dirty="0" smtClean="0"/>
              <a:t> satellites (1981 – 2030 </a:t>
            </a:r>
            <a:r>
              <a:rPr lang="en-US" sz="1200" dirty="0" smtClean="0"/>
              <a:t>(extended lifetime)</a:t>
            </a:r>
            <a:r>
              <a:rPr lang="en-US" dirty="0" smtClean="0"/>
              <a:t>)</a:t>
            </a:r>
            <a:endParaRPr lang="en-US"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980" y="1802658"/>
            <a:ext cx="5760639" cy="4320480"/>
          </a:xfrm>
        </p:spPr>
      </p:pic>
      <p:sp>
        <p:nvSpPr>
          <p:cNvPr id="6" name="Textfeld 5"/>
          <p:cNvSpPr txBox="1"/>
          <p:nvPr/>
        </p:nvSpPr>
        <p:spPr>
          <a:xfrm>
            <a:off x="9362537" y="6032320"/>
            <a:ext cx="2633863" cy="276999"/>
          </a:xfrm>
          <a:prstGeom prst="rect">
            <a:avLst/>
          </a:prstGeom>
          <a:noFill/>
        </p:spPr>
        <p:txBody>
          <a:bodyPr wrap="none" rtlCol="0">
            <a:spAutoFit/>
          </a:bodyPr>
          <a:lstStyle/>
          <a:p>
            <a:r>
              <a:rPr lang="en-US" sz="1200" dirty="0" smtClean="0"/>
              <a:t>Courtesy: K. </a:t>
            </a:r>
            <a:r>
              <a:rPr lang="en-US" sz="1200" dirty="0" err="1" smtClean="0"/>
              <a:t>Holmlund</a:t>
            </a:r>
            <a:r>
              <a:rPr lang="en-US" sz="1200" dirty="0" smtClean="0"/>
              <a:t>, EUMETSAT</a:t>
            </a:r>
            <a:endParaRPr lang="en-US" sz="1200" dirty="0"/>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5960" y="1802658"/>
            <a:ext cx="6229139" cy="4229662"/>
          </a:xfrm>
          <a:prstGeom prst="rect">
            <a:avLst/>
          </a:prstGeom>
        </p:spPr>
      </p:pic>
      <p:sp>
        <p:nvSpPr>
          <p:cNvPr id="8" name="Rechteck 7"/>
          <p:cNvSpPr/>
          <p:nvPr/>
        </p:nvSpPr>
        <p:spPr bwMode="auto">
          <a:xfrm>
            <a:off x="6096000" y="3789040"/>
            <a:ext cx="4104456" cy="360040"/>
          </a:xfrm>
          <a:prstGeom prst="rect">
            <a:avLst/>
          </a:prstGeom>
          <a:noFill/>
          <a:ln w="28575"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endParaRPr>
          </a:p>
        </p:txBody>
      </p:sp>
    </p:spTree>
    <p:extLst>
      <p:ext uri="{BB962C8B-B14F-4D97-AF65-F5344CB8AC3E}">
        <p14:creationId xmlns:p14="http://schemas.microsoft.com/office/powerpoint/2010/main" val="41221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AVHRR: sleepless nights …</a:t>
            </a:r>
            <a:endParaRPr lang="en-US" dirty="0"/>
          </a:p>
        </p:txBody>
      </p:sp>
      <p:pic>
        <p:nvPicPr>
          <p:cNvPr id="4" name="Inhaltsplatzhalter 3"/>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t="-1" r="28593" b="580"/>
          <a:stretch/>
        </p:blipFill>
        <p:spPr>
          <a:xfrm>
            <a:off x="8470659" y="4149080"/>
            <a:ext cx="2965086" cy="2033195"/>
          </a:xfrm>
        </p:spPr>
      </p:pic>
      <p:pic>
        <p:nvPicPr>
          <p:cNvPr id="5" name="Grafik 4"/>
          <p:cNvPicPr>
            <a:picLocks noChangeAspect="1"/>
          </p:cNvPicPr>
          <p:nvPr/>
        </p:nvPicPr>
        <p:blipFill rotWithShape="1">
          <a:blip r:embed="rId3" cstate="hqprint">
            <a:extLst>
              <a:ext uri="{28A0092B-C50C-407E-A947-70E740481C1C}">
                <a14:useLocalDpi xmlns:a14="http://schemas.microsoft.com/office/drawing/2010/main" val="0"/>
              </a:ext>
            </a:extLst>
          </a:blip>
          <a:srcRect t="-1557" r="23558"/>
          <a:stretch/>
        </p:blipFill>
        <p:spPr>
          <a:xfrm>
            <a:off x="8511520" y="1916832"/>
            <a:ext cx="2924225" cy="2020198"/>
          </a:xfrm>
          <a:prstGeom prst="rect">
            <a:avLst/>
          </a:prstGeom>
        </p:spPr>
      </p:pic>
      <p:pic>
        <p:nvPicPr>
          <p:cNvPr id="6" name="Grafik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23392" y="1931182"/>
            <a:ext cx="4540666" cy="3280630"/>
          </a:xfrm>
          <a:prstGeom prst="rect">
            <a:avLst/>
          </a:prstGeom>
        </p:spPr>
      </p:pic>
      <p:pic>
        <p:nvPicPr>
          <p:cNvPr id="7" name="Grafik 6"/>
          <p:cNvPicPr>
            <a:picLocks noChangeAspect="1"/>
          </p:cNvPicPr>
          <p:nvPr/>
        </p:nvPicPr>
        <p:blipFill rotWithShape="1">
          <a:blip r:embed="rId5" cstate="hqprint">
            <a:extLst>
              <a:ext uri="{28A0092B-C50C-407E-A947-70E740481C1C}">
                <a14:useLocalDpi xmlns:a14="http://schemas.microsoft.com/office/drawing/2010/main" val="0"/>
              </a:ext>
            </a:extLst>
          </a:blip>
          <a:srcRect t="-2105" r="51330" b="1"/>
          <a:stretch/>
        </p:blipFill>
        <p:spPr>
          <a:xfrm>
            <a:off x="5375920" y="1916832"/>
            <a:ext cx="2991631" cy="3294980"/>
          </a:xfrm>
          <a:prstGeom prst="rect">
            <a:avLst/>
          </a:prstGeom>
        </p:spPr>
      </p:pic>
    </p:spTree>
    <p:extLst>
      <p:ext uri="{BB962C8B-B14F-4D97-AF65-F5344CB8AC3E}">
        <p14:creationId xmlns:p14="http://schemas.microsoft.com/office/powerpoint/2010/main" val="2572246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The value of AVHRR data</a:t>
            </a:r>
            <a:br>
              <a:rPr lang="en-US" dirty="0"/>
            </a:br>
            <a:endParaRPr lang="en-US" dirty="0"/>
          </a:p>
        </p:txBody>
      </p:sp>
      <p:sp>
        <p:nvSpPr>
          <p:cNvPr id="3" name="Inhaltsplatzhalter 2"/>
          <p:cNvSpPr>
            <a:spLocks noGrp="1"/>
          </p:cNvSpPr>
          <p:nvPr>
            <p:ph idx="1"/>
          </p:nvPr>
        </p:nvSpPr>
        <p:spPr>
          <a:xfrm>
            <a:off x="335360" y="1772816"/>
            <a:ext cx="11593288" cy="4308327"/>
          </a:xfrm>
        </p:spPr>
        <p:txBody>
          <a:bodyPr/>
          <a:lstStyle/>
          <a:p>
            <a:r>
              <a:rPr lang="en-US" dirty="0" smtClean="0"/>
              <a:t>30 years time series is defined by WMO for climatological period to ensure sound statistical analysis – </a:t>
            </a:r>
            <a:r>
              <a:rPr lang="en-US" b="1" dirty="0" smtClean="0">
                <a:solidFill>
                  <a:schemeClr val="accent1">
                    <a:lumMod val="50000"/>
                  </a:schemeClr>
                </a:solidFill>
              </a:rPr>
              <a:t>only AVHRR has such a long history</a:t>
            </a:r>
            <a:r>
              <a:rPr lang="en-US" dirty="0" smtClean="0"/>
              <a:t>.</a:t>
            </a:r>
          </a:p>
          <a:p>
            <a:r>
              <a:rPr lang="en-US" dirty="0" smtClean="0"/>
              <a:t>GCOS has defined 57 Essential Climate Variables (ECVs), which has to be measured for longer time periods to describe the status of our climate. </a:t>
            </a:r>
            <a:r>
              <a:rPr lang="en-US" b="1" dirty="0" smtClean="0">
                <a:solidFill>
                  <a:schemeClr val="accent1">
                    <a:lumMod val="50000"/>
                  </a:schemeClr>
                </a:solidFill>
              </a:rPr>
              <a:t>Many ECVs can be retrieved from AVHRR data</a:t>
            </a:r>
            <a:r>
              <a:rPr lang="en-US" dirty="0" smtClean="0"/>
              <a:t>.</a:t>
            </a:r>
          </a:p>
          <a:p>
            <a:r>
              <a:rPr lang="en-US" b="1" dirty="0" smtClean="0">
                <a:solidFill>
                  <a:schemeClr val="accent1">
                    <a:lumMod val="50000"/>
                  </a:schemeClr>
                </a:solidFill>
              </a:rPr>
              <a:t>ESA</a:t>
            </a:r>
            <a:r>
              <a:rPr lang="en-US" dirty="0" smtClean="0"/>
              <a:t> started many projects in the frame of the </a:t>
            </a:r>
            <a:r>
              <a:rPr lang="en-US" b="1" dirty="0" smtClean="0">
                <a:solidFill>
                  <a:schemeClr val="accent1">
                    <a:lumMod val="50000"/>
                  </a:schemeClr>
                </a:solidFill>
              </a:rPr>
              <a:t>C</a:t>
            </a:r>
            <a:r>
              <a:rPr lang="en-US" dirty="0" smtClean="0"/>
              <a:t>limate </a:t>
            </a:r>
            <a:r>
              <a:rPr lang="en-US" b="1" dirty="0" smtClean="0">
                <a:solidFill>
                  <a:schemeClr val="accent1">
                    <a:lumMod val="50000"/>
                  </a:schemeClr>
                </a:solidFill>
              </a:rPr>
              <a:t>C</a:t>
            </a:r>
            <a:r>
              <a:rPr lang="en-US" dirty="0" smtClean="0"/>
              <a:t>hange </a:t>
            </a:r>
            <a:r>
              <a:rPr lang="en-US" b="1" dirty="0" smtClean="0">
                <a:solidFill>
                  <a:schemeClr val="accent1">
                    <a:lumMod val="50000"/>
                  </a:schemeClr>
                </a:solidFill>
              </a:rPr>
              <a:t>I</a:t>
            </a:r>
            <a:r>
              <a:rPr lang="en-US" dirty="0" smtClean="0"/>
              <a:t>nitiative, which also </a:t>
            </a:r>
            <a:r>
              <a:rPr lang="en-US" b="1" dirty="0" smtClean="0">
                <a:solidFill>
                  <a:schemeClr val="accent1">
                    <a:lumMod val="50000"/>
                  </a:schemeClr>
                </a:solidFill>
              </a:rPr>
              <a:t>rely on AVHRR GAC</a:t>
            </a:r>
            <a:r>
              <a:rPr lang="en-US" b="1" dirty="0" smtClean="0"/>
              <a:t> </a:t>
            </a:r>
            <a:r>
              <a:rPr lang="en-US" dirty="0" smtClean="0"/>
              <a:t>long time series (e.g. ESA CCI cloud; ESA CCI </a:t>
            </a:r>
            <a:r>
              <a:rPr lang="en-US" dirty="0" err="1" smtClean="0"/>
              <a:t>landcover</a:t>
            </a:r>
            <a:r>
              <a:rPr lang="en-US" dirty="0" smtClean="0"/>
              <a:t>; ESA CCI+ snow).</a:t>
            </a:r>
          </a:p>
          <a:p>
            <a:r>
              <a:rPr lang="en-US" b="1" dirty="0" smtClean="0">
                <a:solidFill>
                  <a:schemeClr val="accent1">
                    <a:lumMod val="50000"/>
                  </a:schemeClr>
                </a:solidFill>
              </a:rPr>
              <a:t>EUMETSAT</a:t>
            </a:r>
            <a:r>
              <a:rPr lang="en-US" dirty="0" smtClean="0"/>
              <a:t> Satellite Application Facilities (SAF) generated many data sets based on </a:t>
            </a:r>
            <a:r>
              <a:rPr lang="en-US" b="1" dirty="0" smtClean="0">
                <a:solidFill>
                  <a:schemeClr val="accent1">
                    <a:lumMod val="50000"/>
                  </a:schemeClr>
                </a:solidFill>
              </a:rPr>
              <a:t>AVHRR GAC</a:t>
            </a:r>
            <a:r>
              <a:rPr lang="en-US" b="1" dirty="0" smtClean="0"/>
              <a:t> </a:t>
            </a:r>
            <a:r>
              <a:rPr lang="en-US" dirty="0" smtClean="0"/>
              <a:t>data (CM SAF cloud information CLARA A3).</a:t>
            </a:r>
          </a:p>
          <a:p>
            <a:r>
              <a:rPr lang="en-US" dirty="0" smtClean="0"/>
              <a:t>The Global Area Coverage (GAC) is a coarse resolution data set (3.3km x 5.5km) but with a long </a:t>
            </a:r>
            <a:r>
              <a:rPr lang="en-US" dirty="0"/>
              <a:t>time </a:t>
            </a:r>
            <a:r>
              <a:rPr lang="en-US" dirty="0" smtClean="0"/>
              <a:t>series and globally available. </a:t>
            </a:r>
          </a:p>
          <a:p>
            <a:r>
              <a:rPr lang="en-US" dirty="0" smtClean="0"/>
              <a:t>“spatial resolution matters” to advocate for high resolution data (Local Area Coverage – LAC) with 1.1km pixel size (in nadir).</a:t>
            </a:r>
          </a:p>
          <a:p>
            <a:r>
              <a:rPr lang="en-US" b="1" dirty="0" smtClean="0"/>
              <a:t>Hence, data access to AVHRR data holdings at ESA and University of Bern should be ensured even it costs a lot of effort.   </a:t>
            </a:r>
            <a:endParaRPr lang="en-US" b="1" dirty="0"/>
          </a:p>
        </p:txBody>
      </p:sp>
    </p:spTree>
    <p:extLst>
      <p:ext uri="{BB962C8B-B14F-4D97-AF65-F5344CB8AC3E}">
        <p14:creationId xmlns:p14="http://schemas.microsoft.com/office/powerpoint/2010/main" val="30065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4294967295"/>
          </p:nvPr>
        </p:nvSpPr>
        <p:spPr/>
        <p:txBody>
          <a:bodyPr/>
          <a:lstStyle/>
          <a:p>
            <a:fld id="{396057CB-E4ED-467A-A712-A00C39E03012}" type="slidenum">
              <a:rPr lang="de-CH"/>
              <a:pPr/>
              <a:t>7</a:t>
            </a:fld>
            <a:endParaRPr lang="de-CH" sz="1400"/>
          </a:p>
        </p:txBody>
      </p:sp>
      <p:sp>
        <p:nvSpPr>
          <p:cNvPr id="40962" name="Rectangle 2"/>
          <p:cNvSpPr>
            <a:spLocks noGrp="1" noChangeArrowheads="1"/>
          </p:cNvSpPr>
          <p:nvPr>
            <p:ph type="title"/>
          </p:nvPr>
        </p:nvSpPr>
        <p:spPr>
          <a:xfrm>
            <a:off x="2711624" y="516414"/>
            <a:ext cx="6980677" cy="817563"/>
          </a:xfrm>
        </p:spPr>
        <p:txBody>
          <a:bodyPr/>
          <a:lstStyle/>
          <a:p>
            <a:r>
              <a:rPr lang="en-US" dirty="0" smtClean="0"/>
              <a:t>High investment of ESA to keep AVHRR data alive</a:t>
            </a:r>
            <a:endParaRPr lang="en-US" dirty="0"/>
          </a:p>
        </p:txBody>
      </p:sp>
      <p:sp>
        <p:nvSpPr>
          <p:cNvPr id="40965" name="Rectangle 5"/>
          <p:cNvSpPr>
            <a:spLocks noGrp="1" noChangeArrowheads="1"/>
          </p:cNvSpPr>
          <p:nvPr>
            <p:ph type="body" idx="1"/>
          </p:nvPr>
        </p:nvSpPr>
        <p:spPr>
          <a:xfrm>
            <a:off x="761257" y="1724774"/>
            <a:ext cx="5334743" cy="4498975"/>
          </a:xfrm>
        </p:spPr>
        <p:txBody>
          <a:bodyPr/>
          <a:lstStyle/>
          <a:p>
            <a:r>
              <a:rPr lang="de-DE" dirty="0"/>
              <a:t>Global Land 1km AVHRR Data Set Project</a:t>
            </a:r>
          </a:p>
          <a:p>
            <a:r>
              <a:rPr lang="en-GB" b="1" dirty="0"/>
              <a:t>Long Term Preservation of Earth Observation Space Data</a:t>
            </a:r>
            <a:endParaRPr lang="en-US" b="1" dirty="0"/>
          </a:p>
          <a:p>
            <a:r>
              <a:rPr lang="en-GB" dirty="0"/>
              <a:t>European LTDP Consolidation Procedure</a:t>
            </a:r>
            <a:endParaRPr lang="de-D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600" y="3068960"/>
            <a:ext cx="3600400" cy="328423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Bild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0" y="469881"/>
            <a:ext cx="2437769"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uppieren 2"/>
          <p:cNvGrpSpPr/>
          <p:nvPr/>
        </p:nvGrpSpPr>
        <p:grpSpPr>
          <a:xfrm>
            <a:off x="7601302" y="1666960"/>
            <a:ext cx="3066699" cy="5191041"/>
            <a:chOff x="6077301" y="1666959"/>
            <a:chExt cx="3066699" cy="5191041"/>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0576" y="1666959"/>
              <a:ext cx="2620703" cy="176204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70436" y="4293096"/>
              <a:ext cx="2570843" cy="193065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6077301" y="3429001"/>
              <a:ext cx="3031792" cy="707886"/>
            </a:xfrm>
            <a:prstGeom prst="rect">
              <a:avLst/>
            </a:prstGeom>
            <a:noFill/>
          </p:spPr>
          <p:txBody>
            <a:bodyPr wrap="none" rtlCol="0">
              <a:spAutoFit/>
            </a:bodyPr>
            <a:lstStyle/>
            <a:p>
              <a:r>
                <a:rPr lang="en-US" sz="2000" dirty="0"/>
                <a:t>AVHRR data archived on</a:t>
              </a:r>
            </a:p>
            <a:p>
              <a:r>
                <a:rPr lang="en-US" sz="2000" dirty="0"/>
                <a:t>optical disks in ESRIN</a:t>
              </a:r>
            </a:p>
          </p:txBody>
        </p:sp>
        <p:sp>
          <p:nvSpPr>
            <p:cNvPr id="12" name="Textfeld 11"/>
            <p:cNvSpPr txBox="1"/>
            <p:nvPr/>
          </p:nvSpPr>
          <p:spPr>
            <a:xfrm>
              <a:off x="6112208" y="6150114"/>
              <a:ext cx="3031792" cy="707886"/>
            </a:xfrm>
            <a:prstGeom prst="rect">
              <a:avLst/>
            </a:prstGeom>
            <a:noFill/>
          </p:spPr>
          <p:txBody>
            <a:bodyPr wrap="none" rtlCol="0">
              <a:spAutoFit/>
            </a:bodyPr>
            <a:lstStyle/>
            <a:p>
              <a:r>
                <a:rPr lang="en-US" sz="2000" dirty="0"/>
                <a:t>AVHRR data archived on</a:t>
              </a:r>
            </a:p>
            <a:p>
              <a:r>
                <a:rPr lang="en-US" sz="2000" dirty="0" err="1"/>
                <a:t>exabytes</a:t>
              </a:r>
              <a:r>
                <a:rPr lang="en-US" sz="2000" dirty="0"/>
                <a:t> in ESRIN</a:t>
              </a:r>
            </a:p>
          </p:txBody>
        </p:sp>
      </p:grpSp>
      <p:sp>
        <p:nvSpPr>
          <p:cNvPr id="5" name="Textfeld 4"/>
          <p:cNvSpPr txBox="1"/>
          <p:nvPr/>
        </p:nvSpPr>
        <p:spPr>
          <a:xfrm>
            <a:off x="3974015" y="5549950"/>
            <a:ext cx="3463640" cy="1200329"/>
          </a:xfrm>
          <a:prstGeom prst="rect">
            <a:avLst/>
          </a:prstGeom>
          <a:solidFill>
            <a:srgbClr val="B3CCE6"/>
          </a:solidFill>
          <a:ln>
            <a:solidFill>
              <a:schemeClr val="tx1"/>
            </a:solidFill>
          </a:ln>
          <a:effectLst>
            <a:outerShdw blurRad="50800" dist="38100" dir="2700000" algn="tl" rotWithShape="0">
              <a:prstClr val="black">
                <a:alpha val="40000"/>
              </a:prstClr>
            </a:outerShdw>
          </a:effectLst>
        </p:spPr>
        <p:txBody>
          <a:bodyPr wrap="none" rtlCol="0">
            <a:spAutoFit/>
          </a:bodyPr>
          <a:lstStyle/>
          <a:p>
            <a:r>
              <a:rPr lang="en-US" dirty="0"/>
              <a:t>1: </a:t>
            </a:r>
            <a:r>
              <a:rPr lang="en-US" dirty="0" err="1"/>
              <a:t>Tromsø</a:t>
            </a:r>
            <a:r>
              <a:rPr lang="en-US" dirty="0"/>
              <a:t> (5.6 TB)</a:t>
            </a:r>
          </a:p>
          <a:p>
            <a:r>
              <a:rPr lang="en-US" dirty="0"/>
              <a:t>2: Matera (0.9 TB)</a:t>
            </a:r>
          </a:p>
          <a:p>
            <a:r>
              <a:rPr lang="en-US" dirty="0"/>
              <a:t>3: </a:t>
            </a:r>
            <a:r>
              <a:rPr lang="en-US" dirty="0" err="1"/>
              <a:t>Maspalomas</a:t>
            </a:r>
            <a:r>
              <a:rPr lang="en-US" dirty="0"/>
              <a:t> (2.8 TB)</a:t>
            </a:r>
          </a:p>
        </p:txBody>
      </p:sp>
      <p:cxnSp>
        <p:nvCxnSpPr>
          <p:cNvPr id="8" name="Gerade Verbindung mit Pfeil 7"/>
          <p:cNvCxnSpPr/>
          <p:nvPr/>
        </p:nvCxnSpPr>
        <p:spPr bwMode="auto">
          <a:xfrm flipH="1" flipV="1">
            <a:off x="4439816" y="3782944"/>
            <a:ext cx="648072" cy="1590272"/>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cxnSp>
        <p:nvCxnSpPr>
          <p:cNvPr id="18" name="Gerade Verbindung mit Pfeil 17"/>
          <p:cNvCxnSpPr/>
          <p:nvPr/>
        </p:nvCxnSpPr>
        <p:spPr bwMode="auto">
          <a:xfrm flipH="1" flipV="1">
            <a:off x="4151784" y="4293096"/>
            <a:ext cx="576064" cy="1080120"/>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cxnSp>
        <p:nvCxnSpPr>
          <p:cNvPr id="20" name="Gerade Verbindung mit Pfeil 19"/>
          <p:cNvCxnSpPr/>
          <p:nvPr/>
        </p:nvCxnSpPr>
        <p:spPr bwMode="auto">
          <a:xfrm flipH="1" flipV="1">
            <a:off x="4439816" y="4221088"/>
            <a:ext cx="504056" cy="1152128"/>
          </a:xfrm>
          <a:prstGeom prst="straightConnector1">
            <a:avLst/>
          </a:prstGeom>
          <a:solidFill>
            <a:schemeClr val="accent1"/>
          </a:solidFill>
          <a:ln w="38100" cap="flat" cmpd="sng" algn="ctr">
            <a:solidFill>
              <a:srgbClr val="C00000"/>
            </a:solidFill>
            <a:prstDash val="solid"/>
            <a:round/>
            <a:headEnd type="none" w="med" len="med"/>
            <a:tailEnd type="arrow"/>
          </a:ln>
          <a:effectLst/>
        </p:spPr>
      </p:cxnSp>
    </p:spTree>
    <p:extLst>
      <p:ext uri="{BB962C8B-B14F-4D97-AF65-F5344CB8AC3E}">
        <p14:creationId xmlns:p14="http://schemas.microsoft.com/office/powerpoint/2010/main" val="158534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rrowheads="1"/>
          </p:cNvSpPr>
          <p:nvPr>
            <p:ph type="title"/>
          </p:nvPr>
        </p:nvSpPr>
        <p:spPr>
          <a:xfrm>
            <a:off x="407368" y="153764"/>
            <a:ext cx="10225136" cy="817563"/>
          </a:xfrm>
        </p:spPr>
        <p:txBody>
          <a:bodyPr/>
          <a:lstStyle/>
          <a:p>
            <a:r>
              <a:rPr lang="en-US" sz="2800" dirty="0"/>
              <a:t>AVHRR reception, coverage and data</a:t>
            </a:r>
            <a:br>
              <a:rPr lang="en-US" sz="2800" dirty="0"/>
            </a:br>
            <a:r>
              <a:rPr lang="en-US" sz="2800" dirty="0"/>
              <a:t>at University of Bern (1981 – 2019</a:t>
            </a:r>
            <a:r>
              <a:rPr lang="en-US" sz="2800" dirty="0" smtClean="0"/>
              <a:t>)</a:t>
            </a:r>
            <a:br>
              <a:rPr lang="en-US" sz="2800" dirty="0" smtClean="0"/>
            </a:br>
            <a:r>
              <a:rPr lang="en-US" sz="2400" dirty="0" smtClean="0"/>
              <a:t>Integration of the whole data holding of FU </a:t>
            </a:r>
            <a:r>
              <a:rPr lang="en-US" sz="2400" dirty="0" smtClean="0"/>
              <a:t>Berlin; Dundee </a:t>
            </a:r>
            <a:r>
              <a:rPr lang="en-US" sz="2400" dirty="0" smtClean="0"/>
              <a:t>data from 1981 - 1989</a:t>
            </a:r>
            <a:endParaRPr lang="en-US" sz="2400" dirty="0"/>
          </a:p>
        </p:txBody>
      </p:sp>
      <p:sp>
        <p:nvSpPr>
          <p:cNvPr id="4102" name="Rectangle 5"/>
          <p:cNvSpPr>
            <a:spLocks noGrp="1" noChangeArrowheads="1"/>
          </p:cNvSpPr>
          <p:nvPr>
            <p:ph type="body" idx="1"/>
          </p:nvPr>
        </p:nvSpPr>
        <p:spPr>
          <a:xfrm>
            <a:off x="2063750" y="1654176"/>
            <a:ext cx="8208714" cy="4498975"/>
          </a:xfrm>
        </p:spPr>
        <p:txBody>
          <a:bodyPr/>
          <a:lstStyle/>
          <a:p>
            <a:endParaRPr lang="en-US" sz="1800" dirty="0"/>
          </a:p>
        </p:txBody>
      </p:sp>
      <p:pic>
        <p:nvPicPr>
          <p:cNvPr id="10" name="Picture 4" descr="header_schmuck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505" y="1628800"/>
            <a:ext cx="8785299" cy="22048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504" y="4077073"/>
            <a:ext cx="3024294" cy="2272491"/>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12" name="Pfeil nach rechts 11"/>
          <p:cNvSpPr/>
          <p:nvPr/>
        </p:nvSpPr>
        <p:spPr bwMode="auto">
          <a:xfrm>
            <a:off x="5003447" y="4899918"/>
            <a:ext cx="371035" cy="647700"/>
          </a:xfrm>
          <a:prstGeom prst="rightArrow">
            <a:avLst/>
          </a:prstGeom>
          <a:solidFill>
            <a:schemeClr val="accent1"/>
          </a:solidFill>
          <a:ln w="9525" cap="flat" cmpd="sng" algn="ctr">
            <a:solidFill>
              <a:schemeClr val="tx1"/>
            </a:solidFill>
            <a:prstDash val="solid"/>
            <a:round/>
            <a:headEnd type="none" w="med" len="med"/>
            <a:tailEnd type="none" w="med" len="med"/>
          </a:ln>
          <a:effectLst>
            <a:outerShdw blurRad="76200" dist="12700" dir="2700000" sy="-23000" kx="-800400" algn="bl" rotWithShape="0">
              <a:prstClr val="black">
                <a:alpha val="20000"/>
              </a:prstClr>
            </a:outerShdw>
          </a:effectLst>
        </p:spPr>
        <p:txBody>
          <a:bodyPr vert="horz" wrap="square" lIns="91440" tIns="45720" rIns="91440" bIns="45720" numCol="1" rtlCol="0" anchor="t" anchorCtr="0" compatLnSpc="1">
            <a:prstTxWarp prst="textNoShape">
              <a:avLst/>
            </a:prstTxWarp>
          </a:bodyPr>
          <a:lstStyle/>
          <a:p>
            <a:endParaRPr lang="en-US"/>
          </a:p>
        </p:txBody>
      </p:sp>
      <p:pic>
        <p:nvPicPr>
          <p:cNvPr id="13" name="Inhaltsplatzhalter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5614585" y="4008051"/>
            <a:ext cx="4802218" cy="2408058"/>
          </a:xfrm>
          <a:prstGeom prst="rect">
            <a:avLst/>
          </a:prstGeom>
          <a:noFill/>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pic>
        <p:nvPicPr>
          <p:cNvPr id="14" name="Grafik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7968" y="5664472"/>
            <a:ext cx="926346" cy="586885"/>
          </a:xfrm>
          <a:prstGeom prst="rect">
            <a:avLst/>
          </a:prstGeom>
          <a:ln>
            <a:noFill/>
          </a:ln>
          <a:effectLst/>
        </p:spPr>
      </p:pic>
      <p:sp>
        <p:nvSpPr>
          <p:cNvPr id="3" name="Textfeld 2"/>
          <p:cNvSpPr txBox="1"/>
          <p:nvPr/>
        </p:nvSpPr>
        <p:spPr>
          <a:xfrm rot="16200000">
            <a:off x="-1354090" y="3549619"/>
            <a:ext cx="4414029" cy="1200329"/>
          </a:xfrm>
          <a:prstGeom prst="rect">
            <a:avLst/>
          </a:prstGeom>
          <a:noFill/>
        </p:spPr>
        <p:txBody>
          <a:bodyPr wrap="none" rtlCol="0">
            <a:spAutoFit/>
          </a:bodyPr>
          <a:lstStyle/>
          <a:p>
            <a:r>
              <a:rPr lang="en-US" dirty="0" smtClean="0"/>
              <a:t>AVHRR HRPT antenna at </a:t>
            </a:r>
          </a:p>
          <a:p>
            <a:r>
              <a:rPr lang="en-US" dirty="0" smtClean="0"/>
              <a:t>University of Bern in 24/7 </a:t>
            </a:r>
          </a:p>
          <a:p>
            <a:r>
              <a:rPr lang="en-US" dirty="0"/>
              <a:t>o</a:t>
            </a:r>
            <a:r>
              <a:rPr lang="en-US" dirty="0" smtClean="0"/>
              <a:t>peration </a:t>
            </a:r>
            <a:r>
              <a:rPr lang="en-US" dirty="0"/>
              <a:t>s</a:t>
            </a:r>
            <a:r>
              <a:rPr lang="en-US" dirty="0" smtClean="0"/>
              <a:t>ince 2. August 2000</a:t>
            </a:r>
            <a:endParaRPr lang="en-US" dirty="0"/>
          </a:p>
        </p:txBody>
      </p:sp>
    </p:spTree>
    <p:extLst>
      <p:ext uri="{BB962C8B-B14F-4D97-AF65-F5344CB8AC3E}">
        <p14:creationId xmlns:p14="http://schemas.microsoft.com/office/powerpoint/2010/main" val="21466049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GB" dirty="0" smtClean="0"/>
              <a:t>Focus of the AVHRR data set curation project </a:t>
            </a:r>
            <a:endParaRPr lang="en-GB" dirty="0"/>
          </a:p>
        </p:txBody>
      </p:sp>
      <p:sp>
        <p:nvSpPr>
          <p:cNvPr id="40965" name="Rectangle 5"/>
          <p:cNvSpPr>
            <a:spLocks noGrp="1" noChangeArrowheads="1"/>
          </p:cNvSpPr>
          <p:nvPr>
            <p:ph type="body" idx="1"/>
          </p:nvPr>
        </p:nvSpPr>
        <p:spPr>
          <a:xfrm>
            <a:off x="719668" y="1844824"/>
            <a:ext cx="10748433" cy="4308327"/>
          </a:xfrm>
        </p:spPr>
        <p:txBody>
          <a:bodyPr/>
          <a:lstStyle/>
          <a:p>
            <a:r>
              <a:rPr lang="en-GB" sz="2400" dirty="0" smtClean="0"/>
              <a:t>Three main objectives of the project:</a:t>
            </a:r>
          </a:p>
          <a:p>
            <a:pPr lvl="1"/>
            <a:r>
              <a:rPr lang="en-GB" sz="2400" dirty="0" smtClean="0"/>
              <a:t>preservation of </a:t>
            </a:r>
            <a:r>
              <a:rPr lang="en-GB" sz="2400" b="1" dirty="0" smtClean="0"/>
              <a:t>University of Bern AVHRR </a:t>
            </a:r>
            <a:r>
              <a:rPr lang="en-GB" sz="2400" dirty="0" smtClean="0"/>
              <a:t>data set; harmonize the data and make it accessible for future generations; </a:t>
            </a:r>
          </a:p>
          <a:p>
            <a:pPr lvl="1"/>
            <a:r>
              <a:rPr lang="en-GB" sz="2400" dirty="0" smtClean="0"/>
              <a:t>harmonize the </a:t>
            </a:r>
            <a:r>
              <a:rPr lang="en-GB" sz="2400" b="1" dirty="0" smtClean="0"/>
              <a:t>ESA AVHRR </a:t>
            </a:r>
            <a:r>
              <a:rPr lang="en-GB" sz="2400" dirty="0" smtClean="0"/>
              <a:t>data holdings (Europe) and make it accessible for users.</a:t>
            </a:r>
          </a:p>
          <a:p>
            <a:pPr lvl="1"/>
            <a:r>
              <a:rPr lang="en-GB" sz="2400" dirty="0" smtClean="0"/>
              <a:t>Recommendations to </a:t>
            </a:r>
            <a:r>
              <a:rPr lang="en-GB" sz="2400" dirty="0" err="1" smtClean="0"/>
              <a:t>valorize</a:t>
            </a:r>
            <a:r>
              <a:rPr lang="en-GB" sz="2400" dirty="0" smtClean="0"/>
              <a:t> the global 1-km AVHRR data set </a:t>
            </a:r>
          </a:p>
          <a:p>
            <a:r>
              <a:rPr lang="en-GB" sz="2400" dirty="0" smtClean="0"/>
              <a:t>To reach the project aims seven work packages and </a:t>
            </a:r>
            <a:r>
              <a:rPr lang="en-GB" sz="2400" dirty="0" smtClean="0"/>
              <a:t>18 </a:t>
            </a:r>
            <a:r>
              <a:rPr lang="en-GB" sz="2400" dirty="0" smtClean="0"/>
              <a:t>deliverables were defined. </a:t>
            </a:r>
            <a:endParaRPr lang="en-GB" sz="2400" dirty="0"/>
          </a:p>
        </p:txBody>
      </p:sp>
    </p:spTree>
    <p:extLst>
      <p:ext uri="{BB962C8B-B14F-4D97-AF65-F5344CB8AC3E}">
        <p14:creationId xmlns:p14="http://schemas.microsoft.com/office/powerpoint/2010/main" val="25221747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eschger">
  <a:themeElements>
    <a:clrScheme name="">
      <a:dk1>
        <a:srgbClr val="000000"/>
      </a:dk1>
      <a:lt1>
        <a:srgbClr val="FFFFFF"/>
      </a:lt1>
      <a:dk2>
        <a:srgbClr val="000000"/>
      </a:dk2>
      <a:lt2>
        <a:srgbClr val="F6F6F6"/>
      </a:lt2>
      <a:accent1>
        <a:srgbClr val="E1EBF5"/>
      </a:accent1>
      <a:accent2>
        <a:srgbClr val="9CBDDE"/>
      </a:accent2>
      <a:accent3>
        <a:srgbClr val="FFFFFF"/>
      </a:accent3>
      <a:accent4>
        <a:srgbClr val="000000"/>
      </a:accent4>
      <a:accent5>
        <a:srgbClr val="EEF3F9"/>
      </a:accent5>
      <a:accent6>
        <a:srgbClr val="8DABC9"/>
      </a:accent6>
      <a:hlink>
        <a:srgbClr val="DF2046"/>
      </a:hlink>
      <a:folHlink>
        <a:srgbClr val="996670"/>
      </a:folHlink>
    </a:clrScheme>
    <a:fontScheme name="Oeschger">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Oeschg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CCR_Presentation_Template_white_widescreen.potx" id="{FBF8F6D7-5B21-410B-8F8E-A6D21A81CFA5}" vid="{8F2977C7-2178-4628-A47B-0B10577072B3}"/>
    </a:ext>
  </a:ext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OCCR_Presentation_Template_white_widescreen</Template>
  <TotalTime>0</TotalTime>
  <Words>1895</Words>
  <Application>Microsoft Office PowerPoint</Application>
  <PresentationFormat>Breitbild</PresentationFormat>
  <Paragraphs>189</Paragraphs>
  <Slides>26</Slides>
  <Notes>5</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26</vt:i4>
      </vt:variant>
    </vt:vector>
  </HeadingPairs>
  <TitlesOfParts>
    <vt:vector size="35" baseType="lpstr">
      <vt:lpstr>ＭＳ Ｐゴシック</vt:lpstr>
      <vt:lpstr>Arial</vt:lpstr>
      <vt:lpstr>Georgia</vt:lpstr>
      <vt:lpstr>MS Mincho</vt:lpstr>
      <vt:lpstr>华文细黑</vt:lpstr>
      <vt:lpstr>Times New Roman</vt:lpstr>
      <vt:lpstr>Verdana</vt:lpstr>
      <vt:lpstr>Wingdings</vt:lpstr>
      <vt:lpstr>Oeschger</vt:lpstr>
      <vt:lpstr>AVHRR (Advanced Very High Resolution Radiometer) European Dataset Preservation and Valorization Project</vt:lpstr>
      <vt:lpstr>Outline of AVHRR curation project:  an overview and steps for the future</vt:lpstr>
      <vt:lpstr>Advanced Very High Resolution Radiometer (AVHRR)</vt:lpstr>
      <vt:lpstr>Long history of AVHRR onboard  of NOAA – MetOp satellites (1981 – 2030 (extended lifetime))</vt:lpstr>
      <vt:lpstr>AVHRR: sleepless nights …</vt:lpstr>
      <vt:lpstr>The value of AVHRR data </vt:lpstr>
      <vt:lpstr>High investment of ESA to keep AVHRR data alive</vt:lpstr>
      <vt:lpstr>AVHRR reception, coverage and data at University of Bern (1981 – 2019) Integration of the whole data holding of FU Berlin; Dundee data from 1981 - 1989</vt:lpstr>
      <vt:lpstr>Focus of the AVHRR data set curation project </vt:lpstr>
      <vt:lpstr>Overview of work packages of the ESA-University of Bern LTDP project</vt:lpstr>
      <vt:lpstr>DEL-5: AVHRR master data set consolidation procedure, reprocessing </vt:lpstr>
      <vt:lpstr>AVHRR EO-SIP package  (Earth Observation – Submission Information Package)</vt:lpstr>
      <vt:lpstr>Combined University of Bern-ESA-Dundee AVHRR archive (more than 160.000 data sets covering Europe)</vt:lpstr>
      <vt:lpstr>PowerPoint-Präsentation</vt:lpstr>
      <vt:lpstr>The value of AVHRR LAC data  GCOS – Essential Climate Variables (ECV) Snow Extent – Lake Surface Water Temperature – Albedo </vt:lpstr>
      <vt:lpstr>Snow cover time series based on AVHRR for Switzerland (up) and European Alps (low)</vt:lpstr>
      <vt:lpstr>ESA Climate Change Initiative – snow project Snow Cover Fraction derived from ESA CCI cloud GAC data</vt:lpstr>
      <vt:lpstr>ECV – Albedo  1990 - 2014  annual August white-sky albedo anomalies VIS (left) and NIR (right)</vt:lpstr>
      <vt:lpstr>Lake Surface Water Temperature Derived from 35 Years of AVHRR Sensor Data for European Lakes</vt:lpstr>
      <vt:lpstr>Maturity level of final AVHRR master data set based on CEOS Working Group on Information Systems and Services recommendations Usability can be improved to generate a well calibrated and geocoded data set (FCDR)</vt:lpstr>
      <vt:lpstr>CEOS Ready Data for Users</vt:lpstr>
      <vt:lpstr>Outlook and proposed next steps</vt:lpstr>
      <vt:lpstr>Lessons learnt and project challenges</vt:lpstr>
      <vt:lpstr>Conclusion of University of Bern – ESA – AVHRR – LTDP project </vt:lpstr>
      <vt:lpstr>PowerPoint-Präsentation</vt:lpstr>
      <vt:lpstr>Towards a Fundamental Climate Data Record (FCDR) - Availability of AVHRR data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Wunderle</dc:creator>
  <cp:keywords/>
  <dc:description/>
  <cp:lastModifiedBy>Wunderle</cp:lastModifiedBy>
  <cp:revision>94</cp:revision>
  <cp:lastPrinted>2004-10-28T11:59:21Z</cp:lastPrinted>
  <dcterms:created xsi:type="dcterms:W3CDTF">2019-06-05T14:20:43Z</dcterms:created>
  <dcterms:modified xsi:type="dcterms:W3CDTF">2019-10-05T11:34:53Z</dcterms:modified>
  <cp:category/>
</cp:coreProperties>
</file>