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3"/>
    <p:sldMasterId id="2147483666" r:id="rId4"/>
  </p:sldMasterIdLst>
  <p:notesMasterIdLst>
    <p:notesMasterId r:id="rId20"/>
  </p:notesMasterIdLst>
  <p:handoutMasterIdLst>
    <p:handoutMasterId r:id="rId21"/>
  </p:handoutMasterIdLst>
  <p:sldIdLst>
    <p:sldId id="31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0" r:id="rId18"/>
    <p:sldId id="307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S. Lynnes" initials="" lastIdx="1" clrIdx="0"/>
  <p:cmAuthor id="2" name="Doug New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/>
    <p:restoredTop sz="91079"/>
  </p:normalViewPr>
  <p:slideViewPr>
    <p:cSldViewPr snapToGrid="0">
      <p:cViewPr varScale="1">
        <p:scale>
          <a:sx n="119" d="100"/>
          <a:sy n="119" d="100"/>
        </p:scale>
        <p:origin x="16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230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3ED20-145A-4525-B90E-44F9C601226A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sz="800">
                <a:latin typeface="Arial" panose="020B0604020202020204" pitchFamily="34" charset="0"/>
              </a:rPr>
              <a:t>Approved for Public Release</a:t>
            </a:r>
          </a:p>
          <a:p>
            <a:pPr algn="ctr"/>
            <a:r>
              <a:rPr lang="en-US" sz="800"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9387E-898F-4BA6-B2F4-40FD137CC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028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029842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f50758040_2_25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400"/>
          </a:p>
        </p:txBody>
      </p:sp>
      <p:sp>
        <p:nvSpPr>
          <p:cNvPr id="76" name="Google Shape;76;g5f50758040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6637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f50758040_2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3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5f50758040_2_37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/>
              <a:t>In conclusion</a:t>
            </a: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094442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033770a8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/>
          </a:p>
        </p:txBody>
      </p:sp>
      <p:sp>
        <p:nvSpPr>
          <p:cNvPr id="145" name="Google Shape;145;g6033770a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4757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033770a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3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6033770a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/>
              <a:t>In conclusion</a:t>
            </a: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067208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f50758040_2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73100"/>
            <a:ext cx="4492625" cy="3368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5f50758040_2_417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537691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6253e41c6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46253e41c6_2_166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Thank you for your time. Questions?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436766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3824eaf45_2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43824eaf45_2_247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91275" rIns="91275" bIns="91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36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6258965b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46258965bf_2_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First, an introduction to EOSDIS and NASA Earthdata.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79647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f50758040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/>
          </a:p>
        </p:txBody>
      </p:sp>
      <p:sp>
        <p:nvSpPr>
          <p:cNvPr id="90" name="Google Shape;90;g5f50758040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298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033770a8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/>
          </a:p>
        </p:txBody>
      </p:sp>
      <p:sp>
        <p:nvSpPr>
          <p:cNvPr id="97" name="Google Shape;97;g6033770a8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042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50758040_2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3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5f50758040_2_312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04664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033770a8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/>
          </a:p>
        </p:txBody>
      </p:sp>
      <p:sp>
        <p:nvSpPr>
          <p:cNvPr id="108" name="Google Shape;108;g6033770a8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341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033770a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/>
          </a:p>
        </p:txBody>
      </p:sp>
      <p:sp>
        <p:nvSpPr>
          <p:cNvPr id="114" name="Google Shape;114;g6033770a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818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033770a8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/>
          </a:p>
        </p:txBody>
      </p:sp>
      <p:sp>
        <p:nvSpPr>
          <p:cNvPr id="122" name="Google Shape;122;g6033770a8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084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033770a8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/>
          </a:p>
        </p:txBody>
      </p:sp>
      <p:sp>
        <p:nvSpPr>
          <p:cNvPr id="129" name="Google Shape;129;g6033770a8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038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34495E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>
                <a:solidFill>
                  <a:srgbClr val="BFBFB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pic>
        <p:nvPicPr>
          <p:cNvPr id="4" name="Google Shape;57;p14" descr="eosdis-logo-white.png">
            <a:extLst>
              <a:ext uri="{FF2B5EF4-FFF2-40B4-BE49-F238E27FC236}">
                <a16:creationId xmlns:a16="http://schemas.microsoft.com/office/drawing/2014/main" id="{F6A45295-C63F-4342-A2E4-B94C8A7EB1E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85799" y="480830"/>
            <a:ext cx="3410146" cy="9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34495E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None/>
              <a:defRPr sz="2000">
                <a:solidFill>
                  <a:srgbClr val="BFBFB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9393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9393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A8A8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A8A8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A8A8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/>
          <p:nvPr/>
        </p:nvSpPr>
        <p:spPr>
          <a:xfrm>
            <a:off x="8359537" y="6381547"/>
            <a:ext cx="5295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5728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41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@element84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about:blan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ctrTitle"/>
          </p:nvPr>
        </p:nvSpPr>
        <p:spPr>
          <a:xfrm>
            <a:off x="685800" y="244968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3600"/>
              <a:t>NASA Earthdata Knowledge Base</a:t>
            </a:r>
            <a:endParaRPr sz="3600" b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20"/>
          <p:cNvSpPr txBox="1">
            <a:spLocks noGrp="1"/>
          </p:cNvSpPr>
          <p:nvPr>
            <p:ph type="subTitle" idx="1"/>
          </p:nvPr>
        </p:nvSpPr>
        <p:spPr>
          <a:xfrm>
            <a:off x="688800" y="3428995"/>
            <a:ext cx="70866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400"/>
              </a:spcBef>
              <a:buSzPts val="2000"/>
            </a:pPr>
            <a:r>
              <a:rPr lang="en" sz="2000" b="1"/>
              <a:t>WGISS-48 October 9th 2019</a:t>
            </a:r>
            <a:endParaRPr sz="2000"/>
          </a:p>
          <a:p>
            <a:pPr marL="0" indent="0"/>
            <a:endParaRPr/>
          </a:p>
        </p:txBody>
      </p:sp>
      <p:sp>
        <p:nvSpPr>
          <p:cNvPr id="80" name="Google Shape;80;p20"/>
          <p:cNvSpPr txBox="1"/>
          <p:nvPr/>
        </p:nvSpPr>
        <p:spPr>
          <a:xfrm>
            <a:off x="363720" y="5239003"/>
            <a:ext cx="79503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200"/>
            </a:pPr>
            <a:r>
              <a:rPr lang="en" sz="1200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was supported by NASA/GSFC under Raytheon Co. contract number NNG15HZ39C.</a:t>
            </a:r>
            <a:endParaRPr/>
          </a:p>
          <a:p>
            <a:pPr algn="ctr">
              <a:buSzPts val="1200"/>
            </a:pPr>
            <a:r>
              <a:rPr lang="en" sz="1200" b="1">
                <a:solidFill>
                  <a:srgbClr val="C4C4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200">
                <a:solidFill>
                  <a:srgbClr val="C4C4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document does not contain technology or Technical Data controlled under either the U.S. International Traffic in Arms Regulations or the U.S. Export Administration Regulations.</a:t>
            </a:r>
            <a:br>
              <a:rPr lang="en" sz="1200"/>
            </a:br>
            <a:endParaRPr sz="1200">
              <a:solidFill>
                <a:srgbClr val="C4C4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20"/>
          <p:cNvSpPr txBox="1">
            <a:spLocks noGrp="1"/>
          </p:cNvSpPr>
          <p:nvPr>
            <p:ph type="subTitle" idx="1"/>
          </p:nvPr>
        </p:nvSpPr>
        <p:spPr>
          <a:xfrm>
            <a:off x="688800" y="4023003"/>
            <a:ext cx="35403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" sz="1400" b="1"/>
              <a:t>Doug Newman</a:t>
            </a:r>
            <a:endParaRPr b="1"/>
          </a:p>
          <a:p>
            <a:pPr marL="0" indent="0"/>
            <a:r>
              <a:rPr lang="en" sz="1400" b="1" i="1"/>
              <a:t>NASA EED-2 Data Use Architect</a:t>
            </a:r>
            <a:endParaRPr sz="1400" b="1" i="1"/>
          </a:p>
          <a:p>
            <a:pPr marL="0" indent="0"/>
            <a:r>
              <a:rPr lang="en" sz="1400" b="1" i="1" u="sng">
                <a:solidFill>
                  <a:schemeClr val="hlink"/>
                </a:solidFill>
                <a:hlinkClick r:id="rId3"/>
              </a:rPr>
              <a:t>douglas.j.newman@</a:t>
            </a:r>
            <a:r>
              <a:rPr lang="en" sz="1400" b="1" i="1" u="sng">
                <a:solidFill>
                  <a:schemeClr val="hlink"/>
                </a:solidFill>
              </a:rPr>
              <a:t>nasa.gov</a:t>
            </a:r>
            <a:r>
              <a:rPr lang="en" sz="1400" b="1" i="1"/>
              <a:t> </a:t>
            </a:r>
            <a:endParaRPr b="1"/>
          </a:p>
          <a:p>
            <a:pPr marL="0" indent="0"/>
            <a:endParaRPr sz="1400"/>
          </a:p>
        </p:txBody>
      </p:sp>
      <p:sp>
        <p:nvSpPr>
          <p:cNvPr id="82" name="Google Shape;82;p20"/>
          <p:cNvSpPr txBox="1"/>
          <p:nvPr/>
        </p:nvSpPr>
        <p:spPr>
          <a:xfrm>
            <a:off x="4572000" y="4023003"/>
            <a:ext cx="35403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480"/>
              </a:spcBef>
              <a:buClr>
                <a:srgbClr val="BFBFBF"/>
              </a:buClr>
              <a:buSzPts val="2400"/>
            </a:pPr>
            <a:r>
              <a:rPr lang="en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Christopher Lynnes</a:t>
            </a:r>
            <a:endParaRPr/>
          </a:p>
          <a:p>
            <a:pPr>
              <a:spcBef>
                <a:spcPts val="480"/>
              </a:spcBef>
              <a:buClr>
                <a:srgbClr val="BFBFBF"/>
              </a:buClr>
              <a:buSzPts val="2400"/>
            </a:pPr>
            <a:r>
              <a:rPr lang="en" i="1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 EOSDIS System Architect</a:t>
            </a:r>
            <a:endParaRPr/>
          </a:p>
          <a:p>
            <a:pPr>
              <a:spcBef>
                <a:spcPts val="480"/>
              </a:spcBef>
              <a:buClr>
                <a:srgbClr val="BFBFBF"/>
              </a:buClr>
              <a:buSzPts val="2400"/>
            </a:pPr>
            <a:r>
              <a:rPr lang="en" i="1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christopher.s.lynnes@</a:t>
            </a:r>
            <a:r>
              <a:rPr lang="en" i="1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nasa.gov</a:t>
            </a:r>
            <a:r>
              <a:rPr lang="en" i="1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480"/>
              </a:spcBef>
              <a:buClr>
                <a:srgbClr val="BFBFBF"/>
              </a:buClr>
              <a:buSzPts val="2400"/>
            </a:pPr>
            <a:endParaRPr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1459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722313" y="416242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/>
              <a:t>CONCLUSION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321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457200" y="31508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/>
              <a:t>If you build it...</a:t>
            </a:r>
            <a:endParaRPr/>
          </a:p>
        </p:txBody>
      </p:sp>
      <p:sp>
        <p:nvSpPr>
          <p:cNvPr id="148" name="Google Shape;148;p30"/>
          <p:cNvSpPr txBox="1"/>
          <p:nvPr/>
        </p:nvSpPr>
        <p:spPr>
          <a:xfrm>
            <a:off x="457200" y="1645819"/>
            <a:ext cx="8229600" cy="3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10 minutes looking at a visualization of two CMR concepts gave me the inspiration for the recommendation engine. Imagine what an expert could do?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457200" indent="-381000"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Providing a read-only traversal API over a knowledge base like this could open the floodgates for novel discovery techniques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41030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title"/>
          </p:nvPr>
        </p:nvSpPr>
        <p:spPr>
          <a:xfrm>
            <a:off x="722313" y="416242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/>
              <a:t>NEXT STEPS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181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title"/>
          </p:nvPr>
        </p:nvSpPr>
        <p:spPr>
          <a:xfrm>
            <a:off x="457200" y="29845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959"/>
            </a:pPr>
            <a:r>
              <a:rPr lang="en" sz="3959" dirty="0"/>
              <a:t>Articles</a:t>
            </a:r>
            <a:endParaRPr dirty="0"/>
          </a:p>
        </p:txBody>
      </p:sp>
      <p:sp>
        <p:nvSpPr>
          <p:cNvPr id="159" name="Google Shape;159;p32"/>
          <p:cNvSpPr txBox="1">
            <a:spLocks noGrp="1"/>
          </p:cNvSpPr>
          <p:nvPr>
            <p:ph type="body" idx="1"/>
          </p:nvPr>
        </p:nvSpPr>
        <p:spPr>
          <a:xfrm>
            <a:off x="457200" y="177286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indent="0">
              <a:spcBef>
                <a:spcPts val="560"/>
              </a:spcBef>
              <a:buSzPts val="2400"/>
              <a:buNone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The motivation for dataset -&gt; documentation edges was to get to articles. A lot of articles reference dataset documentation. The next step is to bridge that gap.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876300" lvl="1">
              <a:spcBef>
                <a:spcPts val="0"/>
              </a:spcBef>
              <a:buSzPts val="2400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Google scholar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lvl="1" indent="-381000">
              <a:spcBef>
                <a:spcPts val="0"/>
              </a:spcBef>
              <a:buSzPts val="2400"/>
              <a:buFont typeface="Avenir"/>
              <a:buChar char="–"/>
            </a:pPr>
            <a:r>
              <a:rPr lang="en" sz="2400" dirty="0" err="1">
                <a:latin typeface="Avenir"/>
                <a:ea typeface="Avenir"/>
                <a:cs typeface="Avenir"/>
                <a:sym typeface="Avenir"/>
              </a:rPr>
              <a:t>OpenCitations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139700">
              <a:spcBef>
                <a:spcPts val="640"/>
              </a:spcBef>
              <a:buSzPts val="3200"/>
              <a:buNone/>
            </a:pPr>
            <a:endParaRPr dirty="0"/>
          </a:p>
          <a:p>
            <a:pPr marL="342900" indent="-139700">
              <a:spcBef>
                <a:spcPts val="640"/>
              </a:spcBef>
              <a:buSzPts val="3200"/>
              <a:buNone/>
            </a:pPr>
            <a:endParaRPr dirty="0"/>
          </a:p>
        </p:txBody>
      </p:sp>
      <p:sp>
        <p:nvSpPr>
          <p:cNvPr id="160" name="Google Shape;160;p32"/>
          <p:cNvSpPr txBox="1"/>
          <p:nvPr/>
        </p:nvSpPr>
        <p:spPr>
          <a:xfrm>
            <a:off x="827400" y="5784363"/>
            <a:ext cx="785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>Google and the Google logo are registered trademarks of Google LLC.</a:t>
            </a:r>
            <a:endParaRPr sz="800" u="sng" dirty="0">
              <a:latin typeface="Avenir"/>
              <a:ea typeface="Avenir"/>
              <a:cs typeface="Avenir"/>
              <a:sym typeface="Avenir"/>
            </a:endParaRPr>
          </a:p>
          <a:p>
            <a:endParaRPr sz="1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3642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" dirty="0"/>
              <a:t>QUESTIONS?</a:t>
            </a:r>
            <a:endParaRPr dirty="0"/>
          </a:p>
        </p:txBody>
      </p:sp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27000" y="6506746"/>
            <a:ext cx="8890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>
                <a:latin typeface="Arial" panose="020B0604020202020204" pitchFamily="34" charset="0"/>
              </a:rPr>
              <a:t>Approved for Public Release</a:t>
            </a:r>
          </a:p>
          <a:p>
            <a:pPr algn="ctr"/>
            <a:r>
              <a:rPr lang="en-US" sz="800">
                <a:latin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1"/>
          <p:cNvSpPr txBox="1"/>
          <p:nvPr/>
        </p:nvSpPr>
        <p:spPr>
          <a:xfrm>
            <a:off x="473975" y="255361"/>
            <a:ext cx="7769963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was supported by NASA/GSFC under Raytheon Co. contract number NNG15HZ39C.</a:t>
            </a:r>
            <a:endParaRPr/>
          </a:p>
        </p:txBody>
      </p:sp>
      <p:sp>
        <p:nvSpPr>
          <p:cNvPr id="441" name="Google Shape;441;p71"/>
          <p:cNvSpPr txBox="1"/>
          <p:nvPr/>
        </p:nvSpPr>
        <p:spPr>
          <a:xfrm>
            <a:off x="3477556" y="2543263"/>
            <a:ext cx="17628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r>
              <a:rPr lang="en" sz="1800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partnership with</a:t>
            </a:r>
            <a:endParaRPr sz="1800"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42" name="Google Shape;442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468" y="3525080"/>
            <a:ext cx="988957" cy="98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1591" y="3885568"/>
            <a:ext cx="1120060" cy="28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3817" y="3675860"/>
            <a:ext cx="1120060" cy="60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2082" y="4543238"/>
            <a:ext cx="1120060" cy="112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69615" y="4759177"/>
            <a:ext cx="914400" cy="62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0326" y="4928128"/>
            <a:ext cx="1120060" cy="28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7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13877" y="4873805"/>
            <a:ext cx="1120060" cy="46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7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69615" y="5768494"/>
            <a:ext cx="1188720" cy="37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7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37602" y="5841506"/>
            <a:ext cx="1554480" cy="22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7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03391" y="1543285"/>
            <a:ext cx="2911130" cy="56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7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9047" y="3617314"/>
            <a:ext cx="799255" cy="61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7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326043" y="3768874"/>
            <a:ext cx="1124712" cy="499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64252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" dirty="0"/>
              <a:t>INTRODUCTION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457200" y="33170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dirty="0"/>
              <a:t>Rationale</a:t>
            </a:r>
            <a:endParaRPr dirty="0"/>
          </a:p>
        </p:txBody>
      </p:sp>
      <p:sp>
        <p:nvSpPr>
          <p:cNvPr id="93" name="Google Shape;93;p22"/>
          <p:cNvSpPr txBox="1"/>
          <p:nvPr/>
        </p:nvSpPr>
        <p:spPr>
          <a:xfrm>
            <a:off x="457200" y="1494679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" sz="3200" dirty="0">
                <a:latin typeface="Avenir"/>
                <a:ea typeface="Avenir"/>
                <a:cs typeface="Avenir"/>
                <a:sym typeface="Avenir"/>
              </a:rPr>
              <a:t>‘Connect together the main elements of Earth Observation knowledge AND context in a way that is: machine-readable, human-usable and curatable’</a:t>
            </a:r>
            <a:endParaRPr sz="32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22"/>
          <p:cNvSpPr txBox="1"/>
          <p:nvPr/>
        </p:nvSpPr>
        <p:spPr>
          <a:xfrm>
            <a:off x="6343800" y="5721875"/>
            <a:ext cx="2343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i="1" dirty="0">
                <a:latin typeface="Avenir"/>
                <a:ea typeface="Avenir"/>
                <a:cs typeface="Avenir"/>
                <a:sym typeface="Avenir"/>
              </a:rPr>
              <a:t>Chris </a:t>
            </a:r>
            <a:r>
              <a:rPr lang="en" i="1" dirty="0" err="1">
                <a:latin typeface="Avenir"/>
                <a:ea typeface="Avenir"/>
                <a:cs typeface="Avenir"/>
                <a:sym typeface="Avenir"/>
              </a:rPr>
              <a:t>Lynnes</a:t>
            </a:r>
            <a:r>
              <a:rPr lang="en" i="1" dirty="0">
                <a:latin typeface="Avenir"/>
                <a:ea typeface="Avenir"/>
                <a:cs typeface="Avenir"/>
                <a:sym typeface="Avenir"/>
              </a:rPr>
              <a:t>, WGISS-47</a:t>
            </a:r>
            <a:endParaRPr i="1" dirty="0"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20734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457125" y="28183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dirty="0"/>
              <a:t>Use Cases</a:t>
            </a:r>
            <a:endParaRPr dirty="0"/>
          </a:p>
        </p:txBody>
      </p:sp>
      <p:sp>
        <p:nvSpPr>
          <p:cNvPr id="100" name="Google Shape;100;p23"/>
          <p:cNvSpPr txBox="1"/>
          <p:nvPr/>
        </p:nvSpPr>
        <p:spPr>
          <a:xfrm>
            <a:off x="457125" y="1648653"/>
            <a:ext cx="8229600" cy="21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As an earth data scientist, I want to determine the datasets used in an article/report/paper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457200" indent="-381000"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As an earth data scientist, I want to determine the articles/reports/papers that cite a dataset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0497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722313" y="416242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/>
              <a:t>APPROACH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287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457200" y="36495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dirty="0"/>
              <a:t>Graph Technologies</a:t>
            </a:r>
            <a:endParaRPr dirty="0"/>
          </a:p>
        </p:txBody>
      </p:sp>
      <p:sp>
        <p:nvSpPr>
          <p:cNvPr id="111" name="Google Shape;111;p25"/>
          <p:cNvSpPr txBox="1"/>
          <p:nvPr/>
        </p:nvSpPr>
        <p:spPr>
          <a:xfrm>
            <a:off x="403200" y="1770999"/>
            <a:ext cx="8337600" cy="34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 dirty="0">
                <a:latin typeface="Avenir"/>
                <a:ea typeface="Avenir"/>
                <a:cs typeface="Avenir"/>
                <a:sym typeface="Avenir"/>
              </a:rPr>
              <a:t>Implementations</a:t>
            </a:r>
            <a:endParaRPr sz="2400" b="1" dirty="0">
              <a:latin typeface="Avenir"/>
              <a:ea typeface="Avenir"/>
              <a:cs typeface="Avenir"/>
              <a:sym typeface="Avenir"/>
            </a:endParaRPr>
          </a:p>
          <a:p>
            <a:pPr marL="914400" indent="-381000"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AWS Neptune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914400" indent="-381000"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Neo4J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r>
              <a:rPr lang="en" sz="2400" b="1" dirty="0">
                <a:latin typeface="Avenir"/>
                <a:ea typeface="Avenir"/>
                <a:cs typeface="Avenir"/>
                <a:sym typeface="Avenir"/>
              </a:rPr>
              <a:t>APIs</a:t>
            </a:r>
            <a:endParaRPr sz="2400" b="1" dirty="0">
              <a:latin typeface="Avenir"/>
              <a:ea typeface="Avenir"/>
              <a:cs typeface="Avenir"/>
              <a:sym typeface="Avenir"/>
            </a:endParaRPr>
          </a:p>
          <a:p>
            <a:pPr marL="914400" indent="-381000"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SPARQL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914400" indent="-381000"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Gremlin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  <a:p>
            <a:pPr marL="914400" indent="-381000">
              <a:buSzPts val="2400"/>
              <a:buFont typeface="Avenir"/>
              <a:buChar char="●"/>
            </a:pP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Cypher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68375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36495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dirty="0"/>
              <a:t>AWS Neptune + Gremlin</a:t>
            </a:r>
            <a:endParaRPr dirty="0"/>
          </a:p>
        </p:txBody>
      </p:sp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546" y="1831154"/>
            <a:ext cx="4852907" cy="377532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6"/>
          <p:cNvSpPr txBox="1"/>
          <p:nvPr/>
        </p:nvSpPr>
        <p:spPr>
          <a:xfrm>
            <a:off x="6378300" y="5069700"/>
            <a:ext cx="230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sz="800" dirty="0">
                <a:solidFill>
                  <a:prstClr val="black"/>
                </a:solidFill>
                <a:latin typeface="Avenir Roman" panose="02000503020000020003" pitchFamily="2" charset="0"/>
              </a:rPr>
              <a:t>Amazon Web Services and the “Powered by AWS” logo are trademarks of </a:t>
            </a:r>
            <a:r>
              <a:rPr lang="en-US" sz="800" dirty="0" err="1">
                <a:solidFill>
                  <a:prstClr val="black"/>
                </a:solidFill>
                <a:latin typeface="Avenir Roman" panose="02000503020000020003" pitchFamily="2" charset="0"/>
              </a:rPr>
              <a:t>Amazon.com</a:t>
            </a:r>
            <a:r>
              <a:rPr lang="en-US" sz="800" dirty="0">
                <a:solidFill>
                  <a:prstClr val="black"/>
                </a:solidFill>
                <a:latin typeface="Avenir Roman" panose="02000503020000020003" pitchFamily="2" charset="0"/>
              </a:rPr>
              <a:t>, Inc. or its affiliates in the United States and/or other countries.</a:t>
            </a:r>
            <a:endParaRPr sz="1000" dirty="0">
              <a:latin typeface="Avenir Roman" panose="02000503020000020003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6"/>
          <p:cNvSpPr txBox="1"/>
          <p:nvPr/>
        </p:nvSpPr>
        <p:spPr>
          <a:xfrm>
            <a:off x="5816700" y="5733525"/>
            <a:ext cx="287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>Apache Gremlin are either registered trademarks or trademarks of the Apache Software Foundation</a:t>
            </a:r>
            <a:endParaRPr sz="800" u="sng" dirty="0">
              <a:latin typeface="Avenir"/>
              <a:ea typeface="Avenir"/>
              <a:cs typeface="Avenir"/>
              <a:sym typeface="Avenir"/>
            </a:endParaRPr>
          </a:p>
          <a:p>
            <a:endParaRPr sz="1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1785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457125" y="4480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dirty="0"/>
              <a:t>Collections and documentation</a:t>
            </a:r>
            <a:endParaRPr dirty="0"/>
          </a:p>
        </p:txBody>
      </p:sp>
      <p:sp>
        <p:nvSpPr>
          <p:cNvPr id="125" name="Google Shape;125;p27"/>
          <p:cNvSpPr txBox="1"/>
          <p:nvPr/>
        </p:nvSpPr>
        <p:spPr>
          <a:xfrm>
            <a:off x="457125" y="1627886"/>
            <a:ext cx="8229600" cy="3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>
                <a:latin typeface="Avenir"/>
                <a:ea typeface="Avenir"/>
                <a:cs typeface="Avenir"/>
                <a:sym typeface="Avenir"/>
              </a:rPr>
              <a:t>The common metadata repository contains dataset metadata records and references to their respective documentation. We used this inventory to create a graph of datasets and documentation vertices and ‘documents’ edges:</a:t>
            </a:r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00" y="2894965"/>
            <a:ext cx="4641450" cy="262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87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>
            <a:spLocks noGrp="1"/>
          </p:cNvSpPr>
          <p:nvPr>
            <p:ph type="title"/>
          </p:nvPr>
        </p:nvSpPr>
        <p:spPr>
          <a:xfrm>
            <a:off x="457200" y="37460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dirty="0"/>
              <a:t>Recommendations</a:t>
            </a:r>
            <a:endParaRPr dirty="0"/>
          </a:p>
        </p:txBody>
      </p:sp>
      <p:sp>
        <p:nvSpPr>
          <p:cNvPr id="132" name="Google Shape;132;p28"/>
          <p:cNvSpPr txBox="1"/>
          <p:nvPr/>
        </p:nvSpPr>
        <p:spPr>
          <a:xfrm>
            <a:off x="5686799" y="3644200"/>
            <a:ext cx="3306593" cy="18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err="1"/>
              <a:t>g.V</a:t>
            </a:r>
            <a:r>
              <a:rPr lang="en" dirty="0"/>
              <a:t>().</a:t>
            </a:r>
            <a:r>
              <a:rPr lang="en" dirty="0" err="1"/>
              <a:t>hasLabel</a:t>
            </a:r>
            <a:r>
              <a:rPr lang="en" dirty="0"/>
              <a:t>('dataset')</a:t>
            </a:r>
            <a:endParaRPr dirty="0"/>
          </a:p>
          <a:p>
            <a:r>
              <a:rPr lang="en" dirty="0"/>
              <a:t>	.has('</a:t>
            </a:r>
            <a:r>
              <a:rPr lang="en" dirty="0" err="1"/>
              <a:t>conceptid</a:t>
            </a:r>
            <a:r>
              <a:rPr lang="en" dirty="0"/>
              <a:t>',</a:t>
            </a:r>
            <a:r>
              <a:rPr lang="en" b="1" dirty="0" err="1"/>
              <a:t>conceptId</a:t>
            </a:r>
            <a:r>
              <a:rPr lang="en" dirty="0"/>
              <a:t>)</a:t>
            </a:r>
            <a:endParaRPr dirty="0"/>
          </a:p>
          <a:p>
            <a:r>
              <a:rPr lang="en" dirty="0"/>
              <a:t>	.</a:t>
            </a:r>
            <a:r>
              <a:rPr lang="en" dirty="0" err="1"/>
              <a:t>inE</a:t>
            </a:r>
            <a:r>
              <a:rPr lang="en" dirty="0"/>
              <a:t>('documents')</a:t>
            </a:r>
            <a:endParaRPr dirty="0"/>
          </a:p>
          <a:p>
            <a:r>
              <a:rPr lang="en" dirty="0"/>
              <a:t>	.</a:t>
            </a:r>
            <a:r>
              <a:rPr lang="en" dirty="0" err="1"/>
              <a:t>outV</a:t>
            </a:r>
            <a:r>
              <a:rPr lang="en" dirty="0"/>
              <a:t>()</a:t>
            </a:r>
            <a:endParaRPr dirty="0"/>
          </a:p>
          <a:p>
            <a:r>
              <a:rPr lang="en" dirty="0"/>
              <a:t>	.</a:t>
            </a:r>
            <a:r>
              <a:rPr lang="en" dirty="0" err="1"/>
              <a:t>hasLabel</a:t>
            </a:r>
            <a:r>
              <a:rPr lang="en" dirty="0"/>
              <a:t>('documentation')</a:t>
            </a:r>
            <a:endParaRPr dirty="0"/>
          </a:p>
          <a:p>
            <a:r>
              <a:rPr lang="en" dirty="0"/>
              <a:t>	.</a:t>
            </a:r>
            <a:r>
              <a:rPr lang="en" dirty="0" err="1"/>
              <a:t>outE</a:t>
            </a:r>
            <a:r>
              <a:rPr lang="en" dirty="0"/>
              <a:t>('documents')</a:t>
            </a:r>
            <a:endParaRPr dirty="0"/>
          </a:p>
          <a:p>
            <a:r>
              <a:rPr lang="en" dirty="0"/>
              <a:t>	.</a:t>
            </a:r>
            <a:r>
              <a:rPr lang="en" dirty="0" err="1"/>
              <a:t>inV</a:t>
            </a:r>
            <a:r>
              <a:rPr lang="en" dirty="0"/>
              <a:t>()</a:t>
            </a:r>
            <a:endParaRPr dirty="0"/>
          </a:p>
          <a:p>
            <a:r>
              <a:rPr lang="en" dirty="0"/>
              <a:t>	.</a:t>
            </a:r>
            <a:r>
              <a:rPr lang="en" dirty="0" err="1"/>
              <a:t>hasLabel</a:t>
            </a:r>
            <a:r>
              <a:rPr lang="en" dirty="0"/>
              <a:t>('dataset')</a:t>
            </a:r>
            <a:endParaRPr dirty="0"/>
          </a:p>
          <a:p>
            <a:endParaRPr dirty="0"/>
          </a:p>
        </p:txBody>
      </p:sp>
      <p:pic>
        <p:nvPicPr>
          <p:cNvPr id="133" name="Google Shape;1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76" y="2079879"/>
            <a:ext cx="5381999" cy="29976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28"/>
          <p:cNvGrpSpPr/>
          <p:nvPr/>
        </p:nvGrpSpPr>
        <p:grpSpPr>
          <a:xfrm>
            <a:off x="4572000" y="4393400"/>
            <a:ext cx="1065000" cy="720150"/>
            <a:chOff x="4572000" y="3536150"/>
            <a:chExt cx="1065000" cy="720150"/>
          </a:xfrm>
        </p:grpSpPr>
        <p:sp>
          <p:nvSpPr>
            <p:cNvPr id="135" name="Google Shape;135;p28"/>
            <p:cNvSpPr/>
            <p:nvPr/>
          </p:nvSpPr>
          <p:spPr>
            <a:xfrm>
              <a:off x="4572000" y="3536150"/>
              <a:ext cx="1065000" cy="4749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28"/>
            <p:cNvSpPr txBox="1"/>
            <p:nvPr/>
          </p:nvSpPr>
          <p:spPr>
            <a:xfrm>
              <a:off x="4720950" y="3938000"/>
              <a:ext cx="767100" cy="3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>
                  <a:solidFill>
                    <a:srgbClr val="333333"/>
                  </a:solidFill>
                  <a:latin typeface="Calibri"/>
                  <a:ea typeface="Calibri"/>
                  <a:cs typeface="Calibri"/>
                  <a:sym typeface="Calibri"/>
                </a:rPr>
                <a:t>AIRS3STD</a:t>
              </a:r>
              <a:endParaRPr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137" name="Google Shape;1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48815"/>
            <a:ext cx="9144000" cy="3794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1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 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OSDIS-EED">
  <a:themeElements>
    <a:clrScheme name="EOSDIS">
      <a:dk1>
        <a:srgbClr val="171717"/>
      </a:dk1>
      <a:lt1>
        <a:srgbClr val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>
  <element uid="bba94c65-ac3d-4f34-b2e1-8de11ef6f01c" value=""/>
  <element uid="bc2b7c01-6db1-4e7d-88d1-fc61674f86fd" value=""/>
  <element uid="92e993a3-af32-4afb-aa19-3a49cdb82c7a" value=""/>
  <element uid="0ee4316e-f6de-4b36-9133-369b295502aa" value=""/>
  <element uid="aafc9a95-ee5d-487c-9c4e-67a5380f2991" value=""/>
</sisl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j48ZWxlbWVudCB1aWQ9ImRlY2VjYmQ2LWRhM2ItNDZmZS04ZjAwLWY5ZDlkZWVhMmVlMSIgdmFsdWU9IiIgeG1sbnM9Imh0dHA6Ly93d3cuYm9sZG9uamFtZXMuY29tLzIwMDgvMDEvc2llL2ludGVybmFsL2xhYmVsIiAvPjxlbGVtZW50IHVpZD0iYmJiZjdiZjQtNGY0Zi00MTg5LTljNWUtNjUwMTVkZThhNmFkIiB2YWx1ZT0iIiB4bWxucz0iaHR0cDovL3d3dy5ib2xkb25qYW1lcy5jb20vMjAwOC8wMS9zaWUvaW50ZXJuYWwvbGFiZWwiIC8+PGVsZW1lbnQgdWlkPSJiYmE5NGM2NS1hYzNkLTRmMzQtYjJlMS04ZGUxMWVmNmYwMWMiIHZhbHVlPSIiIHhtbG5zPSJodHRwOi8vd3d3LmJvbGRvbmphbWVzLmNvbS8yMDA4LzAxL3NpZS9pbnRlcm5hbC9sYWJlbCIgLz48ZWxlbWVudCB1aWQ9ImJjMmI3YzAxLTZkYjEtNGU3ZC04OGQxLWZjNjE2NzRmODZmZCIgdmFsdWU9IiIgeG1sbnM9Imh0dHA6Ly93d3cuYm9sZG9uamFtZXMuY29tLzIwMDgvMDEvc2llL2ludGVybmFsL2xhYmVsIiAvPjxlbGVtZW50IHVpZD0iOTJlOTkzYTMtYWYzMi00YWZiLWFhMTktM2E0OWNkYjgyYzdhIiB2YWx1ZT0iIiB4bWxucz0iaHR0cDovL3d3dy5ib2xkb25qYW1lcy5jb20vMjAwOC8wMS9zaWUvaW50ZXJuYWwvbGFiZWwiIC8+PC9zaXNsPjxVc2VyTmFtZT5VU1xoaXRqODMyMjwvVXNlck5hbWU+PERhdGVUaW1lPjEyLzExLzIwMTggMzoxNTowNSBQTTwvRGF0ZVRpbWU+PExhYmVsU3RyaW5nPk9yaWdpbiBKdXJpc2RpY3Rpb246IFVTICB8IFVucmVzdHJpY3RlZCBDb250ZW50IHwgTm8gbWFya2luZyBhcHBsaWVkIGJ5IHRoZSB0b29s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YmMyYjdjMDEtNmRiMS00ZTdkLTg4ZDEtZmM2MTY3NGY4NmZkIiB2YWx1ZT0iIiB4bWxucz0iaHR0cDovL3d3dy5ib2xkb25qYW1lcy5jb20vMjAwOC8wMS9zaWUvaW50ZXJuYWwvbGFiZWwiIC8+PGVsZW1lbnQgdWlkPSI5MmU5OTNhMy1hZjMyLTRhZmItYWExOS0zYTQ5Y2RiODJjN2EiIHZhbHVlPSIiIHhtbG5zPSJodHRwOi8vd3d3LmJvbGRvbmphbWVzLmNvbS8yMDA4LzAxL3NpZS9pbnRlcm5hbC9sYWJlbCIgLz48ZWxlbWVudCB1aWQ9IjBlZTQzMTZlLWY2ZGUtNGIzNi05MTMzLTM2OWIyOTU1MDJhYSIgdmFsdWU9IiIgeG1sbnM9Imh0dHA6Ly93d3cuYm9sZG9uamFtZXMuY29tLzIwMDgvMDEvc2llL2ludGVybmFsL2xhYmVsIiAvPjxlbGVtZW50IHVpZD0iYWFmYzlhOTUtZWU1ZC00ODdjLTljNGUtNjdhNTM4MGYyOTkxIiB2YWx1ZT0iIiB4bWxucz0iaHR0cDovL3d3dy5ib2xkb25qYW1lcy5jb20vMjAwOC8wMS9zaWUvaW50ZXJuYWwvbGFiZWwiIC8+PC9zaXNsPjxVc2VyTmFtZT5VU1xkc2h1bTwvVXNlck5hbWU+PERhdGVUaW1lPjEvMTEvMjAxOSA4OjI0OjA1IFBNPC9EYXRlVGltZT48TGFiZWxTdHJpbmc+T3JpZ2luIEp1cmlzZGljdGlvbjogVVMgIHwgQXBwcm92ZWQgZm9yIFB1YmxpYyBSZWxlYXNlIHwgUGVyIEN1cnJlbnQgUmF5dGhlb24gUG9saWN5IChSUC1PR0MtMDM1KSB8IE90aGVyIEluZm9ybWF0aW9uIChOb3QgUmVxdWlyaW5nIGFuIEV4cG9ydCBDb250cm9sIE1hcmtpbmcpIHwgTm8gbWFya2luZyBhcHBsaWVkIGJ5IHRoZSB0b29sPC9MYWJlbFN0cmluZz48L2l0ZW0+PC9sYWJlbEhpc3Rvcnk+</Value>
</WrappedLabelHistory>
</file>

<file path=customXml/itemProps1.xml><?xml version="1.0" encoding="utf-8"?>
<ds:datastoreItem xmlns:ds="http://schemas.openxmlformats.org/officeDocument/2006/customXml" ds:itemID="{385863CA-3F65-48BC-A05D-FAD3AE51EA77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0FCCFA24-2892-4C0D-8ABE-78B2A250044C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5297</TotalTime>
  <Words>416</Words>
  <Application>Microsoft Macintosh PowerPoint</Application>
  <PresentationFormat>On-screen Show (4:3)</PresentationFormat>
  <Paragraphs>62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Avenir</vt:lpstr>
      <vt:lpstr>Avenir Roman</vt:lpstr>
      <vt:lpstr>Calibri</vt:lpstr>
      <vt:lpstr>Helvetica Neue</vt:lpstr>
      <vt:lpstr>Source Sans Pro</vt:lpstr>
      <vt:lpstr>Verdana</vt:lpstr>
      <vt:lpstr>Simple Light</vt:lpstr>
      <vt:lpstr>EOSDIS-EED</vt:lpstr>
      <vt:lpstr>NASA Earthdata Knowledge Base</vt:lpstr>
      <vt:lpstr>INTRODUCTION</vt:lpstr>
      <vt:lpstr>Rationale</vt:lpstr>
      <vt:lpstr>Use Cases</vt:lpstr>
      <vt:lpstr>APPROACH</vt:lpstr>
      <vt:lpstr>Graph Technologies</vt:lpstr>
      <vt:lpstr>AWS Neptune + Gremlin</vt:lpstr>
      <vt:lpstr>Collections and documentation</vt:lpstr>
      <vt:lpstr>Recommendations</vt:lpstr>
      <vt:lpstr>CONCLUSION</vt:lpstr>
      <vt:lpstr>If you build it...</vt:lpstr>
      <vt:lpstr>NEXT STEPS</vt:lpstr>
      <vt:lpstr>Articles</vt:lpstr>
      <vt:lpstr>QUESTIONS?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Hand Offs &amp; Earthdata Search</dc:title>
  <dc:subject>[rtnipcontrolcode:public|rtnipcontrolcodevm:rpogc035|rtnexportcontrolcountry:usa|rtnexportcontrolcode:otherinfo|rtnexportcontrolcodevm:nousecvm|]</dc:subject>
  <dc:creator>Kim Partida-Runge</dc:creator>
  <cp:lastModifiedBy>Newman, Douglas J. (GSFC-423.0)[RAYTHEON CO]</cp:lastModifiedBy>
  <cp:revision>94</cp:revision>
  <dcterms:modified xsi:type="dcterms:W3CDTF">2019-10-07T19:07:02Z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tnexportcontrolcountry">
    <vt:lpwstr>usa</vt:lpwstr>
  </property>
  <property fmtid="{D5CDD505-2E9C-101B-9397-08002B2CF9AE}" pid="3" name="rtnexportcontrolcode">
    <vt:lpwstr>otherinfo</vt:lpwstr>
  </property>
  <property fmtid="{D5CDD505-2E9C-101B-9397-08002B2CF9AE}" pid="4" name="rtnexportcontrolcodevm">
    <vt:lpwstr>nousecvm</vt:lpwstr>
  </property>
  <property fmtid="{D5CDD505-2E9C-101B-9397-08002B2CF9AE}" pid="5" name="docIndexRef">
    <vt:lpwstr>b3d97bb2-7f3a-4632-8c1e-0dc6f7a85023</vt:lpwstr>
  </property>
  <property fmtid="{D5CDD505-2E9C-101B-9397-08002B2CF9AE}" pid="6" name="bjSaver">
    <vt:lpwstr>E+49HE4RIfdTDB+rrmw6p1ByqEjvo5LR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8" name="bjDocumentLabelXML-0">
    <vt:lpwstr>ames.com/2008/01/sie/internal/label"&gt;&lt;element uid="bba94c65-ac3d-4f34-b2e1-8de11ef6f01c" value="" /&gt;&lt;element uid="bc2b7c01-6db1-4e7d-88d1-fc61674f86fd" value="" /&gt;&lt;element uid="92e993a3-af32-4afb-aa19-3a49cdb82c7a" value="" /&gt;&lt;element uid="0ee4316e-f6de-4</vt:lpwstr>
  </property>
  <property fmtid="{D5CDD505-2E9C-101B-9397-08002B2CF9AE}" pid="9" name="bjDocumentLabelXML-1">
    <vt:lpwstr>b36-9133-369b295502aa" value="" /&gt;&lt;element uid="aafc9a95-ee5d-487c-9c4e-67a5380f2991" value="" /&gt;&lt;/sisl&gt;</vt:lpwstr>
  </property>
  <property fmtid="{D5CDD505-2E9C-101B-9397-08002B2CF9AE}" pid="10" name="bjDocumentSecurityLabel">
    <vt:lpwstr>Origin Jurisdiction: US  | Approved for Public Release | Per Current Raytheon Policy (RP-OGC-035) | Other Information (Not Requiring an Export Control Marking) | No marking applied by the tool</vt:lpwstr>
  </property>
  <property fmtid="{D5CDD505-2E9C-101B-9397-08002B2CF9AE}" pid="11" name="rtnipcontrolcode">
    <vt:lpwstr>public</vt:lpwstr>
  </property>
  <property fmtid="{D5CDD505-2E9C-101B-9397-08002B2CF9AE}" pid="12" name="rtnipcontrolcodevm">
    <vt:lpwstr>rpogc035</vt:lpwstr>
  </property>
  <property fmtid="{D5CDD505-2E9C-101B-9397-08002B2CF9AE}" pid="13" name="bjLabelHistoryID">
    <vt:lpwstr>{0FCCFA24-2892-4C0D-8ABE-78B2A250044C}</vt:lpwstr>
  </property>
</Properties>
</file>