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278" r:id="rId2"/>
    <p:sldId id="598" r:id="rId3"/>
    <p:sldId id="597" r:id="rId4"/>
    <p:sldId id="258" r:id="rId5"/>
    <p:sldId id="599" r:id="rId6"/>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5"/>
    <p:restoredTop sz="92869"/>
  </p:normalViewPr>
  <p:slideViewPr>
    <p:cSldViewPr>
      <p:cViewPr varScale="1">
        <p:scale>
          <a:sx n="88" d="100"/>
          <a:sy n="88" d="100"/>
        </p:scale>
        <p:origin x="224" y="176"/>
      </p:cViewPr>
      <p:guideLst>
        <p:guide orient="horz" pos="2160"/>
        <p:guide pos="384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2020/4/18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58087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81128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1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5</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25550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4/18/20</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463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4171304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4944499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4/18/20</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01991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mn-lt"/>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mn-lt"/>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319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90758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7621508-6C03-8047-97F0-3C79340BAB24}"/>
              </a:ext>
            </a:extLst>
          </p:cNvPr>
          <p:cNvSpPr txBox="1">
            <a:spLocks/>
          </p:cNvSpPr>
          <p:nvPr/>
        </p:nvSpPr>
        <p:spPr>
          <a:xfrm>
            <a:off x="360754" y="2971800"/>
            <a:ext cx="7200900" cy="2212604"/>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Brian Killough</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NASA Langley Research Center</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Systems Engineering Office (SEO)</a:t>
            </a:r>
          </a:p>
          <a:p>
            <a:pPr marL="0" indent="0" defTabSz="91440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WGISS-49 Meeting (virtual)</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April 21, 2020</a:t>
            </a:r>
          </a:p>
          <a:p>
            <a:pPr defTabSz="914400"/>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112AE0C1-1CAA-EE41-B0A7-B2FDBD58D047}"/>
              </a:ext>
            </a:extLst>
          </p:cNvPr>
          <p:cNvSpPr txBox="1">
            <a:spLocks/>
          </p:cNvSpPr>
          <p:nvPr/>
        </p:nvSpPr>
        <p:spPr>
          <a:xfrm>
            <a:off x="342900" y="1784866"/>
            <a:ext cx="7909709" cy="830997"/>
          </a:xfrm>
          <a:prstGeom prst="rect">
            <a:avLst/>
          </a:prstGeom>
        </p:spPr>
        <p:txBody>
          <a:bodyPr wrap="square" anchor="b">
            <a:spAutoFit/>
          </a:bodyPr>
          <a:lstStyle>
            <a:lvl1pPr algn="l">
              <a:defRPr sz="3600">
                <a:solidFill>
                  <a:schemeClr val="bg1"/>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a:pPr>
            <a:r>
              <a:rPr lang="en-US" sz="4800" b="1" kern="1200" dirty="0">
                <a:latin typeface="Tahoma" pitchFamily="-110" charset="0"/>
                <a:ea typeface="+mn-ea"/>
                <a:cs typeface="+mn-cs"/>
              </a:rPr>
              <a:t>SEO Report to WGISS-49</a:t>
            </a:r>
            <a:endParaRPr lang="en-US" sz="4800" kern="1200" dirty="0">
              <a:latin typeface="Tahoma" pitchFamily="-110" charset="0"/>
              <a:ea typeface="+mn-ea"/>
              <a:cs typeface="+mn-cs"/>
            </a:endParaRPr>
          </a:p>
        </p:txBody>
      </p:sp>
    </p:spTree>
    <p:extLst>
      <p:ext uri="{BB962C8B-B14F-4D97-AF65-F5344CB8AC3E}">
        <p14:creationId xmlns:p14="http://schemas.microsoft.com/office/powerpoint/2010/main" val="255874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94154" y="228598"/>
            <a:ext cx="6942453" cy="830997"/>
          </a:xfrm>
        </p:spPr>
        <p:txBody>
          <a:bodyPr wrap="square">
            <a:spAutoFit/>
          </a:bodyPr>
          <a:lstStyle/>
          <a:p>
            <a:pPr algn="l" eaLnBrk="1" hangingPunct="1"/>
            <a:r>
              <a:rPr lang="en-US" sz="4800" b="1" dirty="0">
                <a:latin typeface="Tahoma" charset="0"/>
                <a:ea typeface="ＭＳ Ｐゴシック" charset="0"/>
                <a:cs typeface="ＭＳ Ｐゴシック" charset="0"/>
              </a:rPr>
              <a:t>Open Data Cube</a:t>
            </a:r>
            <a:endParaRPr lang="en-US" sz="5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39750" y="1487488"/>
            <a:ext cx="7855738" cy="5141914"/>
          </a:xfrm>
        </p:spPr>
        <p:txBody>
          <a:bodyPr/>
          <a:lstStyle/>
          <a:p>
            <a:pPr marL="242888" indent="-242888">
              <a:buFont typeface="Wingdings" charset="2"/>
              <a:buChar char="§"/>
            </a:pPr>
            <a:r>
              <a:rPr lang="en-US" sz="1800" dirty="0">
                <a:solidFill>
                  <a:schemeClr val="tx1"/>
                </a:solidFill>
                <a:latin typeface="Calibri" charset="0"/>
                <a:ea typeface="ＭＳ Ｐゴシック" charset="0"/>
                <a:cs typeface="Calibri" charset="0"/>
              </a:rPr>
              <a:t>ODC is operational in 10 countries, in development in 19 countries + 49 more countries in DE-Africa, and 28 more countries have expressed interested ... the impact is 106 countries !!!</a:t>
            </a:r>
          </a:p>
          <a:p>
            <a:pPr marL="242888" indent="-242888">
              <a:buFont typeface="Wingdings" charset="2"/>
              <a:buChar char="§"/>
            </a:pPr>
            <a:r>
              <a:rPr lang="en-US" sz="1800" dirty="0">
                <a:solidFill>
                  <a:schemeClr val="tx1"/>
                </a:solidFill>
                <a:latin typeface="Calibri" charset="0"/>
                <a:ea typeface="ＭＳ Ｐゴシック" charset="0"/>
                <a:cs typeface="Calibri" charset="0"/>
              </a:rPr>
              <a:t>Core code development is focused on moving the initiative to the </a:t>
            </a:r>
            <a:r>
              <a:rPr lang="en-US" sz="1800" dirty="0" err="1">
                <a:solidFill>
                  <a:schemeClr val="tx1"/>
                </a:solidFill>
                <a:latin typeface="Calibri" charset="0"/>
                <a:ea typeface="ＭＳ Ｐゴシック" charset="0"/>
                <a:cs typeface="Calibri" charset="0"/>
              </a:rPr>
              <a:t>OSGeo</a:t>
            </a:r>
            <a:r>
              <a:rPr lang="en-US" sz="1800" dirty="0">
                <a:solidFill>
                  <a:schemeClr val="tx1"/>
                </a:solidFill>
                <a:latin typeface="Calibri" charset="0"/>
                <a:ea typeface="ＭＳ Ｐゴシック" charset="0"/>
                <a:cs typeface="Calibri" charset="0"/>
              </a:rPr>
              <a:t> (Open Source Geospatial) Foundation</a:t>
            </a:r>
          </a:p>
          <a:p>
            <a:pPr marL="242888" indent="-242888">
              <a:buFont typeface="Wingdings" charset="2"/>
              <a:buChar char="§"/>
            </a:pPr>
            <a:r>
              <a:rPr lang="en-US" sz="1800" dirty="0">
                <a:solidFill>
                  <a:schemeClr val="tx1"/>
                </a:solidFill>
                <a:latin typeface="Calibri" charset="0"/>
                <a:ea typeface="ＭＳ Ｐゴシック" charset="0"/>
                <a:cs typeface="Calibri" charset="0"/>
              </a:rPr>
              <a:t>The ODC teams recently completed a hackathon in Australia (Feb 24-28) with a focus on data interoperability</a:t>
            </a:r>
          </a:p>
          <a:p>
            <a:pPr marL="242888" indent="-242888">
              <a:buFont typeface="Wingdings" charset="2"/>
              <a:buChar char="§"/>
            </a:pPr>
            <a:r>
              <a:rPr lang="en-US" sz="1800" dirty="0">
                <a:solidFill>
                  <a:schemeClr val="tx1"/>
                </a:solidFill>
                <a:latin typeface="Calibri" charset="0"/>
                <a:ea typeface="ＭＳ Ｐゴシック" charset="0"/>
                <a:cs typeface="Calibri" charset="0"/>
              </a:rPr>
              <a:t>The SEO continues to work on enhancements for tools and algorithms that will support the growing number of ODC deployments around the world. An update of the Data Cube Application Library (DCAL) is planned in the coming 3 months. </a:t>
            </a:r>
          </a:p>
          <a:p>
            <a:pPr marL="242888" indent="-242888">
              <a:buFont typeface="Wingdings" charset="2"/>
              <a:buChar char="§"/>
            </a:pPr>
            <a:r>
              <a:rPr lang="en-US" sz="1800" dirty="0">
                <a:solidFill>
                  <a:schemeClr val="tx1"/>
                </a:solidFill>
                <a:latin typeface="Calibri" charset="0"/>
                <a:ea typeface="ＭＳ Ｐゴシック" charset="0"/>
                <a:cs typeface="Calibri" charset="0"/>
              </a:rPr>
              <a:t>COAST ... The SEO is supporting early discussions and planning and this effort may take advantage of the ODC infrastructure for data and analyses.</a:t>
            </a:r>
          </a:p>
          <a:p>
            <a:pPr marL="0" indent="0">
              <a:buNone/>
            </a:pPr>
            <a:r>
              <a:rPr lang="en-US" sz="3600" b="1" dirty="0">
                <a:solidFill>
                  <a:srgbClr val="0070C0"/>
                </a:solidFill>
                <a:latin typeface="Calibri" charset="0"/>
                <a:ea typeface="ＭＳ Ｐゴシック" charset="0"/>
                <a:cs typeface="Calibri" charset="0"/>
              </a:rPr>
              <a:t>www.opendatacube.org</a:t>
            </a:r>
          </a:p>
          <a:p>
            <a:pPr marL="0" indent="0">
              <a:buNone/>
            </a:pPr>
            <a:endParaRPr lang="en-US" dirty="0">
              <a:solidFill>
                <a:srgbClr val="FF0000"/>
              </a:solidFill>
              <a:latin typeface="Calibri" charset="0"/>
              <a:ea typeface="ＭＳ Ｐゴシック" charset="0"/>
              <a:cs typeface="Calibri" charset="0"/>
            </a:endParaRPr>
          </a:p>
        </p:txBody>
      </p:sp>
      <p:pic>
        <p:nvPicPr>
          <p:cNvPr id="7" name="Picture 6">
            <a:extLst>
              <a:ext uri="{FF2B5EF4-FFF2-40B4-BE49-F238E27FC236}">
                <a16:creationId xmlns:a16="http://schemas.microsoft.com/office/drawing/2014/main" id="{15EB7D41-4698-AB4D-8CD5-8B231F221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7158" y="5615449"/>
            <a:ext cx="958919" cy="1104577"/>
          </a:xfrm>
          <a:prstGeom prst="rect">
            <a:avLst/>
          </a:prstGeom>
        </p:spPr>
      </p:pic>
      <p:sp>
        <p:nvSpPr>
          <p:cNvPr id="4" name="TextBox 3">
            <a:extLst>
              <a:ext uri="{FF2B5EF4-FFF2-40B4-BE49-F238E27FC236}">
                <a16:creationId xmlns:a16="http://schemas.microsoft.com/office/drawing/2014/main" id="{BA5FC8CE-D5CD-BD4A-B7F2-B29F6497312A}"/>
              </a:ext>
            </a:extLst>
          </p:cNvPr>
          <p:cNvSpPr txBox="1"/>
          <p:nvPr/>
        </p:nvSpPr>
        <p:spPr>
          <a:xfrm>
            <a:off x="269874" y="5706074"/>
            <a:ext cx="648551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b="1" dirty="0">
                <a:solidFill>
                  <a:schemeClr val="tx1"/>
                </a:solidFill>
              </a:rPr>
              <a:t>ODC GitHub</a:t>
            </a:r>
            <a:r>
              <a:rPr lang="en-US" dirty="0">
                <a:solidFill>
                  <a:schemeClr val="tx1"/>
                </a:solidFill>
              </a:rPr>
              <a:t>:  https://</a:t>
            </a:r>
            <a:r>
              <a:rPr lang="en-US" dirty="0" err="1">
                <a:solidFill>
                  <a:schemeClr val="tx1"/>
                </a:solidFill>
              </a:rPr>
              <a:t>github.com</a:t>
            </a:r>
            <a:r>
              <a:rPr lang="en-US" dirty="0">
                <a:solidFill>
                  <a:schemeClr val="tx1"/>
                </a:solidFill>
              </a:rPr>
              <a:t>/</a:t>
            </a:r>
            <a:r>
              <a:rPr lang="en-US" dirty="0" err="1">
                <a:solidFill>
                  <a:schemeClr val="tx1"/>
                </a:solidFill>
              </a:rPr>
              <a:t>opendatacube</a:t>
            </a:r>
            <a:endParaRPr lang="en-US" dirty="0">
              <a:solidFill>
                <a:schemeClr val="tx1"/>
              </a:solidFill>
            </a:endParaRPr>
          </a:p>
          <a:p>
            <a:pPr algn="l" rtl="0" latinLnBrk="1" hangingPunct="0"/>
            <a:r>
              <a:rPr lang="en-US" b="1" dirty="0">
                <a:solidFill>
                  <a:schemeClr val="tx1"/>
                </a:solidFill>
              </a:rPr>
              <a:t>Data Cube User Interface Demo</a:t>
            </a:r>
            <a:r>
              <a:rPr lang="en-US" dirty="0">
                <a:solidFill>
                  <a:schemeClr val="tx1"/>
                </a:solidFill>
              </a:rPr>
              <a:t>: http://</a:t>
            </a:r>
            <a:r>
              <a:rPr lang="en-US" dirty="0" err="1">
                <a:solidFill>
                  <a:schemeClr val="tx1"/>
                </a:solidFill>
              </a:rPr>
              <a:t>tinyurl.com</a:t>
            </a:r>
            <a:r>
              <a:rPr lang="en-US" dirty="0">
                <a:solidFill>
                  <a:schemeClr val="tx1"/>
                </a:solidFill>
              </a:rPr>
              <a:t>/</a:t>
            </a:r>
            <a:r>
              <a:rPr lang="en-US" dirty="0" err="1">
                <a:solidFill>
                  <a:schemeClr val="tx1"/>
                </a:solidFill>
              </a:rPr>
              <a:t>datacubei</a:t>
            </a:r>
            <a:endParaRPr lang="en-US" dirty="0">
              <a:solidFill>
                <a:schemeClr val="tx1"/>
              </a:solidFill>
            </a:endParaRPr>
          </a:p>
        </p:txBody>
      </p:sp>
      <p:pic>
        <p:nvPicPr>
          <p:cNvPr id="6" name="Picture 5">
            <a:extLst>
              <a:ext uri="{FF2B5EF4-FFF2-40B4-BE49-F238E27FC236}">
                <a16:creationId xmlns:a16="http://schemas.microsoft.com/office/drawing/2014/main" id="{C286A582-B2E7-2443-BA61-9D839B5374AD}"/>
              </a:ext>
            </a:extLst>
          </p:cNvPr>
          <p:cNvPicPr>
            <a:picLocks noChangeAspect="1"/>
          </p:cNvPicPr>
          <p:nvPr/>
        </p:nvPicPr>
        <p:blipFill>
          <a:blip r:embed="rId4"/>
          <a:stretch>
            <a:fillRect/>
          </a:stretch>
        </p:blipFill>
        <p:spPr>
          <a:xfrm>
            <a:off x="8261857" y="1442586"/>
            <a:ext cx="2349500" cy="2425700"/>
          </a:xfrm>
          <a:prstGeom prst="rect">
            <a:avLst/>
          </a:prstGeom>
        </p:spPr>
      </p:pic>
      <p:pic>
        <p:nvPicPr>
          <p:cNvPr id="12" name="Picture 11" descr="A group of fireworks in the sky&#10;&#10;Description automatically generated">
            <a:extLst>
              <a:ext uri="{FF2B5EF4-FFF2-40B4-BE49-F238E27FC236}">
                <a16:creationId xmlns:a16="http://schemas.microsoft.com/office/drawing/2014/main" id="{D20A427A-2968-EE40-A0F0-4F207186A5D1}"/>
              </a:ext>
            </a:extLst>
          </p:cNvPr>
          <p:cNvPicPr/>
          <p:nvPr/>
        </p:nvPicPr>
        <p:blipFill>
          <a:blip r:embed="rId5" cstate="print">
            <a:extLst>
              <a:ext uri="{28A0092B-C50C-407E-A947-70E740481C1C}">
                <a14:useLocalDpi xmlns:a14="http://schemas.microsoft.com/office/drawing/2010/main"/>
              </a:ext>
            </a:extLst>
          </a:blip>
          <a:stretch>
            <a:fillRect/>
          </a:stretch>
        </p:blipFill>
        <p:spPr>
          <a:xfrm>
            <a:off x="9706257" y="2432870"/>
            <a:ext cx="2142938" cy="1992260"/>
          </a:xfrm>
          <a:prstGeom prst="rect">
            <a:avLst/>
          </a:prstGeom>
        </p:spPr>
      </p:pic>
      <p:pic>
        <p:nvPicPr>
          <p:cNvPr id="8" name="Picture 7">
            <a:extLst>
              <a:ext uri="{FF2B5EF4-FFF2-40B4-BE49-F238E27FC236}">
                <a16:creationId xmlns:a16="http://schemas.microsoft.com/office/drawing/2014/main" id="{8738CE95-4ADB-6C4D-B97E-C72C92B448B5}"/>
              </a:ext>
            </a:extLst>
          </p:cNvPr>
          <p:cNvPicPr>
            <a:picLocks noChangeAspect="1"/>
          </p:cNvPicPr>
          <p:nvPr/>
        </p:nvPicPr>
        <p:blipFill>
          <a:blip r:embed="rId6"/>
          <a:stretch>
            <a:fillRect/>
          </a:stretch>
        </p:blipFill>
        <p:spPr>
          <a:xfrm>
            <a:off x="8504208" y="4402599"/>
            <a:ext cx="3650851" cy="2425700"/>
          </a:xfrm>
          <a:prstGeom prst="rect">
            <a:avLst/>
          </a:prstGeom>
        </p:spPr>
      </p:pic>
    </p:spTree>
    <p:extLst>
      <p:ext uri="{BB962C8B-B14F-4D97-AF65-F5344CB8AC3E}">
        <p14:creationId xmlns:p14="http://schemas.microsoft.com/office/powerpoint/2010/main" val="381663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494154" y="228598"/>
            <a:ext cx="6942453" cy="830997"/>
          </a:xfrm>
        </p:spPr>
        <p:txBody>
          <a:bodyPr wrap="square">
            <a:spAutoFit/>
          </a:bodyPr>
          <a:lstStyle/>
          <a:p>
            <a:pPr algn="l" eaLnBrk="1" hangingPunct="1"/>
            <a:r>
              <a:rPr lang="en-US" sz="4800" b="1" dirty="0">
                <a:latin typeface="Tahoma" charset="0"/>
                <a:ea typeface="ＭＳ Ｐゴシック" charset="0"/>
                <a:cs typeface="ＭＳ Ｐゴシック" charset="0"/>
              </a:rPr>
              <a:t>COVE Analysis Tool</a:t>
            </a:r>
            <a:endParaRPr lang="en-US" sz="5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39750" y="1411286"/>
            <a:ext cx="7837450" cy="5446714"/>
          </a:xfrm>
        </p:spPr>
        <p:txBody>
          <a:bodyPr/>
          <a:lstStyle/>
          <a:p>
            <a:pPr marL="242888" indent="-242888">
              <a:buFont typeface="Wingdings" charset="2"/>
              <a:buChar char="§"/>
            </a:pPr>
            <a:r>
              <a:rPr lang="en-US" sz="2000" dirty="0">
                <a:solidFill>
                  <a:schemeClr val="tx1"/>
                </a:solidFill>
                <a:latin typeface="Calibri" charset="0"/>
                <a:ea typeface="ＭＳ Ｐゴシック" charset="0"/>
                <a:cs typeface="Calibri" charset="0"/>
              </a:rPr>
              <a:t>The CEOS Visualization Environment (</a:t>
            </a:r>
            <a:r>
              <a:rPr lang="en-US" sz="2000" b="1" dirty="0">
                <a:solidFill>
                  <a:schemeClr val="tx1"/>
                </a:solidFill>
                <a:latin typeface="Calibri" charset="0"/>
                <a:ea typeface="ＭＳ Ｐゴシック" charset="0"/>
                <a:cs typeface="Calibri" charset="0"/>
              </a:rPr>
              <a:t>COVE</a:t>
            </a:r>
            <a:r>
              <a:rPr lang="en-US" sz="2000" dirty="0">
                <a:solidFill>
                  <a:schemeClr val="tx1"/>
                </a:solidFill>
                <a:latin typeface="Calibri" charset="0"/>
                <a:ea typeface="ＭＳ Ｐゴシック" charset="0"/>
                <a:cs typeface="Calibri" charset="0"/>
              </a:rPr>
              <a:t>) is a browser-based suite of tools for searching, analyzing, and visualizing actual and potential satellite sensor coverage.</a:t>
            </a:r>
          </a:p>
          <a:p>
            <a:pPr marL="242888" indent="-242888">
              <a:buFont typeface="Wingdings" charset="2"/>
              <a:buChar char="§"/>
            </a:pPr>
            <a:r>
              <a:rPr lang="en-US" sz="2000" dirty="0">
                <a:solidFill>
                  <a:schemeClr val="tx1"/>
                </a:solidFill>
                <a:latin typeface="Calibri" charset="0"/>
                <a:ea typeface="ＭＳ Ｐゴシック" charset="0"/>
                <a:cs typeface="Calibri" charset="0"/>
              </a:rPr>
              <a:t>COVE is </a:t>
            </a:r>
            <a:r>
              <a:rPr lang="en-US" sz="2000" dirty="0">
                <a:solidFill>
                  <a:srgbClr val="FF0000"/>
                </a:solidFill>
                <a:latin typeface="Calibri" charset="0"/>
                <a:ea typeface="ＭＳ Ｐゴシック" charset="0"/>
                <a:cs typeface="Calibri" charset="0"/>
              </a:rPr>
              <a:t>FREE and OPEN </a:t>
            </a:r>
            <a:r>
              <a:rPr lang="en-US" sz="2000" dirty="0">
                <a:solidFill>
                  <a:schemeClr val="tx1"/>
                </a:solidFill>
                <a:latin typeface="Calibri" charset="0"/>
                <a:ea typeface="ＭＳ Ｐゴシック" charset="0"/>
                <a:cs typeface="Calibri" charset="0"/>
              </a:rPr>
              <a:t>for anyone to use!  The tools includes over 130 missions and is linked to several mission archives for metadata and browse images: </a:t>
            </a:r>
            <a:r>
              <a:rPr lang="en-US" sz="2000" b="1" i="1" dirty="0">
                <a:solidFill>
                  <a:schemeClr val="tx1"/>
                </a:solidFill>
                <a:latin typeface="Calibri" charset="0"/>
                <a:ea typeface="ＭＳ Ｐゴシック" charset="0"/>
                <a:cs typeface="Calibri" charset="0"/>
              </a:rPr>
              <a:t>Landsat, Sentinel-1, and Sentinel-2.</a:t>
            </a:r>
          </a:p>
          <a:p>
            <a:pPr marL="242888" indent="-242888">
              <a:buFont typeface="Wingdings" charset="2"/>
              <a:buChar char="§"/>
            </a:pPr>
            <a:r>
              <a:rPr lang="en-US" sz="2000" dirty="0">
                <a:solidFill>
                  <a:schemeClr val="tx1"/>
                </a:solidFill>
                <a:latin typeface="Calibri" charset="0"/>
                <a:ea typeface="ＭＳ Ｐゴシック" charset="0"/>
                <a:cs typeface="Calibri" charset="0"/>
              </a:rPr>
              <a:t>Many updated and new analysis tools, including: </a:t>
            </a:r>
            <a:br>
              <a:rPr lang="en-US" sz="2000" dirty="0">
                <a:solidFill>
                  <a:schemeClr val="tx1"/>
                </a:solidFill>
                <a:latin typeface="Calibri" charset="0"/>
                <a:ea typeface="ＭＳ Ｐゴシック" charset="0"/>
                <a:cs typeface="Calibri" charset="0"/>
              </a:rPr>
            </a:br>
            <a:br>
              <a:rPr lang="en-US" sz="20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Acquisition Forecaster </a:t>
            </a:r>
            <a:r>
              <a:rPr lang="en-US" sz="1800" dirty="0">
                <a:solidFill>
                  <a:schemeClr val="tx1"/>
                </a:solidFill>
                <a:latin typeface="Calibri" charset="0"/>
                <a:ea typeface="ＭＳ Ｐゴシック" charset="0"/>
                <a:cs typeface="Calibri" charset="0"/>
              </a:rPr>
              <a:t>(past and future </a:t>
            </a:r>
            <a:r>
              <a:rPr lang="en-US" sz="1800" dirty="0" err="1">
                <a:solidFill>
                  <a:schemeClr val="tx1"/>
                </a:solidFill>
                <a:latin typeface="Calibri" charset="0"/>
                <a:ea typeface="ＭＳ Ｐゴシック" charset="0"/>
                <a:cs typeface="Calibri" charset="0"/>
              </a:rPr>
              <a:t>groundtracks</a:t>
            </a:r>
            <a:r>
              <a:rPr lang="en-US" sz="1800" dirty="0">
                <a:solidFill>
                  <a:schemeClr val="tx1"/>
                </a:solidFill>
                <a:latin typeface="Calibri" charset="0"/>
                <a:ea typeface="ＭＳ Ｐゴシック" charset="0"/>
                <a:cs typeface="Calibri" charset="0"/>
              </a:rPr>
              <a:t>)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Coverage Analyzer </a:t>
            </a:r>
            <a:r>
              <a:rPr lang="en-US" sz="1800" dirty="0">
                <a:solidFill>
                  <a:schemeClr val="tx1"/>
                </a:solidFill>
                <a:latin typeface="Calibri" charset="0"/>
                <a:ea typeface="ＭＳ Ｐゴシック" charset="0"/>
                <a:cs typeface="Calibri" charset="0"/>
              </a:rPr>
              <a:t>(past acquisitions and browse images)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Revisit Calculator </a:t>
            </a:r>
            <a:r>
              <a:rPr lang="en-US" sz="1800" dirty="0">
                <a:solidFill>
                  <a:schemeClr val="tx1"/>
                </a:solidFill>
                <a:latin typeface="Calibri" charset="0"/>
                <a:ea typeface="ＭＳ Ｐゴシック" charset="0"/>
                <a:cs typeface="Calibri" charset="0"/>
              </a:rPr>
              <a:t>(coverage statistics)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Coincidence Calculator</a:t>
            </a:r>
            <a:r>
              <a:rPr lang="en-US" sz="1800" dirty="0">
                <a:solidFill>
                  <a:schemeClr val="tx1"/>
                </a:solidFill>
                <a:latin typeface="Calibri" charset="0"/>
                <a:ea typeface="ＭＳ Ｐゴシック" charset="0"/>
                <a:cs typeface="Calibri" charset="0"/>
              </a:rPr>
              <a:t> (multiple missions)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Data Browser </a:t>
            </a:r>
            <a:r>
              <a:rPr lang="en-US" sz="1800" dirty="0">
                <a:solidFill>
                  <a:schemeClr val="tx1"/>
                </a:solidFill>
                <a:latin typeface="Calibri" charset="0"/>
                <a:ea typeface="ＭＳ Ｐゴシック" charset="0"/>
                <a:cs typeface="Calibri" charset="0"/>
              </a:rPr>
              <a:t>(data filtering)</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Data Policy </a:t>
            </a:r>
            <a:r>
              <a:rPr lang="en-US" sz="1800" dirty="0">
                <a:solidFill>
                  <a:schemeClr val="tx1"/>
                </a:solidFill>
                <a:latin typeface="Calibri" charset="0"/>
                <a:ea typeface="ＭＳ Ｐゴシック" charset="0"/>
                <a:cs typeface="Calibri" charset="0"/>
              </a:rPr>
              <a:t>(link to portal)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Country Coverage Reports </a:t>
            </a:r>
            <a:r>
              <a:rPr lang="en-US" sz="1800" dirty="0">
                <a:solidFill>
                  <a:schemeClr val="tx1"/>
                </a:solidFill>
                <a:latin typeface="Calibri" charset="0"/>
                <a:ea typeface="ＭＳ Ｐゴシック" charset="0"/>
                <a:cs typeface="Calibri" charset="0"/>
              </a:rPr>
              <a:t>(annual country-level summaries)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Utilities</a:t>
            </a:r>
            <a:r>
              <a:rPr lang="en-US" sz="1800" dirty="0">
                <a:solidFill>
                  <a:schemeClr val="tx1"/>
                </a:solidFill>
                <a:latin typeface="Calibri" charset="0"/>
                <a:ea typeface="ＭＳ Ｐゴシック" charset="0"/>
                <a:cs typeface="Calibri" charset="0"/>
              </a:rPr>
              <a:t> (swath calculator)</a:t>
            </a:r>
            <a:endParaRPr lang="en-US" b="1" dirty="0">
              <a:solidFill>
                <a:srgbClr val="0070C0"/>
              </a:solidFill>
              <a:latin typeface="Calibri" charset="0"/>
              <a:ea typeface="ＭＳ Ｐゴシック" charset="0"/>
              <a:cs typeface="Calibri" charset="0"/>
            </a:endParaRPr>
          </a:p>
          <a:p>
            <a:pPr marL="0" indent="0">
              <a:buNone/>
            </a:pPr>
            <a:r>
              <a:rPr lang="en-US" sz="3200" b="1" dirty="0">
                <a:solidFill>
                  <a:srgbClr val="0070C0"/>
                </a:solidFill>
                <a:latin typeface="Calibri" charset="0"/>
                <a:ea typeface="ＭＳ Ｐゴシック" charset="0"/>
                <a:cs typeface="Calibri" charset="0"/>
              </a:rPr>
              <a:t>www.ceos-cove.org</a:t>
            </a:r>
          </a:p>
        </p:txBody>
      </p:sp>
      <p:cxnSp>
        <p:nvCxnSpPr>
          <p:cNvPr id="80905" name="Straight Arrow Connector 2"/>
          <p:cNvCxnSpPr>
            <a:cxnSpLocks noChangeShapeType="1"/>
          </p:cNvCxnSpPr>
          <p:nvPr/>
        </p:nvCxnSpPr>
        <p:spPr bwMode="auto">
          <a:xfrm flipH="1">
            <a:off x="3340101" y="6284914"/>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8" name="Picture 7">
            <a:extLst>
              <a:ext uri="{FF2B5EF4-FFF2-40B4-BE49-F238E27FC236}">
                <a16:creationId xmlns:a16="http://schemas.microsoft.com/office/drawing/2014/main" id="{73971E78-F168-AE41-97D6-7AB2A75AF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7384" y="1390654"/>
            <a:ext cx="3744866" cy="2318068"/>
          </a:xfrm>
          <a:prstGeom prst="rect">
            <a:avLst/>
          </a:prstGeom>
        </p:spPr>
      </p:pic>
      <p:pic>
        <p:nvPicPr>
          <p:cNvPr id="9" name="Picture 8">
            <a:extLst>
              <a:ext uri="{FF2B5EF4-FFF2-40B4-BE49-F238E27FC236}">
                <a16:creationId xmlns:a16="http://schemas.microsoft.com/office/drawing/2014/main" id="{F57BBC84-8AE6-FC4B-B2D9-B5C06CA3FF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266" y="3810479"/>
            <a:ext cx="3762984" cy="2916457"/>
          </a:xfrm>
          <a:prstGeom prst="rect">
            <a:avLst/>
          </a:prstGeom>
        </p:spPr>
      </p:pic>
    </p:spTree>
    <p:extLst>
      <p:ext uri="{BB962C8B-B14F-4D97-AF65-F5344CB8AC3E}">
        <p14:creationId xmlns:p14="http://schemas.microsoft.com/office/powerpoint/2010/main" val="177563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4</a:t>
            </a:fld>
            <a:endParaRPr>
              <a:solidFill>
                <a:srgbClr val="1F497D"/>
              </a:solidFill>
              <a:latin typeface="+mn-lt"/>
            </a:endParaRPr>
          </a:p>
        </p:txBody>
      </p:sp>
      <p:sp>
        <p:nvSpPr>
          <p:cNvPr id="53" name="Google Shape;53;p7"/>
          <p:cNvSpPr txBox="1">
            <a:spLocks noGrp="1"/>
          </p:cNvSpPr>
          <p:nvPr>
            <p:ph type="body" idx="1"/>
          </p:nvPr>
        </p:nvSpPr>
        <p:spPr>
          <a:xfrm>
            <a:off x="304799" y="1514475"/>
            <a:ext cx="7978600" cy="5101935"/>
          </a:xfrm>
          <a:prstGeom prst="rect">
            <a:avLst/>
          </a:prstGeom>
          <a:noFill/>
          <a:ln>
            <a:noFill/>
          </a:ln>
        </p:spPr>
        <p:txBody>
          <a:bodyPr spcFirstLastPara="1" wrap="square" lIns="91425" tIns="45700" rIns="91425" bIns="45700" anchor="t" anchorCtr="0">
            <a:noAutofit/>
          </a:bodyPr>
          <a:lstStyle/>
          <a:p>
            <a:pPr marL="3429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The SEO is working on a new initiative to create an online cloud-based “Data Cube Sandbox” tool to support the Landsat Collection-2 release (~June 2020)</a:t>
            </a:r>
          </a:p>
          <a:p>
            <a:pPr marL="3302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This free/open Amazon cloud demo will allow users to rapidly run analyses anywhere in the world and demonstrate the power of Landsat ARD with several common applications (custom cloud-filtered mosaics, spectral indices, vegetation fractional cover, historic water extent, and water quality variability). </a:t>
            </a:r>
          </a:p>
          <a:p>
            <a:pPr marL="330200" indent="-342900">
              <a:buSzPts val="22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This creates a new opportunity for webinars and tutorials and may be linked to the CEOS CB-45 task (</a:t>
            </a:r>
            <a:r>
              <a:rPr lang="en-US" sz="2400" dirty="0" err="1">
                <a:latin typeface="Calibri" panose="020F0502020204030204" pitchFamily="34" charset="0"/>
                <a:cs typeface="Calibri" panose="020F0502020204030204" pitchFamily="34" charset="0"/>
              </a:rPr>
              <a:t>Jupyter</a:t>
            </a:r>
            <a:r>
              <a:rPr lang="en-US" sz="2400" dirty="0">
                <a:latin typeface="Calibri" panose="020F0502020204030204" pitchFamily="34" charset="0"/>
                <a:cs typeface="Calibri" panose="020F0502020204030204" pitchFamily="34" charset="0"/>
              </a:rPr>
              <a:t> Notebooks Webinar)</a:t>
            </a:r>
          </a:p>
        </p:txBody>
      </p:sp>
      <p:pic>
        <p:nvPicPr>
          <p:cNvPr id="2" name="Picture 1">
            <a:extLst>
              <a:ext uri="{FF2B5EF4-FFF2-40B4-BE49-F238E27FC236}">
                <a16:creationId xmlns:a16="http://schemas.microsoft.com/office/drawing/2014/main" id="{21D2CAA0-83BF-6D41-A84A-0B2D228DC506}"/>
              </a:ext>
            </a:extLst>
          </p:cNvPr>
          <p:cNvPicPr>
            <a:picLocks noChangeAspect="1"/>
          </p:cNvPicPr>
          <p:nvPr/>
        </p:nvPicPr>
        <p:blipFill>
          <a:blip r:embed="rId3"/>
          <a:stretch>
            <a:fillRect/>
          </a:stretch>
        </p:blipFill>
        <p:spPr>
          <a:xfrm>
            <a:off x="8534401" y="1600200"/>
            <a:ext cx="3352800" cy="4727320"/>
          </a:xfrm>
          <a:prstGeom prst="rect">
            <a:avLst/>
          </a:prstGeom>
          <a:ln w="25400">
            <a:solidFill>
              <a:schemeClr val="tx1"/>
            </a:solidFill>
          </a:ln>
        </p:spPr>
      </p:pic>
      <p:sp>
        <p:nvSpPr>
          <p:cNvPr id="6" name="Title 1">
            <a:extLst>
              <a:ext uri="{FF2B5EF4-FFF2-40B4-BE49-F238E27FC236}">
                <a16:creationId xmlns:a16="http://schemas.microsoft.com/office/drawing/2014/main" id="{59E0906A-A186-FE44-86E0-B11E5B571BA2}"/>
              </a:ext>
            </a:extLst>
          </p:cNvPr>
          <p:cNvSpPr txBox="1">
            <a:spLocks/>
          </p:cNvSpPr>
          <p:nvPr/>
        </p:nvSpPr>
        <p:spPr>
          <a:xfrm>
            <a:off x="2529307" y="319954"/>
            <a:ext cx="7978600" cy="646331"/>
          </a:xfrm>
          <a:prstGeom prst="rect">
            <a:avLst/>
          </a:prstGeom>
        </p:spPr>
        <p:txBody>
          <a:bodyPr wrap="square">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3600" b="1" dirty="0">
                <a:latin typeface="Tahoma" charset="0"/>
                <a:ea typeface="ＭＳ Ｐゴシック" charset="0"/>
                <a:cs typeface="ＭＳ Ｐゴシック" charset="0"/>
              </a:rPr>
              <a:t>Landsat Collection-2 Sandbox</a:t>
            </a:r>
            <a:endParaRPr lang="en-US" sz="40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83067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53491" y="304800"/>
            <a:ext cx="7909709" cy="646331"/>
          </a:xfrm>
        </p:spPr>
        <p:txBody>
          <a:bodyPr wrap="square">
            <a:spAutoFit/>
          </a:bodyPr>
          <a:lstStyle/>
          <a:p>
            <a:pPr algn="l" eaLnBrk="1" hangingPunct="1">
              <a:defRPr/>
            </a:pPr>
            <a:r>
              <a:rPr lang="en-US" sz="3600" b="1" kern="1200" dirty="0">
                <a:latin typeface="Tahoma" pitchFamily="-110" charset="0"/>
                <a:ea typeface="+mn-ea"/>
                <a:cs typeface="+mn-cs"/>
              </a:rPr>
              <a:t>Update on Data Flows</a:t>
            </a:r>
            <a:endParaRPr lang="en-US" sz="3600" kern="1200" dirty="0">
              <a:latin typeface="Tahoma" pitchFamily="-110" charset="0"/>
              <a:ea typeface="+mn-ea"/>
              <a:cs typeface="+mn-cs"/>
            </a:endParaRPr>
          </a:p>
        </p:txBody>
      </p:sp>
      <p:sp>
        <p:nvSpPr>
          <p:cNvPr id="7" name="Rectangle 3">
            <a:extLst>
              <a:ext uri="{FF2B5EF4-FFF2-40B4-BE49-F238E27FC236}">
                <a16:creationId xmlns:a16="http://schemas.microsoft.com/office/drawing/2014/main" id="{9E154EB3-7BD6-2E48-88F4-5F0132114996}"/>
              </a:ext>
            </a:extLst>
          </p:cNvPr>
          <p:cNvSpPr txBox="1">
            <a:spLocks noChangeArrowheads="1"/>
          </p:cNvSpPr>
          <p:nvPr/>
        </p:nvSpPr>
        <p:spPr bwMode="auto">
          <a:xfrm>
            <a:off x="228600" y="1719943"/>
            <a:ext cx="11506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GOAL: </a:t>
            </a:r>
            <a:r>
              <a:rPr lang="en-US" dirty="0">
                <a:solidFill>
                  <a:srgbClr val="000000"/>
                </a:solidFill>
                <a:latin typeface="Calibri" panose="020F0502020204030204" pitchFamily="34" charset="0"/>
                <a:cs typeface="Calibri" panose="020F0502020204030204" pitchFamily="34" charset="0"/>
              </a:rPr>
              <a:t>Global Landsat, Sentinel-1, Sentinel-2, and ALOS analysis-ready data (ARD) in cloud-optimized COG (Cloud </a:t>
            </a:r>
            <a:r>
              <a:rPr lang="en-US" dirty="0" err="1">
                <a:solidFill>
                  <a:srgbClr val="000000"/>
                </a:solidFill>
                <a:latin typeface="Calibri" panose="020F0502020204030204" pitchFamily="34" charset="0"/>
                <a:cs typeface="Calibri" panose="020F0502020204030204" pitchFamily="34" charset="0"/>
              </a:rPr>
              <a:t>GeoTIFF</a:t>
            </a:r>
            <a:r>
              <a:rPr lang="en-US" dirty="0">
                <a:solidFill>
                  <a:srgbClr val="000000"/>
                </a:solidFill>
                <a:latin typeface="Calibri" panose="020F0502020204030204" pitchFamily="34" charset="0"/>
                <a:cs typeface="Calibri" panose="020F0502020204030204" pitchFamily="34" charset="0"/>
              </a:rPr>
              <a:t>) format on the cloud. This will support a number of global data cube projects and provide an efficient cloud-based solution.</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Landsat ... </a:t>
            </a:r>
            <a:r>
              <a:rPr lang="en-US" dirty="0">
                <a:solidFill>
                  <a:srgbClr val="000000"/>
                </a:solidFill>
                <a:latin typeface="Calibri" panose="020F0502020204030204" pitchFamily="34" charset="0"/>
                <a:cs typeface="Calibri" panose="020F0502020204030204" pitchFamily="34" charset="0"/>
              </a:rPr>
              <a:t>Level-2 surface reflectance data (Collection 2) on AWS-USA-West by June 2020 ... Soon please !!!  </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Until then, the SEO is maintaining such data for Digital Earth Africa users (5 ARDC countries) by updating the archives weekly.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Sentinel-2</a:t>
            </a:r>
            <a:r>
              <a:rPr lang="en-US" dirty="0">
                <a:solidFill>
                  <a:srgbClr val="000000"/>
                </a:solidFill>
                <a:latin typeface="Calibri" panose="020F0502020204030204" pitchFamily="34" charset="0"/>
                <a:cs typeface="Calibri" panose="020F0502020204030204" pitchFamily="34" charset="0"/>
              </a:rPr>
              <a:t> ... We now have global Level-2A on AWS-Frankfurt since Dec 2018. There is a desire to get older global data (Dec 2016 to Dec 2018) processed and added to this archive. Joe Flasher (AWS) confirmed that they are working with </a:t>
            </a:r>
            <a:r>
              <a:rPr lang="en-US" dirty="0" err="1">
                <a:solidFill>
                  <a:srgbClr val="000000"/>
                </a:solidFill>
                <a:latin typeface="Calibri" panose="020F0502020204030204" pitchFamily="34" charset="0"/>
                <a:cs typeface="Calibri" panose="020F0502020204030204" pitchFamily="34" charset="0"/>
              </a:rPr>
              <a:t>Sinergise</a:t>
            </a:r>
            <a:r>
              <a:rPr lang="en-US" dirty="0">
                <a:solidFill>
                  <a:srgbClr val="000000"/>
                </a:solidFill>
                <a:latin typeface="Calibri" panose="020F0502020204030204" pitchFamily="34" charset="0"/>
                <a:cs typeface="Calibri" panose="020F0502020204030204" pitchFamily="34" charset="0"/>
              </a:rPr>
              <a:t> to process older S2 data to bring the L2A global archive (on AWS-Frankfurt) up to date. Also, </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Element-84 (U.S. company) is converting some of this data (only Africa) to COG format and pushing it to </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AWS-US-West, along with Landsat. We are pushing E84 and AWS to make this happen for the entire global archive. The AWS-Frankfurt data will remain in place and the COG format data would be a separate holding. </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Sentinel-1 ... </a:t>
            </a:r>
            <a:r>
              <a:rPr lang="en-US" dirty="0" err="1">
                <a:solidFill>
                  <a:srgbClr val="000000"/>
                </a:solidFill>
                <a:latin typeface="Calibri" panose="020F0502020204030204" pitchFamily="34" charset="0"/>
                <a:cs typeface="Calibri" panose="020F0502020204030204" pitchFamily="34" charset="0"/>
              </a:rPr>
              <a:t>Sinergise</a:t>
            </a:r>
            <a:r>
              <a:rPr lang="en-US" dirty="0">
                <a:solidFill>
                  <a:srgbClr val="000000"/>
                </a:solidFill>
                <a:latin typeface="Calibri" panose="020F0502020204030204" pitchFamily="34" charset="0"/>
                <a:cs typeface="Calibri" panose="020F0502020204030204" pitchFamily="34" charset="0"/>
              </a:rPr>
              <a:t> currently copies global GRD (level-1) to AWS-Frankfurt and converts to COG format since 1.1.2017. Getting that data into ARD format (backscatter intensity) is not easy, but would be a HUGE addition to the EO user community. Only Google Earth Engine does it. Why can’t we have other sources? The SEO is testing several S1 algorithms from the Sentinel-Hub and working with </a:t>
            </a:r>
            <a:r>
              <a:rPr lang="en-US" dirty="0" err="1">
                <a:solidFill>
                  <a:srgbClr val="000000"/>
                </a:solidFill>
                <a:latin typeface="Calibri" panose="020F0502020204030204" pitchFamily="34" charset="0"/>
                <a:cs typeface="Calibri" panose="020F0502020204030204" pitchFamily="34" charset="0"/>
              </a:rPr>
              <a:t>egeos</a:t>
            </a:r>
            <a:r>
              <a:rPr lang="en-US" dirty="0">
                <a:solidFill>
                  <a:srgbClr val="000000"/>
                </a:solidFill>
                <a:latin typeface="Calibri" panose="020F0502020204030204" pitchFamily="34" charset="0"/>
                <a:cs typeface="Calibri" panose="020F0502020204030204" pitchFamily="34" charset="0"/>
              </a:rPr>
              <a:t> (Italian contractor) on solutions for Sentinel-1 data cube creation.</a:t>
            </a:r>
          </a:p>
        </p:txBody>
      </p:sp>
    </p:spTree>
    <p:extLst>
      <p:ext uri="{BB962C8B-B14F-4D97-AF65-F5344CB8AC3E}">
        <p14:creationId xmlns:p14="http://schemas.microsoft.com/office/powerpoint/2010/main" val="1739736220"/>
      </p:ext>
    </p:extLst>
  </p:cSld>
  <p:clrMapOvr>
    <a:masterClrMapping/>
  </p:clrMapOvr>
</p:sld>
</file>

<file path=ppt/theme/theme1.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9705</TotalTime>
  <Words>765</Words>
  <Application>Microsoft Macintosh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Arial</vt:lpstr>
      <vt:lpstr>Arial Bold</vt:lpstr>
      <vt:lpstr>Avenir Roman</vt:lpstr>
      <vt:lpstr>Calibri</vt:lpstr>
      <vt:lpstr>Courier New</vt:lpstr>
      <vt:lpstr>Helvetica</vt:lpstr>
      <vt:lpstr>Helvetica Neue</vt:lpstr>
      <vt:lpstr>Noto Sans Symbols</vt:lpstr>
      <vt:lpstr>Tahoma</vt:lpstr>
      <vt:lpstr>Times New Roman</vt:lpstr>
      <vt:lpstr>Wingdings</vt:lpstr>
      <vt:lpstr>2_Default</vt:lpstr>
      <vt:lpstr>PowerPoint Presentation</vt:lpstr>
      <vt:lpstr>Open Data Cube</vt:lpstr>
      <vt:lpstr>COVE Analysis Tool</vt:lpstr>
      <vt:lpstr>PowerPoint Presentation</vt:lpstr>
      <vt:lpstr>Update on Data 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150</cp:revision>
  <dcterms:modified xsi:type="dcterms:W3CDTF">2020-04-18T20:08:24Z</dcterms:modified>
</cp:coreProperties>
</file>