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  <p:sldMasterId id="2147483938" r:id="rId5"/>
  </p:sldMasterIdLst>
  <p:notesMasterIdLst>
    <p:notesMasterId r:id="rId19"/>
  </p:notesMasterIdLst>
  <p:handoutMasterIdLst>
    <p:handoutMasterId r:id="rId20"/>
  </p:handoutMasterIdLst>
  <p:sldIdLst>
    <p:sldId id="256" r:id="rId6"/>
    <p:sldId id="321" r:id="rId7"/>
    <p:sldId id="313" r:id="rId8"/>
    <p:sldId id="320" r:id="rId9"/>
    <p:sldId id="332" r:id="rId10"/>
    <p:sldId id="358" r:id="rId11"/>
    <p:sldId id="361" r:id="rId12"/>
    <p:sldId id="354" r:id="rId13"/>
    <p:sldId id="348" r:id="rId14"/>
    <p:sldId id="318" r:id="rId15"/>
    <p:sldId id="329" r:id="rId16"/>
    <p:sldId id="325" r:id="rId17"/>
    <p:sldId id="362" r:id="rId18"/>
  </p:sldIdLst>
  <p:sldSz cx="9144000" cy="6858000" type="screen4x3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miano Guerrucci" initials="DG" lastIdx="13" clrIdx="0">
    <p:extLst/>
  </p:cmAuthor>
  <p:cmAuthor id="2" name="Hayret Abdula" initials="HA" lastIdx="14" clrIdx="1">
    <p:extLst/>
  </p:cmAuthor>
  <p:cmAuthor id="3" name="Veronique  Amans" initials="" lastIdx="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374C"/>
    <a:srgbClr val="374D81"/>
    <a:srgbClr val="822433"/>
    <a:srgbClr val="D0103A"/>
    <a:srgbClr val="E37222"/>
    <a:srgbClr val="008542"/>
    <a:srgbClr val="00705C"/>
    <a:srgbClr val="0070C0"/>
    <a:srgbClr val="00549F"/>
    <a:srgbClr val="0098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5823" autoAdjust="0"/>
  </p:normalViewPr>
  <p:slideViewPr>
    <p:cSldViewPr snapToGrid="0">
      <p:cViewPr varScale="1">
        <p:scale>
          <a:sx n="87" d="100"/>
          <a:sy n="87" d="100"/>
        </p:scale>
        <p:origin x="69" y="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525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4/21/2020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31900" y="693738"/>
            <a:ext cx="46212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31900" y="693738"/>
            <a:ext cx="462121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00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1900" y="693738"/>
            <a:ext cx="4621213" cy="3465512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latin typeface="Calibri" panose="020F0502020204030204" pitchFamily="34" charset="0"/>
              </a:rPr>
              <a:t>The Earth science missions “Earth Explorers”</a:t>
            </a:r>
            <a:r>
              <a:rPr lang="en-US" altLang="en-US" sz="1200" baseline="0" dirty="0" smtClean="0">
                <a:latin typeface="Calibri" panose="020F0502020204030204" pitchFamily="34" charset="0"/>
              </a:rPr>
              <a:t> allow us to understand the Earth System and its diverse aspects in more and more detail.</a:t>
            </a:r>
            <a:endParaRPr lang="en-US" altLang="en-US" sz="1200" dirty="0" smtClean="0">
              <a:latin typeface="Calibri" panose="020F0502020204030204" pitchFamily="34" charset="0"/>
            </a:endParaRPr>
          </a:p>
          <a:p>
            <a:endParaRPr lang="en-US" alt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862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862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94A121AC-A32D-476E-8C5B-F79F6FA1640E}" type="slidenum">
              <a:rPr lang="en-US" altLang="en-US" sz="1100">
                <a:solidFill>
                  <a:srgbClr val="000000"/>
                </a:solidFill>
                <a:latin typeface="Verdana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sz="110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0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31900" y="693738"/>
            <a:ext cx="4619625" cy="3463925"/>
          </a:xfrm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MS PGothic" pitchFamily="34" charset="-128"/>
                <a:cs typeface="MS PGothic" charset="0"/>
              </a:rPr>
              <a:t>ESA uses its multi-mission ground systems to acquire, process, archive and distribute data from other satellites - so called Third Party Missions. The data from these missions is distributed under specific agreements with the owners or operators of the mission, following the ESA Data Policy</a:t>
            </a:r>
            <a:endParaRPr lang="en-GB" sz="1200" b="0" dirty="0">
              <a:solidFill>
                <a:srgbClr val="464847"/>
              </a:solidFill>
              <a:latin typeface="Calibri" charset="0"/>
              <a:ea typeface="MS PGothic" charset="0"/>
            </a:endParaRP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634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1761" indent="-285293" defTabSz="860634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1171" indent="-228234" defTabSz="860634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597640" indent="-228234" defTabSz="860634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4108" indent="-228234" defTabSz="860634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0577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67045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3514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79982" indent="-228234" defTabSz="8606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D62BB050-58A6-8342-A9B2-09C7F3DBFD46}" type="slidenum">
              <a:rPr lang="en-US" sz="1100">
                <a:solidFill>
                  <a:prstClr val="black"/>
                </a:solidFill>
                <a:latin typeface="Verdana" charset="0"/>
              </a:rPr>
              <a:pPr/>
              <a:t>4</a:t>
            </a:fld>
            <a:endParaRPr lang="en-US" sz="1100">
              <a:solidFill>
                <a:prstClr val="black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91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344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6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2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32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0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3" y="-1142997"/>
            <a:ext cx="6858003" cy="9144001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31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296975" y="5849827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88176" y="6611881"/>
            <a:ext cx="1196912" cy="144000"/>
          </a:xfrm>
          <a:prstGeom prst="rect">
            <a:avLst/>
          </a:prstGeom>
        </p:spPr>
      </p:pic>
      <p:cxnSp>
        <p:nvCxnSpPr>
          <p:cNvPr id="35" name="Straight Connector 34"/>
          <p:cNvCxnSpPr/>
          <p:nvPr userDrawn="1"/>
        </p:nvCxnSpPr>
        <p:spPr>
          <a:xfrm>
            <a:off x="165933" y="6504479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80" y="2572257"/>
            <a:ext cx="7947025" cy="58477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3200" b="0" noProof="0" dirty="0" smtClean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42" name="Text Box 58"/>
          <p:cNvSpPr txBox="1">
            <a:spLocks noChangeArrowheads="1"/>
          </p:cNvSpPr>
          <p:nvPr userDrawn="1"/>
        </p:nvSpPr>
        <p:spPr bwMode="auto">
          <a:xfrm>
            <a:off x="78032" y="6286579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noProof="0" smtClean="0">
                <a:solidFill>
                  <a:schemeClr val="bg1"/>
                </a:solidFill>
              </a:rPr>
              <a:t>ESA UNCLASSIFIED - For Official Use</a:t>
            </a:r>
            <a:endParaRPr lang="en-GB" sz="800" noProof="0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65932" y="6623027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1"/>
            <a:ext cx="7948800" cy="421975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6" y="2572257"/>
            <a:ext cx="7947025" cy="58477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6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8" name="Picture 7" descr="16950723446_e7d8e1bfb9_o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b="48267"/>
          <a:stretch/>
        </p:blipFill>
        <p:spPr>
          <a:xfrm rot="5400000">
            <a:off x="1143000" y="-1142999"/>
            <a:ext cx="6858001" cy="9144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208265"/>
            <a:ext cx="1210456" cy="6240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6165865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6532800"/>
            <a:ext cx="1196912" cy="192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3" y="6385584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4" name="Picture 63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40303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086" y="936349"/>
            <a:ext cx="8748000" cy="5097600"/>
          </a:xfr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79243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6287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3296484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796295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84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0837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2"/>
            <a:ext cx="3898900" cy="3816351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270681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9344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30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1666877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2"/>
            <a:ext cx="2846388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270681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38585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9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5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2"/>
            <a:ext cx="5932800" cy="6191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73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Edit Master text styles</a:t>
            </a:r>
          </a:p>
          <a:p>
            <a:pPr marL="0" marR="0" lvl="1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Second level</a:t>
            </a:r>
          </a:p>
          <a:p>
            <a:pPr marL="0" marR="0" lvl="2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Third level</a:t>
            </a:r>
          </a:p>
          <a:p>
            <a:pPr marL="0" marR="0" lvl="3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Fourth level</a:t>
            </a:r>
          </a:p>
          <a:p>
            <a:pPr marL="0" marR="0" lvl="4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  <a:cs typeface="Verdan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612000" y="1806417"/>
            <a:ext cx="77890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000" y="3306606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Content Placeholder 5"/>
          <p:cNvSpPr>
            <a:spLocks noGrp="1"/>
          </p:cNvSpPr>
          <p:nvPr>
            <p:ph sz="quarter" idx="10"/>
          </p:nvPr>
        </p:nvSpPr>
        <p:spPr>
          <a:xfrm>
            <a:off x="6156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8400" y="1674000"/>
            <a:ext cx="3888000" cy="4316400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757"/>
            <a:ext cx="7174800" cy="430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8"/>
            <a:ext cx="3898900" cy="3816351"/>
          </a:xfrm>
          <a:prstGeom prst="rect">
            <a:avLst/>
          </a:prstGeom>
        </p:spPr>
        <p:txBody>
          <a:bodyPr/>
          <a:lstStyle>
            <a:lvl1pPr>
              <a:buNone/>
              <a:defRPr sz="1200"/>
            </a:lvl1pPr>
            <a:lvl2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GB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3"/>
            <a:ext cx="3898900" cy="3816351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2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lang="en-GB" sz="1200" noProof="0" dirty="0">
                <a:solidFill>
                  <a:schemeClr val="bg2"/>
                </a:solidFill>
                <a:latin typeface="Verdana"/>
                <a:cs typeface="Verdan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60077"/>
            <a:ext cx="7174800" cy="430887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91654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159516"/>
            <a:ext cx="7174800" cy="430887"/>
          </a:xfrm>
          <a:prstGeom prst="rect">
            <a:avLst/>
          </a:prstGeom>
        </p:spPr>
        <p:txBody>
          <a:bodyPr anchor="b"/>
          <a:lstStyle>
            <a:lvl1pPr algn="l">
              <a:defRPr sz="2200" b="0"/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1666878"/>
            <a:ext cx="4968875" cy="4324351"/>
          </a:xfrm>
          <a:prstGeom prst="rect">
            <a:avLst/>
          </a:prstGeom>
        </p:spPr>
        <p:txBody>
          <a:bodyPr/>
          <a:lstStyle>
            <a:lvl1pPr marL="2602800" indent="0">
              <a:buNone/>
              <a:defRPr lang="en-GB" sz="1400" noProof="0" dirty="0">
                <a:solidFill>
                  <a:schemeClr val="bg2"/>
                </a:solidFill>
                <a:latin typeface="Verdana"/>
                <a:cs typeface="Verdana"/>
              </a:defRPr>
            </a:lvl1pPr>
            <a:lvl2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2pPr>
            <a:lvl3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3pPr>
            <a:lvl4pPr>
              <a:buNone/>
              <a:defRPr lang="en-US" sz="1400" noProof="0" dirty="0" smtClean="0">
                <a:solidFill>
                  <a:schemeClr val="bg2"/>
                </a:solidFill>
                <a:latin typeface="Verdana"/>
                <a:cs typeface="Verdana"/>
              </a:defRPr>
            </a:lvl4pPr>
            <a:lvl5pPr>
              <a:buNone/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0" lv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Edit Master text styles</a:t>
            </a:r>
          </a:p>
          <a:p>
            <a:pPr marL="0" lvl="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Second level</a:t>
            </a:r>
          </a:p>
          <a:p>
            <a:pPr marL="0" lvl="2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Third level</a:t>
            </a:r>
          </a:p>
          <a:p>
            <a:pPr marL="0" lvl="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Fourth level</a:t>
            </a:r>
          </a:p>
          <a:p>
            <a:pPr marL="0" lvl="4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</a:pPr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3"/>
            <a:ext cx="2846388" cy="43243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90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6"/>
            <a:ext cx="5932488" cy="3390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3"/>
            <a:ext cx="5932800" cy="6191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9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38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pn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26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34" Type="http://schemas.openxmlformats.org/officeDocument/2006/relationships/image" Target="../media/image27.png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jpe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29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24" Type="http://schemas.openxmlformats.org/officeDocument/2006/relationships/image" Target="../media/image17.png"/><Relationship Id="rId32" Type="http://schemas.openxmlformats.org/officeDocument/2006/relationships/image" Target="../media/image25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28" Type="http://schemas.openxmlformats.org/officeDocument/2006/relationships/image" Target="../media/image21.png"/><Relationship Id="rId36" Type="http://schemas.openxmlformats.org/officeDocument/2006/relationships/image" Target="../media/image29.png"/><Relationship Id="rId10" Type="http://schemas.openxmlformats.org/officeDocument/2006/relationships/theme" Target="../theme/theme2.xml"/><Relationship Id="rId19" Type="http://schemas.openxmlformats.org/officeDocument/2006/relationships/image" Target="../media/image12.png"/><Relationship Id="rId31" Type="http://schemas.openxmlformats.org/officeDocument/2006/relationships/image" Target="../media/image24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7.png"/><Relationship Id="rId22" Type="http://schemas.openxmlformats.org/officeDocument/2006/relationships/image" Target="../media/image15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35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DG"/>
          <p:cNvSpPr txBox="1">
            <a:spLocks noChangeArrowheads="1"/>
          </p:cNvSpPr>
          <p:nvPr userDrawn="1"/>
        </p:nvSpPr>
        <p:spPr bwMode="auto">
          <a:xfrm>
            <a:off x="578164" y="33552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3" name="Picture 2" descr="PPT_Footer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292"/>
            <a:ext cx="9144000" cy="366713"/>
          </a:xfrm>
          <a:prstGeom prst="rect">
            <a:avLst/>
          </a:prstGeom>
        </p:spPr>
      </p:pic>
      <p:sp>
        <p:nvSpPr>
          <p:cNvPr id="4" name="Text Box 34"/>
          <p:cNvSpPr txBox="1">
            <a:spLocks noChangeAspect="1" noChangeArrowheads="1"/>
          </p:cNvSpPr>
          <p:nvPr userDrawn="1"/>
        </p:nvSpPr>
        <p:spPr bwMode="auto">
          <a:xfrm>
            <a:off x="5211954" y="6191000"/>
            <a:ext cx="378885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 smtClean="0">
                <a:solidFill>
                  <a:schemeClr val="bg2"/>
                </a:solidFill>
              </a:rPr>
              <a:t>Common</a:t>
            </a:r>
            <a:r>
              <a:rPr lang="it-IT" sz="800" baseline="0" noProof="1" smtClean="0">
                <a:solidFill>
                  <a:schemeClr val="bg2"/>
                </a:solidFill>
              </a:rPr>
              <a:t> Services Data Access</a:t>
            </a:r>
            <a:r>
              <a:rPr lang="it-IT" sz="800" noProof="1" smtClean="0">
                <a:solidFill>
                  <a:schemeClr val="bg2"/>
                </a:solidFill>
              </a:rPr>
              <a:t> </a:t>
            </a:r>
            <a:r>
              <a:rPr lang="it-IT" sz="800" noProof="1" smtClean="0">
                <a:solidFill>
                  <a:schemeClr val="bg2"/>
                </a:solidFill>
              </a:rPr>
              <a:t>Status Report | 21/04/2020 </a:t>
            </a:r>
            <a:r>
              <a:rPr lang="it-IT" sz="800" noProof="1" smtClean="0">
                <a:solidFill>
                  <a:schemeClr val="bg2"/>
                </a:solidFill>
              </a:rPr>
              <a:t>| Slide </a:t>
            </a:r>
            <a:r>
              <a:rPr lang="en-GB" sz="800" noProof="1" smtClean="0">
                <a:solidFill>
                  <a:schemeClr val="bg2"/>
                </a:solidFill>
              </a:rPr>
              <a:t> </a:t>
            </a:r>
            <a:fld id="{18104F65-74B6-49A5-A54D-0F6A07680024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166064" y="6191000"/>
            <a:ext cx="201593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155435"/>
            <a:ext cx="1210456" cy="504000"/>
          </a:xfrm>
          <a:prstGeom prst="rect">
            <a:avLst/>
          </a:prstGeom>
        </p:spPr>
      </p:pic>
      <p:sp>
        <p:nvSpPr>
          <p:cNvPr id="3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5964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33" name="Rectangle 2"/>
          <p:cNvSpPr/>
          <p:nvPr userDrawn="1"/>
        </p:nvSpPr>
        <p:spPr>
          <a:xfrm>
            <a:off x="172800" y="864000"/>
            <a:ext cx="8748000" cy="5338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4" name="Picture 36" descr="PPT_Header01" hidden="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5" descr="PPT_Header02" hidden="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2" descr="signature" hidden="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31" y="6391279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Placeholder 36"/>
          <p:cNvSpPr>
            <a:spLocks noGrp="1"/>
          </p:cNvSpPr>
          <p:nvPr>
            <p:ph type="body" idx="1"/>
          </p:nvPr>
        </p:nvSpPr>
        <p:spPr>
          <a:xfrm>
            <a:off x="172800" y="864000"/>
            <a:ext cx="8748000" cy="53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172800" y="6618887"/>
            <a:ext cx="6826666" cy="111519"/>
            <a:chOff x="172269" y="6621494"/>
            <a:chExt cx="6826666" cy="111519"/>
          </a:xfrm>
        </p:grpSpPr>
        <p:pic>
          <p:nvPicPr>
            <p:cNvPr id="39" name="Picture 38" descr="at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a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h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cz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e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s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/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uk.png"/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i.png"/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810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None/>
        <a:defRPr sz="1600">
          <a:solidFill>
            <a:schemeClr val="bg2"/>
          </a:solidFill>
          <a:latin typeface="+mn-lt"/>
        </a:defRPr>
      </a:lvl2pPr>
      <a:lvl3pPr marL="1407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3pPr>
      <a:lvl4pPr marL="2005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4pPr>
      <a:lvl5pPr marL="2602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6" descr="Map of World"/>
          <p:cNvSpPr>
            <a:spLocks noEditPoints="1"/>
          </p:cNvSpPr>
          <p:nvPr userDrawn="1"/>
        </p:nvSpPr>
        <p:spPr bwMode="gray">
          <a:xfrm>
            <a:off x="70432" y="275137"/>
            <a:ext cx="9003136" cy="5988049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70000">
                <a:schemeClr val="bg1">
                  <a:lumMod val="95000"/>
                  <a:alpha val="77000"/>
                </a:schemeClr>
              </a:gs>
              <a:gs pos="92000">
                <a:schemeClr val="bg1">
                  <a:lumMod val="61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>
              <a:solidFill>
                <a:schemeClr val="lt1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69600"/>
            <a:ext cx="8748000" cy="50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578164" y="447363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270681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122"/>
          <a:stretch/>
        </p:blipFill>
        <p:spPr>
          <a:xfrm>
            <a:off x="7787917" y="207247"/>
            <a:ext cx="1210456" cy="672000"/>
          </a:xfrm>
          <a:prstGeom prst="rect">
            <a:avLst/>
          </a:prstGeom>
        </p:spPr>
      </p:pic>
      <p:pic>
        <p:nvPicPr>
          <p:cNvPr id="12" name="Picture 11" descr="PPT_Footer.jp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0"/>
            <a:ext cx="9144000" cy="488951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165600" y="6107603"/>
            <a:ext cx="2019142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 Box 34"/>
          <p:cNvSpPr txBox="1">
            <a:spLocks noChangeAspect="1" noChangeArrowheads="1"/>
          </p:cNvSpPr>
          <p:nvPr userDrawn="1"/>
        </p:nvSpPr>
        <p:spPr bwMode="auto">
          <a:xfrm>
            <a:off x="5995823" y="6107603"/>
            <a:ext cx="300499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800" noProof="1" smtClean="0">
                <a:solidFill>
                  <a:schemeClr val="bg2"/>
                </a:solidFill>
              </a:rPr>
              <a:t>Common Services Data Access| 20/01/2020 | Slide  </a:t>
            </a:r>
            <a:fld id="{EC3FB6E1-6319-472D-BB36-1C537F4417D8}" type="slidenum">
              <a:rPr lang="en-GB" sz="800" noProof="1" smtClean="0">
                <a:solidFill>
                  <a:schemeClr val="bg2"/>
                </a:solidFill>
              </a:rPr>
              <a:t>‹#›</a:t>
            </a:fld>
            <a:endParaRPr lang="en-GB" sz="800" noProof="1">
              <a:solidFill>
                <a:schemeClr val="bg2"/>
              </a:solidFill>
            </a:endParaRP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172269" y="6544010"/>
            <a:ext cx="6826666" cy="148692"/>
            <a:chOff x="172269" y="6621494"/>
            <a:chExt cx="6826666" cy="111519"/>
          </a:xfrm>
        </p:grpSpPr>
        <p:pic>
          <p:nvPicPr>
            <p:cNvPr id="66" name="Picture 65" descr="at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ca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ch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cz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dk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es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i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f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gr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hu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it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lu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no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l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pt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/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797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rgbClr val="0070C0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ocat.esa.int/sec/#data-services-area" TargetMode="External"/><Relationship Id="rId2" Type="http://schemas.openxmlformats.org/officeDocument/2006/relationships/hyperlink" Target="http://earth.esa.in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fif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91157" y="2108732"/>
            <a:ext cx="7972425" cy="1077218"/>
          </a:xfrm>
        </p:spPr>
        <p:txBody>
          <a:bodyPr/>
          <a:lstStyle/>
          <a:p>
            <a:r>
              <a:rPr lang="en-GB" dirty="0" smtClean="0"/>
              <a:t>ESA Common </a:t>
            </a:r>
            <a:r>
              <a:rPr lang="en-GB" dirty="0" smtClean="0"/>
              <a:t>Services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Data </a:t>
            </a:r>
            <a:r>
              <a:rPr lang="en-GB" dirty="0" smtClean="0"/>
              <a:t>Access </a:t>
            </a:r>
            <a:r>
              <a:rPr lang="en-GB" dirty="0" smtClean="0"/>
              <a:t>Status Report</a:t>
            </a:r>
            <a:endParaRPr lang="en-GB" dirty="0"/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15600" y="3722400"/>
            <a:ext cx="8444619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it-IT" dirty="0" smtClean="0">
                <a:solidFill>
                  <a:schemeClr val="bg1"/>
                </a:solidFill>
              </a:rPr>
              <a:t>ESA-Earth </a:t>
            </a:r>
            <a:r>
              <a:rPr lang="it-IT" dirty="0" err="1" smtClean="0">
                <a:solidFill>
                  <a:schemeClr val="bg1"/>
                </a:solidFill>
              </a:rPr>
              <a:t>Observation</a:t>
            </a:r>
            <a:r>
              <a:rPr lang="it-IT" dirty="0" smtClean="0">
                <a:solidFill>
                  <a:schemeClr val="bg1"/>
                </a:solidFill>
              </a:rPr>
              <a:t> Program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it-IT" i="1" dirty="0" err="1" smtClean="0">
                <a:solidFill>
                  <a:schemeClr val="bg1"/>
                </a:solidFill>
              </a:rPr>
              <a:t>Véronique</a:t>
            </a:r>
            <a:r>
              <a:rPr lang="it-IT" i="1" dirty="0" smtClean="0">
                <a:solidFill>
                  <a:schemeClr val="bg1"/>
                </a:solidFill>
              </a:rPr>
              <a:t> Amans, </a:t>
            </a:r>
            <a:r>
              <a:rPr lang="it-IT" i="1" dirty="0" err="1" smtClean="0">
                <a:solidFill>
                  <a:schemeClr val="bg1"/>
                </a:solidFill>
              </a:rPr>
              <a:t>Hayret</a:t>
            </a:r>
            <a:r>
              <a:rPr lang="it-IT" i="1" dirty="0" smtClean="0">
                <a:solidFill>
                  <a:schemeClr val="bg1"/>
                </a:solidFill>
              </a:rPr>
              <a:t> </a:t>
            </a:r>
            <a:r>
              <a:rPr lang="it-IT" i="1" dirty="0" err="1" smtClean="0">
                <a:solidFill>
                  <a:schemeClr val="bg1"/>
                </a:solidFill>
              </a:rPr>
              <a:t>Abdula</a:t>
            </a:r>
            <a:r>
              <a:rPr lang="it-IT" i="1" dirty="0" smtClean="0">
                <a:solidFill>
                  <a:schemeClr val="bg1"/>
                </a:solidFill>
              </a:rPr>
              <a:t>, Giuseppe Troina, Damiano Guerrucci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644432" y="4486962"/>
            <a:ext cx="1572866" cy="36933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GB" dirty="0" smtClean="0">
                <a:solidFill>
                  <a:schemeClr val="bg1"/>
                </a:solidFill>
              </a:rPr>
              <a:t>21/04/2020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739" y="2637790"/>
            <a:ext cx="2265420" cy="11483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60" y="3527356"/>
            <a:ext cx="2828925" cy="168326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769" y="4116948"/>
            <a:ext cx="2163052" cy="1431061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447" y="2952057"/>
            <a:ext cx="1867624" cy="112418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192" y="4161485"/>
            <a:ext cx="1719741" cy="1276142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033" y="1338750"/>
            <a:ext cx="2311639" cy="136986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995" y="1651418"/>
            <a:ext cx="2746295" cy="143831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9038" y="857250"/>
            <a:ext cx="2084666" cy="1028884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0" name="Group 9" descr="circular center with outline shape, surrounded by various circles">
            <a:extLst>
              <a:ext uri="{FF2B5EF4-FFF2-40B4-BE49-F238E27FC236}">
                <a16:creationId xmlns:a16="http://schemas.microsoft.com/office/drawing/2014/main" id="{E6B269A2-E0F9-4F18-B362-D70CA0E4762A}"/>
              </a:ext>
            </a:extLst>
          </p:cNvPr>
          <p:cNvGrpSpPr/>
          <p:nvPr/>
        </p:nvGrpSpPr>
        <p:grpSpPr>
          <a:xfrm>
            <a:off x="2736722" y="1889251"/>
            <a:ext cx="4051100" cy="2485454"/>
            <a:chOff x="2349650" y="2871321"/>
            <a:chExt cx="2151103" cy="21622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2AF2D5-3C4A-4EF6-A9DA-CF8A449778B4}"/>
                </a:ext>
              </a:extLst>
            </p:cNvPr>
            <p:cNvGrpSpPr/>
            <p:nvPr userDrawn="1"/>
          </p:nvGrpSpPr>
          <p:grpSpPr>
            <a:xfrm>
              <a:off x="3564275" y="2871321"/>
              <a:ext cx="930731" cy="2162293"/>
              <a:chOff x="4962694" y="2810382"/>
              <a:chExt cx="930731" cy="2162293"/>
            </a:xfrm>
          </p:grpSpPr>
          <p:sp>
            <p:nvSpPr>
              <p:cNvPr id="23" name="Freeform 73">
                <a:extLst>
                  <a:ext uri="{FF2B5EF4-FFF2-40B4-BE49-F238E27FC236}">
                    <a16:creationId xmlns:a16="http://schemas.microsoft.com/office/drawing/2014/main" id="{499FC142-589C-4F53-AFBE-24E3EDE073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3663" y="3016250"/>
                <a:ext cx="715962" cy="1749425"/>
              </a:xfrm>
              <a:custGeom>
                <a:avLst/>
                <a:gdLst>
                  <a:gd name="T0" fmla="*/ 0 w 226"/>
                  <a:gd name="T1" fmla="*/ 552 h 552"/>
                  <a:gd name="T2" fmla="*/ 164 w 226"/>
                  <a:gd name="T3" fmla="*/ 163 h 552"/>
                  <a:gd name="T4" fmla="*/ 2 w 226"/>
                  <a:gd name="T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" h="552">
                    <a:moveTo>
                      <a:pt x="0" y="552"/>
                    </a:moveTo>
                    <a:cubicBezTo>
                      <a:pt x="153" y="490"/>
                      <a:pt x="226" y="316"/>
                      <a:pt x="164" y="163"/>
                    </a:cubicBezTo>
                    <a:cubicBezTo>
                      <a:pt x="133" y="86"/>
                      <a:pt x="73" y="29"/>
                      <a:pt x="2" y="0"/>
                    </a:cubicBezTo>
                  </a:path>
                </a:pathLst>
              </a:custGeom>
              <a:noFill/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82">
                <a:extLst>
                  <a:ext uri="{FF2B5EF4-FFF2-40B4-BE49-F238E27FC236}">
                    <a16:creationId xmlns:a16="http://schemas.microsoft.com/office/drawing/2014/main" id="{A729068A-12F9-4357-8173-237B45C9344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30838" y="3165475"/>
                <a:ext cx="106362" cy="1063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Oval 83">
                <a:extLst>
                  <a:ext uri="{FF2B5EF4-FFF2-40B4-BE49-F238E27FC236}">
                    <a16:creationId xmlns:a16="http://schemas.microsoft.com/office/drawing/2014/main" id="{BAEA35AF-7BBF-44F8-A356-A2672147537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08650" y="3836988"/>
                <a:ext cx="107950" cy="1079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Oval 84">
                <a:extLst>
                  <a:ext uri="{FF2B5EF4-FFF2-40B4-BE49-F238E27FC236}">
                    <a16:creationId xmlns:a16="http://schemas.microsoft.com/office/drawing/2014/main" id="{79EE8298-3064-4F92-A5D0-CBEA8AECB90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30838" y="4505325"/>
                <a:ext cx="106362" cy="1079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B72E64D-BC6B-454B-A60E-04F713F2BEF1}"/>
                  </a:ext>
                </a:extLst>
              </p:cNvPr>
              <p:cNvSpPr/>
              <p:nvPr userDrawn="1"/>
            </p:nvSpPr>
            <p:spPr>
              <a:xfrm>
                <a:off x="4962694" y="4558675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84753DD-2580-4505-91D3-7D9D0C27F195}"/>
                  </a:ext>
                </a:extLst>
              </p:cNvPr>
              <p:cNvSpPr/>
              <p:nvPr userDrawn="1"/>
            </p:nvSpPr>
            <p:spPr>
              <a:xfrm>
                <a:off x="4974600" y="2810382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3C4EF5C-58B7-451F-869C-8B11438C0DCD}"/>
                  </a:ext>
                </a:extLst>
              </p:cNvPr>
              <p:cNvSpPr/>
              <p:nvPr userDrawn="1"/>
            </p:nvSpPr>
            <p:spPr>
              <a:xfrm>
                <a:off x="5479425" y="3318838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43DB700-9FA4-4976-8304-68C533A6DC5D}"/>
                </a:ext>
              </a:extLst>
            </p:cNvPr>
            <p:cNvGrpSpPr/>
            <p:nvPr userDrawn="1"/>
          </p:nvGrpSpPr>
          <p:grpSpPr>
            <a:xfrm flipH="1">
              <a:off x="2349650" y="2871321"/>
              <a:ext cx="2151103" cy="2162293"/>
              <a:chOff x="3746291" y="2810382"/>
              <a:chExt cx="2151103" cy="2162293"/>
            </a:xfrm>
          </p:grpSpPr>
          <p:sp>
            <p:nvSpPr>
              <p:cNvPr id="15" name="Freeform 73">
                <a:extLst>
                  <a:ext uri="{FF2B5EF4-FFF2-40B4-BE49-F238E27FC236}">
                    <a16:creationId xmlns:a16="http://schemas.microsoft.com/office/drawing/2014/main" id="{E9D88D5B-29E4-4B29-B4F3-CCD487364E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3663" y="3016250"/>
                <a:ext cx="715962" cy="1749425"/>
              </a:xfrm>
              <a:custGeom>
                <a:avLst/>
                <a:gdLst>
                  <a:gd name="T0" fmla="*/ 0 w 226"/>
                  <a:gd name="T1" fmla="*/ 552 h 552"/>
                  <a:gd name="T2" fmla="*/ 164 w 226"/>
                  <a:gd name="T3" fmla="*/ 163 h 552"/>
                  <a:gd name="T4" fmla="*/ 2 w 226"/>
                  <a:gd name="T5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6" h="552">
                    <a:moveTo>
                      <a:pt x="0" y="552"/>
                    </a:moveTo>
                    <a:cubicBezTo>
                      <a:pt x="153" y="490"/>
                      <a:pt x="226" y="316"/>
                      <a:pt x="164" y="163"/>
                    </a:cubicBezTo>
                    <a:cubicBezTo>
                      <a:pt x="133" y="86"/>
                      <a:pt x="73" y="29"/>
                      <a:pt x="2" y="0"/>
                    </a:cubicBezTo>
                  </a:path>
                </a:pathLst>
              </a:custGeom>
              <a:noFill/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Oval 82">
                <a:extLst>
                  <a:ext uri="{FF2B5EF4-FFF2-40B4-BE49-F238E27FC236}">
                    <a16:creationId xmlns:a16="http://schemas.microsoft.com/office/drawing/2014/main" id="{D777CA1F-9E37-467F-91EA-C358BCAE6E9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30838" y="3165475"/>
                <a:ext cx="106362" cy="1063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Oval 83">
                <a:extLst>
                  <a:ext uri="{FF2B5EF4-FFF2-40B4-BE49-F238E27FC236}">
                    <a16:creationId xmlns:a16="http://schemas.microsoft.com/office/drawing/2014/main" id="{0C244881-4544-4B25-B75E-F3A0E975BD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708650" y="3836988"/>
                <a:ext cx="107950" cy="1079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84">
                <a:extLst>
                  <a:ext uri="{FF2B5EF4-FFF2-40B4-BE49-F238E27FC236}">
                    <a16:creationId xmlns:a16="http://schemas.microsoft.com/office/drawing/2014/main" id="{8B71A0AB-6114-4CF9-8D57-9067FC29C2C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430838" y="4505325"/>
                <a:ext cx="106362" cy="10795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5">
                    <a:lumMod val="9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159BB71-6DB4-478E-9936-ED08FA185594}"/>
                  </a:ext>
                </a:extLst>
              </p:cNvPr>
              <p:cNvSpPr/>
              <p:nvPr userDrawn="1"/>
            </p:nvSpPr>
            <p:spPr>
              <a:xfrm>
                <a:off x="4962694" y="4558675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1D86BFE-30D3-4683-A764-37E2A565575A}"/>
                  </a:ext>
                </a:extLst>
              </p:cNvPr>
              <p:cNvSpPr/>
              <p:nvPr userDrawn="1"/>
            </p:nvSpPr>
            <p:spPr>
              <a:xfrm>
                <a:off x="4974600" y="2810382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5AE4FAA2-EA75-4714-B34C-8A40D0061440}"/>
                  </a:ext>
                </a:extLst>
              </p:cNvPr>
              <p:cNvSpPr/>
              <p:nvPr userDrawn="1"/>
            </p:nvSpPr>
            <p:spPr>
              <a:xfrm>
                <a:off x="5483394" y="4045119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A1D86BFE-30D3-4683-A764-37E2A565575A}"/>
                  </a:ext>
                </a:extLst>
              </p:cNvPr>
              <p:cNvSpPr/>
              <p:nvPr/>
            </p:nvSpPr>
            <p:spPr>
              <a:xfrm>
                <a:off x="5459402" y="3326208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A1D86BFE-30D3-4683-A764-37E2A565575A}"/>
                  </a:ext>
                </a:extLst>
              </p:cNvPr>
              <p:cNvSpPr/>
              <p:nvPr/>
            </p:nvSpPr>
            <p:spPr>
              <a:xfrm>
                <a:off x="3746291" y="4042162"/>
                <a:ext cx="414000" cy="41400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 rot="16200000">
            <a:off x="3640803" y="2079554"/>
            <a:ext cx="2233092" cy="515700"/>
            <a:chOff x="4597389" y="-918047"/>
            <a:chExt cx="2387581" cy="5157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FE4BAA4-56D6-4CD6-9546-D5972A15BA6C}"/>
                </a:ext>
              </a:extLst>
            </p:cNvPr>
            <p:cNvGrpSpPr/>
            <p:nvPr/>
          </p:nvGrpSpPr>
          <p:grpSpPr>
            <a:xfrm flipH="1">
              <a:off x="4597389" y="-918047"/>
              <a:ext cx="2387581" cy="515700"/>
              <a:chOff x="385767" y="1277941"/>
              <a:chExt cx="3183443" cy="687600"/>
            </a:xfrm>
            <a:solidFill>
              <a:schemeClr val="accent4"/>
            </a:solidFill>
          </p:grpSpPr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94825F8-7DA7-4F51-B638-471DA35C37D3}"/>
                  </a:ext>
                </a:extLst>
              </p:cNvPr>
              <p:cNvSpPr/>
              <p:nvPr userDrawn="1"/>
            </p:nvSpPr>
            <p:spPr>
              <a:xfrm>
                <a:off x="385767" y="1277941"/>
                <a:ext cx="687600" cy="687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37B4423-EAE8-4F13-8345-2726B0CEAFE5}"/>
                  </a:ext>
                </a:extLst>
              </p:cNvPr>
              <p:cNvSpPr/>
              <p:nvPr userDrawn="1"/>
            </p:nvSpPr>
            <p:spPr>
              <a:xfrm>
                <a:off x="981722" y="1466697"/>
                <a:ext cx="2388341" cy="331249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40" name="Isosceles Triangle 39">
                <a:extLst>
                  <a:ext uri="{FF2B5EF4-FFF2-40B4-BE49-F238E27FC236}">
                    <a16:creationId xmlns:a16="http://schemas.microsoft.com/office/drawing/2014/main" id="{FF955A05-BA50-4735-9046-2F7716DFCEB6}"/>
                  </a:ext>
                </a:extLst>
              </p:cNvPr>
              <p:cNvSpPr/>
              <p:nvPr userDrawn="1"/>
            </p:nvSpPr>
            <p:spPr>
              <a:xfrm rot="5400000">
                <a:off x="3208778" y="1526498"/>
                <a:ext cx="521715" cy="199149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00977D-8DBA-4CFE-BE48-9FCEEDCAA9FE}"/>
                </a:ext>
              </a:extLst>
            </p:cNvPr>
            <p:cNvSpPr/>
            <p:nvPr/>
          </p:nvSpPr>
          <p:spPr>
            <a:xfrm>
              <a:off x="6524623" y="-862699"/>
              <a:ext cx="405000" cy="40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615" y="181623"/>
            <a:ext cx="7174846" cy="461665"/>
          </a:xfrm>
        </p:spPr>
        <p:txBody>
          <a:bodyPr/>
          <a:lstStyle/>
          <a:p>
            <a:r>
              <a:rPr lang="en-GB" sz="2400" dirty="0" smtClean="0"/>
              <a:t>USER INTERFACES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7671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Earth Online: achieved objectives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20" y="816996"/>
            <a:ext cx="8748000" cy="5338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549F"/>
                </a:solidFill>
              </a:rPr>
              <a:t>Agile development</a:t>
            </a:r>
            <a:endParaRPr lang="en-GB" dirty="0">
              <a:solidFill>
                <a:srgbClr val="00549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549F"/>
                </a:solidFill>
              </a:rPr>
              <a:t>Data </a:t>
            </a:r>
            <a:r>
              <a:rPr lang="en-GB" dirty="0">
                <a:solidFill>
                  <a:srgbClr val="00549F"/>
                </a:solidFill>
              </a:rPr>
              <a:t>catalogue integration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549F"/>
                </a:solidFill>
              </a:rPr>
              <a:t>EO Thesauri </a:t>
            </a:r>
            <a:r>
              <a:rPr lang="en-GB" dirty="0">
                <a:solidFill>
                  <a:srgbClr val="00549F"/>
                </a:solidFill>
              </a:rPr>
              <a:t>integration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549F"/>
                </a:solidFill>
              </a:rPr>
              <a:t>Content </a:t>
            </a:r>
            <a:r>
              <a:rPr lang="en-GB" dirty="0">
                <a:solidFill>
                  <a:srgbClr val="00549F"/>
                </a:solidFill>
              </a:rPr>
              <a:t>Owners </a:t>
            </a:r>
            <a:r>
              <a:rPr lang="en-GB" dirty="0" smtClean="0">
                <a:solidFill>
                  <a:srgbClr val="00549F"/>
                </a:solidFill>
              </a:rPr>
              <a:t>engaged </a:t>
            </a:r>
            <a:r>
              <a:rPr lang="en-GB" dirty="0">
                <a:solidFill>
                  <a:srgbClr val="00549F"/>
                </a:solidFill>
              </a:rPr>
              <a:t>for </a:t>
            </a:r>
            <a:r>
              <a:rPr lang="en-GB" dirty="0" smtClean="0">
                <a:solidFill>
                  <a:srgbClr val="00549F"/>
                </a:solidFill>
              </a:rPr>
              <a:t>review discussions and feedback collected</a:t>
            </a:r>
            <a:endParaRPr lang="en-GB" dirty="0">
              <a:solidFill>
                <a:srgbClr val="00549F"/>
              </a:solidFill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1" y="2356479"/>
            <a:ext cx="7490419" cy="37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6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 </a:t>
            </a:r>
            <a:r>
              <a:rPr lang="en-GB" dirty="0" err="1" smtClean="0"/>
              <a:t>Catalog</a:t>
            </a:r>
            <a:r>
              <a:rPr lang="en-GB" dirty="0" smtClean="0"/>
              <a:t>: </a:t>
            </a:r>
            <a:r>
              <a:rPr lang="en-GB" dirty="0"/>
              <a:t>a</a:t>
            </a:r>
            <a:r>
              <a:rPr lang="en-GB" dirty="0" smtClean="0"/>
              <a:t>chieved objectives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549F"/>
                </a:solidFill>
              </a:rPr>
              <a:t>Modular </a:t>
            </a:r>
            <a:r>
              <a:rPr lang="en-GB" sz="1400" dirty="0">
                <a:solidFill>
                  <a:srgbClr val="00549F"/>
                </a:solidFill>
              </a:rPr>
              <a:t>and scalable architecture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549F"/>
                </a:solidFill>
              </a:rPr>
              <a:t>Centralized </a:t>
            </a:r>
            <a:r>
              <a:rPr lang="en-GB" sz="1400" dirty="0">
                <a:solidFill>
                  <a:srgbClr val="00549F"/>
                </a:solidFill>
              </a:rPr>
              <a:t>catalogue for EO </a:t>
            </a:r>
            <a:r>
              <a:rPr lang="en-GB" sz="1400" dirty="0" smtClean="0">
                <a:solidFill>
                  <a:srgbClr val="00549F"/>
                </a:solidFill>
              </a:rPr>
              <a:t>Data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549F"/>
                </a:solidFill>
              </a:rPr>
              <a:t>User </a:t>
            </a:r>
            <a:r>
              <a:rPr lang="en-GB" sz="1400" dirty="0">
                <a:solidFill>
                  <a:srgbClr val="00549F"/>
                </a:solidFill>
              </a:rPr>
              <a:t>friendly access to search and </a:t>
            </a:r>
            <a:r>
              <a:rPr lang="en-GB" sz="1400" dirty="0" smtClean="0">
                <a:solidFill>
                  <a:srgbClr val="00549F"/>
                </a:solidFill>
              </a:rPr>
              <a:t>retrieval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rgbClr val="00549F"/>
                </a:solidFill>
              </a:rPr>
              <a:t>Based on standard </a:t>
            </a:r>
            <a:r>
              <a:rPr lang="en-GB" sz="1400" dirty="0" err="1" smtClean="0">
                <a:solidFill>
                  <a:srgbClr val="00549F"/>
                </a:solidFill>
              </a:rPr>
              <a:t>opensearch</a:t>
            </a:r>
            <a:r>
              <a:rPr lang="en-GB" sz="1400" dirty="0" smtClean="0">
                <a:solidFill>
                  <a:srgbClr val="00549F"/>
                </a:solidFill>
              </a:rPr>
              <a:t>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503" y="642186"/>
            <a:ext cx="3796724" cy="1713595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86" y="2649944"/>
            <a:ext cx="5491475" cy="3130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440" y="2953847"/>
            <a:ext cx="5402681" cy="31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OPENING of NEW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O</a:t>
            </a:r>
            <a:r>
              <a:rPr lang="en-GB" i="1" dirty="0" smtClean="0"/>
              <a:t>n </a:t>
            </a:r>
            <a:r>
              <a:rPr lang="en-GB" b="1" i="1" dirty="0">
                <a:solidFill>
                  <a:srgbClr val="FF0000"/>
                </a:solidFill>
              </a:rPr>
              <a:t>27 </a:t>
            </a:r>
            <a:r>
              <a:rPr lang="en-GB" b="1" i="1" dirty="0" smtClean="0">
                <a:solidFill>
                  <a:srgbClr val="FF0000"/>
                </a:solidFill>
              </a:rPr>
              <a:t>April 2020, </a:t>
            </a:r>
            <a:r>
              <a:rPr lang="en-GB" dirty="0" smtClean="0"/>
              <a:t>the </a:t>
            </a:r>
            <a:r>
              <a:rPr lang="en-GB" dirty="0"/>
              <a:t>new </a:t>
            </a:r>
            <a:r>
              <a:rPr lang="en-GB" i="1" dirty="0">
                <a:solidFill>
                  <a:srgbClr val="FF0000"/>
                </a:solidFill>
              </a:rPr>
              <a:t>Earth Online website (</a:t>
            </a:r>
            <a:r>
              <a:rPr lang="en-GB" i="1" dirty="0">
                <a:solidFill>
                  <a:srgbClr val="FF0000"/>
                </a:solidFill>
                <a:hlinkClick r:id="rId2"/>
              </a:rPr>
              <a:t>earth.esa.int</a:t>
            </a:r>
            <a:r>
              <a:rPr lang="en-GB" i="1" dirty="0">
                <a:solidFill>
                  <a:srgbClr val="FF0000"/>
                </a:solidFill>
              </a:rPr>
              <a:t>)</a:t>
            </a:r>
            <a:r>
              <a:rPr lang="en-GB" i="1" dirty="0"/>
              <a:t>, </a:t>
            </a:r>
            <a:r>
              <a:rPr lang="en-GB" dirty="0" smtClean="0"/>
              <a:t>will </a:t>
            </a:r>
            <a:r>
              <a:rPr lang="en-GB" dirty="0"/>
              <a:t>be presented </a:t>
            </a:r>
            <a:r>
              <a:rPr lang="en-GB" dirty="0" smtClean="0"/>
              <a:t>in: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a </a:t>
            </a:r>
            <a:r>
              <a:rPr lang="en-GB" dirty="0"/>
              <a:t>redesigned graphical </a:t>
            </a:r>
            <a:r>
              <a:rPr lang="en-GB" dirty="0" smtClean="0"/>
              <a:t>interface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a </a:t>
            </a:r>
            <a:r>
              <a:rPr lang="en-GB" dirty="0"/>
              <a:t>simplified navigation</a:t>
            </a:r>
            <a:endParaRPr lang="en-GB" dirty="0" smtClean="0"/>
          </a:p>
          <a:p>
            <a:pPr marL="285750" indent="-285750">
              <a:buFontTx/>
              <a:buChar char="-"/>
            </a:pPr>
            <a:r>
              <a:rPr lang="en-GB" dirty="0" smtClean="0"/>
              <a:t>mobile </a:t>
            </a:r>
            <a:r>
              <a:rPr lang="en-GB" dirty="0"/>
              <a:t>responsive </a:t>
            </a:r>
            <a:r>
              <a:rPr lang="en-GB" dirty="0" smtClean="0"/>
              <a:t>design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powerful </a:t>
            </a:r>
            <a:r>
              <a:rPr lang="en-GB" dirty="0"/>
              <a:t>search </a:t>
            </a:r>
            <a:r>
              <a:rPr lang="en-GB" dirty="0" smtClean="0"/>
              <a:t>functionality</a:t>
            </a:r>
          </a:p>
          <a:p>
            <a:pPr marL="285750" indent="-285750">
              <a:buFontTx/>
              <a:buChar char="-"/>
            </a:pPr>
            <a:r>
              <a:rPr lang="en-GB" dirty="0"/>
              <a:t>a</a:t>
            </a:r>
            <a:r>
              <a:rPr lang="en-GB" dirty="0" smtClean="0"/>
              <a:t>dvanced filtering by </a:t>
            </a:r>
            <a:r>
              <a:rPr lang="en-GB" dirty="0"/>
              <a:t>thematic areas, missions, and </a:t>
            </a:r>
            <a:r>
              <a:rPr lang="en-GB" dirty="0" smtClean="0"/>
              <a:t>instruments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  <a:p>
            <a:r>
              <a:rPr lang="en-GB" dirty="0" smtClean="0"/>
              <a:t>ESA’s </a:t>
            </a:r>
            <a:r>
              <a:rPr lang="en-GB" dirty="0"/>
              <a:t>data exploitation, </a:t>
            </a:r>
            <a:r>
              <a:rPr lang="en-GB" dirty="0" smtClean="0"/>
              <a:t>enhanced by providing </a:t>
            </a:r>
            <a:r>
              <a:rPr lang="en-GB" dirty="0"/>
              <a:t>a wide range of data offers through the main </a:t>
            </a:r>
            <a:r>
              <a:rPr lang="en-GB" dirty="0" smtClean="0"/>
              <a:t>catalogue — </a:t>
            </a:r>
            <a:r>
              <a:rPr lang="en-GB" u="sng" dirty="0" smtClean="0">
                <a:solidFill>
                  <a:srgbClr val="FF0000"/>
                </a:solidFill>
                <a:hlinkClick r:id="rId3"/>
              </a:rPr>
              <a:t>EO-CAT </a:t>
            </a:r>
            <a:r>
              <a:rPr lang="en-GB" u="sng" dirty="0">
                <a:solidFill>
                  <a:srgbClr val="FF0000"/>
                </a:solidFill>
                <a:hlinkClick r:id="rId3"/>
              </a:rPr>
              <a:t>Web </a:t>
            </a:r>
            <a:r>
              <a:rPr lang="en-GB" u="sng" dirty="0" smtClean="0">
                <a:solidFill>
                  <a:srgbClr val="FF0000"/>
                </a:solidFill>
                <a:hlinkClick r:id="rId3"/>
              </a:rPr>
              <a:t>Client</a:t>
            </a:r>
            <a:r>
              <a:rPr lang="en-GB" u="sng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—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78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021242" y="3626258"/>
            <a:ext cx="694135" cy="23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3A56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900" b="1" dirty="0">
                <a:solidFill>
                  <a:schemeClr val="bg1"/>
                </a:solidFill>
              </a:rPr>
              <a:t>Envisat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259125" y="1566685"/>
            <a:ext cx="699339" cy="23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3A56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900" b="1" dirty="0">
                <a:solidFill>
                  <a:schemeClr val="bg1"/>
                </a:solidFill>
              </a:rPr>
              <a:t>ERS-1</a:t>
            </a:r>
          </a:p>
        </p:txBody>
      </p:sp>
      <p:pic>
        <p:nvPicPr>
          <p:cNvPr id="14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855" y="1792040"/>
            <a:ext cx="2056587" cy="141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23"/>
          <p:cNvSpPr txBox="1">
            <a:spLocks noChangeArrowheads="1"/>
          </p:cNvSpPr>
          <p:nvPr/>
        </p:nvSpPr>
        <p:spPr bwMode="auto">
          <a:xfrm>
            <a:off x="5999519" y="3650448"/>
            <a:ext cx="72072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3A56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900" b="1" dirty="0">
                <a:solidFill>
                  <a:schemeClr val="bg1"/>
                </a:solidFill>
              </a:rPr>
              <a:t>GOCE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495864" y="1561298"/>
            <a:ext cx="614998" cy="23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3A569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900" b="1" dirty="0">
                <a:solidFill>
                  <a:schemeClr val="bg1"/>
                </a:solidFill>
              </a:rPr>
              <a:t>ERS-2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060" y="4521132"/>
            <a:ext cx="5393200" cy="430887"/>
          </a:xfrm>
        </p:spPr>
        <p:txBody>
          <a:bodyPr/>
          <a:lstStyle/>
          <a:p>
            <a:pPr algn="ctr"/>
            <a:r>
              <a:rPr lang="en-US" b="1" kern="1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rPr>
              <a:t>large archives of completed missions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43086" y="255307"/>
            <a:ext cx="7608049" cy="461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 pitchFamily="34" charset="0"/>
                <a:cs typeface="Verdana" pitchFamily="34" charset="0"/>
              </a:rPr>
              <a:t>Available data (1/3)</a:t>
            </a:r>
            <a:endParaRPr lang="en-US" sz="2400" kern="0" dirty="0"/>
          </a:p>
        </p:txBody>
      </p:sp>
      <p:sp>
        <p:nvSpPr>
          <p:cNvPr id="3" name="Rectangle 2"/>
          <p:cNvSpPr/>
          <p:nvPr/>
        </p:nvSpPr>
        <p:spPr>
          <a:xfrm>
            <a:off x="3267909" y="3170273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ESA Heritage Missions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06" y="1788637"/>
            <a:ext cx="1418253" cy="14182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75" y="1792041"/>
            <a:ext cx="1414849" cy="1414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782322"/>
            <a:ext cx="1425659" cy="1425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514" y="138961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ers-1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733" y="1389616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>
              <a:defRPr b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r>
              <a:rPr lang="en-GB" dirty="0"/>
              <a:t>ers-2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64966" y="1389616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envisat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70551" y="1389616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goce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1700"/>
            <a:ext cx="9143999" cy="547767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379246"/>
            <a:ext cx="9142784" cy="4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7688" y="963214"/>
            <a:ext cx="7174846" cy="461665"/>
          </a:xfrm>
        </p:spPr>
        <p:txBody>
          <a:bodyPr/>
          <a:lstStyle/>
          <a:p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Science: Earth Explorers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92286" y="229907"/>
            <a:ext cx="7608049" cy="461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 pitchFamily="34" charset="0"/>
                <a:cs typeface="Verdana" pitchFamily="34" charset="0"/>
              </a:rPr>
              <a:t>Available data (2/3)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64033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428" y="5865326"/>
            <a:ext cx="2616018" cy="493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80761" y="1839984"/>
            <a:ext cx="14741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1100" b="1" dirty="0" smtClean="0">
              <a:solidFill>
                <a:srgbClr val="0070C0"/>
              </a:solidFill>
            </a:endParaRPr>
          </a:p>
          <a:p>
            <a:endParaRPr lang="en-GB" sz="1100" b="1" dirty="0" smtClean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828282"/>
            <a:ext cx="4570064" cy="5089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978" y="838200"/>
            <a:ext cx="4106266" cy="5346700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219286" y="166407"/>
            <a:ext cx="7608049" cy="4616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defRPr/>
            </a:pPr>
            <a:r>
              <a:rPr lang="en-US" sz="2400" dirty="0" smtClean="0">
                <a:latin typeface="Verdana" pitchFamily="34" charset="0"/>
                <a:cs typeface="Verdana" pitchFamily="34" charset="0"/>
              </a:rPr>
              <a:t>Available data (3/3)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3051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EO Data Dashboard </a:t>
            </a:r>
            <a:r>
              <a:rPr lang="en-GB" sz="1400" i="1" dirty="0" smtClean="0"/>
              <a:t>(last 12 months)</a:t>
            </a:r>
            <a:endParaRPr lang="en-GB" i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1550221-8258-42F2-8C5D-7698C3085D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7400" y="1708473"/>
            <a:ext cx="2564266" cy="1660941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DADA208-E23E-4B7A-8B30-503644571020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E2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450"/>
                </a:spcBef>
              </a:pPr>
              <a:r>
                <a:rPr lang="en-US" sz="2700" b="1" dirty="0">
                  <a:latin typeface="+mj-lt"/>
                </a:rPr>
                <a:t> </a:t>
              </a:r>
              <a:r>
                <a:rPr lang="en-US" sz="2700" b="1" dirty="0" smtClean="0">
                  <a:latin typeface="+mj-lt"/>
                </a:rPr>
                <a:t>18.253.512</a:t>
              </a:r>
              <a:endParaRPr lang="en-US" sz="2700" b="1" dirty="0">
                <a:latin typeface="+mj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AF9DE5-C8D3-43F1-8647-AA7713F1FCEF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rgbClr val="89374C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192</a:t>
              </a:r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</a:rPr>
                <a:t>Collections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97C50A8E-3918-4827-975A-99A3EAB66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473074" y="1457270"/>
            <a:ext cx="492919" cy="492919"/>
          </a:xfrm>
          <a:prstGeom prst="ellipse">
            <a:avLst/>
          </a:prstGeom>
          <a:solidFill>
            <a:srgbClr val="CE295E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 descr="This is an icon of coins.">
            <a:extLst>
              <a:ext uri="{FF2B5EF4-FFF2-40B4-BE49-F238E27FC236}">
                <a16:creationId xmlns:a16="http://schemas.microsoft.com/office/drawing/2014/main" id="{75301E57-A6A4-4748-B362-9BA17072ED18}"/>
              </a:ext>
            </a:extLst>
          </p:cNvPr>
          <p:cNvGrpSpPr/>
          <p:nvPr/>
        </p:nvGrpSpPr>
        <p:grpSpPr>
          <a:xfrm>
            <a:off x="1611781" y="1604906"/>
            <a:ext cx="215504" cy="197645"/>
            <a:chOff x="3171825" y="1368425"/>
            <a:chExt cx="287338" cy="263526"/>
          </a:xfrm>
          <a:solidFill>
            <a:schemeClr val="bg1"/>
          </a:solidFill>
        </p:grpSpPr>
        <p:sp>
          <p:nvSpPr>
            <p:cNvPr id="9" name="Freeform 466">
              <a:extLst>
                <a:ext uri="{FF2B5EF4-FFF2-40B4-BE49-F238E27FC236}">
                  <a16:creationId xmlns:a16="http://schemas.microsoft.com/office/drawing/2014/main" id="{385D5C6F-FE82-4E8C-8542-1BECD761D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98613"/>
              <a:ext cx="49213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136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467">
              <a:extLst>
                <a:ext uri="{FF2B5EF4-FFF2-40B4-BE49-F238E27FC236}">
                  <a16:creationId xmlns:a16="http://schemas.microsoft.com/office/drawing/2014/main" id="{3F4AD88D-507E-4EB6-B578-88060D4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98613"/>
              <a:ext cx="28575" cy="33338"/>
            </a:xfrm>
            <a:custGeom>
              <a:avLst/>
              <a:gdLst>
                <a:gd name="T0" fmla="*/ 75 w 90"/>
                <a:gd name="T1" fmla="*/ 0 h 106"/>
                <a:gd name="T2" fmla="*/ 0 w 90"/>
                <a:gd name="T3" fmla="*/ 0 h 106"/>
                <a:gd name="T4" fmla="*/ 0 w 90"/>
                <a:gd name="T5" fmla="*/ 106 h 106"/>
                <a:gd name="T6" fmla="*/ 75 w 90"/>
                <a:gd name="T7" fmla="*/ 106 h 106"/>
                <a:gd name="T8" fmla="*/ 78 w 90"/>
                <a:gd name="T9" fmla="*/ 106 h 106"/>
                <a:gd name="T10" fmla="*/ 80 w 90"/>
                <a:gd name="T11" fmla="*/ 104 h 106"/>
                <a:gd name="T12" fmla="*/ 84 w 90"/>
                <a:gd name="T13" fmla="*/ 103 h 106"/>
                <a:gd name="T14" fmla="*/ 86 w 90"/>
                <a:gd name="T15" fmla="*/ 101 h 106"/>
                <a:gd name="T16" fmla="*/ 88 w 90"/>
                <a:gd name="T17" fmla="*/ 99 h 106"/>
                <a:gd name="T18" fmla="*/ 89 w 90"/>
                <a:gd name="T19" fmla="*/ 97 h 106"/>
                <a:gd name="T20" fmla="*/ 90 w 90"/>
                <a:gd name="T21" fmla="*/ 94 h 106"/>
                <a:gd name="T22" fmla="*/ 90 w 90"/>
                <a:gd name="T23" fmla="*/ 91 h 106"/>
                <a:gd name="T24" fmla="*/ 90 w 90"/>
                <a:gd name="T25" fmla="*/ 15 h 106"/>
                <a:gd name="T26" fmla="*/ 90 w 90"/>
                <a:gd name="T27" fmla="*/ 12 h 106"/>
                <a:gd name="T28" fmla="*/ 89 w 90"/>
                <a:gd name="T29" fmla="*/ 10 h 106"/>
                <a:gd name="T30" fmla="*/ 88 w 90"/>
                <a:gd name="T31" fmla="*/ 7 h 106"/>
                <a:gd name="T32" fmla="*/ 86 w 90"/>
                <a:gd name="T33" fmla="*/ 5 h 106"/>
                <a:gd name="T34" fmla="*/ 84 w 90"/>
                <a:gd name="T35" fmla="*/ 4 h 106"/>
                <a:gd name="T36" fmla="*/ 80 w 90"/>
                <a:gd name="T37" fmla="*/ 2 h 106"/>
                <a:gd name="T38" fmla="*/ 78 w 90"/>
                <a:gd name="T39" fmla="*/ 2 h 106"/>
                <a:gd name="T40" fmla="*/ 75 w 90"/>
                <a:gd name="T41" fmla="*/ 0 h 106"/>
                <a:gd name="T42" fmla="*/ 7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75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8" y="106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0" y="2"/>
                  </a:lnTo>
                  <a:lnTo>
                    <a:pt x="78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468">
              <a:extLst>
                <a:ext uri="{FF2B5EF4-FFF2-40B4-BE49-F238E27FC236}">
                  <a16:creationId xmlns:a16="http://schemas.microsoft.com/office/drawing/2014/main" id="{25BE5FD6-A410-4824-9697-31FCF7983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98613"/>
              <a:ext cx="28575" cy="33338"/>
            </a:xfrm>
            <a:custGeom>
              <a:avLst/>
              <a:gdLst>
                <a:gd name="T0" fmla="*/ 15 w 90"/>
                <a:gd name="T1" fmla="*/ 0 h 106"/>
                <a:gd name="T2" fmla="*/ 11 w 90"/>
                <a:gd name="T3" fmla="*/ 0 h 106"/>
                <a:gd name="T4" fmla="*/ 9 w 90"/>
                <a:gd name="T5" fmla="*/ 2 h 106"/>
                <a:gd name="T6" fmla="*/ 6 w 90"/>
                <a:gd name="T7" fmla="*/ 4 h 106"/>
                <a:gd name="T8" fmla="*/ 4 w 90"/>
                <a:gd name="T9" fmla="*/ 5 h 106"/>
                <a:gd name="T10" fmla="*/ 3 w 90"/>
                <a:gd name="T11" fmla="*/ 7 h 106"/>
                <a:gd name="T12" fmla="*/ 1 w 90"/>
                <a:gd name="T13" fmla="*/ 10 h 106"/>
                <a:gd name="T14" fmla="*/ 0 w 90"/>
                <a:gd name="T15" fmla="*/ 12 h 106"/>
                <a:gd name="T16" fmla="*/ 0 w 90"/>
                <a:gd name="T17" fmla="*/ 15 h 106"/>
                <a:gd name="T18" fmla="*/ 0 w 90"/>
                <a:gd name="T19" fmla="*/ 91 h 106"/>
                <a:gd name="T20" fmla="*/ 0 w 90"/>
                <a:gd name="T21" fmla="*/ 94 h 106"/>
                <a:gd name="T22" fmla="*/ 1 w 90"/>
                <a:gd name="T23" fmla="*/ 97 h 106"/>
                <a:gd name="T24" fmla="*/ 3 w 90"/>
                <a:gd name="T25" fmla="*/ 99 h 106"/>
                <a:gd name="T26" fmla="*/ 4 w 90"/>
                <a:gd name="T27" fmla="*/ 101 h 106"/>
                <a:gd name="T28" fmla="*/ 6 w 90"/>
                <a:gd name="T29" fmla="*/ 103 h 106"/>
                <a:gd name="T30" fmla="*/ 9 w 90"/>
                <a:gd name="T31" fmla="*/ 104 h 106"/>
                <a:gd name="T32" fmla="*/ 11 w 90"/>
                <a:gd name="T33" fmla="*/ 106 h 106"/>
                <a:gd name="T34" fmla="*/ 15 w 90"/>
                <a:gd name="T35" fmla="*/ 106 h 106"/>
                <a:gd name="T36" fmla="*/ 90 w 90"/>
                <a:gd name="T37" fmla="*/ 106 h 106"/>
                <a:gd name="T38" fmla="*/ 90 w 90"/>
                <a:gd name="T39" fmla="*/ 0 h 106"/>
                <a:gd name="T40" fmla="*/ 75 w 90"/>
                <a:gd name="T41" fmla="*/ 0 h 106"/>
                <a:gd name="T42" fmla="*/ 15 w 90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6">
                  <a:moveTo>
                    <a:pt x="15" y="0"/>
                  </a:moveTo>
                  <a:lnTo>
                    <a:pt x="11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469">
              <a:extLst>
                <a:ext uri="{FF2B5EF4-FFF2-40B4-BE49-F238E27FC236}">
                  <a16:creationId xmlns:a16="http://schemas.microsoft.com/office/drawing/2014/main" id="{70C956FB-1840-44F1-8377-516D0A87B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522413"/>
              <a:ext cx="49213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136 w 151"/>
                <a:gd name="T5" fmla="*/ 0 h 105"/>
                <a:gd name="T6" fmla="*/ 0 w 151"/>
                <a:gd name="T7" fmla="*/ 0 h 105"/>
                <a:gd name="T8" fmla="*/ 0 w 151"/>
                <a:gd name="T9" fmla="*/ 105 h 105"/>
                <a:gd name="T10" fmla="*/ 136 w 151"/>
                <a:gd name="T11" fmla="*/ 105 h 105"/>
                <a:gd name="T12" fmla="*/ 151 w 151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36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470">
              <a:extLst>
                <a:ext uri="{FF2B5EF4-FFF2-40B4-BE49-F238E27FC236}">
                  <a16:creationId xmlns:a16="http://schemas.microsoft.com/office/drawing/2014/main" id="{31F34C55-620E-437B-84B4-9120D2B17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522413"/>
              <a:ext cx="28575" cy="33338"/>
            </a:xfrm>
            <a:custGeom>
              <a:avLst/>
              <a:gdLst>
                <a:gd name="T0" fmla="*/ 15 w 90"/>
                <a:gd name="T1" fmla="*/ 0 h 105"/>
                <a:gd name="T2" fmla="*/ 11 w 90"/>
                <a:gd name="T3" fmla="*/ 0 h 105"/>
                <a:gd name="T4" fmla="*/ 9 w 90"/>
                <a:gd name="T5" fmla="*/ 1 h 105"/>
                <a:gd name="T6" fmla="*/ 6 w 90"/>
                <a:gd name="T7" fmla="*/ 2 h 105"/>
                <a:gd name="T8" fmla="*/ 4 w 90"/>
                <a:gd name="T9" fmla="*/ 4 h 105"/>
                <a:gd name="T10" fmla="*/ 3 w 90"/>
                <a:gd name="T11" fmla="*/ 7 h 105"/>
                <a:gd name="T12" fmla="*/ 1 w 90"/>
                <a:gd name="T13" fmla="*/ 9 h 105"/>
                <a:gd name="T14" fmla="*/ 0 w 90"/>
                <a:gd name="T15" fmla="*/ 12 h 105"/>
                <a:gd name="T16" fmla="*/ 0 w 90"/>
                <a:gd name="T17" fmla="*/ 15 h 105"/>
                <a:gd name="T18" fmla="*/ 0 w 90"/>
                <a:gd name="T19" fmla="*/ 90 h 105"/>
                <a:gd name="T20" fmla="*/ 0 w 90"/>
                <a:gd name="T21" fmla="*/ 93 h 105"/>
                <a:gd name="T22" fmla="*/ 1 w 90"/>
                <a:gd name="T23" fmla="*/ 96 h 105"/>
                <a:gd name="T24" fmla="*/ 3 w 90"/>
                <a:gd name="T25" fmla="*/ 99 h 105"/>
                <a:gd name="T26" fmla="*/ 4 w 90"/>
                <a:gd name="T27" fmla="*/ 101 h 105"/>
                <a:gd name="T28" fmla="*/ 6 w 90"/>
                <a:gd name="T29" fmla="*/ 102 h 105"/>
                <a:gd name="T30" fmla="*/ 9 w 90"/>
                <a:gd name="T31" fmla="*/ 104 h 105"/>
                <a:gd name="T32" fmla="*/ 11 w 90"/>
                <a:gd name="T33" fmla="*/ 105 h 105"/>
                <a:gd name="T34" fmla="*/ 15 w 90"/>
                <a:gd name="T35" fmla="*/ 105 h 105"/>
                <a:gd name="T36" fmla="*/ 7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  <a:gd name="T42" fmla="*/ 75 w 90"/>
                <a:gd name="T43" fmla="*/ 0 h 105"/>
                <a:gd name="T44" fmla="*/ 15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15" y="0"/>
                  </a:move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75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471">
              <a:extLst>
                <a:ext uri="{FF2B5EF4-FFF2-40B4-BE49-F238E27FC236}">
                  <a16:creationId xmlns:a16="http://schemas.microsoft.com/office/drawing/2014/main" id="{18397A4D-BBCC-464A-A388-9BDBF3FBC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522413"/>
              <a:ext cx="28575" cy="33338"/>
            </a:xfrm>
            <a:custGeom>
              <a:avLst/>
              <a:gdLst>
                <a:gd name="T0" fmla="*/ 75 w 90"/>
                <a:gd name="T1" fmla="*/ 0 h 105"/>
                <a:gd name="T2" fmla="*/ 0 w 90"/>
                <a:gd name="T3" fmla="*/ 0 h 105"/>
                <a:gd name="T4" fmla="*/ 0 w 90"/>
                <a:gd name="T5" fmla="*/ 105 h 105"/>
                <a:gd name="T6" fmla="*/ 75 w 90"/>
                <a:gd name="T7" fmla="*/ 105 h 105"/>
                <a:gd name="T8" fmla="*/ 78 w 90"/>
                <a:gd name="T9" fmla="*/ 105 h 105"/>
                <a:gd name="T10" fmla="*/ 80 w 90"/>
                <a:gd name="T11" fmla="*/ 104 h 105"/>
                <a:gd name="T12" fmla="*/ 84 w 90"/>
                <a:gd name="T13" fmla="*/ 102 h 105"/>
                <a:gd name="T14" fmla="*/ 86 w 90"/>
                <a:gd name="T15" fmla="*/ 101 h 105"/>
                <a:gd name="T16" fmla="*/ 88 w 90"/>
                <a:gd name="T17" fmla="*/ 99 h 105"/>
                <a:gd name="T18" fmla="*/ 89 w 90"/>
                <a:gd name="T19" fmla="*/ 96 h 105"/>
                <a:gd name="T20" fmla="*/ 90 w 90"/>
                <a:gd name="T21" fmla="*/ 93 h 105"/>
                <a:gd name="T22" fmla="*/ 90 w 90"/>
                <a:gd name="T23" fmla="*/ 90 h 105"/>
                <a:gd name="T24" fmla="*/ 90 w 90"/>
                <a:gd name="T25" fmla="*/ 15 h 105"/>
                <a:gd name="T26" fmla="*/ 90 w 90"/>
                <a:gd name="T27" fmla="*/ 12 h 105"/>
                <a:gd name="T28" fmla="*/ 89 w 90"/>
                <a:gd name="T29" fmla="*/ 9 h 105"/>
                <a:gd name="T30" fmla="*/ 88 w 90"/>
                <a:gd name="T31" fmla="*/ 7 h 105"/>
                <a:gd name="T32" fmla="*/ 86 w 90"/>
                <a:gd name="T33" fmla="*/ 4 h 105"/>
                <a:gd name="T34" fmla="*/ 84 w 90"/>
                <a:gd name="T35" fmla="*/ 2 h 105"/>
                <a:gd name="T36" fmla="*/ 80 w 90"/>
                <a:gd name="T37" fmla="*/ 1 h 105"/>
                <a:gd name="T38" fmla="*/ 78 w 90"/>
                <a:gd name="T39" fmla="*/ 0 h 105"/>
                <a:gd name="T40" fmla="*/ 75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75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472">
              <a:extLst>
                <a:ext uri="{FF2B5EF4-FFF2-40B4-BE49-F238E27FC236}">
                  <a16:creationId xmlns:a16="http://schemas.microsoft.com/office/drawing/2014/main" id="{196FE97D-77A1-4D52-A288-82512B28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0875" y="14462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4 h 105"/>
                <a:gd name="T12" fmla="*/ 3 w 90"/>
                <a:gd name="T13" fmla="*/ 6 h 105"/>
                <a:gd name="T14" fmla="*/ 1 w 90"/>
                <a:gd name="T15" fmla="*/ 9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3 h 105"/>
                <a:gd name="T24" fmla="*/ 1 w 90"/>
                <a:gd name="T25" fmla="*/ 96 h 105"/>
                <a:gd name="T26" fmla="*/ 3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45 w 90"/>
                <a:gd name="T39" fmla="*/ 105 h 105"/>
                <a:gd name="T40" fmla="*/ 90 w 90"/>
                <a:gd name="T41" fmla="*/ 105 h 105"/>
                <a:gd name="T42" fmla="*/ 90 w 90"/>
                <a:gd name="T4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473">
              <a:extLst>
                <a:ext uri="{FF2B5EF4-FFF2-40B4-BE49-F238E27FC236}">
                  <a16:creationId xmlns:a16="http://schemas.microsoft.com/office/drawing/2014/main" id="{AEEC57E4-9646-4A44-BD9D-7456C2624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8975" y="14462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46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06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46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6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474">
              <a:extLst>
                <a:ext uri="{FF2B5EF4-FFF2-40B4-BE49-F238E27FC236}">
                  <a16:creationId xmlns:a16="http://schemas.microsoft.com/office/drawing/2014/main" id="{3033CFA5-C735-49A7-99D6-6BC7D8DA0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713" y="1446213"/>
              <a:ext cx="28575" cy="33338"/>
            </a:xfrm>
            <a:custGeom>
              <a:avLst/>
              <a:gdLst>
                <a:gd name="T0" fmla="*/ 90 w 90"/>
                <a:gd name="T1" fmla="*/ 15 h 105"/>
                <a:gd name="T2" fmla="*/ 90 w 90"/>
                <a:gd name="T3" fmla="*/ 12 h 105"/>
                <a:gd name="T4" fmla="*/ 89 w 90"/>
                <a:gd name="T5" fmla="*/ 9 h 105"/>
                <a:gd name="T6" fmla="*/ 88 w 90"/>
                <a:gd name="T7" fmla="*/ 6 h 105"/>
                <a:gd name="T8" fmla="*/ 86 w 90"/>
                <a:gd name="T9" fmla="*/ 4 h 105"/>
                <a:gd name="T10" fmla="*/ 84 w 90"/>
                <a:gd name="T11" fmla="*/ 2 h 105"/>
                <a:gd name="T12" fmla="*/ 81 w 90"/>
                <a:gd name="T13" fmla="*/ 1 h 105"/>
                <a:gd name="T14" fmla="*/ 78 w 90"/>
                <a:gd name="T15" fmla="*/ 0 h 105"/>
                <a:gd name="T16" fmla="*/ 75 w 90"/>
                <a:gd name="T17" fmla="*/ 0 h 105"/>
                <a:gd name="T18" fmla="*/ 45 w 90"/>
                <a:gd name="T19" fmla="*/ 0 h 105"/>
                <a:gd name="T20" fmla="*/ 0 w 90"/>
                <a:gd name="T21" fmla="*/ 0 h 105"/>
                <a:gd name="T22" fmla="*/ 0 w 90"/>
                <a:gd name="T23" fmla="*/ 105 h 105"/>
                <a:gd name="T24" fmla="*/ 75 w 90"/>
                <a:gd name="T25" fmla="*/ 105 h 105"/>
                <a:gd name="T26" fmla="*/ 78 w 90"/>
                <a:gd name="T27" fmla="*/ 105 h 105"/>
                <a:gd name="T28" fmla="*/ 81 w 90"/>
                <a:gd name="T29" fmla="*/ 104 h 105"/>
                <a:gd name="T30" fmla="*/ 84 w 90"/>
                <a:gd name="T31" fmla="*/ 103 h 105"/>
                <a:gd name="T32" fmla="*/ 86 w 90"/>
                <a:gd name="T33" fmla="*/ 101 h 105"/>
                <a:gd name="T34" fmla="*/ 88 w 90"/>
                <a:gd name="T35" fmla="*/ 99 h 105"/>
                <a:gd name="T36" fmla="*/ 89 w 90"/>
                <a:gd name="T37" fmla="*/ 96 h 105"/>
                <a:gd name="T38" fmla="*/ 90 w 90"/>
                <a:gd name="T39" fmla="*/ 93 h 105"/>
                <a:gd name="T40" fmla="*/ 90 w 90"/>
                <a:gd name="T41" fmla="*/ 90 h 105"/>
                <a:gd name="T42" fmla="*/ 90 w 90"/>
                <a:gd name="T43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105">
                  <a:moveTo>
                    <a:pt x="90" y="15"/>
                  </a:moveTo>
                  <a:lnTo>
                    <a:pt x="90" y="12"/>
                  </a:lnTo>
                  <a:lnTo>
                    <a:pt x="89" y="9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475">
              <a:extLst>
                <a:ext uri="{FF2B5EF4-FFF2-40B4-BE49-F238E27FC236}">
                  <a16:creationId xmlns:a16="http://schemas.microsoft.com/office/drawing/2014/main" id="{065F74B0-847F-49F5-9074-1CED108D1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08113"/>
              <a:ext cx="30163" cy="33338"/>
            </a:xfrm>
            <a:custGeom>
              <a:avLst/>
              <a:gdLst>
                <a:gd name="T0" fmla="*/ 0 w 91"/>
                <a:gd name="T1" fmla="*/ 90 h 105"/>
                <a:gd name="T2" fmla="*/ 1 w 91"/>
                <a:gd name="T3" fmla="*/ 93 h 105"/>
                <a:gd name="T4" fmla="*/ 1 w 91"/>
                <a:gd name="T5" fmla="*/ 95 h 105"/>
                <a:gd name="T6" fmla="*/ 3 w 91"/>
                <a:gd name="T7" fmla="*/ 98 h 105"/>
                <a:gd name="T8" fmla="*/ 4 w 91"/>
                <a:gd name="T9" fmla="*/ 101 h 105"/>
                <a:gd name="T10" fmla="*/ 7 w 91"/>
                <a:gd name="T11" fmla="*/ 103 h 105"/>
                <a:gd name="T12" fmla="*/ 9 w 91"/>
                <a:gd name="T13" fmla="*/ 104 h 105"/>
                <a:gd name="T14" fmla="*/ 13 w 91"/>
                <a:gd name="T15" fmla="*/ 105 h 105"/>
                <a:gd name="T16" fmla="*/ 15 w 91"/>
                <a:gd name="T17" fmla="*/ 105 h 105"/>
                <a:gd name="T18" fmla="*/ 45 w 91"/>
                <a:gd name="T19" fmla="*/ 105 h 105"/>
                <a:gd name="T20" fmla="*/ 91 w 91"/>
                <a:gd name="T21" fmla="*/ 105 h 105"/>
                <a:gd name="T22" fmla="*/ 91 w 91"/>
                <a:gd name="T23" fmla="*/ 0 h 105"/>
                <a:gd name="T24" fmla="*/ 15 w 91"/>
                <a:gd name="T25" fmla="*/ 0 h 105"/>
                <a:gd name="T26" fmla="*/ 13 w 91"/>
                <a:gd name="T27" fmla="*/ 0 h 105"/>
                <a:gd name="T28" fmla="*/ 9 w 91"/>
                <a:gd name="T29" fmla="*/ 1 h 105"/>
                <a:gd name="T30" fmla="*/ 7 w 91"/>
                <a:gd name="T31" fmla="*/ 2 h 105"/>
                <a:gd name="T32" fmla="*/ 4 w 91"/>
                <a:gd name="T33" fmla="*/ 4 h 105"/>
                <a:gd name="T34" fmla="*/ 3 w 91"/>
                <a:gd name="T35" fmla="*/ 6 h 105"/>
                <a:gd name="T36" fmla="*/ 1 w 91"/>
                <a:gd name="T37" fmla="*/ 8 h 105"/>
                <a:gd name="T38" fmla="*/ 1 w 91"/>
                <a:gd name="T39" fmla="*/ 11 h 105"/>
                <a:gd name="T40" fmla="*/ 0 w 91"/>
                <a:gd name="T41" fmla="*/ 15 h 105"/>
                <a:gd name="T42" fmla="*/ 0 w 91"/>
                <a:gd name="T43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0" y="90"/>
                  </a:moveTo>
                  <a:lnTo>
                    <a:pt x="1" y="93"/>
                  </a:lnTo>
                  <a:lnTo>
                    <a:pt x="1" y="95"/>
                  </a:lnTo>
                  <a:lnTo>
                    <a:pt x="3" y="98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9" y="104"/>
                  </a:lnTo>
                  <a:lnTo>
                    <a:pt x="13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1" y="105"/>
                  </a:lnTo>
                  <a:lnTo>
                    <a:pt x="91" y="0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476">
              <a:extLst>
                <a:ext uri="{FF2B5EF4-FFF2-40B4-BE49-F238E27FC236}">
                  <a16:creationId xmlns:a16="http://schemas.microsoft.com/office/drawing/2014/main" id="{DB22E8D4-6BB2-4D40-BB88-1C39D4F8E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13" y="1408113"/>
              <a:ext cx="47625" cy="33338"/>
            </a:xfrm>
            <a:custGeom>
              <a:avLst/>
              <a:gdLst>
                <a:gd name="T0" fmla="*/ 0 w 150"/>
                <a:gd name="T1" fmla="*/ 105 h 105"/>
                <a:gd name="T2" fmla="*/ 105 w 150"/>
                <a:gd name="T3" fmla="*/ 105 h 105"/>
                <a:gd name="T4" fmla="*/ 150 w 150"/>
                <a:gd name="T5" fmla="*/ 105 h 105"/>
                <a:gd name="T6" fmla="*/ 150 w 150"/>
                <a:gd name="T7" fmla="*/ 0 h 105"/>
                <a:gd name="T8" fmla="*/ 75 w 150"/>
                <a:gd name="T9" fmla="*/ 0 h 105"/>
                <a:gd name="T10" fmla="*/ 0 w 150"/>
                <a:gd name="T11" fmla="*/ 0 h 105"/>
                <a:gd name="T12" fmla="*/ 0 w 150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0" y="105"/>
                  </a:move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478">
              <a:extLst>
                <a:ext uri="{FF2B5EF4-FFF2-40B4-BE49-F238E27FC236}">
                  <a16:creationId xmlns:a16="http://schemas.microsoft.com/office/drawing/2014/main" id="{87F52D03-CB49-4783-A300-614548CAD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6763" y="1408113"/>
              <a:ext cx="28575" cy="33338"/>
            </a:xfrm>
            <a:custGeom>
              <a:avLst/>
              <a:gdLst>
                <a:gd name="T0" fmla="*/ 0 w 90"/>
                <a:gd name="T1" fmla="*/ 105 h 105"/>
                <a:gd name="T2" fmla="*/ 75 w 90"/>
                <a:gd name="T3" fmla="*/ 105 h 105"/>
                <a:gd name="T4" fmla="*/ 78 w 90"/>
                <a:gd name="T5" fmla="*/ 105 h 105"/>
                <a:gd name="T6" fmla="*/ 82 w 90"/>
                <a:gd name="T7" fmla="*/ 104 h 105"/>
                <a:gd name="T8" fmla="*/ 84 w 90"/>
                <a:gd name="T9" fmla="*/ 103 h 105"/>
                <a:gd name="T10" fmla="*/ 86 w 90"/>
                <a:gd name="T11" fmla="*/ 101 h 105"/>
                <a:gd name="T12" fmla="*/ 88 w 90"/>
                <a:gd name="T13" fmla="*/ 98 h 105"/>
                <a:gd name="T14" fmla="*/ 89 w 90"/>
                <a:gd name="T15" fmla="*/ 95 h 105"/>
                <a:gd name="T16" fmla="*/ 90 w 90"/>
                <a:gd name="T17" fmla="*/ 93 h 105"/>
                <a:gd name="T18" fmla="*/ 90 w 90"/>
                <a:gd name="T19" fmla="*/ 90 h 105"/>
                <a:gd name="T20" fmla="*/ 90 w 90"/>
                <a:gd name="T21" fmla="*/ 15 h 105"/>
                <a:gd name="T22" fmla="*/ 90 w 90"/>
                <a:gd name="T23" fmla="*/ 11 h 105"/>
                <a:gd name="T24" fmla="*/ 89 w 90"/>
                <a:gd name="T25" fmla="*/ 8 h 105"/>
                <a:gd name="T26" fmla="*/ 88 w 90"/>
                <a:gd name="T27" fmla="*/ 6 h 105"/>
                <a:gd name="T28" fmla="*/ 86 w 90"/>
                <a:gd name="T29" fmla="*/ 4 h 105"/>
                <a:gd name="T30" fmla="*/ 84 w 90"/>
                <a:gd name="T31" fmla="*/ 2 h 105"/>
                <a:gd name="T32" fmla="*/ 82 w 90"/>
                <a:gd name="T33" fmla="*/ 1 h 105"/>
                <a:gd name="T34" fmla="*/ 78 w 90"/>
                <a:gd name="T35" fmla="*/ 0 h 105"/>
                <a:gd name="T36" fmla="*/ 75 w 90"/>
                <a:gd name="T37" fmla="*/ 0 h 105"/>
                <a:gd name="T38" fmla="*/ 0 w 90"/>
                <a:gd name="T39" fmla="*/ 0 h 105"/>
                <a:gd name="T40" fmla="*/ 0 w 90"/>
                <a:gd name="T4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05"/>
                  </a:moveTo>
                  <a:lnTo>
                    <a:pt x="75" y="105"/>
                  </a:lnTo>
                  <a:lnTo>
                    <a:pt x="78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8"/>
                  </a:lnTo>
                  <a:lnTo>
                    <a:pt x="89" y="95"/>
                  </a:lnTo>
                  <a:lnTo>
                    <a:pt x="90" y="93"/>
                  </a:lnTo>
                  <a:lnTo>
                    <a:pt x="90" y="90"/>
                  </a:lnTo>
                  <a:lnTo>
                    <a:pt x="90" y="15"/>
                  </a:lnTo>
                  <a:lnTo>
                    <a:pt x="90" y="11"/>
                  </a:lnTo>
                  <a:lnTo>
                    <a:pt x="89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479">
              <a:extLst>
                <a:ext uri="{FF2B5EF4-FFF2-40B4-BE49-F238E27FC236}">
                  <a16:creationId xmlns:a16="http://schemas.microsoft.com/office/drawing/2014/main" id="{DBADE0C6-806F-47B9-9C52-13B9C417A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560513"/>
              <a:ext cx="28575" cy="33338"/>
            </a:xfrm>
            <a:custGeom>
              <a:avLst/>
              <a:gdLst>
                <a:gd name="T0" fmla="*/ 90 w 90"/>
                <a:gd name="T1" fmla="*/ 90 h 105"/>
                <a:gd name="T2" fmla="*/ 90 w 90"/>
                <a:gd name="T3" fmla="*/ 15 h 105"/>
                <a:gd name="T4" fmla="*/ 90 w 90"/>
                <a:gd name="T5" fmla="*/ 12 h 105"/>
                <a:gd name="T6" fmla="*/ 89 w 90"/>
                <a:gd name="T7" fmla="*/ 9 h 105"/>
                <a:gd name="T8" fmla="*/ 88 w 90"/>
                <a:gd name="T9" fmla="*/ 7 h 105"/>
                <a:gd name="T10" fmla="*/ 86 w 90"/>
                <a:gd name="T11" fmla="*/ 5 h 105"/>
                <a:gd name="T12" fmla="*/ 84 w 90"/>
                <a:gd name="T13" fmla="*/ 2 h 105"/>
                <a:gd name="T14" fmla="*/ 80 w 90"/>
                <a:gd name="T15" fmla="*/ 1 h 105"/>
                <a:gd name="T16" fmla="*/ 78 w 90"/>
                <a:gd name="T17" fmla="*/ 0 h 105"/>
                <a:gd name="T18" fmla="*/ 75 w 90"/>
                <a:gd name="T19" fmla="*/ 0 h 105"/>
                <a:gd name="T20" fmla="*/ 15 w 90"/>
                <a:gd name="T21" fmla="*/ 0 h 105"/>
                <a:gd name="T22" fmla="*/ 0 w 90"/>
                <a:gd name="T23" fmla="*/ 0 h 105"/>
                <a:gd name="T24" fmla="*/ 0 w 90"/>
                <a:gd name="T25" fmla="*/ 105 h 105"/>
                <a:gd name="T26" fmla="*/ 15 w 90"/>
                <a:gd name="T27" fmla="*/ 105 h 105"/>
                <a:gd name="T28" fmla="*/ 75 w 90"/>
                <a:gd name="T29" fmla="*/ 105 h 105"/>
                <a:gd name="T30" fmla="*/ 78 w 90"/>
                <a:gd name="T31" fmla="*/ 105 h 105"/>
                <a:gd name="T32" fmla="*/ 80 w 90"/>
                <a:gd name="T33" fmla="*/ 104 h 105"/>
                <a:gd name="T34" fmla="*/ 84 w 90"/>
                <a:gd name="T35" fmla="*/ 103 h 105"/>
                <a:gd name="T36" fmla="*/ 86 w 90"/>
                <a:gd name="T37" fmla="*/ 101 h 105"/>
                <a:gd name="T38" fmla="*/ 88 w 90"/>
                <a:gd name="T39" fmla="*/ 99 h 105"/>
                <a:gd name="T40" fmla="*/ 89 w 90"/>
                <a:gd name="T41" fmla="*/ 97 h 105"/>
                <a:gd name="T42" fmla="*/ 90 w 90"/>
                <a:gd name="T43" fmla="*/ 94 h 105"/>
                <a:gd name="T44" fmla="*/ 90 w 90"/>
                <a:gd name="T45" fmla="*/ 90 h 105"/>
                <a:gd name="T46" fmla="*/ 90 w 90"/>
                <a:gd name="T47" fmla="*/ 9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0" h="105">
                  <a:moveTo>
                    <a:pt x="90" y="90"/>
                  </a:move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75" y="105"/>
                  </a:ln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0" y="94"/>
                  </a:lnTo>
                  <a:lnTo>
                    <a:pt x="90" y="90"/>
                  </a:lnTo>
                  <a:lnTo>
                    <a:pt x="90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480">
              <a:extLst>
                <a:ext uri="{FF2B5EF4-FFF2-40B4-BE49-F238E27FC236}">
                  <a16:creationId xmlns:a16="http://schemas.microsoft.com/office/drawing/2014/main" id="{C8E574A7-2E84-4B27-8D39-E8F428DC1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560513"/>
              <a:ext cx="49213" cy="33338"/>
            </a:xfrm>
            <a:custGeom>
              <a:avLst/>
              <a:gdLst>
                <a:gd name="T0" fmla="*/ 151 w 151"/>
                <a:gd name="T1" fmla="*/ 0 h 105"/>
                <a:gd name="T2" fmla="*/ 15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15 w 151"/>
                <a:gd name="T9" fmla="*/ 105 h 105"/>
                <a:gd name="T10" fmla="*/ 151 w 151"/>
                <a:gd name="T11" fmla="*/ 105 h 105"/>
                <a:gd name="T12" fmla="*/ 151 w 151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5">
                  <a:moveTo>
                    <a:pt x="151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5" y="105"/>
                  </a:lnTo>
                  <a:lnTo>
                    <a:pt x="151" y="105"/>
                  </a:lnTo>
                  <a:lnTo>
                    <a:pt x="1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481">
              <a:extLst>
                <a:ext uri="{FF2B5EF4-FFF2-40B4-BE49-F238E27FC236}">
                  <a16:creationId xmlns:a16="http://schemas.microsoft.com/office/drawing/2014/main" id="{8B0D6F72-7A5D-4B7E-BC3D-3CDDA28E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15 w 90"/>
                <a:gd name="T3" fmla="*/ 0 h 105"/>
                <a:gd name="T4" fmla="*/ 11 w 90"/>
                <a:gd name="T5" fmla="*/ 0 h 105"/>
                <a:gd name="T6" fmla="*/ 9 w 90"/>
                <a:gd name="T7" fmla="*/ 1 h 105"/>
                <a:gd name="T8" fmla="*/ 6 w 90"/>
                <a:gd name="T9" fmla="*/ 2 h 105"/>
                <a:gd name="T10" fmla="*/ 4 w 90"/>
                <a:gd name="T11" fmla="*/ 5 h 105"/>
                <a:gd name="T12" fmla="*/ 2 w 90"/>
                <a:gd name="T13" fmla="*/ 7 h 105"/>
                <a:gd name="T14" fmla="*/ 1 w 90"/>
                <a:gd name="T15" fmla="*/ 10 h 105"/>
                <a:gd name="T16" fmla="*/ 0 w 90"/>
                <a:gd name="T17" fmla="*/ 12 h 105"/>
                <a:gd name="T18" fmla="*/ 0 w 90"/>
                <a:gd name="T19" fmla="*/ 15 h 105"/>
                <a:gd name="T20" fmla="*/ 0 w 90"/>
                <a:gd name="T21" fmla="*/ 90 h 105"/>
                <a:gd name="T22" fmla="*/ 0 w 90"/>
                <a:gd name="T23" fmla="*/ 94 h 105"/>
                <a:gd name="T24" fmla="*/ 1 w 90"/>
                <a:gd name="T25" fmla="*/ 97 h 105"/>
                <a:gd name="T26" fmla="*/ 2 w 90"/>
                <a:gd name="T27" fmla="*/ 99 h 105"/>
                <a:gd name="T28" fmla="*/ 4 w 90"/>
                <a:gd name="T29" fmla="*/ 101 h 105"/>
                <a:gd name="T30" fmla="*/ 6 w 90"/>
                <a:gd name="T31" fmla="*/ 103 h 105"/>
                <a:gd name="T32" fmla="*/ 9 w 90"/>
                <a:gd name="T33" fmla="*/ 104 h 105"/>
                <a:gd name="T34" fmla="*/ 11 w 90"/>
                <a:gd name="T35" fmla="*/ 105 h 105"/>
                <a:gd name="T36" fmla="*/ 15 w 90"/>
                <a:gd name="T37" fmla="*/ 105 h 105"/>
                <a:gd name="T38" fmla="*/ 90 w 90"/>
                <a:gd name="T39" fmla="*/ 105 h 105"/>
                <a:gd name="T40" fmla="*/ 90 w 90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482">
              <a:extLst>
                <a:ext uri="{FF2B5EF4-FFF2-40B4-BE49-F238E27FC236}">
                  <a16:creationId xmlns:a16="http://schemas.microsoft.com/office/drawing/2014/main" id="{A018FEA5-42F8-45D6-903D-DEDCEE104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925" y="1484313"/>
              <a:ext cx="49213" cy="33338"/>
            </a:xfrm>
            <a:custGeom>
              <a:avLst/>
              <a:gdLst>
                <a:gd name="T0" fmla="*/ 151 w 151"/>
                <a:gd name="T1" fmla="*/ 106 h 106"/>
                <a:gd name="T2" fmla="*/ 151 w 151"/>
                <a:gd name="T3" fmla="*/ 0 h 106"/>
                <a:gd name="T4" fmla="*/ 45 w 151"/>
                <a:gd name="T5" fmla="*/ 0 h 106"/>
                <a:gd name="T6" fmla="*/ 0 w 151"/>
                <a:gd name="T7" fmla="*/ 0 h 106"/>
                <a:gd name="T8" fmla="*/ 0 w 151"/>
                <a:gd name="T9" fmla="*/ 106 h 106"/>
                <a:gd name="T10" fmla="*/ 15 w 151"/>
                <a:gd name="T11" fmla="*/ 106 h 106"/>
                <a:gd name="T12" fmla="*/ 151 w 151"/>
                <a:gd name="T13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106">
                  <a:moveTo>
                    <a:pt x="151" y="106"/>
                  </a:move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151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483">
              <a:extLst>
                <a:ext uri="{FF2B5EF4-FFF2-40B4-BE49-F238E27FC236}">
                  <a16:creationId xmlns:a16="http://schemas.microsoft.com/office/drawing/2014/main" id="{9420C61C-BD63-442B-856D-C607C2060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663" y="1484313"/>
              <a:ext cx="28575" cy="33338"/>
            </a:xfrm>
            <a:custGeom>
              <a:avLst/>
              <a:gdLst>
                <a:gd name="T0" fmla="*/ 75 w 90"/>
                <a:gd name="T1" fmla="*/ 106 h 106"/>
                <a:gd name="T2" fmla="*/ 78 w 90"/>
                <a:gd name="T3" fmla="*/ 105 h 106"/>
                <a:gd name="T4" fmla="*/ 80 w 90"/>
                <a:gd name="T5" fmla="*/ 104 h 106"/>
                <a:gd name="T6" fmla="*/ 84 w 90"/>
                <a:gd name="T7" fmla="*/ 103 h 106"/>
                <a:gd name="T8" fmla="*/ 86 w 90"/>
                <a:gd name="T9" fmla="*/ 101 h 106"/>
                <a:gd name="T10" fmla="*/ 88 w 90"/>
                <a:gd name="T11" fmla="*/ 99 h 106"/>
                <a:gd name="T12" fmla="*/ 89 w 90"/>
                <a:gd name="T13" fmla="*/ 96 h 106"/>
                <a:gd name="T14" fmla="*/ 90 w 90"/>
                <a:gd name="T15" fmla="*/ 93 h 106"/>
                <a:gd name="T16" fmla="*/ 90 w 90"/>
                <a:gd name="T17" fmla="*/ 91 h 106"/>
                <a:gd name="T18" fmla="*/ 90 w 90"/>
                <a:gd name="T19" fmla="*/ 15 h 106"/>
                <a:gd name="T20" fmla="*/ 90 w 90"/>
                <a:gd name="T21" fmla="*/ 13 h 106"/>
                <a:gd name="T22" fmla="*/ 89 w 90"/>
                <a:gd name="T23" fmla="*/ 10 h 106"/>
                <a:gd name="T24" fmla="*/ 88 w 90"/>
                <a:gd name="T25" fmla="*/ 7 h 106"/>
                <a:gd name="T26" fmla="*/ 86 w 90"/>
                <a:gd name="T27" fmla="*/ 4 h 106"/>
                <a:gd name="T28" fmla="*/ 84 w 90"/>
                <a:gd name="T29" fmla="*/ 3 h 106"/>
                <a:gd name="T30" fmla="*/ 80 w 90"/>
                <a:gd name="T31" fmla="*/ 1 h 106"/>
                <a:gd name="T32" fmla="*/ 78 w 90"/>
                <a:gd name="T33" fmla="*/ 1 h 106"/>
                <a:gd name="T34" fmla="*/ 75 w 90"/>
                <a:gd name="T35" fmla="*/ 0 h 106"/>
                <a:gd name="T36" fmla="*/ 45 w 90"/>
                <a:gd name="T37" fmla="*/ 0 h 106"/>
                <a:gd name="T38" fmla="*/ 0 w 90"/>
                <a:gd name="T39" fmla="*/ 0 h 106"/>
                <a:gd name="T40" fmla="*/ 0 w 90"/>
                <a:gd name="T41" fmla="*/ 106 h 106"/>
                <a:gd name="T42" fmla="*/ 15 w 90"/>
                <a:gd name="T43" fmla="*/ 106 h 106"/>
                <a:gd name="T44" fmla="*/ 75 w 90"/>
                <a:gd name="T4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6">
                  <a:moveTo>
                    <a:pt x="75" y="106"/>
                  </a:moveTo>
                  <a:lnTo>
                    <a:pt x="78" y="105"/>
                  </a:lnTo>
                  <a:lnTo>
                    <a:pt x="80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0" y="93"/>
                  </a:lnTo>
                  <a:lnTo>
                    <a:pt x="90" y="91"/>
                  </a:ln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3"/>
                  </a:lnTo>
                  <a:lnTo>
                    <a:pt x="80" y="1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15" y="106"/>
                  </a:lnTo>
                  <a:lnTo>
                    <a:pt x="7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484">
              <a:extLst>
                <a:ext uri="{FF2B5EF4-FFF2-40B4-BE49-F238E27FC236}">
                  <a16:creationId xmlns:a16="http://schemas.microsoft.com/office/drawing/2014/main" id="{71355AF3-97FA-44F4-8CED-39EABD79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484313"/>
              <a:ext cx="28575" cy="33338"/>
            </a:xfrm>
            <a:custGeom>
              <a:avLst/>
              <a:gdLst>
                <a:gd name="T0" fmla="*/ 15 w 90"/>
                <a:gd name="T1" fmla="*/ 106 h 106"/>
                <a:gd name="T2" fmla="*/ 90 w 90"/>
                <a:gd name="T3" fmla="*/ 106 h 106"/>
                <a:gd name="T4" fmla="*/ 90 w 90"/>
                <a:gd name="T5" fmla="*/ 0 h 106"/>
                <a:gd name="T6" fmla="*/ 15 w 90"/>
                <a:gd name="T7" fmla="*/ 0 h 106"/>
                <a:gd name="T8" fmla="*/ 11 w 90"/>
                <a:gd name="T9" fmla="*/ 1 h 106"/>
                <a:gd name="T10" fmla="*/ 9 w 90"/>
                <a:gd name="T11" fmla="*/ 1 h 106"/>
                <a:gd name="T12" fmla="*/ 6 w 90"/>
                <a:gd name="T13" fmla="*/ 3 h 106"/>
                <a:gd name="T14" fmla="*/ 4 w 90"/>
                <a:gd name="T15" fmla="*/ 4 h 106"/>
                <a:gd name="T16" fmla="*/ 2 w 90"/>
                <a:gd name="T17" fmla="*/ 7 h 106"/>
                <a:gd name="T18" fmla="*/ 1 w 90"/>
                <a:gd name="T19" fmla="*/ 10 h 106"/>
                <a:gd name="T20" fmla="*/ 0 w 90"/>
                <a:gd name="T21" fmla="*/ 13 h 106"/>
                <a:gd name="T22" fmla="*/ 0 w 90"/>
                <a:gd name="T23" fmla="*/ 15 h 106"/>
                <a:gd name="T24" fmla="*/ 0 w 90"/>
                <a:gd name="T25" fmla="*/ 90 h 106"/>
                <a:gd name="T26" fmla="*/ 0 w 90"/>
                <a:gd name="T27" fmla="*/ 93 h 106"/>
                <a:gd name="T28" fmla="*/ 1 w 90"/>
                <a:gd name="T29" fmla="*/ 96 h 106"/>
                <a:gd name="T30" fmla="*/ 2 w 90"/>
                <a:gd name="T31" fmla="*/ 99 h 106"/>
                <a:gd name="T32" fmla="*/ 4 w 90"/>
                <a:gd name="T33" fmla="*/ 101 h 106"/>
                <a:gd name="T34" fmla="*/ 6 w 90"/>
                <a:gd name="T35" fmla="*/ 103 h 106"/>
                <a:gd name="T36" fmla="*/ 9 w 90"/>
                <a:gd name="T37" fmla="*/ 104 h 106"/>
                <a:gd name="T38" fmla="*/ 11 w 90"/>
                <a:gd name="T39" fmla="*/ 105 h 106"/>
                <a:gd name="T40" fmla="*/ 15 w 90"/>
                <a:gd name="T4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15" y="106"/>
                  </a:move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9" y="1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9" y="104"/>
                  </a:lnTo>
                  <a:lnTo>
                    <a:pt x="11" y="105"/>
                  </a:lnTo>
                  <a:lnTo>
                    <a:pt x="1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485">
              <a:extLst>
                <a:ext uri="{FF2B5EF4-FFF2-40B4-BE49-F238E27FC236}">
                  <a16:creationId xmlns:a16="http://schemas.microsoft.com/office/drawing/2014/main" id="{1D1D6786-F147-423B-8681-E0DF22328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188" y="1368425"/>
              <a:ext cx="28575" cy="34925"/>
            </a:xfrm>
            <a:custGeom>
              <a:avLst/>
              <a:gdLst>
                <a:gd name="T0" fmla="*/ 90 w 90"/>
                <a:gd name="T1" fmla="*/ 92 h 107"/>
                <a:gd name="T2" fmla="*/ 90 w 90"/>
                <a:gd name="T3" fmla="*/ 15 h 107"/>
                <a:gd name="T4" fmla="*/ 90 w 90"/>
                <a:gd name="T5" fmla="*/ 13 h 107"/>
                <a:gd name="T6" fmla="*/ 89 w 90"/>
                <a:gd name="T7" fmla="*/ 10 h 107"/>
                <a:gd name="T8" fmla="*/ 88 w 90"/>
                <a:gd name="T9" fmla="*/ 8 h 107"/>
                <a:gd name="T10" fmla="*/ 86 w 90"/>
                <a:gd name="T11" fmla="*/ 6 h 107"/>
                <a:gd name="T12" fmla="*/ 84 w 90"/>
                <a:gd name="T13" fmla="*/ 4 h 107"/>
                <a:gd name="T14" fmla="*/ 80 w 90"/>
                <a:gd name="T15" fmla="*/ 3 h 107"/>
                <a:gd name="T16" fmla="*/ 78 w 90"/>
                <a:gd name="T17" fmla="*/ 2 h 107"/>
                <a:gd name="T18" fmla="*/ 75 w 90"/>
                <a:gd name="T19" fmla="*/ 2 h 107"/>
                <a:gd name="T20" fmla="*/ 0 w 90"/>
                <a:gd name="T21" fmla="*/ 0 h 107"/>
                <a:gd name="T22" fmla="*/ 0 w 90"/>
                <a:gd name="T23" fmla="*/ 107 h 107"/>
                <a:gd name="T24" fmla="*/ 75 w 90"/>
                <a:gd name="T25" fmla="*/ 107 h 107"/>
                <a:gd name="T26" fmla="*/ 78 w 90"/>
                <a:gd name="T27" fmla="*/ 106 h 107"/>
                <a:gd name="T28" fmla="*/ 80 w 90"/>
                <a:gd name="T29" fmla="*/ 106 h 107"/>
                <a:gd name="T30" fmla="*/ 84 w 90"/>
                <a:gd name="T31" fmla="*/ 103 h 107"/>
                <a:gd name="T32" fmla="*/ 86 w 90"/>
                <a:gd name="T33" fmla="*/ 102 h 107"/>
                <a:gd name="T34" fmla="*/ 88 w 90"/>
                <a:gd name="T35" fmla="*/ 100 h 107"/>
                <a:gd name="T36" fmla="*/ 89 w 90"/>
                <a:gd name="T37" fmla="*/ 97 h 107"/>
                <a:gd name="T38" fmla="*/ 90 w 90"/>
                <a:gd name="T39" fmla="*/ 95 h 107"/>
                <a:gd name="T40" fmla="*/ 90 w 90"/>
                <a:gd name="T41" fmla="*/ 9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90" y="92"/>
                  </a:moveTo>
                  <a:lnTo>
                    <a:pt x="90" y="15"/>
                  </a:lnTo>
                  <a:lnTo>
                    <a:pt x="90" y="13"/>
                  </a:lnTo>
                  <a:lnTo>
                    <a:pt x="89" y="10"/>
                  </a:lnTo>
                  <a:lnTo>
                    <a:pt x="88" y="8"/>
                  </a:lnTo>
                  <a:lnTo>
                    <a:pt x="86" y="6"/>
                  </a:lnTo>
                  <a:lnTo>
                    <a:pt x="84" y="4"/>
                  </a:lnTo>
                  <a:lnTo>
                    <a:pt x="80" y="3"/>
                  </a:lnTo>
                  <a:lnTo>
                    <a:pt x="78" y="2"/>
                  </a:lnTo>
                  <a:lnTo>
                    <a:pt x="75" y="2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5" y="107"/>
                  </a:lnTo>
                  <a:lnTo>
                    <a:pt x="78" y="106"/>
                  </a:lnTo>
                  <a:lnTo>
                    <a:pt x="80" y="106"/>
                  </a:lnTo>
                  <a:lnTo>
                    <a:pt x="84" y="103"/>
                  </a:lnTo>
                  <a:lnTo>
                    <a:pt x="86" y="102"/>
                  </a:lnTo>
                  <a:lnTo>
                    <a:pt x="88" y="100"/>
                  </a:lnTo>
                  <a:lnTo>
                    <a:pt x="89" y="97"/>
                  </a:lnTo>
                  <a:lnTo>
                    <a:pt x="90" y="95"/>
                  </a:lnTo>
                  <a:lnTo>
                    <a:pt x="90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486">
              <a:extLst>
                <a:ext uri="{FF2B5EF4-FFF2-40B4-BE49-F238E27FC236}">
                  <a16:creationId xmlns:a16="http://schemas.microsoft.com/office/drawing/2014/main" id="{7EF27FE8-5FBD-4924-9F78-02B9C47D5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1350" y="1368425"/>
              <a:ext cx="28575" cy="34925"/>
            </a:xfrm>
            <a:custGeom>
              <a:avLst/>
              <a:gdLst>
                <a:gd name="T0" fmla="*/ 15 w 90"/>
                <a:gd name="T1" fmla="*/ 107 h 107"/>
                <a:gd name="T2" fmla="*/ 90 w 90"/>
                <a:gd name="T3" fmla="*/ 107 h 107"/>
                <a:gd name="T4" fmla="*/ 90 w 90"/>
                <a:gd name="T5" fmla="*/ 0 h 107"/>
                <a:gd name="T6" fmla="*/ 15 w 90"/>
                <a:gd name="T7" fmla="*/ 0 h 107"/>
                <a:gd name="T8" fmla="*/ 11 w 90"/>
                <a:gd name="T9" fmla="*/ 2 h 107"/>
                <a:gd name="T10" fmla="*/ 9 w 90"/>
                <a:gd name="T11" fmla="*/ 3 h 107"/>
                <a:gd name="T12" fmla="*/ 6 w 90"/>
                <a:gd name="T13" fmla="*/ 4 h 107"/>
                <a:gd name="T14" fmla="*/ 4 w 90"/>
                <a:gd name="T15" fmla="*/ 6 h 107"/>
                <a:gd name="T16" fmla="*/ 3 w 90"/>
                <a:gd name="T17" fmla="*/ 8 h 107"/>
                <a:gd name="T18" fmla="*/ 1 w 90"/>
                <a:gd name="T19" fmla="*/ 10 h 107"/>
                <a:gd name="T20" fmla="*/ 0 w 90"/>
                <a:gd name="T21" fmla="*/ 13 h 107"/>
                <a:gd name="T22" fmla="*/ 0 w 90"/>
                <a:gd name="T23" fmla="*/ 17 h 107"/>
                <a:gd name="T24" fmla="*/ 0 w 90"/>
                <a:gd name="T25" fmla="*/ 92 h 107"/>
                <a:gd name="T26" fmla="*/ 0 w 90"/>
                <a:gd name="T27" fmla="*/ 95 h 107"/>
                <a:gd name="T28" fmla="*/ 1 w 90"/>
                <a:gd name="T29" fmla="*/ 97 h 107"/>
                <a:gd name="T30" fmla="*/ 3 w 90"/>
                <a:gd name="T31" fmla="*/ 100 h 107"/>
                <a:gd name="T32" fmla="*/ 4 w 90"/>
                <a:gd name="T33" fmla="*/ 102 h 107"/>
                <a:gd name="T34" fmla="*/ 6 w 90"/>
                <a:gd name="T35" fmla="*/ 103 h 107"/>
                <a:gd name="T36" fmla="*/ 9 w 90"/>
                <a:gd name="T37" fmla="*/ 106 h 107"/>
                <a:gd name="T38" fmla="*/ 11 w 90"/>
                <a:gd name="T39" fmla="*/ 106 h 107"/>
                <a:gd name="T40" fmla="*/ 15 w 90"/>
                <a:gd name="T4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7">
                  <a:moveTo>
                    <a:pt x="15" y="107"/>
                  </a:moveTo>
                  <a:lnTo>
                    <a:pt x="90" y="107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1" y="2"/>
                  </a:lnTo>
                  <a:lnTo>
                    <a:pt x="9" y="3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1" y="97"/>
                  </a:lnTo>
                  <a:lnTo>
                    <a:pt x="3" y="100"/>
                  </a:lnTo>
                  <a:lnTo>
                    <a:pt x="4" y="102"/>
                  </a:lnTo>
                  <a:lnTo>
                    <a:pt x="6" y="103"/>
                  </a:lnTo>
                  <a:lnTo>
                    <a:pt x="9" y="106"/>
                  </a:lnTo>
                  <a:lnTo>
                    <a:pt x="11" y="106"/>
                  </a:lnTo>
                  <a:lnTo>
                    <a:pt x="15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487">
              <a:extLst>
                <a:ext uri="{FF2B5EF4-FFF2-40B4-BE49-F238E27FC236}">
                  <a16:creationId xmlns:a16="http://schemas.microsoft.com/office/drawing/2014/main" id="{CF46FD9E-E244-467B-8525-9D7D4A9D1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9450" y="1368425"/>
              <a:ext cx="49213" cy="34925"/>
            </a:xfrm>
            <a:custGeom>
              <a:avLst/>
              <a:gdLst>
                <a:gd name="T0" fmla="*/ 151 w 151"/>
                <a:gd name="T1" fmla="*/ 107 h 107"/>
                <a:gd name="T2" fmla="*/ 151 w 151"/>
                <a:gd name="T3" fmla="*/ 0 h 107"/>
                <a:gd name="T4" fmla="*/ 0 w 151"/>
                <a:gd name="T5" fmla="*/ 0 h 107"/>
                <a:gd name="T6" fmla="*/ 0 w 151"/>
                <a:gd name="T7" fmla="*/ 107 h 107"/>
                <a:gd name="T8" fmla="*/ 76 w 151"/>
                <a:gd name="T9" fmla="*/ 107 h 107"/>
                <a:gd name="T10" fmla="*/ 151 w 151"/>
                <a:gd name="T11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7">
                  <a:moveTo>
                    <a:pt x="151" y="107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7"/>
                  </a:lnTo>
                  <a:lnTo>
                    <a:pt x="76" y="107"/>
                  </a:lnTo>
                  <a:lnTo>
                    <a:pt x="151" y="1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488">
              <a:extLst>
                <a:ext uri="{FF2B5EF4-FFF2-40B4-BE49-F238E27FC236}">
                  <a16:creationId xmlns:a16="http://schemas.microsoft.com/office/drawing/2014/main" id="{88D57E34-34BA-47A7-98D6-DB982DAFE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98613"/>
              <a:ext cx="28575" cy="33338"/>
            </a:xfrm>
            <a:custGeom>
              <a:avLst/>
              <a:gdLst>
                <a:gd name="T0" fmla="*/ 75 w 91"/>
                <a:gd name="T1" fmla="*/ 0 h 106"/>
                <a:gd name="T2" fmla="*/ 45 w 91"/>
                <a:gd name="T3" fmla="*/ 0 h 106"/>
                <a:gd name="T4" fmla="*/ 0 w 91"/>
                <a:gd name="T5" fmla="*/ 0 h 106"/>
                <a:gd name="T6" fmla="*/ 0 w 91"/>
                <a:gd name="T7" fmla="*/ 106 h 106"/>
                <a:gd name="T8" fmla="*/ 75 w 91"/>
                <a:gd name="T9" fmla="*/ 106 h 106"/>
                <a:gd name="T10" fmla="*/ 79 w 91"/>
                <a:gd name="T11" fmla="*/ 106 h 106"/>
                <a:gd name="T12" fmla="*/ 81 w 91"/>
                <a:gd name="T13" fmla="*/ 104 h 106"/>
                <a:gd name="T14" fmla="*/ 84 w 91"/>
                <a:gd name="T15" fmla="*/ 103 h 106"/>
                <a:gd name="T16" fmla="*/ 86 w 91"/>
                <a:gd name="T17" fmla="*/ 101 h 106"/>
                <a:gd name="T18" fmla="*/ 88 w 91"/>
                <a:gd name="T19" fmla="*/ 99 h 106"/>
                <a:gd name="T20" fmla="*/ 89 w 91"/>
                <a:gd name="T21" fmla="*/ 97 h 106"/>
                <a:gd name="T22" fmla="*/ 91 w 91"/>
                <a:gd name="T23" fmla="*/ 94 h 106"/>
                <a:gd name="T24" fmla="*/ 91 w 91"/>
                <a:gd name="T25" fmla="*/ 91 h 106"/>
                <a:gd name="T26" fmla="*/ 91 w 91"/>
                <a:gd name="T27" fmla="*/ 15 h 106"/>
                <a:gd name="T28" fmla="*/ 91 w 91"/>
                <a:gd name="T29" fmla="*/ 12 h 106"/>
                <a:gd name="T30" fmla="*/ 89 w 91"/>
                <a:gd name="T31" fmla="*/ 10 h 106"/>
                <a:gd name="T32" fmla="*/ 88 w 91"/>
                <a:gd name="T33" fmla="*/ 7 h 106"/>
                <a:gd name="T34" fmla="*/ 86 w 91"/>
                <a:gd name="T35" fmla="*/ 5 h 106"/>
                <a:gd name="T36" fmla="*/ 84 w 91"/>
                <a:gd name="T37" fmla="*/ 4 h 106"/>
                <a:gd name="T38" fmla="*/ 81 w 91"/>
                <a:gd name="T39" fmla="*/ 2 h 106"/>
                <a:gd name="T40" fmla="*/ 79 w 91"/>
                <a:gd name="T41" fmla="*/ 2 h 106"/>
                <a:gd name="T42" fmla="*/ 75 w 91"/>
                <a:gd name="T43" fmla="*/ 0 h 106"/>
                <a:gd name="T44" fmla="*/ 75 w 91"/>
                <a:gd name="T4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" h="106">
                  <a:moveTo>
                    <a:pt x="75" y="0"/>
                  </a:moveTo>
                  <a:lnTo>
                    <a:pt x="45" y="0"/>
                  </a:lnTo>
                  <a:lnTo>
                    <a:pt x="0" y="0"/>
                  </a:lnTo>
                  <a:lnTo>
                    <a:pt x="0" y="106"/>
                  </a:lnTo>
                  <a:lnTo>
                    <a:pt x="75" y="106"/>
                  </a:lnTo>
                  <a:lnTo>
                    <a:pt x="79" y="106"/>
                  </a:lnTo>
                  <a:lnTo>
                    <a:pt x="81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1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10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4"/>
                  </a:lnTo>
                  <a:lnTo>
                    <a:pt x="81" y="2"/>
                  </a:lnTo>
                  <a:lnTo>
                    <a:pt x="79" y="2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489">
              <a:extLst>
                <a:ext uri="{FF2B5EF4-FFF2-40B4-BE49-F238E27FC236}">
                  <a16:creationId xmlns:a16="http://schemas.microsoft.com/office/drawing/2014/main" id="{F30E7BFE-901E-4881-9F33-4F3776C87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98613"/>
              <a:ext cx="28575" cy="33338"/>
            </a:xfrm>
            <a:custGeom>
              <a:avLst/>
              <a:gdLst>
                <a:gd name="T0" fmla="*/ 0 w 90"/>
                <a:gd name="T1" fmla="*/ 15 h 106"/>
                <a:gd name="T2" fmla="*/ 0 w 90"/>
                <a:gd name="T3" fmla="*/ 91 h 106"/>
                <a:gd name="T4" fmla="*/ 0 w 90"/>
                <a:gd name="T5" fmla="*/ 94 h 106"/>
                <a:gd name="T6" fmla="*/ 1 w 90"/>
                <a:gd name="T7" fmla="*/ 97 h 106"/>
                <a:gd name="T8" fmla="*/ 3 w 90"/>
                <a:gd name="T9" fmla="*/ 99 h 106"/>
                <a:gd name="T10" fmla="*/ 4 w 90"/>
                <a:gd name="T11" fmla="*/ 101 h 106"/>
                <a:gd name="T12" fmla="*/ 6 w 90"/>
                <a:gd name="T13" fmla="*/ 103 h 106"/>
                <a:gd name="T14" fmla="*/ 10 w 90"/>
                <a:gd name="T15" fmla="*/ 104 h 106"/>
                <a:gd name="T16" fmla="*/ 12 w 90"/>
                <a:gd name="T17" fmla="*/ 106 h 106"/>
                <a:gd name="T18" fmla="*/ 15 w 90"/>
                <a:gd name="T19" fmla="*/ 106 h 106"/>
                <a:gd name="T20" fmla="*/ 90 w 90"/>
                <a:gd name="T21" fmla="*/ 106 h 106"/>
                <a:gd name="T22" fmla="*/ 90 w 90"/>
                <a:gd name="T23" fmla="*/ 0 h 106"/>
                <a:gd name="T24" fmla="*/ 15 w 90"/>
                <a:gd name="T25" fmla="*/ 0 h 106"/>
                <a:gd name="T26" fmla="*/ 12 w 90"/>
                <a:gd name="T27" fmla="*/ 0 h 106"/>
                <a:gd name="T28" fmla="*/ 10 w 90"/>
                <a:gd name="T29" fmla="*/ 2 h 106"/>
                <a:gd name="T30" fmla="*/ 6 w 90"/>
                <a:gd name="T31" fmla="*/ 4 h 106"/>
                <a:gd name="T32" fmla="*/ 4 w 90"/>
                <a:gd name="T33" fmla="*/ 5 h 106"/>
                <a:gd name="T34" fmla="*/ 3 w 90"/>
                <a:gd name="T35" fmla="*/ 7 h 106"/>
                <a:gd name="T36" fmla="*/ 1 w 90"/>
                <a:gd name="T37" fmla="*/ 10 h 106"/>
                <a:gd name="T38" fmla="*/ 0 w 90"/>
                <a:gd name="T39" fmla="*/ 12 h 106"/>
                <a:gd name="T40" fmla="*/ 0 w 90"/>
                <a:gd name="T41" fmla="*/ 1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0" y="15"/>
                  </a:moveTo>
                  <a:lnTo>
                    <a:pt x="0" y="91"/>
                  </a:lnTo>
                  <a:lnTo>
                    <a:pt x="0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10" y="104"/>
                  </a:lnTo>
                  <a:lnTo>
                    <a:pt x="12" y="106"/>
                  </a:lnTo>
                  <a:lnTo>
                    <a:pt x="15" y="106"/>
                  </a:lnTo>
                  <a:lnTo>
                    <a:pt x="90" y="106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6" y="4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490">
              <a:extLst>
                <a:ext uri="{FF2B5EF4-FFF2-40B4-BE49-F238E27FC236}">
                  <a16:creationId xmlns:a16="http://schemas.microsoft.com/office/drawing/2014/main" id="{3B4BB294-3F58-429D-AD93-7B23F68F0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98613"/>
              <a:ext cx="47625" cy="33338"/>
            </a:xfrm>
            <a:custGeom>
              <a:avLst/>
              <a:gdLst>
                <a:gd name="T0" fmla="*/ 0 w 151"/>
                <a:gd name="T1" fmla="*/ 0 h 106"/>
                <a:gd name="T2" fmla="*/ 0 w 151"/>
                <a:gd name="T3" fmla="*/ 106 h 106"/>
                <a:gd name="T4" fmla="*/ 151 w 151"/>
                <a:gd name="T5" fmla="*/ 106 h 106"/>
                <a:gd name="T6" fmla="*/ 151 w 151"/>
                <a:gd name="T7" fmla="*/ 0 h 106"/>
                <a:gd name="T8" fmla="*/ 45 w 151"/>
                <a:gd name="T9" fmla="*/ 0 h 106"/>
                <a:gd name="T10" fmla="*/ 0 w 151"/>
                <a:gd name="T11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6">
                  <a:moveTo>
                    <a:pt x="0" y="0"/>
                  </a:moveTo>
                  <a:lnTo>
                    <a:pt x="0" y="106"/>
                  </a:lnTo>
                  <a:lnTo>
                    <a:pt x="151" y="106"/>
                  </a:lnTo>
                  <a:lnTo>
                    <a:pt x="151" y="0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491">
              <a:extLst>
                <a:ext uri="{FF2B5EF4-FFF2-40B4-BE49-F238E27FC236}">
                  <a16:creationId xmlns:a16="http://schemas.microsoft.com/office/drawing/2014/main" id="{8322FD8B-1448-4FFE-A201-5D3161586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1560513"/>
              <a:ext cx="47625" cy="33338"/>
            </a:xfrm>
            <a:custGeom>
              <a:avLst/>
              <a:gdLst>
                <a:gd name="T0" fmla="*/ 150 w 150"/>
                <a:gd name="T1" fmla="*/ 0 h 105"/>
                <a:gd name="T2" fmla="*/ 105 w 150"/>
                <a:gd name="T3" fmla="*/ 0 h 105"/>
                <a:gd name="T4" fmla="*/ 0 w 150"/>
                <a:gd name="T5" fmla="*/ 0 h 105"/>
                <a:gd name="T6" fmla="*/ 0 w 150"/>
                <a:gd name="T7" fmla="*/ 105 h 105"/>
                <a:gd name="T8" fmla="*/ 105 w 150"/>
                <a:gd name="T9" fmla="*/ 105 h 105"/>
                <a:gd name="T10" fmla="*/ 150 w 150"/>
                <a:gd name="T11" fmla="*/ 105 h 105"/>
                <a:gd name="T12" fmla="*/ 150 w 150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0" h="105">
                  <a:moveTo>
                    <a:pt x="150" y="0"/>
                  </a:moveTo>
                  <a:lnTo>
                    <a:pt x="10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105" y="105"/>
                  </a:lnTo>
                  <a:lnTo>
                    <a:pt x="150" y="10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492">
              <a:extLst>
                <a:ext uri="{FF2B5EF4-FFF2-40B4-BE49-F238E27FC236}">
                  <a16:creationId xmlns:a16="http://schemas.microsoft.com/office/drawing/2014/main" id="{EE943E9D-D099-460E-BED6-3461B3C98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338" y="1560513"/>
              <a:ext cx="28575" cy="33338"/>
            </a:xfrm>
            <a:custGeom>
              <a:avLst/>
              <a:gdLst>
                <a:gd name="T0" fmla="*/ 90 w 90"/>
                <a:gd name="T1" fmla="*/ 0 h 105"/>
                <a:gd name="T2" fmla="*/ 45 w 90"/>
                <a:gd name="T3" fmla="*/ 0 h 105"/>
                <a:gd name="T4" fmla="*/ 15 w 90"/>
                <a:gd name="T5" fmla="*/ 0 h 105"/>
                <a:gd name="T6" fmla="*/ 12 w 90"/>
                <a:gd name="T7" fmla="*/ 0 h 105"/>
                <a:gd name="T8" fmla="*/ 10 w 90"/>
                <a:gd name="T9" fmla="*/ 1 h 105"/>
                <a:gd name="T10" fmla="*/ 7 w 90"/>
                <a:gd name="T11" fmla="*/ 2 h 105"/>
                <a:gd name="T12" fmla="*/ 4 w 90"/>
                <a:gd name="T13" fmla="*/ 5 h 105"/>
                <a:gd name="T14" fmla="*/ 3 w 90"/>
                <a:gd name="T15" fmla="*/ 7 h 105"/>
                <a:gd name="T16" fmla="*/ 1 w 90"/>
                <a:gd name="T17" fmla="*/ 10 h 105"/>
                <a:gd name="T18" fmla="*/ 1 w 90"/>
                <a:gd name="T19" fmla="*/ 12 h 105"/>
                <a:gd name="T20" fmla="*/ 0 w 90"/>
                <a:gd name="T21" fmla="*/ 15 h 105"/>
                <a:gd name="T22" fmla="*/ 0 w 90"/>
                <a:gd name="T23" fmla="*/ 90 h 105"/>
                <a:gd name="T24" fmla="*/ 1 w 90"/>
                <a:gd name="T25" fmla="*/ 94 h 105"/>
                <a:gd name="T26" fmla="*/ 1 w 90"/>
                <a:gd name="T27" fmla="*/ 97 h 105"/>
                <a:gd name="T28" fmla="*/ 3 w 90"/>
                <a:gd name="T29" fmla="*/ 99 h 105"/>
                <a:gd name="T30" fmla="*/ 4 w 90"/>
                <a:gd name="T31" fmla="*/ 101 h 105"/>
                <a:gd name="T32" fmla="*/ 7 w 90"/>
                <a:gd name="T33" fmla="*/ 103 h 105"/>
                <a:gd name="T34" fmla="*/ 10 w 90"/>
                <a:gd name="T35" fmla="*/ 104 h 105"/>
                <a:gd name="T36" fmla="*/ 12 w 90"/>
                <a:gd name="T37" fmla="*/ 105 h 105"/>
                <a:gd name="T38" fmla="*/ 15 w 90"/>
                <a:gd name="T39" fmla="*/ 105 h 105"/>
                <a:gd name="T40" fmla="*/ 45 w 90"/>
                <a:gd name="T41" fmla="*/ 105 h 105"/>
                <a:gd name="T42" fmla="*/ 90 w 90"/>
                <a:gd name="T43" fmla="*/ 105 h 105"/>
                <a:gd name="T44" fmla="*/ 90 w 90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105">
                  <a:moveTo>
                    <a:pt x="90" y="0"/>
                  </a:moveTo>
                  <a:lnTo>
                    <a:pt x="45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1" y="97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7" y="103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45" y="105"/>
                  </a:lnTo>
                  <a:lnTo>
                    <a:pt x="90" y="105"/>
                  </a:lnTo>
                  <a:lnTo>
                    <a:pt x="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493">
              <a:extLst>
                <a:ext uri="{FF2B5EF4-FFF2-40B4-BE49-F238E27FC236}">
                  <a16:creationId xmlns:a16="http://schemas.microsoft.com/office/drawing/2014/main" id="{72E69C20-B8DF-4566-BBFE-E0C94A5C2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0588" y="1560513"/>
              <a:ext cx="28575" cy="33338"/>
            </a:xfrm>
            <a:custGeom>
              <a:avLst/>
              <a:gdLst>
                <a:gd name="T0" fmla="*/ 76 w 91"/>
                <a:gd name="T1" fmla="*/ 0 h 105"/>
                <a:gd name="T2" fmla="*/ 0 w 91"/>
                <a:gd name="T3" fmla="*/ 0 h 105"/>
                <a:gd name="T4" fmla="*/ 0 w 91"/>
                <a:gd name="T5" fmla="*/ 105 h 105"/>
                <a:gd name="T6" fmla="*/ 76 w 91"/>
                <a:gd name="T7" fmla="*/ 105 h 105"/>
                <a:gd name="T8" fmla="*/ 79 w 91"/>
                <a:gd name="T9" fmla="*/ 105 h 105"/>
                <a:gd name="T10" fmla="*/ 82 w 91"/>
                <a:gd name="T11" fmla="*/ 104 h 105"/>
                <a:gd name="T12" fmla="*/ 84 w 91"/>
                <a:gd name="T13" fmla="*/ 103 h 105"/>
                <a:gd name="T14" fmla="*/ 86 w 91"/>
                <a:gd name="T15" fmla="*/ 101 h 105"/>
                <a:gd name="T16" fmla="*/ 88 w 91"/>
                <a:gd name="T17" fmla="*/ 99 h 105"/>
                <a:gd name="T18" fmla="*/ 89 w 91"/>
                <a:gd name="T19" fmla="*/ 97 h 105"/>
                <a:gd name="T20" fmla="*/ 91 w 91"/>
                <a:gd name="T21" fmla="*/ 94 h 105"/>
                <a:gd name="T22" fmla="*/ 91 w 91"/>
                <a:gd name="T23" fmla="*/ 90 h 105"/>
                <a:gd name="T24" fmla="*/ 91 w 91"/>
                <a:gd name="T25" fmla="*/ 15 h 105"/>
                <a:gd name="T26" fmla="*/ 91 w 91"/>
                <a:gd name="T27" fmla="*/ 12 h 105"/>
                <a:gd name="T28" fmla="*/ 89 w 91"/>
                <a:gd name="T29" fmla="*/ 9 h 105"/>
                <a:gd name="T30" fmla="*/ 88 w 91"/>
                <a:gd name="T31" fmla="*/ 7 h 105"/>
                <a:gd name="T32" fmla="*/ 86 w 91"/>
                <a:gd name="T33" fmla="*/ 5 h 105"/>
                <a:gd name="T34" fmla="*/ 84 w 91"/>
                <a:gd name="T35" fmla="*/ 2 h 105"/>
                <a:gd name="T36" fmla="*/ 82 w 91"/>
                <a:gd name="T37" fmla="*/ 1 h 105"/>
                <a:gd name="T38" fmla="*/ 79 w 91"/>
                <a:gd name="T39" fmla="*/ 0 h 105"/>
                <a:gd name="T40" fmla="*/ 76 w 91"/>
                <a:gd name="T41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105">
                  <a:moveTo>
                    <a:pt x="76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76" y="105"/>
                  </a:lnTo>
                  <a:lnTo>
                    <a:pt x="79" y="105"/>
                  </a:lnTo>
                  <a:lnTo>
                    <a:pt x="82" y="104"/>
                  </a:lnTo>
                  <a:lnTo>
                    <a:pt x="84" y="103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7"/>
                  </a:lnTo>
                  <a:lnTo>
                    <a:pt x="91" y="94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2"/>
                  </a:lnTo>
                  <a:lnTo>
                    <a:pt x="82" y="1"/>
                  </a:lnTo>
                  <a:lnTo>
                    <a:pt x="79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494">
              <a:extLst>
                <a:ext uri="{FF2B5EF4-FFF2-40B4-BE49-F238E27FC236}">
                  <a16:creationId xmlns:a16="http://schemas.microsoft.com/office/drawing/2014/main" id="{3EF09789-E73A-4CFB-9FCF-08DA00003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1538" y="1522413"/>
              <a:ext cx="28575" cy="33338"/>
            </a:xfrm>
            <a:custGeom>
              <a:avLst/>
              <a:gdLst>
                <a:gd name="T0" fmla="*/ 75 w 91"/>
                <a:gd name="T1" fmla="*/ 105 h 105"/>
                <a:gd name="T2" fmla="*/ 79 w 91"/>
                <a:gd name="T3" fmla="*/ 105 h 105"/>
                <a:gd name="T4" fmla="*/ 81 w 91"/>
                <a:gd name="T5" fmla="*/ 104 h 105"/>
                <a:gd name="T6" fmla="*/ 84 w 91"/>
                <a:gd name="T7" fmla="*/ 102 h 105"/>
                <a:gd name="T8" fmla="*/ 86 w 91"/>
                <a:gd name="T9" fmla="*/ 101 h 105"/>
                <a:gd name="T10" fmla="*/ 88 w 91"/>
                <a:gd name="T11" fmla="*/ 99 h 105"/>
                <a:gd name="T12" fmla="*/ 89 w 91"/>
                <a:gd name="T13" fmla="*/ 96 h 105"/>
                <a:gd name="T14" fmla="*/ 91 w 91"/>
                <a:gd name="T15" fmla="*/ 93 h 105"/>
                <a:gd name="T16" fmla="*/ 91 w 91"/>
                <a:gd name="T17" fmla="*/ 90 h 105"/>
                <a:gd name="T18" fmla="*/ 91 w 91"/>
                <a:gd name="T19" fmla="*/ 15 h 105"/>
                <a:gd name="T20" fmla="*/ 91 w 91"/>
                <a:gd name="T21" fmla="*/ 12 h 105"/>
                <a:gd name="T22" fmla="*/ 89 w 91"/>
                <a:gd name="T23" fmla="*/ 9 h 105"/>
                <a:gd name="T24" fmla="*/ 88 w 91"/>
                <a:gd name="T25" fmla="*/ 7 h 105"/>
                <a:gd name="T26" fmla="*/ 86 w 91"/>
                <a:gd name="T27" fmla="*/ 4 h 105"/>
                <a:gd name="T28" fmla="*/ 84 w 91"/>
                <a:gd name="T29" fmla="*/ 2 h 105"/>
                <a:gd name="T30" fmla="*/ 81 w 91"/>
                <a:gd name="T31" fmla="*/ 1 h 105"/>
                <a:gd name="T32" fmla="*/ 79 w 91"/>
                <a:gd name="T33" fmla="*/ 0 h 105"/>
                <a:gd name="T34" fmla="*/ 75 w 91"/>
                <a:gd name="T35" fmla="*/ 0 h 105"/>
                <a:gd name="T36" fmla="*/ 0 w 91"/>
                <a:gd name="T37" fmla="*/ 0 h 105"/>
                <a:gd name="T38" fmla="*/ 0 w 91"/>
                <a:gd name="T39" fmla="*/ 105 h 105"/>
                <a:gd name="T40" fmla="*/ 45 w 91"/>
                <a:gd name="T41" fmla="*/ 105 h 105"/>
                <a:gd name="T42" fmla="*/ 75 w 91"/>
                <a:gd name="T4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1" h="105">
                  <a:moveTo>
                    <a:pt x="75" y="105"/>
                  </a:moveTo>
                  <a:lnTo>
                    <a:pt x="79" y="105"/>
                  </a:lnTo>
                  <a:lnTo>
                    <a:pt x="81" y="104"/>
                  </a:lnTo>
                  <a:lnTo>
                    <a:pt x="84" y="102"/>
                  </a:lnTo>
                  <a:lnTo>
                    <a:pt x="86" y="101"/>
                  </a:lnTo>
                  <a:lnTo>
                    <a:pt x="88" y="99"/>
                  </a:lnTo>
                  <a:lnTo>
                    <a:pt x="89" y="96"/>
                  </a:lnTo>
                  <a:lnTo>
                    <a:pt x="91" y="93"/>
                  </a:lnTo>
                  <a:lnTo>
                    <a:pt x="91" y="90"/>
                  </a:lnTo>
                  <a:lnTo>
                    <a:pt x="91" y="15"/>
                  </a:lnTo>
                  <a:lnTo>
                    <a:pt x="91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4"/>
                  </a:lnTo>
                  <a:lnTo>
                    <a:pt x="84" y="2"/>
                  </a:lnTo>
                  <a:lnTo>
                    <a:pt x="81" y="1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7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495">
              <a:extLst>
                <a:ext uri="{FF2B5EF4-FFF2-40B4-BE49-F238E27FC236}">
                  <a16:creationId xmlns:a16="http://schemas.microsoft.com/office/drawing/2014/main" id="{35F9925A-D080-4D49-928B-2EF534E31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1522413"/>
              <a:ext cx="47625" cy="33338"/>
            </a:xfrm>
            <a:custGeom>
              <a:avLst/>
              <a:gdLst>
                <a:gd name="T0" fmla="*/ 151 w 151"/>
                <a:gd name="T1" fmla="*/ 105 h 105"/>
                <a:gd name="T2" fmla="*/ 151 w 151"/>
                <a:gd name="T3" fmla="*/ 0 h 105"/>
                <a:gd name="T4" fmla="*/ 0 w 151"/>
                <a:gd name="T5" fmla="*/ 0 h 105"/>
                <a:gd name="T6" fmla="*/ 0 w 151"/>
                <a:gd name="T7" fmla="*/ 105 h 105"/>
                <a:gd name="T8" fmla="*/ 45 w 151"/>
                <a:gd name="T9" fmla="*/ 105 h 105"/>
                <a:gd name="T10" fmla="*/ 151 w 151"/>
                <a:gd name="T1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05">
                  <a:moveTo>
                    <a:pt x="151" y="105"/>
                  </a:moveTo>
                  <a:lnTo>
                    <a:pt x="151" y="0"/>
                  </a:lnTo>
                  <a:lnTo>
                    <a:pt x="0" y="0"/>
                  </a:lnTo>
                  <a:lnTo>
                    <a:pt x="0" y="105"/>
                  </a:lnTo>
                  <a:lnTo>
                    <a:pt x="45" y="105"/>
                  </a:lnTo>
                  <a:lnTo>
                    <a:pt x="151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496">
              <a:extLst>
                <a:ext uri="{FF2B5EF4-FFF2-40B4-BE49-F238E27FC236}">
                  <a16:creationId xmlns:a16="http://schemas.microsoft.com/office/drawing/2014/main" id="{4D7DF8E6-7B8D-412C-9307-FAE2CA5C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1522413"/>
              <a:ext cx="28575" cy="33338"/>
            </a:xfrm>
            <a:custGeom>
              <a:avLst/>
              <a:gdLst>
                <a:gd name="T0" fmla="*/ 0 w 90"/>
                <a:gd name="T1" fmla="*/ 15 h 105"/>
                <a:gd name="T2" fmla="*/ 0 w 90"/>
                <a:gd name="T3" fmla="*/ 90 h 105"/>
                <a:gd name="T4" fmla="*/ 0 w 90"/>
                <a:gd name="T5" fmla="*/ 93 h 105"/>
                <a:gd name="T6" fmla="*/ 1 w 90"/>
                <a:gd name="T7" fmla="*/ 96 h 105"/>
                <a:gd name="T8" fmla="*/ 3 w 90"/>
                <a:gd name="T9" fmla="*/ 99 h 105"/>
                <a:gd name="T10" fmla="*/ 4 w 90"/>
                <a:gd name="T11" fmla="*/ 101 h 105"/>
                <a:gd name="T12" fmla="*/ 6 w 90"/>
                <a:gd name="T13" fmla="*/ 102 h 105"/>
                <a:gd name="T14" fmla="*/ 10 w 90"/>
                <a:gd name="T15" fmla="*/ 104 h 105"/>
                <a:gd name="T16" fmla="*/ 12 w 90"/>
                <a:gd name="T17" fmla="*/ 105 h 105"/>
                <a:gd name="T18" fmla="*/ 15 w 90"/>
                <a:gd name="T19" fmla="*/ 105 h 105"/>
                <a:gd name="T20" fmla="*/ 90 w 90"/>
                <a:gd name="T21" fmla="*/ 105 h 105"/>
                <a:gd name="T22" fmla="*/ 90 w 90"/>
                <a:gd name="T23" fmla="*/ 0 h 105"/>
                <a:gd name="T24" fmla="*/ 15 w 90"/>
                <a:gd name="T25" fmla="*/ 0 h 105"/>
                <a:gd name="T26" fmla="*/ 12 w 90"/>
                <a:gd name="T27" fmla="*/ 0 h 105"/>
                <a:gd name="T28" fmla="*/ 10 w 90"/>
                <a:gd name="T29" fmla="*/ 1 h 105"/>
                <a:gd name="T30" fmla="*/ 6 w 90"/>
                <a:gd name="T31" fmla="*/ 2 h 105"/>
                <a:gd name="T32" fmla="*/ 4 w 90"/>
                <a:gd name="T33" fmla="*/ 4 h 105"/>
                <a:gd name="T34" fmla="*/ 3 w 90"/>
                <a:gd name="T35" fmla="*/ 7 h 105"/>
                <a:gd name="T36" fmla="*/ 1 w 90"/>
                <a:gd name="T37" fmla="*/ 9 h 105"/>
                <a:gd name="T38" fmla="*/ 0 w 90"/>
                <a:gd name="T39" fmla="*/ 12 h 105"/>
                <a:gd name="T40" fmla="*/ 0 w 90"/>
                <a:gd name="T41" fmla="*/ 1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5">
                  <a:moveTo>
                    <a:pt x="0" y="15"/>
                  </a:moveTo>
                  <a:lnTo>
                    <a:pt x="0" y="90"/>
                  </a:lnTo>
                  <a:lnTo>
                    <a:pt x="0" y="93"/>
                  </a:lnTo>
                  <a:lnTo>
                    <a:pt x="1" y="96"/>
                  </a:lnTo>
                  <a:lnTo>
                    <a:pt x="3" y="99"/>
                  </a:lnTo>
                  <a:lnTo>
                    <a:pt x="4" y="101"/>
                  </a:lnTo>
                  <a:lnTo>
                    <a:pt x="6" y="102"/>
                  </a:lnTo>
                  <a:lnTo>
                    <a:pt x="10" y="104"/>
                  </a:lnTo>
                  <a:lnTo>
                    <a:pt x="12" y="105"/>
                  </a:lnTo>
                  <a:lnTo>
                    <a:pt x="15" y="105"/>
                  </a:lnTo>
                  <a:lnTo>
                    <a:pt x="90" y="105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DC834D-A801-489D-B18E-A3C9646F4D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23969" y="2023753"/>
            <a:ext cx="2564266" cy="1949060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A0A31DB-DD27-4F64-AB8C-EC7887B70CFD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450"/>
                </a:spcBef>
              </a:pPr>
              <a:r>
                <a:rPr lang="en-US" sz="2700" b="1" dirty="0">
                  <a:latin typeface="+mj-lt"/>
                </a:rPr>
                <a:t> </a:t>
              </a:r>
              <a:r>
                <a:rPr lang="en-US" sz="2700" b="1" dirty="0" smtClean="0">
                  <a:latin typeface="+mj-lt"/>
                </a:rPr>
                <a:t>1080</a:t>
              </a:r>
              <a:r>
                <a:rPr lang="en-US" sz="1600" b="1" dirty="0" smtClean="0">
                  <a:latin typeface="+mj-lt"/>
                </a:rPr>
                <a:t>(*)</a:t>
              </a:r>
              <a:r>
                <a:rPr lang="en-US" sz="2700" b="1" dirty="0" smtClean="0">
                  <a:latin typeface="+mj-lt"/>
                </a:rPr>
                <a:t> </a:t>
              </a:r>
            </a:p>
            <a:p>
              <a:pPr algn="ctr">
                <a:spcBef>
                  <a:spcPts val="450"/>
                </a:spcBef>
              </a:pPr>
              <a:r>
                <a:rPr lang="en-US" sz="1600" b="1" dirty="0" smtClean="0">
                  <a:latin typeface="+mj-lt"/>
                </a:rPr>
                <a:t>Web Pages</a:t>
              </a:r>
              <a:endParaRPr lang="en-US" sz="2700" b="1" dirty="0">
                <a:latin typeface="+mj-lt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C6A4160-8BE0-4F42-8528-A692DB7BDCCE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1.205.945 Visitors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151F8D54-5195-4686-B421-E1F7E4D42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259643" y="1772550"/>
            <a:ext cx="492919" cy="492919"/>
          </a:xfrm>
          <a:prstGeom prst="ellipse">
            <a:avLst/>
          </a:prstGeom>
          <a:solidFill>
            <a:srgbClr val="40404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2AD138-6B8C-40CA-A949-80EE0AE830BE}"/>
              </a:ext>
            </a:extLst>
          </p:cNvPr>
          <p:cNvSpPr/>
          <p:nvPr/>
        </p:nvSpPr>
        <p:spPr>
          <a:xfrm>
            <a:off x="1117447" y="2602335"/>
            <a:ext cx="1204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1600" b="1" dirty="0" smtClean="0">
                <a:solidFill>
                  <a:schemeClr val="bg1"/>
                </a:solidFill>
              </a:rPr>
              <a:t>Products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44" name="Group 43" descr="This is an icon of a cash register.">
            <a:extLst>
              <a:ext uri="{FF2B5EF4-FFF2-40B4-BE49-F238E27FC236}">
                <a16:creationId xmlns:a16="http://schemas.microsoft.com/office/drawing/2014/main" id="{B98E995E-9B1D-4A56-ACB0-682E15B8ABE6}"/>
              </a:ext>
            </a:extLst>
          </p:cNvPr>
          <p:cNvGrpSpPr/>
          <p:nvPr/>
        </p:nvGrpSpPr>
        <p:grpSpPr>
          <a:xfrm>
            <a:off x="7398350" y="1911257"/>
            <a:ext cx="215504" cy="215504"/>
            <a:chOff x="304800" y="771525"/>
            <a:chExt cx="287338" cy="287338"/>
          </a:xfrm>
          <a:solidFill>
            <a:schemeClr val="bg1"/>
          </a:solidFill>
        </p:grpSpPr>
        <p:sp>
          <p:nvSpPr>
            <p:cNvPr id="45" name="Freeform 321">
              <a:extLst>
                <a:ext uri="{FF2B5EF4-FFF2-40B4-BE49-F238E27FC236}">
                  <a16:creationId xmlns:a16="http://schemas.microsoft.com/office/drawing/2014/main" id="{F92A0E3D-9293-4005-9591-93C80117F1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388" y="923925"/>
              <a:ext cx="284163" cy="68263"/>
            </a:xfrm>
            <a:custGeom>
              <a:avLst/>
              <a:gdLst>
                <a:gd name="T0" fmla="*/ 694 w 895"/>
                <a:gd name="T1" fmla="*/ 159 h 211"/>
                <a:gd name="T2" fmla="*/ 657 w 895"/>
                <a:gd name="T3" fmla="*/ 159 h 211"/>
                <a:gd name="T4" fmla="*/ 657 w 895"/>
                <a:gd name="T5" fmla="*/ 122 h 211"/>
                <a:gd name="T6" fmla="*/ 694 w 895"/>
                <a:gd name="T7" fmla="*/ 122 h 211"/>
                <a:gd name="T8" fmla="*/ 694 w 895"/>
                <a:gd name="T9" fmla="*/ 159 h 211"/>
                <a:gd name="T10" fmla="*/ 637 w 895"/>
                <a:gd name="T11" fmla="*/ 103 h 211"/>
                <a:gd name="T12" fmla="*/ 600 w 895"/>
                <a:gd name="T13" fmla="*/ 103 h 211"/>
                <a:gd name="T14" fmla="*/ 600 w 895"/>
                <a:gd name="T15" fmla="*/ 65 h 211"/>
                <a:gd name="T16" fmla="*/ 637 w 895"/>
                <a:gd name="T17" fmla="*/ 65 h 211"/>
                <a:gd name="T18" fmla="*/ 637 w 895"/>
                <a:gd name="T19" fmla="*/ 103 h 211"/>
                <a:gd name="T20" fmla="*/ 581 w 895"/>
                <a:gd name="T21" fmla="*/ 159 h 211"/>
                <a:gd name="T22" fmla="*/ 543 w 895"/>
                <a:gd name="T23" fmla="*/ 159 h 211"/>
                <a:gd name="T24" fmla="*/ 543 w 895"/>
                <a:gd name="T25" fmla="*/ 122 h 211"/>
                <a:gd name="T26" fmla="*/ 581 w 895"/>
                <a:gd name="T27" fmla="*/ 122 h 211"/>
                <a:gd name="T28" fmla="*/ 581 w 895"/>
                <a:gd name="T29" fmla="*/ 159 h 211"/>
                <a:gd name="T30" fmla="*/ 524 w 895"/>
                <a:gd name="T31" fmla="*/ 103 h 211"/>
                <a:gd name="T32" fmla="*/ 485 w 895"/>
                <a:gd name="T33" fmla="*/ 103 h 211"/>
                <a:gd name="T34" fmla="*/ 485 w 895"/>
                <a:gd name="T35" fmla="*/ 65 h 211"/>
                <a:gd name="T36" fmla="*/ 524 w 895"/>
                <a:gd name="T37" fmla="*/ 65 h 211"/>
                <a:gd name="T38" fmla="*/ 524 w 895"/>
                <a:gd name="T39" fmla="*/ 103 h 211"/>
                <a:gd name="T40" fmla="*/ 467 w 895"/>
                <a:gd name="T41" fmla="*/ 159 h 211"/>
                <a:gd name="T42" fmla="*/ 428 w 895"/>
                <a:gd name="T43" fmla="*/ 159 h 211"/>
                <a:gd name="T44" fmla="*/ 428 w 895"/>
                <a:gd name="T45" fmla="*/ 122 h 211"/>
                <a:gd name="T46" fmla="*/ 467 w 895"/>
                <a:gd name="T47" fmla="*/ 122 h 211"/>
                <a:gd name="T48" fmla="*/ 467 w 895"/>
                <a:gd name="T49" fmla="*/ 159 h 211"/>
                <a:gd name="T50" fmla="*/ 410 w 895"/>
                <a:gd name="T51" fmla="*/ 103 h 211"/>
                <a:gd name="T52" fmla="*/ 371 w 895"/>
                <a:gd name="T53" fmla="*/ 103 h 211"/>
                <a:gd name="T54" fmla="*/ 371 w 895"/>
                <a:gd name="T55" fmla="*/ 65 h 211"/>
                <a:gd name="T56" fmla="*/ 410 w 895"/>
                <a:gd name="T57" fmla="*/ 65 h 211"/>
                <a:gd name="T58" fmla="*/ 410 w 895"/>
                <a:gd name="T59" fmla="*/ 103 h 211"/>
                <a:gd name="T60" fmla="*/ 353 w 895"/>
                <a:gd name="T61" fmla="*/ 159 h 211"/>
                <a:gd name="T62" fmla="*/ 315 w 895"/>
                <a:gd name="T63" fmla="*/ 159 h 211"/>
                <a:gd name="T64" fmla="*/ 315 w 895"/>
                <a:gd name="T65" fmla="*/ 122 h 211"/>
                <a:gd name="T66" fmla="*/ 353 w 895"/>
                <a:gd name="T67" fmla="*/ 122 h 211"/>
                <a:gd name="T68" fmla="*/ 353 w 895"/>
                <a:gd name="T69" fmla="*/ 159 h 211"/>
                <a:gd name="T70" fmla="*/ 295 w 895"/>
                <a:gd name="T71" fmla="*/ 103 h 211"/>
                <a:gd name="T72" fmla="*/ 258 w 895"/>
                <a:gd name="T73" fmla="*/ 103 h 211"/>
                <a:gd name="T74" fmla="*/ 258 w 895"/>
                <a:gd name="T75" fmla="*/ 65 h 211"/>
                <a:gd name="T76" fmla="*/ 295 w 895"/>
                <a:gd name="T77" fmla="*/ 65 h 211"/>
                <a:gd name="T78" fmla="*/ 295 w 895"/>
                <a:gd name="T79" fmla="*/ 103 h 211"/>
                <a:gd name="T80" fmla="*/ 238 w 895"/>
                <a:gd name="T81" fmla="*/ 159 h 211"/>
                <a:gd name="T82" fmla="*/ 201 w 895"/>
                <a:gd name="T83" fmla="*/ 159 h 211"/>
                <a:gd name="T84" fmla="*/ 201 w 895"/>
                <a:gd name="T85" fmla="*/ 122 h 211"/>
                <a:gd name="T86" fmla="*/ 238 w 895"/>
                <a:gd name="T87" fmla="*/ 122 h 211"/>
                <a:gd name="T88" fmla="*/ 238 w 895"/>
                <a:gd name="T89" fmla="*/ 159 h 211"/>
                <a:gd name="T90" fmla="*/ 815 w 895"/>
                <a:gd name="T91" fmla="*/ 0 h 211"/>
                <a:gd name="T92" fmla="*/ 80 w 895"/>
                <a:gd name="T93" fmla="*/ 0 h 211"/>
                <a:gd name="T94" fmla="*/ 0 w 895"/>
                <a:gd name="T95" fmla="*/ 211 h 211"/>
                <a:gd name="T96" fmla="*/ 895 w 895"/>
                <a:gd name="T97" fmla="*/ 211 h 211"/>
                <a:gd name="T98" fmla="*/ 815 w 895"/>
                <a:gd name="T99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95" h="211">
                  <a:moveTo>
                    <a:pt x="694" y="159"/>
                  </a:moveTo>
                  <a:lnTo>
                    <a:pt x="657" y="159"/>
                  </a:lnTo>
                  <a:lnTo>
                    <a:pt x="657" y="122"/>
                  </a:lnTo>
                  <a:lnTo>
                    <a:pt x="694" y="122"/>
                  </a:lnTo>
                  <a:lnTo>
                    <a:pt x="694" y="159"/>
                  </a:lnTo>
                  <a:close/>
                  <a:moveTo>
                    <a:pt x="637" y="103"/>
                  </a:moveTo>
                  <a:lnTo>
                    <a:pt x="600" y="103"/>
                  </a:lnTo>
                  <a:lnTo>
                    <a:pt x="600" y="65"/>
                  </a:lnTo>
                  <a:lnTo>
                    <a:pt x="637" y="65"/>
                  </a:lnTo>
                  <a:lnTo>
                    <a:pt x="637" y="103"/>
                  </a:lnTo>
                  <a:close/>
                  <a:moveTo>
                    <a:pt x="581" y="159"/>
                  </a:moveTo>
                  <a:lnTo>
                    <a:pt x="543" y="159"/>
                  </a:lnTo>
                  <a:lnTo>
                    <a:pt x="543" y="122"/>
                  </a:lnTo>
                  <a:lnTo>
                    <a:pt x="581" y="122"/>
                  </a:lnTo>
                  <a:lnTo>
                    <a:pt x="581" y="159"/>
                  </a:lnTo>
                  <a:close/>
                  <a:moveTo>
                    <a:pt x="524" y="103"/>
                  </a:moveTo>
                  <a:lnTo>
                    <a:pt x="485" y="103"/>
                  </a:lnTo>
                  <a:lnTo>
                    <a:pt x="485" y="65"/>
                  </a:lnTo>
                  <a:lnTo>
                    <a:pt x="524" y="65"/>
                  </a:lnTo>
                  <a:lnTo>
                    <a:pt x="524" y="103"/>
                  </a:lnTo>
                  <a:close/>
                  <a:moveTo>
                    <a:pt x="467" y="159"/>
                  </a:moveTo>
                  <a:lnTo>
                    <a:pt x="428" y="159"/>
                  </a:lnTo>
                  <a:lnTo>
                    <a:pt x="428" y="122"/>
                  </a:lnTo>
                  <a:lnTo>
                    <a:pt x="467" y="122"/>
                  </a:lnTo>
                  <a:lnTo>
                    <a:pt x="467" y="159"/>
                  </a:lnTo>
                  <a:close/>
                  <a:moveTo>
                    <a:pt x="410" y="103"/>
                  </a:moveTo>
                  <a:lnTo>
                    <a:pt x="371" y="103"/>
                  </a:lnTo>
                  <a:lnTo>
                    <a:pt x="371" y="65"/>
                  </a:lnTo>
                  <a:lnTo>
                    <a:pt x="410" y="65"/>
                  </a:lnTo>
                  <a:lnTo>
                    <a:pt x="410" y="103"/>
                  </a:lnTo>
                  <a:close/>
                  <a:moveTo>
                    <a:pt x="353" y="159"/>
                  </a:moveTo>
                  <a:lnTo>
                    <a:pt x="315" y="159"/>
                  </a:lnTo>
                  <a:lnTo>
                    <a:pt x="315" y="122"/>
                  </a:lnTo>
                  <a:lnTo>
                    <a:pt x="353" y="122"/>
                  </a:lnTo>
                  <a:lnTo>
                    <a:pt x="353" y="159"/>
                  </a:lnTo>
                  <a:close/>
                  <a:moveTo>
                    <a:pt x="295" y="103"/>
                  </a:moveTo>
                  <a:lnTo>
                    <a:pt x="258" y="103"/>
                  </a:lnTo>
                  <a:lnTo>
                    <a:pt x="258" y="65"/>
                  </a:lnTo>
                  <a:lnTo>
                    <a:pt x="295" y="65"/>
                  </a:lnTo>
                  <a:lnTo>
                    <a:pt x="295" y="103"/>
                  </a:lnTo>
                  <a:close/>
                  <a:moveTo>
                    <a:pt x="238" y="159"/>
                  </a:moveTo>
                  <a:lnTo>
                    <a:pt x="201" y="159"/>
                  </a:lnTo>
                  <a:lnTo>
                    <a:pt x="201" y="122"/>
                  </a:lnTo>
                  <a:lnTo>
                    <a:pt x="238" y="122"/>
                  </a:lnTo>
                  <a:lnTo>
                    <a:pt x="238" y="159"/>
                  </a:lnTo>
                  <a:close/>
                  <a:moveTo>
                    <a:pt x="815" y="0"/>
                  </a:moveTo>
                  <a:lnTo>
                    <a:pt x="80" y="0"/>
                  </a:lnTo>
                  <a:lnTo>
                    <a:pt x="0" y="211"/>
                  </a:lnTo>
                  <a:lnTo>
                    <a:pt x="895" y="211"/>
                  </a:lnTo>
                  <a:lnTo>
                    <a:pt x="8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322">
              <a:extLst>
                <a:ext uri="{FF2B5EF4-FFF2-40B4-BE49-F238E27FC236}">
                  <a16:creationId xmlns:a16="http://schemas.microsoft.com/office/drawing/2014/main" id="{5E64CAF0-0E1E-4978-B131-81EF0ABB8D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1001713"/>
              <a:ext cx="287338" cy="57150"/>
            </a:xfrm>
            <a:custGeom>
              <a:avLst/>
              <a:gdLst>
                <a:gd name="T0" fmla="*/ 572 w 903"/>
                <a:gd name="T1" fmla="*/ 78 h 180"/>
                <a:gd name="T2" fmla="*/ 569 w 903"/>
                <a:gd name="T3" fmla="*/ 84 h 180"/>
                <a:gd name="T4" fmla="*/ 565 w 903"/>
                <a:gd name="T5" fmla="*/ 88 h 180"/>
                <a:gd name="T6" fmla="*/ 560 w 903"/>
                <a:gd name="T7" fmla="*/ 90 h 180"/>
                <a:gd name="T8" fmla="*/ 554 w 903"/>
                <a:gd name="T9" fmla="*/ 90 h 180"/>
                <a:gd name="T10" fmla="*/ 548 w 903"/>
                <a:gd name="T11" fmla="*/ 88 h 180"/>
                <a:gd name="T12" fmla="*/ 545 w 903"/>
                <a:gd name="T13" fmla="*/ 84 h 180"/>
                <a:gd name="T14" fmla="*/ 543 w 903"/>
                <a:gd name="T15" fmla="*/ 78 h 180"/>
                <a:gd name="T16" fmla="*/ 542 w 903"/>
                <a:gd name="T17" fmla="*/ 60 h 180"/>
                <a:gd name="T18" fmla="*/ 331 w 903"/>
                <a:gd name="T19" fmla="*/ 75 h 180"/>
                <a:gd name="T20" fmla="*/ 330 w 903"/>
                <a:gd name="T21" fmla="*/ 80 h 180"/>
                <a:gd name="T22" fmla="*/ 327 w 903"/>
                <a:gd name="T23" fmla="*/ 86 h 180"/>
                <a:gd name="T24" fmla="*/ 322 w 903"/>
                <a:gd name="T25" fmla="*/ 89 h 180"/>
                <a:gd name="T26" fmla="*/ 316 w 903"/>
                <a:gd name="T27" fmla="*/ 90 h 180"/>
                <a:gd name="T28" fmla="*/ 310 w 903"/>
                <a:gd name="T29" fmla="*/ 89 h 180"/>
                <a:gd name="T30" fmla="*/ 306 w 903"/>
                <a:gd name="T31" fmla="*/ 86 h 180"/>
                <a:gd name="T32" fmla="*/ 302 w 903"/>
                <a:gd name="T33" fmla="*/ 80 h 180"/>
                <a:gd name="T34" fmla="*/ 301 w 903"/>
                <a:gd name="T35" fmla="*/ 75 h 180"/>
                <a:gd name="T36" fmla="*/ 301 w 903"/>
                <a:gd name="T37" fmla="*/ 42 h 180"/>
                <a:gd name="T38" fmla="*/ 304 w 903"/>
                <a:gd name="T39" fmla="*/ 36 h 180"/>
                <a:gd name="T40" fmla="*/ 308 w 903"/>
                <a:gd name="T41" fmla="*/ 32 h 180"/>
                <a:gd name="T42" fmla="*/ 313 w 903"/>
                <a:gd name="T43" fmla="*/ 30 h 180"/>
                <a:gd name="T44" fmla="*/ 557 w 903"/>
                <a:gd name="T45" fmla="*/ 30 h 180"/>
                <a:gd name="T46" fmla="*/ 563 w 903"/>
                <a:gd name="T47" fmla="*/ 31 h 180"/>
                <a:gd name="T48" fmla="*/ 567 w 903"/>
                <a:gd name="T49" fmla="*/ 34 h 180"/>
                <a:gd name="T50" fmla="*/ 571 w 903"/>
                <a:gd name="T51" fmla="*/ 39 h 180"/>
                <a:gd name="T52" fmla="*/ 572 w 903"/>
                <a:gd name="T53" fmla="*/ 45 h 180"/>
                <a:gd name="T54" fmla="*/ 0 w 903"/>
                <a:gd name="T55" fmla="*/ 0 h 180"/>
                <a:gd name="T56" fmla="*/ 0 w 903"/>
                <a:gd name="T57" fmla="*/ 168 h 180"/>
                <a:gd name="T58" fmla="*/ 2 w 903"/>
                <a:gd name="T59" fmla="*/ 174 h 180"/>
                <a:gd name="T60" fmla="*/ 6 w 903"/>
                <a:gd name="T61" fmla="*/ 178 h 180"/>
                <a:gd name="T62" fmla="*/ 12 w 903"/>
                <a:gd name="T63" fmla="*/ 180 h 180"/>
                <a:gd name="T64" fmla="*/ 888 w 903"/>
                <a:gd name="T65" fmla="*/ 180 h 180"/>
                <a:gd name="T66" fmla="*/ 894 w 903"/>
                <a:gd name="T67" fmla="*/ 179 h 180"/>
                <a:gd name="T68" fmla="*/ 899 w 903"/>
                <a:gd name="T69" fmla="*/ 176 h 180"/>
                <a:gd name="T70" fmla="*/ 902 w 903"/>
                <a:gd name="T71" fmla="*/ 172 h 180"/>
                <a:gd name="T72" fmla="*/ 903 w 903"/>
                <a:gd name="T73" fmla="*/ 165 h 180"/>
                <a:gd name="T74" fmla="*/ 0 w 903"/>
                <a:gd name="T7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3" h="180">
                  <a:moveTo>
                    <a:pt x="572" y="75"/>
                  </a:moveTo>
                  <a:lnTo>
                    <a:pt x="572" y="78"/>
                  </a:lnTo>
                  <a:lnTo>
                    <a:pt x="571" y="80"/>
                  </a:lnTo>
                  <a:lnTo>
                    <a:pt x="569" y="84"/>
                  </a:lnTo>
                  <a:lnTo>
                    <a:pt x="567" y="86"/>
                  </a:lnTo>
                  <a:lnTo>
                    <a:pt x="565" y="88"/>
                  </a:lnTo>
                  <a:lnTo>
                    <a:pt x="563" y="89"/>
                  </a:lnTo>
                  <a:lnTo>
                    <a:pt x="560" y="90"/>
                  </a:lnTo>
                  <a:lnTo>
                    <a:pt x="557" y="90"/>
                  </a:lnTo>
                  <a:lnTo>
                    <a:pt x="554" y="90"/>
                  </a:lnTo>
                  <a:lnTo>
                    <a:pt x="551" y="89"/>
                  </a:lnTo>
                  <a:lnTo>
                    <a:pt x="548" y="88"/>
                  </a:lnTo>
                  <a:lnTo>
                    <a:pt x="546" y="86"/>
                  </a:lnTo>
                  <a:lnTo>
                    <a:pt x="545" y="84"/>
                  </a:lnTo>
                  <a:lnTo>
                    <a:pt x="543" y="80"/>
                  </a:lnTo>
                  <a:lnTo>
                    <a:pt x="543" y="78"/>
                  </a:lnTo>
                  <a:lnTo>
                    <a:pt x="542" y="75"/>
                  </a:lnTo>
                  <a:lnTo>
                    <a:pt x="542" y="60"/>
                  </a:lnTo>
                  <a:lnTo>
                    <a:pt x="331" y="60"/>
                  </a:lnTo>
                  <a:lnTo>
                    <a:pt x="331" y="75"/>
                  </a:lnTo>
                  <a:lnTo>
                    <a:pt x="331" y="78"/>
                  </a:lnTo>
                  <a:lnTo>
                    <a:pt x="330" y="80"/>
                  </a:lnTo>
                  <a:lnTo>
                    <a:pt x="328" y="84"/>
                  </a:lnTo>
                  <a:lnTo>
                    <a:pt x="327" y="86"/>
                  </a:lnTo>
                  <a:lnTo>
                    <a:pt x="325" y="88"/>
                  </a:lnTo>
                  <a:lnTo>
                    <a:pt x="322" y="89"/>
                  </a:lnTo>
                  <a:lnTo>
                    <a:pt x="320" y="90"/>
                  </a:lnTo>
                  <a:lnTo>
                    <a:pt x="316" y="90"/>
                  </a:lnTo>
                  <a:lnTo>
                    <a:pt x="313" y="90"/>
                  </a:lnTo>
                  <a:lnTo>
                    <a:pt x="310" y="89"/>
                  </a:lnTo>
                  <a:lnTo>
                    <a:pt x="308" y="88"/>
                  </a:lnTo>
                  <a:lnTo>
                    <a:pt x="306" y="86"/>
                  </a:lnTo>
                  <a:lnTo>
                    <a:pt x="304" y="84"/>
                  </a:lnTo>
                  <a:lnTo>
                    <a:pt x="302" y="80"/>
                  </a:lnTo>
                  <a:lnTo>
                    <a:pt x="301" y="78"/>
                  </a:lnTo>
                  <a:lnTo>
                    <a:pt x="301" y="75"/>
                  </a:lnTo>
                  <a:lnTo>
                    <a:pt x="301" y="45"/>
                  </a:lnTo>
                  <a:lnTo>
                    <a:pt x="301" y="42"/>
                  </a:lnTo>
                  <a:lnTo>
                    <a:pt x="302" y="39"/>
                  </a:lnTo>
                  <a:lnTo>
                    <a:pt x="304" y="36"/>
                  </a:lnTo>
                  <a:lnTo>
                    <a:pt x="306" y="34"/>
                  </a:lnTo>
                  <a:lnTo>
                    <a:pt x="308" y="32"/>
                  </a:lnTo>
                  <a:lnTo>
                    <a:pt x="310" y="31"/>
                  </a:lnTo>
                  <a:lnTo>
                    <a:pt x="313" y="30"/>
                  </a:lnTo>
                  <a:lnTo>
                    <a:pt x="316" y="30"/>
                  </a:lnTo>
                  <a:lnTo>
                    <a:pt x="557" y="30"/>
                  </a:lnTo>
                  <a:lnTo>
                    <a:pt x="560" y="30"/>
                  </a:lnTo>
                  <a:lnTo>
                    <a:pt x="563" y="31"/>
                  </a:lnTo>
                  <a:lnTo>
                    <a:pt x="565" y="32"/>
                  </a:lnTo>
                  <a:lnTo>
                    <a:pt x="567" y="34"/>
                  </a:lnTo>
                  <a:lnTo>
                    <a:pt x="569" y="36"/>
                  </a:lnTo>
                  <a:lnTo>
                    <a:pt x="571" y="39"/>
                  </a:lnTo>
                  <a:lnTo>
                    <a:pt x="572" y="42"/>
                  </a:lnTo>
                  <a:lnTo>
                    <a:pt x="572" y="45"/>
                  </a:lnTo>
                  <a:lnTo>
                    <a:pt x="572" y="75"/>
                  </a:lnTo>
                  <a:close/>
                  <a:moveTo>
                    <a:pt x="0" y="0"/>
                  </a:moveTo>
                  <a:lnTo>
                    <a:pt x="0" y="165"/>
                  </a:lnTo>
                  <a:lnTo>
                    <a:pt x="0" y="168"/>
                  </a:lnTo>
                  <a:lnTo>
                    <a:pt x="1" y="172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78"/>
                  </a:lnTo>
                  <a:lnTo>
                    <a:pt x="10" y="179"/>
                  </a:lnTo>
                  <a:lnTo>
                    <a:pt x="12" y="180"/>
                  </a:lnTo>
                  <a:lnTo>
                    <a:pt x="15" y="180"/>
                  </a:lnTo>
                  <a:lnTo>
                    <a:pt x="888" y="180"/>
                  </a:lnTo>
                  <a:lnTo>
                    <a:pt x="891" y="180"/>
                  </a:lnTo>
                  <a:lnTo>
                    <a:pt x="894" y="179"/>
                  </a:lnTo>
                  <a:lnTo>
                    <a:pt x="897" y="178"/>
                  </a:lnTo>
                  <a:lnTo>
                    <a:pt x="899" y="176"/>
                  </a:lnTo>
                  <a:lnTo>
                    <a:pt x="901" y="174"/>
                  </a:lnTo>
                  <a:lnTo>
                    <a:pt x="902" y="172"/>
                  </a:lnTo>
                  <a:lnTo>
                    <a:pt x="903" y="168"/>
                  </a:lnTo>
                  <a:lnTo>
                    <a:pt x="903" y="165"/>
                  </a:lnTo>
                  <a:lnTo>
                    <a:pt x="90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323">
              <a:extLst>
                <a:ext uri="{FF2B5EF4-FFF2-40B4-BE49-F238E27FC236}">
                  <a16:creationId xmlns:a16="http://schemas.microsoft.com/office/drawing/2014/main" id="{4F8D27CA-EA67-412D-83F2-F661D003B3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771525"/>
              <a:ext cx="230188" cy="142875"/>
            </a:xfrm>
            <a:custGeom>
              <a:avLst/>
              <a:gdLst>
                <a:gd name="T0" fmla="*/ 448 w 723"/>
                <a:gd name="T1" fmla="*/ 361 h 452"/>
                <a:gd name="T2" fmla="*/ 441 w 723"/>
                <a:gd name="T3" fmla="*/ 357 h 452"/>
                <a:gd name="T4" fmla="*/ 438 w 723"/>
                <a:gd name="T5" fmla="*/ 350 h 452"/>
                <a:gd name="T6" fmla="*/ 438 w 723"/>
                <a:gd name="T7" fmla="*/ 340 h 452"/>
                <a:gd name="T8" fmla="*/ 443 w 723"/>
                <a:gd name="T9" fmla="*/ 334 h 452"/>
                <a:gd name="T10" fmla="*/ 452 w 723"/>
                <a:gd name="T11" fmla="*/ 331 h 452"/>
                <a:gd name="T12" fmla="*/ 608 w 723"/>
                <a:gd name="T13" fmla="*/ 333 h 452"/>
                <a:gd name="T14" fmla="*/ 615 w 723"/>
                <a:gd name="T15" fmla="*/ 338 h 452"/>
                <a:gd name="T16" fmla="*/ 618 w 723"/>
                <a:gd name="T17" fmla="*/ 346 h 452"/>
                <a:gd name="T18" fmla="*/ 615 w 723"/>
                <a:gd name="T19" fmla="*/ 355 h 452"/>
                <a:gd name="T20" fmla="*/ 608 w 723"/>
                <a:gd name="T21" fmla="*/ 360 h 452"/>
                <a:gd name="T22" fmla="*/ 331 w 723"/>
                <a:gd name="T23" fmla="*/ 407 h 452"/>
                <a:gd name="T24" fmla="*/ 329 w 723"/>
                <a:gd name="T25" fmla="*/ 415 h 452"/>
                <a:gd name="T26" fmla="*/ 322 w 723"/>
                <a:gd name="T27" fmla="*/ 420 h 452"/>
                <a:gd name="T28" fmla="*/ 105 w 723"/>
                <a:gd name="T29" fmla="*/ 422 h 452"/>
                <a:gd name="T30" fmla="*/ 98 w 723"/>
                <a:gd name="T31" fmla="*/ 419 h 452"/>
                <a:gd name="T32" fmla="*/ 92 w 723"/>
                <a:gd name="T33" fmla="*/ 412 h 452"/>
                <a:gd name="T34" fmla="*/ 90 w 723"/>
                <a:gd name="T35" fmla="*/ 286 h 452"/>
                <a:gd name="T36" fmla="*/ 93 w 723"/>
                <a:gd name="T37" fmla="*/ 278 h 452"/>
                <a:gd name="T38" fmla="*/ 100 w 723"/>
                <a:gd name="T39" fmla="*/ 272 h 452"/>
                <a:gd name="T40" fmla="*/ 316 w 723"/>
                <a:gd name="T41" fmla="*/ 271 h 452"/>
                <a:gd name="T42" fmla="*/ 325 w 723"/>
                <a:gd name="T43" fmla="*/ 274 h 452"/>
                <a:gd name="T44" fmla="*/ 330 w 723"/>
                <a:gd name="T45" fmla="*/ 280 h 452"/>
                <a:gd name="T46" fmla="*/ 331 w 723"/>
                <a:gd name="T47" fmla="*/ 407 h 452"/>
                <a:gd name="T48" fmla="*/ 722 w 723"/>
                <a:gd name="T49" fmla="*/ 220 h 452"/>
                <a:gd name="T50" fmla="*/ 717 w 723"/>
                <a:gd name="T51" fmla="*/ 213 h 452"/>
                <a:gd name="T52" fmla="*/ 708 w 723"/>
                <a:gd name="T53" fmla="*/ 211 h 452"/>
                <a:gd name="T54" fmla="*/ 678 w 723"/>
                <a:gd name="T55" fmla="*/ 150 h 452"/>
                <a:gd name="T56" fmla="*/ 703 w 723"/>
                <a:gd name="T57" fmla="*/ 143 h 452"/>
                <a:gd name="T58" fmla="*/ 720 w 723"/>
                <a:gd name="T59" fmla="*/ 123 h 452"/>
                <a:gd name="T60" fmla="*/ 723 w 723"/>
                <a:gd name="T61" fmla="*/ 45 h 452"/>
                <a:gd name="T62" fmla="*/ 715 w 723"/>
                <a:gd name="T63" fmla="*/ 20 h 452"/>
                <a:gd name="T64" fmla="*/ 695 w 723"/>
                <a:gd name="T65" fmla="*/ 3 h 452"/>
                <a:gd name="T66" fmla="*/ 497 w 723"/>
                <a:gd name="T67" fmla="*/ 0 h 452"/>
                <a:gd name="T68" fmla="*/ 472 w 723"/>
                <a:gd name="T69" fmla="*/ 8 h 452"/>
                <a:gd name="T70" fmla="*/ 456 w 723"/>
                <a:gd name="T71" fmla="*/ 28 h 452"/>
                <a:gd name="T72" fmla="*/ 452 w 723"/>
                <a:gd name="T73" fmla="*/ 105 h 452"/>
                <a:gd name="T74" fmla="*/ 460 w 723"/>
                <a:gd name="T75" fmla="*/ 131 h 452"/>
                <a:gd name="T76" fmla="*/ 479 w 723"/>
                <a:gd name="T77" fmla="*/ 147 h 452"/>
                <a:gd name="T78" fmla="*/ 573 w 723"/>
                <a:gd name="T79" fmla="*/ 150 h 452"/>
                <a:gd name="T80" fmla="*/ 301 w 723"/>
                <a:gd name="T81" fmla="*/ 75 h 452"/>
                <a:gd name="T82" fmla="*/ 297 w 723"/>
                <a:gd name="T83" fmla="*/ 65 h 452"/>
                <a:gd name="T84" fmla="*/ 288 w 723"/>
                <a:gd name="T85" fmla="*/ 60 h 452"/>
                <a:gd name="T86" fmla="*/ 130 w 723"/>
                <a:gd name="T87" fmla="*/ 121 h 452"/>
                <a:gd name="T88" fmla="*/ 121 w 723"/>
                <a:gd name="T89" fmla="*/ 131 h 452"/>
                <a:gd name="T90" fmla="*/ 15 w 723"/>
                <a:gd name="T91" fmla="*/ 211 h 452"/>
                <a:gd name="T92" fmla="*/ 7 w 723"/>
                <a:gd name="T93" fmla="*/ 213 h 452"/>
                <a:gd name="T94" fmla="*/ 1 w 723"/>
                <a:gd name="T95" fmla="*/ 220 h 452"/>
                <a:gd name="T96" fmla="*/ 0 w 723"/>
                <a:gd name="T97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3" h="452">
                  <a:moveTo>
                    <a:pt x="603" y="361"/>
                  </a:moveTo>
                  <a:lnTo>
                    <a:pt x="452" y="361"/>
                  </a:lnTo>
                  <a:lnTo>
                    <a:pt x="448" y="361"/>
                  </a:lnTo>
                  <a:lnTo>
                    <a:pt x="446" y="360"/>
                  </a:lnTo>
                  <a:lnTo>
                    <a:pt x="443" y="359"/>
                  </a:lnTo>
                  <a:lnTo>
                    <a:pt x="441" y="357"/>
                  </a:lnTo>
                  <a:lnTo>
                    <a:pt x="440" y="355"/>
                  </a:lnTo>
                  <a:lnTo>
                    <a:pt x="438" y="352"/>
                  </a:lnTo>
                  <a:lnTo>
                    <a:pt x="438" y="350"/>
                  </a:lnTo>
                  <a:lnTo>
                    <a:pt x="437" y="346"/>
                  </a:lnTo>
                  <a:lnTo>
                    <a:pt x="438" y="343"/>
                  </a:lnTo>
                  <a:lnTo>
                    <a:pt x="438" y="340"/>
                  </a:lnTo>
                  <a:lnTo>
                    <a:pt x="440" y="338"/>
                  </a:lnTo>
                  <a:lnTo>
                    <a:pt x="441" y="336"/>
                  </a:lnTo>
                  <a:lnTo>
                    <a:pt x="443" y="334"/>
                  </a:lnTo>
                  <a:lnTo>
                    <a:pt x="446" y="333"/>
                  </a:lnTo>
                  <a:lnTo>
                    <a:pt x="448" y="331"/>
                  </a:lnTo>
                  <a:lnTo>
                    <a:pt x="452" y="331"/>
                  </a:lnTo>
                  <a:lnTo>
                    <a:pt x="603" y="331"/>
                  </a:lnTo>
                  <a:lnTo>
                    <a:pt x="605" y="331"/>
                  </a:lnTo>
                  <a:lnTo>
                    <a:pt x="608" y="333"/>
                  </a:lnTo>
                  <a:lnTo>
                    <a:pt x="610" y="334"/>
                  </a:lnTo>
                  <a:lnTo>
                    <a:pt x="614" y="336"/>
                  </a:lnTo>
                  <a:lnTo>
                    <a:pt x="615" y="338"/>
                  </a:lnTo>
                  <a:lnTo>
                    <a:pt x="617" y="340"/>
                  </a:lnTo>
                  <a:lnTo>
                    <a:pt x="617" y="343"/>
                  </a:lnTo>
                  <a:lnTo>
                    <a:pt x="618" y="346"/>
                  </a:lnTo>
                  <a:lnTo>
                    <a:pt x="617" y="350"/>
                  </a:lnTo>
                  <a:lnTo>
                    <a:pt x="617" y="352"/>
                  </a:lnTo>
                  <a:lnTo>
                    <a:pt x="615" y="355"/>
                  </a:lnTo>
                  <a:lnTo>
                    <a:pt x="614" y="357"/>
                  </a:lnTo>
                  <a:lnTo>
                    <a:pt x="610" y="359"/>
                  </a:lnTo>
                  <a:lnTo>
                    <a:pt x="608" y="360"/>
                  </a:lnTo>
                  <a:lnTo>
                    <a:pt x="605" y="361"/>
                  </a:lnTo>
                  <a:lnTo>
                    <a:pt x="603" y="361"/>
                  </a:lnTo>
                  <a:close/>
                  <a:moveTo>
                    <a:pt x="331" y="407"/>
                  </a:moveTo>
                  <a:lnTo>
                    <a:pt x="331" y="410"/>
                  </a:lnTo>
                  <a:lnTo>
                    <a:pt x="330" y="412"/>
                  </a:lnTo>
                  <a:lnTo>
                    <a:pt x="329" y="415"/>
                  </a:lnTo>
                  <a:lnTo>
                    <a:pt x="327" y="417"/>
                  </a:lnTo>
                  <a:lnTo>
                    <a:pt x="325" y="419"/>
                  </a:lnTo>
                  <a:lnTo>
                    <a:pt x="322" y="420"/>
                  </a:lnTo>
                  <a:lnTo>
                    <a:pt x="320" y="422"/>
                  </a:lnTo>
                  <a:lnTo>
                    <a:pt x="316" y="422"/>
                  </a:lnTo>
                  <a:lnTo>
                    <a:pt x="105" y="422"/>
                  </a:lnTo>
                  <a:lnTo>
                    <a:pt x="103" y="422"/>
                  </a:lnTo>
                  <a:lnTo>
                    <a:pt x="100" y="420"/>
                  </a:lnTo>
                  <a:lnTo>
                    <a:pt x="98" y="419"/>
                  </a:lnTo>
                  <a:lnTo>
                    <a:pt x="96" y="417"/>
                  </a:lnTo>
                  <a:lnTo>
                    <a:pt x="93" y="415"/>
                  </a:lnTo>
                  <a:lnTo>
                    <a:pt x="92" y="412"/>
                  </a:lnTo>
                  <a:lnTo>
                    <a:pt x="91" y="410"/>
                  </a:lnTo>
                  <a:lnTo>
                    <a:pt x="90" y="407"/>
                  </a:lnTo>
                  <a:lnTo>
                    <a:pt x="90" y="286"/>
                  </a:lnTo>
                  <a:lnTo>
                    <a:pt x="91" y="283"/>
                  </a:lnTo>
                  <a:lnTo>
                    <a:pt x="92" y="280"/>
                  </a:lnTo>
                  <a:lnTo>
                    <a:pt x="93" y="278"/>
                  </a:lnTo>
                  <a:lnTo>
                    <a:pt x="96" y="276"/>
                  </a:lnTo>
                  <a:lnTo>
                    <a:pt x="98" y="274"/>
                  </a:lnTo>
                  <a:lnTo>
                    <a:pt x="100" y="272"/>
                  </a:lnTo>
                  <a:lnTo>
                    <a:pt x="103" y="271"/>
                  </a:lnTo>
                  <a:lnTo>
                    <a:pt x="105" y="271"/>
                  </a:lnTo>
                  <a:lnTo>
                    <a:pt x="316" y="271"/>
                  </a:lnTo>
                  <a:lnTo>
                    <a:pt x="320" y="271"/>
                  </a:lnTo>
                  <a:lnTo>
                    <a:pt x="322" y="272"/>
                  </a:lnTo>
                  <a:lnTo>
                    <a:pt x="325" y="274"/>
                  </a:lnTo>
                  <a:lnTo>
                    <a:pt x="327" y="276"/>
                  </a:lnTo>
                  <a:lnTo>
                    <a:pt x="329" y="278"/>
                  </a:lnTo>
                  <a:lnTo>
                    <a:pt x="330" y="280"/>
                  </a:lnTo>
                  <a:lnTo>
                    <a:pt x="331" y="283"/>
                  </a:lnTo>
                  <a:lnTo>
                    <a:pt x="331" y="286"/>
                  </a:lnTo>
                  <a:lnTo>
                    <a:pt x="331" y="407"/>
                  </a:lnTo>
                  <a:close/>
                  <a:moveTo>
                    <a:pt x="723" y="226"/>
                  </a:moveTo>
                  <a:lnTo>
                    <a:pt x="723" y="223"/>
                  </a:lnTo>
                  <a:lnTo>
                    <a:pt x="722" y="220"/>
                  </a:lnTo>
                  <a:lnTo>
                    <a:pt x="721" y="218"/>
                  </a:lnTo>
                  <a:lnTo>
                    <a:pt x="719" y="216"/>
                  </a:lnTo>
                  <a:lnTo>
                    <a:pt x="717" y="213"/>
                  </a:lnTo>
                  <a:lnTo>
                    <a:pt x="713" y="212"/>
                  </a:lnTo>
                  <a:lnTo>
                    <a:pt x="711" y="211"/>
                  </a:lnTo>
                  <a:lnTo>
                    <a:pt x="708" y="211"/>
                  </a:lnTo>
                  <a:lnTo>
                    <a:pt x="603" y="211"/>
                  </a:lnTo>
                  <a:lnTo>
                    <a:pt x="603" y="150"/>
                  </a:lnTo>
                  <a:lnTo>
                    <a:pt x="678" y="150"/>
                  </a:lnTo>
                  <a:lnTo>
                    <a:pt x="686" y="149"/>
                  </a:lnTo>
                  <a:lnTo>
                    <a:pt x="695" y="147"/>
                  </a:lnTo>
                  <a:lnTo>
                    <a:pt x="703" y="143"/>
                  </a:lnTo>
                  <a:lnTo>
                    <a:pt x="710" y="137"/>
                  </a:lnTo>
                  <a:lnTo>
                    <a:pt x="715" y="131"/>
                  </a:lnTo>
                  <a:lnTo>
                    <a:pt x="720" y="123"/>
                  </a:lnTo>
                  <a:lnTo>
                    <a:pt x="722" y="115"/>
                  </a:lnTo>
                  <a:lnTo>
                    <a:pt x="723" y="105"/>
                  </a:lnTo>
                  <a:lnTo>
                    <a:pt x="723" y="45"/>
                  </a:lnTo>
                  <a:lnTo>
                    <a:pt x="722" y="36"/>
                  </a:lnTo>
                  <a:lnTo>
                    <a:pt x="720" y="28"/>
                  </a:lnTo>
                  <a:lnTo>
                    <a:pt x="715" y="20"/>
                  </a:lnTo>
                  <a:lnTo>
                    <a:pt x="710" y="13"/>
                  </a:lnTo>
                  <a:lnTo>
                    <a:pt x="703" y="8"/>
                  </a:lnTo>
                  <a:lnTo>
                    <a:pt x="695" y="3"/>
                  </a:lnTo>
                  <a:lnTo>
                    <a:pt x="686" y="1"/>
                  </a:lnTo>
                  <a:lnTo>
                    <a:pt x="678" y="0"/>
                  </a:lnTo>
                  <a:lnTo>
                    <a:pt x="497" y="0"/>
                  </a:lnTo>
                  <a:lnTo>
                    <a:pt x="488" y="1"/>
                  </a:lnTo>
                  <a:lnTo>
                    <a:pt x="479" y="3"/>
                  </a:lnTo>
                  <a:lnTo>
                    <a:pt x="472" y="8"/>
                  </a:lnTo>
                  <a:lnTo>
                    <a:pt x="466" y="13"/>
                  </a:lnTo>
                  <a:lnTo>
                    <a:pt x="460" y="20"/>
                  </a:lnTo>
                  <a:lnTo>
                    <a:pt x="456" y="28"/>
                  </a:lnTo>
                  <a:lnTo>
                    <a:pt x="453" y="36"/>
                  </a:lnTo>
                  <a:lnTo>
                    <a:pt x="452" y="45"/>
                  </a:lnTo>
                  <a:lnTo>
                    <a:pt x="452" y="105"/>
                  </a:lnTo>
                  <a:lnTo>
                    <a:pt x="453" y="115"/>
                  </a:lnTo>
                  <a:lnTo>
                    <a:pt x="456" y="123"/>
                  </a:lnTo>
                  <a:lnTo>
                    <a:pt x="460" y="131"/>
                  </a:lnTo>
                  <a:lnTo>
                    <a:pt x="466" y="137"/>
                  </a:lnTo>
                  <a:lnTo>
                    <a:pt x="472" y="143"/>
                  </a:lnTo>
                  <a:lnTo>
                    <a:pt x="479" y="147"/>
                  </a:lnTo>
                  <a:lnTo>
                    <a:pt x="488" y="150"/>
                  </a:lnTo>
                  <a:lnTo>
                    <a:pt x="497" y="150"/>
                  </a:lnTo>
                  <a:lnTo>
                    <a:pt x="573" y="150"/>
                  </a:lnTo>
                  <a:lnTo>
                    <a:pt x="573" y="211"/>
                  </a:lnTo>
                  <a:lnTo>
                    <a:pt x="301" y="211"/>
                  </a:lnTo>
                  <a:lnTo>
                    <a:pt x="301" y="75"/>
                  </a:lnTo>
                  <a:lnTo>
                    <a:pt x="301" y="72"/>
                  </a:lnTo>
                  <a:lnTo>
                    <a:pt x="299" y="69"/>
                  </a:lnTo>
                  <a:lnTo>
                    <a:pt x="297" y="65"/>
                  </a:lnTo>
                  <a:lnTo>
                    <a:pt x="295" y="63"/>
                  </a:lnTo>
                  <a:lnTo>
                    <a:pt x="292" y="61"/>
                  </a:lnTo>
                  <a:lnTo>
                    <a:pt x="288" y="60"/>
                  </a:lnTo>
                  <a:lnTo>
                    <a:pt x="284" y="60"/>
                  </a:lnTo>
                  <a:lnTo>
                    <a:pt x="281" y="61"/>
                  </a:lnTo>
                  <a:lnTo>
                    <a:pt x="130" y="121"/>
                  </a:lnTo>
                  <a:lnTo>
                    <a:pt x="127" y="123"/>
                  </a:lnTo>
                  <a:lnTo>
                    <a:pt x="123" y="128"/>
                  </a:lnTo>
                  <a:lnTo>
                    <a:pt x="121" y="131"/>
                  </a:lnTo>
                  <a:lnTo>
                    <a:pt x="121" y="135"/>
                  </a:lnTo>
                  <a:lnTo>
                    <a:pt x="121" y="211"/>
                  </a:lnTo>
                  <a:lnTo>
                    <a:pt x="15" y="211"/>
                  </a:lnTo>
                  <a:lnTo>
                    <a:pt x="12" y="211"/>
                  </a:lnTo>
                  <a:lnTo>
                    <a:pt x="10" y="212"/>
                  </a:lnTo>
                  <a:lnTo>
                    <a:pt x="7" y="213"/>
                  </a:lnTo>
                  <a:lnTo>
                    <a:pt x="4" y="216"/>
                  </a:lnTo>
                  <a:lnTo>
                    <a:pt x="3" y="218"/>
                  </a:lnTo>
                  <a:lnTo>
                    <a:pt x="1" y="220"/>
                  </a:lnTo>
                  <a:lnTo>
                    <a:pt x="1" y="223"/>
                  </a:lnTo>
                  <a:lnTo>
                    <a:pt x="0" y="226"/>
                  </a:lnTo>
                  <a:lnTo>
                    <a:pt x="0" y="452"/>
                  </a:lnTo>
                  <a:lnTo>
                    <a:pt x="723" y="452"/>
                  </a:lnTo>
                  <a:lnTo>
                    <a:pt x="723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F061177-3A0B-4D94-95FF-46770B8B2E9B}"/>
              </a:ext>
            </a:extLst>
          </p:cNvPr>
          <p:cNvSpPr/>
          <p:nvPr/>
        </p:nvSpPr>
        <p:spPr>
          <a:xfrm>
            <a:off x="3333739" y="1293363"/>
            <a:ext cx="2564266" cy="7219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</a:pPr>
            <a:r>
              <a:rPr lang="en-US" dirty="0"/>
              <a:t>Missions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4F284B-6377-4804-9C82-CA1083F54D5A}"/>
              </a:ext>
            </a:extLst>
          </p:cNvPr>
          <p:cNvSpPr/>
          <p:nvPr/>
        </p:nvSpPr>
        <p:spPr>
          <a:xfrm>
            <a:off x="3333739" y="2015314"/>
            <a:ext cx="2564266" cy="31432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450"/>
              </a:spcBef>
            </a:pPr>
            <a:r>
              <a:rPr lang="en-US" dirty="0"/>
              <a:t>Instruments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710653A-F5C8-47DE-8D3E-A0B5438ED7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369413" y="1042161"/>
            <a:ext cx="492919" cy="492919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4E23882-97E3-4B34-BBE0-6959274930AF}"/>
              </a:ext>
            </a:extLst>
          </p:cNvPr>
          <p:cNvSpPr/>
          <p:nvPr/>
        </p:nvSpPr>
        <p:spPr>
          <a:xfrm>
            <a:off x="5353450" y="1469672"/>
            <a:ext cx="479618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>
              <a:spcBef>
                <a:spcPts val="450"/>
              </a:spcBef>
            </a:pPr>
            <a:r>
              <a:rPr lang="en-US" dirty="0" smtClean="0">
                <a:solidFill>
                  <a:schemeClr val="bg1"/>
                </a:solidFill>
              </a:rPr>
              <a:t>84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6948FB-CC34-4B03-88DC-8401A5A57F4D}"/>
              </a:ext>
            </a:extLst>
          </p:cNvPr>
          <p:cNvSpPr/>
          <p:nvPr/>
        </p:nvSpPr>
        <p:spPr>
          <a:xfrm>
            <a:off x="5147267" y="2045518"/>
            <a:ext cx="685800" cy="253916"/>
          </a:xfrm>
          <a:prstGeom prst="rect">
            <a:avLst/>
          </a:prstGeom>
        </p:spPr>
        <p:txBody>
          <a:bodyPr wrap="none" anchor="ctr">
            <a:normAutofit fontScale="92500" lnSpcReduction="20000"/>
          </a:bodyPr>
          <a:lstStyle/>
          <a:p>
            <a:pPr algn="r">
              <a:spcBef>
                <a:spcPts val="45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170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57" name="Group 56" descr="This is an icon of a credit card. ">
            <a:extLst>
              <a:ext uri="{FF2B5EF4-FFF2-40B4-BE49-F238E27FC236}">
                <a16:creationId xmlns:a16="http://schemas.microsoft.com/office/drawing/2014/main" id="{3F8007BE-3B68-4A53-AEE4-024A0881F8D7}"/>
              </a:ext>
            </a:extLst>
          </p:cNvPr>
          <p:cNvGrpSpPr/>
          <p:nvPr/>
        </p:nvGrpSpPr>
        <p:grpSpPr>
          <a:xfrm>
            <a:off x="4508119" y="1213611"/>
            <a:ext cx="215504" cy="150019"/>
            <a:chOff x="877888" y="1966913"/>
            <a:chExt cx="287338" cy="200025"/>
          </a:xfrm>
          <a:solidFill>
            <a:schemeClr val="bg1"/>
          </a:solidFill>
        </p:grpSpPr>
        <p:sp>
          <p:nvSpPr>
            <p:cNvPr id="58" name="Freeform 433">
              <a:extLst>
                <a:ext uri="{FF2B5EF4-FFF2-40B4-BE49-F238E27FC236}">
                  <a16:creationId xmlns:a16="http://schemas.microsoft.com/office/drawing/2014/main" id="{D0CE91C6-2C66-47F1-A984-605FA356B2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888" y="1966913"/>
              <a:ext cx="287338" cy="200025"/>
            </a:xfrm>
            <a:custGeom>
              <a:avLst/>
              <a:gdLst>
                <a:gd name="T0" fmla="*/ 550 w 903"/>
                <a:gd name="T1" fmla="*/ 473 h 632"/>
                <a:gd name="T2" fmla="*/ 491 w 903"/>
                <a:gd name="T3" fmla="*/ 438 h 632"/>
                <a:gd name="T4" fmla="*/ 499 w 903"/>
                <a:gd name="T5" fmla="*/ 388 h 632"/>
                <a:gd name="T6" fmla="*/ 512 w 903"/>
                <a:gd name="T7" fmla="*/ 331 h 632"/>
                <a:gd name="T8" fmla="*/ 507 w 903"/>
                <a:gd name="T9" fmla="*/ 272 h 632"/>
                <a:gd name="T10" fmla="*/ 486 w 903"/>
                <a:gd name="T11" fmla="*/ 219 h 632"/>
                <a:gd name="T12" fmla="*/ 519 w 903"/>
                <a:gd name="T13" fmla="*/ 173 h 632"/>
                <a:gd name="T14" fmla="*/ 585 w 903"/>
                <a:gd name="T15" fmla="*/ 151 h 632"/>
                <a:gd name="T16" fmla="*/ 651 w 903"/>
                <a:gd name="T17" fmla="*/ 158 h 632"/>
                <a:gd name="T18" fmla="*/ 708 w 903"/>
                <a:gd name="T19" fmla="*/ 189 h 632"/>
                <a:gd name="T20" fmla="*/ 748 w 903"/>
                <a:gd name="T21" fmla="*/ 237 h 632"/>
                <a:gd name="T22" fmla="*/ 767 w 903"/>
                <a:gd name="T23" fmla="*/ 299 h 632"/>
                <a:gd name="T24" fmla="*/ 760 w 903"/>
                <a:gd name="T25" fmla="*/ 366 h 632"/>
                <a:gd name="T26" fmla="*/ 730 w 903"/>
                <a:gd name="T27" fmla="*/ 422 h 632"/>
                <a:gd name="T28" fmla="*/ 681 w 903"/>
                <a:gd name="T29" fmla="*/ 461 h 632"/>
                <a:gd name="T30" fmla="*/ 619 w 903"/>
                <a:gd name="T31" fmla="*/ 481 h 632"/>
                <a:gd name="T32" fmla="*/ 392 w 903"/>
                <a:gd name="T33" fmla="*/ 422 h 632"/>
                <a:gd name="T34" fmla="*/ 387 w 903"/>
                <a:gd name="T35" fmla="*/ 466 h 632"/>
                <a:gd name="T36" fmla="*/ 331 w 903"/>
                <a:gd name="T37" fmla="*/ 452 h 632"/>
                <a:gd name="T38" fmla="*/ 307 w 903"/>
                <a:gd name="T39" fmla="*/ 482 h 632"/>
                <a:gd name="T40" fmla="*/ 268 w 903"/>
                <a:gd name="T41" fmla="*/ 474 h 632"/>
                <a:gd name="T42" fmla="*/ 241 w 903"/>
                <a:gd name="T43" fmla="*/ 452 h 632"/>
                <a:gd name="T44" fmla="*/ 199 w 903"/>
                <a:gd name="T45" fmla="*/ 432 h 632"/>
                <a:gd name="T46" fmla="*/ 174 w 903"/>
                <a:gd name="T47" fmla="*/ 400 h 632"/>
                <a:gd name="T48" fmla="*/ 158 w 903"/>
                <a:gd name="T49" fmla="*/ 361 h 632"/>
                <a:gd name="T50" fmla="*/ 181 w 903"/>
                <a:gd name="T51" fmla="*/ 301 h 632"/>
                <a:gd name="T52" fmla="*/ 181 w 903"/>
                <a:gd name="T53" fmla="*/ 271 h 632"/>
                <a:gd name="T54" fmla="*/ 179 w 903"/>
                <a:gd name="T55" fmla="*/ 223 h 632"/>
                <a:gd name="T56" fmla="*/ 206 w 903"/>
                <a:gd name="T57" fmla="*/ 193 h 632"/>
                <a:gd name="T58" fmla="*/ 241 w 903"/>
                <a:gd name="T59" fmla="*/ 168 h 632"/>
                <a:gd name="T60" fmla="*/ 277 w 903"/>
                <a:gd name="T61" fmla="*/ 156 h 632"/>
                <a:gd name="T62" fmla="*/ 316 w 903"/>
                <a:gd name="T63" fmla="*/ 150 h 632"/>
                <a:gd name="T64" fmla="*/ 362 w 903"/>
                <a:gd name="T65" fmla="*/ 180 h 632"/>
                <a:gd name="T66" fmla="*/ 400 w 903"/>
                <a:gd name="T67" fmla="*/ 173 h 632"/>
                <a:gd name="T68" fmla="*/ 422 w 903"/>
                <a:gd name="T69" fmla="*/ 210 h 632"/>
                <a:gd name="T70" fmla="*/ 447 w 903"/>
                <a:gd name="T71" fmla="*/ 216 h 632"/>
                <a:gd name="T72" fmla="*/ 472 w 903"/>
                <a:gd name="T73" fmla="*/ 259 h 632"/>
                <a:gd name="T74" fmla="*/ 482 w 903"/>
                <a:gd name="T75" fmla="*/ 301 h 632"/>
                <a:gd name="T76" fmla="*/ 482 w 903"/>
                <a:gd name="T77" fmla="*/ 331 h 632"/>
                <a:gd name="T78" fmla="*/ 472 w 903"/>
                <a:gd name="T79" fmla="*/ 373 h 632"/>
                <a:gd name="T80" fmla="*/ 447 w 903"/>
                <a:gd name="T81" fmla="*/ 417 h 632"/>
                <a:gd name="T82" fmla="*/ 422 w 903"/>
                <a:gd name="T83" fmla="*/ 444 h 632"/>
                <a:gd name="T84" fmla="*/ 60 w 903"/>
                <a:gd name="T85" fmla="*/ 1 h 632"/>
                <a:gd name="T86" fmla="*/ 33 w 903"/>
                <a:gd name="T87" fmla="*/ 13 h 632"/>
                <a:gd name="T88" fmla="*/ 13 w 903"/>
                <a:gd name="T89" fmla="*/ 33 h 632"/>
                <a:gd name="T90" fmla="*/ 2 w 903"/>
                <a:gd name="T91" fmla="*/ 60 h 632"/>
                <a:gd name="T92" fmla="*/ 1 w 903"/>
                <a:gd name="T93" fmla="*/ 564 h 632"/>
                <a:gd name="T94" fmla="*/ 10 w 903"/>
                <a:gd name="T95" fmla="*/ 593 h 632"/>
                <a:gd name="T96" fmla="*/ 28 w 903"/>
                <a:gd name="T97" fmla="*/ 615 h 632"/>
                <a:gd name="T98" fmla="*/ 54 w 903"/>
                <a:gd name="T99" fmla="*/ 629 h 632"/>
                <a:gd name="T100" fmla="*/ 828 w 903"/>
                <a:gd name="T101" fmla="*/ 632 h 632"/>
                <a:gd name="T102" fmla="*/ 857 w 903"/>
                <a:gd name="T103" fmla="*/ 626 h 632"/>
                <a:gd name="T104" fmla="*/ 882 w 903"/>
                <a:gd name="T105" fmla="*/ 610 h 632"/>
                <a:gd name="T106" fmla="*/ 898 w 903"/>
                <a:gd name="T107" fmla="*/ 587 h 632"/>
                <a:gd name="T108" fmla="*/ 903 w 903"/>
                <a:gd name="T109" fmla="*/ 557 h 632"/>
                <a:gd name="T110" fmla="*/ 900 w 903"/>
                <a:gd name="T111" fmla="*/ 53 h 632"/>
                <a:gd name="T112" fmla="*/ 886 w 903"/>
                <a:gd name="T113" fmla="*/ 27 h 632"/>
                <a:gd name="T114" fmla="*/ 865 w 903"/>
                <a:gd name="T115" fmla="*/ 9 h 632"/>
                <a:gd name="T116" fmla="*/ 836 w 903"/>
                <a:gd name="T117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03" h="632">
                  <a:moveTo>
                    <a:pt x="603" y="482"/>
                  </a:moveTo>
                  <a:lnTo>
                    <a:pt x="585" y="481"/>
                  </a:lnTo>
                  <a:lnTo>
                    <a:pt x="567" y="478"/>
                  </a:lnTo>
                  <a:lnTo>
                    <a:pt x="550" y="473"/>
                  </a:lnTo>
                  <a:lnTo>
                    <a:pt x="534" y="467"/>
                  </a:lnTo>
                  <a:lnTo>
                    <a:pt x="519" y="459"/>
                  </a:lnTo>
                  <a:lnTo>
                    <a:pt x="504" y="449"/>
                  </a:lnTo>
                  <a:lnTo>
                    <a:pt x="491" y="438"/>
                  </a:lnTo>
                  <a:lnTo>
                    <a:pt x="478" y="426"/>
                  </a:lnTo>
                  <a:lnTo>
                    <a:pt x="486" y="413"/>
                  </a:lnTo>
                  <a:lnTo>
                    <a:pt x="492" y="401"/>
                  </a:lnTo>
                  <a:lnTo>
                    <a:pt x="499" y="388"/>
                  </a:lnTo>
                  <a:lnTo>
                    <a:pt x="503" y="374"/>
                  </a:lnTo>
                  <a:lnTo>
                    <a:pt x="507" y="360"/>
                  </a:lnTo>
                  <a:lnTo>
                    <a:pt x="510" y="345"/>
                  </a:lnTo>
                  <a:lnTo>
                    <a:pt x="512" y="331"/>
                  </a:lnTo>
                  <a:lnTo>
                    <a:pt x="512" y="316"/>
                  </a:lnTo>
                  <a:lnTo>
                    <a:pt x="512" y="301"/>
                  </a:lnTo>
                  <a:lnTo>
                    <a:pt x="510" y="286"/>
                  </a:lnTo>
                  <a:lnTo>
                    <a:pt x="507" y="272"/>
                  </a:lnTo>
                  <a:lnTo>
                    <a:pt x="503" y="257"/>
                  </a:lnTo>
                  <a:lnTo>
                    <a:pt x="499" y="245"/>
                  </a:lnTo>
                  <a:lnTo>
                    <a:pt x="492" y="232"/>
                  </a:lnTo>
                  <a:lnTo>
                    <a:pt x="486" y="219"/>
                  </a:lnTo>
                  <a:lnTo>
                    <a:pt x="478" y="207"/>
                  </a:lnTo>
                  <a:lnTo>
                    <a:pt x="491" y="194"/>
                  </a:lnTo>
                  <a:lnTo>
                    <a:pt x="504" y="182"/>
                  </a:lnTo>
                  <a:lnTo>
                    <a:pt x="519" y="173"/>
                  </a:lnTo>
                  <a:lnTo>
                    <a:pt x="534" y="165"/>
                  </a:lnTo>
                  <a:lnTo>
                    <a:pt x="550" y="159"/>
                  </a:lnTo>
                  <a:lnTo>
                    <a:pt x="567" y="154"/>
                  </a:lnTo>
                  <a:lnTo>
                    <a:pt x="585" y="151"/>
                  </a:lnTo>
                  <a:lnTo>
                    <a:pt x="603" y="150"/>
                  </a:lnTo>
                  <a:lnTo>
                    <a:pt x="619" y="151"/>
                  </a:lnTo>
                  <a:lnTo>
                    <a:pt x="636" y="153"/>
                  </a:lnTo>
                  <a:lnTo>
                    <a:pt x="651" y="158"/>
                  </a:lnTo>
                  <a:lnTo>
                    <a:pt x="667" y="163"/>
                  </a:lnTo>
                  <a:lnTo>
                    <a:pt x="681" y="171"/>
                  </a:lnTo>
                  <a:lnTo>
                    <a:pt x="695" y="179"/>
                  </a:lnTo>
                  <a:lnTo>
                    <a:pt x="708" y="189"/>
                  </a:lnTo>
                  <a:lnTo>
                    <a:pt x="720" y="200"/>
                  </a:lnTo>
                  <a:lnTo>
                    <a:pt x="730" y="211"/>
                  </a:lnTo>
                  <a:lnTo>
                    <a:pt x="740" y="223"/>
                  </a:lnTo>
                  <a:lnTo>
                    <a:pt x="748" y="237"/>
                  </a:lnTo>
                  <a:lnTo>
                    <a:pt x="755" y="252"/>
                  </a:lnTo>
                  <a:lnTo>
                    <a:pt x="760" y="267"/>
                  </a:lnTo>
                  <a:lnTo>
                    <a:pt x="765" y="283"/>
                  </a:lnTo>
                  <a:lnTo>
                    <a:pt x="767" y="299"/>
                  </a:lnTo>
                  <a:lnTo>
                    <a:pt x="768" y="316"/>
                  </a:lnTo>
                  <a:lnTo>
                    <a:pt x="767" y="333"/>
                  </a:lnTo>
                  <a:lnTo>
                    <a:pt x="765" y="350"/>
                  </a:lnTo>
                  <a:lnTo>
                    <a:pt x="760" y="366"/>
                  </a:lnTo>
                  <a:lnTo>
                    <a:pt x="755" y="381"/>
                  </a:lnTo>
                  <a:lnTo>
                    <a:pt x="748" y="395"/>
                  </a:lnTo>
                  <a:lnTo>
                    <a:pt x="740" y="409"/>
                  </a:lnTo>
                  <a:lnTo>
                    <a:pt x="730" y="422"/>
                  </a:lnTo>
                  <a:lnTo>
                    <a:pt x="720" y="433"/>
                  </a:lnTo>
                  <a:lnTo>
                    <a:pt x="708" y="444"/>
                  </a:lnTo>
                  <a:lnTo>
                    <a:pt x="695" y="454"/>
                  </a:lnTo>
                  <a:lnTo>
                    <a:pt x="681" y="461"/>
                  </a:lnTo>
                  <a:lnTo>
                    <a:pt x="667" y="469"/>
                  </a:lnTo>
                  <a:lnTo>
                    <a:pt x="651" y="474"/>
                  </a:lnTo>
                  <a:lnTo>
                    <a:pt x="636" y="478"/>
                  </a:lnTo>
                  <a:lnTo>
                    <a:pt x="619" y="481"/>
                  </a:lnTo>
                  <a:lnTo>
                    <a:pt x="603" y="482"/>
                  </a:lnTo>
                  <a:close/>
                  <a:moveTo>
                    <a:pt x="422" y="444"/>
                  </a:moveTo>
                  <a:lnTo>
                    <a:pt x="422" y="422"/>
                  </a:lnTo>
                  <a:lnTo>
                    <a:pt x="392" y="422"/>
                  </a:lnTo>
                  <a:lnTo>
                    <a:pt x="392" y="452"/>
                  </a:lnTo>
                  <a:lnTo>
                    <a:pt x="411" y="452"/>
                  </a:lnTo>
                  <a:lnTo>
                    <a:pt x="400" y="459"/>
                  </a:lnTo>
                  <a:lnTo>
                    <a:pt x="387" y="466"/>
                  </a:lnTo>
                  <a:lnTo>
                    <a:pt x="374" y="471"/>
                  </a:lnTo>
                  <a:lnTo>
                    <a:pt x="362" y="475"/>
                  </a:lnTo>
                  <a:lnTo>
                    <a:pt x="362" y="452"/>
                  </a:lnTo>
                  <a:lnTo>
                    <a:pt x="331" y="452"/>
                  </a:lnTo>
                  <a:lnTo>
                    <a:pt x="331" y="481"/>
                  </a:lnTo>
                  <a:lnTo>
                    <a:pt x="324" y="482"/>
                  </a:lnTo>
                  <a:lnTo>
                    <a:pt x="316" y="482"/>
                  </a:lnTo>
                  <a:lnTo>
                    <a:pt x="307" y="482"/>
                  </a:lnTo>
                  <a:lnTo>
                    <a:pt x="296" y="481"/>
                  </a:lnTo>
                  <a:lnTo>
                    <a:pt x="286" y="479"/>
                  </a:lnTo>
                  <a:lnTo>
                    <a:pt x="277" y="477"/>
                  </a:lnTo>
                  <a:lnTo>
                    <a:pt x="268" y="474"/>
                  </a:lnTo>
                  <a:lnTo>
                    <a:pt x="259" y="471"/>
                  </a:lnTo>
                  <a:lnTo>
                    <a:pt x="250" y="468"/>
                  </a:lnTo>
                  <a:lnTo>
                    <a:pt x="241" y="463"/>
                  </a:lnTo>
                  <a:lnTo>
                    <a:pt x="241" y="452"/>
                  </a:lnTo>
                  <a:lnTo>
                    <a:pt x="221" y="452"/>
                  </a:lnTo>
                  <a:lnTo>
                    <a:pt x="214" y="445"/>
                  </a:lnTo>
                  <a:lnTo>
                    <a:pt x="206" y="439"/>
                  </a:lnTo>
                  <a:lnTo>
                    <a:pt x="199" y="432"/>
                  </a:lnTo>
                  <a:lnTo>
                    <a:pt x="192" y="425"/>
                  </a:lnTo>
                  <a:lnTo>
                    <a:pt x="186" y="417"/>
                  </a:lnTo>
                  <a:lnTo>
                    <a:pt x="179" y="409"/>
                  </a:lnTo>
                  <a:lnTo>
                    <a:pt x="174" y="400"/>
                  </a:lnTo>
                  <a:lnTo>
                    <a:pt x="170" y="392"/>
                  </a:lnTo>
                  <a:lnTo>
                    <a:pt x="181" y="392"/>
                  </a:lnTo>
                  <a:lnTo>
                    <a:pt x="181" y="361"/>
                  </a:lnTo>
                  <a:lnTo>
                    <a:pt x="158" y="361"/>
                  </a:lnTo>
                  <a:lnTo>
                    <a:pt x="153" y="346"/>
                  </a:lnTo>
                  <a:lnTo>
                    <a:pt x="151" y="331"/>
                  </a:lnTo>
                  <a:lnTo>
                    <a:pt x="181" y="331"/>
                  </a:lnTo>
                  <a:lnTo>
                    <a:pt x="181" y="301"/>
                  </a:lnTo>
                  <a:lnTo>
                    <a:pt x="151" y="301"/>
                  </a:lnTo>
                  <a:lnTo>
                    <a:pt x="153" y="285"/>
                  </a:lnTo>
                  <a:lnTo>
                    <a:pt x="158" y="271"/>
                  </a:lnTo>
                  <a:lnTo>
                    <a:pt x="181" y="271"/>
                  </a:lnTo>
                  <a:lnTo>
                    <a:pt x="181" y="240"/>
                  </a:lnTo>
                  <a:lnTo>
                    <a:pt x="170" y="240"/>
                  </a:lnTo>
                  <a:lnTo>
                    <a:pt x="174" y="232"/>
                  </a:lnTo>
                  <a:lnTo>
                    <a:pt x="179" y="223"/>
                  </a:lnTo>
                  <a:lnTo>
                    <a:pt x="186" y="216"/>
                  </a:lnTo>
                  <a:lnTo>
                    <a:pt x="192" y="207"/>
                  </a:lnTo>
                  <a:lnTo>
                    <a:pt x="199" y="201"/>
                  </a:lnTo>
                  <a:lnTo>
                    <a:pt x="206" y="193"/>
                  </a:lnTo>
                  <a:lnTo>
                    <a:pt x="214" y="187"/>
                  </a:lnTo>
                  <a:lnTo>
                    <a:pt x="221" y="180"/>
                  </a:lnTo>
                  <a:lnTo>
                    <a:pt x="241" y="180"/>
                  </a:lnTo>
                  <a:lnTo>
                    <a:pt x="241" y="168"/>
                  </a:lnTo>
                  <a:lnTo>
                    <a:pt x="250" y="164"/>
                  </a:lnTo>
                  <a:lnTo>
                    <a:pt x="259" y="161"/>
                  </a:lnTo>
                  <a:lnTo>
                    <a:pt x="268" y="158"/>
                  </a:lnTo>
                  <a:lnTo>
                    <a:pt x="277" y="156"/>
                  </a:lnTo>
                  <a:lnTo>
                    <a:pt x="286" y="153"/>
                  </a:lnTo>
                  <a:lnTo>
                    <a:pt x="296" y="151"/>
                  </a:lnTo>
                  <a:lnTo>
                    <a:pt x="307" y="151"/>
                  </a:lnTo>
                  <a:lnTo>
                    <a:pt x="316" y="150"/>
                  </a:lnTo>
                  <a:lnTo>
                    <a:pt x="324" y="150"/>
                  </a:lnTo>
                  <a:lnTo>
                    <a:pt x="331" y="151"/>
                  </a:lnTo>
                  <a:lnTo>
                    <a:pt x="331" y="180"/>
                  </a:lnTo>
                  <a:lnTo>
                    <a:pt x="362" y="180"/>
                  </a:lnTo>
                  <a:lnTo>
                    <a:pt x="362" y="157"/>
                  </a:lnTo>
                  <a:lnTo>
                    <a:pt x="374" y="161"/>
                  </a:lnTo>
                  <a:lnTo>
                    <a:pt x="387" y="166"/>
                  </a:lnTo>
                  <a:lnTo>
                    <a:pt x="400" y="173"/>
                  </a:lnTo>
                  <a:lnTo>
                    <a:pt x="411" y="180"/>
                  </a:lnTo>
                  <a:lnTo>
                    <a:pt x="392" y="180"/>
                  </a:lnTo>
                  <a:lnTo>
                    <a:pt x="392" y="210"/>
                  </a:lnTo>
                  <a:lnTo>
                    <a:pt x="422" y="210"/>
                  </a:lnTo>
                  <a:lnTo>
                    <a:pt x="422" y="189"/>
                  </a:lnTo>
                  <a:lnTo>
                    <a:pt x="431" y="196"/>
                  </a:lnTo>
                  <a:lnTo>
                    <a:pt x="440" y="206"/>
                  </a:lnTo>
                  <a:lnTo>
                    <a:pt x="447" y="216"/>
                  </a:lnTo>
                  <a:lnTo>
                    <a:pt x="455" y="225"/>
                  </a:lnTo>
                  <a:lnTo>
                    <a:pt x="461" y="236"/>
                  </a:lnTo>
                  <a:lnTo>
                    <a:pt x="467" y="247"/>
                  </a:lnTo>
                  <a:lnTo>
                    <a:pt x="472" y="259"/>
                  </a:lnTo>
                  <a:lnTo>
                    <a:pt x="475" y="271"/>
                  </a:lnTo>
                  <a:lnTo>
                    <a:pt x="452" y="271"/>
                  </a:lnTo>
                  <a:lnTo>
                    <a:pt x="452" y="301"/>
                  </a:lnTo>
                  <a:lnTo>
                    <a:pt x="482" y="301"/>
                  </a:lnTo>
                  <a:lnTo>
                    <a:pt x="482" y="309"/>
                  </a:lnTo>
                  <a:lnTo>
                    <a:pt x="482" y="316"/>
                  </a:lnTo>
                  <a:lnTo>
                    <a:pt x="482" y="324"/>
                  </a:lnTo>
                  <a:lnTo>
                    <a:pt x="482" y="331"/>
                  </a:lnTo>
                  <a:lnTo>
                    <a:pt x="452" y="331"/>
                  </a:lnTo>
                  <a:lnTo>
                    <a:pt x="452" y="361"/>
                  </a:lnTo>
                  <a:lnTo>
                    <a:pt x="475" y="361"/>
                  </a:lnTo>
                  <a:lnTo>
                    <a:pt x="472" y="373"/>
                  </a:lnTo>
                  <a:lnTo>
                    <a:pt x="467" y="385"/>
                  </a:lnTo>
                  <a:lnTo>
                    <a:pt x="461" y="396"/>
                  </a:lnTo>
                  <a:lnTo>
                    <a:pt x="455" y="407"/>
                  </a:lnTo>
                  <a:lnTo>
                    <a:pt x="447" y="417"/>
                  </a:lnTo>
                  <a:lnTo>
                    <a:pt x="440" y="427"/>
                  </a:lnTo>
                  <a:lnTo>
                    <a:pt x="431" y="436"/>
                  </a:lnTo>
                  <a:lnTo>
                    <a:pt x="422" y="444"/>
                  </a:lnTo>
                  <a:lnTo>
                    <a:pt x="422" y="444"/>
                  </a:lnTo>
                  <a:close/>
                  <a:moveTo>
                    <a:pt x="828" y="0"/>
                  </a:moveTo>
                  <a:lnTo>
                    <a:pt x="75" y="0"/>
                  </a:lnTo>
                  <a:lnTo>
                    <a:pt x="68" y="0"/>
                  </a:lnTo>
                  <a:lnTo>
                    <a:pt x="60" y="1"/>
                  </a:lnTo>
                  <a:lnTo>
                    <a:pt x="54" y="3"/>
                  </a:lnTo>
                  <a:lnTo>
                    <a:pt x="46" y="5"/>
                  </a:lnTo>
                  <a:lnTo>
                    <a:pt x="40" y="9"/>
                  </a:lnTo>
                  <a:lnTo>
                    <a:pt x="33" y="13"/>
                  </a:lnTo>
                  <a:lnTo>
                    <a:pt x="28" y="17"/>
                  </a:lnTo>
                  <a:lnTo>
                    <a:pt x="23" y="21"/>
                  </a:lnTo>
                  <a:lnTo>
                    <a:pt x="17" y="27"/>
                  </a:lnTo>
                  <a:lnTo>
                    <a:pt x="13" y="33"/>
                  </a:lnTo>
                  <a:lnTo>
                    <a:pt x="10" y="40"/>
                  </a:lnTo>
                  <a:lnTo>
                    <a:pt x="7" y="46"/>
                  </a:lnTo>
                  <a:lnTo>
                    <a:pt x="3" y="53"/>
                  </a:lnTo>
                  <a:lnTo>
                    <a:pt x="2" y="60"/>
                  </a:lnTo>
                  <a:lnTo>
                    <a:pt x="1" y="68"/>
                  </a:lnTo>
                  <a:lnTo>
                    <a:pt x="0" y="75"/>
                  </a:lnTo>
                  <a:lnTo>
                    <a:pt x="0" y="557"/>
                  </a:lnTo>
                  <a:lnTo>
                    <a:pt x="1" y="564"/>
                  </a:lnTo>
                  <a:lnTo>
                    <a:pt x="2" y="572"/>
                  </a:lnTo>
                  <a:lnTo>
                    <a:pt x="3" y="579"/>
                  </a:lnTo>
                  <a:lnTo>
                    <a:pt x="7" y="586"/>
                  </a:lnTo>
                  <a:lnTo>
                    <a:pt x="10" y="593"/>
                  </a:lnTo>
                  <a:lnTo>
                    <a:pt x="13" y="599"/>
                  </a:lnTo>
                  <a:lnTo>
                    <a:pt x="17" y="605"/>
                  </a:lnTo>
                  <a:lnTo>
                    <a:pt x="23" y="610"/>
                  </a:lnTo>
                  <a:lnTo>
                    <a:pt x="28" y="615"/>
                  </a:lnTo>
                  <a:lnTo>
                    <a:pt x="33" y="619"/>
                  </a:lnTo>
                  <a:lnTo>
                    <a:pt x="40" y="623"/>
                  </a:lnTo>
                  <a:lnTo>
                    <a:pt x="46" y="626"/>
                  </a:lnTo>
                  <a:lnTo>
                    <a:pt x="54" y="629"/>
                  </a:lnTo>
                  <a:lnTo>
                    <a:pt x="60" y="631"/>
                  </a:lnTo>
                  <a:lnTo>
                    <a:pt x="68" y="632"/>
                  </a:lnTo>
                  <a:lnTo>
                    <a:pt x="75" y="632"/>
                  </a:lnTo>
                  <a:lnTo>
                    <a:pt x="828" y="632"/>
                  </a:lnTo>
                  <a:lnTo>
                    <a:pt x="836" y="632"/>
                  </a:lnTo>
                  <a:lnTo>
                    <a:pt x="843" y="631"/>
                  </a:lnTo>
                  <a:lnTo>
                    <a:pt x="851" y="629"/>
                  </a:lnTo>
                  <a:lnTo>
                    <a:pt x="857" y="626"/>
                  </a:lnTo>
                  <a:lnTo>
                    <a:pt x="865" y="623"/>
                  </a:lnTo>
                  <a:lnTo>
                    <a:pt x="870" y="619"/>
                  </a:lnTo>
                  <a:lnTo>
                    <a:pt x="876" y="615"/>
                  </a:lnTo>
                  <a:lnTo>
                    <a:pt x="882" y="610"/>
                  </a:lnTo>
                  <a:lnTo>
                    <a:pt x="886" y="605"/>
                  </a:lnTo>
                  <a:lnTo>
                    <a:pt x="890" y="599"/>
                  </a:lnTo>
                  <a:lnTo>
                    <a:pt x="895" y="593"/>
                  </a:lnTo>
                  <a:lnTo>
                    <a:pt x="898" y="587"/>
                  </a:lnTo>
                  <a:lnTo>
                    <a:pt x="900" y="579"/>
                  </a:lnTo>
                  <a:lnTo>
                    <a:pt x="902" y="572"/>
                  </a:lnTo>
                  <a:lnTo>
                    <a:pt x="903" y="564"/>
                  </a:lnTo>
                  <a:lnTo>
                    <a:pt x="903" y="557"/>
                  </a:lnTo>
                  <a:lnTo>
                    <a:pt x="903" y="75"/>
                  </a:lnTo>
                  <a:lnTo>
                    <a:pt x="903" y="68"/>
                  </a:lnTo>
                  <a:lnTo>
                    <a:pt x="902" y="60"/>
                  </a:lnTo>
                  <a:lnTo>
                    <a:pt x="900" y="53"/>
                  </a:lnTo>
                  <a:lnTo>
                    <a:pt x="898" y="46"/>
                  </a:lnTo>
                  <a:lnTo>
                    <a:pt x="895" y="40"/>
                  </a:lnTo>
                  <a:lnTo>
                    <a:pt x="890" y="33"/>
                  </a:lnTo>
                  <a:lnTo>
                    <a:pt x="886" y="27"/>
                  </a:lnTo>
                  <a:lnTo>
                    <a:pt x="882" y="21"/>
                  </a:lnTo>
                  <a:lnTo>
                    <a:pt x="876" y="17"/>
                  </a:lnTo>
                  <a:lnTo>
                    <a:pt x="870" y="13"/>
                  </a:lnTo>
                  <a:lnTo>
                    <a:pt x="865" y="9"/>
                  </a:lnTo>
                  <a:lnTo>
                    <a:pt x="857" y="5"/>
                  </a:lnTo>
                  <a:lnTo>
                    <a:pt x="851" y="3"/>
                  </a:lnTo>
                  <a:lnTo>
                    <a:pt x="843" y="1"/>
                  </a:lnTo>
                  <a:lnTo>
                    <a:pt x="836" y="0"/>
                  </a:lnTo>
                  <a:lnTo>
                    <a:pt x="8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Rectangle 434">
              <a:extLst>
                <a:ext uri="{FF2B5EF4-FFF2-40B4-BE49-F238E27FC236}">
                  <a16:creationId xmlns:a16="http://schemas.microsoft.com/office/drawing/2014/main" id="{30899386-DA20-45F7-9F80-B28EF46BC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563" y="2052638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Rectangle 435">
              <a:extLst>
                <a:ext uri="{FF2B5EF4-FFF2-40B4-BE49-F238E27FC236}">
                  <a16:creationId xmlns:a16="http://schemas.microsoft.com/office/drawing/2014/main" id="{834CEF6D-25BC-4467-90F0-FCB8E616C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563" y="2071688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Rectangle 436">
              <a:extLst>
                <a:ext uri="{FF2B5EF4-FFF2-40B4-BE49-F238E27FC236}">
                  <a16:creationId xmlns:a16="http://schemas.microsoft.com/office/drawing/2014/main" id="{5A07BE7D-17A5-48AF-BBAE-2F8EDCE8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13" y="208121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Rectangle 437">
              <a:extLst>
                <a:ext uri="{FF2B5EF4-FFF2-40B4-BE49-F238E27FC236}">
                  <a16:creationId xmlns:a16="http://schemas.microsoft.com/office/drawing/2014/main" id="{ABCE1F96-72C3-41F5-9324-133CEA8B5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13" y="210026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Rectangle 438">
              <a:extLst>
                <a:ext uri="{FF2B5EF4-FFF2-40B4-BE49-F238E27FC236}">
                  <a16:creationId xmlns:a16="http://schemas.microsoft.com/office/drawing/2014/main" id="{F30470D5-34E0-4759-9B13-ECD38D207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13" y="202406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Rectangle 439">
              <a:extLst>
                <a:ext uri="{FF2B5EF4-FFF2-40B4-BE49-F238E27FC236}">
                  <a16:creationId xmlns:a16="http://schemas.microsoft.com/office/drawing/2014/main" id="{25219C16-596F-4188-8E6E-1C5661545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13" y="206216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Rectangle 440">
              <a:extLst>
                <a:ext uri="{FF2B5EF4-FFF2-40B4-BE49-F238E27FC236}">
                  <a16:creationId xmlns:a16="http://schemas.microsoft.com/office/drawing/2014/main" id="{DC624ED0-73A8-494E-A006-0DBAE5879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13" y="204311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Rectangle 441">
              <a:extLst>
                <a:ext uri="{FF2B5EF4-FFF2-40B4-BE49-F238E27FC236}">
                  <a16:creationId xmlns:a16="http://schemas.microsoft.com/office/drawing/2014/main" id="{669F6E53-A695-4E1F-AB85-A34FE43DB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" y="208121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Rectangle 442">
              <a:extLst>
                <a:ext uri="{FF2B5EF4-FFF2-40B4-BE49-F238E27FC236}">
                  <a16:creationId xmlns:a16="http://schemas.microsoft.com/office/drawing/2014/main" id="{C17D0782-16A5-4FE1-8F4B-BD0C1111C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" y="206216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Rectangle 443">
              <a:extLst>
                <a:ext uri="{FF2B5EF4-FFF2-40B4-BE49-F238E27FC236}">
                  <a16:creationId xmlns:a16="http://schemas.microsoft.com/office/drawing/2014/main" id="{272E8601-9310-490D-94F6-63CEEB8F7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" y="2043113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444">
              <a:extLst>
                <a:ext uri="{FF2B5EF4-FFF2-40B4-BE49-F238E27FC236}">
                  <a16:creationId xmlns:a16="http://schemas.microsoft.com/office/drawing/2014/main" id="{FE61DE21-6C27-46D8-842D-BDD3C8EF7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563" y="2090738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0" name="Rectangle 445">
              <a:extLst>
                <a:ext uri="{FF2B5EF4-FFF2-40B4-BE49-F238E27FC236}">
                  <a16:creationId xmlns:a16="http://schemas.microsoft.com/office/drawing/2014/main" id="{6CCE631C-12A5-4752-8E65-BA8787F5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563" y="2033588"/>
              <a:ext cx="9525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Rectangle 446">
              <a:extLst>
                <a:ext uri="{FF2B5EF4-FFF2-40B4-BE49-F238E27FC236}">
                  <a16:creationId xmlns:a16="http://schemas.microsoft.com/office/drawing/2014/main" id="{3CB2E858-A7D8-4E87-AE5E-5399DC5D8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3" y="2052638"/>
              <a:ext cx="11113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2" name="Rectangle 447">
              <a:extLst>
                <a:ext uri="{FF2B5EF4-FFF2-40B4-BE49-F238E27FC236}">
                  <a16:creationId xmlns:a16="http://schemas.microsoft.com/office/drawing/2014/main" id="{B78B1C91-9EA0-420D-AB04-82322F7DF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3" y="2071688"/>
              <a:ext cx="11113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Rectangle 448">
              <a:extLst>
                <a:ext uri="{FF2B5EF4-FFF2-40B4-BE49-F238E27FC236}">
                  <a16:creationId xmlns:a16="http://schemas.microsoft.com/office/drawing/2014/main" id="{9BBF9638-FA96-4436-AE58-8EBA61CBA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3" y="2090738"/>
              <a:ext cx="11113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4" name="Rectangle 449">
              <a:extLst>
                <a:ext uri="{FF2B5EF4-FFF2-40B4-BE49-F238E27FC236}">
                  <a16:creationId xmlns:a16="http://schemas.microsoft.com/office/drawing/2014/main" id="{919C5518-E69B-42C0-AFDE-170FE83E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663" y="2033588"/>
              <a:ext cx="11113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C441B089-8C78-493A-B640-E4942D9BE68E}"/>
              </a:ext>
            </a:extLst>
          </p:cNvPr>
          <p:cNvSpPr/>
          <p:nvPr/>
        </p:nvSpPr>
        <p:spPr>
          <a:xfrm>
            <a:off x="6223969" y="3997638"/>
            <a:ext cx="2564266" cy="314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Sessions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4B4557E-2EE3-41E0-8A59-E60F50BDB6EC}"/>
              </a:ext>
            </a:extLst>
          </p:cNvPr>
          <p:cNvSpPr/>
          <p:nvPr/>
        </p:nvSpPr>
        <p:spPr>
          <a:xfrm>
            <a:off x="8102435" y="4036080"/>
            <a:ext cx="685800" cy="253916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r">
              <a:spcBef>
                <a:spcPts val="45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1.692.378</a:t>
            </a: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441705" y="3370870"/>
            <a:ext cx="2564266" cy="314325"/>
            <a:chOff x="6045517" y="5181761"/>
            <a:chExt cx="2564266" cy="314325"/>
          </a:xfrm>
          <a:solidFill>
            <a:srgbClr val="D0103A">
              <a:alpha val="49000"/>
            </a:srgbClr>
          </a:solidFill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441B089-8C78-493A-B640-E4942D9BE68E}"/>
                </a:ext>
              </a:extLst>
            </p:cNvPr>
            <p:cNvSpPr/>
            <p:nvPr/>
          </p:nvSpPr>
          <p:spPr>
            <a:xfrm>
              <a:off x="6045517" y="5181761"/>
              <a:ext cx="2564266" cy="314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153.400 Downloads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4B4557E-2EE3-41E0-8A59-E60F50BDB6EC}"/>
                </a:ext>
              </a:extLst>
            </p:cNvPr>
            <p:cNvSpPr/>
            <p:nvPr/>
          </p:nvSpPr>
          <p:spPr>
            <a:xfrm>
              <a:off x="7923983" y="5211965"/>
              <a:ext cx="685800" cy="253916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r">
                <a:spcBef>
                  <a:spcPts val="450"/>
                </a:spcBef>
              </a:pP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C4B4557E-2EE3-41E0-8A59-E60F50BDB6EC}"/>
              </a:ext>
            </a:extLst>
          </p:cNvPr>
          <p:cNvSpPr/>
          <p:nvPr/>
        </p:nvSpPr>
        <p:spPr>
          <a:xfrm>
            <a:off x="2323954" y="3112308"/>
            <a:ext cx="685800" cy="253916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/>
          <a:p>
            <a:pPr algn="r">
              <a:spcBef>
                <a:spcPts val="45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F061177-3A0B-4D94-95FF-46770B8B2E9B}"/>
              </a:ext>
            </a:extLst>
          </p:cNvPr>
          <p:cNvSpPr/>
          <p:nvPr/>
        </p:nvSpPr>
        <p:spPr>
          <a:xfrm>
            <a:off x="3312902" y="3317881"/>
            <a:ext cx="2564266" cy="9786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7.530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Help Desk Requests</a:t>
            </a:r>
          </a:p>
          <a:p>
            <a:pPr>
              <a:spcBef>
                <a:spcPts val="450"/>
              </a:spcBef>
            </a:pPr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710653A-F5C8-47DE-8D3E-A0B5438ED78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348576" y="3066679"/>
            <a:ext cx="492919" cy="492919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241" y="3207317"/>
            <a:ext cx="223301" cy="223301"/>
          </a:xfrm>
          <a:prstGeom prst="rect">
            <a:avLst/>
          </a:prstGeom>
        </p:spPr>
      </p:pic>
      <p:sp>
        <p:nvSpPr>
          <p:cNvPr id="103" name="Rectangle 102">
            <a:extLst>
              <a:ext uri="{FF2B5EF4-FFF2-40B4-BE49-F238E27FC236}">
                <a16:creationId xmlns:a16="http://schemas.microsoft.com/office/drawing/2014/main" id="{B46D891C-8009-4D3A-AE8D-056B662B8089}"/>
              </a:ext>
            </a:extLst>
          </p:cNvPr>
          <p:cNvSpPr/>
          <p:nvPr/>
        </p:nvSpPr>
        <p:spPr>
          <a:xfrm>
            <a:off x="278950" y="4281615"/>
            <a:ext cx="1331136" cy="276999"/>
          </a:xfrm>
          <a:prstGeom prst="rect">
            <a:avLst/>
          </a:prstGeom>
          <a:solidFill>
            <a:srgbClr val="CE295E"/>
          </a:solidFill>
        </p:spPr>
        <p:txBody>
          <a:bodyPr wrap="none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Level 0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A5AD744-30BD-4F9E-88ED-80B7CB0B905E}"/>
              </a:ext>
            </a:extLst>
          </p:cNvPr>
          <p:cNvSpPr/>
          <p:nvPr/>
        </p:nvSpPr>
        <p:spPr>
          <a:xfrm>
            <a:off x="1744910" y="4282967"/>
            <a:ext cx="1331136" cy="276999"/>
          </a:xfrm>
          <a:prstGeom prst="rect">
            <a:avLst/>
          </a:prstGeom>
          <a:solidFill>
            <a:srgbClr val="404040"/>
          </a:solidFill>
        </p:spPr>
        <p:txBody>
          <a:bodyPr wrap="none">
            <a:noAutofit/>
          </a:bodyPr>
          <a:lstStyle/>
          <a:p>
            <a:pPr algn="ctr">
              <a:spcBef>
                <a:spcPts val="60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L1 and higher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AB1ACF7-5AEB-4633-8F49-D88B53378400}"/>
              </a:ext>
            </a:extLst>
          </p:cNvPr>
          <p:cNvSpPr/>
          <p:nvPr/>
        </p:nvSpPr>
        <p:spPr>
          <a:xfrm>
            <a:off x="461201" y="3802677"/>
            <a:ext cx="9597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smtClean="0">
                <a:solidFill>
                  <a:srgbClr val="CE295E"/>
                </a:solidFill>
                <a:latin typeface="+mj-lt"/>
              </a:rPr>
              <a:t>15%</a:t>
            </a:r>
            <a:endParaRPr lang="en-US" sz="2800" b="1" dirty="0">
              <a:solidFill>
                <a:srgbClr val="CE295E"/>
              </a:solidFill>
              <a:latin typeface="+mj-lt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47EB548-7973-4FFC-B967-63DC95FCDF00}"/>
              </a:ext>
            </a:extLst>
          </p:cNvPr>
          <p:cNvSpPr/>
          <p:nvPr/>
        </p:nvSpPr>
        <p:spPr>
          <a:xfrm>
            <a:off x="1927161" y="3823724"/>
            <a:ext cx="95979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dirty="0" smtClean="0">
                <a:solidFill>
                  <a:srgbClr val="404040"/>
                </a:solidFill>
                <a:latin typeface="+mj-lt"/>
              </a:rPr>
              <a:t>85%</a:t>
            </a:r>
            <a:endParaRPr lang="en-US" sz="2800" b="1" dirty="0">
              <a:solidFill>
                <a:srgbClr val="404040"/>
              </a:solidFill>
              <a:latin typeface="+mj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441B089-8C78-493A-B640-E4942D9BE68E}"/>
              </a:ext>
            </a:extLst>
          </p:cNvPr>
          <p:cNvSpPr/>
          <p:nvPr/>
        </p:nvSpPr>
        <p:spPr>
          <a:xfrm>
            <a:off x="6223969" y="4319071"/>
            <a:ext cx="2564266" cy="3143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Documents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4B4557E-2EE3-41E0-8A59-E60F50BDB6EC}"/>
              </a:ext>
            </a:extLst>
          </p:cNvPr>
          <p:cNvSpPr/>
          <p:nvPr/>
        </p:nvSpPr>
        <p:spPr>
          <a:xfrm>
            <a:off x="8102435" y="4350405"/>
            <a:ext cx="685800" cy="253916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algn="r">
              <a:spcBef>
                <a:spcPts val="450"/>
              </a:spcBef>
            </a:pPr>
            <a:r>
              <a:rPr lang="en-US" sz="1400" dirty="0" smtClean="0">
                <a:solidFill>
                  <a:schemeClr val="bg1"/>
                </a:solidFill>
              </a:rPr>
              <a:t>1.079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79291" y="5184173"/>
            <a:ext cx="28777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/>
              <a:t>(*) Current web contains &gt;3000 pages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426724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55010" y="3727030"/>
            <a:ext cx="6536812" cy="1283680"/>
            <a:chOff x="3198667" y="2763025"/>
            <a:chExt cx="5579858" cy="1283680"/>
          </a:xfrm>
        </p:grpSpPr>
        <p:grpSp>
          <p:nvGrpSpPr>
            <p:cNvPr id="13" name="Group 12"/>
            <p:cNvGrpSpPr/>
            <p:nvPr/>
          </p:nvGrpSpPr>
          <p:grpSpPr>
            <a:xfrm>
              <a:off x="3198667" y="2763025"/>
              <a:ext cx="5579858" cy="1283680"/>
              <a:chOff x="1696431" y="2763025"/>
              <a:chExt cx="5579858" cy="1283680"/>
            </a:xfrm>
          </p:grpSpPr>
          <p:sp>
            <p:nvSpPr>
              <p:cNvPr id="5" name="Freeform 27">
                <a:extLst>
                  <a:ext uri="{FF2B5EF4-FFF2-40B4-BE49-F238E27FC236}">
                    <a16:creationId xmlns:a16="http://schemas.microsoft.com/office/drawing/2014/main" id="{7D439D31-886D-4564-B476-6442F26E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431" y="2763025"/>
                <a:ext cx="5579858" cy="1191988"/>
              </a:xfrm>
              <a:custGeom>
                <a:avLst/>
                <a:gdLst>
                  <a:gd name="T0" fmla="*/ 1132 w 1132"/>
                  <a:gd name="T1" fmla="*/ 364 h 364"/>
                  <a:gd name="T2" fmla="*/ 0 w 1132"/>
                  <a:gd name="T3" fmla="*/ 364 h 364"/>
                  <a:gd name="T4" fmla="*/ 208 w 1132"/>
                  <a:gd name="T5" fmla="*/ 0 h 364"/>
                  <a:gd name="T6" fmla="*/ 924 w 1132"/>
                  <a:gd name="T7" fmla="*/ 0 h 364"/>
                  <a:gd name="T8" fmla="*/ 1132 w 1132"/>
                  <a:gd name="T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2" h="364">
                    <a:moveTo>
                      <a:pt x="1132" y="364"/>
                    </a:moveTo>
                    <a:lnTo>
                      <a:pt x="0" y="364"/>
                    </a:lnTo>
                    <a:lnTo>
                      <a:pt x="208" y="0"/>
                    </a:lnTo>
                    <a:lnTo>
                      <a:pt x="924" y="0"/>
                    </a:lnTo>
                    <a:lnTo>
                      <a:pt x="1132" y="36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Rectangle 28">
                <a:extLst>
                  <a:ext uri="{FF2B5EF4-FFF2-40B4-BE49-F238E27FC236}">
                    <a16:creationId xmlns:a16="http://schemas.microsoft.com/office/drawing/2014/main" id="{7058D6CE-DF90-4998-A5F7-36C817C61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431" y="3955014"/>
                <a:ext cx="5579858" cy="91691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771348" y="3672239"/>
              <a:ext cx="1964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ACCBF9"/>
                  </a:solidFill>
                </a:rPr>
                <a:t>Resources - Data</a:t>
              </a:r>
              <a:endParaRPr lang="it-IT" dirty="0">
                <a:solidFill>
                  <a:srgbClr val="ACCBF9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01404"/>
            <a:ext cx="7174846" cy="769441"/>
          </a:xfrm>
        </p:spPr>
        <p:txBody>
          <a:bodyPr/>
          <a:lstStyle/>
          <a:p>
            <a:r>
              <a:rPr lang="en-GB" dirty="0" smtClean="0"/>
              <a:t>LAYERED ARCHITECTURE FOR DATA </a:t>
            </a:r>
            <a:r>
              <a:rPr lang="en-GB" dirty="0" smtClean="0"/>
              <a:t>ACCESS SERVICES</a:t>
            </a:r>
            <a:endParaRPr lang="it-IT" dirty="0"/>
          </a:p>
        </p:txBody>
      </p:sp>
      <p:grpSp>
        <p:nvGrpSpPr>
          <p:cNvPr id="48" name="Group 47"/>
          <p:cNvGrpSpPr/>
          <p:nvPr/>
        </p:nvGrpSpPr>
        <p:grpSpPr>
          <a:xfrm rot="5400000">
            <a:off x="2070336" y="3417106"/>
            <a:ext cx="2233092" cy="515700"/>
            <a:chOff x="4597389" y="-918047"/>
            <a:chExt cx="2387581" cy="5157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4BAA4-56D6-4CD6-9546-D5972A15BA6C}"/>
                </a:ext>
              </a:extLst>
            </p:cNvPr>
            <p:cNvGrpSpPr/>
            <p:nvPr/>
          </p:nvGrpSpPr>
          <p:grpSpPr>
            <a:xfrm flipH="1">
              <a:off x="4597389" y="-918047"/>
              <a:ext cx="2387581" cy="515700"/>
              <a:chOff x="385767" y="1277941"/>
              <a:chExt cx="3183443" cy="687600"/>
            </a:xfrm>
            <a:solidFill>
              <a:schemeClr val="accent4"/>
            </a:solidFill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94825F8-7DA7-4F51-B638-471DA35C37D3}"/>
                  </a:ext>
                </a:extLst>
              </p:cNvPr>
              <p:cNvSpPr/>
              <p:nvPr userDrawn="1"/>
            </p:nvSpPr>
            <p:spPr>
              <a:xfrm>
                <a:off x="385767" y="1277941"/>
                <a:ext cx="687600" cy="687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37B4423-EAE8-4F13-8345-2726B0CEAFE5}"/>
                  </a:ext>
                </a:extLst>
              </p:cNvPr>
              <p:cNvSpPr/>
              <p:nvPr userDrawn="1"/>
            </p:nvSpPr>
            <p:spPr>
              <a:xfrm>
                <a:off x="981721" y="1458784"/>
                <a:ext cx="2388340" cy="3312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FF955A05-BA50-4735-9046-2F7716DFCEB6}"/>
                  </a:ext>
                </a:extLst>
              </p:cNvPr>
              <p:cNvSpPr/>
              <p:nvPr userDrawn="1"/>
            </p:nvSpPr>
            <p:spPr>
              <a:xfrm rot="5400000">
                <a:off x="3208778" y="1526498"/>
                <a:ext cx="521715" cy="199149"/>
              </a:xfrm>
              <a:prstGeom prst="triangl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600977D-8DBA-4CFE-BE48-9FCEEDCAA9FE}"/>
                </a:ext>
              </a:extLst>
            </p:cNvPr>
            <p:cNvSpPr/>
            <p:nvPr/>
          </p:nvSpPr>
          <p:spPr>
            <a:xfrm>
              <a:off x="6524623" y="-862699"/>
              <a:ext cx="405000" cy="40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5011" y="2901807"/>
            <a:ext cx="6672011" cy="1283680"/>
            <a:chOff x="3198667" y="1937802"/>
            <a:chExt cx="5715057" cy="1283680"/>
          </a:xfrm>
        </p:grpSpPr>
        <p:grpSp>
          <p:nvGrpSpPr>
            <p:cNvPr id="15" name="Group 14"/>
            <p:cNvGrpSpPr/>
            <p:nvPr/>
          </p:nvGrpSpPr>
          <p:grpSpPr>
            <a:xfrm>
              <a:off x="3198667" y="1937802"/>
              <a:ext cx="5579858" cy="1283680"/>
              <a:chOff x="1696431" y="1662728"/>
              <a:chExt cx="5579858" cy="1283680"/>
            </a:xfrm>
          </p:grpSpPr>
          <p:sp>
            <p:nvSpPr>
              <p:cNvPr id="9" name="Freeform 31">
                <a:extLst>
                  <a:ext uri="{FF2B5EF4-FFF2-40B4-BE49-F238E27FC236}">
                    <a16:creationId xmlns:a16="http://schemas.microsoft.com/office/drawing/2014/main" id="{B839CDC9-22A0-4511-980F-DA8869D9B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431" y="1662728"/>
                <a:ext cx="5579858" cy="1191988"/>
              </a:xfrm>
              <a:custGeom>
                <a:avLst/>
                <a:gdLst>
                  <a:gd name="T0" fmla="*/ 1132 w 1132"/>
                  <a:gd name="T1" fmla="*/ 364 h 364"/>
                  <a:gd name="T2" fmla="*/ 0 w 1132"/>
                  <a:gd name="T3" fmla="*/ 364 h 364"/>
                  <a:gd name="T4" fmla="*/ 208 w 1132"/>
                  <a:gd name="T5" fmla="*/ 0 h 364"/>
                  <a:gd name="T6" fmla="*/ 924 w 1132"/>
                  <a:gd name="T7" fmla="*/ 0 h 364"/>
                  <a:gd name="T8" fmla="*/ 1132 w 1132"/>
                  <a:gd name="T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2" h="364">
                    <a:moveTo>
                      <a:pt x="1132" y="364"/>
                    </a:moveTo>
                    <a:lnTo>
                      <a:pt x="0" y="364"/>
                    </a:lnTo>
                    <a:lnTo>
                      <a:pt x="208" y="0"/>
                    </a:lnTo>
                    <a:lnTo>
                      <a:pt x="924" y="0"/>
                    </a:lnTo>
                    <a:lnTo>
                      <a:pt x="1132" y="3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Rectangle 32">
                <a:extLst>
                  <a:ext uri="{FF2B5EF4-FFF2-40B4-BE49-F238E27FC236}">
                    <a16:creationId xmlns:a16="http://schemas.microsoft.com/office/drawing/2014/main" id="{179FFB5D-5E22-4362-B20D-C812DA683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431" y="2854717"/>
                <a:ext cx="5579858" cy="9169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7522738" y="2852150"/>
              <a:ext cx="1390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297FD5">
                      <a:lumMod val="75000"/>
                    </a:srgbClr>
                  </a:solidFill>
                </a:rPr>
                <a:t>Metadata</a:t>
              </a:r>
              <a:endParaRPr lang="it-IT" dirty="0">
                <a:solidFill>
                  <a:srgbClr val="297FD5">
                    <a:lumMod val="75000"/>
                  </a:srgbClr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 rot="16200000">
            <a:off x="4407373" y="3079353"/>
            <a:ext cx="1004216" cy="598417"/>
            <a:chOff x="6022293" y="-1877312"/>
            <a:chExt cx="964472" cy="5157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9D709A7-36F3-490C-992A-592A4B232DC4}"/>
                </a:ext>
              </a:extLst>
            </p:cNvPr>
            <p:cNvSpPr/>
            <p:nvPr/>
          </p:nvSpPr>
          <p:spPr>
            <a:xfrm flipH="1">
              <a:off x="6471065" y="-1877312"/>
              <a:ext cx="515700" cy="5157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C60DF2-3BE6-4737-ABFD-5D870BDA3CBB}"/>
                </a:ext>
              </a:extLst>
            </p:cNvPr>
            <p:cNvSpPr/>
            <p:nvPr/>
          </p:nvSpPr>
          <p:spPr>
            <a:xfrm flipH="1">
              <a:off x="6171655" y="-1745683"/>
              <a:ext cx="368144" cy="25244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065DE5F5-4F75-4EFD-B220-257C6339F628}"/>
                </a:ext>
              </a:extLst>
            </p:cNvPr>
            <p:cNvSpPr/>
            <p:nvPr/>
          </p:nvSpPr>
          <p:spPr>
            <a:xfrm rot="16200000" flipH="1">
              <a:off x="5901331" y="-1694143"/>
              <a:ext cx="391286" cy="149362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A29A490-1275-4B07-98CC-0682607EF36D}"/>
                </a:ext>
              </a:extLst>
            </p:cNvPr>
            <p:cNvSpPr/>
            <p:nvPr/>
          </p:nvSpPr>
          <p:spPr>
            <a:xfrm>
              <a:off x="6526415" y="-1821962"/>
              <a:ext cx="405000" cy="40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06074" y="3247428"/>
            <a:ext cx="142228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dirty="0">
                <a:solidFill>
                  <a:srgbClr val="ACCBF9">
                    <a:lumMod val="50000"/>
                  </a:srgbClr>
                </a:solidFill>
              </a:rPr>
              <a:t>Data Discovery</a:t>
            </a:r>
            <a:endParaRPr lang="it-IT" sz="1600" dirty="0">
              <a:solidFill>
                <a:srgbClr val="ACCBF9">
                  <a:lumMod val="50000"/>
                </a:srgb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55011" y="1975203"/>
            <a:ext cx="6480289" cy="1283679"/>
            <a:chOff x="3198667" y="1112580"/>
            <a:chExt cx="5607649" cy="1283679"/>
          </a:xfrm>
        </p:grpSpPr>
        <p:grpSp>
          <p:nvGrpSpPr>
            <p:cNvPr id="16" name="Group 15"/>
            <p:cNvGrpSpPr/>
            <p:nvPr/>
          </p:nvGrpSpPr>
          <p:grpSpPr>
            <a:xfrm>
              <a:off x="3198667" y="1112580"/>
              <a:ext cx="5579858" cy="1283679"/>
              <a:chOff x="1696431" y="1112580"/>
              <a:chExt cx="5579858" cy="1283679"/>
            </a:xfrm>
          </p:grpSpPr>
          <p:sp>
            <p:nvSpPr>
              <p:cNvPr id="11" name="Freeform 56">
                <a:extLst>
                  <a:ext uri="{FF2B5EF4-FFF2-40B4-BE49-F238E27FC236}">
                    <a16:creationId xmlns:a16="http://schemas.microsoft.com/office/drawing/2014/main" id="{80D2D69A-ECDA-4916-890A-3297FB2AB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431" y="1112580"/>
                <a:ext cx="5579858" cy="1191988"/>
              </a:xfrm>
              <a:custGeom>
                <a:avLst/>
                <a:gdLst>
                  <a:gd name="T0" fmla="*/ 1132 w 1132"/>
                  <a:gd name="T1" fmla="*/ 364 h 364"/>
                  <a:gd name="T2" fmla="*/ 0 w 1132"/>
                  <a:gd name="T3" fmla="*/ 364 h 364"/>
                  <a:gd name="T4" fmla="*/ 208 w 1132"/>
                  <a:gd name="T5" fmla="*/ 0 h 364"/>
                  <a:gd name="T6" fmla="*/ 924 w 1132"/>
                  <a:gd name="T7" fmla="*/ 0 h 364"/>
                  <a:gd name="T8" fmla="*/ 1132 w 1132"/>
                  <a:gd name="T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2" h="364">
                    <a:moveTo>
                      <a:pt x="1132" y="364"/>
                    </a:moveTo>
                    <a:lnTo>
                      <a:pt x="0" y="364"/>
                    </a:lnTo>
                    <a:lnTo>
                      <a:pt x="208" y="0"/>
                    </a:lnTo>
                    <a:lnTo>
                      <a:pt x="924" y="0"/>
                    </a:lnTo>
                    <a:lnTo>
                      <a:pt x="1132" y="36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Rectangle 57">
                <a:extLst>
                  <a:ext uri="{FF2B5EF4-FFF2-40B4-BE49-F238E27FC236}">
                    <a16:creationId xmlns:a16="http://schemas.microsoft.com/office/drawing/2014/main" id="{8029D495-5425-4060-94B4-4345ECE7A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6431" y="2304568"/>
                <a:ext cx="5579858" cy="9169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7347629" y="2010343"/>
              <a:ext cx="1458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4A66AC">
                      <a:lumMod val="20000"/>
                      <a:lumOff val="80000"/>
                    </a:srgbClr>
                  </a:solidFill>
                </a:rPr>
                <a:t>Applications</a:t>
              </a:r>
              <a:endParaRPr lang="it-IT" dirty="0">
                <a:solidFill>
                  <a:srgbClr val="4A66AC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09348" y="1498390"/>
            <a:ext cx="800197" cy="1391502"/>
            <a:chOff x="6288848" y="564557"/>
            <a:chExt cx="800197" cy="1391502"/>
          </a:xfrm>
        </p:grpSpPr>
        <p:grpSp>
          <p:nvGrpSpPr>
            <p:cNvPr id="58" name="Group 57"/>
            <p:cNvGrpSpPr/>
            <p:nvPr/>
          </p:nvGrpSpPr>
          <p:grpSpPr>
            <a:xfrm rot="5400000">
              <a:off x="6257386" y="798965"/>
              <a:ext cx="1066068" cy="597251"/>
              <a:chOff x="6026884" y="-2367124"/>
              <a:chExt cx="964470" cy="515700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E1D8AD8-EE3F-4385-8BF4-DE829C25C69A}"/>
                  </a:ext>
                </a:extLst>
              </p:cNvPr>
              <p:cNvGrpSpPr/>
              <p:nvPr/>
            </p:nvGrpSpPr>
            <p:grpSpPr>
              <a:xfrm>
                <a:off x="6026884" y="-2367124"/>
                <a:ext cx="964470" cy="515700"/>
                <a:chOff x="385763" y="1277938"/>
                <a:chExt cx="1285962" cy="687600"/>
              </a:xfrm>
              <a:grpFill/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08F576EF-90D9-4943-AD59-97E179A8BACC}"/>
                    </a:ext>
                  </a:extLst>
                </p:cNvPr>
                <p:cNvSpPr/>
                <p:nvPr userDrawn="1"/>
              </p:nvSpPr>
              <p:spPr>
                <a:xfrm>
                  <a:off x="385763" y="1277938"/>
                  <a:ext cx="687600" cy="687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2719922-04BF-4752-B2B4-E09CCB9C2C55}"/>
                    </a:ext>
                  </a:extLst>
                </p:cNvPr>
                <p:cNvSpPr/>
                <p:nvPr userDrawn="1"/>
              </p:nvSpPr>
              <p:spPr>
                <a:xfrm>
                  <a:off x="981718" y="1453444"/>
                  <a:ext cx="490859" cy="3365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63" name="Isosceles Triangle 62">
                  <a:extLst>
                    <a:ext uri="{FF2B5EF4-FFF2-40B4-BE49-F238E27FC236}">
                      <a16:creationId xmlns:a16="http://schemas.microsoft.com/office/drawing/2014/main" id="{74057AA9-EA84-4302-9384-6A23E315F7BD}"/>
                    </a:ext>
                  </a:extLst>
                </p:cNvPr>
                <p:cNvSpPr/>
                <p:nvPr userDrawn="1"/>
              </p:nvSpPr>
              <p:spPr>
                <a:xfrm rot="5400000">
                  <a:off x="1311294" y="1522164"/>
                  <a:ext cx="521714" cy="199149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</p:grp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E06BEFA9-F9B7-41F1-A772-4959AE05A70F}"/>
                  </a:ext>
                </a:extLst>
              </p:cNvPr>
              <p:cNvSpPr/>
              <p:nvPr/>
            </p:nvSpPr>
            <p:spPr>
              <a:xfrm>
                <a:off x="6082240" y="-2311773"/>
                <a:ext cx="405000" cy="405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 rot="5400000">
              <a:off x="6152542" y="958010"/>
              <a:ext cx="1066068" cy="597251"/>
              <a:chOff x="6026884" y="-2367124"/>
              <a:chExt cx="964470" cy="515700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3E1D8AD8-EE3F-4385-8BF4-DE829C25C69A}"/>
                  </a:ext>
                </a:extLst>
              </p:cNvPr>
              <p:cNvGrpSpPr/>
              <p:nvPr/>
            </p:nvGrpSpPr>
            <p:grpSpPr>
              <a:xfrm>
                <a:off x="6026884" y="-2367124"/>
                <a:ext cx="964470" cy="515700"/>
                <a:chOff x="385763" y="1277938"/>
                <a:chExt cx="1285962" cy="687600"/>
              </a:xfrm>
              <a:grpFill/>
            </p:grpSpPr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08F576EF-90D9-4943-AD59-97E179A8BACC}"/>
                    </a:ext>
                  </a:extLst>
                </p:cNvPr>
                <p:cNvSpPr/>
                <p:nvPr userDrawn="1"/>
              </p:nvSpPr>
              <p:spPr>
                <a:xfrm>
                  <a:off x="385763" y="1277938"/>
                  <a:ext cx="687600" cy="6876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E2719922-04BF-4752-B2B4-E09CCB9C2C55}"/>
                    </a:ext>
                  </a:extLst>
                </p:cNvPr>
                <p:cNvSpPr/>
                <p:nvPr userDrawn="1"/>
              </p:nvSpPr>
              <p:spPr>
                <a:xfrm>
                  <a:off x="981718" y="1453444"/>
                  <a:ext cx="490859" cy="3365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69" name="Isosceles Triangle 68">
                  <a:extLst>
                    <a:ext uri="{FF2B5EF4-FFF2-40B4-BE49-F238E27FC236}">
                      <a16:creationId xmlns:a16="http://schemas.microsoft.com/office/drawing/2014/main" id="{74057AA9-EA84-4302-9384-6A23E315F7BD}"/>
                    </a:ext>
                  </a:extLst>
                </p:cNvPr>
                <p:cNvSpPr/>
                <p:nvPr userDrawn="1"/>
              </p:nvSpPr>
              <p:spPr>
                <a:xfrm rot="5400000">
                  <a:off x="1311294" y="1522164"/>
                  <a:ext cx="521714" cy="199149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</p:grp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06BEFA9-F9B7-41F1-A772-4959AE05A70F}"/>
                  </a:ext>
                </a:extLst>
              </p:cNvPr>
              <p:cNvSpPr/>
              <p:nvPr/>
            </p:nvSpPr>
            <p:spPr>
              <a:xfrm>
                <a:off x="6082240" y="-2311773"/>
                <a:ext cx="405000" cy="405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prstClr val="white"/>
                  </a:solidFill>
                  <a:latin typeface="Verdana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 rot="5400000">
              <a:off x="6054440" y="1124399"/>
              <a:ext cx="1066068" cy="597251"/>
              <a:chOff x="6026884" y="-2367124"/>
              <a:chExt cx="964470" cy="5157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1D8AD8-EE3F-4385-8BF4-DE829C25C69A}"/>
                  </a:ext>
                </a:extLst>
              </p:cNvPr>
              <p:cNvGrpSpPr/>
              <p:nvPr/>
            </p:nvGrpSpPr>
            <p:grpSpPr>
              <a:xfrm>
                <a:off x="6026884" y="-2367124"/>
                <a:ext cx="964470" cy="515700"/>
                <a:chOff x="385763" y="1277938"/>
                <a:chExt cx="1285962" cy="687600"/>
              </a:xfrm>
              <a:solidFill>
                <a:schemeClr val="accent1"/>
              </a:solidFill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08F576EF-90D9-4943-AD59-97E179A8BACC}"/>
                    </a:ext>
                  </a:extLst>
                </p:cNvPr>
                <p:cNvSpPr/>
                <p:nvPr userDrawn="1"/>
              </p:nvSpPr>
              <p:spPr>
                <a:xfrm>
                  <a:off x="385763" y="1277938"/>
                  <a:ext cx="687600" cy="687600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2719922-04BF-4752-B2B4-E09CCB9C2C55}"/>
                    </a:ext>
                  </a:extLst>
                </p:cNvPr>
                <p:cNvSpPr/>
                <p:nvPr userDrawn="1"/>
              </p:nvSpPr>
              <p:spPr>
                <a:xfrm>
                  <a:off x="981718" y="1453444"/>
                  <a:ext cx="490859" cy="336588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  <p:sp>
              <p:nvSpPr>
                <p:cNvPr id="45" name="Isosceles Triangle 44">
                  <a:extLst>
                    <a:ext uri="{FF2B5EF4-FFF2-40B4-BE49-F238E27FC236}">
                      <a16:creationId xmlns:a16="http://schemas.microsoft.com/office/drawing/2014/main" id="{74057AA9-EA84-4302-9384-6A23E315F7BD}"/>
                    </a:ext>
                  </a:extLst>
                </p:cNvPr>
                <p:cNvSpPr/>
                <p:nvPr userDrawn="1"/>
              </p:nvSpPr>
              <p:spPr>
                <a:xfrm rot="5400000">
                  <a:off x="1311294" y="1522164"/>
                  <a:ext cx="521714" cy="199149"/>
                </a:xfrm>
                <a:prstGeom prst="triangl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>
                    <a:solidFill>
                      <a:srgbClr val="4A66AC">
                        <a:lumMod val="50000"/>
                      </a:srgbClr>
                    </a:solidFill>
                    <a:latin typeface="Verdana"/>
                  </a:endParaRPr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6BEFA9-F9B7-41F1-A772-4959AE05A70F}"/>
                  </a:ext>
                </a:extLst>
              </p:cNvPr>
              <p:cNvSpPr/>
              <p:nvPr/>
            </p:nvSpPr>
            <p:spPr>
              <a:xfrm>
                <a:off x="6082240" y="-2311773"/>
                <a:ext cx="405000" cy="405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rgbClr val="4A66AC">
                      <a:lumMod val="50000"/>
                    </a:srgbClr>
                  </a:solidFill>
                  <a:latin typeface="Verdana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3338111" y="2113375"/>
            <a:ext cx="160230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600" dirty="0">
                <a:solidFill>
                  <a:srgbClr val="297FD5">
                    <a:lumMod val="60000"/>
                    <a:lumOff val="40000"/>
                  </a:srgbClr>
                </a:solidFill>
              </a:rPr>
              <a:t>User Interface</a:t>
            </a:r>
            <a:r>
              <a:rPr lang="en-GB" sz="1600" dirty="0">
                <a:solidFill>
                  <a:prstClr val="white">
                    <a:lumMod val="65000"/>
                  </a:prstClr>
                </a:solidFill>
              </a:rPr>
              <a:t>(s)</a:t>
            </a:r>
            <a:endParaRPr lang="it-IT" sz="1600" dirty="0">
              <a:solidFill>
                <a:prstClr val="white">
                  <a:lumMod val="65000"/>
                </a:prstClr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FE4BAA4-56D6-4CD6-9546-D5972A15BA6C}"/>
              </a:ext>
            </a:extLst>
          </p:cNvPr>
          <p:cNvGrpSpPr/>
          <p:nvPr/>
        </p:nvGrpSpPr>
        <p:grpSpPr>
          <a:xfrm rot="5400000" flipH="1">
            <a:off x="2676790" y="2135024"/>
            <a:ext cx="1013686" cy="391286"/>
            <a:chOff x="981727" y="1365215"/>
            <a:chExt cx="2587484" cy="521715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37B4423-EAE8-4F13-8345-2726B0CEAFE5}"/>
                </a:ext>
              </a:extLst>
            </p:cNvPr>
            <p:cNvSpPr/>
            <p:nvPr userDrawn="1"/>
          </p:nvSpPr>
          <p:spPr>
            <a:xfrm>
              <a:off x="981727" y="1458784"/>
              <a:ext cx="1946492" cy="3312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>
                  <a:solidFill>
                    <a:srgbClr val="297FD5">
                      <a:lumMod val="50000"/>
                    </a:srgbClr>
                  </a:solidFill>
                  <a:latin typeface="Verdana"/>
                </a:rPr>
                <a:t>Product</a:t>
              </a:r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FF955A05-BA50-4735-9046-2F7716DFCEB6}"/>
                </a:ext>
              </a:extLst>
            </p:cNvPr>
            <p:cNvSpPr/>
            <p:nvPr userDrawn="1"/>
          </p:nvSpPr>
          <p:spPr>
            <a:xfrm rot="5400000">
              <a:off x="2987856" y="1305576"/>
              <a:ext cx="521715" cy="6409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687306" y="2168751"/>
            <a:ext cx="140074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600" dirty="0">
                <a:solidFill>
                  <a:srgbClr val="ACCBF9">
                    <a:lumMod val="90000"/>
                  </a:srgbClr>
                </a:solidFill>
              </a:rPr>
              <a:t>Data Delivery or Exploitation</a:t>
            </a:r>
            <a:endParaRPr lang="it-IT" sz="1600" dirty="0">
              <a:solidFill>
                <a:srgbClr val="ACCBF9">
                  <a:lumMod val="90000"/>
                </a:srgbClr>
              </a:solidFill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E4BAA4-56D6-4CD6-9546-D5972A15BA6C}"/>
              </a:ext>
            </a:extLst>
          </p:cNvPr>
          <p:cNvGrpSpPr/>
          <p:nvPr/>
        </p:nvGrpSpPr>
        <p:grpSpPr>
          <a:xfrm rot="16200000" flipH="1" flipV="1">
            <a:off x="1123405" y="2154495"/>
            <a:ext cx="1052627" cy="391286"/>
            <a:chOff x="981727" y="1365230"/>
            <a:chExt cx="2570865" cy="521715"/>
          </a:xfrm>
          <a:solidFill>
            <a:schemeClr val="accent4"/>
          </a:solidFill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37B4423-EAE8-4F13-8345-2726B0CEAFE5}"/>
                </a:ext>
              </a:extLst>
            </p:cNvPr>
            <p:cNvSpPr/>
            <p:nvPr userDrawn="1"/>
          </p:nvSpPr>
          <p:spPr>
            <a:xfrm>
              <a:off x="981727" y="1458785"/>
              <a:ext cx="1946492" cy="3312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0"/>
              <a:r>
                <a:rPr lang="en-US" sz="1000" dirty="0">
                  <a:solidFill>
                    <a:srgbClr val="4A66AC">
                      <a:lumMod val="50000"/>
                    </a:srgbClr>
                  </a:solidFill>
                  <a:latin typeface="Verdana"/>
                </a:rPr>
                <a:t>Algorithm</a:t>
              </a:r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F955A05-BA50-4735-9046-2F7716DFCEB6}"/>
                </a:ext>
              </a:extLst>
            </p:cNvPr>
            <p:cNvSpPr/>
            <p:nvPr userDrawn="1"/>
          </p:nvSpPr>
          <p:spPr>
            <a:xfrm rot="5400000">
              <a:off x="2971237" y="1305591"/>
              <a:ext cx="521715" cy="64099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Verdana"/>
              </a:endParaRPr>
            </a:p>
          </p:txBody>
        </p:sp>
      </p:grpSp>
      <p:sp>
        <p:nvSpPr>
          <p:cNvPr id="57" name="Trapezoid 56"/>
          <p:cNvSpPr/>
          <p:nvPr/>
        </p:nvSpPr>
        <p:spPr>
          <a:xfrm>
            <a:off x="914597" y="3190078"/>
            <a:ext cx="3651419" cy="858287"/>
          </a:xfrm>
          <a:prstGeom prst="trapezoid">
            <a:avLst>
              <a:gd name="adj" fmla="val 74338"/>
            </a:avLst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i="1" dirty="0">
                <a:solidFill>
                  <a:srgbClr val="7030A0"/>
                </a:solidFill>
              </a:rPr>
              <a:t>OGC </a:t>
            </a:r>
            <a:r>
              <a:rPr lang="en-GB" sz="1000" b="1" i="1" dirty="0" err="1">
                <a:solidFill>
                  <a:srgbClr val="7030A0"/>
                </a:solidFill>
              </a:rPr>
              <a:t>Opensearch</a:t>
            </a:r>
            <a:r>
              <a:rPr lang="en-GB" sz="1000" b="1" i="1" dirty="0">
                <a:solidFill>
                  <a:srgbClr val="7030A0"/>
                </a:solidFill>
              </a:rPr>
              <a:t>/WMS/WMTS/WC(P)S </a:t>
            </a:r>
          </a:p>
          <a:p>
            <a:pPr algn="ctr"/>
            <a:r>
              <a:rPr lang="en-GB" sz="800" i="1" dirty="0"/>
              <a:t>to access, browse and exploit EO data via M2M interface or dedicated EO Data Visualization, pre-</a:t>
            </a:r>
            <a:r>
              <a:rPr lang="en-GB" sz="800" i="1" dirty="0" err="1"/>
              <a:t>anlaysis</a:t>
            </a:r>
            <a:r>
              <a:rPr lang="en-GB" sz="800" i="1" dirty="0"/>
              <a:t> and </a:t>
            </a:r>
            <a:r>
              <a:rPr lang="en-GB" sz="800" i="1" dirty="0" err="1"/>
              <a:t>datacube</a:t>
            </a:r>
            <a:r>
              <a:rPr lang="en-GB" sz="800" i="1" dirty="0"/>
              <a:t> front-ends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3012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0" grpId="0"/>
      <p:bldP spid="22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000" y="3306606"/>
            <a:ext cx="7789050" cy="707886"/>
          </a:xfrm>
        </p:spPr>
        <p:txBody>
          <a:bodyPr/>
          <a:lstStyle/>
          <a:p>
            <a:r>
              <a:rPr lang="en-GB" dirty="0" smtClean="0"/>
              <a:t>THE IMPLEMENTATION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26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/>
          <p:cNvSpPr/>
          <p:nvPr/>
        </p:nvSpPr>
        <p:spPr>
          <a:xfrm>
            <a:off x="2846898" y="3976455"/>
            <a:ext cx="5139830" cy="14571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58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GB" sz="900" dirty="0">
                <a:solidFill>
                  <a:prstClr val="black"/>
                </a:solidFill>
                <a:latin typeface="Verdana"/>
              </a:rPr>
              <a:t>Data Repositories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12370" y="4080580"/>
            <a:ext cx="2234629" cy="104912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72000" rtlCol="0" anchor="b"/>
          <a:lstStyle/>
          <a:p>
            <a:pPr algn="ctr"/>
            <a:r>
              <a:rPr lang="en-GB" sz="700" b="1" i="1" dirty="0">
                <a:solidFill>
                  <a:prstClr val="black"/>
                </a:solidFill>
                <a:latin typeface="Verdana"/>
              </a:rPr>
              <a:t>ESA Missions Data Repositories</a:t>
            </a:r>
          </a:p>
        </p:txBody>
      </p:sp>
      <p:cxnSp>
        <p:nvCxnSpPr>
          <p:cNvPr id="247" name="Elbow Connector 246"/>
          <p:cNvCxnSpPr/>
          <p:nvPr/>
        </p:nvCxnSpPr>
        <p:spPr>
          <a:xfrm rot="5400000">
            <a:off x="3927178" y="5184209"/>
            <a:ext cx="690758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295608" y="1063420"/>
            <a:ext cx="20824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21005" y="967861"/>
            <a:ext cx="106952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prstClr val="black"/>
                </a:solidFill>
              </a:rPr>
              <a:t>Query and service requests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295608" y="1298222"/>
            <a:ext cx="208246" cy="0"/>
          </a:xfrm>
          <a:prstGeom prst="straightConnector1">
            <a:avLst/>
          </a:prstGeom>
          <a:ln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21006" y="1202663"/>
            <a:ext cx="9797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prstClr val="black"/>
                </a:solidFill>
              </a:rPr>
              <a:t>Operational Data Access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1542407" y="1515621"/>
            <a:ext cx="1960535" cy="866862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 cmpd="sng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700" b="1" i="1" dirty="0">
                <a:solidFill>
                  <a:prstClr val="black"/>
                </a:solidFill>
                <a:latin typeface="Verdana"/>
              </a:rPr>
              <a:t>Web User Interface for pixel-based access, analysis and processing</a:t>
            </a:r>
          </a:p>
        </p:txBody>
      </p:sp>
      <p:cxnSp>
        <p:nvCxnSpPr>
          <p:cNvPr id="172" name="Elbow Connector 171"/>
          <p:cNvCxnSpPr>
            <a:stCxn id="138" idx="2"/>
            <a:endCxn id="54" idx="1"/>
          </p:cNvCxnSpPr>
          <p:nvPr/>
        </p:nvCxnSpPr>
        <p:spPr>
          <a:xfrm rot="16200000" flipH="1">
            <a:off x="3380539" y="2281468"/>
            <a:ext cx="378942" cy="580932"/>
          </a:xfrm>
          <a:prstGeom prst="bentConnector2">
            <a:avLst/>
          </a:prstGeom>
          <a:ln w="127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Elbow Connector 199"/>
          <p:cNvCxnSpPr>
            <a:stCxn id="169" idx="2"/>
            <a:endCxn id="52" idx="0"/>
          </p:cNvCxnSpPr>
          <p:nvPr/>
        </p:nvCxnSpPr>
        <p:spPr>
          <a:xfrm rot="5400000">
            <a:off x="1039295" y="2608201"/>
            <a:ext cx="1709099" cy="1257662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00854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43353" y="4312984"/>
            <a:ext cx="2240489" cy="1155988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500" b="1" i="1" dirty="0">
                <a:solidFill>
                  <a:srgbClr val="FF0000"/>
                </a:solidFill>
                <a:latin typeface="Verdana"/>
              </a:rPr>
              <a:t>IT Resources provided as services (</a:t>
            </a:r>
            <a:r>
              <a:rPr lang="en-GB" sz="500" b="1" i="1" dirty="0" err="1">
                <a:solidFill>
                  <a:srgbClr val="FF0000"/>
                </a:solidFill>
                <a:latin typeface="Verdana"/>
              </a:rPr>
              <a:t>IaaS</a:t>
            </a:r>
            <a:r>
              <a:rPr lang="en-GB" sz="500" b="1" i="1" dirty="0">
                <a:solidFill>
                  <a:srgbClr val="FF0000"/>
                </a:solidFill>
                <a:latin typeface="Verdana"/>
              </a:rPr>
              <a:t>, </a:t>
            </a:r>
            <a:r>
              <a:rPr lang="en-GB" sz="500" b="1" i="1" dirty="0" err="1">
                <a:solidFill>
                  <a:srgbClr val="FF0000"/>
                </a:solidFill>
                <a:latin typeface="Verdana"/>
              </a:rPr>
              <a:t>PaaS</a:t>
            </a:r>
            <a:r>
              <a:rPr lang="en-GB" sz="500" b="1" i="1" dirty="0">
                <a:solidFill>
                  <a:srgbClr val="FF0000"/>
                </a:solidFill>
                <a:latin typeface="Verdana"/>
              </a:rPr>
              <a:t>, </a:t>
            </a:r>
            <a:r>
              <a:rPr lang="en-GB" sz="500" b="1" i="1" dirty="0" err="1">
                <a:solidFill>
                  <a:srgbClr val="FF0000"/>
                </a:solidFill>
                <a:latin typeface="Verdana"/>
              </a:rPr>
              <a:t>SaaS</a:t>
            </a:r>
            <a:r>
              <a:rPr lang="en-GB" sz="500" b="1" i="1" dirty="0">
                <a:solidFill>
                  <a:srgbClr val="FF0000"/>
                </a:solidFill>
                <a:latin typeface="Verdana"/>
              </a:rPr>
              <a:t>)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206753" y="5108761"/>
            <a:ext cx="1254137" cy="13484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8542"/>
              </a:gs>
              <a:gs pos="50000">
                <a:srgbClr val="92D050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solidFill>
              <a:srgbClr val="0085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VM – Browse Images Generation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6753" y="5295102"/>
            <a:ext cx="1254136" cy="112541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VM – </a:t>
            </a:r>
            <a:r>
              <a:rPr lang="en-GB" sz="500" dirty="0" err="1">
                <a:solidFill>
                  <a:prstClr val="black"/>
                </a:solidFill>
                <a:latin typeface="Verdana"/>
              </a:rPr>
              <a:t>DataCube</a:t>
            </a:r>
            <a:r>
              <a:rPr lang="en-GB" sz="500" dirty="0">
                <a:solidFill>
                  <a:prstClr val="black"/>
                </a:solidFill>
                <a:latin typeface="Verdana"/>
              </a:rPr>
              <a:t> Engine/API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206753" y="4937915"/>
            <a:ext cx="1254136" cy="117203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VM – Processors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379" y="4091582"/>
            <a:ext cx="2239267" cy="219408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prstClr val="black"/>
                </a:solidFill>
                <a:latin typeface="Verdana"/>
              </a:rPr>
              <a:t>Standardised Interoperable </a:t>
            </a:r>
            <a:r>
              <a:rPr lang="en-GB" sz="600" b="1" dirty="0">
                <a:solidFill>
                  <a:srgbClr val="000000"/>
                </a:solidFill>
                <a:latin typeface="Verdana"/>
              </a:rPr>
              <a:t>Services </a:t>
            </a:r>
            <a:r>
              <a:rPr lang="en-GB" sz="600" b="1" dirty="0">
                <a:solidFill>
                  <a:prstClr val="black"/>
                </a:solidFill>
                <a:latin typeface="Verdana"/>
              </a:rPr>
              <a:t>Interfaces </a:t>
            </a:r>
          </a:p>
        </p:txBody>
      </p:sp>
      <p:cxnSp>
        <p:nvCxnSpPr>
          <p:cNvPr id="55" name="Elbow Connector 54"/>
          <p:cNvCxnSpPr>
            <a:stCxn id="1040" idx="1"/>
            <a:endCxn id="169" idx="0"/>
          </p:cNvCxnSpPr>
          <p:nvPr/>
        </p:nvCxnSpPr>
        <p:spPr>
          <a:xfrm rot="10800000" flipV="1">
            <a:off x="2522674" y="1230823"/>
            <a:ext cx="1175720" cy="284798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3654469" y="1515622"/>
            <a:ext cx="4257807" cy="86686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 cmpd="sng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t" anchorCtr="0"/>
          <a:lstStyle/>
          <a:p>
            <a:pPr algn="ctr"/>
            <a:r>
              <a:rPr lang="en-GB" sz="700" b="1" i="1" dirty="0">
                <a:solidFill>
                  <a:prstClr val="black"/>
                </a:solidFill>
                <a:latin typeface="Verdana"/>
              </a:rPr>
              <a:t>Web User Interface for granule-based discovery and/or retrieval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5506199" y="1764275"/>
            <a:ext cx="1539111" cy="293460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numCol="2" rtlCol="0" anchor="t" anchorCtr="0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Mission oriented GUI</a:t>
            </a:r>
          </a:p>
          <a:p>
            <a:pPr marL="90488" lvl="1"/>
            <a:r>
              <a:rPr lang="en-GB" sz="500" i="1" dirty="0">
                <a:solidFill>
                  <a:prstClr val="black"/>
                </a:solidFill>
                <a:latin typeface="Verdana"/>
              </a:rPr>
              <a:t>- SWARM</a:t>
            </a:r>
          </a:p>
          <a:p>
            <a:pPr marL="90488" lvl="1"/>
            <a:r>
              <a:rPr lang="en-GB" sz="500" i="1" dirty="0">
                <a:solidFill>
                  <a:prstClr val="black"/>
                </a:solidFill>
                <a:latin typeface="Verdana"/>
              </a:rPr>
              <a:t>- SMOS</a:t>
            </a:r>
          </a:p>
          <a:p>
            <a:pPr marL="90488" lvl="1"/>
            <a:endParaRPr lang="en-GB" sz="500" i="1" dirty="0">
              <a:solidFill>
                <a:prstClr val="black"/>
              </a:solidFill>
              <a:latin typeface="Verdana"/>
            </a:endParaRPr>
          </a:p>
          <a:p>
            <a:pPr marL="90488" lvl="1"/>
            <a:r>
              <a:rPr lang="en-GB" sz="500" i="1" dirty="0">
                <a:solidFill>
                  <a:prstClr val="black"/>
                </a:solidFill>
                <a:latin typeface="Verdana"/>
              </a:rPr>
              <a:t>- Cryosat</a:t>
            </a:r>
          </a:p>
          <a:p>
            <a:pPr marL="90488" lvl="1"/>
            <a:r>
              <a:rPr lang="en-GB" sz="500" i="1" dirty="0">
                <a:solidFill>
                  <a:prstClr val="black"/>
                </a:solidFill>
                <a:latin typeface="Verdana"/>
              </a:rPr>
              <a:t>- External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5506199" y="2087595"/>
            <a:ext cx="1539111" cy="22909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8542"/>
              </a:gs>
              <a:gs pos="50000">
                <a:srgbClr val="92D050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solidFill>
              <a:srgbClr val="0085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Multi Mission GUI:</a:t>
            </a:r>
          </a:p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– ESA EOCAT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865210" y="2087595"/>
            <a:ext cx="1540448" cy="22909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/>
              </a:gs>
              <a:gs pos="76000">
                <a:srgbClr val="FFC000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ESA EO Information Page:</a:t>
            </a:r>
          </a:p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- ESA Earth Online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865210" y="1764276"/>
            <a:ext cx="1540448" cy="292185"/>
          </a:xfrm>
          <a:prstGeom prst="roundRect">
            <a:avLst>
              <a:gd name="adj" fmla="val 0"/>
            </a:avLst>
          </a:prstGeom>
          <a:solidFill>
            <a:srgbClr val="C5ED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tIns="36000" rIns="72000" bIns="36000" rtlCol="0" anchor="t" anchorCtr="0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International EO Information Page:</a:t>
            </a:r>
            <a:endParaRPr lang="en-GB" sz="500" i="1" dirty="0">
              <a:solidFill>
                <a:prstClr val="black"/>
              </a:solidFill>
              <a:latin typeface="Verdana"/>
            </a:endParaRPr>
          </a:p>
          <a:p>
            <a:pPr marL="88900"/>
            <a:r>
              <a:rPr lang="en-GB" sz="500" i="1" dirty="0">
                <a:solidFill>
                  <a:prstClr val="black"/>
                </a:solidFill>
                <a:latin typeface="Verdana"/>
              </a:rPr>
              <a:t>- CEOS IDN </a:t>
            </a:r>
            <a:endParaRPr lang="en-GB" sz="500" dirty="0">
              <a:solidFill>
                <a:prstClr val="black"/>
              </a:solidFill>
              <a:latin typeface="Verdana"/>
            </a:endParaRPr>
          </a:p>
        </p:txBody>
      </p:sp>
      <p:cxnSp>
        <p:nvCxnSpPr>
          <p:cNvPr id="96" name="Elbow Connector 95"/>
          <p:cNvCxnSpPr>
            <a:stCxn id="1040" idx="3"/>
            <a:endCxn id="69" idx="0"/>
          </p:cNvCxnSpPr>
          <p:nvPr/>
        </p:nvCxnSpPr>
        <p:spPr>
          <a:xfrm>
            <a:off x="4287790" y="1230823"/>
            <a:ext cx="1495583" cy="284798"/>
          </a:xfrm>
          <a:prstGeom prst="bentConnector2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stCxn id="69" idx="2"/>
            <a:endCxn id="175" idx="0"/>
          </p:cNvCxnSpPr>
          <p:nvPr/>
        </p:nvCxnSpPr>
        <p:spPr>
          <a:xfrm rot="16200000" flipH="1">
            <a:off x="5646077" y="2519780"/>
            <a:ext cx="275675" cy="1083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3859322" y="2651085"/>
            <a:ext cx="3054786" cy="105847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8542"/>
              </a:gs>
              <a:gs pos="50000">
                <a:srgbClr val="92D050"/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12700">
            <a:solidFill>
              <a:srgbClr val="008542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700" dirty="0">
                <a:solidFill>
                  <a:prstClr val="black"/>
                </a:solidFill>
                <a:latin typeface="Verdana"/>
              </a:rPr>
              <a:t>	      </a:t>
            </a:r>
          </a:p>
          <a:p>
            <a:pPr algn="r"/>
            <a:endParaRPr lang="en-GB" sz="700" b="1" dirty="0">
              <a:solidFill>
                <a:prstClr val="black"/>
              </a:solidFill>
              <a:latin typeface="Verdana"/>
            </a:endParaRPr>
          </a:p>
          <a:p>
            <a:pPr algn="r"/>
            <a:r>
              <a:rPr lang="en-GB" sz="700" b="1" i="1" dirty="0">
                <a:solidFill>
                  <a:prstClr val="black"/>
                </a:solidFill>
                <a:latin typeface="Verdana"/>
              </a:rPr>
              <a:t>Knowledge-Base Facility </a:t>
            </a: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65381" y="3431084"/>
            <a:ext cx="2715364" cy="2288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EO Data &amp; Service Metadata Repository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069994" y="2936566"/>
            <a:ext cx="1012800" cy="2414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Thesauri Repository</a:t>
            </a:r>
          </a:p>
        </p:txBody>
      </p:sp>
      <p:sp>
        <p:nvSpPr>
          <p:cNvPr id="51" name="Down Arrow 50"/>
          <p:cNvSpPr/>
          <p:nvPr/>
        </p:nvSpPr>
        <p:spPr>
          <a:xfrm rot="10800000" flipV="1">
            <a:off x="4494549" y="3232446"/>
            <a:ext cx="148485" cy="163915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860476" y="2653586"/>
            <a:ext cx="3052478" cy="215638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00" b="1" dirty="0">
                <a:solidFill>
                  <a:prstClr val="black"/>
                </a:solidFill>
                <a:latin typeface="Verdana"/>
              </a:rPr>
              <a:t>Standardised Interoperable Interfaces</a:t>
            </a:r>
          </a:p>
        </p:txBody>
      </p:sp>
      <p:pic>
        <p:nvPicPr>
          <p:cNvPr id="153" name="Picture 12" descr="https://static.thenounproject.com/png/1873915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675" y="2679653"/>
            <a:ext cx="758360" cy="7354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ecision making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95" y="945026"/>
            <a:ext cx="589395" cy="5715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5" name="Straight Connector 134"/>
          <p:cNvCxnSpPr>
            <a:stCxn id="37" idx="3"/>
          </p:cNvCxnSpPr>
          <p:nvPr/>
        </p:nvCxnSpPr>
        <p:spPr>
          <a:xfrm flipH="1">
            <a:off x="3295207" y="4799941"/>
            <a:ext cx="14789" cy="443666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own Arrow 8"/>
          <p:cNvSpPr/>
          <p:nvPr/>
        </p:nvSpPr>
        <p:spPr>
          <a:xfrm flipV="1">
            <a:off x="3279912" y="4278060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7" name="Can 36"/>
          <p:cNvSpPr/>
          <p:nvPr/>
        </p:nvSpPr>
        <p:spPr>
          <a:xfrm>
            <a:off x="3130080" y="4433401"/>
            <a:ext cx="35983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TPMs</a:t>
            </a:r>
          </a:p>
        </p:txBody>
      </p:sp>
      <p:sp>
        <p:nvSpPr>
          <p:cNvPr id="111" name="Down Arrow 110"/>
          <p:cNvSpPr/>
          <p:nvPr/>
        </p:nvSpPr>
        <p:spPr>
          <a:xfrm flipV="1">
            <a:off x="4081703" y="427805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2" name="Can 111"/>
          <p:cNvSpPr/>
          <p:nvPr/>
        </p:nvSpPr>
        <p:spPr>
          <a:xfrm>
            <a:off x="3931870" y="4433400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HMs</a:t>
            </a:r>
          </a:p>
        </p:txBody>
      </p:sp>
      <p:sp>
        <p:nvSpPr>
          <p:cNvPr id="114" name="Down Arrow 113"/>
          <p:cNvSpPr/>
          <p:nvPr/>
        </p:nvSpPr>
        <p:spPr>
          <a:xfrm flipV="1">
            <a:off x="4920659" y="4278060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15" name="Can 114"/>
          <p:cNvSpPr/>
          <p:nvPr/>
        </p:nvSpPr>
        <p:spPr>
          <a:xfrm>
            <a:off x="4770826" y="4433401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EEs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3013564" y="4080585"/>
            <a:ext cx="2233432" cy="187823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prstClr val="black"/>
                </a:solidFill>
                <a:latin typeface="Verdana"/>
              </a:rPr>
              <a:t>External Web Interfaces </a:t>
            </a:r>
          </a:p>
        </p:txBody>
      </p:sp>
      <p:cxnSp>
        <p:nvCxnSpPr>
          <p:cNvPr id="211" name="Straight Connector 210"/>
          <p:cNvCxnSpPr>
            <a:stCxn id="112" idx="3"/>
          </p:cNvCxnSpPr>
          <p:nvPr/>
        </p:nvCxnSpPr>
        <p:spPr>
          <a:xfrm flipH="1">
            <a:off x="4109345" y="4799940"/>
            <a:ext cx="1" cy="430084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>
            <a:stCxn id="115" idx="3"/>
            <a:endCxn id="115" idx="3"/>
          </p:cNvCxnSpPr>
          <p:nvPr/>
        </p:nvCxnSpPr>
        <p:spPr>
          <a:xfrm>
            <a:off x="4948301" y="4799942"/>
            <a:ext cx="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ounded Rectangle 192"/>
          <p:cNvSpPr/>
          <p:nvPr/>
        </p:nvSpPr>
        <p:spPr>
          <a:xfrm>
            <a:off x="5753991" y="4075078"/>
            <a:ext cx="2128110" cy="1049123"/>
          </a:xfrm>
          <a:prstGeom prst="roundRect">
            <a:avLst>
              <a:gd name="adj" fmla="val 0"/>
            </a:avLst>
          </a:prstGeom>
          <a:solidFill>
            <a:schemeClr val="accent2">
              <a:alpha val="50000"/>
            </a:schemeClr>
          </a:solidFill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72000" rtlCol="0" anchor="b"/>
          <a:lstStyle/>
          <a:p>
            <a:pPr algn="ctr"/>
            <a:r>
              <a:rPr lang="en-GB" sz="700" b="1" i="1" dirty="0">
                <a:solidFill>
                  <a:prstClr val="black"/>
                </a:solidFill>
                <a:latin typeface="Verdana"/>
              </a:rPr>
              <a:t>Copernicus Data Repositories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5755188" y="4075078"/>
            <a:ext cx="2126912" cy="187823"/>
          </a:xfrm>
          <a:prstGeom prst="roundRect">
            <a:avLst>
              <a:gd name="adj" fmla="val 0"/>
            </a:avLst>
          </a:prstGeom>
          <a:solidFill>
            <a:schemeClr val="tx2">
              <a:alpha val="50000"/>
            </a:schemeClr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prstClr val="black"/>
                </a:solidFill>
                <a:latin typeface="Verdana"/>
              </a:rPr>
              <a:t>External Web Interface</a:t>
            </a:r>
          </a:p>
        </p:txBody>
      </p:sp>
      <p:sp>
        <p:nvSpPr>
          <p:cNvPr id="204" name="Down Arrow 203"/>
          <p:cNvSpPr/>
          <p:nvPr/>
        </p:nvSpPr>
        <p:spPr>
          <a:xfrm flipV="1">
            <a:off x="7561620" y="427805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205" name="Can 204"/>
          <p:cNvSpPr/>
          <p:nvPr/>
        </p:nvSpPr>
        <p:spPr>
          <a:xfrm>
            <a:off x="7406664" y="4435479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S-5</a:t>
            </a:r>
          </a:p>
        </p:txBody>
      </p:sp>
      <p:sp>
        <p:nvSpPr>
          <p:cNvPr id="199" name="Down Arrow 198"/>
          <p:cNvSpPr/>
          <p:nvPr/>
        </p:nvSpPr>
        <p:spPr>
          <a:xfrm flipV="1">
            <a:off x="6541566" y="427805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201" name="Can 200"/>
          <p:cNvSpPr/>
          <p:nvPr/>
        </p:nvSpPr>
        <p:spPr>
          <a:xfrm>
            <a:off x="6386610" y="4431323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S-2</a:t>
            </a:r>
          </a:p>
        </p:txBody>
      </p:sp>
      <p:cxnSp>
        <p:nvCxnSpPr>
          <p:cNvPr id="229" name="Straight Connector 228"/>
          <p:cNvCxnSpPr>
            <a:stCxn id="201" idx="3"/>
          </p:cNvCxnSpPr>
          <p:nvPr/>
        </p:nvCxnSpPr>
        <p:spPr>
          <a:xfrm>
            <a:off x="6564085" y="4797863"/>
            <a:ext cx="0" cy="445744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Can 233"/>
          <p:cNvSpPr/>
          <p:nvPr/>
        </p:nvSpPr>
        <p:spPr>
          <a:xfrm>
            <a:off x="6896636" y="4431568"/>
            <a:ext cx="35495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S-3</a:t>
            </a:r>
          </a:p>
        </p:txBody>
      </p:sp>
      <p:cxnSp>
        <p:nvCxnSpPr>
          <p:cNvPr id="235" name="Straight Connector 234"/>
          <p:cNvCxnSpPr>
            <a:stCxn id="234" idx="3"/>
          </p:cNvCxnSpPr>
          <p:nvPr/>
        </p:nvCxnSpPr>
        <p:spPr>
          <a:xfrm>
            <a:off x="7074111" y="4798108"/>
            <a:ext cx="0" cy="438708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6" name="Down Arrow 235"/>
          <p:cNvSpPr/>
          <p:nvPr/>
        </p:nvSpPr>
        <p:spPr>
          <a:xfrm flipV="1">
            <a:off x="7051592" y="4278059"/>
            <a:ext cx="45038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96" name="Down Arrow 195"/>
          <p:cNvSpPr/>
          <p:nvPr/>
        </p:nvSpPr>
        <p:spPr>
          <a:xfrm flipV="1">
            <a:off x="6029100" y="4278059"/>
            <a:ext cx="45037" cy="138147"/>
          </a:xfrm>
          <a:prstGeom prst="downArrow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7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97" name="Can 196"/>
          <p:cNvSpPr/>
          <p:nvPr/>
        </p:nvSpPr>
        <p:spPr>
          <a:xfrm>
            <a:off x="5871703" y="4431323"/>
            <a:ext cx="359831" cy="366541"/>
          </a:xfrm>
          <a:prstGeom prst="can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600" dirty="0">
                <a:solidFill>
                  <a:prstClr val="black"/>
                </a:solidFill>
                <a:latin typeface="Verdana"/>
              </a:rPr>
              <a:t>S-1</a:t>
            </a:r>
          </a:p>
        </p:txBody>
      </p:sp>
      <p:cxnSp>
        <p:nvCxnSpPr>
          <p:cNvPr id="225" name="Straight Connector 224"/>
          <p:cNvCxnSpPr>
            <a:stCxn id="197" idx="3"/>
            <a:endCxn id="197" idx="3"/>
          </p:cNvCxnSpPr>
          <p:nvPr/>
        </p:nvCxnSpPr>
        <p:spPr>
          <a:xfrm>
            <a:off x="6051618" y="4797863"/>
            <a:ext cx="0" cy="0"/>
          </a:xfrm>
          <a:prstGeom prst="line">
            <a:avLst/>
          </a:prstGeom>
          <a:ln w="635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97" idx="3"/>
          </p:cNvCxnSpPr>
          <p:nvPr/>
        </p:nvCxnSpPr>
        <p:spPr>
          <a:xfrm>
            <a:off x="6051618" y="4797864"/>
            <a:ext cx="0" cy="432161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ounded Rectangle 255"/>
          <p:cNvSpPr/>
          <p:nvPr/>
        </p:nvSpPr>
        <p:spPr>
          <a:xfrm>
            <a:off x="1612904" y="1838511"/>
            <a:ext cx="1725526" cy="240944"/>
          </a:xfrm>
          <a:prstGeom prst="roundRect">
            <a:avLst>
              <a:gd name="adj" fmla="val 0"/>
            </a:avLst>
          </a:prstGeom>
          <a:solidFill>
            <a:srgbClr val="C5ED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00" dirty="0">
                <a:solidFill>
                  <a:prstClr val="black"/>
                </a:solidFill>
                <a:latin typeface="Verdana"/>
              </a:rPr>
              <a:t>……….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1661813" y="1951989"/>
            <a:ext cx="1725526" cy="240944"/>
          </a:xfrm>
          <a:prstGeom prst="roundRect">
            <a:avLst>
              <a:gd name="adj" fmla="val 0"/>
            </a:avLst>
          </a:prstGeom>
          <a:solidFill>
            <a:srgbClr val="C5ED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700" dirty="0">
                <a:solidFill>
                  <a:prstClr val="black"/>
                </a:solidFill>
                <a:latin typeface="Verdana"/>
              </a:rPr>
              <a:t>……….</a:t>
            </a:r>
          </a:p>
          <a:p>
            <a:pPr algn="ctr"/>
            <a:endParaRPr lang="en-GB" sz="70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1713725" y="2088659"/>
            <a:ext cx="1725526" cy="240944"/>
          </a:xfrm>
          <a:prstGeom prst="roundRect">
            <a:avLst>
              <a:gd name="adj" fmla="val 0"/>
            </a:avLst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ESA PDGS Data Cube GUI</a:t>
            </a:r>
            <a:r>
              <a:rPr lang="en-GB" sz="500" dirty="0">
                <a:solidFill>
                  <a:srgbClr val="FF0000"/>
                </a:solidFill>
                <a:latin typeface="Verdana"/>
              </a:rPr>
              <a:t>, VIRES GUI, </a:t>
            </a:r>
            <a:r>
              <a:rPr lang="en-GB" sz="500" dirty="0" err="1">
                <a:solidFill>
                  <a:srgbClr val="FF0000"/>
                </a:solidFill>
                <a:latin typeface="Verdana"/>
              </a:rPr>
              <a:t>etc</a:t>
            </a:r>
            <a:r>
              <a:rPr lang="mr-IN" sz="500" dirty="0">
                <a:solidFill>
                  <a:srgbClr val="FF0000"/>
                </a:solidFill>
                <a:latin typeface="Verdana"/>
              </a:rPr>
              <a:t>…</a:t>
            </a:r>
            <a:endParaRPr lang="en-GB" sz="500" dirty="0">
              <a:solidFill>
                <a:srgbClr val="FF0000"/>
              </a:solidFill>
              <a:latin typeface="Verdana"/>
            </a:endParaRPr>
          </a:p>
        </p:txBody>
      </p:sp>
      <p:cxnSp>
        <p:nvCxnSpPr>
          <p:cNvPr id="285" name="Straight Connector 284"/>
          <p:cNvCxnSpPr>
            <a:stCxn id="115" idx="3"/>
          </p:cNvCxnSpPr>
          <p:nvPr/>
        </p:nvCxnSpPr>
        <p:spPr>
          <a:xfrm>
            <a:off x="4948301" y="4799942"/>
            <a:ext cx="0" cy="436875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ounded Rectangle 101"/>
          <p:cNvSpPr/>
          <p:nvPr/>
        </p:nvSpPr>
        <p:spPr>
          <a:xfrm>
            <a:off x="8310569" y="3051491"/>
            <a:ext cx="574752" cy="32297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srgbClr val="FF0000"/>
                </a:solidFill>
                <a:latin typeface="Verdana"/>
              </a:rPr>
              <a:t>ESA Operational Service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4015524" y="928384"/>
            <a:ext cx="586109" cy="242236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srgbClr val="FF0000"/>
                </a:solidFill>
                <a:latin typeface="Verdana"/>
              </a:rPr>
              <a:t>User Community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1801713" y="884658"/>
            <a:ext cx="543074" cy="11536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ESA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1801713" y="1031718"/>
            <a:ext cx="543074" cy="115366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External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5728652" y="2430838"/>
            <a:ext cx="1008482" cy="176933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prstClr val="black"/>
                </a:solidFill>
                <a:latin typeface="Verdana"/>
              </a:rPr>
              <a:t>OpenSearch</a:t>
            </a:r>
          </a:p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prstClr val="black"/>
                </a:solidFill>
                <a:latin typeface="Verdana"/>
              </a:rPr>
              <a:t>(collections and granules)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3171826" y="2675360"/>
            <a:ext cx="739775" cy="229824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srgbClr val="000000"/>
                </a:solidFill>
                <a:latin typeface="Verdana"/>
              </a:rPr>
              <a:t>OpenSearch</a:t>
            </a:r>
          </a:p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srgbClr val="000000"/>
                </a:solidFill>
                <a:latin typeface="Verdana"/>
              </a:rPr>
              <a:t>(collections </a:t>
            </a:r>
          </a:p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srgbClr val="000000"/>
                </a:solidFill>
                <a:latin typeface="Verdana"/>
              </a:rPr>
              <a:t>and granules)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722152" y="2735530"/>
            <a:ext cx="1361350" cy="122230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Standard services request Interfaces (e.g., restful API)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206753" y="4589802"/>
            <a:ext cx="1254136" cy="118962"/>
          </a:xfrm>
          <a:prstGeom prst="roundRect">
            <a:avLst>
              <a:gd name="adj" fmla="val 0"/>
            </a:avLst>
          </a:prstGeom>
          <a:solidFill>
            <a:srgbClr val="C5ED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User Applications</a:t>
            </a:r>
          </a:p>
        </p:txBody>
      </p:sp>
      <p:cxnSp>
        <p:nvCxnSpPr>
          <p:cNvPr id="26" name="Elbow Connector 25"/>
          <p:cNvCxnSpPr>
            <a:stCxn id="153" idx="2"/>
            <a:endCxn id="36" idx="3"/>
          </p:cNvCxnSpPr>
          <p:nvPr/>
        </p:nvCxnSpPr>
        <p:spPr>
          <a:xfrm rot="5400000">
            <a:off x="4155369" y="1304003"/>
            <a:ext cx="1882383" cy="6104593"/>
          </a:xfrm>
          <a:prstGeom prst="bentConnector3">
            <a:avLst>
              <a:gd name="adj1" fmla="val 112144"/>
            </a:avLst>
          </a:prstGeom>
          <a:ln w="12700" cmpd="sng">
            <a:solidFill>
              <a:srgbClr val="3366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295608" y="946019"/>
            <a:ext cx="208246" cy="0"/>
          </a:xfrm>
          <a:prstGeom prst="straightConnector1">
            <a:avLst/>
          </a:prstGeom>
          <a:ln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521006" y="850460"/>
            <a:ext cx="86433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prstClr val="black"/>
                </a:solidFill>
              </a:rPr>
              <a:t>Operational interface</a:t>
            </a:r>
          </a:p>
        </p:txBody>
      </p:sp>
      <p:cxnSp>
        <p:nvCxnSpPr>
          <p:cNvPr id="190" name="Elbow Connector 189"/>
          <p:cNvCxnSpPr>
            <a:stCxn id="205" idx="3"/>
          </p:cNvCxnSpPr>
          <p:nvPr/>
        </p:nvCxnSpPr>
        <p:spPr>
          <a:xfrm rot="5400000">
            <a:off x="4747065" y="2399742"/>
            <a:ext cx="434799" cy="5239352"/>
          </a:xfrm>
          <a:prstGeom prst="bentConnector2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Elbow Connector 176"/>
          <p:cNvCxnSpPr>
            <a:stCxn id="144" idx="2"/>
          </p:cNvCxnSpPr>
          <p:nvPr/>
        </p:nvCxnSpPr>
        <p:spPr>
          <a:xfrm rot="5400000">
            <a:off x="6203409" y="2982829"/>
            <a:ext cx="1459540" cy="239258"/>
          </a:xfrm>
          <a:prstGeom prst="bentConnector3">
            <a:avLst>
              <a:gd name="adj1" fmla="val 99598"/>
            </a:avLst>
          </a:prstGeom>
          <a:ln w="12700" cmpd="sng">
            <a:solidFill>
              <a:srgbClr val="008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n 35"/>
          <p:cNvSpPr/>
          <p:nvPr/>
        </p:nvSpPr>
        <p:spPr>
          <a:xfrm>
            <a:off x="1772599" y="4971512"/>
            <a:ext cx="543326" cy="325978"/>
          </a:xfrm>
          <a:prstGeom prst="can">
            <a:avLst/>
          </a:prstGeom>
          <a:solidFill>
            <a:srgbClr val="FFFFFF"/>
          </a:solidFill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prstClr val="black"/>
                </a:solidFill>
                <a:latin typeface="Verdana"/>
              </a:rPr>
              <a:t>Storage</a:t>
            </a:r>
          </a:p>
        </p:txBody>
      </p:sp>
      <p:sp>
        <p:nvSpPr>
          <p:cNvPr id="203" name="Can 202"/>
          <p:cNvSpPr/>
          <p:nvPr/>
        </p:nvSpPr>
        <p:spPr>
          <a:xfrm>
            <a:off x="1772410" y="4729139"/>
            <a:ext cx="543326" cy="325978"/>
          </a:xfrm>
          <a:prstGeom prst="can">
            <a:avLst/>
          </a:prstGeom>
          <a:solidFill>
            <a:schemeClr val="accent1">
              <a:lumMod val="20000"/>
              <a:lumOff val="80000"/>
            </a:schemeClr>
          </a:solidFill>
          <a:ln w="31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700" dirty="0">
                <a:solidFill>
                  <a:prstClr val="black"/>
                </a:solidFill>
                <a:latin typeface="Verdana"/>
              </a:rPr>
              <a:t>Temporary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1226125" y="3210808"/>
            <a:ext cx="1475557" cy="311339"/>
          </a:xfrm>
          <a:prstGeom prst="roundRect">
            <a:avLst>
              <a:gd name="adj" fmla="val 0"/>
            </a:avLst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srgbClr val="000000"/>
                </a:solidFill>
                <a:latin typeface="Verdana"/>
              </a:rPr>
              <a:t>Protocol for data access</a:t>
            </a:r>
          </a:p>
          <a:p>
            <a:pPr algn="ctr">
              <a:lnSpc>
                <a:spcPct val="120000"/>
              </a:lnSpc>
            </a:pPr>
            <a:r>
              <a:rPr lang="en-GB" sz="500" dirty="0">
                <a:solidFill>
                  <a:srgbClr val="000000"/>
                </a:solidFill>
                <a:latin typeface="Verdana"/>
              </a:rPr>
              <a:t>(e.g., OGC, Open </a:t>
            </a:r>
            <a:r>
              <a:rPr lang="en-GB" sz="500" dirty="0" err="1">
                <a:solidFill>
                  <a:srgbClr val="000000"/>
                </a:solidFill>
                <a:latin typeface="Verdana"/>
              </a:rPr>
              <a:t>Datacube</a:t>
            </a:r>
            <a:r>
              <a:rPr lang="en-GB" sz="500" dirty="0">
                <a:solidFill>
                  <a:srgbClr val="000000"/>
                </a:solidFill>
                <a:latin typeface="Verdana"/>
              </a:rPr>
              <a:t>)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206753" y="4767069"/>
            <a:ext cx="1254136" cy="13003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ESA User Applications</a:t>
            </a:r>
          </a:p>
        </p:txBody>
      </p:sp>
      <p:cxnSp>
        <p:nvCxnSpPr>
          <p:cNvPr id="123" name="Elbow Connector 122"/>
          <p:cNvCxnSpPr>
            <a:stCxn id="109" idx="1"/>
            <a:endCxn id="128" idx="3"/>
          </p:cNvCxnSpPr>
          <p:nvPr/>
        </p:nvCxnSpPr>
        <p:spPr>
          <a:xfrm rot="10800000">
            <a:off x="5766828" y="3175567"/>
            <a:ext cx="1988767" cy="191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120012" y="1768962"/>
            <a:ext cx="710708" cy="545305"/>
          </a:xfrm>
          <a:prstGeom prst="roundRect">
            <a:avLst>
              <a:gd name="adj" fmla="val 0"/>
            </a:avLst>
          </a:prstGeom>
          <a:solidFill>
            <a:srgbClr val="C5EDFF"/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500" dirty="0">
                <a:solidFill>
                  <a:prstClr val="black"/>
                </a:solidFill>
                <a:latin typeface="Verdana"/>
              </a:rPr>
              <a:t>External catalogue application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>
            <a:off x="295608" y="1180821"/>
            <a:ext cx="208246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521006" y="1085262"/>
            <a:ext cx="87716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prstClr val="black"/>
                </a:solidFill>
              </a:rPr>
              <a:t>Data access interface</a:t>
            </a:r>
          </a:p>
        </p:txBody>
      </p:sp>
      <p:cxnSp>
        <p:nvCxnSpPr>
          <p:cNvPr id="139" name="Elbow Connector 138"/>
          <p:cNvCxnSpPr>
            <a:endCxn id="163" idx="0"/>
          </p:cNvCxnSpPr>
          <p:nvPr/>
        </p:nvCxnSpPr>
        <p:spPr>
          <a:xfrm rot="16200000" flipH="1">
            <a:off x="2706413" y="2656718"/>
            <a:ext cx="1710822" cy="1136911"/>
          </a:xfrm>
          <a:prstGeom prst="bentConnector3">
            <a:avLst>
              <a:gd name="adj1" fmla="val 85062"/>
            </a:avLst>
          </a:prstGeom>
          <a:ln w="12700" cmpd="sng">
            <a:solidFill>
              <a:srgbClr val="008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ectangle 174"/>
          <p:cNvSpPr/>
          <p:nvPr/>
        </p:nvSpPr>
        <p:spPr>
          <a:xfrm>
            <a:off x="5698657" y="2658160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010051" y="4660010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923535" y="4629672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7755593" y="3129593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303770" y="4569413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595230" y="3121215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931365" y="4072368"/>
            <a:ext cx="171597" cy="1087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3207232" y="2286697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840570" y="4082515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6980496" y="2276922"/>
            <a:ext cx="144624" cy="957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Verdana"/>
            </a:endParaRPr>
          </a:p>
        </p:txBody>
      </p:sp>
      <p:cxnSp>
        <p:nvCxnSpPr>
          <p:cNvPr id="148" name="Elbow Connector 147"/>
          <p:cNvCxnSpPr>
            <a:stCxn id="202" idx="0"/>
          </p:cNvCxnSpPr>
          <p:nvPr/>
        </p:nvCxnSpPr>
        <p:spPr>
          <a:xfrm rot="16200000" flipV="1">
            <a:off x="5353235" y="2609668"/>
            <a:ext cx="249200" cy="2681619"/>
          </a:xfrm>
          <a:prstGeom prst="bentConnector2">
            <a:avLst/>
          </a:prstGeom>
          <a:ln w="12700" cmpd="sng">
            <a:solidFill>
              <a:srgbClr val="008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4762033" y="3695483"/>
            <a:ext cx="100540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srgbClr val="008542"/>
                </a:solidFill>
              </a:rPr>
              <a:t>Products Access Interface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5794526" y="3040387"/>
            <a:ext cx="95410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srgbClr val="0000FF"/>
                </a:solidFill>
              </a:rPr>
              <a:t>Metadata management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8108070" y="4120658"/>
            <a:ext cx="78739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>
                <a:solidFill>
                  <a:srgbClr val="0000FF"/>
                </a:solidFill>
              </a:rPr>
              <a:t>Data management</a:t>
            </a:r>
          </a:p>
        </p:txBody>
      </p:sp>
      <p:cxnSp>
        <p:nvCxnSpPr>
          <p:cNvPr id="158" name="Straight Connector 157"/>
          <p:cNvCxnSpPr>
            <a:endCxn id="110" idx="3"/>
          </p:cNvCxnSpPr>
          <p:nvPr/>
        </p:nvCxnSpPr>
        <p:spPr>
          <a:xfrm flipH="1" flipV="1">
            <a:off x="1460889" y="4996516"/>
            <a:ext cx="288768" cy="6306"/>
          </a:xfrm>
          <a:prstGeom prst="line">
            <a:avLst/>
          </a:prstGeom>
          <a:ln w="12700" cmpd="sng">
            <a:solidFill>
              <a:schemeClr val="tx1"/>
            </a:solidFill>
            <a:prstDash val="dash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Elbow Connector 119"/>
          <p:cNvCxnSpPr/>
          <p:nvPr/>
        </p:nvCxnSpPr>
        <p:spPr>
          <a:xfrm rot="16200000" flipH="1">
            <a:off x="6559038" y="5188221"/>
            <a:ext cx="698784" cy="1"/>
          </a:xfrm>
          <a:prstGeom prst="bentConnector3">
            <a:avLst>
              <a:gd name="adj1" fmla="val 50000"/>
            </a:avLst>
          </a:prstGeom>
          <a:ln w="12700" cmpd="sng">
            <a:solidFill>
              <a:srgbClr val="3366F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7566" y="254300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0" name="Elbow Connector 99"/>
          <p:cNvCxnSpPr/>
          <p:nvPr/>
        </p:nvCxnSpPr>
        <p:spPr>
          <a:xfrm rot="5400000">
            <a:off x="729851" y="2586064"/>
            <a:ext cx="1689903" cy="1282702"/>
          </a:xfrm>
          <a:prstGeom prst="bentConnector3">
            <a:avLst>
              <a:gd name="adj1" fmla="val 30836"/>
            </a:avLst>
          </a:prstGeom>
          <a:ln w="1270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ounded Rectangle 100"/>
          <p:cNvSpPr/>
          <p:nvPr/>
        </p:nvSpPr>
        <p:spPr>
          <a:xfrm>
            <a:off x="256224" y="1902331"/>
            <a:ext cx="938154" cy="25417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8542"/>
              </a:gs>
              <a:gs pos="50000">
                <a:srgbClr val="92D050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solidFill>
              <a:srgbClr val="0085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ESA EOCAT Project Components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256874" y="2247510"/>
            <a:ext cx="944448" cy="24085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0000"/>
              </a:gs>
              <a:gs pos="76000">
                <a:srgbClr val="FFC000"/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500" dirty="0">
                <a:solidFill>
                  <a:prstClr val="black"/>
                </a:solidFill>
                <a:latin typeface="Verdana"/>
              </a:rPr>
              <a:t>ESA EO Gateway project</a:t>
            </a:r>
          </a:p>
        </p:txBody>
      </p:sp>
      <p:sp>
        <p:nvSpPr>
          <p:cNvPr id="113" name="Title 1"/>
          <p:cNvSpPr>
            <a:spLocks noGrp="1"/>
          </p:cNvSpPr>
          <p:nvPr>
            <p:ph type="title"/>
          </p:nvPr>
        </p:nvSpPr>
        <p:spPr>
          <a:xfrm>
            <a:off x="143086" y="270681"/>
            <a:ext cx="7174846" cy="430887"/>
          </a:xfrm>
        </p:spPr>
        <p:txBody>
          <a:bodyPr/>
          <a:lstStyle/>
          <a:p>
            <a:r>
              <a:rPr lang="en-GB" dirty="0" smtClean="0"/>
              <a:t>ARCHITECTURE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317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Strength of the new system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3128963"/>
            <a:ext cx="8748000" cy="3090862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Web</a:t>
            </a:r>
            <a:endParaRPr lang="en-GB" dirty="0">
              <a:solidFill>
                <a:srgbClr val="FF0000"/>
              </a:solidFill>
            </a:endParaRPr>
          </a:p>
          <a:p>
            <a:pPr marL="1093788" lvl="1" indent="-285750">
              <a:buFontTx/>
              <a:buChar char="-"/>
            </a:pPr>
            <a:r>
              <a:rPr lang="en-GB" dirty="0" smtClean="0"/>
              <a:t>Flexibility in reaching the same information with different navigation</a:t>
            </a:r>
          </a:p>
          <a:p>
            <a:pPr marL="1093788" lvl="1" indent="-285750">
              <a:buFontTx/>
              <a:buChar char="-"/>
            </a:pPr>
            <a:r>
              <a:rPr lang="en-GB" dirty="0" smtClean="0"/>
              <a:t>More coherent and not overlapping contents</a:t>
            </a:r>
          </a:p>
          <a:p>
            <a:pPr marL="1093788" lvl="1" indent="-285750">
              <a:buFontTx/>
              <a:buChar char="-"/>
            </a:pPr>
            <a:r>
              <a:rPr lang="en-GB" dirty="0" smtClean="0"/>
              <a:t>Mobile rendering of pages</a:t>
            </a:r>
          </a:p>
          <a:p>
            <a:pPr marL="1093788" lvl="1" indent="-285750">
              <a:buFontTx/>
              <a:buChar char="-"/>
            </a:pPr>
            <a:r>
              <a:rPr lang="en-GB" dirty="0" smtClean="0"/>
              <a:t>&gt;1000 pages, &gt;1000 documents, &gt;60000 reports on a single platform</a:t>
            </a:r>
          </a:p>
          <a:p>
            <a:r>
              <a:rPr lang="en-GB" dirty="0" err="1" smtClean="0">
                <a:solidFill>
                  <a:srgbClr val="FF0000"/>
                </a:solidFill>
              </a:rPr>
              <a:t>Catalog</a:t>
            </a:r>
            <a:endParaRPr lang="en-GB" dirty="0" smtClean="0">
              <a:solidFill>
                <a:srgbClr val="FF0000"/>
              </a:solidFill>
            </a:endParaRPr>
          </a:p>
          <a:p>
            <a:pPr marL="1093788" lvl="1" indent="-285750">
              <a:buFontTx/>
              <a:buChar char="-"/>
            </a:pPr>
            <a:r>
              <a:rPr lang="en-GB" dirty="0"/>
              <a:t>One single catalogue for multiple collection of different instruments type</a:t>
            </a:r>
          </a:p>
          <a:p>
            <a:pPr marL="1093788" lvl="1" indent="-285750">
              <a:buFontTx/>
              <a:buChar char="-"/>
            </a:pPr>
            <a:r>
              <a:rPr lang="en-GB" dirty="0"/>
              <a:t>Modular system with </a:t>
            </a:r>
            <a:r>
              <a:rPr lang="en-GB" dirty="0" smtClean="0"/>
              <a:t>sub-systems automatically synchronised (e.g. Thesauri, </a:t>
            </a:r>
            <a:r>
              <a:rPr lang="en-GB" dirty="0" err="1" smtClean="0"/>
              <a:t>catalog</a:t>
            </a:r>
            <a:r>
              <a:rPr lang="en-GB" dirty="0" smtClean="0"/>
              <a:t>, Web)</a:t>
            </a:r>
          </a:p>
          <a:p>
            <a:pPr marL="1093788" lvl="1" indent="-285750">
              <a:buFontTx/>
              <a:buChar char="-"/>
            </a:pPr>
            <a:r>
              <a:rPr lang="en-GB" dirty="0" smtClean="0"/>
              <a:t>Open interfaces for future extension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006" y="852784"/>
            <a:ext cx="3843657" cy="21620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006" y="822061"/>
            <a:ext cx="4572000" cy="21807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1" indent="-28575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Wingdings" panose="05000000000000000000" pitchFamily="2" charset="2"/>
              <a:buChar char="v"/>
            </a:pPr>
            <a:r>
              <a:rPr lang="en-GB" sz="1200" dirty="0">
                <a:solidFill>
                  <a:schemeClr val="bg2"/>
                </a:solidFill>
                <a:latin typeface="+mn-lt"/>
              </a:rPr>
              <a:t>First elements of a new architecture allowing modularity and layered approach (open interface to other clients) </a:t>
            </a:r>
          </a:p>
          <a:p>
            <a:pPr marL="285750" lvl="1" indent="-28575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Wingdings" panose="05000000000000000000" pitchFamily="2" charset="2"/>
              <a:buChar char="v"/>
            </a:pPr>
            <a:r>
              <a:rPr lang="en-GB" sz="1200" dirty="0" smtClean="0">
                <a:solidFill>
                  <a:schemeClr val="bg2"/>
                </a:solidFill>
                <a:latin typeface="+mn-lt"/>
              </a:rPr>
              <a:t>As such, Web and EO-Cat are only the visible part of the common services data offering</a:t>
            </a:r>
          </a:p>
          <a:p>
            <a:pPr marL="285750" lvl="1" indent="-28575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Wingdings" panose="05000000000000000000" pitchFamily="2" charset="2"/>
              <a:buChar char="v"/>
            </a:pPr>
            <a:r>
              <a:rPr lang="en-GB" sz="1200" dirty="0" smtClean="0">
                <a:solidFill>
                  <a:schemeClr val="bg2"/>
                </a:solidFill>
                <a:latin typeface="+mn-lt"/>
              </a:rPr>
              <a:t>Part of a strategy to bring more and more mission in a common service context</a:t>
            </a:r>
          </a:p>
          <a:p>
            <a:pPr marL="285750" lvl="1" indent="-285750">
              <a:lnSpc>
                <a:spcPct val="119000"/>
              </a:lnSpc>
              <a:spcBef>
                <a:spcPct val="20000"/>
              </a:spcBef>
              <a:buClr>
                <a:srgbClr val="0098DB"/>
              </a:buClr>
              <a:buFont typeface="Wingdings" panose="05000000000000000000" pitchFamily="2" charset="2"/>
              <a:buChar char="v"/>
            </a:pPr>
            <a:r>
              <a:rPr lang="en-GB" sz="1200" dirty="0" smtClean="0">
                <a:solidFill>
                  <a:schemeClr val="bg2"/>
                </a:solidFill>
                <a:latin typeface="+mn-lt"/>
              </a:rPr>
              <a:t>Sharing </a:t>
            </a:r>
            <a:r>
              <a:rPr lang="en-GB" sz="1200" dirty="0">
                <a:solidFill>
                  <a:schemeClr val="bg2"/>
                </a:solidFill>
                <a:latin typeface="+mn-lt"/>
              </a:rPr>
              <a:t>a single naming convention and themes aggregation through ESA Thesauri</a:t>
            </a:r>
          </a:p>
        </p:txBody>
      </p:sp>
    </p:spTree>
    <p:extLst>
      <p:ext uri="{BB962C8B-B14F-4D97-AF65-F5344CB8AC3E}">
        <p14:creationId xmlns:p14="http://schemas.microsoft.com/office/powerpoint/2010/main" val="16198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.potx" id="{DB15AC66-F376-4FDA-AEBD-2A4AA3085F07}" vid="{CEDCDA6D-37EF-4B74-B511-B725DAE78210}"/>
    </a:ext>
  </a:extLst>
</a:theme>
</file>

<file path=ppt/theme/theme2.xml><?xml version="1.0" encoding="utf-8"?>
<a:theme xmlns:a="http://schemas.openxmlformats.org/drawingml/2006/main" name="1_Esa presentatio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EW ESA Presentation 16-9_Slovenia.potx" id="{B4B7490A-53FE-4E20-AAB8-88372E67B561}" vid="{BCEB71B1-FD63-4BD6-B008-F7DFC94BF6F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DE67DC-0345-49EC-B880-0A483B7BB2AD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B582352-888A-4727-9B6A-670345A54E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E3F8D4-779E-482B-9027-84EA9EAEE0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0</TotalTime>
  <Words>695</Words>
  <Application>Microsoft Office PowerPoint</Application>
  <PresentationFormat>On-screen Show (4:3)</PresentationFormat>
  <Paragraphs>167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MS PGothic</vt:lpstr>
      <vt:lpstr>Arial</vt:lpstr>
      <vt:lpstr>Calibri</vt:lpstr>
      <vt:lpstr>Candara</vt:lpstr>
      <vt:lpstr>Verdana</vt:lpstr>
      <vt:lpstr>Wingdings</vt:lpstr>
      <vt:lpstr>Esa presentation</vt:lpstr>
      <vt:lpstr>1_Esa presentation</vt:lpstr>
      <vt:lpstr>ESA Common Services Data Access Status Report</vt:lpstr>
      <vt:lpstr>large archives of completed missions</vt:lpstr>
      <vt:lpstr>Science: Earth Explorers</vt:lpstr>
      <vt:lpstr>PowerPoint Presentation</vt:lpstr>
      <vt:lpstr>EO Data Dashboard (last 12 months)</vt:lpstr>
      <vt:lpstr>LAYERED ARCHITECTURE FOR DATA ACCESS SERVICES</vt:lpstr>
      <vt:lpstr>THE IMPLEMENTATION</vt:lpstr>
      <vt:lpstr>ARCHITECTURE</vt:lpstr>
      <vt:lpstr>Strength of the new system</vt:lpstr>
      <vt:lpstr>USER INTERFACES</vt:lpstr>
      <vt:lpstr>Earth Online: achieved objectives</vt:lpstr>
      <vt:lpstr>EO Catalog: achieved objectives </vt:lpstr>
      <vt:lpstr>OPENING of NEW SYSTEM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EO Data Access Trans-Atlantic Training course  Novi Sad 2019</dc:title>
  <dc:subject>ESA EO Data Access Trans-Atlantic Training course  Novi Sad 2019</dc:subject>
  <dc:creator>Francesco Sarti, Amalia Castro, Raffaele Rigoli</dc:creator>
  <cp:keywords/>
  <dc:description/>
  <cp:lastModifiedBy>Damiano Guerrucci</cp:lastModifiedBy>
  <cp:revision>145</cp:revision>
  <cp:lastPrinted>2008-08-26T16:26:23Z</cp:lastPrinted>
  <dcterms:created xsi:type="dcterms:W3CDTF">2019-06-19T12:39:45Z</dcterms:created>
  <dcterms:modified xsi:type="dcterms:W3CDTF">2020-04-21T10:38:05Z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ESA Presentation</vt:lpwstr>
  </property>
  <property fmtid="{D5CDD505-2E9C-101B-9397-08002B2CF9AE}" pid="3" name="PSubtitle">
    <vt:lpwstr>ESA Presentation</vt:lpwstr>
  </property>
  <property fmtid="{D5CDD505-2E9C-101B-9397-08002B2CF9AE}" pid="4" name="PAuthor">
    <vt:lpwstr>Francesco Sarti, Amalia Castro, Raffaele Rigoli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2019-06-18T22:00:00Z</vt:filetime>
  </property>
  <property fmtid="{D5CDD505-2E9C-101B-9397-08002B2CF9AE}" pid="30" name="Organisational_x0020_entity">
    <vt:lpwstr/>
  </property>
</Properties>
</file>