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333" r:id="rId5"/>
    <p:sldId id="429" r:id="rId6"/>
    <p:sldId id="430" r:id="rId7"/>
    <p:sldId id="399" r:id="rId8"/>
    <p:sldId id="400" r:id="rId9"/>
    <p:sldId id="418" r:id="rId10"/>
    <p:sldId id="419" r:id="rId11"/>
    <p:sldId id="433" r:id="rId12"/>
    <p:sldId id="395" r:id="rId13"/>
    <p:sldId id="435" r:id="rId14"/>
    <p:sldId id="436" r:id="rId15"/>
    <p:sldId id="437" r:id="rId16"/>
    <p:sldId id="438" r:id="rId17"/>
    <p:sldId id="421" r:id="rId1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1" autoAdjust="0"/>
    <p:restoredTop sz="91335" autoAdjust="0"/>
  </p:normalViewPr>
  <p:slideViewPr>
    <p:cSldViewPr snapToGrid="0">
      <p:cViewPr>
        <p:scale>
          <a:sx n="200" d="100"/>
          <a:sy n="200" d="100"/>
        </p:scale>
        <p:origin x="-296" y="-2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21/04/20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To updated with ECV metadata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2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WGISS#49  </a:t>
            </a:r>
            <a:r>
              <a:rPr lang="en-GB" sz="800" noProof="1" smtClean="0">
                <a:solidFill>
                  <a:schemeClr val="bg2"/>
                </a:solidFill>
              </a:rPr>
              <a:t>| 21-23 April 2020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mr.earthdata.nasa.gov/ingest/site/docs/ingest/api.html%23validate-collection" TargetMode="External"/><Relationship Id="rId3" Type="http://schemas.openxmlformats.org/officeDocument/2006/relationships/hyperlink" Target="http://ceos.org/wp-content/uploads/2016/02/IDN_Collection_Metadata_Cardinality_20190228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://fedeo.esa.int/opensearch/asset/index.html" TargetMode="External"/><Relationship Id="rId5" Type="http://schemas.openxmlformats.org/officeDocument/2006/relationships/hyperlink" Target="http://geo.spacebel.be/opensearch/asset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s://datacube.pdgs.eo.esa.int/" TargetMode="External"/><Relationship Id="rId12" Type="http://schemas.openxmlformats.org/officeDocument/2006/relationships/hyperlink" Target="https://datacube.pdgs.eo.esa.int/wcs?service=WCS&amp;request=GetCapabilities" TargetMode="External"/><Relationship Id="rId13" Type="http://schemas.openxmlformats.org/officeDocument/2006/relationships/hyperlink" Target="https://earth.esa.int/eogatewa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hyperlink" Target="https://eocat.esa.int/sec/%23data-services-area" TargetMode="External"/><Relationship Id="rId6" Type="http://schemas.openxmlformats.org/officeDocument/2006/relationships/hyperlink" Target="https://thesauri.eo.esa.int/thesaurus/en/" TargetMode="External"/><Relationship Id="rId7" Type="http://schemas.openxmlformats.org/officeDocument/2006/relationships/hyperlink" Target="https://eocat.esa.int/opensearch/description.xml" TargetMode="External"/><Relationship Id="rId8" Type="http://schemas.openxmlformats.org/officeDocument/2006/relationships/hyperlink" Target="https://esar-ds.eo.esa.int/oads/meta/ASA_IMP_1P/index/" TargetMode="External"/><Relationship Id="rId9" Type="http://schemas.openxmlformats.org/officeDocument/2006/relationships/hyperlink" Target="https://smos-diss.eo.esa.int/oads/meta/SMOS_Open/index/" TargetMode="External"/><Relationship Id="rId10" Type="http://schemas.openxmlformats.org/officeDocument/2006/relationships/hyperlink" Target="https://scihub.esa.int/dhu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6989" y="2793600"/>
            <a:ext cx="6984349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Andrea Della Vecchia (</a:t>
            </a:r>
            <a:r>
              <a:rPr lang="en-GB" dirty="0">
                <a:solidFill>
                  <a:schemeClr val="bg1"/>
                </a:solidFill>
              </a:rPr>
              <a:t>Randstad), </a:t>
            </a: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>
                <a:solidFill>
                  <a:schemeClr val="bg1"/>
                </a:solidFill>
              </a:rPr>
              <a:t>Coene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),</a:t>
            </a:r>
          </a:p>
          <a:p>
            <a:pPr algn="ctr"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Damiano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 (ESA), </a:t>
            </a:r>
            <a:r>
              <a:rPr lang="en-GB" dirty="0" err="1" smtClean="0">
                <a:solidFill>
                  <a:schemeClr val="bg1"/>
                </a:solidFill>
              </a:rPr>
              <a:t>Mirko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WGISS#49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21 April 2020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</a:t>
            </a:r>
            <a:r>
              <a:rPr lang="en-US" dirty="0" err="1" smtClean="0"/>
              <a:t>FedEO</a:t>
            </a:r>
            <a:r>
              <a:rPr lang="en-US" dirty="0" smtClean="0"/>
              <a:t>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CEOS Data Access metrics</a:t>
            </a:r>
            <a:endParaRPr lang="en-US" dirty="0"/>
          </a:p>
        </p:txBody>
      </p:sp>
      <p:pic>
        <p:nvPicPr>
          <p:cNvPr id="4" name="Picture 2" descr="_1_0EA7FFF00EA7F9F40033B728C1258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02" y="1304014"/>
            <a:ext cx="4942618" cy="317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9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74" y="727200"/>
            <a:ext cx="6869776" cy="46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82" y="397628"/>
            <a:ext cx="6934615" cy="41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" y="587622"/>
            <a:ext cx="8406476" cy="39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050" dirty="0" smtClean="0">
                <a:latin typeface="+mj-lt"/>
              </a:rPr>
              <a:t>ESA GSTP Project “ESE-ERGO” (Oct ‘19 – Apr ‘21) aims to: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>
                <a:latin typeface="+mj-lt"/>
              </a:rPr>
              <a:t>Adoption of </a:t>
            </a:r>
            <a:r>
              <a:rPr lang="en-GB" sz="1000" dirty="0" err="1">
                <a:latin typeface="+mj-lt"/>
              </a:rPr>
              <a:t>OpenAPI</a:t>
            </a:r>
            <a:r>
              <a:rPr lang="en-GB" sz="1000" dirty="0">
                <a:latin typeface="+mj-lt"/>
              </a:rPr>
              <a:t>, also encouraged by OGC, as standard interface for its services, in combination with JSON and JSON-LD 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 smtClean="0">
                <a:latin typeface="+mj-lt"/>
              </a:rPr>
              <a:t>Analyse </a:t>
            </a:r>
            <a:r>
              <a:rPr lang="en-GB" sz="1000" dirty="0">
                <a:latin typeface="+mj-lt"/>
              </a:rPr>
              <a:t>and adopt new international guidelines and standards to improve gateway/catalogue functionalities, performance and interoperability. This includes: 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Emerging </a:t>
            </a:r>
            <a:r>
              <a:rPr lang="en-GB" altLang="en-US" sz="1000" dirty="0" err="1">
                <a:latin typeface="+mj-lt"/>
              </a:rPr>
              <a:t>GeoDCAT</a:t>
            </a:r>
            <a:r>
              <a:rPr lang="en-GB" altLang="en-US" sz="1000" dirty="0">
                <a:latin typeface="+mj-lt"/>
              </a:rPr>
              <a:t>-AP specification to publish EO metadata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13-026r9 to introduce enhanced functionalities (e.g., </a:t>
            </a:r>
            <a:r>
              <a:rPr lang="en-GB" altLang="en-US" sz="1000" i="1" u="sng" dirty="0">
                <a:latin typeface="+mj-lt"/>
              </a:rPr>
              <a:t>flexible string search, results ranking, links to EO external services</a:t>
            </a:r>
            <a:r>
              <a:rPr lang="en-GB" altLang="en-US" sz="1000" dirty="0">
                <a:latin typeface="+mj-lt"/>
              </a:rPr>
              <a:t>)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17-047 to provide a JSON based encoding response from OpenSearch interface (e.g., </a:t>
            </a:r>
            <a:r>
              <a:rPr lang="en-GB" altLang="en-US" sz="1000" i="1" u="sng" dirty="0">
                <a:latin typeface="+mj-lt"/>
              </a:rPr>
              <a:t>quicker catalogue response, ease User interface development</a:t>
            </a:r>
            <a:r>
              <a:rPr lang="en-GB" altLang="en-US" sz="1000" dirty="0" smtClean="0">
                <a:latin typeface="+mj-lt"/>
              </a:rPr>
              <a:t>)</a:t>
            </a:r>
            <a:endParaRPr lang="en-GB" altLang="en-US" sz="1000" dirty="0">
              <a:latin typeface="+mj-lt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Transition </a:t>
            </a:r>
            <a:r>
              <a:rPr lang="en-GB" altLang="en-US" sz="1000" dirty="0">
                <a:latin typeface="+mj-lt"/>
              </a:rPr>
              <a:t>to an internal metadata model of which other metadata models are views, to allow more flexibility and to align to similar approaches applied by NASA (e.g., Unified Metadata Model – UMM/-C/-G/-S/-JSON). This includes: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Recent OGC guidelines, in cooperation with CEOS/NASA, about collection and product metadata model based on GEO-JSON(-LD) encoding (e.g., OGC 17-084, OGC 17-003)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u="sng" dirty="0">
                <a:latin typeface="+mj-lt"/>
              </a:rPr>
              <a:t>Generalization of the concept of catalogue entry in order to consider granules (/products), collections (aggregation of granules/products) and services related to both of them (e.g., remote processing, </a:t>
            </a:r>
            <a:r>
              <a:rPr lang="en-GB" altLang="en-US" sz="1000" u="sng" dirty="0" err="1">
                <a:latin typeface="+mj-lt"/>
              </a:rPr>
              <a:t>datacube</a:t>
            </a:r>
            <a:r>
              <a:rPr lang="en-GB" altLang="en-US" sz="1000" u="sng" dirty="0">
                <a:latin typeface="+mj-lt"/>
              </a:rPr>
              <a:t>, etc…) </a:t>
            </a:r>
            <a:r>
              <a:rPr lang="en-GB" altLang="en-US" sz="1000" u="sng" dirty="0" smtClean="0">
                <a:latin typeface="+mj-lt"/>
              </a:rPr>
              <a:t>seamlessly (e.g., </a:t>
            </a:r>
            <a:r>
              <a:rPr lang="en-GB" altLang="en-US" sz="1000" u="sng" dirty="0" err="1" smtClean="0">
                <a:latin typeface="+mj-lt"/>
              </a:rPr>
              <a:t>GeoDCAT</a:t>
            </a:r>
            <a:r>
              <a:rPr lang="en-GB" altLang="en-US" sz="1000" u="sng" dirty="0" smtClean="0">
                <a:latin typeface="+mj-lt"/>
              </a:rPr>
              <a:t>-AP, ISO 19115-1 &amp; </a:t>
            </a:r>
            <a:r>
              <a:rPr lang="en-GB" altLang="en-US" sz="1000" u="sng" dirty="0"/>
              <a:t>ISO 19115-</a:t>
            </a:r>
            <a:r>
              <a:rPr lang="en-GB" altLang="en-US" sz="1000" u="sng" dirty="0" smtClean="0">
                <a:latin typeface="+mj-lt"/>
              </a:rPr>
              <a:t>3, etc…)</a:t>
            </a:r>
            <a:endParaRPr lang="en-GB" altLang="en-US" sz="1000" u="sng" dirty="0">
              <a:latin typeface="+mj-lt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Web-based metadata management tool to allow authorised users to add/modify collection catalogue entries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07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err="1"/>
              <a:t>FedEO</a:t>
            </a:r>
            <a:r>
              <a:rPr lang="en-US" sz="2000" dirty="0"/>
              <a:t>: Federated Earth Observation Gateway </a:t>
            </a:r>
            <a:r>
              <a:rPr lang="en-US" sz="2000" dirty="0" smtClean="0"/>
              <a:t>System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indent="0" algn="ctr"/>
            <a:r>
              <a:rPr lang="en-US" sz="1400" dirty="0"/>
              <a:t>The </a:t>
            </a:r>
            <a:r>
              <a:rPr lang="en-US" sz="1400" dirty="0" err="1"/>
              <a:t>FedEO</a:t>
            </a:r>
            <a:r>
              <a:rPr lang="en-US" sz="1400" dirty="0"/>
              <a:t> system provides a unique entry point to a growing number of scientific catalogues and </a:t>
            </a:r>
            <a:r>
              <a:rPr lang="en-US" sz="1400" dirty="0" smtClean="0"/>
              <a:t>services.</a:t>
            </a:r>
            <a:endParaRPr lang="en-US" sz="14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756329"/>
            <a:ext cx="5979001" cy="29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580037"/>
            <a:ext cx="5902081" cy="4172509"/>
          </a:xfr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Metadata Mediator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 smtClean="0"/>
              <a:t>Automatic Procedure </a:t>
            </a:r>
            <a:r>
              <a:rPr lang="en-GB" sz="1050" dirty="0" smtClean="0"/>
              <a:t>– Available on FedEO reference environment, on </a:t>
            </a:r>
            <a:r>
              <a:rPr lang="en-GB" sz="1050" b="1" u="sng" dirty="0" smtClean="0"/>
              <a:t>Operational environment at ESA since Oct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Partner Metadata repository</a:t>
            </a:r>
            <a:endParaRPr lang="en-GB" sz="10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repository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 smtClean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355630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Information</a:t>
            </a:r>
            <a:br>
              <a:rPr lang="en-GB" sz="700" dirty="0" smtClean="0">
                <a:solidFill>
                  <a:schemeClr val="bg2"/>
                </a:solidFill>
              </a:rPr>
            </a:br>
            <a:r>
              <a:rPr lang="en-GB" sz="700" dirty="0" err="1" smtClean="0">
                <a:solidFill>
                  <a:schemeClr val="bg2"/>
                </a:solidFill>
              </a:rPr>
              <a:t>gcmd</a:t>
            </a:r>
            <a:r>
              <a:rPr lang="en-GB" sz="700" dirty="0" smtClean="0">
                <a:solidFill>
                  <a:schemeClr val="bg2"/>
                </a:solidFill>
              </a:rPr>
              <a:t> keyword </a:t>
            </a:r>
            <a:endParaRPr lang="en-GB" sz="700" dirty="0">
              <a:solidFill>
                <a:schemeClr val="bg2"/>
              </a:solidFill>
            </a:endParaRP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2812965" y="1124728"/>
            <a:ext cx="84790" cy="2092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(</a:t>
            </a:r>
            <a:r>
              <a:rPr lang="en-GB" sz="7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 smtClean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 smtClean="0"/>
              <a:t>Metadata Preparation   </a:t>
            </a:r>
          </a:p>
          <a:p>
            <a:pPr marL="177800" indent="0"/>
            <a:r>
              <a:rPr lang="en-GB" sz="1050" kern="0" dirty="0" smtClean="0"/>
              <a:t>IDN guideline for Information Content completeness and consistency (</a:t>
            </a:r>
            <a:r>
              <a:rPr lang="en-GB" sz="1050" kern="0" dirty="0" smtClean="0">
                <a:hlinkClick r:id="rId3"/>
              </a:rPr>
              <a:t>HERE</a:t>
            </a:r>
            <a:r>
              <a:rPr lang="en-GB" sz="1050" kern="0" dirty="0" smtClean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2"/>
                  </a:solidFill>
                </a:rPr>
                <a:t>FedEO</a:t>
              </a:r>
              <a:r>
                <a:rPr lang="en-GB" sz="1000" dirty="0" smtClean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1"/>
                  </a:solidFill>
                </a:rPr>
                <a:t>FedEO</a:t>
              </a:r>
              <a:r>
                <a:rPr lang="en-GB" sz="1000" dirty="0" smtClean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ESA Thesauri Service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8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771"/>
            <a:ext cx="6143029" cy="4082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DIF-10 Metadata Export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6" y="1178952"/>
            <a:ext cx="2918521" cy="28472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900" dirty="0" smtClean="0"/>
              <a:t>Most of harvested collections are ready for being ingested into IDN, e.g.</a:t>
            </a:r>
          </a:p>
          <a:p>
            <a:pPr algn="just"/>
            <a:r>
              <a:rPr lang="en-GB" sz="900" dirty="0" smtClean="0"/>
              <a:t>EUMETSAT 17/17 </a:t>
            </a:r>
          </a:p>
          <a:p>
            <a:pPr algn="just"/>
            <a:r>
              <a:rPr lang="en-GB" sz="900" dirty="0" smtClean="0"/>
              <a:t>ESA 131/144</a:t>
            </a:r>
          </a:p>
          <a:p>
            <a:pPr algn="just"/>
            <a:r>
              <a:rPr lang="en-GB" sz="900" dirty="0" smtClean="0"/>
              <a:t>DLR 43/53</a:t>
            </a:r>
          </a:p>
          <a:p>
            <a:pPr algn="just"/>
            <a:r>
              <a:rPr lang="en-GB" sz="900" dirty="0" smtClean="0"/>
              <a:t>VITO 31/31</a:t>
            </a:r>
          </a:p>
          <a:p>
            <a:pPr algn="just"/>
            <a:r>
              <a:rPr lang="en-GB" sz="900" dirty="0" smtClean="0"/>
              <a:t>JAXA 45/45</a:t>
            </a:r>
          </a:p>
          <a:p>
            <a:pPr algn="just"/>
            <a:r>
              <a:rPr lang="en-GB" sz="900" dirty="0" smtClean="0"/>
              <a:t>ECV 532/532</a:t>
            </a:r>
          </a:p>
          <a:p>
            <a:pPr algn="just"/>
            <a:endParaRPr lang="en-GB" sz="900" dirty="0"/>
          </a:p>
          <a:p>
            <a:pPr algn="just"/>
            <a:r>
              <a:rPr lang="en-GB" sz="900" dirty="0" smtClean="0"/>
              <a:t>Some effort still required on CCI (78/167), CMEMS (0/253), CNES (16/351)</a:t>
            </a:r>
          </a:p>
          <a:p>
            <a:pPr algn="just"/>
            <a:endParaRPr lang="en-GB" sz="900" dirty="0" smtClean="0"/>
          </a:p>
          <a:p>
            <a:pPr algn="just"/>
            <a:endParaRPr lang="en-GB" sz="900" dirty="0"/>
          </a:p>
          <a:p>
            <a:pPr algn="just"/>
            <a:r>
              <a:rPr lang="en-GB" sz="900" dirty="0" smtClean="0">
                <a:solidFill>
                  <a:schemeClr val="tx1"/>
                </a:solidFill>
              </a:rPr>
              <a:t>DIF</a:t>
            </a:r>
            <a:r>
              <a:rPr lang="en-GB" sz="900" dirty="0" smtClean="0">
                <a:solidFill>
                  <a:schemeClr val="tx1"/>
                </a:solidFill>
              </a:rPr>
              <a:t>-10 collections </a:t>
            </a:r>
            <a:r>
              <a:rPr lang="en-GB" sz="900" dirty="0" smtClean="0">
                <a:solidFill>
                  <a:schemeClr val="tx1"/>
                </a:solidFill>
              </a:rPr>
              <a:t>are ready </a:t>
            </a:r>
            <a:r>
              <a:rPr lang="en-GB" sz="900" dirty="0" smtClean="0">
                <a:solidFill>
                  <a:schemeClr val="tx1"/>
                </a:solidFill>
              </a:rPr>
              <a:t>for being ingested in to IDN, from</a:t>
            </a:r>
          </a:p>
          <a:p>
            <a:pPr algn="just"/>
            <a:r>
              <a:rPr lang="en-GB" sz="900" dirty="0" smtClean="0">
                <a:hlinkClick r:id="rId4"/>
              </a:rPr>
              <a:t>http</a:t>
            </a:r>
            <a:r>
              <a:rPr lang="en-GB" sz="900" dirty="0">
                <a:hlinkClick r:id="rId4"/>
              </a:rPr>
              <a:t>://</a:t>
            </a:r>
            <a:r>
              <a:rPr lang="en-GB" sz="900" dirty="0" smtClean="0">
                <a:hlinkClick r:id="rId4"/>
              </a:rPr>
              <a:t>fedeo.esa.int/opensearch/asset/index.html</a:t>
            </a:r>
            <a:endParaRPr lang="en-GB" sz="900" dirty="0"/>
          </a:p>
        </p:txBody>
      </p:sp>
      <p:sp>
        <p:nvSpPr>
          <p:cNvPr id="6" name="Rectangle 5"/>
          <p:cNvSpPr/>
          <p:nvPr/>
        </p:nvSpPr>
        <p:spPr>
          <a:xfrm>
            <a:off x="1829288" y="5916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100" b="1" dirty="0">
                <a:hlinkClick r:id="rId5"/>
              </a:rPr>
              <a:t>http://geo.spacebel.be/opensearch/asset/index.html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096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ESA PDGS Collaborative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100" dirty="0"/>
              <a:t>To provide the ESA PDGS with a set of interoperable and federated services permitting the users to: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Access to missions/platforms information supported by a common ontology 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and, if possible, direct access to EO and in-situ data: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Copernicus Missions (e.g. Sentinels)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Third Party Missions - TPMs (e.g. SPOT, Landsat,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Heritage Missions - HMs (e.g. ERS-1/2, ENVISAT,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Earth Explorer – EEs (e.g. SMOS, </a:t>
            </a:r>
            <a:r>
              <a:rPr lang="en-GB" sz="1100" dirty="0" err="1"/>
              <a:t>Cryosat</a:t>
            </a:r>
            <a:r>
              <a:rPr lang="en-GB" sz="1100" dirty="0"/>
              <a:t>, SWARM, …)  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International repositories (e.g., NASA CMR, CEOS IDN)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 access to exploitation services (e.g. </a:t>
            </a:r>
            <a:r>
              <a:rPr lang="en-GB" sz="1100" dirty="0" err="1"/>
              <a:t>datacube</a:t>
            </a:r>
            <a:r>
              <a:rPr lang="en-GB" sz="1100" dirty="0"/>
              <a:t>):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Browse/visualization tools for time series analysis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EO data extraction, resampling and reprojection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Hosted Processing for authorised users/communities (e.g. CAL/VAL)</a:t>
            </a:r>
            <a:endParaRPr lang="en-GB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8340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Elbow Connector 124"/>
          <p:cNvCxnSpPr/>
          <p:nvPr/>
        </p:nvCxnSpPr>
        <p:spPr>
          <a:xfrm rot="5400000">
            <a:off x="4155368" y="446752"/>
            <a:ext cx="1882383" cy="6104593"/>
          </a:xfrm>
          <a:prstGeom prst="bentConnector3">
            <a:avLst>
              <a:gd name="adj1" fmla="val 112144"/>
            </a:avLst>
          </a:prstGeom>
          <a:ln w="12700" cmpd="sng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43352" y="3234332"/>
            <a:ext cx="2241293" cy="1377390"/>
            <a:chOff x="143352" y="3234332"/>
            <a:chExt cx="2241293" cy="1377390"/>
          </a:xfrm>
        </p:grpSpPr>
        <p:sp>
          <p:nvSpPr>
            <p:cNvPr id="113" name="Rounded Rectangle 112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sp>
          <p:nvSpPr>
            <p:cNvPr id="119" name="Can 118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120" name="Can 119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endCxn id="117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542406" y="87776"/>
            <a:ext cx="6369869" cy="1437458"/>
            <a:chOff x="1542406" y="87776"/>
            <a:chExt cx="6369869" cy="1437458"/>
          </a:xfrm>
        </p:grpSpPr>
        <p:sp>
          <p:nvSpPr>
            <p:cNvPr id="83" name="Rounded Rectangle 82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84" name="Elbow Connector 83"/>
            <p:cNvCxnSpPr>
              <a:stCxn id="91" idx="1"/>
              <a:endCxn id="83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90" name="Elbow Connector 89"/>
            <p:cNvCxnSpPr>
              <a:stCxn id="91" idx="3"/>
              <a:endCxn id="85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16" descr="Decision making Free Ic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Rounded Rectangle 91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12" descr="https://static.thenounproject.com/png/1873915-2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675" y="1822403"/>
            <a:ext cx="758360" cy="7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Elbow Connector 50"/>
          <p:cNvCxnSpPr>
            <a:stCxn id="50" idx="2"/>
          </p:cNvCxnSpPr>
          <p:nvPr/>
        </p:nvCxnSpPr>
        <p:spPr>
          <a:xfrm rot="5400000">
            <a:off x="5153466" y="1676948"/>
            <a:ext cx="2114481" cy="3876299"/>
          </a:xfrm>
          <a:prstGeom prst="bentConnector2">
            <a:avLst/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>
            <a:off x="5766827" y="2318316"/>
            <a:ext cx="1988767" cy="191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59322" y="1793835"/>
            <a:ext cx="3054786" cy="1058478"/>
            <a:chOff x="3859322" y="1793835"/>
            <a:chExt cx="3054786" cy="1058478"/>
          </a:xfrm>
        </p:grpSpPr>
        <p:sp>
          <p:nvSpPr>
            <p:cNvPr id="42" name="Rounded Rectangle 41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45" name="Down Arrow 44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46898" y="3119205"/>
            <a:ext cx="5139830" cy="14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Data Repositories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12369" y="3223330"/>
            <a:ext cx="2234629" cy="1049122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b"/>
          <a:lstStyle/>
          <a:p>
            <a:pPr algn="ctr"/>
            <a:r>
              <a:rPr lang="en-GB" sz="700" b="1" i="1" dirty="0"/>
              <a:t>ESA Missions Data Repositories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3279912" y="3420809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4" name="Can 13"/>
          <p:cNvSpPr/>
          <p:nvPr/>
        </p:nvSpPr>
        <p:spPr>
          <a:xfrm>
            <a:off x="3130079" y="3576150"/>
            <a:ext cx="35983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TPMs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4081703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6" name="Can 15"/>
          <p:cNvSpPr/>
          <p:nvPr/>
        </p:nvSpPr>
        <p:spPr>
          <a:xfrm>
            <a:off x="3931869" y="3576149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HMs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4920659" y="3420809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8" name="Can 17"/>
          <p:cNvSpPr/>
          <p:nvPr/>
        </p:nvSpPr>
        <p:spPr>
          <a:xfrm>
            <a:off x="4770825" y="3576150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EEs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13564" y="3223334"/>
            <a:ext cx="2233432" cy="187823"/>
          </a:xfrm>
          <a:prstGeom prst="roundRect">
            <a:avLst>
              <a:gd name="adj" fmla="val 0"/>
            </a:avLst>
          </a:prstGeom>
          <a:solidFill>
            <a:schemeClr val="tx2">
              <a:alpha val="5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External Web Interfaces </a:t>
            </a:r>
          </a:p>
        </p:txBody>
      </p:sp>
      <p:cxnSp>
        <p:nvCxnSpPr>
          <p:cNvPr id="21" name="Straight Connector 20"/>
          <p:cNvCxnSpPr>
            <a:stCxn id="18" idx="3"/>
            <a:endCxn id="18" idx="3"/>
          </p:cNvCxnSpPr>
          <p:nvPr/>
        </p:nvCxnSpPr>
        <p:spPr>
          <a:xfrm>
            <a:off x="4948301" y="3942692"/>
            <a:ext cx="0" cy="0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53991" y="3217827"/>
            <a:ext cx="2128110" cy="1049123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b"/>
          <a:lstStyle/>
          <a:p>
            <a:pPr algn="ctr"/>
            <a:r>
              <a:rPr lang="en-GB" sz="700" b="1" i="1" dirty="0"/>
              <a:t>Copernicus Data Repositories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188" y="3217827"/>
            <a:ext cx="2126912" cy="187823"/>
          </a:xfrm>
          <a:prstGeom prst="roundRect">
            <a:avLst>
              <a:gd name="adj" fmla="val 0"/>
            </a:avLst>
          </a:prstGeom>
          <a:solidFill>
            <a:schemeClr val="tx2">
              <a:alpha val="5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External Web Interface</a:t>
            </a:r>
          </a:p>
        </p:txBody>
      </p:sp>
      <p:sp>
        <p:nvSpPr>
          <p:cNvPr id="24" name="Down Arrow 23"/>
          <p:cNvSpPr/>
          <p:nvPr/>
        </p:nvSpPr>
        <p:spPr>
          <a:xfrm flipV="1">
            <a:off x="7561620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25" name="Can 24"/>
          <p:cNvSpPr/>
          <p:nvPr/>
        </p:nvSpPr>
        <p:spPr>
          <a:xfrm>
            <a:off x="7406663" y="3578228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S-5</a:t>
            </a:r>
          </a:p>
        </p:txBody>
      </p:sp>
      <p:sp>
        <p:nvSpPr>
          <p:cNvPr id="26" name="Down Arrow 25"/>
          <p:cNvSpPr/>
          <p:nvPr/>
        </p:nvSpPr>
        <p:spPr>
          <a:xfrm flipV="1">
            <a:off x="6541566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27" name="Can 26"/>
          <p:cNvSpPr/>
          <p:nvPr/>
        </p:nvSpPr>
        <p:spPr>
          <a:xfrm>
            <a:off x="6386609" y="3574072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S-2</a:t>
            </a:r>
          </a:p>
        </p:txBody>
      </p:sp>
      <p:sp>
        <p:nvSpPr>
          <p:cNvPr id="29" name="Can 28"/>
          <p:cNvSpPr/>
          <p:nvPr/>
        </p:nvSpPr>
        <p:spPr>
          <a:xfrm>
            <a:off x="6896635" y="3574317"/>
            <a:ext cx="35495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S-3</a:t>
            </a:r>
          </a:p>
        </p:txBody>
      </p:sp>
      <p:sp>
        <p:nvSpPr>
          <p:cNvPr id="31" name="Down Arrow 30"/>
          <p:cNvSpPr/>
          <p:nvPr/>
        </p:nvSpPr>
        <p:spPr>
          <a:xfrm flipV="1">
            <a:off x="7051592" y="3420808"/>
            <a:ext cx="45038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32" name="Down Arrow 31"/>
          <p:cNvSpPr/>
          <p:nvPr/>
        </p:nvSpPr>
        <p:spPr>
          <a:xfrm flipV="1">
            <a:off x="6029099" y="3420808"/>
            <a:ext cx="45037" cy="138147"/>
          </a:xfrm>
          <a:prstGeom prst="down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33" name="Can 32"/>
          <p:cNvSpPr/>
          <p:nvPr/>
        </p:nvSpPr>
        <p:spPr>
          <a:xfrm>
            <a:off x="5871702" y="3574072"/>
            <a:ext cx="359831" cy="366541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S-1</a:t>
            </a:r>
          </a:p>
        </p:txBody>
      </p:sp>
      <p:cxnSp>
        <p:nvCxnSpPr>
          <p:cNvPr id="34" name="Straight Connector 33"/>
          <p:cNvCxnSpPr>
            <a:stCxn id="33" idx="3"/>
            <a:endCxn id="33" idx="3"/>
          </p:cNvCxnSpPr>
          <p:nvPr/>
        </p:nvCxnSpPr>
        <p:spPr>
          <a:xfrm>
            <a:off x="6051618" y="3940613"/>
            <a:ext cx="0" cy="0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10051" y="3802760"/>
            <a:ext cx="144624" cy="95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03769" y="3712162"/>
            <a:ext cx="171597" cy="108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1364" y="3215117"/>
            <a:ext cx="171597" cy="108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40570" y="3225265"/>
            <a:ext cx="144624" cy="95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9322" y="1793835"/>
            <a:ext cx="3049107" cy="1060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Centralised Knowledge-Base Facility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1220" y="656517"/>
            <a:ext cx="6371055" cy="867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Web User Interfaces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401" y="3228094"/>
            <a:ext cx="2233067" cy="1383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Hosted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0253" y="137074"/>
            <a:ext cx="32447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Conceptual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6898" y="3115218"/>
            <a:ext cx="5139830" cy="14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Data Repositories</a:t>
            </a:r>
          </a:p>
        </p:txBody>
      </p:sp>
      <p:cxnSp>
        <p:nvCxnSpPr>
          <p:cNvPr id="53" name="Elbow Connector 52"/>
          <p:cNvCxnSpPr/>
          <p:nvPr/>
        </p:nvCxnSpPr>
        <p:spPr>
          <a:xfrm rot="5400000">
            <a:off x="3927178" y="4326958"/>
            <a:ext cx="690758" cy="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6559038" y="4330970"/>
            <a:ext cx="698784" cy="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3366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5608" y="88769"/>
            <a:ext cx="208246" cy="0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1005" y="-6791"/>
            <a:ext cx="8643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Operational interface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95608" y="206170"/>
            <a:ext cx="2082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21005" y="110610"/>
            <a:ext cx="10695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Query and service requests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295608" y="323571"/>
            <a:ext cx="208246" cy="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21005" y="228011"/>
            <a:ext cx="87716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Data access interface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993368" y="1512512"/>
            <a:ext cx="4059440" cy="1710822"/>
            <a:chOff x="2993368" y="1512512"/>
            <a:chExt cx="4059440" cy="1710822"/>
          </a:xfrm>
        </p:grpSpPr>
        <p:grpSp>
          <p:nvGrpSpPr>
            <p:cNvPr id="106" name="Group 105"/>
            <p:cNvGrpSpPr/>
            <p:nvPr/>
          </p:nvGrpSpPr>
          <p:grpSpPr>
            <a:xfrm>
              <a:off x="2993368" y="1512512"/>
              <a:ext cx="4059440" cy="1710822"/>
              <a:chOff x="2993368" y="1512512"/>
              <a:chExt cx="4059440" cy="1710822"/>
            </a:xfrm>
          </p:grpSpPr>
          <p:cxnSp>
            <p:nvCxnSpPr>
              <p:cNvPr id="99" name="Elbow Connector 98"/>
              <p:cNvCxnSpPr/>
              <p:nvPr/>
            </p:nvCxnSpPr>
            <p:spPr>
              <a:xfrm rot="16200000" flipH="1">
                <a:off x="5646076" y="1662529"/>
                <a:ext cx="275675" cy="1083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ounded Rectangle 99"/>
              <p:cNvSpPr/>
              <p:nvPr/>
            </p:nvSpPr>
            <p:spPr>
              <a:xfrm>
                <a:off x="5728652" y="1573587"/>
                <a:ext cx="1008482" cy="176933"/>
              </a:xfrm>
              <a:prstGeom prst="roundRect">
                <a:avLst>
                  <a:gd name="adj" fmla="val 0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chemeClr val="tx1"/>
                    </a:solidFill>
                  </a:rPr>
                  <a:t>OpenSearch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chemeClr val="tx1"/>
                    </a:solidFill>
                  </a:rPr>
                  <a:t>(collections and granules)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3171825" y="1818110"/>
                <a:ext cx="739775" cy="229824"/>
              </a:xfrm>
              <a:prstGeom prst="roundRect">
                <a:avLst>
                  <a:gd name="adj" fmla="val 0"/>
                </a:avLst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OpenSearch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(collections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500" dirty="0">
                    <a:solidFill>
                      <a:srgbClr val="000000"/>
                    </a:solidFill>
                  </a:rPr>
                  <a:t>and granules)</a:t>
                </a:r>
              </a:p>
            </p:txBody>
          </p:sp>
          <p:cxnSp>
            <p:nvCxnSpPr>
              <p:cNvPr id="102" name="Elbow Connector 101"/>
              <p:cNvCxnSpPr/>
              <p:nvPr/>
            </p:nvCxnSpPr>
            <p:spPr>
              <a:xfrm rot="16200000" flipH="1">
                <a:off x="3380539" y="1424218"/>
                <a:ext cx="378942" cy="580932"/>
              </a:xfrm>
              <a:prstGeom prst="bentConnector2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/>
              <p:nvPr/>
            </p:nvCxnSpPr>
            <p:spPr>
              <a:xfrm rot="5400000">
                <a:off x="6203409" y="2125579"/>
                <a:ext cx="1459540" cy="239258"/>
              </a:xfrm>
              <a:prstGeom prst="bentConnector3">
                <a:avLst>
                  <a:gd name="adj1" fmla="val 99598"/>
                </a:avLst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/>
              <p:nvPr/>
            </p:nvCxnSpPr>
            <p:spPr>
              <a:xfrm rot="16200000" flipH="1">
                <a:off x="2706413" y="1799467"/>
                <a:ext cx="1710822" cy="1136911"/>
              </a:xfrm>
              <a:prstGeom prst="bentConnector3">
                <a:avLst>
                  <a:gd name="adj1" fmla="val 85062"/>
                </a:avLst>
              </a:prstGeom>
              <a:ln w="12700" cmpd="sng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16200000" flipV="1">
                <a:off x="5353235" y="1752417"/>
                <a:ext cx="249200" cy="2681619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295608" y="440972"/>
            <a:ext cx="208246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21005" y="345412"/>
            <a:ext cx="9797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/>
              <a:t>Operational Data Access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722152" y="1525213"/>
            <a:ext cx="6861988" cy="2861144"/>
            <a:chOff x="722152" y="1525213"/>
            <a:chExt cx="6861988" cy="2861144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ounded Rectangle 134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138" name="Elbow Connector 137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801713" y="27408"/>
            <a:ext cx="543074" cy="262426"/>
            <a:chOff x="1801713" y="27408"/>
            <a:chExt cx="543074" cy="262426"/>
          </a:xfrm>
        </p:grpSpPr>
        <p:sp>
          <p:nvSpPr>
            <p:cNvPr id="140" name="Rounded Rectangle 139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295206" y="1541379"/>
            <a:ext cx="4180159" cy="153100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ESA EO Catalogue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56" grpId="0"/>
      <p:bldP spid="108" grpId="0"/>
      <p:bldP spid="110" grpId="0"/>
      <p:bldP spid="12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257" name="Rectangle 256"/>
            <p:cNvSpPr/>
            <p:nvPr/>
          </p:nvSpPr>
          <p:spPr>
            <a:xfrm>
              <a:off x="1799766" y="3238195"/>
              <a:ext cx="251288" cy="142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Data Repositories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ESA Missions Data </a:t>
              </a:r>
              <a:r>
                <a:rPr lang="en-GB" sz="700" b="1" i="1" dirty="0"/>
                <a:t>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Query and service requests</a:t>
              </a:r>
              <a:endParaRPr lang="en-GB" sz="500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Data Access</a:t>
              </a:r>
              <a:endParaRPr lang="en-GB" sz="500" dirty="0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pixel-based access, analysis and processing</a:t>
              </a:r>
              <a:endParaRPr lang="en-GB" sz="700" b="1" i="1" dirty="0"/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 smtClean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IaaS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PaaS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SaaS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Browse Images Generation</a:t>
              </a:r>
              <a:endParaRPr lang="en-GB" sz="5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</a:t>
              </a:r>
              <a:r>
                <a:rPr lang="en-GB" sz="500" dirty="0" err="1" smtClean="0"/>
                <a:t>DataCube</a:t>
              </a:r>
              <a:r>
                <a:rPr lang="en-GB" sz="500" dirty="0" smtClean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Processors </a:t>
              </a:r>
              <a:endParaRPr lang="en-GB" sz="5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 smtClean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 smtClean="0">
                  <a:solidFill>
                    <a:schemeClr val="tx1"/>
                  </a:solidFill>
                </a:rPr>
                <a:t>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 smtClean="0"/>
                <a:t>Mission oriented GUI</a:t>
              </a:r>
            </a:p>
            <a:p>
              <a:pPr marL="90488" lvl="1"/>
              <a:r>
                <a:rPr lang="en-GB" sz="500" i="1" dirty="0" smtClean="0"/>
                <a:t>- SWARM</a:t>
              </a:r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SMOS</a:t>
              </a:r>
            </a:p>
            <a:p>
              <a:pPr marL="90488" lvl="1"/>
              <a:endParaRPr lang="en-GB" sz="500" i="1" dirty="0" smtClean="0"/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Multi Mission GUI:</a:t>
              </a:r>
            </a:p>
            <a:p>
              <a:pPr marL="88900"/>
              <a:r>
                <a:rPr lang="en-GB" sz="500" dirty="0" smtClean="0"/>
                <a:t>– </a:t>
              </a:r>
              <a:r>
                <a:rPr lang="en-GB" sz="500" i="1" dirty="0" smtClean="0"/>
                <a:t>ESA EOCAT</a:t>
              </a:r>
              <a:endParaRPr lang="en-GB" sz="500" i="1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ESA EO Information Page:</a:t>
              </a:r>
            </a:p>
            <a:p>
              <a:pPr marL="88900"/>
              <a:r>
                <a:rPr lang="en-GB" sz="500" dirty="0" smtClean="0"/>
                <a:t>- </a:t>
              </a:r>
              <a:r>
                <a:rPr lang="en-GB" sz="500" i="1" dirty="0" smtClean="0"/>
                <a:t>ESA EO Gateway</a:t>
              </a:r>
              <a:endParaRPr lang="en-GB" sz="500" i="1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 smtClean="0"/>
                <a:t>International EO Information Page:</a:t>
              </a:r>
              <a:endParaRPr lang="en-GB" sz="500" i="1" dirty="0" smtClean="0"/>
            </a:p>
            <a:p>
              <a:pPr marL="88900"/>
              <a:r>
                <a:rPr lang="en-GB" sz="500" i="1" dirty="0" smtClean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 smtClean="0"/>
                <a:t>	      </a:t>
              </a:r>
            </a:p>
            <a:p>
              <a:pPr algn="r"/>
              <a:endParaRPr lang="en-GB" sz="700" b="1" dirty="0" smtClean="0"/>
            </a:p>
            <a:p>
              <a:pPr algn="r"/>
              <a:r>
                <a:rPr lang="en-GB" sz="700" b="1" i="1" dirty="0" smtClean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EO Data &amp; Service Metadata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Thesauri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700" b="1" dirty="0" smtClean="0">
                  <a:solidFill>
                    <a:schemeClr val="tx1"/>
                  </a:solidFill>
                </a:rPr>
                <a:t>Interfaces</a:t>
              </a:r>
              <a:endParaRPr lang="en-GB" sz="700" b="1" dirty="0">
                <a:solidFill>
                  <a:schemeClr val="tx1"/>
                </a:solidFill>
              </a:endParaRP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TPMs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HMs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EEs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Copernicus </a:t>
              </a:r>
              <a:r>
                <a:rPr lang="en-GB" sz="700" b="1" i="1" dirty="0"/>
                <a:t>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S-5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S-2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S-3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S-1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/>
                <a:t>……….</a:t>
              </a:r>
              <a:endParaRPr lang="en-GB" sz="7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 PDGS Data Cube GUI</a:t>
              </a:r>
              <a:r>
                <a:rPr lang="en-GB" sz="500" dirty="0" smtClean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 smtClean="0">
                  <a:solidFill>
                    <a:srgbClr val="FF0000"/>
                  </a:solidFill>
                </a:rPr>
                <a:t>etc</a:t>
              </a:r>
              <a:r>
                <a:rPr lang="mr-IN" sz="500" dirty="0" smtClean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ESA Operational Service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User Community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</a:t>
              </a:r>
              <a:endParaRPr lang="en-GB" sz="5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</a:t>
              </a:r>
              <a:endParaRPr lang="en-GB" sz="5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</a:t>
              </a:r>
              <a:r>
                <a:rPr lang="en-GB" sz="500" dirty="0" smtClean="0">
                  <a:solidFill>
                    <a:schemeClr val="tx1"/>
                  </a:solidFill>
                </a:rPr>
                <a:t>granules)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and granules)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Standard services request Interfaces (e.g., restful API)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User Applications</a:t>
              </a:r>
              <a:endParaRPr lang="en-GB" sz="500" dirty="0"/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interface</a:t>
              </a:r>
              <a:endParaRPr lang="en-GB" sz="500" dirty="0"/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Storage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Temporary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Protocol </a:t>
              </a:r>
              <a:r>
                <a:rPr lang="en-GB" sz="500" dirty="0">
                  <a:solidFill>
                    <a:srgbClr val="000000"/>
                  </a:solidFill>
                </a:rPr>
                <a:t>for data </a:t>
              </a:r>
              <a:r>
                <a:rPr lang="en-GB" sz="500" dirty="0" smtClean="0">
                  <a:solidFill>
                    <a:srgbClr val="000000"/>
                  </a:solidFill>
                </a:rPr>
                <a:t>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(e.g., OGC</a:t>
              </a:r>
              <a:r>
                <a:rPr lang="en-GB" sz="500" dirty="0">
                  <a:solidFill>
                    <a:srgbClr val="000000"/>
                  </a:solidFill>
                </a:rPr>
                <a:t>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ESA User Applications</a:t>
              </a:r>
              <a:endParaRPr lang="en-GB" sz="500" dirty="0"/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 catalogue application</a:t>
              </a:r>
              <a:endParaRPr lang="en-GB" sz="5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Data access interface</a:t>
              </a:r>
              <a:endParaRPr lang="en-GB" sz="500" dirty="0"/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8542"/>
                  </a:solidFill>
                </a:rPr>
                <a:t>Products Access Interface</a:t>
              </a:r>
              <a:endParaRPr lang="en-GB" sz="500" dirty="0">
                <a:solidFill>
                  <a:srgbClr val="008542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Metadata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2"/>
          <p:cNvSpPr/>
          <p:nvPr/>
        </p:nvSpPr>
        <p:spPr>
          <a:xfrm>
            <a:off x="5488693" y="1237295"/>
            <a:ext cx="1556616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https://eocat.esa.int/sec/#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data-services-area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899656" y="2076319"/>
            <a:ext cx="1413763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https://thesauri.eo.esa.int/thesaurus/en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032576" y="2578854"/>
            <a:ext cx="2780974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eocat.esa.int/opensearch/description.xml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968018" y="3111635"/>
            <a:ext cx="2405465" cy="40151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https://esar-ds.eo.esa.int/oads/meta/ASA_IMP_1P/index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https://smos-diss.eo.esa.int/oads/meta/SMOS_Open/index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5766827" y="3215115"/>
            <a:ext cx="2115274" cy="20569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https://scihub.esa.int/dhus/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729573" y="1243702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https://datacube.pdgs.eo.esa.int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67443" y="4433324"/>
            <a:ext cx="1670107" cy="27781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https://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datacube.pdgs.eo.esa.int/wcs?service=WCS&amp;request=GetCapabilities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70253" y="179571"/>
            <a:ext cx="3254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Current Instantiation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680384" y="1247934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" b="1" dirty="0">
                <a:hlinkClick r:id="rId13"/>
              </a:rPr>
              <a:t>https://</a:t>
            </a:r>
            <a:r>
              <a:rPr lang="en-GB" sz="600" b="1" dirty="0" smtClean="0">
                <a:hlinkClick r:id="rId13"/>
              </a:rPr>
              <a:t>earth.esa.int/eogateway</a:t>
            </a:r>
            <a:r>
              <a:rPr lang="en-GB" sz="600" b="1" dirty="0" smtClean="0"/>
              <a:t> </a:t>
            </a:r>
            <a:endParaRPr lang="en-GB" sz="600" b="1" dirty="0"/>
          </a:p>
        </p:txBody>
      </p:sp>
    </p:spTree>
    <p:extLst>
      <p:ext uri="{BB962C8B-B14F-4D97-AF65-F5344CB8AC3E}">
        <p14:creationId xmlns:p14="http://schemas.microsoft.com/office/powerpoint/2010/main" val="39803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dirty="0" smtClean="0"/>
              <a:t>ESA Catalogue TTO</a:t>
            </a:r>
            <a:endParaRPr lang="en-GB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782" y="2701190"/>
            <a:ext cx="2759413" cy="19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 flipH="1">
            <a:off x="4645520" y="3380001"/>
            <a:ext cx="118174" cy="100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08584" y="3164025"/>
            <a:ext cx="2667031" cy="1505339"/>
          </a:xfrm>
          <a:prstGeom prst="ellipse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400" dirty="0" smtClean="0"/>
              <a:t>ESA Catalogue: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the centralised metadata repository of ESA </a:t>
            </a:r>
            <a:r>
              <a:rPr lang="en-GB" sz="1400" dirty="0"/>
              <a:t>Collaborative </a:t>
            </a:r>
            <a:r>
              <a:rPr lang="en-GB" sz="1400" dirty="0" smtClean="0"/>
              <a:t>Environment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reuses same </a:t>
            </a:r>
            <a:r>
              <a:rPr lang="en-GB" sz="1400" dirty="0" err="1" smtClean="0"/>
              <a:t>FedEO</a:t>
            </a:r>
            <a:r>
              <a:rPr lang="en-GB" sz="1400" dirty="0" smtClean="0"/>
              <a:t> SW</a:t>
            </a:r>
            <a:endParaRPr lang="en-GB" sz="1400" dirty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manages collections Digital Object Identifiers (DOIs) 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part of CEOS WGISS Data Asset via </a:t>
            </a:r>
            <a:r>
              <a:rPr lang="en-GB" sz="1400" dirty="0" err="1" smtClean="0"/>
              <a:t>FedEO</a:t>
            </a: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35" y="3474495"/>
            <a:ext cx="1571597" cy="8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56</TotalTime>
  <Words>1307</Words>
  <Application>Microsoft Macintosh PowerPoint</Application>
  <PresentationFormat>On-screen Show (16:9)</PresentationFormat>
  <Paragraphs>234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 ESA Presentation 16-9</vt:lpstr>
      <vt:lpstr>PowerPoint Presentation</vt:lpstr>
      <vt:lpstr>FedEO: Federated Earth Observation Gateway System</vt:lpstr>
      <vt:lpstr>WGISS Connected Data Assets</vt:lpstr>
      <vt:lpstr>FedEO Metadata Mediator</vt:lpstr>
      <vt:lpstr>DIF-10 Metadata Export</vt:lpstr>
      <vt:lpstr>ESA PDGS Collaborative Environment</vt:lpstr>
      <vt:lpstr>PowerPoint Presentation</vt:lpstr>
      <vt:lpstr>PowerPoint Presentation</vt:lpstr>
      <vt:lpstr>ESA Catalogue TTO</vt:lpstr>
      <vt:lpstr>Web interface FedEO Metrics</vt:lpstr>
      <vt:lpstr>PowerPoint Presentation</vt:lpstr>
      <vt:lpstr>PowerPoint Presentation</vt:lpstr>
      <vt:lpstr>PowerPoint Presentation</vt:lpstr>
      <vt:lpstr>FedEO Evolution</vt:lpstr>
    </vt:vector>
  </TitlesOfParts>
  <Company>European Space Agency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Mirko Albani</cp:lastModifiedBy>
  <cp:revision>248</cp:revision>
  <cp:lastPrinted>2008-08-26T16:26:23Z</cp:lastPrinted>
  <dcterms:created xsi:type="dcterms:W3CDTF">2017-03-30T07:17:22Z</dcterms:created>
  <dcterms:modified xsi:type="dcterms:W3CDTF">2020-04-21T11:00:12Z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