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</p:sldMasterIdLst>
  <p:notesMasterIdLst>
    <p:notesMasterId r:id="rId11"/>
  </p:notesMasterIdLst>
  <p:sldIdLst>
    <p:sldId id="256" r:id="rId3"/>
    <p:sldId id="272" r:id="rId4"/>
    <p:sldId id="281" r:id="rId5"/>
    <p:sldId id="282" r:id="rId6"/>
    <p:sldId id="284" r:id="rId7"/>
    <p:sldId id="290" r:id="rId8"/>
    <p:sldId id="283" r:id="rId9"/>
    <p:sldId id="274" r:id="rId10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361" autoAdjust="0"/>
  </p:normalViewPr>
  <p:slideViewPr>
    <p:cSldViewPr>
      <p:cViewPr varScale="1">
        <p:scale>
          <a:sx n="110" d="100"/>
          <a:sy n="110" d="100"/>
        </p:scale>
        <p:origin x="159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85D84-1260-4240-B191-BA5077396944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22-04-2020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F1037-0DC2-44C6-BC60-BF9013336F68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396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85D84-1260-4240-B191-BA5077396944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22-04-2020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F1037-0DC2-44C6-BC60-BF9013336F68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61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85D84-1260-4240-B191-BA5077396944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22-04-2020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F1037-0DC2-44C6-BC60-BF9013336F68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436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85D84-1260-4240-B191-BA5077396944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22-04-2020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F1037-0DC2-44C6-BC60-BF9013336F68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07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85D84-1260-4240-B191-BA5077396944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22-04-2020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F1037-0DC2-44C6-BC60-BF9013336F68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157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Proxima Nova Regular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9B87C-3B45-4CED-8081-3673992366CC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46850"/>
            <a:ext cx="1905000" cy="246221"/>
          </a:xfrm>
        </p:spPr>
        <p:txBody>
          <a:bodyPr/>
          <a:lstStyle/>
          <a:p>
            <a:fld id="{22792864-45C7-41F0-8725-1EEFDE24F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30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85D84-1260-4240-B191-BA5077396944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22-04-2020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F1037-0DC2-44C6-BC60-BF9013336F68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85D84-1260-4240-B191-BA5077396944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22-04-2020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F1037-0DC2-44C6-BC60-BF9013336F68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594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85D84-1260-4240-B191-BA5077396944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22-04-2020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F1037-0DC2-44C6-BC60-BF9013336F68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323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85D84-1260-4240-B191-BA5077396944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22-04-2020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F1037-0DC2-44C6-BC60-BF9013336F68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017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85D84-1260-4240-B191-BA5077396944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22-04-2020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F1037-0DC2-44C6-BC60-BF9013336F68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60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85D84-1260-4240-B191-BA5077396944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22-04-2020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F1037-0DC2-44C6-BC60-BF9013336F68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10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ransition spd="med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0"/>
            <a:fld id="{42F85D84-1260-4240-B191-BA5077396944}" type="datetimeFigureOut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rtl="0"/>
              <a:t>22-04-2020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0"/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0"/>
            <a:fld id="{BC5F1037-0DC2-44C6-BC60-BF9013336F68}" type="slidenum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rtl="0"/>
              <a:t>‹#›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9209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533400" y="2438400"/>
            <a:ext cx="8305800" cy="363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en-US" sz="2000" i="1" dirty="0" smtClean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ISRO-CEOS </a:t>
            </a:r>
            <a:r>
              <a:rPr lang="en-US" sz="2000" i="1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Data Cube </a:t>
            </a:r>
            <a:r>
              <a:rPr lang="en-US" sz="2000" i="1" dirty="0" smtClean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Initiatives, Progress and Future Activities</a:t>
            </a:r>
            <a:endParaRPr sz="4400" i="1" dirty="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1524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304800" y="1181629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Committee on Earth Observation Satellites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0321" y="4495800"/>
            <a:ext cx="394137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D. </a:t>
            </a: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Dhar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 &amp; T. Shukla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Space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 Application Centre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ISRO</a:t>
            </a:r>
            <a:endParaRPr kumimoji="0" lang="en-US" sz="1800" b="0" i="0" u="none" strike="noStrike" cap="none" spc="0" normalizeH="0" dirty="0" smtClean="0">
              <a:ln>
                <a:noFill/>
              </a:ln>
              <a:solidFill>
                <a:schemeClr val="bg1"/>
              </a:solidFill>
              <a:effectLst/>
              <a:uFillTx/>
            </a:endParaRPr>
          </a:p>
        </p:txBody>
      </p:sp>
      <p:sp>
        <p:nvSpPr>
          <p:cNvPr id="6" name="Shape 10"/>
          <p:cNvSpPr txBox="1">
            <a:spLocks/>
          </p:cNvSpPr>
          <p:nvPr/>
        </p:nvSpPr>
        <p:spPr>
          <a:xfrm>
            <a:off x="457200" y="1600200"/>
            <a:ext cx="8305800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 defTabSz="914400">
              <a:defRPr sz="1800" b="0">
                <a:solidFill>
                  <a:srgbClr val="000000"/>
                </a:solidFill>
              </a:defRPr>
            </a:pPr>
            <a:r>
              <a:rPr lang="en-US" sz="2800" b="0" dirty="0" smtClean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ARD and Datacube for BIMSTEC</a:t>
            </a:r>
            <a:endParaRPr lang="en-US" sz="5400" b="0" dirty="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890948" y="367823"/>
            <a:ext cx="5486401" cy="533400"/>
          </a:xfrm>
        </p:spPr>
        <p:txBody>
          <a:bodyPr/>
          <a:lstStyle/>
          <a:p>
            <a:r>
              <a:rPr lang="en-US" b="1" dirty="0" smtClean="0"/>
              <a:t>List of Activities</a:t>
            </a:r>
            <a:endParaRPr lang="en-US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80004"/>
              </p:ext>
            </p:extLst>
          </p:nvPr>
        </p:nvGraphicFramePr>
        <p:xfrm>
          <a:off x="838200" y="1157259"/>
          <a:ext cx="7519754" cy="57007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7979">
                  <a:extLst>
                    <a:ext uri="{9D8B030D-6E8A-4147-A177-3AD203B41FA5}">
                      <a16:colId xmlns:a16="http://schemas.microsoft.com/office/drawing/2014/main" xmlns="" val="2770460383"/>
                    </a:ext>
                  </a:extLst>
                </a:gridCol>
                <a:gridCol w="5075833">
                  <a:extLst>
                    <a:ext uri="{9D8B030D-6E8A-4147-A177-3AD203B41FA5}">
                      <a16:colId xmlns:a16="http://schemas.microsoft.com/office/drawing/2014/main" xmlns="" val="1371838"/>
                    </a:ext>
                  </a:extLst>
                </a:gridCol>
                <a:gridCol w="1785942">
                  <a:extLst>
                    <a:ext uri="{9D8B030D-6E8A-4147-A177-3AD203B41FA5}">
                      <a16:colId xmlns:a16="http://schemas.microsoft.com/office/drawing/2014/main" xmlns="" val="3214675617"/>
                    </a:ext>
                  </a:extLst>
                </a:gridCol>
              </a:tblGrid>
              <a:tr h="434449"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No.</a:t>
                      </a:r>
                      <a:endParaRPr lang="en-US" sz="105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Activity Name</a:t>
                      </a:r>
                      <a:endParaRPr lang="en-US" sz="105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Status</a:t>
                      </a:r>
                      <a:endParaRPr lang="en-US" sz="105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53152449"/>
                  </a:ext>
                </a:extLst>
              </a:tr>
              <a:tr h="434449"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1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baseline="0" dirty="0" smtClean="0"/>
                        <a:t>Setup and Testing of Open Data Cube Core Software with IRS Datasets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Completed</a:t>
                      </a:r>
                      <a:endParaRPr lang="en-US" sz="105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3985798"/>
                  </a:ext>
                </a:extLst>
              </a:tr>
              <a:tr h="630332"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2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 smtClean="0"/>
                        <a:t>Refactoring &amp; Feature</a:t>
                      </a:r>
                      <a:r>
                        <a:rPr lang="en-US" sz="1050" b="1" baseline="0" dirty="0" smtClean="0"/>
                        <a:t> addition to Open Data Cube Core for Disseminating Resourcesat Datasets</a:t>
                      </a:r>
                      <a:endParaRPr lang="en-US" sz="1050" b="1" dirty="0" smtClean="0"/>
                    </a:p>
                    <a:p>
                      <a:pPr algn="l"/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Completed</a:t>
                      </a:r>
                      <a:endParaRPr lang="en-US" sz="105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1856542"/>
                  </a:ext>
                </a:extLst>
              </a:tr>
              <a:tr h="434449"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3 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Browser</a:t>
                      </a:r>
                      <a:r>
                        <a:rPr lang="en-US" sz="1050" b="1" baseline="0" dirty="0" smtClean="0"/>
                        <a:t> based visualization and Jupyter notebooks based analytics Support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Completed</a:t>
                      </a:r>
                      <a:endParaRPr lang="en-US" sz="105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17103504"/>
                  </a:ext>
                </a:extLst>
              </a:tr>
              <a:tr h="434449"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4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Atmospheric</a:t>
                      </a:r>
                      <a:r>
                        <a:rPr lang="en-US" sz="1050" b="1" baseline="0" dirty="0" smtClean="0"/>
                        <a:t> correction method development and validation to produce operational OSR dataset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Completed</a:t>
                      </a:r>
                      <a:endParaRPr lang="en-US" sz="105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35661089"/>
                  </a:ext>
                </a:extLst>
              </a:tr>
              <a:tr h="434449"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5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Automated OSR Dataset generation and</a:t>
                      </a:r>
                      <a:r>
                        <a:rPr lang="en-US" sz="1050" b="1" baseline="0" dirty="0" smtClean="0"/>
                        <a:t> internal</a:t>
                      </a:r>
                      <a:r>
                        <a:rPr lang="en-US" sz="1050" b="1" dirty="0" smtClean="0"/>
                        <a:t> validation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Completed</a:t>
                      </a:r>
                      <a:endParaRPr lang="en-US" sz="105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28228595"/>
                  </a:ext>
                </a:extLst>
              </a:tr>
              <a:tr h="434449"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6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OSR calibration</a:t>
                      </a:r>
                      <a:r>
                        <a:rPr lang="en-US" sz="1050" b="1" baseline="0" dirty="0" smtClean="0"/>
                        <a:t> and validation for </a:t>
                      </a:r>
                      <a:r>
                        <a:rPr lang="en-US" sz="1050" b="1" dirty="0" smtClean="0"/>
                        <a:t>Landsat</a:t>
                      </a:r>
                      <a:r>
                        <a:rPr lang="en-US" sz="1050" b="1" baseline="0" dirty="0" smtClean="0"/>
                        <a:t>-8 OLI and Resourcesat-2/2A Inter-operability 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Various</a:t>
                      </a:r>
                      <a:r>
                        <a:rPr lang="en-US" sz="1050" b="1" baseline="0" dirty="0" smtClean="0"/>
                        <a:t> targets compared, Extensive comparison is </a:t>
                      </a:r>
                      <a:r>
                        <a:rPr lang="en-US" sz="1050" b="1" dirty="0" smtClean="0"/>
                        <a:t>On-Going</a:t>
                      </a:r>
                      <a:endParaRPr lang="en-US" sz="105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46836449"/>
                  </a:ext>
                </a:extLst>
              </a:tr>
              <a:tr h="434449"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7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Product Explorer and Catalog Service for</a:t>
                      </a:r>
                      <a:r>
                        <a:rPr lang="en-US" sz="1050" b="1" baseline="0" dirty="0" smtClean="0"/>
                        <a:t> Quick multi-source (RS-2/2A and L8) product visualization and download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On-Going</a:t>
                      </a:r>
                      <a:endParaRPr lang="en-US" sz="105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6459399"/>
                  </a:ext>
                </a:extLst>
              </a:tr>
              <a:tr h="434449"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8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Sample ARD processing for CARD4L</a:t>
                      </a:r>
                      <a:r>
                        <a:rPr lang="en-US" sz="1050" b="1" baseline="0" dirty="0" smtClean="0"/>
                        <a:t> Compliance 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On-Going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7036834"/>
                  </a:ext>
                </a:extLst>
              </a:tr>
              <a:tr h="434449"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9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CARD4L</a:t>
                      </a:r>
                      <a:r>
                        <a:rPr lang="en-US" sz="1050" b="1" baseline="0" dirty="0" smtClean="0"/>
                        <a:t> self-assessment of Product Family Specs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On-Going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13334540"/>
                  </a:ext>
                </a:extLst>
              </a:tr>
              <a:tr h="434449"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9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Regular Interaction with LSI-VC Team to</a:t>
                      </a:r>
                      <a:r>
                        <a:rPr lang="en-US" sz="1050" b="1" baseline="0" dirty="0" smtClean="0"/>
                        <a:t> share progress and updates to PFS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On-Going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63877852"/>
                  </a:ext>
                </a:extLst>
              </a:tr>
              <a:tr h="556175"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10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BIMSTEC Datacube</a:t>
                      </a:r>
                      <a:r>
                        <a:rPr lang="en-US" sz="1050" b="1" baseline="0" dirty="0" smtClean="0"/>
                        <a:t> Generation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/>
                        <a:t>On-Going (Product collection and processing started)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02934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89769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879158262"/>
              </p:ext>
            </p:extLst>
          </p:nvPr>
        </p:nvGraphicFramePr>
        <p:xfrm>
          <a:off x="299545" y="1178472"/>
          <a:ext cx="8458199" cy="24234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7750">
                  <a:extLst>
                    <a:ext uri="{9D8B030D-6E8A-4147-A177-3AD203B41FA5}">
                      <a16:colId xmlns:a16="http://schemas.microsoft.com/office/drawing/2014/main" xmlns="" val="600580290"/>
                    </a:ext>
                  </a:extLst>
                </a:gridCol>
                <a:gridCol w="1543450">
                  <a:extLst>
                    <a:ext uri="{9D8B030D-6E8A-4147-A177-3AD203B41FA5}">
                      <a16:colId xmlns:a16="http://schemas.microsoft.com/office/drawing/2014/main" xmlns="" val="1021549780"/>
                    </a:ext>
                  </a:extLst>
                </a:gridCol>
                <a:gridCol w="1689339">
                  <a:extLst>
                    <a:ext uri="{9D8B030D-6E8A-4147-A177-3AD203B41FA5}">
                      <a16:colId xmlns:a16="http://schemas.microsoft.com/office/drawing/2014/main" xmlns="" val="3048329753"/>
                    </a:ext>
                  </a:extLst>
                </a:gridCol>
                <a:gridCol w="1196915">
                  <a:extLst>
                    <a:ext uri="{9D8B030D-6E8A-4147-A177-3AD203B41FA5}">
                      <a16:colId xmlns:a16="http://schemas.microsoft.com/office/drawing/2014/main" xmlns="" val="3908186258"/>
                    </a:ext>
                  </a:extLst>
                </a:gridCol>
                <a:gridCol w="1196915">
                  <a:extLst>
                    <a:ext uri="{9D8B030D-6E8A-4147-A177-3AD203B41FA5}">
                      <a16:colId xmlns:a16="http://schemas.microsoft.com/office/drawing/2014/main" xmlns="" val="2138162363"/>
                    </a:ext>
                  </a:extLst>
                </a:gridCol>
                <a:gridCol w="1196915">
                  <a:extLst>
                    <a:ext uri="{9D8B030D-6E8A-4147-A177-3AD203B41FA5}">
                      <a16:colId xmlns:a16="http://schemas.microsoft.com/office/drawing/2014/main" xmlns="" val="2517996147"/>
                    </a:ext>
                  </a:extLst>
                </a:gridCol>
                <a:gridCol w="1196915">
                  <a:extLst>
                    <a:ext uri="{9D8B030D-6E8A-4147-A177-3AD203B41FA5}">
                      <a16:colId xmlns:a16="http://schemas.microsoft.com/office/drawing/2014/main" xmlns="" val="297063404"/>
                    </a:ext>
                  </a:extLst>
                </a:gridCol>
              </a:tblGrid>
              <a:tr h="654341">
                <a:tc>
                  <a:txBody>
                    <a:bodyPr/>
                    <a:lstStyle/>
                    <a:p>
                      <a:r>
                        <a:rPr lang="en-US" sz="1050" b="1" dirty="0" smtClean="0"/>
                        <a:t>No.</a:t>
                      </a:r>
                      <a:endParaRPr lang="en-US" sz="105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1" dirty="0" smtClean="0"/>
                        <a:t>Country Name</a:t>
                      </a:r>
                      <a:endParaRPr lang="en-US" sz="105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1" dirty="0" smtClean="0"/>
                        <a:t>Total</a:t>
                      </a:r>
                      <a:r>
                        <a:rPr lang="en-US" sz="1050" b="1" baseline="0" dirty="0" smtClean="0"/>
                        <a:t> LISS-3 Path Row Combinations Covering country</a:t>
                      </a:r>
                      <a:endParaRPr lang="en-US" sz="105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1" dirty="0" smtClean="0"/>
                        <a:t>~Approximate</a:t>
                      </a:r>
                      <a:r>
                        <a:rPr lang="en-US" sz="1050" b="1" baseline="0" dirty="0" smtClean="0"/>
                        <a:t> Datasets</a:t>
                      </a:r>
                    </a:p>
                    <a:p>
                      <a:r>
                        <a:rPr lang="en-US" sz="1050" b="1" baseline="0" dirty="0" smtClean="0"/>
                        <a:t>RS-2</a:t>
                      </a:r>
                      <a:endParaRPr lang="en-US" sz="105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1" dirty="0" smtClean="0"/>
                        <a:t>~Approximate</a:t>
                      </a:r>
                      <a:r>
                        <a:rPr lang="en-US" sz="1050" b="1" baseline="0" dirty="0" smtClean="0"/>
                        <a:t> Datasets</a:t>
                      </a:r>
                    </a:p>
                    <a:p>
                      <a:r>
                        <a:rPr lang="en-US" sz="1050" b="1" baseline="0" dirty="0" smtClean="0"/>
                        <a:t>RS-2A</a:t>
                      </a:r>
                      <a:endParaRPr lang="en-US" sz="1050" b="1" dirty="0" smtClean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1" dirty="0" smtClean="0"/>
                        <a:t>~Approximate</a:t>
                      </a:r>
                      <a:r>
                        <a:rPr lang="en-US" sz="1050" b="1" baseline="0" dirty="0" smtClean="0"/>
                        <a:t> Datasets</a:t>
                      </a:r>
                    </a:p>
                    <a:p>
                      <a:r>
                        <a:rPr lang="en-US" sz="1050" b="1" baseline="0" dirty="0" smtClean="0"/>
                        <a:t>IRS-P6</a:t>
                      </a:r>
                      <a:endParaRPr lang="en-US" sz="1050" b="1" dirty="0" smtClean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1" dirty="0" smtClean="0"/>
                        <a:t>Total</a:t>
                      </a:r>
                      <a:r>
                        <a:rPr lang="en-US" sz="1050" b="1" baseline="0" dirty="0" smtClean="0"/>
                        <a:t> Datasets (Approx.)</a:t>
                      </a:r>
                      <a:endParaRPr lang="en-US" sz="1050" b="1" dirty="0" smtClean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78647471"/>
                  </a:ext>
                </a:extLst>
              </a:tr>
              <a:tr h="442286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Bangladesh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1367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7299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12300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63847074"/>
                  </a:ext>
                </a:extLst>
              </a:tr>
              <a:tr h="442286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Sri Lanka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4900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45996031"/>
                  </a:ext>
                </a:extLst>
              </a:tr>
              <a:tr h="442286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Bhutan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4100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16399730"/>
                  </a:ext>
                </a:extLst>
              </a:tr>
              <a:tr h="442286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Nepal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6569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11084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dirty="0"/>
              <a:t>BIMSTEC DataCube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81400" y="6324600"/>
            <a:ext cx="13716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FF0000"/>
                </a:solidFill>
              </a:rPr>
              <a:t>Nepal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0400" y="6318849"/>
            <a:ext cx="139029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FF0000"/>
                </a:solidFill>
              </a:rPr>
              <a:t>Bangladesh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98" y="3782897"/>
            <a:ext cx="2244002" cy="21821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674" y="3813088"/>
            <a:ext cx="3493297" cy="2362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739084"/>
            <a:ext cx="2086611" cy="251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3065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7603" y="397392"/>
            <a:ext cx="58818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solidFill>
                  <a:schemeClr val="bg1"/>
                </a:solidFill>
              </a:rPr>
              <a:t>BIMSTEC Target Datacube Applications</a:t>
            </a:r>
            <a:endParaRPr lang="en-US" sz="21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761" y="2200017"/>
            <a:ext cx="4025206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Land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7901" y="2194850"/>
            <a:ext cx="1952367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Water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2761" y="2784388"/>
            <a:ext cx="1952367" cy="48809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Fractional Cover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2761" y="3423850"/>
            <a:ext cx="1952367" cy="48809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Crop Acreage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2761" y="4063312"/>
            <a:ext cx="1952367" cy="48809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Burned Area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2761" y="4718220"/>
            <a:ext cx="1952368" cy="48809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Forest Mapping/Change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95600" y="3423849"/>
            <a:ext cx="1952368" cy="48809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Urban Sprawl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95600" y="4063311"/>
            <a:ext cx="1952368" cy="48809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Custom Mosaic 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95601" y="2784388"/>
            <a:ext cx="1952368" cy="48809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LU/LC Detection/Change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47901" y="2795616"/>
            <a:ext cx="1952367" cy="48809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Water Coverage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47901" y="4194602"/>
            <a:ext cx="1952367" cy="48809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Coastline change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95600" y="4724400"/>
            <a:ext cx="1952367" cy="48809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Snow Coverage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47901" y="3495109"/>
            <a:ext cx="1952367" cy="48809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PFZ Change Detection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91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0" b="6066"/>
          <a:stretch/>
        </p:blipFill>
        <p:spPr>
          <a:xfrm>
            <a:off x="18691" y="762000"/>
            <a:ext cx="2109033" cy="384228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4400" y="0"/>
            <a:ext cx="7886700" cy="49845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400" b="1" u="sng" dirty="0">
                <a:solidFill>
                  <a:schemeClr val="bg1"/>
                </a:solidFill>
              </a:rPr>
              <a:t>Landing Page for AVID (Analytical Visualization for ISRO Datacube)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4013" y="5327320"/>
            <a:ext cx="8807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>
                <a:solidFill>
                  <a:srgbClr val="FFFF00"/>
                </a:solidFill>
              </a:rPr>
              <a:t>Angular 9 is used as framework of choice for new DC UI.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err="1" smtClean="0">
                <a:solidFill>
                  <a:srgbClr val="FFFF00"/>
                </a:solidFill>
              </a:rPr>
              <a:t>Redux</a:t>
            </a:r>
            <a:r>
              <a:rPr lang="en-IN" dirty="0" smtClean="0">
                <a:solidFill>
                  <a:srgbClr val="FFFF00"/>
                </a:solidFill>
              </a:rPr>
              <a:t> is used for every part in this application which stores the state of application whenever user interacts with UI. This also helps take some load of server as data from </a:t>
            </a:r>
            <a:r>
              <a:rPr lang="en-IN" dirty="0" err="1" smtClean="0">
                <a:solidFill>
                  <a:srgbClr val="FFFF00"/>
                </a:solidFill>
              </a:rPr>
              <a:t>ajax</a:t>
            </a:r>
            <a:r>
              <a:rPr lang="en-IN" dirty="0" smtClean="0">
                <a:solidFill>
                  <a:srgbClr val="FFFF00"/>
                </a:solidFill>
              </a:rPr>
              <a:t> calls is saved to store. </a:t>
            </a:r>
            <a:endParaRPr lang="en-IN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0" b="5225"/>
          <a:stretch/>
        </p:blipFill>
        <p:spPr>
          <a:xfrm>
            <a:off x="2209800" y="762000"/>
            <a:ext cx="2094075" cy="38422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9" b="5706"/>
          <a:stretch/>
        </p:blipFill>
        <p:spPr>
          <a:xfrm>
            <a:off x="6653620" y="752397"/>
            <a:ext cx="2373923" cy="43310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9" b="5706"/>
          <a:stretch/>
        </p:blipFill>
        <p:spPr>
          <a:xfrm>
            <a:off x="4385952" y="754695"/>
            <a:ext cx="2167248" cy="395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8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09600" y="119605"/>
            <a:ext cx="7886700" cy="4984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2400" b="1" u="sng" dirty="0">
                <a:solidFill>
                  <a:prstClr val="white"/>
                </a:solidFill>
              </a:rPr>
              <a:t>Task </a:t>
            </a:r>
            <a:r>
              <a:rPr lang="en-IN" sz="2400" b="1" u="sng" dirty="0" smtClean="0">
                <a:solidFill>
                  <a:prstClr val="white"/>
                </a:solidFill>
              </a:rPr>
              <a:t>Composer Demo for </a:t>
            </a:r>
            <a:r>
              <a:rPr lang="en-IN" sz="2400" b="1" u="sng" dirty="0">
                <a:solidFill>
                  <a:prstClr val="white"/>
                </a:solidFill>
              </a:rPr>
              <a:t>AVID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32776" y="5380672"/>
            <a:ext cx="91420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dirty="0" smtClean="0">
                <a:solidFill>
                  <a:srgbClr val="FFFF00"/>
                </a:solidFill>
              </a:rPr>
              <a:t>Single Page for all Datacube Task has been developed so that multiple tasks can be fired and visualization on that same map.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dirty="0" smtClean="0">
                <a:solidFill>
                  <a:srgbClr val="FFFF00"/>
                </a:solidFill>
              </a:rPr>
              <a:t>Task details and Plot interaction is also available in this page itself.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dirty="0" smtClean="0">
                <a:solidFill>
                  <a:srgbClr val="FFFF00"/>
                </a:solidFill>
              </a:rPr>
              <a:t>Vega-</a:t>
            </a:r>
            <a:r>
              <a:rPr lang="en-IN" dirty="0" err="1" smtClean="0">
                <a:solidFill>
                  <a:srgbClr val="FFFF00"/>
                </a:solidFill>
              </a:rPr>
              <a:t>lite</a:t>
            </a:r>
            <a:r>
              <a:rPr lang="en-IN" dirty="0" smtClean="0">
                <a:solidFill>
                  <a:srgbClr val="FFFF00"/>
                </a:solidFill>
              </a:rPr>
              <a:t> grammar is used to plot visualization which allows advanced user interaction with plots.</a:t>
            </a:r>
            <a:endParaRPr lang="en-IN" dirty="0">
              <a:solidFill>
                <a:srgbClr val="FFFF00"/>
              </a:solidFill>
            </a:endParaRPr>
          </a:p>
        </p:txBody>
      </p:sp>
      <p:pic>
        <p:nvPicPr>
          <p:cNvPr id="4" name="AVID Task Composer De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117" y="740932"/>
            <a:ext cx="8922207" cy="451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524000"/>
            <a:ext cx="8077200" cy="40010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just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sng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Calibri" panose="020F0502020204030204" pitchFamily="34" charset="0"/>
              </a:rPr>
              <a:t>Interactions with LSI-VC Team</a:t>
            </a:r>
          </a:p>
          <a:p>
            <a:pPr marL="0" marR="0" indent="0" algn="just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 dirty="0" smtClean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  <a:p>
            <a:pPr marL="285750" marR="0" indent="-285750" algn="just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</a:rPr>
              <a:t>The Idea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</a:rPr>
              <a:t> to generate Landsat-8 OLI Datacube over BIMSTEC </a:t>
            </a:r>
            <a:r>
              <a:rPr kumimoji="0" lang="en-US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</a:rPr>
              <a:t>region along with IRS Datacube was proposed to LSI-VC team.</a:t>
            </a:r>
          </a:p>
          <a:p>
            <a:pPr marR="0" algn="just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b="0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uFillTx/>
            </a:endParaRPr>
          </a:p>
          <a:p>
            <a:pPr marL="285750" marR="0" indent="-285750" algn="just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>
                <a:solidFill>
                  <a:schemeClr val="tx1"/>
                </a:solidFill>
              </a:rPr>
              <a:t>LSI-VC Team agreed to provide required data download and processing      support for generating Landsat-8 OLI ARD over BIMSTEC. This would also provide the opportunity to generate Harmonized OSR between L8 &amp; IRS.</a:t>
            </a:r>
          </a:p>
          <a:p>
            <a:pPr marR="0" algn="just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 smtClean="0">
              <a:solidFill>
                <a:schemeClr val="tx1"/>
              </a:solidFill>
            </a:endParaRPr>
          </a:p>
          <a:p>
            <a:pPr marL="285750" marR="0" indent="-285750" algn="just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LSI-VC Team provided SIPG Team updated self-assessment document for CARD4L Compliance.</a:t>
            </a:r>
          </a:p>
          <a:p>
            <a:pPr marL="285750" marR="0" indent="-285750" algn="just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dirty="0"/>
          </a:p>
          <a:p>
            <a:pPr marL="285750" marR="0" indent="-285750" algn="just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b="1" i="1" dirty="0" err="1" smtClean="0"/>
              <a:t>OpenDataCube</a:t>
            </a:r>
            <a:r>
              <a:rPr lang="en-US" dirty="0" smtClean="0"/>
              <a:t> (ODC) team and ISRO team collaboration was discussed &amp; put forward in motion at the latest LSI-VC </a:t>
            </a:r>
            <a:r>
              <a:rPr lang="en-US" dirty="0" err="1" smtClean="0"/>
              <a:t>telecon</a:t>
            </a:r>
            <a:r>
              <a:rPr lang="en-US" dirty="0" smtClean="0"/>
              <a:t>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5818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1295400"/>
            <a:ext cx="744844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 defTabSz="685800" rtl="0"/>
            <a:r>
              <a:rPr lang="en-US" sz="2800" b="1" kern="1200" dirty="0" smtClean="0">
                <a:solidFill>
                  <a:prstClr val="black"/>
                </a:solidFill>
                <a:latin typeface="Bodoni MT" panose="02070603080606020203" pitchFamily="18" charset="0"/>
                <a:ea typeface="+mn-ea"/>
                <a:cs typeface="+mn-cs"/>
              </a:rPr>
              <a:t>Thank you!</a:t>
            </a:r>
            <a:endParaRPr lang="en-US" sz="2800" b="1" u="sng" kern="1200" dirty="0">
              <a:solidFill>
                <a:srgbClr val="C00000"/>
              </a:solidFill>
              <a:latin typeface="Bodoni MT" panose="02070603080606020203" pitchFamily="18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3473" y="6438823"/>
            <a:ext cx="7397546" cy="307777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Animation : </a:t>
            </a:r>
            <a:r>
              <a:rPr lang="en-US" sz="1400" b="1" i="1" dirty="0" smtClean="0">
                <a:solidFill>
                  <a:srgbClr val="002060"/>
                </a:solidFill>
              </a:rPr>
              <a:t>Time series animation from 2012 to 2018 RS2 LISS-3 of mentioned ROI </a:t>
            </a:r>
            <a:endParaRPr lang="en-US" sz="1400" b="1" i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934161"/>
            <a:ext cx="4786009" cy="439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730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9791</TotalTime>
  <Words>502</Words>
  <Application>Microsoft Office PowerPoint</Application>
  <PresentationFormat>On-screen Show (4:3)</PresentationFormat>
  <Paragraphs>117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Arial</vt:lpstr>
      <vt:lpstr>Arial Bold</vt:lpstr>
      <vt:lpstr>Avenir Roman</vt:lpstr>
      <vt:lpstr>Bodoni MT</vt:lpstr>
      <vt:lpstr>Calibri</vt:lpstr>
      <vt:lpstr>Calibri Light</vt:lpstr>
      <vt:lpstr>Courier New</vt:lpstr>
      <vt:lpstr>Droid Serif</vt:lpstr>
      <vt:lpstr>Proxima Nova Regular</vt:lpstr>
      <vt:lpstr>Wingdings</vt:lpstr>
      <vt:lpstr>Default</vt:lpstr>
      <vt:lpstr>Office Theme</vt:lpstr>
      <vt:lpstr>ISRO-CEOS Data Cube Initiatives, Progress and Future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Tushar Shukla</cp:lastModifiedBy>
  <cp:revision>109</cp:revision>
  <dcterms:modified xsi:type="dcterms:W3CDTF">2020-04-22T09:26:11Z</dcterms:modified>
</cp:coreProperties>
</file>