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80" r:id="rId2"/>
    <p:sldId id="370" r:id="rId3"/>
    <p:sldId id="288" r:id="rId4"/>
    <p:sldId id="285" r:id="rId5"/>
    <p:sldId id="793" r:id="rId6"/>
    <p:sldId id="260" r:id="rId7"/>
    <p:sldId id="789" r:id="rId8"/>
    <p:sldId id="790" r:id="rId9"/>
    <p:sldId id="791" r:id="rId10"/>
    <p:sldId id="794" r:id="rId11"/>
    <p:sldId id="792" r:id="rId12"/>
    <p:sldId id="262" r:id="rId13"/>
    <p:sldId id="296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4" autoAdjust="0"/>
    <p:restoredTop sz="85960" autoAdjust="0"/>
  </p:normalViewPr>
  <p:slideViewPr>
    <p:cSldViewPr snapToGrid="0" snapToObjects="1">
      <p:cViewPr varScale="1">
        <p:scale>
          <a:sx n="80" d="100"/>
          <a:sy n="80" d="100"/>
        </p:scale>
        <p:origin x="1944" y="18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1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4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idea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a way to </a:t>
            </a: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assigning</a:t>
            </a:r>
            <a:r>
              <a:rPr lang="it-IT" dirty="0"/>
              <a:t> quantitative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instead</a:t>
            </a:r>
            <a:r>
              <a:rPr lang="it-IT" dirty="0"/>
              <a:t> of qualitative </a:t>
            </a:r>
            <a:r>
              <a:rPr lang="it-IT" dirty="0" err="1"/>
              <a:t>indicators</a:t>
            </a:r>
            <a:r>
              <a:rPr lang="it-IT" dirty="0"/>
              <a:t>. </a:t>
            </a:r>
            <a:r>
              <a:rPr lang="it-IT" dirty="0" err="1"/>
              <a:t>Assuming</a:t>
            </a:r>
            <a:r>
              <a:rPr lang="it-IT" dirty="0"/>
              <a:t> a general </a:t>
            </a:r>
            <a:r>
              <a:rPr lang="it-IT" dirty="0" err="1"/>
              <a:t>topic</a:t>
            </a:r>
            <a:r>
              <a:rPr lang="it-IT" dirty="0"/>
              <a:t> e.g. DMP-6 (</a:t>
            </a:r>
            <a:r>
              <a:rPr lang="it-IT" dirty="0" err="1"/>
              <a:t>validation</a:t>
            </a:r>
            <a:r>
              <a:rPr lang="it-IT" dirty="0"/>
              <a:t>) </a:t>
            </a:r>
            <a:r>
              <a:rPr lang="it-IT" dirty="0" err="1"/>
              <a:t>depending</a:t>
            </a:r>
            <a:r>
              <a:rPr lang="it-IT" dirty="0"/>
              <a:t> by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paramaters</a:t>
            </a:r>
            <a:r>
              <a:rPr lang="it-IT" dirty="0"/>
              <a:t>,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can assume a </a:t>
            </a:r>
            <a:r>
              <a:rPr lang="it-IT" dirty="0" err="1"/>
              <a:t>values</a:t>
            </a:r>
            <a:r>
              <a:rPr lang="it-IT" dirty="0"/>
              <a:t>  from 0 to 3 </a:t>
            </a:r>
            <a:r>
              <a:rPr lang="it-IT" dirty="0" err="1"/>
              <a:t>according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maturity</a:t>
            </a:r>
            <a:r>
              <a:rPr lang="it-IT" dirty="0"/>
              <a:t> (e.g. </a:t>
            </a:r>
            <a:r>
              <a:rPr lang="it-IT" b="1" dirty="0" err="1"/>
              <a:t>Validation</a:t>
            </a:r>
            <a:r>
              <a:rPr lang="it-IT" b="1" dirty="0"/>
              <a:t> </a:t>
            </a:r>
            <a:r>
              <a:rPr lang="it-IT" b="1" dirty="0" err="1"/>
              <a:t>Results</a:t>
            </a:r>
            <a:r>
              <a:rPr lang="it-IT" b="1" dirty="0"/>
              <a:t> </a:t>
            </a:r>
            <a:r>
              <a:rPr lang="it-IT" dirty="0"/>
              <a:t>– No </a:t>
            </a:r>
            <a:r>
              <a:rPr lang="it-IT" dirty="0" err="1"/>
              <a:t>validation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= </a:t>
            </a:r>
            <a:r>
              <a:rPr lang="it-IT" b="1" dirty="0"/>
              <a:t>0</a:t>
            </a:r>
            <a:r>
              <a:rPr lang="it-IT" dirty="0"/>
              <a:t>,  …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agreement</a:t>
            </a:r>
            <a:r>
              <a:rPr lang="it-IT" dirty="0"/>
              <a:t> …</a:t>
            </a:r>
            <a:r>
              <a:rPr lang="it-IT" dirty="0" err="1"/>
              <a:t>whitin</a:t>
            </a:r>
            <a:r>
              <a:rPr lang="it-IT" dirty="0"/>
              <a:t> the </a:t>
            </a:r>
            <a:r>
              <a:rPr lang="it-IT" dirty="0" err="1"/>
              <a:t>uncertainty</a:t>
            </a:r>
            <a:r>
              <a:rPr lang="it-IT" dirty="0"/>
              <a:t> = </a:t>
            </a:r>
            <a:r>
              <a:rPr lang="it-IT" b="1" dirty="0"/>
              <a:t>1</a:t>
            </a:r>
            <a:r>
              <a:rPr lang="it-IT" dirty="0"/>
              <a:t>, </a:t>
            </a:r>
            <a:r>
              <a:rPr lang="it-IT" dirty="0" err="1"/>
              <a:t>excellent</a:t>
            </a:r>
            <a:r>
              <a:rPr lang="it-IT" dirty="0"/>
              <a:t> </a:t>
            </a:r>
            <a:r>
              <a:rPr lang="it-IT" dirty="0" err="1"/>
              <a:t>agreement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uncertainty</a:t>
            </a:r>
            <a:r>
              <a:rPr lang="it-IT" dirty="0"/>
              <a:t>. Analysis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dirty="0" err="1"/>
              <a:t>indipendently</a:t>
            </a:r>
            <a:r>
              <a:rPr lang="it-IT" dirty="0"/>
              <a:t> of the </a:t>
            </a:r>
            <a:r>
              <a:rPr lang="it-IT" dirty="0" err="1"/>
              <a:t>owner</a:t>
            </a:r>
            <a:r>
              <a:rPr lang="it-IT" dirty="0"/>
              <a:t> =</a:t>
            </a:r>
            <a:r>
              <a:rPr lang="it-IT" b="1" dirty="0"/>
              <a:t>2</a:t>
            </a:r>
            <a:r>
              <a:rPr lang="it-IT" dirty="0"/>
              <a:t>, </a:t>
            </a:r>
            <a:r>
              <a:rPr lang="it-IT" dirty="0" err="1"/>
              <a:t>excellent</a:t>
            </a:r>
            <a:r>
              <a:rPr lang="it-IT" dirty="0"/>
              <a:t> </a:t>
            </a:r>
            <a:r>
              <a:rPr lang="it-IT" dirty="0" err="1"/>
              <a:t>agreement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uncertainty</a:t>
            </a:r>
            <a:r>
              <a:rPr lang="it-IT" dirty="0"/>
              <a:t>. </a:t>
            </a:r>
            <a:r>
              <a:rPr lang="it-IT" dirty="0" err="1"/>
              <a:t>Uncertainty</a:t>
            </a:r>
            <a:r>
              <a:rPr lang="it-IT" dirty="0"/>
              <a:t> </a:t>
            </a:r>
            <a:r>
              <a:rPr lang="it-IT" dirty="0" err="1"/>
              <a:t>Validated</a:t>
            </a:r>
            <a:r>
              <a:rPr lang="it-IT" dirty="0"/>
              <a:t>. Analysis </a:t>
            </a:r>
            <a:r>
              <a:rPr lang="it-IT" dirty="0" err="1"/>
              <a:t>performed</a:t>
            </a:r>
            <a:r>
              <a:rPr lang="it-IT" dirty="0"/>
              <a:t> </a:t>
            </a:r>
            <a:r>
              <a:rPr lang="it-IT" dirty="0" err="1"/>
              <a:t>indipendently</a:t>
            </a:r>
            <a:r>
              <a:rPr lang="it-IT" dirty="0"/>
              <a:t> of the </a:t>
            </a:r>
            <a:r>
              <a:rPr lang="it-IT" dirty="0" err="1"/>
              <a:t>owner</a:t>
            </a:r>
            <a:r>
              <a:rPr lang="it-IT" dirty="0"/>
              <a:t> =</a:t>
            </a:r>
            <a:r>
              <a:rPr lang="it-IT" b="1" dirty="0"/>
              <a:t>3). </a:t>
            </a:r>
            <a:r>
              <a:rPr lang="it-IT" dirty="0"/>
              <a:t>The global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definited</a:t>
            </a:r>
            <a:r>
              <a:rPr lang="it-IT" dirty="0"/>
              <a:t> </a:t>
            </a:r>
            <a:r>
              <a:rPr lang="it-IT" dirty="0" err="1"/>
              <a:t>multiplying</a:t>
            </a:r>
            <a:r>
              <a:rPr lang="it-IT" dirty="0"/>
              <a:t> the </a:t>
            </a:r>
            <a:r>
              <a:rPr lang="it-IT" dirty="0" err="1"/>
              <a:t>values</a:t>
            </a:r>
            <a:r>
              <a:rPr lang="it-IT" dirty="0"/>
              <a:t> of the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. Level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from 0 to 81 </a:t>
            </a:r>
            <a:r>
              <a:rPr lang="it-IT" dirty="0" err="1"/>
              <a:t>where</a:t>
            </a:r>
            <a:r>
              <a:rPr lang="it-IT" dirty="0"/>
              <a:t> L0 =0 and Level3=81 and intermediate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by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ranges</a:t>
            </a:r>
            <a:r>
              <a:rPr lang="it-IT" dirty="0"/>
              <a:t>. Note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wheights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assigned</a:t>
            </a:r>
            <a:r>
              <a:rPr lang="it-IT" dirty="0"/>
              <a:t> to the </a:t>
            </a:r>
            <a:r>
              <a:rPr lang="it-IT" dirty="0" err="1"/>
              <a:t>parameters</a:t>
            </a:r>
            <a:r>
              <a:rPr lang="it-IT" dirty="0"/>
              <a:t> and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ranges</a:t>
            </a:r>
            <a:r>
              <a:rPr lang="it-IT" dirty="0"/>
              <a:t> for the </a:t>
            </a:r>
            <a:r>
              <a:rPr lang="it-IT" dirty="0" err="1"/>
              <a:t>levels</a:t>
            </a:r>
            <a:r>
              <a:rPr lang="it-IT" dirty="0"/>
              <a:t>. The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user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be, </a:t>
            </a:r>
            <a:r>
              <a:rPr lang="it-IT" dirty="0" err="1"/>
              <a:t>therefore</a:t>
            </a:r>
            <a:r>
              <a:rPr lang="it-IT" dirty="0"/>
              <a:t>, </a:t>
            </a:r>
            <a:r>
              <a:rPr lang="it-IT" dirty="0" err="1"/>
              <a:t>requested</a:t>
            </a:r>
            <a:r>
              <a:rPr lang="it-IT" dirty="0"/>
              <a:t> to </a:t>
            </a:r>
            <a:r>
              <a:rPr lang="it-IT" dirty="0" err="1"/>
              <a:t>fill</a:t>
            </a:r>
            <a:r>
              <a:rPr lang="it-IT" dirty="0"/>
              <a:t> a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responding</a:t>
            </a:r>
            <a:r>
              <a:rPr lang="it-IT" dirty="0"/>
              <a:t> to </a:t>
            </a:r>
            <a:r>
              <a:rPr lang="it-IT" dirty="0" err="1"/>
              <a:t>questions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single </a:t>
            </a:r>
            <a:r>
              <a:rPr lang="it-IT" dirty="0" err="1"/>
              <a:t>parameter</a:t>
            </a:r>
            <a:r>
              <a:rPr lang="it-IT" dirty="0"/>
              <a:t> and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define</a:t>
            </a:r>
            <a:r>
              <a:rPr lang="it-IT" dirty="0"/>
              <a:t> the </a:t>
            </a:r>
            <a:r>
              <a:rPr lang="it-IT" dirty="0" err="1"/>
              <a:t>levels</a:t>
            </a:r>
            <a:r>
              <a:rPr lang="it-IT" dirty="0"/>
              <a:t> for the </a:t>
            </a:r>
            <a:r>
              <a:rPr lang="it-IT" dirty="0" err="1"/>
              <a:t>whole</a:t>
            </a:r>
            <a:r>
              <a:rPr lang="it-IT" dirty="0"/>
              <a:t> MM.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0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313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725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23504453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182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1" r:id="rId2"/>
    <p:sldLayoutId id="2147483692" r:id="rId3"/>
    <p:sldLayoutId id="2147483693" r:id="rId4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>
                <a:solidFill>
                  <a:srgbClr val="FFFFFF"/>
                </a:solidFill>
              </a:rPr>
              <a:t>WGISS Data Management and Stewardship Maturity Matrix </a:t>
            </a:r>
            <a:endParaRPr lang="en-GB" sz="360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Iolanda Maggio </a:t>
            </a:r>
            <a:r>
              <a:rPr lang="mr-IN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–</a:t>
            </a:r>
            <a:r>
              <a:rPr lang="fr-FR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EMSS Support (ESA)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WGISS-4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9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Virtual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21-23 April 2020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5039532" y="300732"/>
            <a:ext cx="3779003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92D050"/>
                </a:solidFill>
              </a:rPr>
              <a:t>WGISS</a:t>
            </a:r>
          </a:p>
        </p:txBody>
      </p:sp>
    </p:spTree>
    <p:extLst>
      <p:ext uri="{BB962C8B-B14F-4D97-AF65-F5344CB8AC3E}">
        <p14:creationId xmlns:p14="http://schemas.microsoft.com/office/powerpoint/2010/main" val="4830549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0A6E-9D3F-0F49-871C-079F76B4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DMSMM 1.2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85D76-BADD-E14B-92D4-3CE4B3FB0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79420"/>
            <a:ext cx="8851900" cy="4869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3AA38-45C6-2149-9AB6-67C505C34732}"/>
              </a:ext>
            </a:extLst>
          </p:cNvPr>
          <p:cNvSpPr txBox="1"/>
          <p:nvPr/>
        </p:nvSpPr>
        <p:spPr>
          <a:xfrm>
            <a:off x="1347536" y="6376373"/>
            <a:ext cx="616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reduction ongoing to have a DMSMM more readable  </a:t>
            </a:r>
          </a:p>
        </p:txBody>
      </p:sp>
    </p:spTree>
    <p:extLst>
      <p:ext uri="{BB962C8B-B14F-4D97-AF65-F5344CB8AC3E}">
        <p14:creationId xmlns:p14="http://schemas.microsoft.com/office/powerpoint/2010/main" val="7019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FC9B-4CDC-5A4B-83B8-B5783944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B6F93-E05D-9E48-9433-55B4F2D0AFEB}"/>
              </a:ext>
            </a:extLst>
          </p:cNvPr>
          <p:cNvSpPr txBox="1"/>
          <p:nvPr/>
        </p:nvSpPr>
        <p:spPr>
          <a:xfrm>
            <a:off x="336884" y="1723524"/>
            <a:ext cx="8534400" cy="350346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/>
              <a:t>WGISS Data Management and Stewardship Maturity Matrix 1.2 document has been circulated to WGISS exec members.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       </a:t>
            </a:r>
            <a:r>
              <a:rPr lang="en-GB" b="1" dirty="0"/>
              <a:t>ACTIONS: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ALL: WGISS Data Management and Stewardship Maturity </a:t>
            </a:r>
            <a:r>
              <a:rPr lang="en-GB"/>
              <a:t>Matrix 1.2 </a:t>
            </a:r>
            <a:r>
              <a:rPr lang="en-GB" dirty="0"/>
              <a:t>REVIEW by Mid of May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IM: Integration of any comments and input by the End of May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IM/PC: Find a way to define levels assigning quantitative values instead of qualitative by the End of June</a:t>
            </a:r>
          </a:p>
        </p:txBody>
      </p:sp>
    </p:spTree>
    <p:extLst>
      <p:ext uri="{BB962C8B-B14F-4D97-AF65-F5344CB8AC3E}">
        <p14:creationId xmlns:p14="http://schemas.microsoft.com/office/powerpoint/2010/main" val="126212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466-39A2-EE48-91A4-9AB64B19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812" y="73230"/>
            <a:ext cx="3421706" cy="651189"/>
          </a:xfrm>
        </p:spPr>
        <p:txBody>
          <a:bodyPr>
            <a:normAutofit/>
          </a:bodyPr>
          <a:lstStyle/>
          <a:p>
            <a:r>
              <a:rPr lang="en-GB" dirty="0"/>
              <a:t>Way Forward</a:t>
            </a:r>
            <a:endParaRPr 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1565D8-D6C7-3A4D-B00D-F383AAAC5C10}"/>
              </a:ext>
            </a:extLst>
          </p:cNvPr>
          <p:cNvSpPr txBox="1">
            <a:spLocks/>
          </p:cNvSpPr>
          <p:nvPr/>
        </p:nvSpPr>
        <p:spPr>
          <a:xfrm>
            <a:off x="132422" y="1545489"/>
            <a:ext cx="3159199" cy="6511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b="1" dirty="0"/>
              <a:t>How to assign levels?</a:t>
            </a:r>
            <a:endParaRPr lang="it-IT" sz="1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1944A-A0E8-5B4F-B09B-AF9BA391DE0C}"/>
              </a:ext>
            </a:extLst>
          </p:cNvPr>
          <p:cNvSpPr txBox="1"/>
          <p:nvPr/>
        </p:nvSpPr>
        <p:spPr>
          <a:xfrm>
            <a:off x="132422" y="2100482"/>
            <a:ext cx="243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Example</a:t>
            </a:r>
            <a:r>
              <a:rPr lang="it-IT" dirty="0"/>
              <a:t> for DMP-6 </a:t>
            </a:r>
            <a:r>
              <a:rPr lang="it-IT" dirty="0" err="1"/>
              <a:t>Validation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B2112-AB33-4546-ACA2-3FB2777E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751" y="1481097"/>
            <a:ext cx="3807864" cy="4963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D405CD-8EC8-004C-A586-0799C3935E76}"/>
                  </a:ext>
                </a:extLst>
              </p:cNvPr>
              <p:cNvSpPr txBox="1"/>
              <p:nvPr/>
            </p:nvSpPr>
            <p:spPr>
              <a:xfrm>
                <a:off x="200723" y="2713928"/>
                <a:ext cx="2364059" cy="2793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050" b="1" dirty="0"/>
                  <a:t>Reference Data Representativeness </a:t>
                </a:r>
                <a:r>
                  <a:rPr lang="en-US" sz="1050" dirty="0"/>
                  <a:t> = a</a:t>
                </a:r>
                <a:endParaRPr lang="it-IT" sz="1050" dirty="0"/>
              </a:p>
              <a:p>
                <a:pPr lvl="0"/>
                <a:r>
                  <a:rPr lang="en-US" sz="1050" b="1" dirty="0"/>
                  <a:t>Reference Data Quality</a:t>
                </a:r>
                <a:r>
                  <a:rPr lang="en-US" sz="1050" dirty="0"/>
                  <a:t> = b</a:t>
                </a:r>
                <a:endParaRPr lang="it-IT" sz="1050" dirty="0"/>
              </a:p>
              <a:p>
                <a:pPr lvl="0"/>
                <a:r>
                  <a:rPr lang="en-US" sz="1050" b="1" dirty="0"/>
                  <a:t>Validation Method</a:t>
                </a:r>
                <a:r>
                  <a:rPr lang="en-US" sz="1050" dirty="0"/>
                  <a:t> = c</a:t>
                </a:r>
                <a:endParaRPr lang="it-IT" sz="1050" dirty="0"/>
              </a:p>
              <a:p>
                <a:pPr lvl="0"/>
                <a:r>
                  <a:rPr lang="en-US" sz="1050" b="1" dirty="0"/>
                  <a:t>Validation Results</a:t>
                </a:r>
                <a:r>
                  <a:rPr lang="en-US" sz="1050" dirty="0"/>
                  <a:t> = d</a:t>
                </a:r>
                <a:endParaRPr lang="it-IT" sz="1050" dirty="0"/>
              </a:p>
              <a:p>
                <a:r>
                  <a:rPr lang="en-US" sz="1050" dirty="0"/>
                  <a:t> </a:t>
                </a:r>
                <a:endParaRPr lang="it-IT" sz="1050" dirty="0"/>
              </a:p>
              <a:p>
                <a:r>
                  <a:rPr lang="en-US" sz="1050" dirty="0"/>
                  <a:t>a {0,1,2,3}  </a:t>
                </a:r>
                <a:endParaRPr lang="it-IT" sz="1050" dirty="0"/>
              </a:p>
              <a:p>
                <a:r>
                  <a:rPr lang="en-US" sz="1050" dirty="0"/>
                  <a:t>b {0,1,2,3}  </a:t>
                </a:r>
                <a:endParaRPr lang="it-IT" sz="1050" dirty="0"/>
              </a:p>
              <a:p>
                <a:r>
                  <a:rPr lang="en-US" sz="1050" dirty="0"/>
                  <a:t>c {0,1,2,3}  </a:t>
                </a:r>
                <a:endParaRPr lang="it-IT" sz="1050" dirty="0"/>
              </a:p>
              <a:p>
                <a:r>
                  <a:rPr lang="en-US" sz="1050" dirty="0"/>
                  <a:t>d {0,1,2,3} </a:t>
                </a:r>
                <a:endParaRPr lang="it-IT" sz="1050" dirty="0"/>
              </a:p>
              <a:p>
                <a:r>
                  <a:rPr lang="en-US" sz="1050" dirty="0"/>
                  <a:t> </a:t>
                </a:r>
                <a:endParaRPr lang="it-IT" sz="1050" dirty="0"/>
              </a:p>
              <a:p>
                <a:r>
                  <a:rPr lang="en-US" sz="1050" dirty="0"/>
                  <a:t>Level0: </a:t>
                </a:r>
                <a:r>
                  <a:rPr lang="en-US" sz="1050" dirty="0" err="1"/>
                  <a:t>abcd</a:t>
                </a:r>
                <a:r>
                  <a:rPr lang="en-US" sz="1050" dirty="0"/>
                  <a:t> = 0</a:t>
                </a:r>
                <a:endParaRPr lang="it-IT" sz="1050" dirty="0"/>
              </a:p>
              <a:p>
                <a:r>
                  <a:rPr lang="en-US" sz="1050" dirty="0"/>
                  <a:t>Level1:   1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050" dirty="0"/>
                  <a:t> abcd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050" dirty="0"/>
                  <a:t>40</a:t>
                </a:r>
                <a:endParaRPr lang="it-IT" sz="1050" dirty="0"/>
              </a:p>
              <a:p>
                <a:r>
                  <a:rPr lang="en-US" sz="1050" dirty="0"/>
                  <a:t>Level2: 41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050" dirty="0"/>
                  <a:t> </a:t>
                </a:r>
                <a:r>
                  <a:rPr lang="en-US" sz="1050" dirty="0" err="1"/>
                  <a:t>abcd</a:t>
                </a:r>
                <a:r>
                  <a:rPr lang="en-US" sz="1050" dirty="0"/>
                  <a:t> </a:t>
                </a: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050" dirty="0"/>
                  <a:t>80 </a:t>
                </a:r>
                <a:endParaRPr lang="it-IT" sz="1050" dirty="0"/>
              </a:p>
              <a:p>
                <a:r>
                  <a:rPr lang="en-US" sz="1050" dirty="0"/>
                  <a:t>Level3: </a:t>
                </a:r>
                <a:r>
                  <a:rPr lang="en-US" sz="1050" dirty="0" err="1"/>
                  <a:t>abcd</a:t>
                </a:r>
                <a:r>
                  <a:rPr lang="en-US" sz="1050" dirty="0"/>
                  <a:t> = 3x3x3x3=81</a:t>
                </a:r>
                <a:endParaRPr lang="it-IT" sz="105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D405CD-8EC8-004C-A586-0799C3935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3" y="2713928"/>
                <a:ext cx="2364059" cy="2793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64B65B4-951A-A647-8A40-1AD2E3BBC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925" y="2445609"/>
            <a:ext cx="1806167" cy="266747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5B5F812C-808F-3642-BA91-71FDD283319D}"/>
              </a:ext>
            </a:extLst>
          </p:cNvPr>
          <p:cNvSpPr/>
          <p:nvPr/>
        </p:nvSpPr>
        <p:spPr>
          <a:xfrm>
            <a:off x="6815614" y="3578149"/>
            <a:ext cx="317810" cy="405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0C17C-0EE0-C94F-B3CC-CFFEDA24D35F}"/>
              </a:ext>
            </a:extLst>
          </p:cNvPr>
          <p:cNvSpPr txBox="1"/>
          <p:nvPr/>
        </p:nvSpPr>
        <p:spPr>
          <a:xfrm>
            <a:off x="1291328" y="3663657"/>
            <a:ext cx="145745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Values assigned to each parameter according his level of maturity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E04A8F-B518-6044-BA87-611C381842E9}"/>
              </a:ext>
            </a:extLst>
          </p:cNvPr>
          <p:cNvSpPr/>
          <p:nvPr/>
        </p:nvSpPr>
        <p:spPr>
          <a:xfrm>
            <a:off x="6888983" y="1481097"/>
            <a:ext cx="192753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050" dirty="0"/>
              <a:t>Level of maturity could  be defined by filling a form i.e. responding to questions for single parameter</a:t>
            </a:r>
          </a:p>
        </p:txBody>
      </p:sp>
    </p:spTree>
    <p:extLst>
      <p:ext uri="{BB962C8B-B14F-4D97-AF65-F5344CB8AC3E}">
        <p14:creationId xmlns:p14="http://schemas.microsoft.com/office/powerpoint/2010/main" val="906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673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3A52-AFCB-7F45-B971-54030DD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762" y="252422"/>
            <a:ext cx="7584238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GB" kern="1200" dirty="0"/>
              <a:t>Data Management &amp; Stewardship Maturity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48A66-C133-AE48-9FEF-BE8CC8F1FB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" y="1934592"/>
            <a:ext cx="6931482" cy="396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6945D-4398-B545-AF69-BA740755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58" y="2878601"/>
            <a:ext cx="1653823" cy="189970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26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742300-4444-7B4B-87A3-727BC36E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" y="1459429"/>
            <a:ext cx="8315269" cy="484511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5EA9C27-D392-344C-8E59-1645F532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314" y="115229"/>
            <a:ext cx="7584238" cy="769441"/>
          </a:xfrm>
        </p:spPr>
        <p:txBody>
          <a:bodyPr/>
          <a:lstStyle/>
          <a:p>
            <a:r>
              <a:rPr lang="en-GB" dirty="0"/>
              <a:t>Data Management &amp; Stewardship Maturity Matrix – New Players</a:t>
            </a:r>
          </a:p>
        </p:txBody>
      </p:sp>
    </p:spTree>
    <p:extLst>
      <p:ext uri="{BB962C8B-B14F-4D97-AF65-F5344CB8AC3E}">
        <p14:creationId xmlns:p14="http://schemas.microsoft.com/office/powerpoint/2010/main" val="15660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414D6-E438-F741-B4C4-7AEABCA6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3" y="2132463"/>
            <a:ext cx="9045239" cy="769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B06DD-2D3B-8D44-A335-FFE27046E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3" y="3183037"/>
            <a:ext cx="9045239" cy="74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A3780-DD9B-9A41-982F-E260D2C9B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2" y="4133587"/>
            <a:ext cx="9045239" cy="864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EA684-50C5-DA40-BB2B-1EEA53E3D5D9}"/>
              </a:ext>
            </a:extLst>
          </p:cNvPr>
          <p:cNvSpPr txBox="1"/>
          <p:nvPr/>
        </p:nvSpPr>
        <p:spPr>
          <a:xfrm>
            <a:off x="3057821" y="-66534"/>
            <a:ext cx="6046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1pPr>
            <a:lvl2pPr algn="r" eaLnBrk="0" hangingPunct="0">
              <a:defRPr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2pPr>
            <a:lvl3pPr algn="r" eaLnBrk="0" hangingPunct="0">
              <a:defRPr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3pPr>
            <a:lvl4pPr algn="r" eaLnBrk="0" hangingPunct="0">
              <a:defRPr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4pPr>
            <a:lvl5pPr algn="r" eaLnBrk="0" hangingPunct="0">
              <a:defRPr sz="3200" b="1">
                <a:solidFill>
                  <a:schemeClr val="bg1"/>
                </a:solidFill>
                <a:ea typeface="ＭＳ Ｐゴシック" charset="-128"/>
                <a:cs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it-IT" dirty="0"/>
              <a:t>EDAP vs WMO vs WGISS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EEC985-DBFC-D64A-8DD2-334D0FA250B8}"/>
              </a:ext>
            </a:extLst>
          </p:cNvPr>
          <p:cNvGrpSpPr/>
          <p:nvPr/>
        </p:nvGrpSpPr>
        <p:grpSpPr>
          <a:xfrm>
            <a:off x="1837374" y="2643857"/>
            <a:ext cx="5318889" cy="723149"/>
            <a:chOff x="2354094" y="2101174"/>
            <a:chExt cx="7169285" cy="107977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EED1D7-A3DE-0546-A572-9D337D61396C}"/>
                </a:ext>
              </a:extLst>
            </p:cNvPr>
            <p:cNvCxnSpPr/>
            <p:nvPr/>
          </p:nvCxnSpPr>
          <p:spPr>
            <a:xfrm>
              <a:off x="2354094" y="2101174"/>
              <a:ext cx="0" cy="2237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FCE6B51-DF25-7446-83AE-6BFFC0191669}"/>
                </a:ext>
              </a:extLst>
            </p:cNvPr>
            <p:cNvSpPr/>
            <p:nvPr/>
          </p:nvSpPr>
          <p:spPr>
            <a:xfrm>
              <a:off x="6916366" y="2324912"/>
              <a:ext cx="2607013" cy="856034"/>
            </a:xfrm>
            <a:custGeom>
              <a:avLst/>
              <a:gdLst>
                <a:gd name="connsiteX0" fmla="*/ 0 w 2607013"/>
                <a:gd name="connsiteY0" fmla="*/ 0 h 875489"/>
                <a:gd name="connsiteX1" fmla="*/ 145915 w 2607013"/>
                <a:gd name="connsiteY1" fmla="*/ 875489 h 875489"/>
                <a:gd name="connsiteX2" fmla="*/ 1138136 w 2607013"/>
                <a:gd name="connsiteY2" fmla="*/ 865761 h 875489"/>
                <a:gd name="connsiteX3" fmla="*/ 2607013 w 2607013"/>
                <a:gd name="connsiteY3" fmla="*/ 0 h 875489"/>
                <a:gd name="connsiteX4" fmla="*/ 0 w 2607013"/>
                <a:gd name="connsiteY4" fmla="*/ 0 h 87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7013" h="875489">
                  <a:moveTo>
                    <a:pt x="0" y="0"/>
                  </a:moveTo>
                  <a:lnTo>
                    <a:pt x="145915" y="875489"/>
                  </a:lnTo>
                  <a:lnTo>
                    <a:pt x="1138136" y="865761"/>
                  </a:lnTo>
                  <a:lnTo>
                    <a:pt x="26070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899468D-E012-8642-A262-8D0FCBD48027}"/>
                </a:ext>
              </a:extLst>
            </p:cNvPr>
            <p:cNvSpPr/>
            <p:nvPr/>
          </p:nvSpPr>
          <p:spPr>
            <a:xfrm>
              <a:off x="2363821" y="2334638"/>
              <a:ext cx="5710136" cy="846308"/>
            </a:xfrm>
            <a:custGeom>
              <a:avLst/>
              <a:gdLst>
                <a:gd name="connsiteX0" fmla="*/ 0 w 5710136"/>
                <a:gd name="connsiteY0" fmla="*/ 0 h 865762"/>
                <a:gd name="connsiteX1" fmla="*/ 4717915 w 5710136"/>
                <a:gd name="connsiteY1" fmla="*/ 865762 h 865762"/>
                <a:gd name="connsiteX2" fmla="*/ 5710136 w 5710136"/>
                <a:gd name="connsiteY2" fmla="*/ 846307 h 865762"/>
                <a:gd name="connsiteX3" fmla="*/ 710119 w 5710136"/>
                <a:gd name="connsiteY3" fmla="*/ 0 h 865762"/>
                <a:gd name="connsiteX4" fmla="*/ 0 w 5710136"/>
                <a:gd name="connsiteY4" fmla="*/ 0 h 8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0136" h="865762">
                  <a:moveTo>
                    <a:pt x="0" y="0"/>
                  </a:moveTo>
                  <a:lnTo>
                    <a:pt x="4717915" y="865762"/>
                  </a:lnTo>
                  <a:lnTo>
                    <a:pt x="5710136" y="846307"/>
                  </a:lnTo>
                  <a:lnTo>
                    <a:pt x="7101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AE776D9D-6F54-0240-851F-E4AEC85763D7}"/>
              </a:ext>
            </a:extLst>
          </p:cNvPr>
          <p:cNvSpPr/>
          <p:nvPr/>
        </p:nvSpPr>
        <p:spPr>
          <a:xfrm>
            <a:off x="4587030" y="2793699"/>
            <a:ext cx="4488940" cy="579821"/>
          </a:xfrm>
          <a:custGeom>
            <a:avLst/>
            <a:gdLst>
              <a:gd name="connsiteX0" fmla="*/ 3463047 w 6050604"/>
              <a:gd name="connsiteY0" fmla="*/ 0 h 865761"/>
              <a:gd name="connsiteX1" fmla="*/ 0 w 6050604"/>
              <a:gd name="connsiteY1" fmla="*/ 846306 h 865761"/>
              <a:gd name="connsiteX2" fmla="*/ 972766 w 6050604"/>
              <a:gd name="connsiteY2" fmla="*/ 865761 h 865761"/>
              <a:gd name="connsiteX3" fmla="*/ 6050604 w 6050604"/>
              <a:gd name="connsiteY3" fmla="*/ 9727 h 865761"/>
              <a:gd name="connsiteX4" fmla="*/ 3463047 w 6050604"/>
              <a:gd name="connsiteY4" fmla="*/ 0 h 8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604" h="865761">
                <a:moveTo>
                  <a:pt x="3463047" y="0"/>
                </a:moveTo>
                <a:lnTo>
                  <a:pt x="0" y="846306"/>
                </a:lnTo>
                <a:lnTo>
                  <a:pt x="972766" y="865761"/>
                </a:lnTo>
                <a:lnTo>
                  <a:pt x="6050604" y="9727"/>
                </a:lnTo>
                <a:lnTo>
                  <a:pt x="3463047" y="0"/>
                </a:lnTo>
                <a:close/>
              </a:path>
            </a:pathLst>
          </a:custGeom>
          <a:solidFill>
            <a:srgbClr val="FF4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35E9BC-1BBC-D542-995F-1610F1B1A267}"/>
              </a:ext>
            </a:extLst>
          </p:cNvPr>
          <p:cNvGrpSpPr/>
          <p:nvPr/>
        </p:nvGrpSpPr>
        <p:grpSpPr>
          <a:xfrm>
            <a:off x="3836467" y="3661723"/>
            <a:ext cx="2222819" cy="664514"/>
            <a:chOff x="5048654" y="3599234"/>
            <a:chExt cx="2996119" cy="99222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F207DB-ED39-B046-BEC3-6BBAA041B4D8}"/>
                </a:ext>
              </a:extLst>
            </p:cNvPr>
            <p:cNvSpPr/>
            <p:nvPr/>
          </p:nvSpPr>
          <p:spPr>
            <a:xfrm>
              <a:off x="5048654" y="3813243"/>
              <a:ext cx="2957209" cy="778212"/>
            </a:xfrm>
            <a:custGeom>
              <a:avLst/>
              <a:gdLst>
                <a:gd name="connsiteX0" fmla="*/ 0 w 2957209"/>
                <a:gd name="connsiteY0" fmla="*/ 0 h 797668"/>
                <a:gd name="connsiteX1" fmla="*/ 1167319 w 2957209"/>
                <a:gd name="connsiteY1" fmla="*/ 797668 h 797668"/>
                <a:gd name="connsiteX2" fmla="*/ 2344366 w 2957209"/>
                <a:gd name="connsiteY2" fmla="*/ 797668 h 797668"/>
                <a:gd name="connsiteX3" fmla="*/ 2957209 w 2957209"/>
                <a:gd name="connsiteY3" fmla="*/ 19455 h 797668"/>
                <a:gd name="connsiteX4" fmla="*/ 0 w 2957209"/>
                <a:gd name="connsiteY4" fmla="*/ 0 h 79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7209" h="797668">
                  <a:moveTo>
                    <a:pt x="0" y="0"/>
                  </a:moveTo>
                  <a:lnTo>
                    <a:pt x="1167319" y="797668"/>
                  </a:lnTo>
                  <a:lnTo>
                    <a:pt x="2344366" y="797668"/>
                  </a:lnTo>
                  <a:lnTo>
                    <a:pt x="2957209" y="19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4D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BDC991-7613-9643-9945-F4CEF837B04B}"/>
                </a:ext>
              </a:extLst>
            </p:cNvPr>
            <p:cNvCxnSpPr/>
            <p:nvPr/>
          </p:nvCxnSpPr>
          <p:spPr>
            <a:xfrm>
              <a:off x="8044773" y="3599234"/>
              <a:ext cx="0" cy="21400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D66C4EE-A2DE-9742-B90B-42516AB1A4AE}"/>
              </a:ext>
            </a:extLst>
          </p:cNvPr>
          <p:cNvSpPr txBox="1"/>
          <p:nvPr/>
        </p:nvSpPr>
        <p:spPr>
          <a:xfrm>
            <a:off x="4842023" y="1415571"/>
            <a:ext cx="2694338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/>
              <a:t>The same aspects in the different matrices are identified by the same color</a:t>
            </a:r>
          </a:p>
        </p:txBody>
      </p:sp>
    </p:spTree>
    <p:extLst>
      <p:ext uri="{BB962C8B-B14F-4D97-AF65-F5344CB8AC3E}">
        <p14:creationId xmlns:p14="http://schemas.microsoft.com/office/powerpoint/2010/main" val="270373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8F1D-4A67-6C46-BD7B-E6C59F6A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07" y="0"/>
            <a:ext cx="7233898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GB" kern="1200" dirty="0"/>
              <a:t>RDA FAIR Maturity Model Working Group</a:t>
            </a:r>
            <a:endParaRPr lang="it-IT" kern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0695D-1F8D-AE49-855C-ED02CD53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506" y="1736709"/>
            <a:ext cx="4549635" cy="4776385"/>
          </a:xfrm>
          <a:prstGeom prst="rect">
            <a:avLst/>
          </a:prstGeom>
          <a:ln>
            <a:solidFill>
              <a:schemeClr val="accent2">
                <a:lumMod val="2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3F3011-BB93-E445-BBA9-C8533854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264"/>
            <a:ext cx="4146063" cy="28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87AA38-AEBA-DA47-B324-369680BE60BE}"/>
              </a:ext>
            </a:extLst>
          </p:cNvPr>
          <p:cNvSpPr/>
          <p:nvPr/>
        </p:nvSpPr>
        <p:spPr>
          <a:xfrm>
            <a:off x="2619022" y="176651"/>
            <a:ext cx="6524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US" sz="3200" b="1" dirty="0">
                <a:solidFill>
                  <a:schemeClr val="bg1"/>
                </a:solidFill>
                <a:ea typeface="ＭＳ Ｐゴシック" charset="-128"/>
              </a:rPr>
              <a:t>Major Changes Implemented</a:t>
            </a:r>
            <a:endParaRPr lang="it-IT" sz="3200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81076-832F-F145-86DC-DBF45A18098E}"/>
              </a:ext>
            </a:extLst>
          </p:cNvPr>
          <p:cNvSpPr txBox="1"/>
          <p:nvPr/>
        </p:nvSpPr>
        <p:spPr>
          <a:xfrm>
            <a:off x="0" y="1459425"/>
            <a:ext cx="9144000" cy="384720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00000"/>
            </a:pPr>
            <a:endParaRPr lang="en-GB" sz="2000" b="1" dirty="0"/>
          </a:p>
          <a:p>
            <a:pPr>
              <a:buClr>
                <a:schemeClr val="tx1"/>
              </a:buClr>
              <a:buSzPct val="100000"/>
            </a:pPr>
            <a:r>
              <a:rPr lang="en-GB" sz="2000" b="1" dirty="0"/>
              <a:t>FROM WGCV INPUT: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Data Encoding improvement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New Data Quality components: Validation and Uncertainty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Data Preservation improvement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/>
              <a:t>Data Processing/Reprocessing improvement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FROM RDA FAIR Maturity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Findable: 5 indicators inclusion (2 already in the DMSMM)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 Accessible: 2 indicators inclusion (10 already in the DMSMM)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 Interoperable: 2 indicators inclusion (5 already in the DMSMM and 5 out of scope)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Reusable: 2 indicators inclusion (8 already in the DMSMM)</a:t>
            </a:r>
          </a:p>
        </p:txBody>
      </p:sp>
    </p:spTree>
    <p:extLst>
      <p:ext uri="{BB962C8B-B14F-4D97-AF65-F5344CB8AC3E}">
        <p14:creationId xmlns:p14="http://schemas.microsoft.com/office/powerpoint/2010/main" val="407614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83E4-5C4B-BE4E-A697-934A7AEC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048" y="240576"/>
            <a:ext cx="7601257" cy="400110"/>
          </a:xfrm>
        </p:spPr>
        <p:txBody>
          <a:bodyPr/>
          <a:lstStyle/>
          <a:p>
            <a:r>
              <a:rPr lang="en-GB" dirty="0"/>
              <a:t>RDA FAIR Maturity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BBA4C-87C7-204D-9FDE-3270CFEE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968"/>
            <a:ext cx="9144000" cy="32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83E4-5C4B-BE4E-A697-934A7AEC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74" y="261334"/>
            <a:ext cx="7601257" cy="400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RDA FAIR Maturity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906E3-1A2A-A24A-BACF-615286A7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090"/>
            <a:ext cx="9144000" cy="37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B9C3-6918-7C4B-90AA-C5DB0FF8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DMSMM 1.2 with Reviews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A52F528-91E8-3540-8840-F474A3ECE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32502"/>
              </p:ext>
            </p:extLst>
          </p:nvPr>
        </p:nvGraphicFramePr>
        <p:xfrm>
          <a:off x="3078747" y="2370220"/>
          <a:ext cx="4044950" cy="255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showAsIcon="1" r:id="rId3" imgW="965200" imgH="609600" progId="Excel.Sheet.12">
                  <p:embed/>
                </p:oleObj>
              </mc:Choice>
              <mc:Fallback>
                <p:oleObj name="Worksheet" showAsIcon="1" r:id="rId3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8747" y="2370220"/>
                        <a:ext cx="4044950" cy="2554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947682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22865</TotalTime>
  <Words>545</Words>
  <Application>Microsoft Macintosh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Bold</vt:lpstr>
      <vt:lpstr>Calibri</vt:lpstr>
      <vt:lpstr>Cambria Math</vt:lpstr>
      <vt:lpstr>Century Gothic</vt:lpstr>
      <vt:lpstr>Courier New</vt:lpstr>
      <vt:lpstr>Droid Serif</vt:lpstr>
      <vt:lpstr>Proxima Nova Regular</vt:lpstr>
      <vt:lpstr>Tahoma</vt:lpstr>
      <vt:lpstr>Wingdings</vt:lpstr>
      <vt:lpstr>4_EUM_template_v03</vt:lpstr>
      <vt:lpstr>Microsoft Excel Worksheet</vt:lpstr>
      <vt:lpstr>WGISS Data Management and Stewardship Maturity Matrix </vt:lpstr>
      <vt:lpstr>Data Management &amp; Stewardship Maturity Matrix</vt:lpstr>
      <vt:lpstr>Data Management &amp; Stewardship Maturity Matrix – New Players</vt:lpstr>
      <vt:lpstr>PowerPoint Presentation</vt:lpstr>
      <vt:lpstr>RDA FAIR Maturity Model Working Group</vt:lpstr>
      <vt:lpstr>PowerPoint Presentation</vt:lpstr>
      <vt:lpstr>RDA FAIR Maturity Model</vt:lpstr>
      <vt:lpstr>RDA FAIR Maturity Model</vt:lpstr>
      <vt:lpstr>DMSMM 1.2 with Reviews</vt:lpstr>
      <vt:lpstr>DMSMM 1.2</vt:lpstr>
      <vt:lpstr>Next Steps</vt:lpstr>
      <vt:lpstr>Way Forward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Iolanda Maggio</cp:lastModifiedBy>
  <cp:revision>866</cp:revision>
  <dcterms:created xsi:type="dcterms:W3CDTF">2012-08-31T01:11:17Z</dcterms:created>
  <dcterms:modified xsi:type="dcterms:W3CDTF">2020-04-20T13:00:40Z</dcterms:modified>
</cp:coreProperties>
</file>