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95" r:id="rId4"/>
    <p:sldId id="262" r:id="rId5"/>
    <p:sldId id="287" r:id="rId6"/>
    <p:sldId id="284" r:id="rId7"/>
    <p:sldId id="288" r:id="rId8"/>
    <p:sldId id="294" r:id="rId9"/>
    <p:sldId id="298" r:id="rId10"/>
    <p:sldId id="297" r:id="rId11"/>
    <p:sldId id="285" r:id="rId12"/>
    <p:sldId id="296" r:id="rId13"/>
    <p:sldId id="292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C"/>
    <a:srgbClr val="FEFCFE"/>
    <a:srgbClr val="2C4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E659CB-B1B7-7E4B-A944-5F3D3E70BFF5}" v="19" dt="2020-08-31T18:02:12.44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35"/>
    <p:restoredTop sz="95089"/>
  </p:normalViewPr>
  <p:slideViewPr>
    <p:cSldViewPr>
      <p:cViewPr varScale="1">
        <p:scale>
          <a:sx n="60" d="100"/>
          <a:sy n="60" d="100"/>
        </p:scale>
        <p:origin x="11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than, Andrew L. (MSFC-ST11)" userId="6adf1203-f1ee-49cd-babe-1987b5bc3fe1" providerId="ADAL" clId="{FDE659CB-B1B7-7E4B-A944-5F3D3E70BFF5}"/>
    <pc:docChg chg="custSel addSld delSld modSld">
      <pc:chgData name="Molthan, Andrew L. (MSFC-ST11)" userId="6adf1203-f1ee-49cd-babe-1987b5bc3fe1" providerId="ADAL" clId="{FDE659CB-B1B7-7E4B-A944-5F3D3E70BFF5}" dt="2020-08-31T18:06:51.754" v="2480" actId="20577"/>
      <pc:docMkLst>
        <pc:docMk/>
      </pc:docMkLst>
      <pc:sldChg chg="modSp mod">
        <pc:chgData name="Molthan, Andrew L. (MSFC-ST11)" userId="6adf1203-f1ee-49cd-babe-1987b5bc3fe1" providerId="ADAL" clId="{FDE659CB-B1B7-7E4B-A944-5F3D3E70BFF5}" dt="2020-08-31T17:55:20.455" v="30" actId="20577"/>
        <pc:sldMkLst>
          <pc:docMk/>
          <pc:sldMk cId="3286220800" sldId="275"/>
        </pc:sldMkLst>
        <pc:spChg chg="mod">
          <ac:chgData name="Molthan, Andrew L. (MSFC-ST11)" userId="6adf1203-f1ee-49cd-babe-1987b5bc3fe1" providerId="ADAL" clId="{FDE659CB-B1B7-7E4B-A944-5F3D3E70BFF5}" dt="2020-08-31T17:55:20.455" v="30" actId="20577"/>
          <ac:spMkLst>
            <pc:docMk/>
            <pc:sldMk cId="3286220800" sldId="275"/>
            <ac:spMk id="3" creationId="{4D1E24DF-8FE1-B74F-8A0F-3BE9F684FCCE}"/>
          </ac:spMkLst>
        </pc:spChg>
      </pc:sldChg>
      <pc:sldChg chg="addSp delSp modSp add mod">
        <pc:chgData name="Molthan, Andrew L. (MSFC-ST11)" userId="6adf1203-f1ee-49cd-babe-1987b5bc3fe1" providerId="ADAL" clId="{FDE659CB-B1B7-7E4B-A944-5F3D3E70BFF5}" dt="2020-08-31T18:00:45.982" v="1030" actId="20577"/>
        <pc:sldMkLst>
          <pc:docMk/>
          <pc:sldMk cId="2339396530" sldId="297"/>
        </pc:sldMkLst>
        <pc:spChg chg="del">
          <ac:chgData name="Molthan, Andrew L. (MSFC-ST11)" userId="6adf1203-f1ee-49cd-babe-1987b5bc3fe1" providerId="ADAL" clId="{FDE659CB-B1B7-7E4B-A944-5F3D3E70BFF5}" dt="2020-08-31T17:56:59.832" v="80" actId="478"/>
          <ac:spMkLst>
            <pc:docMk/>
            <pc:sldMk cId="2339396530" sldId="297"/>
            <ac:spMk id="3" creationId="{70C7CC4F-DDAB-BA47-AD2C-CABC03BE9A64}"/>
          </ac:spMkLst>
        </pc:spChg>
        <pc:spChg chg="mod">
          <ac:chgData name="Molthan, Andrew L. (MSFC-ST11)" userId="6adf1203-f1ee-49cd-babe-1987b5bc3fe1" providerId="ADAL" clId="{FDE659CB-B1B7-7E4B-A944-5F3D3E70BFF5}" dt="2020-08-31T17:56:49.111" v="76" actId="20577"/>
          <ac:spMkLst>
            <pc:docMk/>
            <pc:sldMk cId="2339396530" sldId="297"/>
            <ac:spMk id="4" creationId="{F8EC2976-171A-8940-98F7-B9AD05CDD0E1}"/>
          </ac:spMkLst>
        </pc:spChg>
        <pc:spChg chg="del">
          <ac:chgData name="Molthan, Andrew L. (MSFC-ST11)" userId="6adf1203-f1ee-49cd-babe-1987b5bc3fe1" providerId="ADAL" clId="{FDE659CB-B1B7-7E4B-A944-5F3D3E70BFF5}" dt="2020-08-31T17:56:59.832" v="80" actId="478"/>
          <ac:spMkLst>
            <pc:docMk/>
            <pc:sldMk cId="2339396530" sldId="297"/>
            <ac:spMk id="14" creationId="{FA06C1AB-7198-394D-BF90-B9E916D909C9}"/>
          </ac:spMkLst>
        </pc:spChg>
        <pc:spChg chg="mod">
          <ac:chgData name="Molthan, Andrew L. (MSFC-ST11)" userId="6adf1203-f1ee-49cd-babe-1987b5bc3fe1" providerId="ADAL" clId="{FDE659CB-B1B7-7E4B-A944-5F3D3E70BFF5}" dt="2020-08-31T17:57:46.094" v="220" actId="1076"/>
          <ac:spMkLst>
            <pc:docMk/>
            <pc:sldMk cId="2339396530" sldId="297"/>
            <ac:spMk id="18" creationId="{E9E83352-518D-DC47-95E3-B0ACE6EE2F13}"/>
          </ac:spMkLst>
        </pc:spChg>
        <pc:spChg chg="mod">
          <ac:chgData name="Molthan, Andrew L. (MSFC-ST11)" userId="6adf1203-f1ee-49cd-babe-1987b5bc3fe1" providerId="ADAL" clId="{FDE659CB-B1B7-7E4B-A944-5F3D3E70BFF5}" dt="2020-08-31T17:58:47.167" v="590" actId="20577"/>
          <ac:spMkLst>
            <pc:docMk/>
            <pc:sldMk cId="2339396530" sldId="297"/>
            <ac:spMk id="19" creationId="{B3F0A4DC-3239-3648-8220-1B45002EF35D}"/>
          </ac:spMkLst>
        </pc:spChg>
        <pc:spChg chg="mod">
          <ac:chgData name="Molthan, Andrew L. (MSFC-ST11)" userId="6adf1203-f1ee-49cd-babe-1987b5bc3fe1" providerId="ADAL" clId="{FDE659CB-B1B7-7E4B-A944-5F3D3E70BFF5}" dt="2020-08-31T18:00:08.041" v="797" actId="20577"/>
          <ac:spMkLst>
            <pc:docMk/>
            <pc:sldMk cId="2339396530" sldId="297"/>
            <ac:spMk id="20" creationId="{9949B307-77A5-E74D-BC8C-1BEEC91FF294}"/>
          </ac:spMkLst>
        </pc:spChg>
        <pc:spChg chg="mod">
          <ac:chgData name="Molthan, Andrew L. (MSFC-ST11)" userId="6adf1203-f1ee-49cd-babe-1987b5bc3fe1" providerId="ADAL" clId="{FDE659CB-B1B7-7E4B-A944-5F3D3E70BFF5}" dt="2020-08-31T18:00:45.982" v="1030" actId="20577"/>
          <ac:spMkLst>
            <pc:docMk/>
            <pc:sldMk cId="2339396530" sldId="297"/>
            <ac:spMk id="21" creationId="{6EA39B72-44F8-3D44-8B51-7ABAF916312C}"/>
          </ac:spMkLst>
        </pc:spChg>
        <pc:picChg chg="del">
          <ac:chgData name="Molthan, Andrew L. (MSFC-ST11)" userId="6adf1203-f1ee-49cd-babe-1987b5bc3fe1" providerId="ADAL" clId="{FDE659CB-B1B7-7E4B-A944-5F3D3E70BFF5}" dt="2020-08-31T17:56:51.382" v="77" actId="478"/>
          <ac:picMkLst>
            <pc:docMk/>
            <pc:sldMk cId="2339396530" sldId="297"/>
            <ac:picMk id="17" creationId="{67B34540-8558-3F4D-BF3F-ED3771EF3E15}"/>
          </ac:picMkLst>
        </pc:picChg>
        <pc:picChg chg="add mod">
          <ac:chgData name="Molthan, Andrew L. (MSFC-ST11)" userId="6adf1203-f1ee-49cd-babe-1987b5bc3fe1" providerId="ADAL" clId="{FDE659CB-B1B7-7E4B-A944-5F3D3E70BFF5}" dt="2020-08-31T17:57:43.302" v="219" actId="1076"/>
          <ac:picMkLst>
            <pc:docMk/>
            <pc:sldMk cId="2339396530" sldId="297"/>
            <ac:picMk id="23" creationId="{F083E0D2-84AC-A64B-8986-72BDA4C710F3}"/>
          </ac:picMkLst>
        </pc:picChg>
      </pc:sldChg>
      <pc:sldChg chg="add del">
        <pc:chgData name="Molthan, Andrew L. (MSFC-ST11)" userId="6adf1203-f1ee-49cd-babe-1987b5bc3fe1" providerId="ADAL" clId="{FDE659CB-B1B7-7E4B-A944-5F3D3E70BFF5}" dt="2020-08-31T17:56:53.338" v="79"/>
        <pc:sldMkLst>
          <pc:docMk/>
          <pc:sldMk cId="358312893" sldId="298"/>
        </pc:sldMkLst>
      </pc:sldChg>
      <pc:sldChg chg="addSp delSp modSp add mod">
        <pc:chgData name="Molthan, Andrew L. (MSFC-ST11)" userId="6adf1203-f1ee-49cd-babe-1987b5bc3fe1" providerId="ADAL" clId="{FDE659CB-B1B7-7E4B-A944-5F3D3E70BFF5}" dt="2020-08-31T18:06:51.754" v="2480" actId="20577"/>
        <pc:sldMkLst>
          <pc:docMk/>
          <pc:sldMk cId="3227978656" sldId="298"/>
        </pc:sldMkLst>
        <pc:spChg chg="mod">
          <ac:chgData name="Molthan, Andrew L. (MSFC-ST11)" userId="6adf1203-f1ee-49cd-babe-1987b5bc3fe1" providerId="ADAL" clId="{FDE659CB-B1B7-7E4B-A944-5F3D3E70BFF5}" dt="2020-08-31T18:01:51.296" v="1104" actId="20577"/>
          <ac:spMkLst>
            <pc:docMk/>
            <pc:sldMk cId="3227978656" sldId="298"/>
            <ac:spMk id="4" creationId="{F8EC2976-171A-8940-98F7-B9AD05CDD0E1}"/>
          </ac:spMkLst>
        </pc:spChg>
        <pc:spChg chg="mod">
          <ac:chgData name="Molthan, Andrew L. (MSFC-ST11)" userId="6adf1203-f1ee-49cd-babe-1987b5bc3fe1" providerId="ADAL" clId="{FDE659CB-B1B7-7E4B-A944-5F3D3E70BFF5}" dt="2020-08-31T18:02:55.193" v="1258" actId="20577"/>
          <ac:spMkLst>
            <pc:docMk/>
            <pc:sldMk cId="3227978656" sldId="298"/>
            <ac:spMk id="18" creationId="{E9E83352-518D-DC47-95E3-B0ACE6EE2F13}"/>
          </ac:spMkLst>
        </pc:spChg>
        <pc:spChg chg="mod">
          <ac:chgData name="Molthan, Andrew L. (MSFC-ST11)" userId="6adf1203-f1ee-49cd-babe-1987b5bc3fe1" providerId="ADAL" clId="{FDE659CB-B1B7-7E4B-A944-5F3D3E70BFF5}" dt="2020-08-31T18:04:06.778" v="1637" actId="20577"/>
          <ac:spMkLst>
            <pc:docMk/>
            <pc:sldMk cId="3227978656" sldId="298"/>
            <ac:spMk id="19" creationId="{B3F0A4DC-3239-3648-8220-1B45002EF35D}"/>
          </ac:spMkLst>
        </pc:spChg>
        <pc:spChg chg="mod">
          <ac:chgData name="Molthan, Andrew L. (MSFC-ST11)" userId="6adf1203-f1ee-49cd-babe-1987b5bc3fe1" providerId="ADAL" clId="{FDE659CB-B1B7-7E4B-A944-5F3D3E70BFF5}" dt="2020-08-31T18:05:04.345" v="1915" actId="20577"/>
          <ac:spMkLst>
            <pc:docMk/>
            <pc:sldMk cId="3227978656" sldId="298"/>
            <ac:spMk id="20" creationId="{9949B307-77A5-E74D-BC8C-1BEEC91FF294}"/>
          </ac:spMkLst>
        </pc:spChg>
        <pc:spChg chg="mod">
          <ac:chgData name="Molthan, Andrew L. (MSFC-ST11)" userId="6adf1203-f1ee-49cd-babe-1987b5bc3fe1" providerId="ADAL" clId="{FDE659CB-B1B7-7E4B-A944-5F3D3E70BFF5}" dt="2020-08-31T18:06:51.754" v="2480" actId="20577"/>
          <ac:spMkLst>
            <pc:docMk/>
            <pc:sldMk cId="3227978656" sldId="298"/>
            <ac:spMk id="21" creationId="{6EA39B72-44F8-3D44-8B51-7ABAF916312C}"/>
          </ac:spMkLst>
        </pc:spChg>
        <pc:picChg chg="add mod">
          <ac:chgData name="Molthan, Andrew L. (MSFC-ST11)" userId="6adf1203-f1ee-49cd-babe-1987b5bc3fe1" providerId="ADAL" clId="{FDE659CB-B1B7-7E4B-A944-5F3D3E70BFF5}" dt="2020-08-31T18:02:18.511" v="1109" actId="14100"/>
          <ac:picMkLst>
            <pc:docMk/>
            <pc:sldMk cId="3227978656" sldId="298"/>
            <ac:picMk id="14" creationId="{DF4B84C9-E937-1F41-B5ED-3EFE4E0F0D5F}"/>
          </ac:picMkLst>
        </pc:picChg>
        <pc:picChg chg="del">
          <ac:chgData name="Molthan, Andrew L. (MSFC-ST11)" userId="6adf1203-f1ee-49cd-babe-1987b5bc3fe1" providerId="ADAL" clId="{FDE659CB-B1B7-7E4B-A944-5F3D3E70BFF5}" dt="2020-08-31T18:02:12.135" v="1105" actId="478"/>
          <ac:picMkLst>
            <pc:docMk/>
            <pc:sldMk cId="3227978656" sldId="298"/>
            <ac:picMk id="23" creationId="{F083E0D2-84AC-A64B-8986-72BDA4C710F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5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 C, second point, WGISS is an important link or vehicle &amp; the Earth Analytics Interoperability Lab will be trialed as a data sharing platform</a:t>
            </a:r>
          </a:p>
        </p:txBody>
      </p:sp>
    </p:spTree>
    <p:extLst>
      <p:ext uri="{BB962C8B-B14F-4D97-AF65-F5344CB8AC3E}">
        <p14:creationId xmlns:p14="http://schemas.microsoft.com/office/powerpoint/2010/main" val="51390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these reports, experiences with the EAIL (WGISS) will be described. </a:t>
            </a:r>
          </a:p>
        </p:txBody>
      </p:sp>
    </p:spTree>
    <p:extLst>
      <p:ext uri="{BB962C8B-B14F-4D97-AF65-F5344CB8AC3E}">
        <p14:creationId xmlns:p14="http://schemas.microsoft.com/office/powerpoint/2010/main" val="104419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152400" y="65532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WG Disasters 14: 1 September 2020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387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  <a:latin typeface="+mj-lt"/>
              </a:rPr>
              <a:t>Flood Pilot Update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3886200"/>
            <a:ext cx="5549411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Guy Schumann, Remote Sensing Solutions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Andrew Molthan, NASA Marshall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Mitch Goldberg, NOAA/NESDIS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US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WG Disasters Meeting #14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 September 2020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003F1-DCBF-D241-9755-917EE8C825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C2976-171A-8940-98F7-B9AD05CDD0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399" y="304800"/>
            <a:ext cx="5181599" cy="533400"/>
          </a:xfrm>
        </p:spPr>
        <p:txBody>
          <a:bodyPr/>
          <a:lstStyle/>
          <a:p>
            <a:r>
              <a:rPr lang="en-US" sz="1800" dirty="0"/>
              <a:t>South Balkan Basins -- Transboundary</a:t>
            </a:r>
          </a:p>
          <a:p>
            <a:r>
              <a:rPr lang="en-US" sz="1600" dirty="0"/>
              <a:t>Late August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5CFA-94C0-C244-A180-E52A08078838}"/>
              </a:ext>
            </a:extLst>
          </p:cNvPr>
          <p:cNvSpPr txBox="1"/>
          <p:nvPr/>
        </p:nvSpPr>
        <p:spPr>
          <a:xfrm>
            <a:off x="0" y="3962400"/>
            <a:ext cx="26827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Status and Level of Effort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CA93F-27B8-8F4A-BD8A-C45436ACBE3F}"/>
              </a:ext>
            </a:extLst>
          </p:cNvPr>
          <p:cNvSpPr txBox="1"/>
          <p:nvPr/>
        </p:nvSpPr>
        <p:spPr>
          <a:xfrm>
            <a:off x="4724400" y="1143001"/>
            <a:ext cx="21698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Expected Outcomes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2B1CAF-BE20-D642-A085-29179F7F82CC}"/>
              </a:ext>
            </a:extLst>
          </p:cNvPr>
          <p:cNvSpPr txBox="1"/>
          <p:nvPr/>
        </p:nvSpPr>
        <p:spPr>
          <a:xfrm>
            <a:off x="4724399" y="3962399"/>
            <a:ext cx="37343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Data Needs, Challenges, and Risks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E83352-518D-DC47-95E3-B0ACE6EE2F13}"/>
              </a:ext>
            </a:extLst>
          </p:cNvPr>
          <p:cNvSpPr txBox="1"/>
          <p:nvPr/>
        </p:nvSpPr>
        <p:spPr>
          <a:xfrm>
            <a:off x="3138641" y="1582336"/>
            <a:ext cx="1479730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/>
              <a:t>Major basins spanning political boundaries benefit from routine Earth observations and flood mapping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F0A4DC-3239-3648-8220-1B45002EF35D}"/>
              </a:ext>
            </a:extLst>
          </p:cNvPr>
          <p:cNvSpPr txBox="1"/>
          <p:nvPr/>
        </p:nvSpPr>
        <p:spPr>
          <a:xfrm>
            <a:off x="4936460" y="1469410"/>
            <a:ext cx="397893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Improved integration of LEO, GEO and SAR with an emphasis on water and flood mapping in these transboundary basins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Capture underlying physical processes and causes contributing to major regional flood events.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Demonstrate operational utility of EO specific to hazards and risks in the region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49B307-77A5-E74D-BC8C-1BEEC91FF294}"/>
              </a:ext>
            </a:extLst>
          </p:cNvPr>
          <p:cNvSpPr txBox="1"/>
          <p:nvPr/>
        </p:nvSpPr>
        <p:spPr>
          <a:xfrm>
            <a:off x="215538" y="4311142"/>
            <a:ext cx="4356459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Leads: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Harokopio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University (Greece) Earth Observation Team (HUA EO Team)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Previous work in the region has examined SAR analysis and multi-temporal approaches to extract features of interest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highlight>
                <a:srgbClr val="FFFF00"/>
              </a:highlight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A39B72-44F8-3D44-8B51-7ABAF916312C}"/>
              </a:ext>
            </a:extLst>
          </p:cNvPr>
          <p:cNvSpPr txBox="1"/>
          <p:nvPr/>
        </p:nvSpPr>
        <p:spPr>
          <a:xfrm>
            <a:off x="4855034" y="4265206"/>
            <a:ext cx="4212766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Multi-temporal optical and SAR images, SAR amplitude imagery to assist with mapping of permanent water versus floods.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Interferometric coherence based upon SAR (</a:t>
            </a:r>
            <a:r>
              <a:rPr lang="en-US" sz="1400" dirty="0" err="1"/>
              <a:t>InSAR</a:t>
            </a:r>
            <a:r>
              <a:rPr lang="en-US" sz="1400" dirty="0"/>
              <a:t>) and additional polarimetry processing, wavelength diversity.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highlight>
                <a:srgbClr val="FFFF00"/>
              </a:highlight>
              <a:uFillTx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CEFA49-AE90-824F-8097-15FA448030DB}"/>
              </a:ext>
            </a:extLst>
          </p:cNvPr>
          <p:cNvCxnSpPr/>
          <p:nvPr/>
        </p:nvCxnSpPr>
        <p:spPr>
          <a:xfrm>
            <a:off x="4724400" y="1143000"/>
            <a:ext cx="0" cy="5715000"/>
          </a:xfrm>
          <a:prstGeom prst="line">
            <a:avLst/>
          </a:prstGeom>
          <a:noFill/>
          <a:ln w="25400" cap="flat">
            <a:solidFill>
              <a:schemeClr val="accent1">
                <a:alpha val="10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E0A786-CBB6-7544-9F0B-4D91BAFF32E6}"/>
              </a:ext>
            </a:extLst>
          </p:cNvPr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noFill/>
          <a:ln w="25400" cap="flat">
            <a:solidFill>
              <a:schemeClr val="accent1">
                <a:alpha val="10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083E0D2-84AC-A64B-8986-72BDA4C71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3" b="9480"/>
          <a:stretch/>
        </p:blipFill>
        <p:spPr>
          <a:xfrm>
            <a:off x="80782" y="1715220"/>
            <a:ext cx="3052202" cy="17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9653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C1322F-6C9A-9A4F-84FB-1FC45C259F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81575-B226-A740-848B-C7A1558DE9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/>
              <a:t>Formal statements of CEOS Flood Pilot goals, partners, objectives, and timelines are being developed as an </a:t>
            </a:r>
            <a:r>
              <a:rPr lang="en-US" b="1" i="1" dirty="0"/>
              <a:t>Implementation Plan</a:t>
            </a:r>
            <a:r>
              <a:rPr lang="en-US" dirty="0"/>
              <a:t> for review by CEOS leads.</a:t>
            </a:r>
          </a:p>
          <a:p>
            <a:r>
              <a:rPr lang="en-US" dirty="0"/>
              <a:t>Key Milestones:</a:t>
            </a:r>
          </a:p>
          <a:p>
            <a:pPr lvl="1"/>
            <a:r>
              <a:rPr lang="en-US" dirty="0"/>
              <a:t>2020-21</a:t>
            </a:r>
          </a:p>
          <a:p>
            <a:pPr lvl="2"/>
            <a:r>
              <a:rPr lang="en-US" dirty="0"/>
              <a:t>Begin regional studies; collect data; establish relationships</a:t>
            </a:r>
          </a:p>
          <a:p>
            <a:pPr lvl="1"/>
            <a:r>
              <a:rPr lang="en-US" dirty="0"/>
              <a:t>2021-22</a:t>
            </a:r>
          </a:p>
          <a:p>
            <a:pPr lvl="2"/>
            <a:r>
              <a:rPr lang="en-US" dirty="0"/>
              <a:t>Provide derived products to users for feedback and explore refinement of monitoring strategies.  Initial evaluation of pilot results to GFP and international conferences.</a:t>
            </a:r>
          </a:p>
          <a:p>
            <a:pPr lvl="1"/>
            <a:r>
              <a:rPr lang="en-US" dirty="0"/>
              <a:t>2022+</a:t>
            </a:r>
          </a:p>
          <a:p>
            <a:pPr lvl="2"/>
            <a:r>
              <a:rPr lang="en-US" dirty="0"/>
              <a:t>Develop reports from users on derived products, best practices, and evaluate results from study sites.  Explore whether broader EO strategies can be developed.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B9CE3-9AE4-9F40-9AB2-574FC75E1D5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Pilot Proposal to CEOS</a:t>
            </a:r>
          </a:p>
        </p:txBody>
      </p:sp>
    </p:spTree>
    <p:extLst>
      <p:ext uri="{BB962C8B-B14F-4D97-AF65-F5344CB8AC3E}">
        <p14:creationId xmlns:p14="http://schemas.microsoft.com/office/powerpoint/2010/main" val="360495929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9965B4-A5A4-DC4E-8274-CCFD23EE00B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FE089-0DB6-2745-BF42-70048BC99A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Flood Pilot has a recurring monthly meeting among partners to discuss progress and needs for regional case studies.	</a:t>
            </a:r>
          </a:p>
          <a:p>
            <a:pPr lvl="1"/>
            <a:r>
              <a:rPr lang="en-US" dirty="0"/>
              <a:t>Next: 21 September at 1300 UTC</a:t>
            </a:r>
          </a:p>
          <a:p>
            <a:r>
              <a:rPr lang="en-US" dirty="0" err="1"/>
              <a:t>WGDisasters</a:t>
            </a:r>
            <a:r>
              <a:rPr lang="en-US" dirty="0"/>
              <a:t> Data Coordination Team (DCT)</a:t>
            </a:r>
          </a:p>
          <a:p>
            <a:pPr lvl="1"/>
            <a:r>
              <a:rPr lang="en-US" dirty="0"/>
              <a:t>Action to regional case study leads to examine data needs and inventory for work with the DCT for provision and sharing.</a:t>
            </a:r>
          </a:p>
          <a:p>
            <a:r>
              <a:rPr lang="en-US" dirty="0"/>
              <a:t>Data Access / Platform Contributions</a:t>
            </a:r>
          </a:p>
          <a:p>
            <a:pPr lvl="1"/>
            <a:r>
              <a:rPr lang="en-US" dirty="0"/>
              <a:t>Ongoing discussions with CEOS/WGISS team on potential use of data interoperability and sharing platform, cloud-based hosting and processing of data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174E9-9857-0148-8AF9-F8A616473FA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Upcoming Activities</a:t>
            </a:r>
          </a:p>
        </p:txBody>
      </p:sp>
    </p:spTree>
    <p:extLst>
      <p:ext uri="{BB962C8B-B14F-4D97-AF65-F5344CB8AC3E}">
        <p14:creationId xmlns:p14="http://schemas.microsoft.com/office/powerpoint/2010/main" val="40161028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91A41-2CA7-B347-A08F-38F359327E3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741A8-68E5-3441-87DF-893E91E539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CONAE/SAOCOM Contributions</a:t>
            </a:r>
          </a:p>
          <a:p>
            <a:pPr lvl="1"/>
            <a:r>
              <a:rPr lang="en-US" dirty="0"/>
              <a:t>Team members are interested in learning more about SAOCOM data available for recent and upcoming events via CONAE</a:t>
            </a:r>
          </a:p>
          <a:p>
            <a:pPr lvl="2"/>
            <a:r>
              <a:rPr lang="en-US" dirty="0"/>
              <a:t>Thoughts or updates on data availability and sharing?</a:t>
            </a:r>
          </a:p>
          <a:p>
            <a:r>
              <a:rPr lang="en-US" dirty="0"/>
              <a:t>Commercial Contributions</a:t>
            </a:r>
          </a:p>
          <a:p>
            <a:pPr lvl="1"/>
            <a:r>
              <a:rPr lang="en-US" dirty="0"/>
              <a:t>Separately, some regional case study leads and partners are interested in commercial imaging capabilities from both SAR and optical, and how these contributions may provide routine or post-event </a:t>
            </a:r>
            <a:r>
              <a:rPr lang="en-US"/>
              <a:t>validating information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0C084-08C6-5A47-9B15-730D63ACE2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291958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4C8823-3AB2-E642-8CD0-65E4B4441D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24DF-8FE1-B74F-8A0F-3BE9F684FC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436" y="1606875"/>
            <a:ext cx="6858000" cy="4724400"/>
          </a:xfrm>
        </p:spPr>
        <p:txBody>
          <a:bodyPr/>
          <a:lstStyle/>
          <a:p>
            <a:r>
              <a:rPr lang="en-US" dirty="0"/>
              <a:t>Dr. Guy Schumann, Remote Sensing Solutions</a:t>
            </a:r>
          </a:p>
          <a:p>
            <a:pPr lvl="1"/>
            <a:r>
              <a:rPr lang="en-US" dirty="0"/>
              <a:t>Principal Scientist at Remote Sensing Solutions Inc. His research and expertise focus around flood risk, from local to global scale, using flood modeling, prediction and remote sensing</a:t>
            </a:r>
          </a:p>
          <a:p>
            <a:r>
              <a:rPr lang="en-US" dirty="0"/>
              <a:t>Dr. Mitch Goldberg, NOAA/NESDIS</a:t>
            </a:r>
          </a:p>
          <a:p>
            <a:pPr lvl="1"/>
            <a:r>
              <a:rPr lang="en-US" dirty="0"/>
              <a:t>NOAA/NESDIS Chief Scientist</a:t>
            </a:r>
          </a:p>
          <a:p>
            <a:pPr lvl="1"/>
            <a:r>
              <a:rPr lang="en-US" dirty="0"/>
              <a:t>Led the NESDIS Satellite Proving Ground program to improve NOAA services </a:t>
            </a:r>
          </a:p>
          <a:p>
            <a:r>
              <a:rPr lang="en-US" dirty="0"/>
              <a:t>Dr. Andrew Molthan, Marshall Space Flight Center</a:t>
            </a:r>
          </a:p>
          <a:p>
            <a:pPr lvl="1"/>
            <a:r>
              <a:rPr lang="en-US" dirty="0"/>
              <a:t>Research Meteorologist at NASA Marshall, collaborates with NASA’s Disasters Program to help the disasters community use NASA data and tools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7335A-E574-E544-B4C4-9AFD4C2D858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Co-Leads and Introductions</a:t>
            </a:r>
          </a:p>
        </p:txBody>
      </p:sp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AFD6EDE5-07C2-7F40-9943-E01A05D3E17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436" y="3117959"/>
            <a:ext cx="1221678" cy="1702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D27820-60C8-CE41-B62A-5059FC29E4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436" y="5069645"/>
            <a:ext cx="1221678" cy="1527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1771E-8B1C-2C43-9FF2-A3B0CCB08F20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9968" y="1327596"/>
            <a:ext cx="1221678" cy="16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208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EC458B-2CA0-2A42-A173-1B910495FD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3961F-B799-7A45-BAEC-E825060B7F7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Pilot Goals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BB0B29-181E-144E-A9C8-0791D06A3B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r>
              <a:rPr lang="en-US" dirty="0"/>
              <a:t>Objective A</a:t>
            </a:r>
          </a:p>
          <a:p>
            <a:pPr lvl="1"/>
            <a:r>
              <a:rPr lang="en-US" dirty="0"/>
              <a:t>Solicit input from CEOS partnering agencies and participants on current and upcoming efforts to map water and flood extent from diversity of LEO/GEO and SAR contributions</a:t>
            </a:r>
          </a:p>
          <a:p>
            <a:r>
              <a:rPr lang="en-US" dirty="0"/>
              <a:t>Objective B</a:t>
            </a:r>
          </a:p>
          <a:p>
            <a:pPr lvl="1"/>
            <a:r>
              <a:rPr lang="en-US" dirty="0"/>
              <a:t>Capture underlying requirements and future needs to sustain and improve upon these capabilities.</a:t>
            </a:r>
          </a:p>
          <a:p>
            <a:r>
              <a:rPr lang="en-US" dirty="0"/>
              <a:t>Objective C</a:t>
            </a:r>
          </a:p>
          <a:p>
            <a:pPr lvl="1"/>
            <a:r>
              <a:rPr lang="en-US" dirty="0"/>
              <a:t>Explore ideal combination of LEO/GEO/SAR flood mapping outputs, using representative regional events of interest to partners. </a:t>
            </a:r>
          </a:p>
          <a:p>
            <a:pPr lvl="1"/>
            <a:r>
              <a:rPr lang="en-US" dirty="0"/>
              <a:t>Develop and document best practices for combining and sharing flood information from multiple platforms with diversity in sensor, spatial/temporal resolution, etc.</a:t>
            </a:r>
          </a:p>
        </p:txBody>
      </p:sp>
    </p:spTree>
    <p:extLst>
      <p:ext uri="{BB962C8B-B14F-4D97-AF65-F5344CB8AC3E}">
        <p14:creationId xmlns:p14="http://schemas.microsoft.com/office/powerpoint/2010/main" val="22690867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WGDisasters</a:t>
            </a:r>
            <a:r>
              <a:rPr lang="en-US" dirty="0"/>
              <a:t> Meeting in March (virtual)</a:t>
            </a:r>
          </a:p>
          <a:p>
            <a:pPr lvl="1"/>
            <a:r>
              <a:rPr lang="en-US" dirty="0"/>
              <a:t>During a one-day session, established case studies of interest for optimal combination of optical imaging from geostationary and polar orbit, and complementary SAR observations.</a:t>
            </a:r>
          </a:p>
          <a:p>
            <a:r>
              <a:rPr lang="en-US" dirty="0"/>
              <a:t>Virtual Follow-Ups</a:t>
            </a:r>
          </a:p>
          <a:p>
            <a:pPr lvl="1"/>
            <a:r>
              <a:rPr lang="en-US" dirty="0"/>
              <a:t>Through email exchanges, we identified regional case studies with CEOS Flood Pilot partners diverse across impacted regions and emphasized local types of flood challenges</a:t>
            </a:r>
          </a:p>
          <a:p>
            <a:r>
              <a:rPr lang="en-US" dirty="0"/>
              <a:t>Monthly Tag-Ups</a:t>
            </a:r>
          </a:p>
          <a:p>
            <a:pPr lvl="1"/>
            <a:r>
              <a:rPr lang="en-US" dirty="0"/>
              <a:t>Beginning in June, a recurring monthly tag-up to update participants and share outcomes of ongoing case study work.</a:t>
            </a:r>
          </a:p>
          <a:p>
            <a:pPr lvl="1"/>
            <a:r>
              <a:rPr lang="en-US" dirty="0"/>
              <a:t>Developing formal Pilot documentation required by CEOS and identifying needs for data sharing and processing platforms.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381000"/>
            <a:ext cx="5943600" cy="533400"/>
          </a:xfrm>
        </p:spPr>
        <p:txBody>
          <a:bodyPr/>
          <a:lstStyle/>
          <a:p>
            <a:r>
              <a:rPr lang="en-US" dirty="0"/>
              <a:t>Highlights Since Last Meeting</a:t>
            </a:r>
          </a:p>
        </p:txBody>
      </p:sp>
    </p:spTree>
    <p:extLst>
      <p:ext uri="{BB962C8B-B14F-4D97-AF65-F5344CB8AC3E}">
        <p14:creationId xmlns:p14="http://schemas.microsoft.com/office/powerpoint/2010/main" val="37564682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E6E558-D140-A142-B1E2-B6E0D3E0886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B64D2-5FA5-614A-8E03-A26DAD80FFA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Red River of the North</a:t>
            </a:r>
          </a:p>
          <a:p>
            <a:r>
              <a:rPr lang="en-US" sz="1600" dirty="0"/>
              <a:t>Winter-Spring 2020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EFF2F5-E19F-D840-A214-8FDEE32DB334}"/>
              </a:ext>
            </a:extLst>
          </p:cNvPr>
          <p:cNvCxnSpPr/>
          <p:nvPr/>
        </p:nvCxnSpPr>
        <p:spPr>
          <a:xfrm>
            <a:off x="4724400" y="1143000"/>
            <a:ext cx="0" cy="5715000"/>
          </a:xfrm>
          <a:prstGeom prst="line">
            <a:avLst/>
          </a:prstGeom>
          <a:noFill/>
          <a:ln w="25400" cap="flat">
            <a:solidFill>
              <a:schemeClr val="accent1">
                <a:alpha val="10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6AC995-C99A-B642-AF13-ED8B3F993BA4}"/>
              </a:ext>
            </a:extLst>
          </p:cNvPr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noFill/>
          <a:ln w="25400" cap="flat">
            <a:solidFill>
              <a:schemeClr val="accent1">
                <a:alpha val="10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0F45CA-C89A-1842-B814-4BEBB82E31FE}"/>
              </a:ext>
            </a:extLst>
          </p:cNvPr>
          <p:cNvSpPr txBox="1"/>
          <p:nvPr/>
        </p:nvSpPr>
        <p:spPr>
          <a:xfrm>
            <a:off x="0" y="3962400"/>
            <a:ext cx="26827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Status and Level of Effort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24633-8E66-DF4E-9336-1EE0C677630E}"/>
              </a:ext>
            </a:extLst>
          </p:cNvPr>
          <p:cNvSpPr txBox="1"/>
          <p:nvPr/>
        </p:nvSpPr>
        <p:spPr>
          <a:xfrm>
            <a:off x="4724400" y="1143001"/>
            <a:ext cx="21698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Expected Outcomes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48D93E-599C-D64F-ACD3-9900DD398269}"/>
              </a:ext>
            </a:extLst>
          </p:cNvPr>
          <p:cNvSpPr txBox="1"/>
          <p:nvPr/>
        </p:nvSpPr>
        <p:spPr>
          <a:xfrm>
            <a:off x="4724399" y="3962399"/>
            <a:ext cx="37343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Data Needs, Challenges, and Risks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3B43F7-026C-B34A-BDB4-DD8002BC50E8}"/>
              </a:ext>
            </a:extLst>
          </p:cNvPr>
          <p:cNvSpPr txBox="1"/>
          <p:nvPr/>
        </p:nvSpPr>
        <p:spPr>
          <a:xfrm>
            <a:off x="2446391" y="1214056"/>
            <a:ext cx="2172091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Seasonal, significant flooding often due to rapid snowmelt and rainfall in late winter and early spring</a:t>
            </a:r>
          </a:p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/>
              <a:t>Unique advantages for SAR in helping penetrate cloud cover</a:t>
            </a:r>
          </a:p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Optical NIR/</a:t>
            </a:r>
            <a:r>
              <a:rPr lang="en-US" sz="1400" dirty="0"/>
              <a:t>SWIR help to separate water, snow and other features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1998D5-8C87-C843-B0A0-8A49892B1A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42" y="1214056"/>
            <a:ext cx="1885807" cy="27212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9FDAF31-EBAD-5743-B925-8134D853D047}"/>
              </a:ext>
            </a:extLst>
          </p:cNvPr>
          <p:cNvSpPr txBox="1"/>
          <p:nvPr/>
        </p:nvSpPr>
        <p:spPr>
          <a:xfrm>
            <a:off x="801376" y="1643889"/>
            <a:ext cx="416138" cy="184664"/>
          </a:xfrm>
          <a:prstGeom prst="rect">
            <a:avLst/>
          </a:prstGeom>
          <a:solidFill>
            <a:srgbClr val="FAFAFC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Winnipeg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E6C35B-EF28-E94B-8DFA-4F2962139AB8}"/>
              </a:ext>
            </a:extLst>
          </p:cNvPr>
          <p:cNvSpPr txBox="1"/>
          <p:nvPr/>
        </p:nvSpPr>
        <p:spPr>
          <a:xfrm>
            <a:off x="1325713" y="3040060"/>
            <a:ext cx="294309" cy="184664"/>
          </a:xfrm>
          <a:prstGeom prst="rect">
            <a:avLst/>
          </a:prstGeom>
          <a:solidFill>
            <a:srgbClr val="FAFAFC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Fargo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80B24A-FF1A-B246-8EE1-38188DF55700}"/>
              </a:ext>
            </a:extLst>
          </p:cNvPr>
          <p:cNvSpPr txBox="1"/>
          <p:nvPr/>
        </p:nvSpPr>
        <p:spPr>
          <a:xfrm>
            <a:off x="4936460" y="1469410"/>
            <a:ext cx="3978934" cy="2462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SAR-based maps of flood extent generated through Radarsat-2 and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Radarsat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Constellation Mission (RCM) imaging</a:t>
            </a:r>
          </a:p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GEO and LEO optical imaging provided by GOES ABI and JPSS/VIIRS instruments</a:t>
            </a:r>
          </a:p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/>
              <a:t>Additional flood mapping available from Sentinel-2 and Landsat imagers</a:t>
            </a:r>
          </a:p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Commercial data (Planet) exploration potential through the NASA (TBC)</a:t>
            </a:r>
          </a:p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/>
              <a:t>Explore combinations of optical/SAR for individual daily and maximum extent mapping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1ABA9A-BEB1-254B-B951-6A1CEA0596C4}"/>
              </a:ext>
            </a:extLst>
          </p:cNvPr>
          <p:cNvSpPr txBox="1"/>
          <p:nvPr/>
        </p:nvSpPr>
        <p:spPr>
          <a:xfrm>
            <a:off x="215538" y="4311142"/>
            <a:ext cx="4356459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Leads: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NRCan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, NOAA, NASA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Radarsat-2 and RCM maps have been developed for recent extremes in April 2020, along with products available from ABI/VIIRS instruments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Additional mapping available from Sentinel-1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Pursuing data access through other platforms, including Sentinel-2/Landsat and Planet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Seeking other SAR data to expand frequency and polarization diversity; coherence-based approaches.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E4A0EA-DB2B-0B4D-8E58-B9FA151182B3}"/>
              </a:ext>
            </a:extLst>
          </p:cNvPr>
          <p:cNvSpPr txBox="1"/>
          <p:nvPr/>
        </p:nvSpPr>
        <p:spPr>
          <a:xfrm>
            <a:off x="4855034" y="4265206"/>
            <a:ext cx="4212766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Identify in situ data for individual daily product validation and maximum flood extent through high water marks or other approaches.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Additional data collection potential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DigitalGlobe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/Planet Labs imaging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Commercial SAR collections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Civil Air Patrol / other aerial imaging or information shared via social media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8274D0-44BA-7F43-8BEC-F18341160062}"/>
              </a:ext>
            </a:extLst>
          </p:cNvPr>
          <p:cNvSpPr txBox="1"/>
          <p:nvPr/>
        </p:nvSpPr>
        <p:spPr>
          <a:xfrm>
            <a:off x="247643" y="3733800"/>
            <a:ext cx="1073369" cy="184664"/>
          </a:xfrm>
          <a:prstGeom prst="rect">
            <a:avLst/>
          </a:prstGeom>
          <a:solidFill>
            <a:srgbClr val="FAFAFC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NASA MODIS via Worldview</a:t>
            </a:r>
          </a:p>
        </p:txBody>
      </p:sp>
    </p:spTree>
    <p:extLst>
      <p:ext uri="{BB962C8B-B14F-4D97-AF65-F5344CB8AC3E}">
        <p14:creationId xmlns:p14="http://schemas.microsoft.com/office/powerpoint/2010/main" val="13224162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003F1-DCBF-D241-9755-917EE8C825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C2976-171A-8940-98F7-B9AD05CDD0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399" y="304800"/>
            <a:ext cx="5181599" cy="533400"/>
          </a:xfrm>
        </p:spPr>
        <p:txBody>
          <a:bodyPr/>
          <a:lstStyle/>
          <a:p>
            <a:r>
              <a:rPr lang="en-US" sz="1800" dirty="0" err="1"/>
              <a:t>Picomayo</a:t>
            </a:r>
            <a:r>
              <a:rPr lang="en-US" sz="1800" dirty="0"/>
              <a:t> and Bermejo Transboundary Basins</a:t>
            </a:r>
          </a:p>
          <a:p>
            <a:r>
              <a:rPr lang="en-US" sz="1800" dirty="0"/>
              <a:t>July 2020 (TBC)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A3D69-F756-6C47-ACC6-6D8A17B4A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1433793"/>
            <a:ext cx="2361447" cy="2126683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075CFA-94C0-C244-A180-E52A08078838}"/>
              </a:ext>
            </a:extLst>
          </p:cNvPr>
          <p:cNvSpPr txBox="1"/>
          <p:nvPr/>
        </p:nvSpPr>
        <p:spPr>
          <a:xfrm>
            <a:off x="0" y="3962400"/>
            <a:ext cx="26827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Status and Level of Effort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CA93F-27B8-8F4A-BD8A-C45436ACBE3F}"/>
              </a:ext>
            </a:extLst>
          </p:cNvPr>
          <p:cNvSpPr txBox="1"/>
          <p:nvPr/>
        </p:nvSpPr>
        <p:spPr>
          <a:xfrm>
            <a:off x="4724400" y="1143001"/>
            <a:ext cx="21698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Expected Outcomes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2B1CAF-BE20-D642-A085-29179F7F82CC}"/>
              </a:ext>
            </a:extLst>
          </p:cNvPr>
          <p:cNvSpPr txBox="1"/>
          <p:nvPr/>
        </p:nvSpPr>
        <p:spPr>
          <a:xfrm>
            <a:off x="4724399" y="3962399"/>
            <a:ext cx="37343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Data Needs, Challenges, and Risks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A59182-7571-BA47-BED1-FE36811505CB}"/>
              </a:ext>
            </a:extLst>
          </p:cNvPr>
          <p:cNvSpPr txBox="1"/>
          <p:nvPr/>
        </p:nvSpPr>
        <p:spPr>
          <a:xfrm>
            <a:off x="2446391" y="1214056"/>
            <a:ext cx="2172091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Shared by Argentina, Bolivia, and Paraguay (Pilcomayo) and by Argentina and Bolivia (Bermejo) with basin headwaters in the Andes Range</a:t>
            </a:r>
            <a:r>
              <a:rPr lang="en-US" sz="1400" dirty="0"/>
              <a:t>.</a:t>
            </a:r>
          </a:p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/>
              <a:t>2.5M people, extreme poverty, with annual floods December to April from heavy rain in Bolivia 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3661C-E210-A548-8967-84F70B5C5099}"/>
              </a:ext>
            </a:extLst>
          </p:cNvPr>
          <p:cNvSpPr txBox="1"/>
          <p:nvPr/>
        </p:nvSpPr>
        <p:spPr>
          <a:xfrm>
            <a:off x="4936460" y="1469410"/>
            <a:ext cx="3978934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SAR-based mapping of flood extent from events of interest, complemented by GEO and LEO via GOES/ABI and JPSS/VIIRS</a:t>
            </a:r>
          </a:p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/>
              <a:t>Additional flood mapping available from Sentinel-2 and Landsat imagers</a:t>
            </a:r>
          </a:p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Commercial data (Planet) exploration potential through the NASA (TBC)</a:t>
            </a:r>
          </a:p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/>
              <a:t>Collaborations among affected partners to better understand needs for data sharing, flood mapping, and response efforts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877583-54EC-4647-A86F-CA5096DCAC6C}"/>
              </a:ext>
            </a:extLst>
          </p:cNvPr>
          <p:cNvSpPr txBox="1"/>
          <p:nvPr/>
        </p:nvSpPr>
        <p:spPr>
          <a:xfrm>
            <a:off x="215538" y="4311142"/>
            <a:ext cx="4356459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Leads: CONAE</a:t>
            </a:r>
            <a:endParaRPr lang="en-US" sz="1400" dirty="0"/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Regional Partners: Regional Commission</a:t>
            </a:r>
            <a:r>
              <a:rPr lang="en-US" sz="1400" dirty="0"/>
              <a:t> of the Bermejo Basin (COREBE, Argentina)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SAOCOM data available for sharing but similar flood events have not yet occurred in this area during mission time.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C275DC-2216-D544-A852-CE3FFD3358F2}"/>
              </a:ext>
            </a:extLst>
          </p:cNvPr>
          <p:cNvSpPr txBox="1"/>
          <p:nvPr/>
        </p:nvSpPr>
        <p:spPr>
          <a:xfrm>
            <a:off x="4855034" y="4265206"/>
            <a:ext cx="4212766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Look for additional in situ data to help characterize success of mapping efforts.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SAOCOM data available to be shared but a major flood event has not yet occurred in this region in the SAOCOM database.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Additional data collection potential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DigitalGlobe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/Planet Labs mapping available through NASA Commercial Data Buy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Interest in in-situ data from partners, topographical data, past event mapping and understanding of human factors.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5AA168-9C34-A248-9EE0-4FD3B587832E}"/>
              </a:ext>
            </a:extLst>
          </p:cNvPr>
          <p:cNvSpPr txBox="1"/>
          <p:nvPr/>
        </p:nvSpPr>
        <p:spPr>
          <a:xfrm>
            <a:off x="247643" y="3733800"/>
            <a:ext cx="1073369" cy="184664"/>
          </a:xfrm>
          <a:prstGeom prst="rect">
            <a:avLst/>
          </a:prstGeom>
          <a:solidFill>
            <a:srgbClr val="FAFAFC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NASA MODIS via Worldview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900ECD-357E-884E-A840-211707B008E9}"/>
              </a:ext>
            </a:extLst>
          </p:cNvPr>
          <p:cNvCxnSpPr/>
          <p:nvPr/>
        </p:nvCxnSpPr>
        <p:spPr>
          <a:xfrm>
            <a:off x="4724400" y="1143000"/>
            <a:ext cx="0" cy="5715000"/>
          </a:xfrm>
          <a:prstGeom prst="line">
            <a:avLst/>
          </a:prstGeom>
          <a:noFill/>
          <a:ln w="25400" cap="flat">
            <a:solidFill>
              <a:schemeClr val="accent1">
                <a:alpha val="10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A33874-C1EC-EE43-9176-DA8DD5771468}"/>
              </a:ext>
            </a:extLst>
          </p:cNvPr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noFill/>
          <a:ln w="25400" cap="flat">
            <a:solidFill>
              <a:schemeClr val="accent1">
                <a:alpha val="10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225620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003F1-DCBF-D241-9755-917EE8C825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C2976-171A-8940-98F7-B9AD05CDD0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399" y="304800"/>
            <a:ext cx="5181599" cy="533400"/>
          </a:xfrm>
        </p:spPr>
        <p:txBody>
          <a:bodyPr/>
          <a:lstStyle/>
          <a:p>
            <a:r>
              <a:rPr lang="en-US" sz="1800" dirty="0"/>
              <a:t>Mahanadi River Delta – Coastal Flooding</a:t>
            </a:r>
          </a:p>
          <a:p>
            <a:r>
              <a:rPr lang="en-US" sz="1600" dirty="0"/>
              <a:t>Cyclone </a:t>
            </a:r>
            <a:r>
              <a:rPr lang="en-US" sz="1600" dirty="0" err="1"/>
              <a:t>Amphan</a:t>
            </a:r>
            <a:r>
              <a:rPr lang="en-US" sz="1600" dirty="0"/>
              <a:t> (2020) or Cyclone </a:t>
            </a:r>
            <a:r>
              <a:rPr lang="en-US" sz="1600" dirty="0" err="1"/>
              <a:t>Fani</a:t>
            </a:r>
            <a:r>
              <a:rPr lang="en-US" sz="1600" dirty="0"/>
              <a:t> (2019)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5CFA-94C0-C244-A180-E52A08078838}"/>
              </a:ext>
            </a:extLst>
          </p:cNvPr>
          <p:cNvSpPr txBox="1"/>
          <p:nvPr/>
        </p:nvSpPr>
        <p:spPr>
          <a:xfrm>
            <a:off x="0" y="3962400"/>
            <a:ext cx="26827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Status and Level of Effort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CA93F-27B8-8F4A-BD8A-C45436ACBE3F}"/>
              </a:ext>
            </a:extLst>
          </p:cNvPr>
          <p:cNvSpPr txBox="1"/>
          <p:nvPr/>
        </p:nvSpPr>
        <p:spPr>
          <a:xfrm>
            <a:off x="4724400" y="1143001"/>
            <a:ext cx="21698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Expected Outcomes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2B1CAF-BE20-D642-A085-29179F7F82CC}"/>
              </a:ext>
            </a:extLst>
          </p:cNvPr>
          <p:cNvSpPr txBox="1"/>
          <p:nvPr/>
        </p:nvSpPr>
        <p:spPr>
          <a:xfrm>
            <a:off x="4724399" y="3962399"/>
            <a:ext cx="37343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Data Needs, Challenges, and Risks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B34540-8558-3F4D-BF3F-ED3771EF3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37" y="1559924"/>
            <a:ext cx="2384972" cy="17247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E83352-518D-DC47-95E3-B0ACE6EE2F13}"/>
              </a:ext>
            </a:extLst>
          </p:cNvPr>
          <p:cNvSpPr txBox="1"/>
          <p:nvPr/>
        </p:nvSpPr>
        <p:spPr>
          <a:xfrm>
            <a:off x="2399909" y="1273861"/>
            <a:ext cx="2172091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 large, relatively flat and expansive basin in eastern India, the Mahanadi experiences flooding from heavy monsoonal rains, typhoons, and related storm surge</a:t>
            </a:r>
          </a:p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Recently impacted by Typhoon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Amphan</a:t>
            </a:r>
            <a:r>
              <a:rPr lang="en-US" sz="1400" dirty="0"/>
              <a:t>, in addition to past storm events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F0A4DC-3239-3648-8220-1B45002EF35D}"/>
              </a:ext>
            </a:extLst>
          </p:cNvPr>
          <p:cNvSpPr txBox="1"/>
          <p:nvPr/>
        </p:nvSpPr>
        <p:spPr>
          <a:xfrm>
            <a:off x="4936460" y="1469410"/>
            <a:ext cx="397893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Improved capability to map flood extent from combined optical and SAR; continued development of algorithms to benefit during NISAR operations period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Produce flood inundation maps, hazard maps, vulnerability maps, and combine with available flow data and other in situ observations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49B307-77A5-E74D-BC8C-1BEEC91FF294}"/>
              </a:ext>
            </a:extLst>
          </p:cNvPr>
          <p:cNvSpPr txBox="1"/>
          <p:nvPr/>
        </p:nvSpPr>
        <p:spPr>
          <a:xfrm>
            <a:off x="215538" y="4311142"/>
            <a:ext cx="4356459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Leads: ISRO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Region of interest and potential events have been defined, need to bring together available data sets from free and open sources or those shared (Sentinel-1, geostationary/LEO, Landsat/Sentinel-2) and others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highlight>
                <a:srgbClr val="FFFF00"/>
              </a:highlight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A39B72-44F8-3D44-8B51-7ABAF916312C}"/>
              </a:ext>
            </a:extLst>
          </p:cNvPr>
          <p:cNvSpPr txBox="1"/>
          <p:nvPr/>
        </p:nvSpPr>
        <p:spPr>
          <a:xfrm>
            <a:off x="4855034" y="4265206"/>
            <a:ext cx="4212766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 situ data needed for flood observations at any given time and to understand maximum extent or high water mark coverage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Looking for additional data coverage from multiple sensors including ASTER, CARTOSAT-1, ALOS DEM, CARTOSAT-2 high resolution images, Radarsat-1, 2 and RISAT-1 images and Sentinel-1 A/1B datasets 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DigitalGlobe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/Planet Labs mapping may be available through NASA Commercial Data Buy or other Charter assets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highlight>
                <a:srgbClr val="FFFF00"/>
              </a:highlight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06C1AB-7198-394D-BF90-B9E916D909C9}"/>
              </a:ext>
            </a:extLst>
          </p:cNvPr>
          <p:cNvSpPr txBox="1"/>
          <p:nvPr/>
        </p:nvSpPr>
        <p:spPr>
          <a:xfrm>
            <a:off x="247643" y="3733800"/>
            <a:ext cx="1073369" cy="184664"/>
          </a:xfrm>
          <a:prstGeom prst="rect">
            <a:avLst/>
          </a:prstGeom>
          <a:solidFill>
            <a:srgbClr val="FAFAFC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NASA MODIS via Worldview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CEFA49-AE90-824F-8097-15FA448030DB}"/>
              </a:ext>
            </a:extLst>
          </p:cNvPr>
          <p:cNvCxnSpPr/>
          <p:nvPr/>
        </p:nvCxnSpPr>
        <p:spPr>
          <a:xfrm>
            <a:off x="4724400" y="1143000"/>
            <a:ext cx="0" cy="5715000"/>
          </a:xfrm>
          <a:prstGeom prst="line">
            <a:avLst/>
          </a:prstGeom>
          <a:noFill/>
          <a:ln w="25400" cap="flat">
            <a:solidFill>
              <a:schemeClr val="accent1">
                <a:alpha val="10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E0A786-CBB6-7544-9F0B-4D91BAFF32E6}"/>
              </a:ext>
            </a:extLst>
          </p:cNvPr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noFill/>
          <a:ln w="25400" cap="flat">
            <a:solidFill>
              <a:schemeClr val="accent1">
                <a:alpha val="10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991223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003F1-DCBF-D241-9755-917EE8C825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C2976-171A-8940-98F7-B9AD05CDD0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399" y="304800"/>
            <a:ext cx="5181599" cy="533400"/>
          </a:xfrm>
        </p:spPr>
        <p:txBody>
          <a:bodyPr/>
          <a:lstStyle/>
          <a:p>
            <a:r>
              <a:rPr lang="en-US" sz="1800" dirty="0"/>
              <a:t>Pearl River Basin – Urban, Coastal Flooding</a:t>
            </a:r>
          </a:p>
          <a:p>
            <a:r>
              <a:rPr lang="en-US" sz="1600" dirty="0"/>
              <a:t>Late August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5CFA-94C0-C244-A180-E52A08078838}"/>
              </a:ext>
            </a:extLst>
          </p:cNvPr>
          <p:cNvSpPr txBox="1"/>
          <p:nvPr/>
        </p:nvSpPr>
        <p:spPr>
          <a:xfrm>
            <a:off x="0" y="3962400"/>
            <a:ext cx="26827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Status and Level of Effort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CA93F-27B8-8F4A-BD8A-C45436ACBE3F}"/>
              </a:ext>
            </a:extLst>
          </p:cNvPr>
          <p:cNvSpPr txBox="1"/>
          <p:nvPr/>
        </p:nvSpPr>
        <p:spPr>
          <a:xfrm>
            <a:off x="4724400" y="1143001"/>
            <a:ext cx="21698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Expected Outcomes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2B1CAF-BE20-D642-A085-29179F7F82CC}"/>
              </a:ext>
            </a:extLst>
          </p:cNvPr>
          <p:cNvSpPr txBox="1"/>
          <p:nvPr/>
        </p:nvSpPr>
        <p:spPr>
          <a:xfrm>
            <a:off x="4724399" y="3962399"/>
            <a:ext cx="37343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Data Needs, Challenges, and Risks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B34540-8558-3F4D-BF3F-ED3771EF3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6" y="1562722"/>
            <a:ext cx="2412143" cy="19532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E83352-518D-DC47-95E3-B0ACE6EE2F13}"/>
              </a:ext>
            </a:extLst>
          </p:cNvPr>
          <p:cNvSpPr txBox="1"/>
          <p:nvPr/>
        </p:nvSpPr>
        <p:spPr>
          <a:xfrm>
            <a:off x="2399909" y="1273861"/>
            <a:ext cx="2172091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/>
              <a:t>The Pearl River Basin experiences heavy rainfall from coastal storms (cyclones, typhoons) and heavy interior rainfall events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Events have included Typhoon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Rumbia</a:t>
            </a:r>
            <a:r>
              <a:rPr lang="en-US" sz="1400" dirty="0"/>
              <a:t> and other major storms in the region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F0A4DC-3239-3648-8220-1B45002EF35D}"/>
              </a:ext>
            </a:extLst>
          </p:cNvPr>
          <p:cNvSpPr txBox="1"/>
          <p:nvPr/>
        </p:nvSpPr>
        <p:spPr>
          <a:xfrm>
            <a:off x="4936460" y="1469410"/>
            <a:ext cx="3978934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Leverage imagery from Chinese optical remote sensing satellites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GF4, HJ, ZY, each providing resolutions of 5-30 m and multispectral bands of VIS-MWIR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Explore benefits of using GF3, a multi-polarized C-band SAR sensor offering resolutions of 5-50 m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49B307-77A5-E74D-BC8C-1BEEC91FF294}"/>
              </a:ext>
            </a:extLst>
          </p:cNvPr>
          <p:cNvSpPr txBox="1"/>
          <p:nvPr/>
        </p:nvSpPr>
        <p:spPr>
          <a:xfrm>
            <a:off x="215538" y="4311142"/>
            <a:ext cx="4356459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Leads: Chinese Academy of Sciences (CAS)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Regions of interest and some preliminary events have been identified in 2018, may also be able to use most recent flooding event in 2020.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highlight>
                <a:srgbClr val="FFFF00"/>
              </a:highlight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A39B72-44F8-3D44-8B51-7ABAF916312C}"/>
              </a:ext>
            </a:extLst>
          </p:cNvPr>
          <p:cNvSpPr txBox="1"/>
          <p:nvPr/>
        </p:nvSpPr>
        <p:spPr>
          <a:xfrm>
            <a:off x="4855034" y="4265206"/>
            <a:ext cx="4212766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Collaborations with other data partners on any available in situ data for validation, imagery collections through partners and/or the Charter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Expecting heavy use of Chinese / China Academy of Space Technology assets for optical and including SAR imaging capabilities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highlight>
                <a:srgbClr val="FFFF00"/>
              </a:highlight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06C1AB-7198-394D-BF90-B9E916D909C9}"/>
              </a:ext>
            </a:extLst>
          </p:cNvPr>
          <p:cNvSpPr txBox="1"/>
          <p:nvPr/>
        </p:nvSpPr>
        <p:spPr>
          <a:xfrm>
            <a:off x="247643" y="3733800"/>
            <a:ext cx="1073369" cy="184664"/>
          </a:xfrm>
          <a:prstGeom prst="rect">
            <a:avLst/>
          </a:prstGeom>
          <a:solidFill>
            <a:srgbClr val="FAFAFC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NASA MODIS via Worldview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CEFA49-AE90-824F-8097-15FA448030DB}"/>
              </a:ext>
            </a:extLst>
          </p:cNvPr>
          <p:cNvCxnSpPr/>
          <p:nvPr/>
        </p:nvCxnSpPr>
        <p:spPr>
          <a:xfrm>
            <a:off x="4724400" y="1143000"/>
            <a:ext cx="0" cy="5715000"/>
          </a:xfrm>
          <a:prstGeom prst="line">
            <a:avLst/>
          </a:prstGeom>
          <a:noFill/>
          <a:ln w="25400" cap="flat">
            <a:solidFill>
              <a:schemeClr val="accent1">
                <a:alpha val="10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E0A786-CBB6-7544-9F0B-4D91BAFF32E6}"/>
              </a:ext>
            </a:extLst>
          </p:cNvPr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noFill/>
          <a:ln w="25400" cap="flat">
            <a:solidFill>
              <a:schemeClr val="accent1">
                <a:alpha val="10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0C7CC4F-DDAB-BA47-AD2C-CABC03BE9A64}"/>
              </a:ext>
            </a:extLst>
          </p:cNvPr>
          <p:cNvSpPr/>
          <p:nvPr/>
        </p:nvSpPr>
        <p:spPr>
          <a:xfrm>
            <a:off x="1321012" y="2996859"/>
            <a:ext cx="583988" cy="367612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268123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003F1-DCBF-D241-9755-917EE8C825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C2976-171A-8940-98F7-B9AD05CDD0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399" y="304800"/>
            <a:ext cx="5181599" cy="533400"/>
          </a:xfrm>
        </p:spPr>
        <p:txBody>
          <a:bodyPr/>
          <a:lstStyle/>
          <a:p>
            <a:r>
              <a:rPr lang="en-US" sz="1800" dirty="0"/>
              <a:t>Myanmar – Automated Flood Detections</a:t>
            </a:r>
          </a:p>
          <a:p>
            <a:r>
              <a:rPr lang="en-US" sz="1600" dirty="0"/>
              <a:t>2019 Monsoon Season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5CFA-94C0-C244-A180-E52A08078838}"/>
              </a:ext>
            </a:extLst>
          </p:cNvPr>
          <p:cNvSpPr txBox="1"/>
          <p:nvPr/>
        </p:nvSpPr>
        <p:spPr>
          <a:xfrm>
            <a:off x="0" y="3962400"/>
            <a:ext cx="26827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Status and Level of Effort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CA93F-27B8-8F4A-BD8A-C45436ACBE3F}"/>
              </a:ext>
            </a:extLst>
          </p:cNvPr>
          <p:cNvSpPr txBox="1"/>
          <p:nvPr/>
        </p:nvSpPr>
        <p:spPr>
          <a:xfrm>
            <a:off x="4724400" y="1143001"/>
            <a:ext cx="21698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Expected Outcomes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2B1CAF-BE20-D642-A085-29179F7F82CC}"/>
              </a:ext>
            </a:extLst>
          </p:cNvPr>
          <p:cNvSpPr txBox="1"/>
          <p:nvPr/>
        </p:nvSpPr>
        <p:spPr>
          <a:xfrm>
            <a:off x="4724399" y="3962399"/>
            <a:ext cx="37343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Data Needs, Challenges, and Risks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E83352-518D-DC47-95E3-B0ACE6EE2F13}"/>
              </a:ext>
            </a:extLst>
          </p:cNvPr>
          <p:cNvSpPr txBox="1"/>
          <p:nvPr/>
        </p:nvSpPr>
        <p:spPr>
          <a:xfrm>
            <a:off x="2682784" y="1582336"/>
            <a:ext cx="1935587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/>
              <a:t>Seeking to understand flood risk at large scales and establish risk profiles via satellite archive.</a:t>
            </a:r>
          </a:p>
          <a:p>
            <a:pPr marL="285750" marR="0" indent="-28575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Strengthen emergency response efforts.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F0A4DC-3239-3648-8220-1B45002EF35D}"/>
              </a:ext>
            </a:extLst>
          </p:cNvPr>
          <p:cNvSpPr txBox="1"/>
          <p:nvPr/>
        </p:nvSpPr>
        <p:spPr>
          <a:xfrm>
            <a:off x="4936460" y="1469410"/>
            <a:ext cx="3978934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Partner with the World Bank to enhance use of satellite-derived information in the disaster risk financing sector for SE Asia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Strengthen emergency response through parametric insurance modeling that looks to expedite pay-out based upon clear and transparent rule sets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Use multi-temporal SAR and other complementary images to improve wate</a:t>
            </a:r>
            <a:r>
              <a:rPr lang="en-US" sz="1400" dirty="0"/>
              <a:t>r mapping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49B307-77A5-E74D-BC8C-1BEEC91FF294}"/>
              </a:ext>
            </a:extLst>
          </p:cNvPr>
          <p:cNvSpPr txBox="1"/>
          <p:nvPr/>
        </p:nvSpPr>
        <p:spPr>
          <a:xfrm>
            <a:off x="215538" y="4311142"/>
            <a:ext cx="4356459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Leads: Luxembourg Institute of Science and Technology (LIST)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Past work has examined mapping the extent of permanent water bodies, separating permanent water from flood extent, and relating flood events to impacts via population and other human settlement information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highlight>
                <a:srgbClr val="FFFF00"/>
              </a:highlight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A39B72-44F8-3D44-8B51-7ABAF916312C}"/>
              </a:ext>
            </a:extLst>
          </p:cNvPr>
          <p:cNvSpPr txBox="1"/>
          <p:nvPr/>
        </p:nvSpPr>
        <p:spPr>
          <a:xfrm>
            <a:off x="4855034" y="4265206"/>
            <a:ext cx="4212766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Adapting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InSAR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coherence imagery to improve the performance of flood detections in urban areas and the urban-suburban-rural interfaces, also for regions with extensive vegetation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lang="en-US" sz="1400" dirty="0"/>
              <a:t>Increased sampling rate of imagery over the region through a multi-sensor approach (e.g. incorporate Radarsat-2, Sentinel, others) as well as combined radar and optical data</a:t>
            </a: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Explore additional L-band wavelengths to improve detections within </a:t>
            </a: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vegetated regions and to prep for ESA’s ROSE-L mission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lvl="8" indent="-285750" algn="l" rtl="0" hangingPunct="0"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highlight>
                <a:srgbClr val="FFFF00"/>
              </a:highlight>
              <a:uFillTx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CEFA49-AE90-824F-8097-15FA448030DB}"/>
              </a:ext>
            </a:extLst>
          </p:cNvPr>
          <p:cNvCxnSpPr/>
          <p:nvPr/>
        </p:nvCxnSpPr>
        <p:spPr>
          <a:xfrm>
            <a:off x="4724400" y="1143000"/>
            <a:ext cx="0" cy="5715000"/>
          </a:xfrm>
          <a:prstGeom prst="line">
            <a:avLst/>
          </a:prstGeom>
          <a:noFill/>
          <a:ln w="25400" cap="flat">
            <a:solidFill>
              <a:schemeClr val="accent1">
                <a:alpha val="10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E0A786-CBB6-7544-9F0B-4D91BAFF32E6}"/>
              </a:ext>
            </a:extLst>
          </p:cNvPr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noFill/>
          <a:ln w="25400" cap="flat">
            <a:solidFill>
              <a:schemeClr val="accent1">
                <a:alpha val="10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Google Shape;301;g618eab44ac_5_63">
            <a:extLst>
              <a:ext uri="{FF2B5EF4-FFF2-40B4-BE49-F238E27FC236}">
                <a16:creationId xmlns:a16="http://schemas.microsoft.com/office/drawing/2014/main" id="{DF4B84C9-E937-1F41-B5ED-3EFE4E0F0D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001" r="25671"/>
          <a:stretch/>
        </p:blipFill>
        <p:spPr>
          <a:xfrm>
            <a:off x="192160" y="1327807"/>
            <a:ext cx="2362414" cy="2549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9786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17276</TotalTime>
  <Words>1889</Words>
  <Application>Microsoft Office PowerPoint</Application>
  <PresentationFormat>On-screen Show (4:3)</PresentationFormat>
  <Paragraphs>174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Bold</vt:lpstr>
      <vt:lpstr>Avenir Roman</vt:lpstr>
      <vt:lpstr>Calibri</vt:lpstr>
      <vt:lpstr>Courier New</vt:lpstr>
      <vt:lpstr>Helvetica</vt:lpstr>
      <vt:lpstr>Wingdings</vt:lpstr>
      <vt:lpstr>Default</vt:lpstr>
      <vt:lpstr>Flood Pilot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Guy Schumann</cp:lastModifiedBy>
  <cp:revision>193</cp:revision>
  <dcterms:modified xsi:type="dcterms:W3CDTF">2020-09-11T07:55:34Z</dcterms:modified>
</cp:coreProperties>
</file>