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94" r:id="rId1"/>
  </p:sldMasterIdLst>
  <p:notesMasterIdLst>
    <p:notesMasterId r:id="rId7"/>
  </p:notesMasterIdLst>
  <p:sldIdLst>
    <p:sldId id="256" r:id="rId2"/>
    <p:sldId id="260" r:id="rId3"/>
    <p:sldId id="261" r:id="rId4"/>
    <p:sldId id="262" r:id="rId5"/>
    <p:sldId id="263" r:id="rId6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F5EB538-B26C-4018-AEE8-B827BC150DE6}">
  <a:tblStyle styleId="{4F5EB538-B26C-4018-AEE8-B827BC150DE6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5DD4EC0A-53A6-49BE-94DD-657FB675483C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1F0EC"/>
          </a:solidFill>
        </a:fill>
      </a:tcStyle>
    </a:wholeTbl>
    <a:band1H>
      <a:tcTxStyle/>
      <a:tcStyle>
        <a:tcBdr/>
        <a:fill>
          <a:solidFill>
            <a:srgbClr val="E1E0D6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E1E0D6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882" y="6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2" name="Google Shape;46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gd5c4749534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0" name="Google Shape;490;gd5c4749534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gd89cf859a4_259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7" name="Google Shape;497;gd89cf859a4_259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gd4027de46a_2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8" name="Google Shape;508;gd4027de46a_2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gd89cf859a4_259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6" name="Google Shape;516;gd89cf859a4_259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2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dark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  <a:defRPr sz="1800">
                <a:solidFill>
                  <a:schemeClr val="lt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lt2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52"/>
          <p:cNvSpPr txBox="1">
            <a:spLocks noGrp="1"/>
          </p:cNvSpPr>
          <p:nvPr>
            <p:ph type="ctrTitle"/>
          </p:nvPr>
        </p:nvSpPr>
        <p:spPr>
          <a:xfrm>
            <a:off x="311708" y="78152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CARD4L Aquatic Reflectance PFS</a:t>
            </a:r>
            <a:br>
              <a:rPr lang="en" dirty="0"/>
            </a:br>
            <a:r>
              <a:rPr lang="en" dirty="0"/>
              <a:t>Summary</a:t>
            </a:r>
            <a:endParaRPr dirty="0"/>
          </a:p>
        </p:txBody>
      </p:sp>
      <p:sp>
        <p:nvSpPr>
          <p:cNvPr id="465" name="Google Shape;465;p5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Christopher Barnes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/>
              <a:t>CEOS LSI-VC, USGS/KBR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/>
              <a:t>February 2022</a:t>
            </a:r>
          </a:p>
        </p:txBody>
      </p:sp>
      <p:sp>
        <p:nvSpPr>
          <p:cNvPr id="466" name="Google Shape;466;p5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</a:t>
            </a:fld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p5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Aquatic Reflectance PFS</a:t>
            </a:r>
            <a:endParaRPr dirty="0"/>
          </a:p>
        </p:txBody>
      </p:sp>
      <p:sp>
        <p:nvSpPr>
          <p:cNvPr id="493" name="Google Shape;493;p56"/>
          <p:cNvSpPr txBox="1">
            <a:spLocks noGrp="1"/>
          </p:cNvSpPr>
          <p:nvPr>
            <p:ph type="body" idx="1"/>
          </p:nvPr>
        </p:nvSpPr>
        <p:spPr>
          <a:xfrm>
            <a:off x="0" y="1017724"/>
            <a:ext cx="8832300" cy="41257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Coordinated by: </a:t>
            </a:r>
            <a:r>
              <a:rPr lang="en" i="1" dirty="0"/>
              <a:t>Andreia Siqueira (GA)</a:t>
            </a:r>
            <a:r>
              <a:rPr lang="en" dirty="0"/>
              <a:t> &amp; </a:t>
            </a:r>
            <a:r>
              <a:rPr lang="en" i="1" dirty="0"/>
              <a:t>Chris Barnes (USGS/KBR)</a:t>
            </a:r>
          </a:p>
          <a:p>
            <a:pPr lvl="1" indent="-342900">
              <a:spcBef>
                <a:spcPts val="0"/>
              </a:spcBef>
              <a:buSzPts val="1800"/>
              <a:buFont typeface="Arial"/>
              <a:buChar char="●"/>
            </a:pPr>
            <a:r>
              <a:rPr lang="en-US" dirty="0"/>
              <a:t>Technical Lead: </a:t>
            </a:r>
            <a:r>
              <a:rPr lang="en-US" i="1" dirty="0"/>
              <a:t>Arnold Dekker (SatDek)</a:t>
            </a:r>
            <a:br>
              <a:rPr lang="en" sz="1800" dirty="0"/>
            </a:br>
            <a:endParaRPr sz="1000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Development began in March 2020 with provisional endorsement at LSI-VC-10</a:t>
            </a:r>
          </a:p>
          <a:p>
            <a:pPr lvl="1" indent="-342900">
              <a:spcBef>
                <a:spcPts val="0"/>
              </a:spcBef>
              <a:buSzPts val="1800"/>
              <a:buChar char="●"/>
            </a:pPr>
            <a:endParaRPr lang="en" sz="1000" dirty="0"/>
          </a:p>
          <a:p>
            <a:r>
              <a:rPr lang="en" dirty="0"/>
              <a:t>Conditions of provisional endorsement have since been met by the following:</a:t>
            </a:r>
            <a:endParaRPr lang="en" sz="1400" dirty="0"/>
          </a:p>
          <a:p>
            <a:pPr lvl="2" indent="-342900">
              <a:spcBef>
                <a:spcPts val="0"/>
              </a:spcBef>
              <a:buSzPct val="100000"/>
              <a:buFont typeface="+mj-lt"/>
              <a:buAutoNum type="arabicPeriod"/>
            </a:pPr>
            <a:r>
              <a:rPr lang="en" dirty="0"/>
              <a:t>Supporting peer reviewed </a:t>
            </a:r>
            <a:r>
              <a:rPr lang="en"/>
              <a:t>articles were provided </a:t>
            </a:r>
            <a:r>
              <a:rPr lang="en" dirty="0"/>
              <a:t>and transposed/included in the Reference Papers section </a:t>
            </a:r>
            <a:r>
              <a:rPr lang="en"/>
              <a:t>and denoted </a:t>
            </a:r>
            <a:r>
              <a:rPr lang="en" dirty="0"/>
              <a:t>via “</a:t>
            </a:r>
            <a:r>
              <a:rPr lang="en-US" i="1" dirty="0"/>
              <a:t>Supports requirement </a:t>
            </a:r>
            <a:r>
              <a:rPr lang="en-US" i="1" dirty="0" err="1"/>
              <a:t>x.xx</a:t>
            </a:r>
            <a:r>
              <a:rPr lang="en-US" dirty="0"/>
              <a:t>”</a:t>
            </a:r>
            <a:br>
              <a:rPr lang="en-US" dirty="0"/>
            </a:br>
            <a:endParaRPr lang="en-US" sz="1000" dirty="0"/>
          </a:p>
          <a:p>
            <a:pPr lvl="2" indent="-342900">
              <a:spcBef>
                <a:spcPts val="0"/>
              </a:spcBef>
              <a:buSzPct val="100000"/>
              <a:buFont typeface="+mj-lt"/>
              <a:buAutoNum type="arabicPeriod"/>
            </a:pPr>
            <a:r>
              <a:rPr lang="en-US" dirty="0"/>
              <a:t>Per-Pixel Metadata (</a:t>
            </a:r>
            <a:r>
              <a:rPr lang="en-US" b="1" dirty="0"/>
              <a:t>2.13 Adjacency Effects</a:t>
            </a:r>
            <a:r>
              <a:rPr lang="en-US" dirty="0"/>
              <a:t>) and Radiometric and Atmospheric Correction (</a:t>
            </a:r>
            <a:r>
              <a:rPr lang="en-US" b="1" dirty="0"/>
              <a:t>3.11 Adjacency Effects Correction</a:t>
            </a:r>
            <a:r>
              <a:rPr lang="en-US" dirty="0"/>
              <a:t>) requirements revised to “</a:t>
            </a:r>
            <a:r>
              <a:rPr lang="en-US" b="1" i="1" dirty="0"/>
              <a:t>Not Required</a:t>
            </a:r>
            <a:r>
              <a:rPr lang="en-US" dirty="0"/>
              <a:t>” at Threshold in acknowledgement that the present state-of-the-art methods are too immature   </a:t>
            </a:r>
            <a:br>
              <a:rPr lang="en-US" dirty="0"/>
            </a:br>
            <a:endParaRPr lang="en-US" sz="1000" dirty="0"/>
          </a:p>
          <a:p>
            <a:r>
              <a:rPr lang="en-US" sz="1600" dirty="0"/>
              <a:t>Others changes of note. Five requirements moved from </a:t>
            </a:r>
            <a:r>
              <a:rPr lang="en-US" sz="1600" i="1" dirty="0"/>
              <a:t>Target</a:t>
            </a:r>
            <a:r>
              <a:rPr lang="en-US" sz="1600" dirty="0"/>
              <a:t> to </a:t>
            </a:r>
            <a:r>
              <a:rPr lang="en-US" sz="1600" i="1" dirty="0"/>
              <a:t>Threshold</a:t>
            </a:r>
            <a:r>
              <a:rPr lang="en-US" sz="1600" dirty="0"/>
              <a:t>:</a:t>
            </a:r>
          </a:p>
          <a:p>
            <a:pPr marL="576263" indent="119063"/>
            <a:r>
              <a:rPr lang="en-US" sz="1600" dirty="0"/>
              <a:t>	</a:t>
            </a:r>
            <a:r>
              <a:rPr lang="en-US" sz="1400" dirty="0"/>
              <a:t>1.17 - Overall Data Quality</a:t>
            </a:r>
          </a:p>
          <a:p>
            <a:pPr marL="576263" indent="338138"/>
            <a:r>
              <a:rPr lang="en-US" sz="1400" dirty="0"/>
              <a:t>2.7 – Land Water Mask</a:t>
            </a:r>
          </a:p>
          <a:p>
            <a:pPr marL="576263" indent="119063"/>
            <a:endParaRPr lang="en-US" dirty="0"/>
          </a:p>
          <a:p>
            <a:endParaRPr lang="en" sz="1300" dirty="0"/>
          </a:p>
          <a:p>
            <a:pPr lvl="1" indent="-342900">
              <a:spcBef>
                <a:spcPts val="0"/>
              </a:spcBef>
              <a:buSzPts val="1800"/>
              <a:buChar char="●"/>
            </a:pPr>
            <a:endParaRPr lang="en" sz="800" dirty="0"/>
          </a:p>
        </p:txBody>
      </p:sp>
      <p:sp>
        <p:nvSpPr>
          <p:cNvPr id="494" name="Google Shape;494;p5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4D28397-6454-4AAA-8D7D-A163C9B34E82}"/>
              </a:ext>
            </a:extLst>
          </p:cNvPr>
          <p:cNvSpPr txBox="1"/>
          <p:nvPr/>
        </p:nvSpPr>
        <p:spPr>
          <a:xfrm>
            <a:off x="2655082" y="4455595"/>
            <a:ext cx="3522135" cy="838691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576263" marR="0" lvl="0" indent="119063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ADADAD"/>
              </a:buClr>
              <a:buSzPts val="1800"/>
              <a:buFont typeface="Arial"/>
              <a:buChar char="●"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ADADAD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	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ADADAD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2.8 - Overall Data Quality</a:t>
            </a:r>
          </a:p>
          <a:p>
            <a:pPr marL="576263" marR="0" lvl="0" indent="338138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ADADAD"/>
              </a:buClr>
              <a:buSzPts val="1800"/>
              <a:buFont typeface="Arial"/>
              <a:buChar char="●"/>
              <a:tabLst/>
              <a:defRPr/>
            </a:pP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ADADAD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2.15 – Land Water Mask</a:t>
            </a:r>
          </a:p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FB1BFC2-2312-4A0B-878F-3D9169424DBD}"/>
              </a:ext>
            </a:extLst>
          </p:cNvPr>
          <p:cNvSpPr txBox="1"/>
          <p:nvPr/>
        </p:nvSpPr>
        <p:spPr>
          <a:xfrm>
            <a:off x="5224673" y="4455595"/>
            <a:ext cx="3522135" cy="590931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576263" marR="0" lvl="0" indent="119063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ADADAD"/>
              </a:buClr>
              <a:buSzPts val="1800"/>
              <a:buFont typeface="Arial"/>
              <a:buChar char="●"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ADADAD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	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ADADAD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3.6 – Ozone Corrections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57"/>
          <p:cNvSpPr txBox="1">
            <a:spLocks noGrp="1"/>
          </p:cNvSpPr>
          <p:nvPr>
            <p:ph type="body" idx="1"/>
          </p:nvPr>
        </p:nvSpPr>
        <p:spPr>
          <a:xfrm>
            <a:off x="6897" y="966725"/>
            <a:ext cx="8746380" cy="404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Requirements summary of changes:</a:t>
            </a:r>
            <a:endParaRPr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b="1" u="sng" dirty="0"/>
              <a:t>1.0 General Metadata</a:t>
            </a:r>
            <a:r>
              <a:rPr lang="en" dirty="0"/>
              <a:t> (17 Requirements Total)</a:t>
            </a:r>
            <a:endParaRPr dirty="0"/>
          </a:p>
          <a:p>
            <a:pPr lvl="2">
              <a:spcBef>
                <a:spcPts val="0"/>
              </a:spcBef>
              <a:buChar char="○"/>
            </a:pPr>
            <a:r>
              <a:rPr lang="en" b="1" i="1" dirty="0">
                <a:solidFill>
                  <a:srgbClr val="285DAB"/>
                </a:solidFill>
              </a:rPr>
              <a:t>No requirement changes</a:t>
            </a:r>
            <a:br>
              <a:rPr lang="en" i="1" dirty="0"/>
            </a:br>
            <a:endParaRPr i="1"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b="1" u="sng" dirty="0"/>
              <a:t>2.0 Per-Pixel Metadata</a:t>
            </a:r>
            <a:r>
              <a:rPr lang="en" dirty="0"/>
              <a:t> (20 Requirements Total) </a:t>
            </a:r>
            <a:endParaRPr dirty="0"/>
          </a:p>
          <a:p>
            <a:pPr lvl="2">
              <a:spcBef>
                <a:spcPts val="0"/>
              </a:spcBef>
              <a:buChar char="○"/>
            </a:pPr>
            <a:r>
              <a:rPr lang="en" i="1" dirty="0"/>
              <a:t>2 requirements modified</a:t>
            </a:r>
            <a:endParaRPr i="1" dirty="0"/>
          </a:p>
          <a:p>
            <a:pPr marL="1714500" lvl="3">
              <a:spcBef>
                <a:spcPts val="0"/>
              </a:spcBef>
              <a:buChar char="■"/>
            </a:pPr>
            <a:r>
              <a:rPr lang="en" dirty="0"/>
              <a:t>Per-pixel Assessment </a:t>
            </a:r>
            <a:r>
              <a:rPr lang="en" sz="1200" dirty="0"/>
              <a:t>(</a:t>
            </a:r>
            <a:r>
              <a:rPr lang="en" sz="1200" i="1" dirty="0"/>
              <a:t>from: Incomplete Testing in SR PFS; Req. 2.3)</a:t>
            </a:r>
            <a:endParaRPr lang="en" sz="1200" dirty="0"/>
          </a:p>
          <a:p>
            <a:pPr marL="1714500" lvl="3">
              <a:spcBef>
                <a:spcPts val="0"/>
              </a:spcBef>
              <a:buChar char="■"/>
            </a:pPr>
            <a:r>
              <a:rPr lang="en" dirty="0"/>
              <a:t>Sea/Lake/River Ice Mask </a:t>
            </a:r>
            <a:r>
              <a:rPr lang="en" sz="1200" dirty="0"/>
              <a:t>(</a:t>
            </a:r>
            <a:r>
              <a:rPr lang="en" sz="1200" i="1" dirty="0"/>
              <a:t>from: Ice Mask in SR PFS; Req. 2.8</a:t>
            </a:r>
            <a:r>
              <a:rPr lang="en" sz="1200" dirty="0"/>
              <a:t>)</a:t>
            </a:r>
            <a:br>
              <a:rPr lang="en" dirty="0"/>
            </a:br>
            <a:endParaRPr sz="800" dirty="0"/>
          </a:p>
          <a:p>
            <a:pPr lvl="2">
              <a:spcBef>
                <a:spcPts val="0"/>
              </a:spcBef>
              <a:buChar char="○"/>
            </a:pPr>
            <a:r>
              <a:rPr lang="en" i="1" dirty="0"/>
              <a:t>10 new requirements identified</a:t>
            </a:r>
            <a:endParaRPr i="1" dirty="0"/>
          </a:p>
          <a:p>
            <a:pPr marL="1714500" lvl="3">
              <a:spcBef>
                <a:spcPts val="0"/>
              </a:spcBef>
              <a:buChar char="■"/>
            </a:pPr>
            <a:r>
              <a:rPr lang="en" dirty="0"/>
              <a:t>Adjacency Effects </a:t>
            </a:r>
            <a:r>
              <a:rPr lang="en" sz="1200" dirty="0"/>
              <a:t>(</a:t>
            </a:r>
            <a:r>
              <a:rPr lang="en" sz="1200" i="1" dirty="0"/>
              <a:t>Req.2.13</a:t>
            </a:r>
            <a:r>
              <a:rPr lang="en" sz="1200" dirty="0"/>
              <a:t>) </a:t>
            </a:r>
            <a:endParaRPr dirty="0"/>
          </a:p>
          <a:p>
            <a:pPr marL="1714500" lvl="3">
              <a:spcBef>
                <a:spcPts val="0"/>
              </a:spcBef>
              <a:buChar char="■"/>
            </a:pPr>
            <a:r>
              <a:rPr lang="en" dirty="0"/>
              <a:t>Altitude (ASL) </a:t>
            </a:r>
            <a:r>
              <a:rPr lang="en" sz="1200" dirty="0"/>
              <a:t>(</a:t>
            </a:r>
            <a:r>
              <a:rPr lang="en" sz="1200" i="1" dirty="0"/>
              <a:t>Req.2.20</a:t>
            </a:r>
            <a:r>
              <a:rPr lang="en" sz="1200" dirty="0"/>
              <a:t>) </a:t>
            </a:r>
            <a:endParaRPr dirty="0"/>
          </a:p>
          <a:p>
            <a:pPr marL="1714500" lvl="3">
              <a:spcBef>
                <a:spcPts val="0"/>
              </a:spcBef>
              <a:buChar char="■"/>
            </a:pPr>
            <a:r>
              <a:rPr lang="en" dirty="0"/>
              <a:t>Bidirectional Reflectance Distribution Function </a:t>
            </a:r>
            <a:r>
              <a:rPr lang="en" sz="1200" dirty="0"/>
              <a:t>(</a:t>
            </a:r>
            <a:r>
              <a:rPr lang="en" sz="1200" i="1" dirty="0"/>
              <a:t>Req.2.19</a:t>
            </a:r>
            <a:r>
              <a:rPr lang="en" sz="1200" dirty="0"/>
              <a:t>) </a:t>
            </a:r>
            <a:endParaRPr dirty="0"/>
          </a:p>
          <a:p>
            <a:pPr marL="1714500" lvl="3">
              <a:spcBef>
                <a:spcPts val="0"/>
              </a:spcBef>
              <a:buChar char="■"/>
            </a:pPr>
            <a:r>
              <a:rPr lang="en" dirty="0"/>
              <a:t>Deep/Shallow Water </a:t>
            </a:r>
            <a:r>
              <a:rPr lang="en" sz="1200" dirty="0"/>
              <a:t>(</a:t>
            </a:r>
            <a:r>
              <a:rPr lang="en" sz="1200" i="1" dirty="0"/>
              <a:t>Req.2.16</a:t>
            </a:r>
            <a:r>
              <a:rPr lang="en" sz="1200" dirty="0"/>
              <a:t>) </a:t>
            </a:r>
            <a:endParaRPr dirty="0"/>
          </a:p>
          <a:p>
            <a:pPr marL="1714500" lvl="3">
              <a:spcBef>
                <a:spcPts val="0"/>
              </a:spcBef>
              <a:buChar char="■"/>
            </a:pPr>
            <a:r>
              <a:rPr lang="en" dirty="0"/>
              <a:t>Floating Vegetation/Surface Scum Mask </a:t>
            </a:r>
            <a:r>
              <a:rPr lang="en" sz="1200" dirty="0"/>
              <a:t>(</a:t>
            </a:r>
            <a:r>
              <a:rPr lang="en" sz="1200" i="1" dirty="0"/>
              <a:t>Req.2.14</a:t>
            </a:r>
            <a:r>
              <a:rPr lang="en" sz="1200" dirty="0"/>
              <a:t>) </a:t>
            </a:r>
            <a:endParaRPr dirty="0"/>
          </a:p>
          <a:p>
            <a:pPr marL="1714500" lvl="3">
              <a:spcBef>
                <a:spcPts val="0"/>
              </a:spcBef>
              <a:buChar char="■"/>
            </a:pPr>
            <a:r>
              <a:rPr lang="en" dirty="0"/>
              <a:t>Optically Deep or Optically Shallow Assessment </a:t>
            </a:r>
            <a:r>
              <a:rPr lang="en" sz="1200" dirty="0"/>
              <a:t>(</a:t>
            </a:r>
            <a:r>
              <a:rPr lang="en" sz="1200" i="1" dirty="0"/>
              <a:t>Req.2.17</a:t>
            </a:r>
            <a:r>
              <a:rPr lang="en" sz="1200" dirty="0"/>
              <a:t>) </a:t>
            </a:r>
            <a:endParaRPr dirty="0"/>
          </a:p>
        </p:txBody>
      </p:sp>
      <p:sp>
        <p:nvSpPr>
          <p:cNvPr id="500" name="Google Shape;500;p5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Aquatic Reflectance PFS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01" name="Google Shape;501;p5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 dirty="0"/>
          </a:p>
        </p:txBody>
      </p:sp>
      <p:sp>
        <p:nvSpPr>
          <p:cNvPr id="505" name="Google Shape;505;p57"/>
          <p:cNvSpPr txBox="1"/>
          <p:nvPr/>
        </p:nvSpPr>
        <p:spPr>
          <a:xfrm>
            <a:off x="5121904" y="3623557"/>
            <a:ext cx="4157564" cy="10464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371600" lvl="2" indent="-31750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</a:pPr>
            <a:r>
              <a:rPr lang="en" dirty="0">
                <a:solidFill>
                  <a:schemeClr val="lt2"/>
                </a:solidFill>
              </a:rPr>
              <a:t>Sky Glint </a:t>
            </a:r>
            <a:r>
              <a:rPr lang="en-US" sz="1200" i="1" dirty="0">
                <a:solidFill>
                  <a:schemeClr val="lt2"/>
                </a:solidFill>
              </a:rPr>
              <a:t>(Req.2.9)</a:t>
            </a:r>
            <a:r>
              <a:rPr lang="en-US" dirty="0">
                <a:solidFill>
                  <a:schemeClr val="lt2"/>
                </a:solidFill>
              </a:rPr>
              <a:t> </a:t>
            </a:r>
            <a:endParaRPr dirty="0">
              <a:solidFill>
                <a:schemeClr val="lt2"/>
              </a:solidFill>
            </a:endParaRPr>
          </a:p>
          <a:p>
            <a:pPr marL="1371600" lvl="2" indent="-31750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</a:pPr>
            <a:r>
              <a:rPr lang="en" dirty="0">
                <a:solidFill>
                  <a:schemeClr val="lt2"/>
                </a:solidFill>
              </a:rPr>
              <a:t>Sun Glint </a:t>
            </a:r>
            <a:r>
              <a:rPr lang="en-US" sz="1200" i="1" dirty="0">
                <a:solidFill>
                  <a:schemeClr val="lt2"/>
                </a:solidFill>
              </a:rPr>
              <a:t>(Req. 2.10) </a:t>
            </a:r>
            <a:endParaRPr i="1" dirty="0">
              <a:solidFill>
                <a:schemeClr val="lt2"/>
              </a:solidFill>
            </a:endParaRPr>
          </a:p>
          <a:p>
            <a:pPr marL="1371600" lvl="2" indent="-31750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</a:pPr>
            <a:r>
              <a:rPr lang="en" dirty="0">
                <a:solidFill>
                  <a:schemeClr val="lt2"/>
                </a:solidFill>
              </a:rPr>
              <a:t>Turbid Water Flag </a:t>
            </a:r>
            <a:r>
              <a:rPr lang="en-US" sz="1200" i="1" dirty="0">
                <a:solidFill>
                  <a:schemeClr val="lt2"/>
                </a:solidFill>
              </a:rPr>
              <a:t>(Req.2.18) </a:t>
            </a:r>
            <a:endParaRPr i="1" dirty="0">
              <a:solidFill>
                <a:schemeClr val="lt2"/>
              </a:solidFill>
            </a:endParaRPr>
          </a:p>
          <a:p>
            <a:pPr marL="1371600" lvl="2" indent="-31750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</a:pPr>
            <a:r>
              <a:rPr lang="en" dirty="0">
                <a:solidFill>
                  <a:schemeClr val="lt2"/>
                </a:solidFill>
              </a:rPr>
              <a:t>Whitecap/Foam Mask </a:t>
            </a:r>
            <a:r>
              <a:rPr lang="en-US" sz="1200" i="1" dirty="0">
                <a:solidFill>
                  <a:schemeClr val="lt2"/>
                </a:solidFill>
              </a:rPr>
              <a:t>(Req.2.11) </a:t>
            </a:r>
            <a:endParaRPr i="1" dirty="0">
              <a:solidFill>
                <a:schemeClr val="lt2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58"/>
          <p:cNvSpPr txBox="1">
            <a:spLocks noGrp="1"/>
          </p:cNvSpPr>
          <p:nvPr>
            <p:ph type="body" idx="1"/>
          </p:nvPr>
        </p:nvSpPr>
        <p:spPr>
          <a:xfrm>
            <a:off x="0" y="963650"/>
            <a:ext cx="8832300" cy="396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Requirements summary of changes continued:</a:t>
            </a:r>
            <a:endParaRPr i="1"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b="1" i="1" u="sng" dirty="0"/>
              <a:t>3.0 Radiometric and Atmospheric Corrections</a:t>
            </a:r>
            <a:r>
              <a:rPr lang="en" dirty="0"/>
              <a:t> (14 Requirements Total)</a:t>
            </a:r>
            <a:endParaRPr dirty="0"/>
          </a:p>
          <a:p>
            <a:pPr lvl="2">
              <a:spcBef>
                <a:spcPts val="0"/>
              </a:spcBef>
              <a:buChar char="○"/>
            </a:pPr>
            <a:r>
              <a:rPr lang="en" i="1" dirty="0"/>
              <a:t>1 requirement modified</a:t>
            </a:r>
            <a:endParaRPr i="1" dirty="0"/>
          </a:p>
          <a:p>
            <a:pPr lvl="3">
              <a:spcBef>
                <a:spcPts val="0"/>
              </a:spcBef>
              <a:buChar char="■"/>
            </a:pPr>
            <a:r>
              <a:rPr lang="en" dirty="0"/>
              <a:t>Atmospheric Reflectance Correction </a:t>
            </a:r>
            <a:r>
              <a:rPr lang="en" sz="1200" dirty="0"/>
              <a:t>(From: Directional Atmospheric Scattering in SR PFS) </a:t>
            </a:r>
            <a:br>
              <a:rPr lang="en" sz="1200" dirty="0"/>
            </a:br>
            <a:endParaRPr sz="1200" dirty="0"/>
          </a:p>
          <a:p>
            <a:pPr lvl="2">
              <a:spcBef>
                <a:spcPts val="0"/>
              </a:spcBef>
              <a:buChar char="○"/>
            </a:pPr>
            <a:r>
              <a:rPr lang="en" i="1" dirty="0"/>
              <a:t>8 new requirements identified</a:t>
            </a:r>
            <a:endParaRPr i="1" dirty="0"/>
          </a:p>
          <a:p>
            <a:pPr marL="1371600" lvl="2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■"/>
            </a:pPr>
            <a:r>
              <a:rPr lang="en" sz="1300" dirty="0"/>
              <a:t>Adjacency Effects Correction </a:t>
            </a:r>
            <a:r>
              <a:rPr lang="en" sz="1200" i="1" dirty="0"/>
              <a:t>(Req.3.11)</a:t>
            </a:r>
            <a:endParaRPr sz="1300" i="1" dirty="0"/>
          </a:p>
          <a:p>
            <a:pPr marL="1371600" lvl="2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■"/>
            </a:pPr>
            <a:r>
              <a:rPr lang="en" sz="1300" dirty="0"/>
              <a:t>Bidirectional Reflectance Distribution Function </a:t>
            </a:r>
            <a:r>
              <a:rPr kumimoji="0" lang="en" sz="1200" b="0" i="1" u="none" strike="noStrike" kern="0" cap="none" spc="0" normalizeH="0" baseline="0" noProof="0" dirty="0">
                <a:ln>
                  <a:noFill/>
                </a:ln>
                <a:solidFill>
                  <a:srgbClr val="ADADAD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(Req.3.14)</a:t>
            </a:r>
            <a:endParaRPr sz="1300" i="1" dirty="0"/>
          </a:p>
          <a:p>
            <a:pPr marL="1371600" lvl="2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rPr lang="en" sz="1300" dirty="0"/>
              <a:t>Floating Vegetation/Surface Scum Correction </a:t>
            </a:r>
            <a:r>
              <a:rPr lang="en" sz="1200" i="1" dirty="0"/>
              <a:t>(Req.3.12)</a:t>
            </a:r>
            <a:endParaRPr lang="en" sz="1300" i="1" dirty="0"/>
          </a:p>
          <a:p>
            <a:pPr lvl="2">
              <a:spcBef>
                <a:spcPts val="0"/>
              </a:spcBef>
            </a:pPr>
            <a:r>
              <a:rPr lang="en-US" sz="1300" dirty="0">
                <a:solidFill>
                  <a:schemeClr val="lt2"/>
                </a:solidFill>
              </a:rPr>
              <a:t>Other Trace Gaseous Absorption Corrections </a:t>
            </a:r>
            <a:r>
              <a:rPr lang="en" sz="1200" i="1" dirty="0"/>
              <a:t>(Req.3.7)</a:t>
            </a:r>
            <a:endParaRPr lang="en-US" sz="1300" i="1" dirty="0">
              <a:solidFill>
                <a:schemeClr val="lt2"/>
              </a:solidFill>
            </a:endParaRPr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endParaRPr lang="en" b="1" i="1" u="sng"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b="1" i="1" u="sng" dirty="0"/>
              <a:t>4.0 Geometric Corrections</a:t>
            </a:r>
            <a:r>
              <a:rPr lang="en" dirty="0"/>
              <a:t> (1 Requirement Total)</a:t>
            </a:r>
            <a:endParaRPr dirty="0"/>
          </a:p>
          <a:p>
            <a:pPr lvl="2">
              <a:spcBef>
                <a:spcPts val="0"/>
              </a:spcBef>
              <a:buChar char="○"/>
            </a:pPr>
            <a:r>
              <a:rPr lang="en" b="1" i="1" dirty="0">
                <a:solidFill>
                  <a:srgbClr val="285DAB"/>
                </a:solidFill>
              </a:rPr>
              <a:t>No requirement changes</a:t>
            </a:r>
            <a:br>
              <a:rPr lang="en" i="1" dirty="0"/>
            </a:br>
            <a:endParaRPr sz="1000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700" dirty="0"/>
              <a:t>~80% of the Aquatic Reflectance PFS requirements correspond with Surface </a:t>
            </a:r>
            <a:br>
              <a:rPr lang="en" sz="1700" dirty="0"/>
            </a:br>
            <a:r>
              <a:rPr lang="en" sz="1700" dirty="0"/>
              <a:t>Reflectance PFS requirements</a:t>
            </a:r>
            <a:br>
              <a:rPr lang="en" dirty="0"/>
            </a:br>
            <a:br>
              <a:rPr lang="en" dirty="0"/>
            </a:br>
            <a:r>
              <a:rPr lang="en" dirty="0"/>
              <a:t> </a:t>
            </a:r>
            <a:endParaRPr dirty="0"/>
          </a:p>
        </p:txBody>
      </p:sp>
      <p:sp>
        <p:nvSpPr>
          <p:cNvPr id="511" name="Google Shape;511;p5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Aquatic Reflectance PFS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12" name="Google Shape;512;p5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 dirty="0"/>
          </a:p>
        </p:txBody>
      </p:sp>
      <p:sp>
        <p:nvSpPr>
          <p:cNvPr id="513" name="Google Shape;513;p58"/>
          <p:cNvSpPr txBox="1"/>
          <p:nvPr/>
        </p:nvSpPr>
        <p:spPr>
          <a:xfrm>
            <a:off x="4586112" y="2571750"/>
            <a:ext cx="5301000" cy="1384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371600" lvl="2" indent="-311150">
              <a:buClr>
                <a:schemeClr val="lt2"/>
              </a:buClr>
              <a:buSzPts val="1300"/>
              <a:buFont typeface="Arial"/>
              <a:buChar char="■"/>
            </a:pPr>
            <a:r>
              <a:rPr lang="en-US" sz="1300" dirty="0">
                <a:solidFill>
                  <a:schemeClr val="lt2"/>
                </a:solidFill>
              </a:rPr>
              <a:t>Sky Glint Correction </a:t>
            </a:r>
            <a:r>
              <a:rPr lang="en-US" sz="1200" i="1" dirty="0">
                <a:solidFill>
                  <a:schemeClr val="lt2"/>
                </a:solidFill>
              </a:rPr>
              <a:t>(Req.3.9)</a:t>
            </a:r>
            <a:endParaRPr lang="en-US" sz="1300" i="1" dirty="0">
              <a:solidFill>
                <a:schemeClr val="lt2"/>
              </a:solidFill>
            </a:endParaRPr>
          </a:p>
          <a:p>
            <a:pPr marL="1371600" lvl="2" indent="-31115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Char char="■"/>
            </a:pPr>
            <a:r>
              <a:rPr lang="en" sz="1300" dirty="0">
                <a:solidFill>
                  <a:schemeClr val="lt2"/>
                </a:solidFill>
              </a:rPr>
              <a:t>Sun Glint Correction </a:t>
            </a:r>
            <a:r>
              <a:rPr lang="en-US" sz="1200" i="1" dirty="0">
                <a:solidFill>
                  <a:schemeClr val="lt2"/>
                </a:solidFill>
              </a:rPr>
              <a:t>(Req.3.8)</a:t>
            </a:r>
            <a:endParaRPr sz="1300" i="1" dirty="0">
              <a:solidFill>
                <a:schemeClr val="lt2"/>
              </a:solidFill>
            </a:endParaRPr>
          </a:p>
          <a:p>
            <a:pPr marL="1371600" lvl="2" indent="-31115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Char char="■"/>
            </a:pPr>
            <a:r>
              <a:rPr lang="en" sz="1300" dirty="0">
                <a:solidFill>
                  <a:schemeClr val="lt2"/>
                </a:solidFill>
              </a:rPr>
              <a:t>Turbid Water Correction </a:t>
            </a:r>
            <a:r>
              <a:rPr lang="en-US" sz="1200" i="1" dirty="0">
                <a:solidFill>
                  <a:schemeClr val="lt2"/>
                </a:solidFill>
              </a:rPr>
              <a:t>(Req.3.13)</a:t>
            </a:r>
            <a:endParaRPr sz="1200" i="1" dirty="0">
              <a:solidFill>
                <a:schemeClr val="lt2"/>
              </a:solidFill>
            </a:endParaRPr>
          </a:p>
          <a:p>
            <a:pPr marL="1371600" lvl="2" indent="-31115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00"/>
              <a:buChar char="■"/>
            </a:pPr>
            <a:r>
              <a:rPr lang="en" sz="1300" dirty="0">
                <a:solidFill>
                  <a:schemeClr val="lt2"/>
                </a:solidFill>
              </a:rPr>
              <a:t>Whitecap and Foam Correction </a:t>
            </a:r>
            <a:r>
              <a:rPr lang="en-US" sz="1200" i="1" dirty="0">
                <a:solidFill>
                  <a:schemeClr val="lt2"/>
                </a:solidFill>
              </a:rPr>
              <a:t>(Req.3.10)</a:t>
            </a:r>
            <a:endParaRPr sz="1300" i="1" dirty="0">
              <a:solidFill>
                <a:schemeClr val="lt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 dirty="0">
              <a:solidFill>
                <a:schemeClr val="lt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 dirty="0">
              <a:solidFill>
                <a:schemeClr val="lt2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p5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Aquatic Reflectance PFS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19" name="Google Shape;519;p5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75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Next steps:</a:t>
            </a:r>
            <a:endParaRPr dirty="0"/>
          </a:p>
          <a:p>
            <a:pPr marL="914400" lvl="1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○"/>
            </a:pPr>
            <a:r>
              <a:rPr lang="en" sz="1500" dirty="0"/>
              <a:t>Seeking AR PFS Version 1.0 </a:t>
            </a:r>
            <a:br>
              <a:rPr lang="en" sz="1500" dirty="0"/>
            </a:br>
            <a:r>
              <a:rPr lang="en" sz="1500" dirty="0"/>
              <a:t>endorsement by LSI-VC</a:t>
            </a:r>
            <a:br>
              <a:rPr lang="en" sz="1500" dirty="0"/>
            </a:br>
            <a:endParaRPr sz="1500" dirty="0"/>
          </a:p>
          <a:p>
            <a:pPr marL="914400" lvl="1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○"/>
            </a:pPr>
            <a:r>
              <a:rPr lang="en" sz="1500" dirty="0"/>
              <a:t>Make AR Version 1.0 available from the </a:t>
            </a:r>
            <a:br>
              <a:rPr lang="en" sz="1500" dirty="0"/>
            </a:br>
            <a:r>
              <a:rPr lang="en" sz="1500" dirty="0"/>
              <a:t>CARD4L website to solicit </a:t>
            </a:r>
            <a:br>
              <a:rPr lang="en" sz="1500" dirty="0"/>
            </a:br>
            <a:r>
              <a:rPr lang="en" sz="1500" dirty="0"/>
              <a:t>community and data provider feedback</a:t>
            </a:r>
            <a:br>
              <a:rPr lang="en" sz="1500" dirty="0"/>
            </a:br>
            <a:endParaRPr sz="1500" dirty="0"/>
          </a:p>
          <a:p>
            <a:pPr marL="914400" lvl="1" indent="-323850" algn="l" rtl="0">
              <a:spcBef>
                <a:spcPts val="0"/>
              </a:spcBef>
              <a:spcAft>
                <a:spcPts val="0"/>
              </a:spcAft>
              <a:buSzPts val="1500"/>
              <a:buChar char="○"/>
            </a:pPr>
            <a:r>
              <a:rPr lang="en" sz="1500" dirty="0"/>
              <a:t>Include AR PFS in annual PFS update cycle</a:t>
            </a:r>
            <a:br>
              <a:rPr lang="en" sz="1500" dirty="0"/>
            </a:br>
            <a:r>
              <a:rPr lang="en" sz="1500" dirty="0"/>
              <a:t>to maintain contunity across PFSs</a:t>
            </a:r>
            <a:endParaRPr sz="1500" dirty="0"/>
          </a:p>
        </p:txBody>
      </p:sp>
      <p:sp>
        <p:nvSpPr>
          <p:cNvPr id="520" name="Google Shape;520;p5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 dirty="0"/>
          </a:p>
        </p:txBody>
      </p:sp>
      <p:pic>
        <p:nvPicPr>
          <p:cNvPr id="7" name="Google Shape;502;p57">
            <a:extLst>
              <a:ext uri="{FF2B5EF4-FFF2-40B4-BE49-F238E27FC236}">
                <a16:creationId xmlns:a16="http://schemas.microsoft.com/office/drawing/2014/main" id="{63E9F922-674A-48B3-AD25-97B489AD4DBA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253083">
            <a:off x="6386781" y="1045737"/>
            <a:ext cx="2147673" cy="2957480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8" name="Google Shape;503;p57">
            <a:extLst>
              <a:ext uri="{FF2B5EF4-FFF2-40B4-BE49-F238E27FC236}">
                <a16:creationId xmlns:a16="http://schemas.microsoft.com/office/drawing/2014/main" id="{43A0CD6D-4FC4-428F-B40F-773D23BD0E5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242585">
            <a:off x="5018850" y="940280"/>
            <a:ext cx="2075610" cy="2967174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" name="Google Shape;504;p57">
            <a:extLst>
              <a:ext uri="{FF2B5EF4-FFF2-40B4-BE49-F238E27FC236}">
                <a16:creationId xmlns:a16="http://schemas.microsoft.com/office/drawing/2014/main" id="{723C1594-6E4F-49C1-8977-9CCCF362E0E3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253799">
            <a:off x="5678007" y="1269939"/>
            <a:ext cx="3266371" cy="2202516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71000"/>
              </a:srgb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Dark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1294</TotalTime>
  <Words>524</Words>
  <Application>Microsoft Office PowerPoint</Application>
  <PresentationFormat>On-screen Show (16:9)</PresentationFormat>
  <Paragraphs>66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7" baseType="lpstr">
      <vt:lpstr>Arial</vt:lpstr>
      <vt:lpstr>Simple Dark</vt:lpstr>
      <vt:lpstr>CARD4L Aquatic Reflectance PFS Summary</vt:lpstr>
      <vt:lpstr>Aquatic Reflectance PFS</vt:lpstr>
      <vt:lpstr>Aquatic Reflectance PFS </vt:lpstr>
      <vt:lpstr>Aquatic Reflectance PFS </vt:lpstr>
      <vt:lpstr>Aquatic Reflectance PFS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CARD4L and the Product Family Specifications (PFS)</dc:title>
  <dc:creator>Barnes, Christopher (Contractor)</dc:creator>
  <cp:lastModifiedBy>Barnes, Christopher (Contractor)</cp:lastModifiedBy>
  <cp:revision>20</cp:revision>
  <dcterms:modified xsi:type="dcterms:W3CDTF">2022-02-15T22:12:41Z</dcterms:modified>
</cp:coreProperties>
</file>